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57" r:id="rId2"/>
    <p:sldId id="321" r:id="rId3"/>
    <p:sldId id="375" r:id="rId4"/>
    <p:sldId id="372" r:id="rId5"/>
    <p:sldId id="377" r:id="rId6"/>
    <p:sldId id="353" r:id="rId7"/>
    <p:sldId id="342" r:id="rId8"/>
    <p:sldId id="364" r:id="rId9"/>
    <p:sldId id="362" r:id="rId10"/>
    <p:sldId id="343" r:id="rId11"/>
    <p:sldId id="359" r:id="rId12"/>
    <p:sldId id="370" r:id="rId13"/>
    <p:sldId id="369" r:id="rId14"/>
    <p:sldId id="37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8" autoAdjust="0"/>
    <p:restoredTop sz="68566" autoAdjust="0"/>
  </p:normalViewPr>
  <p:slideViewPr>
    <p:cSldViewPr>
      <p:cViewPr varScale="1">
        <p:scale>
          <a:sx n="70" d="100"/>
          <a:sy n="70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F2EDF-3E3E-430C-A2F9-22041F933E2A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3770-FEC5-4481-BE7D-90F696D7EB4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9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70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i="1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F3770-FEC5-4481-BE7D-90F696D7EB49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mardi 16 avril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mardi 16 avril 2013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47AF-4F6E-483F-B937-1E1CFABE5727}" type="datetimeFigureOut">
              <a:rPr lang="fr-FR" smtClean="0"/>
              <a:pPr/>
              <a:t>16/04/2013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225F-A4DE-42F1-85F2-E7B6E9B72BC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280920" cy="796908"/>
          </a:xfrm>
        </p:spPr>
        <p:txBody>
          <a:bodyPr/>
          <a:lstStyle/>
          <a:p>
            <a:r>
              <a:rPr lang="en-US" sz="3000" dirty="0" smtClean="0"/>
              <a:t>Status of the SPL short cryomodule</a:t>
            </a:r>
            <a:br>
              <a:rPr lang="en-US" sz="3000" dirty="0" smtClean="0"/>
            </a:br>
            <a:r>
              <a:rPr lang="en-US" sz="3000" dirty="0" smtClean="0"/>
              <a:t>development</a:t>
            </a:r>
            <a:br>
              <a:rPr lang="en-US" sz="30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3000" b="0" dirty="0" smtClean="0"/>
              <a:t>PART2 - CNRS contribution</a:t>
            </a:r>
            <a:endParaRPr lang="en-US" sz="3000" b="0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3"/>
          </p:nvPr>
        </p:nvSpPr>
        <p:spPr>
          <a:xfrm>
            <a:off x="467544" y="3789040"/>
            <a:ext cx="4104456" cy="14401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Patxi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DUTHIL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Sébastien ROUSSELOT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Patricia DUCHESNE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5" name="Espace réservé du contenu 13"/>
          <p:cNvSpPr txBox="1">
            <a:spLocks/>
          </p:cNvSpPr>
          <p:nvPr/>
        </p:nvSpPr>
        <p:spPr>
          <a:xfrm>
            <a:off x="4656931" y="5445224"/>
            <a:ext cx="410445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Presented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 by: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t>Rossana BONOMI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3- Vacuum vessel fabrication</a:t>
            </a:r>
            <a:endParaRPr lang="en-US" dirty="0"/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1288140"/>
            <a:ext cx="5760640" cy="47331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Preliminary technical specifications file</a:t>
            </a:r>
          </a:p>
          <a:p>
            <a:pPr lvl="1">
              <a:buNone/>
            </a:pPr>
            <a:endParaRPr lang="en-US" dirty="0" smtClean="0"/>
          </a:p>
          <a:p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Tendering phase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11560" y="1636638"/>
            <a:ext cx="799288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A preliminary technical specifications file, including detailed drawings was written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 To be used as a basis for discussions with considered companies before the call for tender procedure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11560" y="3205132"/>
            <a:ext cx="799288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Several companies were contacted and the preliminary technical specification file was sent to 9 of them to check that:</a:t>
            </a:r>
          </a:p>
          <a:p>
            <a:pPr defTabSz="531813">
              <a:spcAft>
                <a:spcPts val="300"/>
              </a:spcAft>
            </a:pPr>
            <a:r>
              <a:rPr lang="en-US" dirty="0" smtClean="0"/>
              <a:t>	- they have the capability of long length machining (~7 m) </a:t>
            </a:r>
          </a:p>
          <a:p>
            <a:pPr defTabSz="531813">
              <a:spcAft>
                <a:spcPts val="300"/>
              </a:spcAft>
            </a:pPr>
            <a:r>
              <a:rPr lang="en-US" dirty="0" smtClean="0"/>
              <a:t>	- they have already made (steel) vacuum / pressure vessels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 The list of companies has been transmitted to CERN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 5 companies answered </a:t>
            </a:r>
            <a:r>
              <a:rPr lang="en-US" dirty="0"/>
              <a:t>positively i.e. they </a:t>
            </a:r>
            <a:r>
              <a:rPr lang="en-US" dirty="0" smtClean="0"/>
              <a:t>are able </a:t>
            </a:r>
            <a:r>
              <a:rPr lang="en-US" dirty="0"/>
              <a:t>to construct </a:t>
            </a:r>
            <a:r>
              <a:rPr lang="en-US" dirty="0" smtClean="0"/>
              <a:t>this vacuum vessel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dirty="0" smtClean="0"/>
              <a:t> As </a:t>
            </a:r>
            <a:r>
              <a:rPr lang="en-US" dirty="0"/>
              <a:t>the 5 companies are possible new contractors for IPNO-CNRS, technical discussions </a:t>
            </a:r>
            <a:r>
              <a:rPr lang="en-US" dirty="0" smtClean="0"/>
              <a:t>/ visits are </a:t>
            </a:r>
            <a:r>
              <a:rPr lang="en-US" dirty="0"/>
              <a:t>planned (April-May)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4- CRYOGENIC DISTRIBUTION</a:t>
            </a:r>
            <a:endParaRPr lang="en-US" dirty="0"/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100010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Cryogenic distribution integration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Picture 3" descr="D:\IPNO\SPL\REUNIONS\CERN\WG_MEETING_11\Images SPL-WG12\Vue Dessus CM ouvert sans T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5112568" cy="3357764"/>
          </a:xfrm>
          <a:prstGeom prst="rect">
            <a:avLst/>
          </a:prstGeom>
          <a:noFill/>
          <a:ln w="38100">
            <a:noFill/>
          </a:ln>
        </p:spPr>
      </p:pic>
      <p:grpSp>
        <p:nvGrpSpPr>
          <p:cNvPr id="22" name="Groupe 21"/>
          <p:cNvGrpSpPr/>
          <p:nvPr/>
        </p:nvGrpSpPr>
        <p:grpSpPr>
          <a:xfrm>
            <a:off x="1475656" y="1412777"/>
            <a:ext cx="6336704" cy="864095"/>
            <a:chOff x="251520" y="1340768"/>
            <a:chExt cx="8640000" cy="1258861"/>
          </a:xfrm>
        </p:grpSpPr>
        <p:pic>
          <p:nvPicPr>
            <p:cNvPr id="1027" name="Picture 3" descr="D:\IPNO\SPL\REUNIONS\CERN\WG_MEETING_11\Images SPL-WG12\Vue Dessus CM ouvert sans TS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1340768"/>
              <a:ext cx="8640000" cy="1257830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7124247" y="1375494"/>
              <a:ext cx="1764332" cy="1224135"/>
            </a:xfrm>
            <a:prstGeom prst="rect">
              <a:avLst/>
            </a:prstGeom>
            <a:noFill/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644008" y="5557765"/>
            <a:ext cx="208823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Connections to the valve box</a:t>
            </a:r>
            <a:endParaRPr lang="fr-FR" sz="1200" dirty="0"/>
          </a:p>
        </p:txBody>
      </p:sp>
      <p:sp>
        <p:nvSpPr>
          <p:cNvPr id="24" name="Légende sans bordure 2 23"/>
          <p:cNvSpPr/>
          <p:nvPr/>
        </p:nvSpPr>
        <p:spPr>
          <a:xfrm>
            <a:off x="3203848" y="2492896"/>
            <a:ext cx="3672408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481302"/>
              <a:gd name="adj6" fmla="val -29667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4K </a:t>
            </a:r>
            <a:r>
              <a:rPr lang="fr-FR" sz="1400" dirty="0" err="1" smtClean="0">
                <a:solidFill>
                  <a:schemeClr val="tx1"/>
                </a:solidFill>
              </a:rPr>
              <a:t>LHe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level</a:t>
            </a:r>
            <a:r>
              <a:rPr lang="fr-FR" sz="1400" dirty="0" smtClean="0">
                <a:solidFill>
                  <a:schemeClr val="tx1"/>
                </a:solidFill>
              </a:rPr>
              <a:t> gauge (DWT </a:t>
            </a:r>
            <a:r>
              <a:rPr lang="fr-FR" sz="1400" dirty="0" err="1" smtClean="0">
                <a:solidFill>
                  <a:schemeClr val="tx1"/>
                </a:solidFill>
              </a:rPr>
              <a:t>vapour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generator</a:t>
            </a:r>
            <a:r>
              <a:rPr lang="fr-FR" sz="1400" dirty="0" smtClean="0">
                <a:solidFill>
                  <a:schemeClr val="tx1"/>
                </a:solidFill>
              </a:rPr>
              <a:t> pot)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5" name="Légende sans bordure 2 24"/>
          <p:cNvSpPr/>
          <p:nvPr/>
        </p:nvSpPr>
        <p:spPr>
          <a:xfrm>
            <a:off x="4211960" y="3356992"/>
            <a:ext cx="1296144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352362"/>
              <a:gd name="adj6" fmla="val -158908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LHe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 err="1" smtClean="0">
                <a:solidFill>
                  <a:schemeClr val="tx1"/>
                </a:solidFill>
              </a:rPr>
              <a:t>level</a:t>
            </a:r>
            <a:r>
              <a:rPr lang="fr-FR" sz="1400" dirty="0" smtClean="0">
                <a:solidFill>
                  <a:schemeClr val="tx1"/>
                </a:solidFill>
              </a:rPr>
              <a:t> gauge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6" name="Légende sans bordure 2 25"/>
          <p:cNvSpPr/>
          <p:nvPr/>
        </p:nvSpPr>
        <p:spPr>
          <a:xfrm>
            <a:off x="4211960" y="2924944"/>
            <a:ext cx="1296144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406331"/>
              <a:gd name="adj6" fmla="val -155381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fr-FR" sz="1400" dirty="0" err="1" smtClean="0">
                <a:solidFill>
                  <a:schemeClr val="tx1"/>
                </a:solidFill>
              </a:rPr>
              <a:t>LHe</a:t>
            </a:r>
            <a:r>
              <a:rPr lang="fr-FR" sz="1400" dirty="0" smtClean="0">
                <a:solidFill>
                  <a:schemeClr val="tx1"/>
                </a:solidFill>
              </a:rPr>
              <a:t> tank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Légende sans bordure 2 26"/>
          <p:cNvSpPr/>
          <p:nvPr/>
        </p:nvSpPr>
        <p:spPr>
          <a:xfrm>
            <a:off x="2483768" y="6093296"/>
            <a:ext cx="1800200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-335900"/>
              <a:gd name="adj6" fmla="val -11629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2K </a:t>
            </a:r>
            <a:r>
              <a:rPr lang="fr-FR" sz="1400" dirty="0" err="1" smtClean="0">
                <a:solidFill>
                  <a:schemeClr val="tx1"/>
                </a:solidFill>
              </a:rPr>
              <a:t>pumping</a:t>
            </a:r>
            <a:r>
              <a:rPr lang="fr-FR" sz="1400" dirty="0" smtClean="0">
                <a:solidFill>
                  <a:schemeClr val="tx1"/>
                </a:solidFill>
              </a:rPr>
              <a:t> line </a:t>
            </a:r>
            <a:r>
              <a:rPr lang="fr-FR" sz="1400" dirty="0" err="1" smtClean="0">
                <a:solidFill>
                  <a:schemeClr val="tx1"/>
                </a:solidFill>
              </a:rPr>
              <a:t>supply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8" name="Légende sans bordure 2 27"/>
          <p:cNvSpPr/>
          <p:nvPr/>
        </p:nvSpPr>
        <p:spPr>
          <a:xfrm>
            <a:off x="4355976" y="3645024"/>
            <a:ext cx="1296144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249980"/>
              <a:gd name="adj6" fmla="val -95768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r>
              <a:rPr lang="fr-FR" sz="1400" dirty="0" smtClean="0">
                <a:solidFill>
                  <a:schemeClr val="tx1"/>
                </a:solidFill>
              </a:rPr>
              <a:t>C-W transition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29" name="Picture 2" descr="D:\IPNO\SPL\REUNIONS\CERN\WG_MEETING_11\Images SPL-WG12\CM Coupe YZ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896344"/>
            <a:ext cx="2757103" cy="254888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GB" dirty="0" smtClean="0"/>
              <a:t>4- CRYOGENIC DISTRIBUTION</a:t>
            </a:r>
            <a:endParaRPr lang="en-GB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467544" y="4882515"/>
            <a:ext cx="65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700" dirty="0" smtClean="0"/>
              <a:t> A pre-design study is being achieved</a:t>
            </a:r>
          </a:p>
          <a:p>
            <a:pPr>
              <a:buFont typeface="Arial" pitchFamily="34" charset="0"/>
              <a:buChar char="•"/>
            </a:pPr>
            <a:r>
              <a:rPr lang="en-GB" sz="1700" dirty="0" smtClean="0"/>
              <a:t> It will be transmitted to CERN cryogenic group for a detailed study</a:t>
            </a:r>
          </a:p>
          <a:p>
            <a:pPr marL="92075" indent="-92075" defTabSz="182563">
              <a:buFont typeface="Arial" pitchFamily="34" charset="0"/>
              <a:buChar char="•"/>
            </a:pPr>
            <a:r>
              <a:rPr lang="en-GB" sz="1700" dirty="0" smtClean="0"/>
              <a:t> Based on cryogenic calculations, the cold valves were specified with    	CERN (supplier: WEKA)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717032"/>
            <a:ext cx="183985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D:\PARTAGE\Vues 3D SPL WG6 2012-09-18\Coupe Separateur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4240" y="1437083"/>
            <a:ext cx="1891171" cy="249597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0" name="Légende encadrée 2 9"/>
          <p:cNvSpPr/>
          <p:nvPr/>
        </p:nvSpPr>
        <p:spPr>
          <a:xfrm flipH="1">
            <a:off x="251519" y="2204864"/>
            <a:ext cx="1126869" cy="388022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49310"/>
              <a:gd name="adj6" fmla="val -64244"/>
            </a:avLst>
          </a:prstGeom>
          <a:solidFill>
            <a:schemeClr val="bg1"/>
          </a:solidFill>
          <a:ln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Pumping line (XB)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1" name="Groupe 24"/>
          <p:cNvGrpSpPr/>
          <p:nvPr/>
        </p:nvGrpSpPr>
        <p:grpSpPr>
          <a:xfrm>
            <a:off x="2494706" y="2174681"/>
            <a:ext cx="744778" cy="1153053"/>
            <a:chOff x="6443883" y="2476983"/>
            <a:chExt cx="1602925" cy="2113054"/>
          </a:xfrm>
        </p:grpSpPr>
        <p:sp>
          <p:nvSpPr>
            <p:cNvPr id="12" name="Rectangle 11"/>
            <p:cNvSpPr/>
            <p:nvPr/>
          </p:nvSpPr>
          <p:spPr>
            <a:xfrm>
              <a:off x="6443883" y="2476983"/>
              <a:ext cx="1565797" cy="1804444"/>
            </a:xfrm>
            <a:prstGeom prst="rect">
              <a:avLst/>
            </a:prstGeom>
            <a:blipFill dpi="0" rotWithShape="1">
              <a:blip r:embed="rId5" cstate="email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Corde 12"/>
            <p:cNvSpPr/>
            <p:nvPr/>
          </p:nvSpPr>
          <p:spPr>
            <a:xfrm>
              <a:off x="6445153" y="3999487"/>
              <a:ext cx="1601655" cy="590550"/>
            </a:xfrm>
            <a:prstGeom prst="chord">
              <a:avLst>
                <a:gd name="adj1" fmla="val 21588926"/>
                <a:gd name="adj2" fmla="val 10829978"/>
              </a:avLst>
            </a:prstGeom>
            <a:blipFill dpi="0" rotWithShape="1">
              <a:blip r:embed="rId5" cstate="email">
                <a:alphaModFix amt="50000"/>
              </a:blip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grpSp>
        <p:nvGrpSpPr>
          <p:cNvPr id="14" name="Groupe 30"/>
          <p:cNvGrpSpPr/>
          <p:nvPr/>
        </p:nvGrpSpPr>
        <p:grpSpPr>
          <a:xfrm>
            <a:off x="715472" y="2694729"/>
            <a:ext cx="1280889" cy="738664"/>
            <a:chOff x="2691217" y="3302051"/>
            <a:chExt cx="2756753" cy="1353658"/>
          </a:xfrm>
        </p:grpSpPr>
        <p:sp>
          <p:nvSpPr>
            <p:cNvPr id="15" name="Flèche droite 14"/>
            <p:cNvSpPr/>
            <p:nvPr/>
          </p:nvSpPr>
          <p:spPr>
            <a:xfrm rot="21078440" flipH="1" flipV="1">
              <a:off x="4482246" y="3613242"/>
              <a:ext cx="965724" cy="374853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6" name="ZoneTexte 15"/>
            <p:cNvSpPr txBox="1"/>
            <p:nvPr/>
          </p:nvSpPr>
          <p:spPr>
            <a:xfrm rot="20973552">
              <a:off x="2691217" y="3302051"/>
              <a:ext cx="1746652" cy="135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B0F0"/>
                  </a:solidFill>
                  <a:sym typeface="Symbol"/>
                </a:rPr>
                <a:t>To cold box and SM18</a:t>
              </a:r>
            </a:p>
          </p:txBody>
        </p:sp>
      </p:grpSp>
      <p:grpSp>
        <p:nvGrpSpPr>
          <p:cNvPr id="17" name="Groupe 29"/>
          <p:cNvGrpSpPr/>
          <p:nvPr/>
        </p:nvGrpSpPr>
        <p:grpSpPr>
          <a:xfrm>
            <a:off x="2376084" y="1588688"/>
            <a:ext cx="972824" cy="1746225"/>
            <a:chOff x="6188582" y="1403106"/>
            <a:chExt cx="2093730" cy="3200087"/>
          </a:xfrm>
        </p:grpSpPr>
        <p:sp>
          <p:nvSpPr>
            <p:cNvPr id="18" name="Flèche en arc 17"/>
            <p:cNvSpPr/>
            <p:nvPr/>
          </p:nvSpPr>
          <p:spPr>
            <a:xfrm>
              <a:off x="7786087" y="2536268"/>
              <a:ext cx="483108" cy="2066925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6982361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9" name="Flèche en arc 18"/>
            <p:cNvSpPr/>
            <p:nvPr/>
          </p:nvSpPr>
          <p:spPr>
            <a:xfrm flipH="1">
              <a:off x="6234817" y="2532720"/>
              <a:ext cx="483108" cy="2066925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6982361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0" name="Flèche en arc 19"/>
            <p:cNvSpPr/>
            <p:nvPr/>
          </p:nvSpPr>
          <p:spPr>
            <a:xfrm>
              <a:off x="7799204" y="1403106"/>
              <a:ext cx="483108" cy="2066925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5744994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1" name="Flèche en arc 20"/>
            <p:cNvSpPr/>
            <p:nvPr/>
          </p:nvSpPr>
          <p:spPr>
            <a:xfrm flipH="1">
              <a:off x="6188582" y="1405217"/>
              <a:ext cx="483108" cy="2066925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5813024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8"/>
          <p:cNvGrpSpPr/>
          <p:nvPr/>
        </p:nvGrpSpPr>
        <p:grpSpPr>
          <a:xfrm>
            <a:off x="2533846" y="1473595"/>
            <a:ext cx="648517" cy="883377"/>
            <a:chOff x="6528120" y="1192191"/>
            <a:chExt cx="1395750" cy="1618854"/>
          </a:xfrm>
        </p:grpSpPr>
        <p:sp>
          <p:nvSpPr>
            <p:cNvPr id="24" name="Flèche en arc 23"/>
            <p:cNvSpPr/>
            <p:nvPr/>
          </p:nvSpPr>
          <p:spPr>
            <a:xfrm flipV="1">
              <a:off x="7627965" y="1195739"/>
              <a:ext cx="295905" cy="1615306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6982361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25" name="Flèche en arc 24"/>
            <p:cNvSpPr/>
            <p:nvPr/>
          </p:nvSpPr>
          <p:spPr>
            <a:xfrm flipH="1" flipV="1">
              <a:off x="6528120" y="1192191"/>
              <a:ext cx="295905" cy="1615306"/>
            </a:xfrm>
            <a:prstGeom prst="circularArrow">
              <a:avLst>
                <a:gd name="adj1" fmla="val 23380"/>
                <a:gd name="adj2" fmla="val 1231912"/>
                <a:gd name="adj3" fmla="val 20525105"/>
                <a:gd name="adj4" fmla="val 16982361"/>
                <a:gd name="adj5" fmla="val 18494"/>
              </a:avLst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</p:grpSp>
      <p:sp>
        <p:nvSpPr>
          <p:cNvPr id="26" name="Légende encadrée 2 25"/>
          <p:cNvSpPr/>
          <p:nvPr/>
        </p:nvSpPr>
        <p:spPr>
          <a:xfrm flipH="1">
            <a:off x="971600" y="1506052"/>
            <a:ext cx="1276954" cy="432048"/>
          </a:xfrm>
          <a:prstGeom prst="borderCallout2">
            <a:avLst>
              <a:gd name="adj1" fmla="val 50202"/>
              <a:gd name="adj2" fmla="val -193"/>
              <a:gd name="adj3" fmla="val 50072"/>
              <a:gd name="adj4" fmla="val -9209"/>
              <a:gd name="adj5" fmla="val 128432"/>
              <a:gd name="adj6" fmla="val -34789"/>
            </a:avLst>
          </a:prstGeom>
          <a:solidFill>
            <a:schemeClr val="bg1"/>
          </a:solidFill>
          <a:ln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Bi-phase pipe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(line X)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7" name="Légende encadrée 2 26"/>
          <p:cNvSpPr/>
          <p:nvPr/>
        </p:nvSpPr>
        <p:spPr>
          <a:xfrm>
            <a:off x="2732579" y="3600448"/>
            <a:ext cx="1407373" cy="404616"/>
          </a:xfrm>
          <a:prstGeom prst="borderCallout2">
            <a:avLst>
              <a:gd name="adj1" fmla="val -4969"/>
              <a:gd name="adj2" fmla="val 52234"/>
              <a:gd name="adj3" fmla="val -30269"/>
              <a:gd name="adj4" fmla="val 52086"/>
              <a:gd name="adj5" fmla="val -130038"/>
              <a:gd name="adj6" fmla="val 41263"/>
            </a:avLst>
          </a:prstGeom>
          <a:solidFill>
            <a:schemeClr val="bg1"/>
          </a:solidFill>
          <a:ln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Annular vapour collector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8" name="Légende encadrée 2 27"/>
          <p:cNvSpPr/>
          <p:nvPr/>
        </p:nvSpPr>
        <p:spPr>
          <a:xfrm flipH="1">
            <a:off x="655260" y="4002730"/>
            <a:ext cx="1312806" cy="271241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-336450"/>
              <a:gd name="adj6" fmla="val -53788"/>
            </a:avLst>
          </a:prstGeom>
          <a:solidFill>
            <a:schemeClr val="bg1"/>
          </a:solidFill>
          <a:ln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Liquid He tank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Légende encadrée 2 28"/>
          <p:cNvSpPr/>
          <p:nvPr/>
        </p:nvSpPr>
        <p:spPr>
          <a:xfrm flipH="1">
            <a:off x="3773500" y="1506052"/>
            <a:ext cx="1021358" cy="410199"/>
          </a:xfrm>
          <a:prstGeom prst="borderCallout2">
            <a:avLst>
              <a:gd name="adj1" fmla="val 48138"/>
              <a:gd name="adj2" fmla="val 101769"/>
              <a:gd name="adj3" fmla="val 50202"/>
              <a:gd name="adj4" fmla="val 125031"/>
              <a:gd name="adj5" fmla="val 112454"/>
              <a:gd name="adj6" fmla="val 187522"/>
            </a:avLst>
          </a:prstGeom>
          <a:solidFill>
            <a:schemeClr val="bg1"/>
          </a:solidFill>
          <a:ln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>
              <a:lnSpc>
                <a:spcPct val="90000"/>
              </a:lnSpc>
            </a:pPr>
            <a:r>
              <a:rPr lang="en-GB" sz="1400" dirty="0" err="1" smtClean="0">
                <a:solidFill>
                  <a:schemeClr val="tx1"/>
                </a:solidFill>
              </a:rPr>
              <a:t>LHe</a:t>
            </a:r>
            <a:r>
              <a:rPr lang="en-GB" sz="1400" dirty="0" smtClean="0">
                <a:solidFill>
                  <a:schemeClr val="tx1"/>
                </a:solidFill>
              </a:rPr>
              <a:t> level gauge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5087088" y="1556792"/>
            <a:ext cx="2581256" cy="2179017"/>
            <a:chOff x="618561" y="2534252"/>
            <a:chExt cx="4366900" cy="3927491"/>
          </a:xfrm>
        </p:grpSpPr>
        <p:pic>
          <p:nvPicPr>
            <p:cNvPr id="32" name="Picture 6" descr="D:\PARTAGE\Vues 3D SPL WG 2012-09-18\PNG\04e_jauge cavite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18561" y="2534252"/>
              <a:ext cx="3562913" cy="3927491"/>
            </a:xfrm>
            <a:prstGeom prst="rect">
              <a:avLst/>
            </a:prstGeom>
            <a:noFill/>
          </p:spPr>
        </p:pic>
        <p:sp>
          <p:nvSpPr>
            <p:cNvPr id="33" name="Accolade fermante 32"/>
            <p:cNvSpPr/>
            <p:nvPr/>
          </p:nvSpPr>
          <p:spPr>
            <a:xfrm>
              <a:off x="3279964" y="3305175"/>
              <a:ext cx="1115055" cy="2924175"/>
            </a:xfrm>
            <a:prstGeom prst="rightBrace">
              <a:avLst>
                <a:gd name="adj1" fmla="val 56841"/>
                <a:gd name="adj2" fmla="val 50000"/>
              </a:avLst>
            </a:prstGeom>
            <a:ln w="25400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sp>
          <p:nvSpPr>
            <p:cNvPr id="34" name="ZoneTexte 33"/>
            <p:cNvSpPr txBox="1"/>
            <p:nvPr/>
          </p:nvSpPr>
          <p:spPr>
            <a:xfrm rot="5400000">
              <a:off x="3344954" y="4509665"/>
              <a:ext cx="2812393" cy="46862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solidFill>
                <a:srgbClr val="CC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tx2"/>
                  </a:solidFill>
                  <a:sym typeface="Symbol"/>
                </a:rPr>
                <a:t>Gauge active length</a:t>
              </a:r>
            </a:p>
          </p:txBody>
        </p:sp>
      </p:grpSp>
      <p:sp>
        <p:nvSpPr>
          <p:cNvPr id="3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9953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Cryogenic distribution integration</a:t>
            </a:r>
          </a:p>
        </p:txBody>
      </p:sp>
      <p:sp>
        <p:nvSpPr>
          <p:cNvPr id="37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504120" y="458112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dirty="0" smtClean="0"/>
              <a:t>Valve box pre-design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5- CONCLUSION: WORK PLAN</a:t>
            </a:r>
            <a:endParaRPr lang="en-US" dirty="0"/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1000108"/>
            <a:ext cx="4662850" cy="27889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Vacuum vessel design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Cryostat components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3353797"/>
            <a:ext cx="79208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Thermal and thermo-mechanical study of the thermal shield are being carried out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Cryogenic distribution has to be finalized (mechanical </a:t>
            </a:r>
            <a:r>
              <a:rPr lang="en-US" dirty="0" err="1" smtClean="0"/>
              <a:t>behaviour</a:t>
            </a:r>
            <a:r>
              <a:rPr lang="en-US" dirty="0" smtClean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3568" y="1484784"/>
            <a:ext cx="77768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Proposed vacuum vessel design and interfaces has to be validated by CERN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Material must be specified has a construction steel class: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first magnetic shielding (at room temp) is provided by the VV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Call for tender files are being written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4237273"/>
            <a:ext cx="4662850" cy="4878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Tooling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83568" y="45718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Detailed study of the </a:t>
            </a:r>
            <a:r>
              <a:rPr lang="en-US" dirty="0" err="1" smtClean="0"/>
              <a:t>cryostating</a:t>
            </a:r>
            <a:r>
              <a:rPr lang="en-US" dirty="0" smtClean="0"/>
              <a:t> tooling is under progress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835696" y="2636912"/>
            <a:ext cx="5544616" cy="796908"/>
          </a:xfrm>
        </p:spPr>
        <p:txBody>
          <a:bodyPr/>
          <a:lstStyle/>
          <a:p>
            <a:r>
              <a:rPr lang="en-GB" dirty="0" smtClean="0"/>
              <a:t>Thank you </a:t>
            </a:r>
            <a:br>
              <a:rPr lang="en-GB" dirty="0" smtClean="0"/>
            </a:br>
            <a:r>
              <a:rPr lang="en-GB" dirty="0" smtClean="0"/>
              <a:t>for your attention</a:t>
            </a:r>
            <a:endParaRPr lang="en-GB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925812" y="836712"/>
            <a:ext cx="68865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	1 – Introduction: the SLHiPP-2 meeting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Context: the SPL cryostat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SLHiPP-2 meeting status work</a:t>
            </a:r>
          </a:p>
          <a:p>
            <a:pPr marL="1166813" indent="269875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 – Vacuum vessel design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Vacuum vessel design: updates overview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Vacuum vessel interfaces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New beam pipe interface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Safety devices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Thermal shield interface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Cryogenic distribution integration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Accessibility for maintenance</a:t>
            </a:r>
          </a:p>
          <a:p>
            <a:pPr marL="1166813" indent="269875"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3 – Vacuum vessel fabrication</a:t>
            </a:r>
            <a:endParaRPr lang="en-GB" dirty="0" smtClean="0"/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Preliminary Technical specifications file</a:t>
            </a:r>
          </a:p>
          <a:p>
            <a:pPr marL="1166813" indent="269875">
              <a:buFont typeface="Arial" pitchFamily="34" charset="0"/>
              <a:buChar char="•"/>
            </a:pPr>
            <a:r>
              <a:rPr lang="en-GB" dirty="0" smtClean="0"/>
              <a:t>Tendering phase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4 – Cryogenic distribution integration</a:t>
            </a:r>
          </a:p>
          <a:p>
            <a:endParaRPr lang="en-GB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	5 – Conclusion: work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K:\SPL\REUNIONS\CERN\WG_MEETING_2\Vue dans bunke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80000">
            <a:off x="4833380" y="5481498"/>
            <a:ext cx="2097146" cy="1053111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539552" y="1340768"/>
            <a:ext cx="5760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Due to integration, assembly (alignment) and maintenance  issues, a </a:t>
            </a:r>
            <a:r>
              <a:rPr lang="en-US" sz="1700" b="1" dirty="0" smtClean="0"/>
              <a:t>cryostat consisting of two parts </a:t>
            </a:r>
            <a:r>
              <a:rPr lang="en-US" sz="1700" dirty="0" smtClean="0"/>
              <a:t>is being designed (string </a:t>
            </a:r>
            <a:r>
              <a:rPr lang="en-US" sz="1700" dirty="0"/>
              <a:t>of cavities supported on vacuum vessel by means of coupler tubes)</a:t>
            </a:r>
            <a:endParaRPr lang="en-US" sz="1700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1- Introduction: the SLHIPP2 meeting</a:t>
            </a:r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1000108"/>
            <a:ext cx="5904656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Context: the SPL cryostat</a:t>
            </a:r>
          </a:p>
        </p:txBody>
      </p:sp>
      <p:grpSp>
        <p:nvGrpSpPr>
          <p:cNvPr id="2" name="Groupe 122"/>
          <p:cNvGrpSpPr/>
          <p:nvPr/>
        </p:nvGrpSpPr>
        <p:grpSpPr>
          <a:xfrm>
            <a:off x="6372200" y="1412776"/>
            <a:ext cx="2736304" cy="936104"/>
            <a:chOff x="6228183" y="1477447"/>
            <a:chExt cx="2736304" cy="799425"/>
          </a:xfrm>
        </p:grpSpPr>
        <p:grpSp>
          <p:nvGrpSpPr>
            <p:cNvPr id="3" name="Groupe 114"/>
            <p:cNvGrpSpPr/>
            <p:nvPr/>
          </p:nvGrpSpPr>
          <p:grpSpPr>
            <a:xfrm>
              <a:off x="6228183" y="1477447"/>
              <a:ext cx="2736304" cy="799425"/>
              <a:chOff x="3493712" y="2313472"/>
              <a:chExt cx="2805934" cy="799425"/>
            </a:xfrm>
          </p:grpSpPr>
          <p:sp>
            <p:nvSpPr>
              <p:cNvPr id="114" name="Rectangle 16"/>
              <p:cNvSpPr/>
              <p:nvPr/>
            </p:nvSpPr>
            <p:spPr>
              <a:xfrm flipV="1">
                <a:off x="3599448" y="2549664"/>
                <a:ext cx="2552517" cy="528816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7" name="Rectangle 16"/>
              <p:cNvSpPr/>
              <p:nvPr/>
            </p:nvSpPr>
            <p:spPr>
              <a:xfrm flipV="1">
                <a:off x="3602789" y="2313472"/>
                <a:ext cx="2552517" cy="152326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" name="Groupe 363"/>
              <p:cNvGrpSpPr/>
              <p:nvPr/>
            </p:nvGrpSpPr>
            <p:grpSpPr>
              <a:xfrm>
                <a:off x="3493712" y="2765214"/>
                <a:ext cx="2805934" cy="347683"/>
                <a:chOff x="2687089" y="4154060"/>
                <a:chExt cx="4383424" cy="410899"/>
              </a:xfrm>
            </p:grpSpPr>
            <p:cxnSp>
              <p:nvCxnSpPr>
                <p:cNvPr id="9" name="Connecteur droit 8"/>
                <p:cNvCxnSpPr/>
                <p:nvPr/>
              </p:nvCxnSpPr>
              <p:spPr>
                <a:xfrm>
                  <a:off x="2687089" y="4295328"/>
                  <a:ext cx="4383424" cy="1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à coins arrondis 33"/>
                <p:cNvSpPr/>
                <p:nvPr/>
              </p:nvSpPr>
              <p:spPr>
                <a:xfrm>
                  <a:off x="3100519" y="4517489"/>
                  <a:ext cx="516590" cy="474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" name="Rectangle à coins arrondis 34"/>
                <p:cNvSpPr/>
                <p:nvPr/>
              </p:nvSpPr>
              <p:spPr>
                <a:xfrm>
                  <a:off x="3875406" y="4517489"/>
                  <a:ext cx="516590" cy="474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3" name="Rectangle à coins arrondis 35"/>
                <p:cNvSpPr/>
                <p:nvPr/>
              </p:nvSpPr>
              <p:spPr>
                <a:xfrm>
                  <a:off x="4650291" y="4517489"/>
                  <a:ext cx="516590" cy="474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" name="Rectangle à coins arrondis 36"/>
                <p:cNvSpPr/>
                <p:nvPr/>
              </p:nvSpPr>
              <p:spPr>
                <a:xfrm>
                  <a:off x="5425175" y="4517489"/>
                  <a:ext cx="516590" cy="474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Rectangle à coins arrondis 37"/>
                <p:cNvSpPr/>
                <p:nvPr/>
              </p:nvSpPr>
              <p:spPr>
                <a:xfrm>
                  <a:off x="6200062" y="4517489"/>
                  <a:ext cx="516590" cy="4747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6" name="Groupe 169"/>
                <p:cNvGrpSpPr/>
                <p:nvPr/>
              </p:nvGrpSpPr>
              <p:grpSpPr>
                <a:xfrm>
                  <a:off x="3211820" y="4154060"/>
                  <a:ext cx="3213913" cy="385679"/>
                  <a:chOff x="2342972" y="4857349"/>
                  <a:chExt cx="5354237" cy="742536"/>
                </a:xfrm>
              </p:grpSpPr>
              <p:grpSp>
                <p:nvGrpSpPr>
                  <p:cNvPr id="7" name="Groupe 284"/>
                  <p:cNvGrpSpPr/>
                  <p:nvPr/>
                </p:nvGrpSpPr>
                <p:grpSpPr>
                  <a:xfrm>
                    <a:off x="3614167" y="5089394"/>
                    <a:ext cx="60206" cy="92619"/>
                    <a:chOff x="1000100" y="3700463"/>
                    <a:chExt cx="1394446" cy="1738327"/>
                  </a:xfrm>
                </p:grpSpPr>
                <p:sp>
                  <p:nvSpPr>
                    <p:cNvPr id="104" name="Forme libre 161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5" name="Forme libre 162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6" name="Rectangle 163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2" name="Rectangle à coins arrondis 21"/>
                  <p:cNvSpPr/>
                  <p:nvPr/>
                </p:nvSpPr>
                <p:spPr>
                  <a:xfrm>
                    <a:off x="2580114" y="4955949"/>
                    <a:ext cx="880048" cy="34017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8" name="Groupe 317"/>
                  <p:cNvGrpSpPr/>
                  <p:nvPr/>
                </p:nvGrpSpPr>
                <p:grpSpPr>
                  <a:xfrm>
                    <a:off x="3452700" y="4857349"/>
                    <a:ext cx="151754" cy="468114"/>
                    <a:chOff x="2948645" y="2121045"/>
                    <a:chExt cx="151754" cy="468114"/>
                  </a:xfrm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p:grpSpPr>
                <p:sp>
                  <p:nvSpPr>
                    <p:cNvPr id="99" name="Rectangle à coins arrondis 156"/>
                    <p:cNvSpPr/>
                    <p:nvPr/>
                  </p:nvSpPr>
                  <p:spPr>
                    <a:xfrm>
                      <a:off x="2948645" y="2303102"/>
                      <a:ext cx="70819" cy="173258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0" name="Rectangle à coins arrondis 99"/>
                    <p:cNvSpPr/>
                    <p:nvPr/>
                  </p:nvSpPr>
                  <p:spPr>
                    <a:xfrm>
                      <a:off x="2986583" y="2222300"/>
                      <a:ext cx="113816" cy="337516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1" name="Ellipse 100"/>
                    <p:cNvSpPr/>
                    <p:nvPr/>
                  </p:nvSpPr>
                  <p:spPr>
                    <a:xfrm>
                      <a:off x="3024522" y="2188548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2" name="Ellipse 101"/>
                    <p:cNvSpPr/>
                    <p:nvPr/>
                  </p:nvSpPr>
                  <p:spPr>
                    <a:xfrm>
                      <a:off x="3024522" y="2521656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3" name="Rectangle à coins arrondis 102"/>
                    <p:cNvSpPr/>
                    <p:nvPr/>
                  </p:nvSpPr>
                  <p:spPr>
                    <a:xfrm>
                      <a:off x="2986583" y="2121045"/>
                      <a:ext cx="32881" cy="96755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4" name="Rectangle à coins arrondis 77"/>
                  <p:cNvSpPr/>
                  <p:nvPr/>
                </p:nvSpPr>
                <p:spPr>
                  <a:xfrm>
                    <a:off x="2407943" y="5024780"/>
                    <a:ext cx="174471" cy="202510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5" name="Rectangle à coins arrondis 78"/>
                  <p:cNvSpPr/>
                  <p:nvPr/>
                </p:nvSpPr>
                <p:spPr>
                  <a:xfrm>
                    <a:off x="2445704" y="5296120"/>
                    <a:ext cx="98949" cy="270013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Rectangle à coins arrondis 79"/>
                  <p:cNvSpPr/>
                  <p:nvPr/>
                </p:nvSpPr>
                <p:spPr>
                  <a:xfrm>
                    <a:off x="2419301" y="5262369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7" name="Rectangle à coins arrondis 80"/>
                  <p:cNvSpPr/>
                  <p:nvPr/>
                </p:nvSpPr>
                <p:spPr>
                  <a:xfrm>
                    <a:off x="2400332" y="5566133"/>
                    <a:ext cx="189693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8" name="Rectangle à coins arrondis 81"/>
                  <p:cNvSpPr/>
                  <p:nvPr/>
                </p:nvSpPr>
                <p:spPr>
                  <a:xfrm>
                    <a:off x="2419301" y="5228617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50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50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9" name="Rectangle à coins arrondis 28"/>
                  <p:cNvSpPr/>
                  <p:nvPr/>
                </p:nvSpPr>
                <p:spPr>
                  <a:xfrm>
                    <a:off x="3854484" y="4955949"/>
                    <a:ext cx="880048" cy="34017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36000" rtlCol="0" anchor="ctr"/>
                  <a:lstStyle/>
                  <a:p>
                    <a:pPr algn="ctr"/>
                    <a:endParaRPr lang="fr-F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0" name="Groupe 318"/>
                  <p:cNvGrpSpPr/>
                  <p:nvPr/>
                </p:nvGrpSpPr>
                <p:grpSpPr>
                  <a:xfrm>
                    <a:off x="4727070" y="4857349"/>
                    <a:ext cx="151754" cy="468114"/>
                    <a:chOff x="4223015" y="2121045"/>
                    <a:chExt cx="151754" cy="468114"/>
                  </a:xfrm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p:grpSpPr>
                <p:sp>
                  <p:nvSpPr>
                    <p:cNvPr id="94" name="Rectangle à coins arrondis 93"/>
                    <p:cNvSpPr/>
                    <p:nvPr/>
                  </p:nvSpPr>
                  <p:spPr>
                    <a:xfrm>
                      <a:off x="4223015" y="2303102"/>
                      <a:ext cx="70819" cy="173258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5" name="Rectangle à coins arrondis 94"/>
                    <p:cNvSpPr/>
                    <p:nvPr/>
                  </p:nvSpPr>
                  <p:spPr>
                    <a:xfrm>
                      <a:off x="4260953" y="2222300"/>
                      <a:ext cx="113816" cy="337516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6" name="Ellipse 95"/>
                    <p:cNvSpPr/>
                    <p:nvPr/>
                  </p:nvSpPr>
                  <p:spPr>
                    <a:xfrm>
                      <a:off x="4298892" y="2188548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7" name="Ellipse 96"/>
                    <p:cNvSpPr/>
                    <p:nvPr/>
                  </p:nvSpPr>
                  <p:spPr>
                    <a:xfrm>
                      <a:off x="4298892" y="2521656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8" name="Rectangle à coins arrondis 155"/>
                    <p:cNvSpPr/>
                    <p:nvPr/>
                  </p:nvSpPr>
                  <p:spPr>
                    <a:xfrm>
                      <a:off x="4260953" y="2121045"/>
                      <a:ext cx="32881" cy="96755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Rectangle à coins arrondis 30"/>
                  <p:cNvSpPr/>
                  <p:nvPr/>
                </p:nvSpPr>
                <p:spPr>
                  <a:xfrm>
                    <a:off x="3682313" y="5024780"/>
                    <a:ext cx="174471" cy="202510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2" name="Rectangle à coins arrondis 31"/>
                  <p:cNvSpPr/>
                  <p:nvPr/>
                </p:nvSpPr>
                <p:spPr>
                  <a:xfrm>
                    <a:off x="3720074" y="5296120"/>
                    <a:ext cx="98949" cy="270013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3" name="Rectangle à coins arrondis 32"/>
                  <p:cNvSpPr/>
                  <p:nvPr/>
                </p:nvSpPr>
                <p:spPr>
                  <a:xfrm>
                    <a:off x="3693671" y="5262369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Rectangle à coins arrondis 33"/>
                  <p:cNvSpPr/>
                  <p:nvPr/>
                </p:nvSpPr>
                <p:spPr>
                  <a:xfrm>
                    <a:off x="3674702" y="5566133"/>
                    <a:ext cx="189693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5" name="Rectangle à coins arrondis 34"/>
                  <p:cNvSpPr/>
                  <p:nvPr/>
                </p:nvSpPr>
                <p:spPr>
                  <a:xfrm>
                    <a:off x="3693671" y="5228617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50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50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6" name="Rectangle à coins arrondis 35"/>
                  <p:cNvSpPr/>
                  <p:nvPr/>
                </p:nvSpPr>
                <p:spPr>
                  <a:xfrm>
                    <a:off x="5128854" y="4955949"/>
                    <a:ext cx="880048" cy="34017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6" name="Groupe 319"/>
                  <p:cNvGrpSpPr/>
                  <p:nvPr/>
                </p:nvGrpSpPr>
                <p:grpSpPr>
                  <a:xfrm>
                    <a:off x="6001440" y="4857349"/>
                    <a:ext cx="151754" cy="468114"/>
                    <a:chOff x="5497385" y="2121045"/>
                    <a:chExt cx="151754" cy="468114"/>
                  </a:xfrm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p:grpSpPr>
                <p:sp>
                  <p:nvSpPr>
                    <p:cNvPr id="89" name="Rectangle à coins arrondis 88"/>
                    <p:cNvSpPr/>
                    <p:nvPr/>
                  </p:nvSpPr>
                  <p:spPr>
                    <a:xfrm>
                      <a:off x="5497385" y="2303102"/>
                      <a:ext cx="70819" cy="173258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0" name="Rectangle à coins arrondis 89"/>
                    <p:cNvSpPr/>
                    <p:nvPr/>
                  </p:nvSpPr>
                  <p:spPr>
                    <a:xfrm>
                      <a:off x="5535323" y="2222300"/>
                      <a:ext cx="113816" cy="337516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1" name="Ellipse 90"/>
                    <p:cNvSpPr/>
                    <p:nvPr/>
                  </p:nvSpPr>
                  <p:spPr>
                    <a:xfrm>
                      <a:off x="5573262" y="2188548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2" name="Ellipse 149"/>
                    <p:cNvSpPr/>
                    <p:nvPr/>
                  </p:nvSpPr>
                  <p:spPr>
                    <a:xfrm>
                      <a:off x="5573262" y="2521656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3" name="Rectangle à coins arrondis 92"/>
                    <p:cNvSpPr/>
                    <p:nvPr/>
                  </p:nvSpPr>
                  <p:spPr>
                    <a:xfrm>
                      <a:off x="5535323" y="2121045"/>
                      <a:ext cx="32881" cy="96755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8" name="Rectangle à coins arrondis 37"/>
                  <p:cNvSpPr/>
                  <p:nvPr/>
                </p:nvSpPr>
                <p:spPr>
                  <a:xfrm>
                    <a:off x="4956683" y="5024780"/>
                    <a:ext cx="174471" cy="202510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9" name="Rectangle à coins arrondis 38"/>
                  <p:cNvSpPr/>
                  <p:nvPr/>
                </p:nvSpPr>
                <p:spPr>
                  <a:xfrm>
                    <a:off x="4994444" y="5296120"/>
                    <a:ext cx="98949" cy="270013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0" name="Rectangle à coins arrondis 39"/>
                  <p:cNvSpPr/>
                  <p:nvPr/>
                </p:nvSpPr>
                <p:spPr>
                  <a:xfrm>
                    <a:off x="4968041" y="5262369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1" name="Rectangle à coins arrondis 40"/>
                  <p:cNvSpPr/>
                  <p:nvPr/>
                </p:nvSpPr>
                <p:spPr>
                  <a:xfrm>
                    <a:off x="4949072" y="5566133"/>
                    <a:ext cx="189693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2" name="Rectangle à coins arrondis 41"/>
                  <p:cNvSpPr/>
                  <p:nvPr/>
                </p:nvSpPr>
                <p:spPr>
                  <a:xfrm>
                    <a:off x="4968041" y="5228617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50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50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4" name="Rectangle à coins arrondis 43"/>
                  <p:cNvSpPr/>
                  <p:nvPr/>
                </p:nvSpPr>
                <p:spPr>
                  <a:xfrm>
                    <a:off x="6403224" y="4955949"/>
                    <a:ext cx="880048" cy="34017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7" name="Groupe 320"/>
                  <p:cNvGrpSpPr/>
                  <p:nvPr/>
                </p:nvGrpSpPr>
                <p:grpSpPr>
                  <a:xfrm>
                    <a:off x="7275810" y="4857349"/>
                    <a:ext cx="151754" cy="468114"/>
                    <a:chOff x="6771755" y="2121045"/>
                    <a:chExt cx="151754" cy="468114"/>
                  </a:xfrm>
                  <a:solidFill>
                    <a:schemeClr val="tx1">
                      <a:lumMod val="75000"/>
                      <a:lumOff val="25000"/>
                      <a:alpha val="20000"/>
                    </a:schemeClr>
                  </a:solidFill>
                </p:grpSpPr>
                <p:sp>
                  <p:nvSpPr>
                    <p:cNvPr id="84" name="Rectangle à coins arrondis 83"/>
                    <p:cNvSpPr/>
                    <p:nvPr/>
                  </p:nvSpPr>
                  <p:spPr>
                    <a:xfrm>
                      <a:off x="6771755" y="2303102"/>
                      <a:ext cx="70819" cy="173258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5" name="Rectangle à coins arrondis 142"/>
                    <p:cNvSpPr/>
                    <p:nvPr/>
                  </p:nvSpPr>
                  <p:spPr>
                    <a:xfrm>
                      <a:off x="6809693" y="2222300"/>
                      <a:ext cx="113816" cy="337516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6" name="Ellipse 85"/>
                    <p:cNvSpPr/>
                    <p:nvPr/>
                  </p:nvSpPr>
                  <p:spPr>
                    <a:xfrm>
                      <a:off x="6847632" y="2188548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7" name="Ellipse 86"/>
                    <p:cNvSpPr/>
                    <p:nvPr/>
                  </p:nvSpPr>
                  <p:spPr>
                    <a:xfrm>
                      <a:off x="6847632" y="2521656"/>
                      <a:ext cx="75877" cy="67503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8" name="Rectangle à coins arrondis 87"/>
                    <p:cNvSpPr/>
                    <p:nvPr/>
                  </p:nvSpPr>
                  <p:spPr>
                    <a:xfrm>
                      <a:off x="6809693" y="2121045"/>
                      <a:ext cx="32881" cy="96755"/>
                    </a:xfrm>
                    <a:prstGeom prst="round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6" name="Rectangle à coins arrondis 45"/>
                  <p:cNvSpPr/>
                  <p:nvPr/>
                </p:nvSpPr>
                <p:spPr>
                  <a:xfrm>
                    <a:off x="6231053" y="5024780"/>
                    <a:ext cx="174471" cy="202510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6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75000"/>
                        </a:schemeClr>
                      </a:gs>
                    </a:gsLst>
                    <a:lin ang="54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7" name="Rectangle à coins arrondis 46"/>
                  <p:cNvSpPr/>
                  <p:nvPr/>
                </p:nvSpPr>
                <p:spPr>
                  <a:xfrm>
                    <a:off x="6268814" y="5296120"/>
                    <a:ext cx="98949" cy="270013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8" name="Rectangle à coins arrondis 47"/>
                  <p:cNvSpPr/>
                  <p:nvPr/>
                </p:nvSpPr>
                <p:spPr>
                  <a:xfrm>
                    <a:off x="6242411" y="5262369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49" name="Rectangle à coins arrondis 48"/>
                  <p:cNvSpPr/>
                  <p:nvPr/>
                </p:nvSpPr>
                <p:spPr>
                  <a:xfrm>
                    <a:off x="6223442" y="5566133"/>
                    <a:ext cx="189693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0" name="Rectangle à coins arrondis 49"/>
                  <p:cNvSpPr/>
                  <p:nvPr/>
                </p:nvSpPr>
                <p:spPr>
                  <a:xfrm>
                    <a:off x="6242411" y="5228617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50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50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19" name="Groupe 363"/>
                  <p:cNvGrpSpPr/>
                  <p:nvPr/>
                </p:nvGrpSpPr>
                <p:grpSpPr>
                  <a:xfrm>
                    <a:off x="4889601" y="5089394"/>
                    <a:ext cx="60206" cy="92619"/>
                    <a:chOff x="1000100" y="3700463"/>
                    <a:chExt cx="1394446" cy="1738327"/>
                  </a:xfrm>
                </p:grpSpPr>
                <p:sp>
                  <p:nvSpPr>
                    <p:cNvPr id="81" name="Forme libre 80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2" name="Forme libre 81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0" name="Groupe 367"/>
                  <p:cNvGrpSpPr/>
                  <p:nvPr/>
                </p:nvGrpSpPr>
                <p:grpSpPr>
                  <a:xfrm>
                    <a:off x="6162909" y="5089394"/>
                    <a:ext cx="60206" cy="92619"/>
                    <a:chOff x="1000100" y="3700463"/>
                    <a:chExt cx="1394446" cy="1738327"/>
                  </a:xfrm>
                </p:grpSpPr>
                <p:sp>
                  <p:nvSpPr>
                    <p:cNvPr id="78" name="Forme libre 135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9" name="Forme libre 78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3" name="Rectangle à coins arrondis 52"/>
                  <p:cNvSpPr/>
                  <p:nvPr/>
                </p:nvSpPr>
                <p:spPr>
                  <a:xfrm>
                    <a:off x="7552888" y="5296120"/>
                    <a:ext cx="98949" cy="270013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4" name="Rectangle à coins arrondis 53"/>
                  <p:cNvSpPr/>
                  <p:nvPr/>
                </p:nvSpPr>
                <p:spPr>
                  <a:xfrm>
                    <a:off x="7526485" y="5262369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5" name="Rectangle à coins arrondis 54"/>
                  <p:cNvSpPr/>
                  <p:nvPr/>
                </p:nvSpPr>
                <p:spPr>
                  <a:xfrm flipV="1">
                    <a:off x="7507516" y="5566133"/>
                    <a:ext cx="189693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accent3">
                          <a:lumMod val="75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accent3">
                          <a:lumMod val="75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56" name="Rectangle à coins arrondis 55"/>
                  <p:cNvSpPr/>
                  <p:nvPr/>
                </p:nvSpPr>
                <p:spPr>
                  <a:xfrm>
                    <a:off x="7526485" y="5228618"/>
                    <a:ext cx="151754" cy="33752"/>
                  </a:xfrm>
                  <a:prstGeom prst="roundRect">
                    <a:avLst/>
                  </a:prstGeom>
                  <a:gradFill flip="none" rotWithShape="1">
                    <a:gsLst>
                      <a:gs pos="10000">
                        <a:schemeClr val="bg1">
                          <a:lumMod val="50000"/>
                        </a:schemeClr>
                      </a:gs>
                      <a:gs pos="36000">
                        <a:schemeClr val="bg1">
                          <a:lumMod val="95000"/>
                        </a:schemeClr>
                      </a:gs>
                      <a:gs pos="72000">
                        <a:schemeClr val="bg1">
                          <a:lumMod val="50000"/>
                        </a:schemeClr>
                      </a:gs>
                    </a:gsLst>
                    <a:lin ang="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grpSp>
                <p:nvGrpSpPr>
                  <p:cNvPr id="21" name="Groupe 383"/>
                  <p:cNvGrpSpPr/>
                  <p:nvPr/>
                </p:nvGrpSpPr>
                <p:grpSpPr>
                  <a:xfrm>
                    <a:off x="7448213" y="5089394"/>
                    <a:ext cx="60206" cy="92619"/>
                    <a:chOff x="1000100" y="3700463"/>
                    <a:chExt cx="1394446" cy="1738327"/>
                  </a:xfrm>
                </p:grpSpPr>
                <p:sp>
                  <p:nvSpPr>
                    <p:cNvPr id="75" name="Forme libre 74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6" name="Forme libre 75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23" name="Groupe 407"/>
                  <p:cNvGrpSpPr/>
                  <p:nvPr/>
                </p:nvGrpSpPr>
                <p:grpSpPr>
                  <a:xfrm>
                    <a:off x="2342972" y="5089394"/>
                    <a:ext cx="60206" cy="92619"/>
                    <a:chOff x="1000100" y="3700463"/>
                    <a:chExt cx="1394446" cy="1738327"/>
                  </a:xfrm>
                </p:grpSpPr>
                <p:sp>
                  <p:nvSpPr>
                    <p:cNvPr id="72" name="Forme libre 71"/>
                    <p:cNvSpPr/>
                    <p:nvPr/>
                  </p:nvSpPr>
                  <p:spPr>
                    <a:xfrm>
                      <a:off x="1000101" y="3700463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3" name="Forme libre 72"/>
                    <p:cNvSpPr/>
                    <p:nvPr/>
                  </p:nvSpPr>
                  <p:spPr>
                    <a:xfrm flipV="1">
                      <a:off x="1000101" y="4938906"/>
                      <a:ext cx="1379249" cy="499884"/>
                    </a:xfrm>
                    <a:custGeom>
                      <a:avLst/>
                      <a:gdLst>
                        <a:gd name="connsiteX0" fmla="*/ 10319 w 1549797"/>
                        <a:gd name="connsiteY0" fmla="*/ 526256 h 649684"/>
                        <a:gd name="connsiteX1" fmla="*/ 76994 w 1549797"/>
                        <a:gd name="connsiteY1" fmla="*/ 511969 h 649684"/>
                        <a:gd name="connsiteX2" fmla="*/ 138906 w 1549797"/>
                        <a:gd name="connsiteY2" fmla="*/ 454819 h 649684"/>
                        <a:gd name="connsiteX3" fmla="*/ 186531 w 1549797"/>
                        <a:gd name="connsiteY3" fmla="*/ 383381 h 649684"/>
                        <a:gd name="connsiteX4" fmla="*/ 207962 w 1549797"/>
                        <a:gd name="connsiteY4" fmla="*/ 261938 h 649684"/>
                        <a:gd name="connsiteX5" fmla="*/ 217487 w 1549797"/>
                        <a:gd name="connsiteY5" fmla="*/ 178594 h 649684"/>
                        <a:gd name="connsiteX6" fmla="*/ 246062 w 1549797"/>
                        <a:gd name="connsiteY6" fmla="*/ 104775 h 649684"/>
                        <a:gd name="connsiteX7" fmla="*/ 310356 w 1549797"/>
                        <a:gd name="connsiteY7" fmla="*/ 33338 h 649684"/>
                        <a:gd name="connsiteX8" fmla="*/ 388937 w 1549797"/>
                        <a:gd name="connsiteY8" fmla="*/ 4763 h 649684"/>
                        <a:gd name="connsiteX9" fmla="*/ 457994 w 1549797"/>
                        <a:gd name="connsiteY9" fmla="*/ 19050 h 649684"/>
                        <a:gd name="connsiteX10" fmla="*/ 515144 w 1549797"/>
                        <a:gd name="connsiteY10" fmla="*/ 59531 h 649684"/>
                        <a:gd name="connsiteX11" fmla="*/ 553244 w 1549797"/>
                        <a:gd name="connsiteY11" fmla="*/ 123825 h 649684"/>
                        <a:gd name="connsiteX12" fmla="*/ 577056 w 1549797"/>
                        <a:gd name="connsiteY12" fmla="*/ 176213 h 649684"/>
                        <a:gd name="connsiteX13" fmla="*/ 588962 w 1549797"/>
                        <a:gd name="connsiteY13" fmla="*/ 261938 h 649684"/>
                        <a:gd name="connsiteX14" fmla="*/ 591344 w 1549797"/>
                        <a:gd name="connsiteY14" fmla="*/ 319088 h 649684"/>
                        <a:gd name="connsiteX15" fmla="*/ 610394 w 1549797"/>
                        <a:gd name="connsiteY15" fmla="*/ 383381 h 649684"/>
                        <a:gd name="connsiteX16" fmla="*/ 650875 w 1549797"/>
                        <a:gd name="connsiteY16" fmla="*/ 445294 h 649684"/>
                        <a:gd name="connsiteX17" fmla="*/ 705644 w 1549797"/>
                        <a:gd name="connsiteY17" fmla="*/ 500063 h 649684"/>
                        <a:gd name="connsiteX18" fmla="*/ 774700 w 1549797"/>
                        <a:gd name="connsiteY18" fmla="*/ 523875 h 649684"/>
                        <a:gd name="connsiteX19" fmla="*/ 846137 w 1549797"/>
                        <a:gd name="connsiteY19" fmla="*/ 511969 h 649684"/>
                        <a:gd name="connsiteX20" fmla="*/ 896144 w 1549797"/>
                        <a:gd name="connsiteY20" fmla="*/ 464344 h 649684"/>
                        <a:gd name="connsiteX21" fmla="*/ 943769 w 1549797"/>
                        <a:gd name="connsiteY21" fmla="*/ 400050 h 649684"/>
                        <a:gd name="connsiteX22" fmla="*/ 962819 w 1549797"/>
                        <a:gd name="connsiteY22" fmla="*/ 342900 h 649684"/>
                        <a:gd name="connsiteX23" fmla="*/ 974725 w 1549797"/>
                        <a:gd name="connsiteY23" fmla="*/ 254794 h 649684"/>
                        <a:gd name="connsiteX24" fmla="*/ 977106 w 1549797"/>
                        <a:gd name="connsiteY24" fmla="*/ 197644 h 649684"/>
                        <a:gd name="connsiteX25" fmla="*/ 998537 w 1549797"/>
                        <a:gd name="connsiteY25" fmla="*/ 128588 h 649684"/>
                        <a:gd name="connsiteX26" fmla="*/ 1036637 w 1549797"/>
                        <a:gd name="connsiteY26" fmla="*/ 69056 h 649684"/>
                        <a:gd name="connsiteX27" fmla="*/ 1091406 w 1549797"/>
                        <a:gd name="connsiteY27" fmla="*/ 23813 h 649684"/>
                        <a:gd name="connsiteX28" fmla="*/ 1124744 w 1549797"/>
                        <a:gd name="connsiteY28" fmla="*/ 7144 h 649684"/>
                        <a:gd name="connsiteX29" fmla="*/ 1150937 w 1549797"/>
                        <a:gd name="connsiteY29" fmla="*/ 0 h 649684"/>
                        <a:gd name="connsiteX30" fmla="*/ 1200944 w 1549797"/>
                        <a:gd name="connsiteY30" fmla="*/ 7144 h 649684"/>
                        <a:gd name="connsiteX31" fmla="*/ 1262856 w 1549797"/>
                        <a:gd name="connsiteY31" fmla="*/ 42863 h 649684"/>
                        <a:gd name="connsiteX32" fmla="*/ 1298575 w 1549797"/>
                        <a:gd name="connsiteY32" fmla="*/ 85725 h 649684"/>
                        <a:gd name="connsiteX33" fmla="*/ 1324769 w 1549797"/>
                        <a:gd name="connsiteY33" fmla="*/ 121444 h 649684"/>
                        <a:gd name="connsiteX34" fmla="*/ 1346200 w 1549797"/>
                        <a:gd name="connsiteY34" fmla="*/ 180975 h 649684"/>
                        <a:gd name="connsiteX35" fmla="*/ 1350962 w 1549797"/>
                        <a:gd name="connsiteY35" fmla="*/ 219075 h 649684"/>
                        <a:gd name="connsiteX36" fmla="*/ 1353344 w 1549797"/>
                        <a:gd name="connsiteY36" fmla="*/ 269081 h 649684"/>
                        <a:gd name="connsiteX37" fmla="*/ 1358106 w 1549797"/>
                        <a:gd name="connsiteY37" fmla="*/ 323850 h 649684"/>
                        <a:gd name="connsiteX38" fmla="*/ 1381919 w 1549797"/>
                        <a:gd name="connsiteY38" fmla="*/ 392906 h 649684"/>
                        <a:gd name="connsiteX39" fmla="*/ 1412875 w 1549797"/>
                        <a:gd name="connsiteY39" fmla="*/ 445294 h 649684"/>
                        <a:gd name="connsiteX40" fmla="*/ 1474787 w 1549797"/>
                        <a:gd name="connsiteY40" fmla="*/ 504825 h 649684"/>
                        <a:gd name="connsiteX41" fmla="*/ 1527175 w 1549797"/>
                        <a:gd name="connsiteY41" fmla="*/ 521494 h 649684"/>
                        <a:gd name="connsiteX42" fmla="*/ 1546225 w 1549797"/>
                        <a:gd name="connsiteY42" fmla="*/ 523875 h 649684"/>
                        <a:gd name="connsiteX43" fmla="*/ 1548606 w 1549797"/>
                        <a:gd name="connsiteY43" fmla="*/ 557213 h 649684"/>
                        <a:gd name="connsiteX44" fmla="*/ 1548606 w 1549797"/>
                        <a:gd name="connsiteY44" fmla="*/ 628650 h 649684"/>
                        <a:gd name="connsiteX45" fmla="*/ 1543844 w 1549797"/>
                        <a:gd name="connsiteY45" fmla="*/ 635794 h 649684"/>
                        <a:gd name="connsiteX46" fmla="*/ 1527175 w 1549797"/>
                        <a:gd name="connsiteY46" fmla="*/ 638175 h 649684"/>
                        <a:gd name="connsiteX47" fmla="*/ 781844 w 1549797"/>
                        <a:gd name="connsiteY47" fmla="*/ 638175 h 649684"/>
                        <a:gd name="connsiteX48" fmla="*/ 543719 w 1549797"/>
                        <a:gd name="connsiteY48" fmla="*/ 638175 h 649684"/>
                        <a:gd name="connsiteX49" fmla="*/ 229394 w 1549797"/>
                        <a:gd name="connsiteY49" fmla="*/ 638175 h 649684"/>
                        <a:gd name="connsiteX50" fmla="*/ 65087 w 1549797"/>
                        <a:gd name="connsiteY50" fmla="*/ 638175 h 649684"/>
                        <a:gd name="connsiteX51" fmla="*/ 15081 w 1549797"/>
                        <a:gd name="connsiteY51" fmla="*/ 631031 h 649684"/>
                        <a:gd name="connsiteX52" fmla="*/ 10319 w 1549797"/>
                        <a:gd name="connsiteY52" fmla="*/ 526256 h 6496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549797" h="649684">
                          <a:moveTo>
                            <a:pt x="10319" y="526256"/>
                          </a:moveTo>
                          <a:cubicBezTo>
                            <a:pt x="20638" y="506412"/>
                            <a:pt x="55563" y="523875"/>
                            <a:pt x="76994" y="511969"/>
                          </a:cubicBezTo>
                          <a:cubicBezTo>
                            <a:pt x="98425" y="500063"/>
                            <a:pt x="120650" y="476250"/>
                            <a:pt x="138906" y="454819"/>
                          </a:cubicBezTo>
                          <a:cubicBezTo>
                            <a:pt x="157162" y="433388"/>
                            <a:pt x="175022" y="415528"/>
                            <a:pt x="186531" y="383381"/>
                          </a:cubicBezTo>
                          <a:cubicBezTo>
                            <a:pt x="198040" y="351234"/>
                            <a:pt x="202803" y="296069"/>
                            <a:pt x="207962" y="261938"/>
                          </a:cubicBezTo>
                          <a:cubicBezTo>
                            <a:pt x="213121" y="227807"/>
                            <a:pt x="211137" y="204788"/>
                            <a:pt x="217487" y="178594"/>
                          </a:cubicBezTo>
                          <a:cubicBezTo>
                            <a:pt x="223837" y="152400"/>
                            <a:pt x="230584" y="128984"/>
                            <a:pt x="246062" y="104775"/>
                          </a:cubicBezTo>
                          <a:cubicBezTo>
                            <a:pt x="261540" y="80566"/>
                            <a:pt x="286543" y="50007"/>
                            <a:pt x="310356" y="33338"/>
                          </a:cubicBezTo>
                          <a:cubicBezTo>
                            <a:pt x="334169" y="16669"/>
                            <a:pt x="364331" y="7144"/>
                            <a:pt x="388937" y="4763"/>
                          </a:cubicBezTo>
                          <a:cubicBezTo>
                            <a:pt x="413543" y="2382"/>
                            <a:pt x="436960" y="9922"/>
                            <a:pt x="457994" y="19050"/>
                          </a:cubicBezTo>
                          <a:cubicBezTo>
                            <a:pt x="479028" y="28178"/>
                            <a:pt x="499269" y="42069"/>
                            <a:pt x="515144" y="59531"/>
                          </a:cubicBezTo>
                          <a:cubicBezTo>
                            <a:pt x="531019" y="76993"/>
                            <a:pt x="542925" y="104378"/>
                            <a:pt x="553244" y="123825"/>
                          </a:cubicBezTo>
                          <a:cubicBezTo>
                            <a:pt x="563563" y="143272"/>
                            <a:pt x="571103" y="153194"/>
                            <a:pt x="577056" y="176213"/>
                          </a:cubicBezTo>
                          <a:cubicBezTo>
                            <a:pt x="583009" y="199232"/>
                            <a:pt x="586581" y="238125"/>
                            <a:pt x="588962" y="261938"/>
                          </a:cubicBezTo>
                          <a:cubicBezTo>
                            <a:pt x="591343" y="285751"/>
                            <a:pt x="587772" y="298848"/>
                            <a:pt x="591344" y="319088"/>
                          </a:cubicBezTo>
                          <a:cubicBezTo>
                            <a:pt x="594916" y="339328"/>
                            <a:pt x="600472" y="362347"/>
                            <a:pt x="610394" y="383381"/>
                          </a:cubicBezTo>
                          <a:cubicBezTo>
                            <a:pt x="620316" y="404415"/>
                            <a:pt x="635000" y="425847"/>
                            <a:pt x="650875" y="445294"/>
                          </a:cubicBezTo>
                          <a:cubicBezTo>
                            <a:pt x="666750" y="464741"/>
                            <a:pt x="685007" y="486966"/>
                            <a:pt x="705644" y="500063"/>
                          </a:cubicBezTo>
                          <a:cubicBezTo>
                            <a:pt x="726281" y="513160"/>
                            <a:pt x="751285" y="521891"/>
                            <a:pt x="774700" y="523875"/>
                          </a:cubicBezTo>
                          <a:cubicBezTo>
                            <a:pt x="798116" y="525859"/>
                            <a:pt x="825896" y="521891"/>
                            <a:pt x="846137" y="511969"/>
                          </a:cubicBezTo>
                          <a:cubicBezTo>
                            <a:pt x="866378" y="502047"/>
                            <a:pt x="879872" y="482997"/>
                            <a:pt x="896144" y="464344"/>
                          </a:cubicBezTo>
                          <a:cubicBezTo>
                            <a:pt x="912416" y="445691"/>
                            <a:pt x="932657" y="420291"/>
                            <a:pt x="943769" y="400050"/>
                          </a:cubicBezTo>
                          <a:cubicBezTo>
                            <a:pt x="954881" y="379809"/>
                            <a:pt x="957660" y="367109"/>
                            <a:pt x="962819" y="342900"/>
                          </a:cubicBezTo>
                          <a:cubicBezTo>
                            <a:pt x="967978" y="318691"/>
                            <a:pt x="972344" y="279003"/>
                            <a:pt x="974725" y="254794"/>
                          </a:cubicBezTo>
                          <a:cubicBezTo>
                            <a:pt x="977106" y="230585"/>
                            <a:pt x="973137" y="218678"/>
                            <a:pt x="977106" y="197644"/>
                          </a:cubicBezTo>
                          <a:cubicBezTo>
                            <a:pt x="981075" y="176610"/>
                            <a:pt x="988615" y="150019"/>
                            <a:pt x="998537" y="128588"/>
                          </a:cubicBezTo>
                          <a:cubicBezTo>
                            <a:pt x="1008459" y="107157"/>
                            <a:pt x="1021159" y="86518"/>
                            <a:pt x="1036637" y="69056"/>
                          </a:cubicBezTo>
                          <a:cubicBezTo>
                            <a:pt x="1052115" y="51594"/>
                            <a:pt x="1076722" y="34132"/>
                            <a:pt x="1091406" y="23813"/>
                          </a:cubicBezTo>
                          <a:cubicBezTo>
                            <a:pt x="1106090" y="13494"/>
                            <a:pt x="1114822" y="11113"/>
                            <a:pt x="1124744" y="7144"/>
                          </a:cubicBezTo>
                          <a:cubicBezTo>
                            <a:pt x="1134666" y="3175"/>
                            <a:pt x="1138237" y="0"/>
                            <a:pt x="1150937" y="0"/>
                          </a:cubicBezTo>
                          <a:cubicBezTo>
                            <a:pt x="1163637" y="0"/>
                            <a:pt x="1182291" y="0"/>
                            <a:pt x="1200944" y="7144"/>
                          </a:cubicBezTo>
                          <a:cubicBezTo>
                            <a:pt x="1219597" y="14288"/>
                            <a:pt x="1246584" y="29766"/>
                            <a:pt x="1262856" y="42863"/>
                          </a:cubicBezTo>
                          <a:cubicBezTo>
                            <a:pt x="1279128" y="55960"/>
                            <a:pt x="1288256" y="72628"/>
                            <a:pt x="1298575" y="85725"/>
                          </a:cubicBezTo>
                          <a:cubicBezTo>
                            <a:pt x="1308894" y="98822"/>
                            <a:pt x="1316832" y="105569"/>
                            <a:pt x="1324769" y="121444"/>
                          </a:cubicBezTo>
                          <a:cubicBezTo>
                            <a:pt x="1332706" y="137319"/>
                            <a:pt x="1341835" y="164703"/>
                            <a:pt x="1346200" y="180975"/>
                          </a:cubicBezTo>
                          <a:cubicBezTo>
                            <a:pt x="1350565" y="197247"/>
                            <a:pt x="1349771" y="204391"/>
                            <a:pt x="1350962" y="219075"/>
                          </a:cubicBezTo>
                          <a:cubicBezTo>
                            <a:pt x="1352153" y="233759"/>
                            <a:pt x="1352153" y="251619"/>
                            <a:pt x="1353344" y="269081"/>
                          </a:cubicBezTo>
                          <a:cubicBezTo>
                            <a:pt x="1354535" y="286544"/>
                            <a:pt x="1353344" y="303213"/>
                            <a:pt x="1358106" y="323850"/>
                          </a:cubicBezTo>
                          <a:cubicBezTo>
                            <a:pt x="1362868" y="344487"/>
                            <a:pt x="1372791" y="372665"/>
                            <a:pt x="1381919" y="392906"/>
                          </a:cubicBezTo>
                          <a:cubicBezTo>
                            <a:pt x="1391047" y="413147"/>
                            <a:pt x="1397397" y="426641"/>
                            <a:pt x="1412875" y="445294"/>
                          </a:cubicBezTo>
                          <a:cubicBezTo>
                            <a:pt x="1428353" y="463947"/>
                            <a:pt x="1455737" y="492125"/>
                            <a:pt x="1474787" y="504825"/>
                          </a:cubicBezTo>
                          <a:cubicBezTo>
                            <a:pt x="1493837" y="517525"/>
                            <a:pt x="1515269" y="518319"/>
                            <a:pt x="1527175" y="521494"/>
                          </a:cubicBezTo>
                          <a:cubicBezTo>
                            <a:pt x="1539081" y="524669"/>
                            <a:pt x="1542653" y="517922"/>
                            <a:pt x="1546225" y="523875"/>
                          </a:cubicBezTo>
                          <a:cubicBezTo>
                            <a:pt x="1549797" y="529828"/>
                            <a:pt x="1548209" y="539751"/>
                            <a:pt x="1548606" y="557213"/>
                          </a:cubicBezTo>
                          <a:cubicBezTo>
                            <a:pt x="1549003" y="574675"/>
                            <a:pt x="1549400" y="615553"/>
                            <a:pt x="1548606" y="628650"/>
                          </a:cubicBezTo>
                          <a:cubicBezTo>
                            <a:pt x="1547812" y="641747"/>
                            <a:pt x="1547416" y="634207"/>
                            <a:pt x="1543844" y="635794"/>
                          </a:cubicBezTo>
                          <a:cubicBezTo>
                            <a:pt x="1540272" y="637382"/>
                            <a:pt x="1527175" y="638175"/>
                            <a:pt x="1527175" y="638175"/>
                          </a:cubicBezTo>
                          <a:lnTo>
                            <a:pt x="781844" y="638175"/>
                          </a:lnTo>
                          <a:lnTo>
                            <a:pt x="543719" y="638175"/>
                          </a:lnTo>
                          <a:lnTo>
                            <a:pt x="229394" y="638175"/>
                          </a:lnTo>
                          <a:lnTo>
                            <a:pt x="65087" y="638175"/>
                          </a:lnTo>
                          <a:cubicBezTo>
                            <a:pt x="29368" y="636984"/>
                            <a:pt x="24606" y="649684"/>
                            <a:pt x="15081" y="631031"/>
                          </a:cubicBezTo>
                          <a:cubicBezTo>
                            <a:pt x="5556" y="612378"/>
                            <a:pt x="0" y="546100"/>
                            <a:pt x="10319" y="526256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1270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1000100" y="4125163"/>
                      <a:ext cx="1394446" cy="900000"/>
                    </a:xfrm>
                    <a:prstGeom prst="rect">
                      <a:avLst/>
                    </a:prstGeom>
                    <a:solidFill>
                      <a:schemeClr val="bg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30" name="Groupe 659"/>
                  <p:cNvGrpSpPr/>
                  <p:nvPr/>
                </p:nvGrpSpPr>
                <p:grpSpPr>
                  <a:xfrm>
                    <a:off x="3396121" y="5107348"/>
                    <a:ext cx="399633" cy="66843"/>
                    <a:chOff x="3541193" y="3967152"/>
                    <a:chExt cx="597398" cy="113426"/>
                  </a:xfrm>
                </p:grpSpPr>
                <p:sp>
                  <p:nvSpPr>
                    <p:cNvPr id="70" name="Rectangle à coins arrondis 69"/>
                    <p:cNvSpPr/>
                    <p:nvPr/>
                  </p:nvSpPr>
                  <p:spPr>
                    <a:xfrm rot="16200000">
                      <a:off x="3761842" y="3752852"/>
                      <a:ext cx="98701" cy="540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1" name="Ellipse 128"/>
                    <p:cNvSpPr/>
                    <p:nvPr/>
                  </p:nvSpPr>
                  <p:spPr>
                    <a:xfrm rot="16200000">
                      <a:off x="4024606" y="3966592"/>
                      <a:ext cx="113426" cy="11454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37" name="Groupe 668"/>
                  <p:cNvGrpSpPr/>
                  <p:nvPr/>
                </p:nvGrpSpPr>
                <p:grpSpPr>
                  <a:xfrm>
                    <a:off x="4680049" y="5104541"/>
                    <a:ext cx="399633" cy="66843"/>
                    <a:chOff x="5460494" y="3962389"/>
                    <a:chExt cx="597398" cy="113426"/>
                  </a:xfrm>
                </p:grpSpPr>
                <p:sp>
                  <p:nvSpPr>
                    <p:cNvPr id="68" name="Rectangle à coins arrondis 67"/>
                    <p:cNvSpPr/>
                    <p:nvPr/>
                  </p:nvSpPr>
                  <p:spPr>
                    <a:xfrm rot="16200000">
                      <a:off x="5681143" y="3752852"/>
                      <a:ext cx="98701" cy="540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9" name="Ellipse 126"/>
                    <p:cNvSpPr/>
                    <p:nvPr/>
                  </p:nvSpPr>
                  <p:spPr>
                    <a:xfrm rot="16200000">
                      <a:off x="5943907" y="3961829"/>
                      <a:ext cx="113426" cy="11454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45" name="Groupe 671"/>
                  <p:cNvGrpSpPr/>
                  <p:nvPr/>
                </p:nvGrpSpPr>
                <p:grpSpPr>
                  <a:xfrm>
                    <a:off x="5944862" y="5107348"/>
                    <a:ext cx="399633" cy="66843"/>
                    <a:chOff x="7351221" y="3967152"/>
                    <a:chExt cx="597398" cy="113426"/>
                  </a:xfrm>
                </p:grpSpPr>
                <p:sp>
                  <p:nvSpPr>
                    <p:cNvPr id="66" name="Rectangle à coins arrondis 65"/>
                    <p:cNvSpPr/>
                    <p:nvPr/>
                  </p:nvSpPr>
                  <p:spPr>
                    <a:xfrm rot="16200000">
                      <a:off x="7571870" y="3752852"/>
                      <a:ext cx="98701" cy="540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7" name="Ellipse 66"/>
                    <p:cNvSpPr/>
                    <p:nvPr/>
                  </p:nvSpPr>
                  <p:spPr>
                    <a:xfrm rot="16200000">
                      <a:off x="7834634" y="3966592"/>
                      <a:ext cx="113426" cy="11454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grpSp>
                <p:nvGrpSpPr>
                  <p:cNvPr id="51" name="Groupe 673"/>
                  <p:cNvGrpSpPr/>
                  <p:nvPr/>
                </p:nvGrpSpPr>
                <p:grpSpPr>
                  <a:xfrm>
                    <a:off x="7219231" y="5110155"/>
                    <a:ext cx="399633" cy="66843"/>
                    <a:chOff x="9256232" y="3971915"/>
                    <a:chExt cx="597398" cy="113426"/>
                  </a:xfrm>
                </p:grpSpPr>
                <p:sp>
                  <p:nvSpPr>
                    <p:cNvPr id="64" name="Rectangle à coins arrondis 63"/>
                    <p:cNvSpPr/>
                    <p:nvPr/>
                  </p:nvSpPr>
                  <p:spPr>
                    <a:xfrm rot="16200000">
                      <a:off x="9476881" y="3752852"/>
                      <a:ext cx="98701" cy="540000"/>
                    </a:xfrm>
                    <a:prstGeom prst="round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5" name="Ellipse 64"/>
                    <p:cNvSpPr/>
                    <p:nvPr/>
                  </p:nvSpPr>
                  <p:spPr>
                    <a:xfrm rot="16200000">
                      <a:off x="9739645" y="3971355"/>
                      <a:ext cx="113426" cy="114545"/>
                    </a:xfrm>
                    <a:prstGeom prst="ellipse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63" name="Rectangle à coins arrondis 62"/>
                  <p:cNvSpPr/>
                  <p:nvPr/>
                </p:nvSpPr>
                <p:spPr>
                  <a:xfrm>
                    <a:off x="7515127" y="5093720"/>
                    <a:ext cx="174471" cy="133570"/>
                  </a:xfrm>
                  <a:prstGeom prst="round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p:sp>
          <p:nvSpPr>
            <p:cNvPr id="116" name="ZoneTexte 115"/>
            <p:cNvSpPr txBox="1"/>
            <p:nvPr/>
          </p:nvSpPr>
          <p:spPr>
            <a:xfrm>
              <a:off x="6348469" y="1477447"/>
              <a:ext cx="864946" cy="246221"/>
            </a:xfrm>
            <a:prstGeom prst="rect">
              <a:avLst/>
            </a:prstGeom>
            <a:noFill/>
          </p:spPr>
          <p:txBody>
            <a:bodyPr wrap="square" lIns="18000" rIns="18000" rtlCol="0">
              <a:spAutoFit/>
            </a:bodyPr>
            <a:lstStyle/>
            <a:p>
              <a:r>
                <a:rPr lang="fr-FR" sz="1000" dirty="0" smtClean="0"/>
                <a:t>Part1: top </a:t>
              </a:r>
              <a:r>
                <a:rPr lang="fr-FR" sz="1000" dirty="0" err="1" smtClean="0"/>
                <a:t>lid</a:t>
              </a:r>
              <a:endParaRPr lang="fr-FR" sz="10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6348469" y="1666900"/>
              <a:ext cx="1286273" cy="246221"/>
            </a:xfrm>
            <a:prstGeom prst="rect">
              <a:avLst/>
            </a:prstGeom>
            <a:noFill/>
          </p:spPr>
          <p:txBody>
            <a:bodyPr wrap="square" lIns="18000" rIns="18000" rtlCol="0">
              <a:spAutoFit/>
            </a:bodyPr>
            <a:lstStyle/>
            <a:p>
              <a:r>
                <a:rPr lang="fr-FR" sz="1000" dirty="0" smtClean="0"/>
                <a:t>Part2: </a:t>
              </a:r>
              <a:r>
                <a:rPr lang="fr-FR" sz="1000" dirty="0" err="1" smtClean="0"/>
                <a:t>bottom</a:t>
              </a:r>
              <a:r>
                <a:rPr lang="fr-FR" sz="1000" dirty="0" smtClean="0"/>
                <a:t> part</a:t>
              </a:r>
              <a:endParaRPr lang="fr-FR" sz="1000" dirty="0"/>
            </a:p>
          </p:txBody>
        </p:sp>
      </p:grpSp>
      <p:sp>
        <p:nvSpPr>
          <p:cNvPr id="119" name="ZoneTexte 118"/>
          <p:cNvSpPr txBox="1"/>
          <p:nvPr/>
        </p:nvSpPr>
        <p:spPr>
          <a:xfrm>
            <a:off x="539552" y="2924944"/>
            <a:ext cx="61987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700" dirty="0" smtClean="0"/>
              <a:t>At the time of SLHIPP-2, a lot of effort was done to:</a:t>
            </a:r>
          </a:p>
          <a:p>
            <a:pPr marL="273050" indent="-185738" algn="just"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700" dirty="0" smtClean="0"/>
              <a:t>propose technical solutions for a </a:t>
            </a:r>
            <a:r>
              <a:rPr lang="en-US" sz="1700" b="1" dirty="0" smtClean="0"/>
              <a:t>tight closure </a:t>
            </a:r>
            <a:r>
              <a:rPr lang="en-US" sz="1700" dirty="0" smtClean="0"/>
              <a:t>of the vacuum vessel </a:t>
            </a:r>
          </a:p>
          <a:p>
            <a:pPr marL="273050" indent="-185738" algn="just"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700" dirty="0" smtClean="0"/>
              <a:t>assess the </a:t>
            </a:r>
            <a:r>
              <a:rPr lang="en-US" sz="1700" b="1" dirty="0" smtClean="0"/>
              <a:t>mechanical behavior </a:t>
            </a:r>
            <a:r>
              <a:rPr lang="en-US" sz="1700" dirty="0" smtClean="0"/>
              <a:t>of the assembly for various conditions via static, linear and non-linear buckling analysis</a:t>
            </a:r>
          </a:p>
          <a:p>
            <a:pPr marL="273050" indent="-185738" algn="just"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1700" dirty="0" smtClean="0"/>
              <a:t>assess the impact of technical choices on cavities </a:t>
            </a:r>
            <a:r>
              <a:rPr lang="en-US" sz="1700" b="1" dirty="0" smtClean="0"/>
              <a:t>alignment</a:t>
            </a:r>
          </a:p>
          <a:p>
            <a:pPr marL="273050" indent="-185738" algn="just">
              <a:spcAft>
                <a:spcPts val="300"/>
              </a:spcAft>
              <a:buSzPct val="100000"/>
            </a:pPr>
            <a:endParaRPr lang="en-US" sz="1700" dirty="0" smtClean="0"/>
          </a:p>
          <a:p>
            <a:pPr marL="273050" indent="-185738" algn="just">
              <a:spcAft>
                <a:spcPts val="300"/>
              </a:spcAft>
              <a:buSzPct val="100000"/>
            </a:pPr>
            <a:r>
              <a:rPr lang="en-US" sz="1700" b="1" dirty="0" smtClean="0"/>
              <a:t>Additional studies </a:t>
            </a:r>
            <a:r>
              <a:rPr lang="en-US" sz="1700" dirty="0" smtClean="0"/>
              <a:t>were done to integrate the other components of the cryostat and to interface the </a:t>
            </a:r>
            <a:r>
              <a:rPr lang="en-US" sz="1700" dirty="0" err="1" smtClean="0"/>
              <a:t>cryomodule</a:t>
            </a:r>
            <a:r>
              <a:rPr lang="en-US" sz="1700" dirty="0" smtClean="0"/>
              <a:t> with the SM18 bunker.</a:t>
            </a:r>
          </a:p>
        </p:txBody>
      </p:sp>
      <p:sp>
        <p:nvSpPr>
          <p:cNvPr id="124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2636912"/>
            <a:ext cx="5904656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SLHIPP-2 meeting status work</a:t>
            </a:r>
          </a:p>
        </p:txBody>
      </p:sp>
      <p:pic>
        <p:nvPicPr>
          <p:cNvPr id="125" name="Image 124" descr="VP0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436470" y="2720380"/>
            <a:ext cx="1008112" cy="760411"/>
          </a:xfrm>
          <a:prstGeom prst="rect">
            <a:avLst/>
          </a:prstGeom>
        </p:spPr>
      </p:pic>
      <p:grpSp>
        <p:nvGrpSpPr>
          <p:cNvPr id="52" name="Groupe 41"/>
          <p:cNvGrpSpPr/>
          <p:nvPr/>
        </p:nvGrpSpPr>
        <p:grpSpPr>
          <a:xfrm>
            <a:off x="7092280" y="5445224"/>
            <a:ext cx="1728192" cy="1008112"/>
            <a:chOff x="251520" y="3738801"/>
            <a:chExt cx="4248472" cy="2549181"/>
          </a:xfrm>
        </p:grpSpPr>
        <p:pic>
          <p:nvPicPr>
            <p:cNvPr id="128" name="Image 127" descr="ecran0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51520" y="3738801"/>
              <a:ext cx="2151716" cy="2520000"/>
            </a:xfrm>
            <a:prstGeom prst="rect">
              <a:avLst/>
            </a:prstGeom>
          </p:spPr>
        </p:pic>
        <p:pic>
          <p:nvPicPr>
            <p:cNvPr id="129" name="Image 128" descr="Ecrans thermiques02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2456284" y="3767982"/>
              <a:ext cx="2043708" cy="2520000"/>
            </a:xfrm>
            <a:prstGeom prst="rect">
              <a:avLst/>
            </a:prstGeom>
          </p:spPr>
        </p:pic>
      </p:grpSp>
      <p:pic>
        <p:nvPicPr>
          <p:cNvPr id="134" name="Picture 3" descr="N:\SPL\REUNIONS\CERN\WG_MEETING_2\01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437112"/>
            <a:ext cx="1152128" cy="1005665"/>
          </a:xfrm>
          <a:prstGeom prst="rect">
            <a:avLst/>
          </a:prstGeom>
          <a:noFill/>
        </p:spPr>
      </p:pic>
      <p:pic>
        <p:nvPicPr>
          <p:cNvPr id="118" name="Image 117" descr="2910_deformmag.png"/>
          <p:cNvPicPr>
            <a:picLocks noChangeAspect="1"/>
          </p:cNvPicPr>
          <p:nvPr/>
        </p:nvPicPr>
        <p:blipFill>
          <a:blip r:embed="rId8" cstate="print"/>
          <a:srcRect t="3346" r="6986" b="44117"/>
          <a:stretch>
            <a:fillRect/>
          </a:stretch>
        </p:blipFill>
        <p:spPr>
          <a:xfrm>
            <a:off x="6754029" y="3501008"/>
            <a:ext cx="2389971" cy="854237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-140466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Vessel design</a:t>
            </a:r>
            <a:endParaRPr lang="en-US" dirty="0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99538"/>
            <a:ext cx="5904656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Vacuum vessel design: updates overview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9552" y="1303600"/>
            <a:ext cx="804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700" dirty="0" smtClean="0"/>
              <a:t> The vacuum vessel design was updated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700" dirty="0" smtClean="0"/>
              <a:t> A </a:t>
            </a:r>
            <a:r>
              <a:rPr lang="en-US" sz="1700" b="1" dirty="0" smtClean="0"/>
              <a:t>new</a:t>
            </a:r>
            <a:r>
              <a:rPr lang="en-US" sz="1700" dirty="0" smtClean="0"/>
              <a:t> </a:t>
            </a:r>
            <a:r>
              <a:rPr lang="en-US" sz="1700" b="1" dirty="0" smtClean="0"/>
              <a:t>interface</a:t>
            </a:r>
            <a:r>
              <a:rPr lang="en-US" sz="1700" dirty="0" smtClean="0"/>
              <a:t> was proposed </a:t>
            </a:r>
            <a:r>
              <a:rPr lang="en-US" sz="1700" b="1" dirty="0" smtClean="0"/>
              <a:t>for the top lid closure </a:t>
            </a:r>
            <a:r>
              <a:rPr lang="en-US" sz="1700" dirty="0" smtClean="0"/>
              <a:t>to obtain a more reliable tightness (SCM will experience cycling operations)</a:t>
            </a:r>
          </a:p>
          <a:p>
            <a:pPr marL="92075" indent="-920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700" dirty="0" smtClean="0"/>
              <a:t> </a:t>
            </a:r>
            <a:r>
              <a:rPr lang="en-US" sz="1700" b="1" dirty="0" smtClean="0"/>
              <a:t>Safety aspects </a:t>
            </a:r>
            <a:r>
              <a:rPr lang="en-US" sz="1700" dirty="0" smtClean="0"/>
              <a:t>were considered leading to new interfacing of the cryogenic distribution (still under study)</a:t>
            </a:r>
          </a:p>
        </p:txBody>
      </p:sp>
      <p:pic>
        <p:nvPicPr>
          <p:cNvPr id="19" name="Picture 6" descr="D:\IPNO\SPL\REUNIONS\CERN\WG_MEETING_11\Images SPL-WG12\Eclate Enceinte complet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5048" y="2204864"/>
            <a:ext cx="8006992" cy="4492742"/>
          </a:xfrm>
          <a:prstGeom prst="rect">
            <a:avLst/>
          </a:prstGeom>
          <a:noFill/>
        </p:spPr>
      </p:pic>
      <p:sp>
        <p:nvSpPr>
          <p:cNvPr id="20" name="Légende encadrée 2 19"/>
          <p:cNvSpPr/>
          <p:nvPr/>
        </p:nvSpPr>
        <p:spPr>
          <a:xfrm>
            <a:off x="7812360" y="2636912"/>
            <a:ext cx="1296144" cy="504056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4052"/>
              <a:gd name="adj6" fmla="val -59886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Top cover (lid)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Légende encadrée 2 20"/>
          <p:cNvSpPr/>
          <p:nvPr/>
        </p:nvSpPr>
        <p:spPr>
          <a:xfrm>
            <a:off x="7283177" y="5445224"/>
            <a:ext cx="1188640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-257004"/>
              <a:gd name="adj6" fmla="val -119840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Bottom part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Légende encadrée 2 21"/>
          <p:cNvSpPr/>
          <p:nvPr/>
        </p:nvSpPr>
        <p:spPr>
          <a:xfrm>
            <a:off x="3059832" y="6165304"/>
            <a:ext cx="1692696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33940"/>
              <a:gd name="adj6" fmla="val -40905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Flange for coupler interface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Légende encadrée 2 24"/>
          <p:cNvSpPr/>
          <p:nvPr/>
        </p:nvSpPr>
        <p:spPr>
          <a:xfrm flipH="1">
            <a:off x="7092280" y="4797152"/>
            <a:ext cx="2016224" cy="432048"/>
          </a:xfrm>
          <a:prstGeom prst="borderCallout2">
            <a:avLst>
              <a:gd name="adj1" fmla="val -1583"/>
              <a:gd name="adj2" fmla="val 49501"/>
              <a:gd name="adj3" fmla="val -42110"/>
              <a:gd name="adj4" fmla="val 49241"/>
              <a:gd name="adj5" fmla="val -322779"/>
              <a:gd name="adj6" fmla="val 50087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cold-warm transition (valve) interface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Légende encadrée 2 41"/>
          <p:cNvSpPr/>
          <p:nvPr/>
        </p:nvSpPr>
        <p:spPr>
          <a:xfrm flipH="1">
            <a:off x="2447256" y="2564904"/>
            <a:ext cx="1620688" cy="288032"/>
          </a:xfrm>
          <a:prstGeom prst="borderCallout2">
            <a:avLst>
              <a:gd name="adj1" fmla="val 97822"/>
              <a:gd name="adj2" fmla="val 50021"/>
              <a:gd name="adj3" fmla="val 167664"/>
              <a:gd name="adj4" fmla="val 49556"/>
              <a:gd name="adj5" fmla="val 352771"/>
              <a:gd name="adj6" fmla="val 1961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Burst disk port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Légende encadrée 2 43"/>
          <p:cNvSpPr/>
          <p:nvPr/>
        </p:nvSpPr>
        <p:spPr>
          <a:xfrm>
            <a:off x="4788024" y="2492896"/>
            <a:ext cx="1296144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48702"/>
              <a:gd name="adj6" fmla="val -16535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Pressure relief valve port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251520" y="2761183"/>
            <a:ext cx="1944216" cy="1387897"/>
            <a:chOff x="251520" y="2401143"/>
            <a:chExt cx="1944216" cy="1387897"/>
          </a:xfrm>
        </p:grpSpPr>
        <p:grpSp>
          <p:nvGrpSpPr>
            <p:cNvPr id="48" name="Groupe 47"/>
            <p:cNvGrpSpPr/>
            <p:nvPr/>
          </p:nvGrpSpPr>
          <p:grpSpPr>
            <a:xfrm>
              <a:off x="251520" y="2708920"/>
              <a:ext cx="1944216" cy="1080120"/>
              <a:chOff x="251520" y="2132856"/>
              <a:chExt cx="1944216" cy="1080120"/>
            </a:xfrm>
          </p:grpSpPr>
          <p:pic>
            <p:nvPicPr>
              <p:cNvPr id="26" name="Picture 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51520" y="2132856"/>
                <a:ext cx="1167227" cy="1080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7" name="Groupe 26"/>
              <p:cNvGrpSpPr/>
              <p:nvPr/>
            </p:nvGrpSpPr>
            <p:grpSpPr>
              <a:xfrm>
                <a:off x="1498516" y="2402880"/>
                <a:ext cx="667122" cy="450056"/>
                <a:chOff x="6755100" y="1124744"/>
                <a:chExt cx="667122" cy="450056"/>
              </a:xfrm>
            </p:grpSpPr>
            <p:sp>
              <p:nvSpPr>
                <p:cNvPr id="28" name="Forme libre 27"/>
                <p:cNvSpPr/>
                <p:nvPr/>
              </p:nvSpPr>
              <p:spPr>
                <a:xfrm>
                  <a:off x="7194550" y="1124744"/>
                  <a:ext cx="227672" cy="450056"/>
                </a:xfrm>
                <a:custGeom>
                  <a:avLst/>
                  <a:gdLst>
                    <a:gd name="connsiteX0" fmla="*/ 0 w 472440"/>
                    <a:gd name="connsiteY0" fmla="*/ 0 h 365760"/>
                    <a:gd name="connsiteX1" fmla="*/ 213360 w 472440"/>
                    <a:gd name="connsiteY1" fmla="*/ 121920 h 365760"/>
                    <a:gd name="connsiteX2" fmla="*/ 467360 w 472440"/>
                    <a:gd name="connsiteY2" fmla="*/ 162560 h 365760"/>
                    <a:gd name="connsiteX3" fmla="*/ 182880 w 472440"/>
                    <a:gd name="connsiteY3" fmla="*/ 243840 h 365760"/>
                    <a:gd name="connsiteX4" fmla="*/ 50800 w 472440"/>
                    <a:gd name="connsiteY4" fmla="*/ 365760 h 36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440" h="365760">
                      <a:moveTo>
                        <a:pt x="0" y="0"/>
                      </a:moveTo>
                      <a:cubicBezTo>
                        <a:pt x="67733" y="47413"/>
                        <a:pt x="135467" y="94827"/>
                        <a:pt x="213360" y="121920"/>
                      </a:cubicBezTo>
                      <a:cubicBezTo>
                        <a:pt x="291253" y="149013"/>
                        <a:pt x="472440" y="142240"/>
                        <a:pt x="467360" y="162560"/>
                      </a:cubicBezTo>
                      <a:cubicBezTo>
                        <a:pt x="462280" y="182880"/>
                        <a:pt x="252307" y="209973"/>
                        <a:pt x="182880" y="243840"/>
                      </a:cubicBezTo>
                      <a:cubicBezTo>
                        <a:pt x="113453" y="277707"/>
                        <a:pt x="82126" y="321733"/>
                        <a:pt x="50800" y="365760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9" name="Forme libre 28"/>
                <p:cNvSpPr/>
                <p:nvPr/>
              </p:nvSpPr>
              <p:spPr>
                <a:xfrm>
                  <a:off x="7149048" y="1196752"/>
                  <a:ext cx="100000" cy="304462"/>
                </a:xfrm>
                <a:custGeom>
                  <a:avLst/>
                  <a:gdLst>
                    <a:gd name="connsiteX0" fmla="*/ 69574 w 79513"/>
                    <a:gd name="connsiteY0" fmla="*/ 0 h 318053"/>
                    <a:gd name="connsiteX1" fmla="*/ 19878 w 79513"/>
                    <a:gd name="connsiteY1" fmla="*/ 69574 h 318053"/>
                    <a:gd name="connsiteX2" fmla="*/ 9939 w 79513"/>
                    <a:gd name="connsiteY2" fmla="*/ 198783 h 318053"/>
                    <a:gd name="connsiteX3" fmla="*/ 79513 w 79513"/>
                    <a:gd name="connsiteY3" fmla="*/ 318053 h 31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13" h="318053">
                      <a:moveTo>
                        <a:pt x="69574" y="0"/>
                      </a:moveTo>
                      <a:cubicBezTo>
                        <a:pt x="49695" y="18222"/>
                        <a:pt x="29817" y="36444"/>
                        <a:pt x="19878" y="69574"/>
                      </a:cubicBezTo>
                      <a:cubicBezTo>
                        <a:pt x="9939" y="102704"/>
                        <a:pt x="0" y="157370"/>
                        <a:pt x="9939" y="198783"/>
                      </a:cubicBezTo>
                      <a:cubicBezTo>
                        <a:pt x="19878" y="240196"/>
                        <a:pt x="49695" y="279124"/>
                        <a:pt x="79513" y="318053"/>
                      </a:cubicBezTo>
                    </a:path>
                  </a:pathLst>
                </a:cu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Ellipse 30"/>
                <p:cNvSpPr/>
                <p:nvPr/>
              </p:nvSpPr>
              <p:spPr>
                <a:xfrm>
                  <a:off x="7160478" y="1321718"/>
                  <a:ext cx="45719" cy="7200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Flèche droite 36"/>
                <p:cNvSpPr/>
                <p:nvPr/>
              </p:nvSpPr>
              <p:spPr>
                <a:xfrm flipH="1">
                  <a:off x="6755100" y="1276380"/>
                  <a:ext cx="288032" cy="144016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0" name="Rectangle 39"/>
              <p:cNvSpPr/>
              <p:nvPr/>
            </p:nvSpPr>
            <p:spPr>
              <a:xfrm>
                <a:off x="251520" y="2132856"/>
                <a:ext cx="1944216" cy="10801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67544" y="2401143"/>
              <a:ext cx="15744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Bunker integration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Légende encadrée 2 45"/>
          <p:cNvSpPr/>
          <p:nvPr/>
        </p:nvSpPr>
        <p:spPr>
          <a:xfrm>
            <a:off x="168011" y="4473116"/>
            <a:ext cx="1334244" cy="648072"/>
          </a:xfrm>
          <a:prstGeom prst="borderCallout2">
            <a:avLst>
              <a:gd name="adj1" fmla="val 98449"/>
              <a:gd name="adj2" fmla="val 50207"/>
              <a:gd name="adj3" fmla="val 140905"/>
              <a:gd name="adj4" fmla="val 50301"/>
              <a:gd name="adj5" fmla="val 160088"/>
              <a:gd name="adj6" fmla="val 89849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cryogenic supply interface (to valve box)</a:t>
            </a:r>
          </a:p>
        </p:txBody>
      </p:sp>
      <p:sp>
        <p:nvSpPr>
          <p:cNvPr id="47" name="Légende encadrée 2 46"/>
          <p:cNvSpPr/>
          <p:nvPr/>
        </p:nvSpPr>
        <p:spPr>
          <a:xfrm>
            <a:off x="4860032" y="5661248"/>
            <a:ext cx="1512168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-171727"/>
              <a:gd name="adj6" fmla="val -67632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New interface: flat flanges + 0-ring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</a:t>
            </a:r>
            <a:r>
              <a:rPr lang="en-US" dirty="0"/>
              <a:t>Vessel design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99538"/>
            <a:ext cx="5904656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Vacuum vessel design: updates overview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7544" y="1394574"/>
            <a:ext cx="5472608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Mechanical simulations </a:t>
            </a:r>
            <a:r>
              <a:rPr lang="en-US" sz="1700" dirty="0" smtClean="0"/>
              <a:t>were updated. They included:</a:t>
            </a:r>
          </a:p>
          <a:p>
            <a:pPr marL="358775" lvl="1" indent="-179388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700" dirty="0" smtClean="0"/>
              <a:t>  new static analyses of the new shaped VV</a:t>
            </a:r>
          </a:p>
          <a:p>
            <a:pPr marL="815975" lvl="2" indent="-179388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400" dirty="0" smtClean="0"/>
              <a:t>general displacements</a:t>
            </a:r>
          </a:p>
          <a:p>
            <a:pPr marL="815975" lvl="2" indent="-179388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400" dirty="0" smtClean="0"/>
              <a:t>evaluation of the coupler bearings displacements (gravity, ext. pressure, handling)</a:t>
            </a:r>
          </a:p>
          <a:p>
            <a:pPr marL="815975" lvl="2" indent="-179388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400" dirty="0" smtClean="0"/>
              <a:t>Stresses</a:t>
            </a:r>
          </a:p>
          <a:p>
            <a:pPr marL="358775" lvl="1" indent="-179388">
              <a:spcBef>
                <a:spcPts val="1000"/>
              </a:spcBef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700" dirty="0" smtClean="0"/>
              <a:t> static analyses of the top lid/bottom part interface:</a:t>
            </a:r>
          </a:p>
          <a:p>
            <a:pPr marL="815975" lvl="2" indent="-179388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400" dirty="0" smtClean="0"/>
              <a:t>sliding and contacts forces (</a:t>
            </a:r>
            <a:r>
              <a:rPr lang="en-US" sz="1400" dirty="0" smtClean="0">
                <a:sym typeface="Symbol"/>
              </a:rPr>
              <a:t> </a:t>
            </a:r>
            <a:r>
              <a:rPr lang="en-US" sz="1400" dirty="0" smtClean="0"/>
              <a:t>impacts on the O-ring)</a:t>
            </a:r>
          </a:p>
          <a:p>
            <a:pPr marL="815975" lvl="2" indent="-179388">
              <a:buFont typeface="Courier New" pitchFamily="49" charset="0"/>
              <a:buChar char="o"/>
            </a:pPr>
            <a:r>
              <a:rPr lang="en-US" sz="1400" dirty="0" smtClean="0"/>
              <a:t>closure function: </a:t>
            </a:r>
          </a:p>
          <a:p>
            <a:pPr marL="815975" lvl="2" indent="-179388"/>
            <a:r>
              <a:rPr lang="en-US" sz="1400" dirty="0" smtClean="0"/>
              <a:t>	- </a:t>
            </a:r>
            <a:r>
              <a:rPr lang="en-US" sz="1200" dirty="0" smtClean="0"/>
              <a:t>contact-compression system (O-ring) </a:t>
            </a:r>
          </a:p>
          <a:p>
            <a:pPr marL="815975" lvl="2" indent="-179388"/>
            <a:r>
              <a:rPr lang="en-US" sz="1200" dirty="0" smtClean="0"/>
              <a:t>	- VV stiffness</a:t>
            </a:r>
          </a:p>
          <a:p>
            <a:pPr marL="815975" lvl="2" indent="-179388"/>
            <a:r>
              <a:rPr lang="en-US" sz="1200" dirty="0" smtClean="0"/>
              <a:t>	- fabrication influence on mechanical </a:t>
            </a:r>
            <a:r>
              <a:rPr lang="en-US" sz="1200" dirty="0" err="1" smtClean="0"/>
              <a:t>behaviour</a:t>
            </a:r>
            <a:r>
              <a:rPr lang="en-US" sz="1200" dirty="0" smtClean="0"/>
              <a:t> (</a:t>
            </a:r>
            <a:r>
              <a:rPr lang="en-US" sz="1200" dirty="0" err="1" smtClean="0"/>
              <a:t>weldings</a:t>
            </a:r>
            <a:r>
              <a:rPr lang="en-US" sz="1200" dirty="0" smtClean="0"/>
              <a:t>…)</a:t>
            </a:r>
          </a:p>
          <a:p>
            <a:pPr marL="358775" lvl="1" indent="-179388">
              <a:spcBef>
                <a:spcPts val="1300"/>
              </a:spcBef>
              <a:buFont typeface="Courier New" pitchFamily="49" charset="0"/>
              <a:buChar char="o"/>
            </a:pPr>
            <a:endParaRPr lang="en-US" sz="1700" dirty="0" smtClean="0"/>
          </a:p>
          <a:p>
            <a:pPr marL="358775" lvl="1" indent="-179388">
              <a:spcBef>
                <a:spcPts val="1300"/>
              </a:spcBef>
              <a:buFont typeface="Courier New" pitchFamily="49" charset="0"/>
              <a:buChar char="o"/>
            </a:pPr>
            <a:endParaRPr lang="en-US" sz="1700" dirty="0" smtClean="0"/>
          </a:p>
          <a:p>
            <a:pPr marL="358775" lvl="1" indent="-179388">
              <a:spcBef>
                <a:spcPts val="1300"/>
              </a:spcBef>
              <a:buFont typeface="Courier New" pitchFamily="49" charset="0"/>
              <a:buChar char="o"/>
            </a:pPr>
            <a:r>
              <a:rPr lang="en-US" sz="1700" dirty="0" smtClean="0"/>
              <a:t> linear and non-linear </a:t>
            </a:r>
            <a:r>
              <a:rPr lang="en-US" sz="1700" b="1" dirty="0" smtClean="0"/>
              <a:t>buckling</a:t>
            </a:r>
            <a:r>
              <a:rPr lang="en-US" sz="1700" dirty="0" smtClean="0"/>
              <a:t> analyses of the VV </a:t>
            </a:r>
          </a:p>
          <a:p>
            <a:pPr marL="358775" lvl="1" indent="-179388"/>
            <a:r>
              <a:rPr lang="en-US" sz="1700" dirty="0" smtClean="0"/>
              <a:t>	  (including the closure interface)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5608213" y="5301208"/>
            <a:ext cx="3062156" cy="1376061"/>
            <a:chOff x="1691680" y="5157192"/>
            <a:chExt cx="3062156" cy="1376061"/>
          </a:xfrm>
        </p:grpSpPr>
        <p:pic>
          <p:nvPicPr>
            <p:cNvPr id="22" name="Image 21" descr="mode_flamb2.png"/>
            <p:cNvPicPr/>
            <p:nvPr/>
          </p:nvPicPr>
          <p:blipFill>
            <a:blip r:embed="rId3" cstate="print"/>
            <a:srcRect r="28041" b="40702"/>
            <a:stretch>
              <a:fillRect/>
            </a:stretch>
          </p:blipFill>
          <p:spPr>
            <a:xfrm>
              <a:off x="1691680" y="5157192"/>
              <a:ext cx="2636195" cy="137606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275546" y="6071588"/>
              <a:ext cx="14782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200" i="1" dirty="0" err="1" smtClean="0"/>
                <a:t>Linear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buckling</a:t>
              </a:r>
              <a:endParaRPr lang="fr-FR" sz="1200" i="1" dirty="0" smtClean="0"/>
            </a:p>
            <a:p>
              <a:pPr algn="ctr"/>
              <a:r>
                <a:rPr lang="fr-FR" sz="1200" dirty="0" err="1" smtClean="0"/>
                <a:t>P</a:t>
              </a:r>
              <a:r>
                <a:rPr lang="fr-FR" sz="1200" baseline="-25000" dirty="0" err="1" smtClean="0"/>
                <a:t>crit</a:t>
              </a:r>
              <a:r>
                <a:rPr lang="fr-FR" sz="1200" dirty="0" smtClean="0"/>
                <a:t> (mode 1): 23 bar</a:t>
              </a:r>
              <a:endParaRPr lang="fr-FR" sz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804248" y="2348880"/>
            <a:ext cx="1838524" cy="1606993"/>
            <a:chOff x="7092280" y="2492896"/>
            <a:chExt cx="1838524" cy="1606993"/>
          </a:xfrm>
        </p:grpSpPr>
        <p:sp>
          <p:nvSpPr>
            <p:cNvPr id="36" name="Rectangle 35"/>
            <p:cNvSpPr/>
            <p:nvPr/>
          </p:nvSpPr>
          <p:spPr>
            <a:xfrm>
              <a:off x="7331164" y="3140968"/>
              <a:ext cx="151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 err="1" smtClean="0"/>
                <a:t>Sliding</a:t>
              </a:r>
              <a:r>
                <a:rPr lang="fr-FR" sz="1200" dirty="0" smtClean="0"/>
                <a:t> (</a:t>
              </a:r>
              <a:r>
                <a:rPr lang="fr-FR" sz="1200" dirty="0" err="1" smtClean="0"/>
                <a:t>flange</a:t>
              </a:r>
              <a:r>
                <a:rPr lang="fr-FR" sz="1200" dirty="0" smtClean="0"/>
                <a:t>/</a:t>
              </a:r>
              <a:r>
                <a:rPr lang="fr-FR" sz="1200" dirty="0" err="1" smtClean="0"/>
                <a:t>flange</a:t>
              </a:r>
              <a:r>
                <a:rPr lang="fr-FR" sz="1200" dirty="0" smtClean="0"/>
                <a:t>): 0.13mm max</a:t>
              </a:r>
              <a:endParaRPr lang="fr-FR" sz="1200" dirty="0"/>
            </a:p>
          </p:txBody>
        </p:sp>
        <p:pic>
          <p:nvPicPr>
            <p:cNvPr id="20" name="Image 19" descr="2910_compassgoup.png"/>
            <p:cNvPicPr>
              <a:picLocks noChangeAspect="1"/>
            </p:cNvPicPr>
            <p:nvPr/>
          </p:nvPicPr>
          <p:blipFill>
            <a:blip r:embed="rId4" cstate="print"/>
            <a:srcRect l="51304" t="4123" b="26825"/>
            <a:stretch>
              <a:fillRect/>
            </a:stretch>
          </p:blipFill>
          <p:spPr>
            <a:xfrm>
              <a:off x="7092280" y="2492896"/>
              <a:ext cx="1838524" cy="1606993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6063412" y="836712"/>
            <a:ext cx="2685052" cy="1414272"/>
            <a:chOff x="6063412" y="791618"/>
            <a:chExt cx="2685052" cy="1414272"/>
          </a:xfrm>
        </p:grpSpPr>
        <p:pic>
          <p:nvPicPr>
            <p:cNvPr id="31" name="Image 30" descr="2910_compassgoup2.png"/>
            <p:cNvPicPr/>
            <p:nvPr/>
          </p:nvPicPr>
          <p:blipFill>
            <a:blip r:embed="rId5" cstate="print"/>
            <a:srcRect l="51304" t="3432" b="56762"/>
            <a:stretch>
              <a:fillRect/>
            </a:stretch>
          </p:blipFill>
          <p:spPr>
            <a:xfrm>
              <a:off x="6063412" y="935634"/>
              <a:ext cx="2586272" cy="127025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6372200" y="791618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i="1" dirty="0" err="1" smtClean="0"/>
                <a:t>Displacements</a:t>
              </a:r>
              <a:r>
                <a:rPr lang="fr-FR" sz="1200" i="1" dirty="0" smtClean="0"/>
                <a:t> and </a:t>
              </a:r>
              <a:r>
                <a:rPr lang="fr-FR" sz="1200" i="1" dirty="0" err="1" smtClean="0"/>
                <a:t>slidings</a:t>
              </a:r>
              <a:endParaRPr lang="fr-FR" sz="1200" i="1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851920" y="4234168"/>
            <a:ext cx="4896544" cy="1283064"/>
            <a:chOff x="3635896" y="4149080"/>
            <a:chExt cx="4896544" cy="1283064"/>
          </a:xfrm>
        </p:grpSpPr>
        <p:grpSp>
          <p:nvGrpSpPr>
            <p:cNvPr id="19" name="Groupe 18"/>
            <p:cNvGrpSpPr/>
            <p:nvPr/>
          </p:nvGrpSpPr>
          <p:grpSpPr>
            <a:xfrm>
              <a:off x="3635896" y="4365104"/>
              <a:ext cx="4896544" cy="1067040"/>
              <a:chOff x="1763688" y="4401108"/>
              <a:chExt cx="4896544" cy="1067040"/>
            </a:xfrm>
          </p:grpSpPr>
          <p:pic>
            <p:nvPicPr>
              <p:cNvPr id="23" name="Image 22" descr="2910_spos_sneg.png"/>
              <p:cNvPicPr>
                <a:picLocks noChangeAspect="1"/>
              </p:cNvPicPr>
              <p:nvPr/>
            </p:nvPicPr>
            <p:blipFill>
              <a:blip r:embed="rId6" cstate="print"/>
              <a:srcRect b="47369"/>
              <a:stretch>
                <a:fillRect/>
              </a:stretch>
            </p:blipFill>
            <p:spPr>
              <a:xfrm>
                <a:off x="1763688" y="4401108"/>
                <a:ext cx="3203848" cy="1067040"/>
              </a:xfrm>
              <a:prstGeom prst="rect">
                <a:avLst/>
              </a:prstGeom>
            </p:spPr>
          </p:pic>
          <p:pic>
            <p:nvPicPr>
              <p:cNvPr id="24" name="Image 23" descr="2910_vol2.png"/>
              <p:cNvPicPr>
                <a:picLocks noChangeAspect="1"/>
              </p:cNvPicPr>
              <p:nvPr/>
            </p:nvPicPr>
            <p:blipFill>
              <a:blip r:embed="rId7" cstate="print"/>
              <a:srcRect r="19975" b="27376"/>
              <a:stretch>
                <a:fillRect/>
              </a:stretch>
            </p:blipFill>
            <p:spPr>
              <a:xfrm>
                <a:off x="5004048" y="4459074"/>
                <a:ext cx="1656184" cy="951109"/>
              </a:xfrm>
              <a:prstGeom prst="rect">
                <a:avLst/>
              </a:prstGeom>
            </p:spPr>
          </p:pic>
        </p:grpSp>
        <p:sp>
          <p:nvSpPr>
            <p:cNvPr id="28" name="ZoneTexte 27"/>
            <p:cNvSpPr txBox="1"/>
            <p:nvPr/>
          </p:nvSpPr>
          <p:spPr>
            <a:xfrm>
              <a:off x="5868144" y="4149080"/>
              <a:ext cx="14401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i="1" dirty="0" smtClean="0"/>
                <a:t>Von Mises stresses</a:t>
              </a:r>
              <a:endParaRPr lang="fr-FR" sz="120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</a:t>
            </a:r>
            <a:r>
              <a:rPr lang="en-US" dirty="0"/>
              <a:t>Vessel design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9953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Vacuum vessel interfaces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32" name="Picture 8" descr="D:\IPNO\SPL\REUNIONS\CERN\WG_MEETING_11\Images SPL-WG12\Enceinte vue dessu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04864"/>
            <a:ext cx="8640000" cy="307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7544" y="1772816"/>
            <a:ext cx="831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Top-lid</a:t>
            </a:r>
            <a:endParaRPr lang="fr-FR" b="1" u="sng" dirty="0"/>
          </a:p>
        </p:txBody>
      </p:sp>
      <p:sp>
        <p:nvSpPr>
          <p:cNvPr id="7" name="Rectangle 6"/>
          <p:cNvSpPr/>
          <p:nvPr/>
        </p:nvSpPr>
        <p:spPr>
          <a:xfrm>
            <a:off x="395536" y="5435932"/>
            <a:ext cx="135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/>
              <a:t>Bottom part</a:t>
            </a:r>
            <a:endParaRPr lang="fr-FR" b="1" u="sng" dirty="0"/>
          </a:p>
        </p:txBody>
      </p:sp>
      <p:sp>
        <p:nvSpPr>
          <p:cNvPr id="21" name="Légende encadrée 2 20"/>
          <p:cNvSpPr/>
          <p:nvPr/>
        </p:nvSpPr>
        <p:spPr>
          <a:xfrm>
            <a:off x="5076056" y="1334088"/>
            <a:ext cx="1152128" cy="648072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08436"/>
              <a:gd name="adj6" fmla="val -4292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Burst disk interface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ISO-F DN250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Légende encadrée 2 21"/>
          <p:cNvSpPr/>
          <p:nvPr/>
        </p:nvSpPr>
        <p:spPr>
          <a:xfrm flipH="1">
            <a:off x="2363120" y="1694128"/>
            <a:ext cx="1800200" cy="43872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23154"/>
              <a:gd name="adj6" fmla="val -18143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Relief valve (LHC type) interface Ø=217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Légende encadrée 2 24"/>
          <p:cNvSpPr/>
          <p:nvPr/>
        </p:nvSpPr>
        <p:spPr>
          <a:xfrm flipH="1">
            <a:off x="6588224" y="1124744"/>
            <a:ext cx="1440160" cy="641392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240761"/>
              <a:gd name="adj6" fmla="val 5853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2K </a:t>
            </a:r>
            <a:r>
              <a:rPr lang="en-US" sz="1400" dirty="0" err="1" smtClean="0">
                <a:solidFill>
                  <a:schemeClr val="tx1"/>
                </a:solidFill>
              </a:rPr>
              <a:t>LHe</a:t>
            </a:r>
            <a:r>
              <a:rPr lang="en-US" sz="1400" dirty="0" smtClean="0">
                <a:solidFill>
                  <a:schemeClr val="tx1"/>
                </a:solidFill>
              </a:rPr>
              <a:t> level gauge port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ISO-F DN160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827584" y="3429000"/>
            <a:ext cx="6784796" cy="648072"/>
            <a:chOff x="827584" y="3212976"/>
            <a:chExt cx="6784796" cy="648072"/>
          </a:xfrm>
        </p:grpSpPr>
        <p:grpSp>
          <p:nvGrpSpPr>
            <p:cNvPr id="24" name="Groupe 23"/>
            <p:cNvGrpSpPr/>
            <p:nvPr/>
          </p:nvGrpSpPr>
          <p:grpSpPr>
            <a:xfrm>
              <a:off x="827584" y="3212976"/>
              <a:ext cx="6784796" cy="632460"/>
              <a:chOff x="827584" y="3212976"/>
              <a:chExt cx="6784796" cy="632460"/>
            </a:xfrm>
          </p:grpSpPr>
          <p:cxnSp>
            <p:nvCxnSpPr>
              <p:cNvPr id="27" name="Connecteur droit 26"/>
              <p:cNvCxnSpPr/>
              <p:nvPr/>
            </p:nvCxnSpPr>
            <p:spPr>
              <a:xfrm flipH="1">
                <a:off x="827584" y="3429000"/>
                <a:ext cx="2160240" cy="360040"/>
              </a:xfrm>
              <a:prstGeom prst="line">
                <a:avLst/>
              </a:prstGeom>
              <a:ln w="25400">
                <a:solidFill>
                  <a:srgbClr val="CC00FF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5394960" y="3429384"/>
                <a:ext cx="502920" cy="416052"/>
              </a:xfrm>
              <a:prstGeom prst="line">
                <a:avLst/>
              </a:prstGeom>
              <a:ln w="25400">
                <a:solidFill>
                  <a:srgbClr val="CC00FF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5156448" y="3429000"/>
                <a:ext cx="279648" cy="0"/>
              </a:xfrm>
              <a:prstGeom prst="line">
                <a:avLst/>
              </a:prstGeom>
              <a:ln w="25400">
                <a:solidFill>
                  <a:srgbClr val="CC00FF"/>
                </a:solidFill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>
                <a:off x="5394960" y="3429384"/>
                <a:ext cx="2217420" cy="400812"/>
              </a:xfrm>
              <a:prstGeom prst="line">
                <a:avLst/>
              </a:prstGeom>
              <a:ln w="25400">
                <a:solidFill>
                  <a:srgbClr val="CC00FF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Légende encadrée 2 25"/>
              <p:cNvSpPr/>
              <p:nvPr/>
            </p:nvSpPr>
            <p:spPr>
              <a:xfrm>
                <a:off x="3246672" y="3212976"/>
                <a:ext cx="1925016" cy="432048"/>
              </a:xfrm>
              <a:prstGeom prst="borderCallout2">
                <a:avLst>
                  <a:gd name="adj1" fmla="val 50202"/>
                  <a:gd name="adj2" fmla="val -193"/>
                  <a:gd name="adj3" fmla="val 50202"/>
                  <a:gd name="adj4" fmla="val -15892"/>
                  <a:gd name="adj5" fmla="val 136554"/>
                  <a:gd name="adj6" fmla="val -38343"/>
                </a:avLst>
              </a:prstGeom>
              <a:noFill/>
              <a:ln cmpd="sng">
                <a:solidFill>
                  <a:srgbClr val="CC00FF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tIns="18000" rIns="18000" bIns="1800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Instrumentation/vacuum ports DN 100 ISO-F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Connecteur droit 27"/>
            <p:cNvCxnSpPr/>
            <p:nvPr/>
          </p:nvCxnSpPr>
          <p:spPr>
            <a:xfrm>
              <a:off x="4206240" y="3636648"/>
              <a:ext cx="5720" cy="224400"/>
            </a:xfrm>
            <a:prstGeom prst="line">
              <a:avLst/>
            </a:prstGeom>
            <a:ln w="25400">
              <a:solidFill>
                <a:srgbClr val="CC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792480" y="5110480"/>
            <a:ext cx="6830144" cy="797272"/>
            <a:chOff x="792480" y="5110480"/>
            <a:chExt cx="6830144" cy="797272"/>
          </a:xfrm>
        </p:grpSpPr>
        <p:grpSp>
          <p:nvGrpSpPr>
            <p:cNvPr id="61" name="Groupe 60"/>
            <p:cNvGrpSpPr/>
            <p:nvPr/>
          </p:nvGrpSpPr>
          <p:grpSpPr>
            <a:xfrm>
              <a:off x="792480" y="5110480"/>
              <a:ext cx="6830144" cy="797272"/>
              <a:chOff x="792480" y="5038472"/>
              <a:chExt cx="6830144" cy="797272"/>
            </a:xfrm>
          </p:grpSpPr>
          <p:grpSp>
            <p:nvGrpSpPr>
              <p:cNvPr id="46" name="Groupe 45"/>
              <p:cNvGrpSpPr/>
              <p:nvPr/>
            </p:nvGrpSpPr>
            <p:grpSpPr>
              <a:xfrm>
                <a:off x="792480" y="5038472"/>
                <a:ext cx="6830144" cy="797272"/>
                <a:chOff x="792480" y="4719960"/>
                <a:chExt cx="6830144" cy="797272"/>
              </a:xfrm>
            </p:grpSpPr>
            <p:grpSp>
              <p:nvGrpSpPr>
                <p:cNvPr id="47" name="Groupe 16"/>
                <p:cNvGrpSpPr/>
                <p:nvPr/>
              </p:nvGrpSpPr>
              <p:grpSpPr>
                <a:xfrm flipV="1">
                  <a:off x="792480" y="4741272"/>
                  <a:ext cx="6830144" cy="775960"/>
                  <a:chOff x="792480" y="2678440"/>
                  <a:chExt cx="6830144" cy="775960"/>
                </a:xfrm>
              </p:grpSpPr>
              <p:sp>
                <p:nvSpPr>
                  <p:cNvPr id="49" name="Légende encadrée 2 48"/>
                  <p:cNvSpPr/>
                  <p:nvPr/>
                </p:nvSpPr>
                <p:spPr>
                  <a:xfrm flipV="1">
                    <a:off x="3268236" y="2678440"/>
                    <a:ext cx="1902688" cy="432048"/>
                  </a:xfrm>
                  <a:prstGeom prst="borderCallout2">
                    <a:avLst>
                      <a:gd name="adj1" fmla="val 50202"/>
                      <a:gd name="adj2" fmla="val -193"/>
                      <a:gd name="adj3" fmla="val 50202"/>
                      <a:gd name="adj4" fmla="val -15892"/>
                      <a:gd name="adj5" fmla="val -79618"/>
                      <a:gd name="adj6" fmla="val -39851"/>
                    </a:avLst>
                  </a:prstGeom>
                  <a:noFill/>
                  <a:ln cmpd="sng">
                    <a:solidFill>
                      <a:srgbClr val="CC00FF"/>
                    </a:solidFill>
                    <a:tailEnd type="oval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18000" rIns="18000" bIns="18000" rtlCol="0" anchor="ctr"/>
                  <a:lstStyle/>
                  <a:p>
                    <a:pPr algn="ctr"/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Instrumentation/vacuum ports ISO-F DN100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" name="Connecteur droit 49"/>
                  <p:cNvCxnSpPr/>
                  <p:nvPr/>
                </p:nvCxnSpPr>
                <p:spPr>
                  <a:xfrm flipH="1">
                    <a:off x="792480" y="2891512"/>
                    <a:ext cx="2179320" cy="538480"/>
                  </a:xfrm>
                  <a:prstGeom prst="line">
                    <a:avLst/>
                  </a:prstGeom>
                  <a:ln w="25400">
                    <a:solidFill>
                      <a:srgbClr val="CC00FF"/>
                    </a:solidFill>
                    <a:tail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Connecteur droit 50"/>
                  <p:cNvCxnSpPr/>
                  <p:nvPr/>
                </p:nvCxnSpPr>
                <p:spPr>
                  <a:xfrm>
                    <a:off x="5440680" y="2896592"/>
                    <a:ext cx="474072" cy="557808"/>
                  </a:xfrm>
                  <a:prstGeom prst="line">
                    <a:avLst/>
                  </a:prstGeom>
                  <a:ln w="25400">
                    <a:solidFill>
                      <a:srgbClr val="CC00FF"/>
                    </a:solidFill>
                    <a:tail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51"/>
                  <p:cNvCxnSpPr/>
                  <p:nvPr/>
                </p:nvCxnSpPr>
                <p:spPr>
                  <a:xfrm>
                    <a:off x="5171688" y="2898656"/>
                    <a:ext cx="279648" cy="0"/>
                  </a:xfrm>
                  <a:prstGeom prst="line">
                    <a:avLst/>
                  </a:prstGeom>
                  <a:ln w="25400">
                    <a:solidFill>
                      <a:srgbClr val="CC00FF"/>
                    </a:solidFill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Connecteur droit 52"/>
                  <p:cNvCxnSpPr/>
                  <p:nvPr/>
                </p:nvCxnSpPr>
                <p:spPr>
                  <a:xfrm>
                    <a:off x="5435600" y="2901672"/>
                    <a:ext cx="2187024" cy="552728"/>
                  </a:xfrm>
                  <a:prstGeom prst="line">
                    <a:avLst/>
                  </a:prstGeom>
                  <a:ln w="25400">
                    <a:solidFill>
                      <a:srgbClr val="CC00FF"/>
                    </a:solidFill>
                    <a:tailEnd type="oval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Connecteur droit 47"/>
                <p:cNvCxnSpPr/>
                <p:nvPr/>
              </p:nvCxnSpPr>
              <p:spPr>
                <a:xfrm flipH="1" flipV="1">
                  <a:off x="4211320" y="4719960"/>
                  <a:ext cx="640" cy="365224"/>
                </a:xfrm>
                <a:prstGeom prst="line">
                  <a:avLst/>
                </a:prstGeom>
                <a:ln w="25400">
                  <a:solidFill>
                    <a:srgbClr val="CC00FF"/>
                  </a:solidFill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" name="Connecteur droit 54"/>
              <p:cNvCxnSpPr/>
              <p:nvPr/>
            </p:nvCxnSpPr>
            <p:spPr>
              <a:xfrm flipH="1" flipV="1">
                <a:off x="1949512" y="5059784"/>
                <a:ext cx="1022288" cy="567968"/>
              </a:xfrm>
              <a:prstGeom prst="line">
                <a:avLst/>
              </a:prstGeom>
              <a:ln w="25400">
                <a:solidFill>
                  <a:srgbClr val="CC00FF"/>
                </a:solidFill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Connecteur droit 66"/>
            <p:cNvCxnSpPr/>
            <p:nvPr/>
          </p:nvCxnSpPr>
          <p:spPr>
            <a:xfrm flipV="1">
              <a:off x="5420360" y="5130904"/>
              <a:ext cx="1641440" cy="563776"/>
            </a:xfrm>
            <a:prstGeom prst="line">
              <a:avLst/>
            </a:prstGeom>
            <a:ln w="25400">
              <a:solidFill>
                <a:srgbClr val="CC00FF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Connecteur droit 50"/>
          <p:cNvCxnSpPr/>
          <p:nvPr/>
        </p:nvCxnSpPr>
        <p:spPr>
          <a:xfrm flipH="1" flipV="1">
            <a:off x="7862668" y="4653136"/>
            <a:ext cx="309732" cy="903462"/>
          </a:xfrm>
          <a:prstGeom prst="line">
            <a:avLst/>
          </a:prstGeom>
          <a:ln w="25400">
            <a:solidFill>
              <a:srgbClr val="CC00FF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210425" y="5556597"/>
            <a:ext cx="1304487" cy="331817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lIns="18000" tIns="18000" rIns="18000" bIns="18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 smtClean="0"/>
              <a:t>Bearing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/>
              <a:t>(coupler support)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IPNO\SPL\REUNIONS\CERN\WG_MEETING_11\Images SPL-WG12\CM Coupe YZ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420888"/>
            <a:ext cx="2843014" cy="4176464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</a:t>
            </a:r>
            <a:r>
              <a:rPr lang="en-US" dirty="0"/>
              <a:t>Vessel design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9953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New beam pipe interface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Légende encadrée 2 6"/>
          <p:cNvSpPr/>
          <p:nvPr/>
        </p:nvSpPr>
        <p:spPr>
          <a:xfrm>
            <a:off x="3317384" y="4725144"/>
            <a:ext cx="1224136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-61295"/>
              <a:gd name="adj6" fmla="val -38778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Vatterfly</a:t>
            </a:r>
            <a:r>
              <a:rPr lang="en-US" sz="1400" dirty="0" smtClean="0">
                <a:solidFill>
                  <a:schemeClr val="tx1"/>
                </a:solidFill>
              </a:rPr>
              <a:t> valve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VAT 200</a:t>
            </a:r>
          </a:p>
        </p:txBody>
      </p:sp>
      <p:sp>
        <p:nvSpPr>
          <p:cNvPr id="8" name="Légende encadrée 2 7"/>
          <p:cNvSpPr/>
          <p:nvPr/>
        </p:nvSpPr>
        <p:spPr>
          <a:xfrm>
            <a:off x="2915816" y="5949280"/>
            <a:ext cx="2016224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-424483"/>
              <a:gd name="adj6" fmla="val -31197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C-W transition with active heat intercept (50K)</a:t>
            </a:r>
          </a:p>
        </p:txBody>
      </p:sp>
      <p:sp>
        <p:nvSpPr>
          <p:cNvPr id="9" name="Légende encadrée 2 8"/>
          <p:cNvSpPr/>
          <p:nvPr/>
        </p:nvSpPr>
        <p:spPr>
          <a:xfrm>
            <a:off x="3347864" y="3861048"/>
            <a:ext cx="1512168" cy="432048"/>
          </a:xfrm>
          <a:prstGeom prst="borderCallout2">
            <a:avLst>
              <a:gd name="adj1" fmla="val 50202"/>
              <a:gd name="adj2" fmla="val -193"/>
              <a:gd name="adj3" fmla="val 50732"/>
              <a:gd name="adj4" fmla="val -6822"/>
              <a:gd name="adj5" fmla="val 77003"/>
              <a:gd name="adj6" fmla="val -21911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Removable end cap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Ø=295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1560" y="1410742"/>
            <a:ext cx="43204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Beam pipe </a:t>
            </a:r>
            <a:r>
              <a:rPr lang="en-US" sz="1600" b="1" u="sng" dirty="0" smtClean="0"/>
              <a:t>warm valve</a:t>
            </a:r>
            <a:r>
              <a:rPr lang="en-US" sz="1600" b="1" dirty="0" smtClean="0"/>
              <a:t> </a:t>
            </a:r>
            <a:r>
              <a:rPr lang="en-US" sz="1600" dirty="0" smtClean="0"/>
              <a:t>is specified (VAT </a:t>
            </a:r>
            <a:r>
              <a:rPr lang="en-US" sz="1600" dirty="0" err="1" smtClean="0"/>
              <a:t>Vatterfly</a:t>
            </a:r>
            <a:r>
              <a:rPr lang="en-US" sz="1600" dirty="0" smtClean="0"/>
              <a:t> series 200)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A new interface was designed </a:t>
            </a:r>
            <a:r>
              <a:rPr lang="en-US" sz="1600" dirty="0" smtClean="0">
                <a:sym typeface="Symbol"/>
              </a:rPr>
              <a:t> i</a:t>
            </a:r>
            <a:r>
              <a:rPr lang="en-US" sz="1600" dirty="0" smtClean="0"/>
              <a:t>t allows smaller end-caps</a:t>
            </a:r>
          </a:p>
        </p:txBody>
      </p:sp>
      <p:sp>
        <p:nvSpPr>
          <p:cNvPr id="13" name="Légende encadrée 2 12"/>
          <p:cNvSpPr/>
          <p:nvPr/>
        </p:nvSpPr>
        <p:spPr>
          <a:xfrm>
            <a:off x="3366152" y="3212976"/>
            <a:ext cx="1205848" cy="432048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88761"/>
              <a:gd name="adj6" fmla="val -29337"/>
            </a:avLst>
          </a:prstGeom>
          <a:noFill/>
          <a:ln cmpd="sng">
            <a:solidFill>
              <a:srgbClr val="CC00FF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Vacuum vessel flat ends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36096" y="1196752"/>
            <a:ext cx="3456384" cy="5400600"/>
            <a:chOff x="5436096" y="1196752"/>
            <a:chExt cx="3456384" cy="5400600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r="22609" b="5540"/>
            <a:stretch/>
          </p:blipFill>
          <p:spPr bwMode="auto">
            <a:xfrm>
              <a:off x="5604801" y="4725144"/>
              <a:ext cx="2639607" cy="156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3344">
              <a:off x="5940152" y="1679322"/>
              <a:ext cx="2043153" cy="179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Rectangle 16"/>
            <p:cNvSpPr/>
            <p:nvPr/>
          </p:nvSpPr>
          <p:spPr>
            <a:xfrm>
              <a:off x="5749768" y="1196752"/>
              <a:ext cx="1989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u="sng" dirty="0" smtClean="0">
                  <a:sym typeface="Symbol"/>
                </a:rPr>
                <a:t>Cold-warm transition</a:t>
              </a:r>
            </a:p>
          </p:txBody>
        </p:sp>
        <p:sp>
          <p:nvSpPr>
            <p:cNvPr id="18" name="Légende sans bordure 2 17"/>
            <p:cNvSpPr/>
            <p:nvPr/>
          </p:nvSpPr>
          <p:spPr>
            <a:xfrm flipH="1">
              <a:off x="5676703" y="3356992"/>
              <a:ext cx="2664296" cy="478795"/>
            </a:xfrm>
            <a:prstGeom prst="callout2">
              <a:avLst>
                <a:gd name="adj1" fmla="val -4449"/>
                <a:gd name="adj2" fmla="val 50768"/>
                <a:gd name="adj3" fmla="val -54846"/>
                <a:gd name="adj4" fmla="val 47999"/>
                <a:gd name="adj5" fmla="val -187779"/>
                <a:gd name="adj6" fmla="val 40883"/>
              </a:avLst>
            </a:prstGeom>
            <a:noFill/>
            <a:ln>
              <a:solidFill>
                <a:srgbClr val="CC00FF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r">
                <a:lnSpc>
                  <a:spcPct val="80000"/>
                </a:lnSpc>
              </a:pPr>
              <a:r>
                <a:rPr lang="fr-FR" sz="1400" dirty="0" smtClean="0">
                  <a:solidFill>
                    <a:schemeClr val="tx1"/>
                  </a:solidFill>
                </a:rPr>
                <a:t>Active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heat</a:t>
              </a: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intercept</a:t>
              </a:r>
              <a:r>
                <a:rPr lang="fr-FR" sz="1400" dirty="0" smtClean="0">
                  <a:solidFill>
                    <a:schemeClr val="tx1"/>
                  </a:solidFill>
                </a:rPr>
                <a:t>:</a:t>
              </a:r>
            </a:p>
            <a:p>
              <a:pPr algn="r">
                <a:lnSpc>
                  <a:spcPct val="80000"/>
                </a:lnSpc>
              </a:pPr>
              <a:r>
                <a:rPr lang="fr-FR" sz="1400" dirty="0" smtClean="0">
                  <a:solidFill>
                    <a:schemeClr val="tx1"/>
                  </a:solidFill>
                </a:rPr>
                <a:t>50K He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from</a:t>
              </a:r>
              <a:r>
                <a:rPr lang="fr-FR" sz="1400" dirty="0" smtClean="0">
                  <a:solidFill>
                    <a:schemeClr val="tx1"/>
                  </a:solidFill>
                </a:rPr>
                <a:t> thermal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shield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52120" y="2891036"/>
              <a:ext cx="4427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chemeClr val="tx2"/>
                  </a:solidFill>
                </a:rPr>
                <a:t>2 K</a:t>
              </a:r>
              <a:endParaRPr lang="fr-FR" sz="16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37284" y="1682869"/>
              <a:ext cx="6511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300 K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25" name="Légende sans bordure 2 24"/>
            <p:cNvSpPr/>
            <p:nvPr/>
          </p:nvSpPr>
          <p:spPr>
            <a:xfrm flipH="1">
              <a:off x="5868144" y="1675448"/>
              <a:ext cx="646486" cy="288032"/>
            </a:xfrm>
            <a:prstGeom prst="callout2">
              <a:avLst>
                <a:gd name="adj1" fmla="val 48601"/>
                <a:gd name="adj2" fmla="val -1666"/>
                <a:gd name="adj3" fmla="val 48601"/>
                <a:gd name="adj4" fmla="val -14445"/>
                <a:gd name="adj5" fmla="val 130798"/>
                <a:gd name="adj6" fmla="val -140774"/>
              </a:avLst>
            </a:prstGeom>
            <a:noFill/>
            <a:ln>
              <a:solidFill>
                <a:srgbClr val="CC00FF"/>
              </a:solidFill>
              <a:tailEnd type="triangle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r"/>
              <a:r>
                <a:rPr lang="fr-FR" sz="1400" dirty="0" smtClean="0">
                  <a:solidFill>
                    <a:schemeClr val="tx1"/>
                  </a:solidFill>
                </a:rPr>
                <a:t>Bellow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36096" y="4149080"/>
              <a:ext cx="3275856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fr-FR" sz="1400" dirty="0" err="1" smtClean="0"/>
                <a:t>Heat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loads</a:t>
              </a:r>
              <a:r>
                <a:rPr lang="fr-FR" sz="1400" dirty="0" smtClean="0"/>
                <a:t> @ 2K &lt; 1.3 W:</a:t>
              </a:r>
            </a:p>
            <a:p>
              <a:pPr>
                <a:lnSpc>
                  <a:spcPct val="80000"/>
                </a:lnSpc>
              </a:pPr>
              <a:r>
                <a:rPr lang="fr-FR" sz="1400" dirty="0" smtClean="0"/>
                <a:t>- </a:t>
              </a:r>
              <a:r>
                <a:rPr lang="fr-FR" sz="1400" dirty="0" err="1" smtClean="0"/>
                <a:t>including</a:t>
              </a:r>
              <a:r>
                <a:rPr lang="fr-FR" sz="1400" dirty="0" smtClean="0"/>
                <a:t> all </a:t>
              </a:r>
              <a:r>
                <a:rPr lang="fr-FR" sz="1400" dirty="0" err="1" smtClean="0"/>
                <a:t>heat</a:t>
              </a:r>
              <a:r>
                <a:rPr lang="fr-FR" sz="1400" dirty="0" smtClean="0"/>
                <a:t> radiation </a:t>
              </a:r>
              <a:r>
                <a:rPr lang="fr-FR" sz="1400" dirty="0" err="1" smtClean="0"/>
                <a:t>transfers</a:t>
              </a:r>
              <a:endParaRPr lang="fr-FR" sz="1400" dirty="0" smtClean="0"/>
            </a:p>
            <a:p>
              <a:pPr>
                <a:lnSpc>
                  <a:spcPct val="80000"/>
                </a:lnSpc>
              </a:pPr>
              <a:r>
                <a:rPr lang="fr-FR" sz="1400" dirty="0" smtClean="0"/>
                <a:t>- </a:t>
              </a:r>
              <a:r>
                <a:rPr lang="fr-FR" sz="1400" dirty="0" err="1" smtClean="0"/>
                <a:t>preventing</a:t>
              </a:r>
              <a:r>
                <a:rPr lang="fr-FR" sz="1400" dirty="0" smtClean="0"/>
                <a:t> </a:t>
              </a:r>
              <a:r>
                <a:rPr lang="fr-FR" sz="1400" dirty="0" err="1" smtClean="0"/>
                <a:t>icing</a:t>
              </a:r>
              <a:r>
                <a:rPr lang="fr-FR" sz="1400" dirty="0" smtClean="0"/>
                <a:t> on the </a:t>
              </a:r>
              <a:r>
                <a:rPr lang="fr-FR" sz="1400" dirty="0" err="1" smtClean="0"/>
                <a:t>bellow</a:t>
              </a:r>
              <a:endParaRPr lang="fr-FR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023186" y="6289575"/>
              <a:ext cx="18692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 Design not finalized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</a:t>
            </a:r>
            <a:r>
              <a:rPr lang="en-US" dirty="0"/>
              <a:t>Vessel design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67544" y="98072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Safety devices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Picture 5" descr="D:\IPNO\SPL\REUNIONS\CERN\WG_MEETING_11\Images SPL-WG12\CM Coupe YZ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471" y="908720"/>
            <a:ext cx="3312368" cy="1015080"/>
          </a:xfrm>
          <a:prstGeom prst="rect">
            <a:avLst/>
          </a:prstGeom>
          <a:noFill/>
        </p:spPr>
      </p:pic>
      <p:sp>
        <p:nvSpPr>
          <p:cNvPr id="19" name="ZoneTexte 18"/>
          <p:cNvSpPr txBox="1"/>
          <p:nvPr/>
        </p:nvSpPr>
        <p:spPr>
          <a:xfrm>
            <a:off x="251520" y="1772816"/>
            <a:ext cx="4176464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u="sng" dirty="0" err="1" smtClean="0"/>
              <a:t>LHe</a:t>
            </a:r>
            <a:r>
              <a:rPr lang="en-US" sz="1400" b="1" u="sng" dirty="0" smtClean="0"/>
              <a:t> 2K Burst disk</a:t>
            </a:r>
          </a:p>
          <a:p>
            <a:pPr>
              <a:spcAft>
                <a:spcPts val="600"/>
              </a:spcAft>
            </a:pPr>
            <a:r>
              <a:rPr lang="en-US" sz="1400" b="1" dirty="0" smtClean="0"/>
              <a:t>Original layout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Integrated onto the 2K </a:t>
            </a:r>
            <a:r>
              <a:rPr lang="en-US" sz="1400" dirty="0" err="1" smtClean="0"/>
              <a:t>vapour</a:t>
            </a:r>
            <a:r>
              <a:rPr lang="en-US" sz="1400" dirty="0" smtClean="0"/>
              <a:t>  pumping line</a:t>
            </a:r>
          </a:p>
          <a:p>
            <a:pPr marL="358775" indent="-176213">
              <a:spcAft>
                <a:spcPts val="300"/>
              </a:spcAft>
              <a:buFont typeface="Symbol"/>
              <a:buChar char="Þ"/>
            </a:pPr>
            <a:r>
              <a:rPr lang="en-US" sz="1400" dirty="0" smtClean="0">
                <a:sym typeface="Symbol"/>
              </a:rPr>
              <a:t> r</a:t>
            </a:r>
            <a:r>
              <a:rPr lang="en-US" sz="1400" dirty="0" smtClean="0"/>
              <a:t>educed heat loads onto the thermal bath</a:t>
            </a:r>
          </a:p>
          <a:p>
            <a:pPr marL="358775" indent="-176213">
              <a:spcAft>
                <a:spcPts val="300"/>
              </a:spcAft>
              <a:buFont typeface="Symbol"/>
              <a:buChar char="Þ"/>
            </a:pPr>
            <a:r>
              <a:rPr lang="en-US" sz="1400" dirty="0" smtClean="0"/>
              <a:t> safety aspects: uncertainties concerning the </a:t>
            </a:r>
            <a:r>
              <a:rPr lang="en-US" sz="1400" b="1" dirty="0" smtClean="0"/>
              <a:t>pressure drop</a:t>
            </a:r>
            <a:r>
              <a:rPr lang="en-US" sz="1400" dirty="0" smtClean="0"/>
              <a:t> within the double wall 2K </a:t>
            </a:r>
            <a:r>
              <a:rPr lang="en-US" sz="1400" dirty="0" err="1" smtClean="0"/>
              <a:t>LHe</a:t>
            </a:r>
            <a:r>
              <a:rPr lang="en-US" sz="1400" dirty="0" smtClean="0"/>
              <a:t> vessel (pressure wave propagation)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415985" y="4077072"/>
            <a:ext cx="3291919" cy="2304256"/>
            <a:chOff x="3347864" y="2708920"/>
            <a:chExt cx="4804087" cy="3744016"/>
          </a:xfrm>
        </p:grpSpPr>
        <p:pic>
          <p:nvPicPr>
            <p:cNvPr id="21" name="Picture 2" descr="D:\IPNO\SPL\REUNIONS\CERN\WG_MEETING_8\CM01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2833183"/>
              <a:ext cx="4804087" cy="3619753"/>
            </a:xfrm>
            <a:prstGeom prst="rect">
              <a:avLst/>
            </a:prstGeom>
            <a:noFill/>
          </p:spPr>
        </p:pic>
        <p:grpSp>
          <p:nvGrpSpPr>
            <p:cNvPr id="22" name="Groupe 9"/>
            <p:cNvGrpSpPr/>
            <p:nvPr/>
          </p:nvGrpSpPr>
          <p:grpSpPr>
            <a:xfrm>
              <a:off x="4716016" y="2708920"/>
              <a:ext cx="792088" cy="360040"/>
              <a:chOff x="11737726" y="3924821"/>
              <a:chExt cx="288032" cy="144016"/>
            </a:xfrm>
            <a:solidFill>
              <a:schemeClr val="bg1"/>
            </a:solidFill>
          </p:grpSpPr>
          <p:sp>
            <p:nvSpPr>
              <p:cNvPr id="24" name="Rectangle 23"/>
              <p:cNvSpPr>
                <a:spLocks/>
              </p:cNvSpPr>
              <p:nvPr/>
            </p:nvSpPr>
            <p:spPr>
              <a:xfrm flipH="1" flipV="1">
                <a:off x="11737726" y="3924821"/>
                <a:ext cx="288032" cy="144016"/>
              </a:xfrm>
              <a:prstGeom prst="rect">
                <a:avLst/>
              </a:prstGeom>
              <a:grp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Triangle isocèle 24"/>
              <p:cNvSpPr/>
              <p:nvPr/>
            </p:nvSpPr>
            <p:spPr>
              <a:xfrm>
                <a:off x="11737726" y="3924821"/>
                <a:ext cx="288032" cy="144016"/>
              </a:xfrm>
              <a:prstGeom prst="triangle">
                <a:avLst/>
              </a:prstGeom>
              <a:grp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7" name="ZoneTexte 26"/>
          <p:cNvSpPr txBox="1"/>
          <p:nvPr/>
        </p:nvSpPr>
        <p:spPr>
          <a:xfrm>
            <a:off x="4634211" y="2042089"/>
            <a:ext cx="4330277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Proposed new </a:t>
            </a:r>
            <a:r>
              <a:rPr lang="en-US" sz="1400" b="1" dirty="0"/>
              <a:t>layout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 smtClean="0"/>
              <a:t>Directly connected at the middle of the bi-phase pipe </a:t>
            </a:r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 smtClean="0"/>
              <a:t>	</a:t>
            </a:r>
            <a:r>
              <a:rPr lang="en-US" sz="1400" dirty="0" smtClean="0">
                <a:sym typeface="Symbol"/>
              </a:rPr>
              <a:t> r</a:t>
            </a:r>
            <a:r>
              <a:rPr lang="en-US" sz="1400" dirty="0" smtClean="0"/>
              <a:t>educes the pressure drop</a:t>
            </a:r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 smtClean="0"/>
              <a:t>	</a:t>
            </a:r>
            <a:r>
              <a:rPr lang="en-US" sz="1400" dirty="0" smtClean="0">
                <a:sym typeface="Symbol"/>
              </a:rPr>
              <a:t> limits the temperature of the exhaust vapors </a:t>
            </a:r>
            <a:endParaRPr lang="en-US" sz="1400" dirty="0" smtClean="0"/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 smtClean="0">
                <a:sym typeface="Symbol"/>
              </a:rPr>
              <a:t>	 heat loads were numerically estimated: Q</a:t>
            </a:r>
            <a:r>
              <a:rPr lang="en-US" sz="1400" baseline="-25000" dirty="0" smtClean="0">
                <a:sym typeface="Symbol"/>
              </a:rPr>
              <a:t>2K</a:t>
            </a:r>
            <a:r>
              <a:rPr lang="en-US" sz="1400" dirty="0" smtClean="0">
                <a:sym typeface="Symbol"/>
              </a:rPr>
              <a:t>&lt; 0.5W</a:t>
            </a:r>
            <a:endParaRPr lang="en-US" sz="1400" dirty="0">
              <a:sym typeface="Symbol"/>
            </a:endParaRPr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 smtClean="0">
                <a:sym typeface="Symbol"/>
              </a:rPr>
              <a:t>but</a:t>
            </a:r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 smtClean="0">
                <a:sym typeface="Symbol"/>
              </a:rPr>
              <a:t>	 increases the risk of thermoacoustic waves </a:t>
            </a:r>
          </a:p>
          <a:p>
            <a:pPr marL="173038" indent="-173038">
              <a:lnSpc>
                <a:spcPct val="90000"/>
              </a:lnSpc>
              <a:spcAft>
                <a:spcPts val="300"/>
              </a:spcAft>
            </a:pPr>
            <a:r>
              <a:rPr lang="en-US" sz="1400" dirty="0">
                <a:sym typeface="Symbol"/>
              </a:rPr>
              <a:t>t</a:t>
            </a:r>
            <a:r>
              <a:rPr lang="en-US" sz="1400" dirty="0" smtClean="0">
                <a:sym typeface="Symbol"/>
              </a:rPr>
              <a:t>his point has to be studied: possible integration of an acoustic impedance at ambient temperature</a:t>
            </a:r>
          </a:p>
        </p:txBody>
      </p:sp>
      <p:grpSp>
        <p:nvGrpSpPr>
          <p:cNvPr id="77" name="Groupe 76"/>
          <p:cNvGrpSpPr/>
          <p:nvPr/>
        </p:nvGrpSpPr>
        <p:grpSpPr>
          <a:xfrm>
            <a:off x="6228184" y="4111198"/>
            <a:ext cx="2391241" cy="2630170"/>
            <a:chOff x="6228184" y="4039190"/>
            <a:chExt cx="2391241" cy="2630170"/>
          </a:xfrm>
        </p:grpSpPr>
        <p:pic>
          <p:nvPicPr>
            <p:cNvPr id="26" name="Picture 2" descr="D:\IPNO\SPL\REUNIONS\CERN\WG_MEETING_11\Images SPL-WG12\CM Coupe YZ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28184" y="4272520"/>
              <a:ext cx="1471042" cy="2396840"/>
            </a:xfrm>
            <a:prstGeom prst="rect">
              <a:avLst/>
            </a:prstGeom>
            <a:noFill/>
          </p:spPr>
        </p:pic>
        <p:grpSp>
          <p:nvGrpSpPr>
            <p:cNvPr id="28" name="Groupe 27"/>
            <p:cNvGrpSpPr/>
            <p:nvPr/>
          </p:nvGrpSpPr>
          <p:grpSpPr>
            <a:xfrm>
              <a:off x="6846428" y="4039190"/>
              <a:ext cx="340034" cy="166466"/>
              <a:chOff x="11737726" y="3924821"/>
              <a:chExt cx="288032" cy="144016"/>
            </a:xfrm>
            <a:solidFill>
              <a:schemeClr val="bg1"/>
            </a:solidFill>
          </p:grpSpPr>
          <p:sp>
            <p:nvSpPr>
              <p:cNvPr id="29" name="Rectangle 28"/>
              <p:cNvSpPr>
                <a:spLocks/>
              </p:cNvSpPr>
              <p:nvPr/>
            </p:nvSpPr>
            <p:spPr>
              <a:xfrm flipH="1" flipV="1">
                <a:off x="11737726" y="3924821"/>
                <a:ext cx="288032" cy="144016"/>
              </a:xfrm>
              <a:prstGeom prst="rect">
                <a:avLst/>
              </a:prstGeom>
              <a:grp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/>
              </a:p>
            </p:txBody>
          </p:sp>
          <p:sp>
            <p:nvSpPr>
              <p:cNvPr id="30" name="Triangle isocèle 29"/>
              <p:cNvSpPr/>
              <p:nvPr/>
            </p:nvSpPr>
            <p:spPr>
              <a:xfrm>
                <a:off x="11737726" y="3924821"/>
                <a:ext cx="288032" cy="144016"/>
              </a:xfrm>
              <a:prstGeom prst="triangle">
                <a:avLst/>
              </a:prstGeom>
              <a:grp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600"/>
              </a:p>
            </p:txBody>
          </p:sp>
        </p:grpSp>
        <p:sp>
          <p:nvSpPr>
            <p:cNvPr id="31" name="Rectangle 30"/>
            <p:cNvSpPr>
              <a:spLocks/>
            </p:cNvSpPr>
            <p:nvPr/>
          </p:nvSpPr>
          <p:spPr>
            <a:xfrm flipH="1" flipV="1">
              <a:off x="6934422" y="4205656"/>
              <a:ext cx="170235" cy="1664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7111555" y="4081683"/>
              <a:ext cx="1507870" cy="643456"/>
              <a:chOff x="9724550" y="1603694"/>
              <a:chExt cx="1411363" cy="565794"/>
            </a:xfrm>
          </p:grpSpPr>
          <p:sp>
            <p:nvSpPr>
              <p:cNvPr id="33" name="Line 88"/>
              <p:cNvSpPr>
                <a:spLocks noChangeShapeType="1"/>
              </p:cNvSpPr>
              <p:nvPr/>
            </p:nvSpPr>
            <p:spPr bwMode="auto">
              <a:xfrm flipV="1">
                <a:off x="10496924" y="1747902"/>
                <a:ext cx="22231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4" name="Line 87"/>
              <p:cNvSpPr>
                <a:spLocks noChangeShapeType="1"/>
              </p:cNvSpPr>
              <p:nvPr/>
            </p:nvSpPr>
            <p:spPr bwMode="auto">
              <a:xfrm>
                <a:off x="10519155" y="1747902"/>
                <a:ext cx="17150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5" name="Line 86"/>
              <p:cNvSpPr>
                <a:spLocks noChangeShapeType="1"/>
              </p:cNvSpPr>
              <p:nvPr/>
            </p:nvSpPr>
            <p:spPr bwMode="auto">
              <a:xfrm flipV="1">
                <a:off x="10536305" y="1747902"/>
                <a:ext cx="16515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6" name="Line 85"/>
              <p:cNvSpPr>
                <a:spLocks noChangeShapeType="1"/>
              </p:cNvSpPr>
              <p:nvPr/>
            </p:nvSpPr>
            <p:spPr bwMode="auto">
              <a:xfrm>
                <a:off x="10552819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7" name="Line 84"/>
              <p:cNvSpPr>
                <a:spLocks noChangeShapeType="1"/>
              </p:cNvSpPr>
              <p:nvPr/>
            </p:nvSpPr>
            <p:spPr bwMode="auto">
              <a:xfrm flipV="1">
                <a:off x="10569969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8" name="Line 83"/>
              <p:cNvSpPr>
                <a:spLocks noChangeShapeType="1"/>
              </p:cNvSpPr>
              <p:nvPr/>
            </p:nvSpPr>
            <p:spPr bwMode="auto">
              <a:xfrm>
                <a:off x="10581402" y="1747902"/>
                <a:ext cx="22231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39" name="Line 82"/>
              <p:cNvSpPr>
                <a:spLocks noChangeShapeType="1"/>
              </p:cNvSpPr>
              <p:nvPr/>
            </p:nvSpPr>
            <p:spPr bwMode="auto">
              <a:xfrm flipV="1">
                <a:off x="10603633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0" name="Line 81"/>
              <p:cNvSpPr>
                <a:spLocks noChangeShapeType="1"/>
              </p:cNvSpPr>
              <p:nvPr/>
            </p:nvSpPr>
            <p:spPr bwMode="auto">
              <a:xfrm>
                <a:off x="10615066" y="1747902"/>
                <a:ext cx="17150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>
                <a:off x="10485491" y="1770124"/>
                <a:ext cx="11433" cy="27936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 flipV="1">
                <a:off x="10632216" y="1770124"/>
                <a:ext cx="10798" cy="27936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3" name="Rectangle 78"/>
              <p:cNvSpPr>
                <a:spLocks noChangeArrowheads="1"/>
              </p:cNvSpPr>
              <p:nvPr/>
            </p:nvSpPr>
            <p:spPr bwMode="auto">
              <a:xfrm>
                <a:off x="10209189" y="1753617"/>
                <a:ext cx="197540" cy="5587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4" name="Rectangle 77"/>
              <p:cNvSpPr>
                <a:spLocks noChangeArrowheads="1"/>
              </p:cNvSpPr>
              <p:nvPr/>
            </p:nvSpPr>
            <p:spPr bwMode="auto">
              <a:xfrm>
                <a:off x="10209189" y="1753617"/>
                <a:ext cx="197540" cy="55873"/>
              </a:xfrm>
              <a:prstGeom prst="rect">
                <a:avLst/>
              </a:prstGeom>
              <a:noFill/>
              <a:ln w="571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5" name="Line 76"/>
              <p:cNvSpPr>
                <a:spLocks noChangeShapeType="1"/>
              </p:cNvSpPr>
              <p:nvPr/>
            </p:nvSpPr>
            <p:spPr bwMode="auto">
              <a:xfrm flipH="1">
                <a:off x="10091047" y="1781553"/>
                <a:ext cx="112426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6" name="Line 75"/>
              <p:cNvSpPr>
                <a:spLocks noChangeShapeType="1"/>
              </p:cNvSpPr>
              <p:nvPr/>
            </p:nvSpPr>
            <p:spPr bwMode="auto">
              <a:xfrm>
                <a:off x="10401012" y="1781553"/>
                <a:ext cx="84478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7" name="Line 74"/>
              <p:cNvSpPr>
                <a:spLocks noChangeShapeType="1"/>
              </p:cNvSpPr>
              <p:nvPr/>
            </p:nvSpPr>
            <p:spPr bwMode="auto">
              <a:xfrm flipH="1">
                <a:off x="10801173" y="2123774"/>
                <a:ext cx="242002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8" name="Line 73"/>
              <p:cNvSpPr>
                <a:spLocks noChangeShapeType="1"/>
              </p:cNvSpPr>
              <p:nvPr/>
            </p:nvSpPr>
            <p:spPr bwMode="auto">
              <a:xfrm flipH="1">
                <a:off x="10846270" y="2146631"/>
                <a:ext cx="163240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49" name="Line 72"/>
              <p:cNvSpPr>
                <a:spLocks noChangeShapeType="1"/>
              </p:cNvSpPr>
              <p:nvPr/>
            </p:nvSpPr>
            <p:spPr bwMode="auto">
              <a:xfrm flipH="1">
                <a:off x="10879935" y="2168853"/>
                <a:ext cx="84478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0" name="Line 71"/>
              <p:cNvSpPr>
                <a:spLocks noChangeShapeType="1"/>
              </p:cNvSpPr>
              <p:nvPr/>
            </p:nvSpPr>
            <p:spPr bwMode="auto">
              <a:xfrm flipH="1">
                <a:off x="9977985" y="1781553"/>
                <a:ext cx="11433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1" name="Freeform 70"/>
              <p:cNvSpPr>
                <a:spLocks/>
              </p:cNvSpPr>
              <p:nvPr/>
            </p:nvSpPr>
            <p:spPr bwMode="auto">
              <a:xfrm>
                <a:off x="9989419" y="1753617"/>
                <a:ext cx="50814" cy="5015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80" y="44"/>
                  </a:cxn>
                  <a:cxn ang="0">
                    <a:pos x="0" y="0"/>
                  </a:cxn>
                  <a:cxn ang="0">
                    <a:pos x="0" y="79"/>
                  </a:cxn>
                </a:cxnLst>
                <a:rect l="0" t="0" r="r" b="b"/>
                <a:pathLst>
                  <a:path w="80" h="79">
                    <a:moveTo>
                      <a:pt x="0" y="79"/>
                    </a:moveTo>
                    <a:lnTo>
                      <a:pt x="80" y="44"/>
                    </a:lnTo>
                    <a:lnTo>
                      <a:pt x="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2" name="Rectangle 69"/>
              <p:cNvSpPr>
                <a:spLocks noChangeArrowheads="1"/>
              </p:cNvSpPr>
              <p:nvPr/>
            </p:nvSpPr>
            <p:spPr bwMode="auto">
              <a:xfrm>
                <a:off x="10184072" y="1603694"/>
                <a:ext cx="87023" cy="13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R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0277152" y="1646315"/>
                <a:ext cx="63017" cy="13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  <a:sym typeface="Symbol"/>
                  </a:rPr>
                  <a:t>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67"/>
              <p:cNvSpPr>
                <a:spLocks noChangeShapeType="1"/>
              </p:cNvSpPr>
              <p:nvPr/>
            </p:nvSpPr>
            <p:spPr bwMode="auto">
              <a:xfrm flipH="1">
                <a:off x="9724550" y="1781553"/>
                <a:ext cx="388727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5" name="Freeform 66"/>
              <p:cNvSpPr>
                <a:spLocks/>
              </p:cNvSpPr>
              <p:nvPr/>
            </p:nvSpPr>
            <p:spPr bwMode="auto">
              <a:xfrm>
                <a:off x="9876992" y="1753617"/>
                <a:ext cx="50179" cy="4444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26" y="0"/>
                  </a:cxn>
                  <a:cxn ang="0">
                    <a:pos x="8" y="8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8" y="61"/>
                  </a:cxn>
                  <a:cxn ang="0">
                    <a:pos x="26" y="70"/>
                  </a:cxn>
                  <a:cxn ang="0">
                    <a:pos x="44" y="70"/>
                  </a:cxn>
                  <a:cxn ang="0">
                    <a:pos x="62" y="70"/>
                  </a:cxn>
                  <a:cxn ang="0">
                    <a:pos x="71" y="61"/>
                  </a:cxn>
                  <a:cxn ang="0">
                    <a:pos x="79" y="44"/>
                  </a:cxn>
                  <a:cxn ang="0">
                    <a:pos x="79" y="35"/>
                  </a:cxn>
                  <a:cxn ang="0">
                    <a:pos x="79" y="17"/>
                  </a:cxn>
                  <a:cxn ang="0">
                    <a:pos x="71" y="8"/>
                  </a:cxn>
                  <a:cxn ang="0">
                    <a:pos x="62" y="0"/>
                  </a:cxn>
                  <a:cxn ang="0">
                    <a:pos x="44" y="0"/>
                  </a:cxn>
                </a:cxnLst>
                <a:rect l="0" t="0" r="r" b="b"/>
                <a:pathLst>
                  <a:path w="79" h="70">
                    <a:moveTo>
                      <a:pt x="44" y="0"/>
                    </a:moveTo>
                    <a:lnTo>
                      <a:pt x="26" y="0"/>
                    </a:lnTo>
                    <a:lnTo>
                      <a:pt x="8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8" y="61"/>
                    </a:lnTo>
                    <a:lnTo>
                      <a:pt x="26" y="70"/>
                    </a:lnTo>
                    <a:lnTo>
                      <a:pt x="44" y="70"/>
                    </a:lnTo>
                    <a:lnTo>
                      <a:pt x="62" y="70"/>
                    </a:lnTo>
                    <a:lnTo>
                      <a:pt x="71" y="61"/>
                    </a:lnTo>
                    <a:lnTo>
                      <a:pt x="79" y="44"/>
                    </a:lnTo>
                    <a:lnTo>
                      <a:pt x="79" y="35"/>
                    </a:lnTo>
                    <a:lnTo>
                      <a:pt x="79" y="17"/>
                    </a:lnTo>
                    <a:lnTo>
                      <a:pt x="71" y="8"/>
                    </a:lnTo>
                    <a:lnTo>
                      <a:pt x="62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6" name="Freeform 65"/>
              <p:cNvSpPr>
                <a:spLocks/>
              </p:cNvSpPr>
              <p:nvPr/>
            </p:nvSpPr>
            <p:spPr bwMode="auto">
              <a:xfrm>
                <a:off x="9876992" y="1753617"/>
                <a:ext cx="50179" cy="4444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26" y="0"/>
                  </a:cxn>
                  <a:cxn ang="0">
                    <a:pos x="8" y="8"/>
                  </a:cxn>
                  <a:cxn ang="0">
                    <a:pos x="0" y="17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8" y="61"/>
                  </a:cxn>
                  <a:cxn ang="0">
                    <a:pos x="26" y="70"/>
                  </a:cxn>
                  <a:cxn ang="0">
                    <a:pos x="44" y="70"/>
                  </a:cxn>
                  <a:cxn ang="0">
                    <a:pos x="62" y="70"/>
                  </a:cxn>
                  <a:cxn ang="0">
                    <a:pos x="71" y="61"/>
                  </a:cxn>
                  <a:cxn ang="0">
                    <a:pos x="79" y="44"/>
                  </a:cxn>
                  <a:cxn ang="0">
                    <a:pos x="79" y="35"/>
                  </a:cxn>
                  <a:cxn ang="0">
                    <a:pos x="79" y="17"/>
                  </a:cxn>
                  <a:cxn ang="0">
                    <a:pos x="71" y="8"/>
                  </a:cxn>
                  <a:cxn ang="0">
                    <a:pos x="62" y="0"/>
                  </a:cxn>
                  <a:cxn ang="0">
                    <a:pos x="44" y="0"/>
                  </a:cxn>
                </a:cxnLst>
                <a:rect l="0" t="0" r="r" b="b"/>
                <a:pathLst>
                  <a:path w="79" h="70">
                    <a:moveTo>
                      <a:pt x="44" y="0"/>
                    </a:moveTo>
                    <a:lnTo>
                      <a:pt x="26" y="0"/>
                    </a:lnTo>
                    <a:lnTo>
                      <a:pt x="8" y="8"/>
                    </a:lnTo>
                    <a:lnTo>
                      <a:pt x="0" y="17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8" y="61"/>
                    </a:lnTo>
                    <a:lnTo>
                      <a:pt x="26" y="70"/>
                    </a:lnTo>
                    <a:lnTo>
                      <a:pt x="44" y="70"/>
                    </a:lnTo>
                    <a:lnTo>
                      <a:pt x="62" y="70"/>
                    </a:lnTo>
                    <a:lnTo>
                      <a:pt x="71" y="61"/>
                    </a:lnTo>
                    <a:lnTo>
                      <a:pt x="79" y="44"/>
                    </a:lnTo>
                    <a:lnTo>
                      <a:pt x="79" y="35"/>
                    </a:lnTo>
                    <a:lnTo>
                      <a:pt x="79" y="17"/>
                    </a:lnTo>
                    <a:lnTo>
                      <a:pt x="71" y="8"/>
                    </a:lnTo>
                    <a:lnTo>
                      <a:pt x="62" y="0"/>
                    </a:lnTo>
                    <a:lnTo>
                      <a:pt x="44" y="0"/>
                    </a:lnTo>
                  </a:path>
                </a:pathLst>
              </a:cu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57" name="Rectangle 64"/>
              <p:cNvSpPr>
                <a:spLocks noChangeArrowheads="1"/>
              </p:cNvSpPr>
              <p:nvPr/>
            </p:nvSpPr>
            <p:spPr bwMode="auto">
              <a:xfrm>
                <a:off x="11048890" y="1865998"/>
                <a:ext cx="87023" cy="13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</a:t>
                </a:r>
                <a:endPara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63"/>
              <p:cNvSpPr>
                <a:spLocks noChangeArrowheads="1"/>
              </p:cNvSpPr>
              <p:nvPr/>
            </p:nvSpPr>
            <p:spPr bwMode="auto">
              <a:xfrm>
                <a:off x="10531475" y="1630499"/>
                <a:ext cx="73521" cy="135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</a:t>
                </a: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Line 62"/>
              <p:cNvSpPr>
                <a:spLocks noChangeShapeType="1"/>
              </p:cNvSpPr>
              <p:nvPr/>
            </p:nvSpPr>
            <p:spPr bwMode="auto">
              <a:xfrm flipH="1">
                <a:off x="10846270" y="1938378"/>
                <a:ext cx="174673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0" name="Line 61"/>
              <p:cNvSpPr>
                <a:spLocks noChangeShapeType="1"/>
              </p:cNvSpPr>
              <p:nvPr/>
            </p:nvSpPr>
            <p:spPr bwMode="auto">
              <a:xfrm flipH="1">
                <a:off x="10846270" y="1899648"/>
                <a:ext cx="174673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1" name="Line 60"/>
              <p:cNvSpPr>
                <a:spLocks noChangeShapeType="1"/>
              </p:cNvSpPr>
              <p:nvPr/>
            </p:nvSpPr>
            <p:spPr bwMode="auto">
              <a:xfrm>
                <a:off x="10925032" y="1938378"/>
                <a:ext cx="635" cy="185396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2" name="Line 59"/>
              <p:cNvSpPr>
                <a:spLocks noChangeShapeType="1"/>
              </p:cNvSpPr>
              <p:nvPr/>
            </p:nvSpPr>
            <p:spPr bwMode="auto">
              <a:xfrm>
                <a:off x="10648731" y="1781553"/>
                <a:ext cx="276301" cy="635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3" name="Line 58"/>
              <p:cNvSpPr>
                <a:spLocks noChangeShapeType="1"/>
              </p:cNvSpPr>
              <p:nvPr/>
            </p:nvSpPr>
            <p:spPr bwMode="auto">
              <a:xfrm>
                <a:off x="10925032" y="1781553"/>
                <a:ext cx="635" cy="112380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4" name="Line 55"/>
              <p:cNvSpPr>
                <a:spLocks noChangeShapeType="1"/>
              </p:cNvSpPr>
              <p:nvPr/>
            </p:nvSpPr>
            <p:spPr bwMode="auto">
              <a:xfrm flipV="1">
                <a:off x="10496924" y="1747902"/>
                <a:ext cx="22231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5" name="Line 54"/>
              <p:cNvSpPr>
                <a:spLocks noChangeShapeType="1"/>
              </p:cNvSpPr>
              <p:nvPr/>
            </p:nvSpPr>
            <p:spPr bwMode="auto">
              <a:xfrm>
                <a:off x="10519155" y="1747902"/>
                <a:ext cx="17150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6" name="Line 53"/>
              <p:cNvSpPr>
                <a:spLocks noChangeShapeType="1"/>
              </p:cNvSpPr>
              <p:nvPr/>
            </p:nvSpPr>
            <p:spPr bwMode="auto">
              <a:xfrm flipV="1">
                <a:off x="10536305" y="1747902"/>
                <a:ext cx="16515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>
                <a:off x="10552819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8" name="Line 51"/>
              <p:cNvSpPr>
                <a:spLocks noChangeShapeType="1"/>
              </p:cNvSpPr>
              <p:nvPr/>
            </p:nvSpPr>
            <p:spPr bwMode="auto">
              <a:xfrm flipV="1">
                <a:off x="10569969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69" name="Line 50"/>
              <p:cNvSpPr>
                <a:spLocks noChangeShapeType="1"/>
              </p:cNvSpPr>
              <p:nvPr/>
            </p:nvSpPr>
            <p:spPr bwMode="auto">
              <a:xfrm>
                <a:off x="10581402" y="1747902"/>
                <a:ext cx="22231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0" name="Line 49"/>
              <p:cNvSpPr>
                <a:spLocks noChangeShapeType="1"/>
              </p:cNvSpPr>
              <p:nvPr/>
            </p:nvSpPr>
            <p:spPr bwMode="auto">
              <a:xfrm flipV="1">
                <a:off x="10603633" y="1747902"/>
                <a:ext cx="11433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1" name="Line 48"/>
              <p:cNvSpPr>
                <a:spLocks noChangeShapeType="1"/>
              </p:cNvSpPr>
              <p:nvPr/>
            </p:nvSpPr>
            <p:spPr bwMode="auto">
              <a:xfrm>
                <a:off x="10615066" y="1747902"/>
                <a:ext cx="17150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2" name="Line 47"/>
              <p:cNvSpPr>
                <a:spLocks noChangeShapeType="1"/>
              </p:cNvSpPr>
              <p:nvPr/>
            </p:nvSpPr>
            <p:spPr bwMode="auto">
              <a:xfrm>
                <a:off x="10485491" y="1770124"/>
                <a:ext cx="11433" cy="27936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3" name="Line 46"/>
              <p:cNvSpPr>
                <a:spLocks noChangeShapeType="1"/>
              </p:cNvSpPr>
              <p:nvPr/>
            </p:nvSpPr>
            <p:spPr bwMode="auto">
              <a:xfrm flipV="1">
                <a:off x="10632216" y="1770124"/>
                <a:ext cx="10798" cy="27936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4" name="Line 45"/>
              <p:cNvSpPr>
                <a:spLocks noChangeShapeType="1"/>
              </p:cNvSpPr>
              <p:nvPr/>
            </p:nvSpPr>
            <p:spPr bwMode="auto">
              <a:xfrm flipV="1">
                <a:off x="10496924" y="1747902"/>
                <a:ext cx="22231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  <p:sp>
            <p:nvSpPr>
              <p:cNvPr id="75" name="Line 44"/>
              <p:cNvSpPr>
                <a:spLocks noChangeShapeType="1"/>
              </p:cNvSpPr>
              <p:nvPr/>
            </p:nvSpPr>
            <p:spPr bwMode="auto">
              <a:xfrm>
                <a:off x="10519155" y="1747902"/>
                <a:ext cx="17150" cy="50159"/>
              </a:xfrm>
              <a:prstGeom prst="line">
                <a:avLst/>
              </a:prstGeom>
              <a:noFill/>
              <a:ln w="571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000"/>
              </a:p>
            </p:txBody>
          </p:sp>
        </p:grpSp>
      </p:grpSp>
      <p:sp>
        <p:nvSpPr>
          <p:cNvPr id="2" name="Multiply 1"/>
          <p:cNvSpPr/>
          <p:nvPr/>
        </p:nvSpPr>
        <p:spPr>
          <a:xfrm>
            <a:off x="107503" y="1340768"/>
            <a:ext cx="4320481" cy="5184576"/>
          </a:xfrm>
          <a:prstGeom prst="mathMultiply">
            <a:avLst>
              <a:gd name="adj1" fmla="val 2927"/>
            </a:avLst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57422" y="214290"/>
            <a:ext cx="6572296" cy="714380"/>
          </a:xfrm>
        </p:spPr>
        <p:txBody>
          <a:bodyPr/>
          <a:lstStyle/>
          <a:p>
            <a:r>
              <a:rPr lang="en-US" dirty="0" smtClean="0"/>
              <a:t>2- Vacuum </a:t>
            </a:r>
            <a:r>
              <a:rPr lang="en-US" dirty="0"/>
              <a:t>Vessel design</a:t>
            </a:r>
          </a:p>
        </p:txBody>
      </p:sp>
      <p:sp>
        <p:nvSpPr>
          <p:cNvPr id="2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85214" y="999538"/>
            <a:ext cx="4662850" cy="34123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Thermal shield interface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395536" y="1465404"/>
            <a:ext cx="4032448" cy="2251628"/>
            <a:chOff x="395536" y="1340768"/>
            <a:chExt cx="4318820" cy="2520000"/>
          </a:xfrm>
        </p:grpSpPr>
        <p:pic>
          <p:nvPicPr>
            <p:cNvPr id="1028" name="Picture 4" descr="D:\IPNO\SPL\REUNIONS\CERN\WG_MEETING_11\Images SPL-WG12\CM Coupe XZ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1340768"/>
              <a:ext cx="2367973" cy="2520000"/>
            </a:xfrm>
            <a:prstGeom prst="rect">
              <a:avLst/>
            </a:prstGeom>
            <a:noFill/>
          </p:spPr>
        </p:pic>
        <p:pic>
          <p:nvPicPr>
            <p:cNvPr id="5122" name="Picture 2" descr="D:\IPNO\SPL\REUNIONS\CERN\WG_MEETING_11\Images SPL-WG12\CM Coupe XZ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5" y="1340768"/>
              <a:ext cx="1726531" cy="2520000"/>
            </a:xfrm>
            <a:prstGeom prst="rect">
              <a:avLst/>
            </a:prstGeom>
            <a:noFill/>
          </p:spPr>
        </p:pic>
      </p:grpSp>
      <p:sp>
        <p:nvSpPr>
          <p:cNvPr id="16" name="ZoneTexte 15"/>
          <p:cNvSpPr txBox="1"/>
          <p:nvPr/>
        </p:nvSpPr>
        <p:spPr>
          <a:xfrm>
            <a:off x="4788024" y="1694999"/>
            <a:ext cx="40324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u="sng" dirty="0" smtClean="0"/>
              <a:t>Before </a:t>
            </a:r>
            <a:r>
              <a:rPr lang="en-US" sz="1700" u="sng" dirty="0" err="1" smtClean="0"/>
              <a:t>cryostating</a:t>
            </a:r>
            <a:r>
              <a:rPr lang="en-US" sz="1700" dirty="0" smtClean="0"/>
              <a:t>, thermal shield is positioned around the string of cavities and supported on the </a:t>
            </a:r>
            <a:r>
              <a:rPr lang="en-US" sz="1700" dirty="0" err="1" smtClean="0"/>
              <a:t>cryostating</a:t>
            </a:r>
            <a:r>
              <a:rPr lang="en-US" sz="1700" dirty="0" smtClean="0"/>
              <a:t> tooling</a:t>
            </a:r>
          </a:p>
          <a:p>
            <a:endParaRPr lang="en-US" sz="1700" dirty="0" smtClean="0">
              <a:sym typeface="Symbol"/>
            </a:endParaRPr>
          </a:p>
          <a:p>
            <a:r>
              <a:rPr lang="en-US" sz="1700" u="sng" dirty="0" smtClean="0">
                <a:sym typeface="Symbol"/>
              </a:rPr>
              <a:t>After </a:t>
            </a:r>
            <a:r>
              <a:rPr lang="en-US" sz="1700" u="sng" dirty="0" err="1" smtClean="0">
                <a:sym typeface="Symbol"/>
              </a:rPr>
              <a:t>cryostating</a:t>
            </a:r>
            <a:r>
              <a:rPr lang="en-US" sz="1700" dirty="0" smtClean="0">
                <a:sym typeface="Symbol"/>
              </a:rPr>
              <a:t>, thermal shield is </a:t>
            </a:r>
            <a:r>
              <a:rPr lang="en-US" sz="1700" b="1" dirty="0" smtClean="0">
                <a:sym typeface="Symbol"/>
              </a:rPr>
              <a:t>interfaced onto the VV </a:t>
            </a:r>
            <a:r>
              <a:rPr lang="en-US" sz="1700" dirty="0" smtClean="0">
                <a:sym typeface="Symbol"/>
              </a:rPr>
              <a:t>by means for rods</a:t>
            </a:r>
            <a:endParaRPr lang="en-US" sz="1600" dirty="0" smtClean="0">
              <a:sym typeface="Symbol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07504" y="4293096"/>
            <a:ext cx="6624736" cy="864096"/>
            <a:chOff x="827584" y="4365104"/>
            <a:chExt cx="7920000" cy="1368152"/>
          </a:xfrm>
        </p:grpSpPr>
        <p:pic>
          <p:nvPicPr>
            <p:cNvPr id="18" name="Picture 9" descr="D:\IPNO\SPL\REUNIONS\CERN\WG_MEETING_11\Images SPL-WG12\Vue Dessus CM ouvert avec TS sans capots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488005"/>
              <a:ext cx="7920000" cy="1245251"/>
            </a:xfrm>
            <a:prstGeom prst="rect">
              <a:avLst/>
            </a:prstGeom>
            <a:noFill/>
          </p:spPr>
        </p:pic>
        <p:cxnSp>
          <p:nvCxnSpPr>
            <p:cNvPr id="19" name="Connecteur droit avec flèche 18"/>
            <p:cNvCxnSpPr/>
            <p:nvPr/>
          </p:nvCxnSpPr>
          <p:spPr>
            <a:xfrm>
              <a:off x="2802280" y="4406632"/>
              <a:ext cx="0" cy="482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>
              <a:off x="4345816" y="4365104"/>
              <a:ext cx="0" cy="482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5889352" y="4365104"/>
              <a:ext cx="0" cy="482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7432000" y="4365104"/>
              <a:ext cx="0" cy="482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1423968" y="4395584"/>
              <a:ext cx="0" cy="48235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>
            <a:off x="1586412" y="5334307"/>
            <a:ext cx="356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ym typeface="Symbol"/>
              </a:rPr>
              <a:t>The top lid being removed, maintenance access is provided via </a:t>
            </a:r>
            <a:r>
              <a:rPr lang="en-US" sz="1600" b="1" dirty="0" smtClean="0">
                <a:sym typeface="Symbol"/>
              </a:rPr>
              <a:t>movable panels</a:t>
            </a:r>
            <a:r>
              <a:rPr lang="en-US" sz="1600" dirty="0" smtClean="0">
                <a:sym typeface="Symbol"/>
              </a:rPr>
              <a:t> placed on the thermal shield </a:t>
            </a:r>
          </a:p>
        </p:txBody>
      </p:sp>
      <p:pic>
        <p:nvPicPr>
          <p:cNvPr id="28" name="Picture 2" descr="D:\IPNO\SPL\REUNIONS\CERN\WG_MEETING_11\Images SPL-WG12\Vue Dessus CM ouvert avec TS sans capo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7314" y="3789040"/>
            <a:ext cx="1921150" cy="2924944"/>
          </a:xfrm>
          <a:prstGeom prst="rect">
            <a:avLst/>
          </a:prstGeom>
          <a:noFill/>
        </p:spPr>
      </p:pic>
      <p:sp>
        <p:nvSpPr>
          <p:cNvPr id="31" name="Légende sans bordure 2 30"/>
          <p:cNvSpPr/>
          <p:nvPr/>
        </p:nvSpPr>
        <p:spPr>
          <a:xfrm flipH="1">
            <a:off x="5631810" y="5445224"/>
            <a:ext cx="596373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-178598"/>
              <a:gd name="adj6" fmla="val -225144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HOM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7695776" y="3645024"/>
            <a:ext cx="0" cy="8086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égende sans bordure 2 34"/>
          <p:cNvSpPr/>
          <p:nvPr/>
        </p:nvSpPr>
        <p:spPr>
          <a:xfrm flipH="1">
            <a:off x="5508104" y="5878760"/>
            <a:ext cx="987803" cy="288032"/>
          </a:xfrm>
          <a:prstGeom prst="callout2">
            <a:avLst>
              <a:gd name="adj1" fmla="val 48601"/>
              <a:gd name="adj2" fmla="val -1666"/>
              <a:gd name="adj3" fmla="val 48601"/>
              <a:gd name="adj4" fmla="val -14445"/>
              <a:gd name="adj5" fmla="val -77803"/>
              <a:gd name="adj6" fmla="val -117841"/>
            </a:avLst>
          </a:prstGeom>
          <a:noFill/>
          <a:ln>
            <a:solidFill>
              <a:srgbClr val="CC00FF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CTS </a:t>
            </a:r>
            <a:r>
              <a:rPr lang="fr-FR" sz="1400" dirty="0" err="1" smtClean="0">
                <a:solidFill>
                  <a:schemeClr val="tx1"/>
                </a:solidFill>
              </a:rPr>
              <a:t>motor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15507</TotalTime>
  <Words>874</Words>
  <Application>Microsoft Office PowerPoint</Application>
  <PresentationFormat>On-screen Show (4:3)</PresentationFormat>
  <Paragraphs>219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Status of the SPL short cryomodule development  PART2 - CNRS contribution</vt:lpstr>
      <vt:lpstr>Contents</vt:lpstr>
      <vt:lpstr>1- Introduction: the SLHIPP2 meeting</vt:lpstr>
      <vt:lpstr>2- Vacuum Vessel design</vt:lpstr>
      <vt:lpstr>2- Vacuum Vessel design</vt:lpstr>
      <vt:lpstr>2- Vacuum Vessel design</vt:lpstr>
      <vt:lpstr>2- Vacuum Vessel design</vt:lpstr>
      <vt:lpstr>2- Vacuum Vessel design</vt:lpstr>
      <vt:lpstr>2- Vacuum Vessel design</vt:lpstr>
      <vt:lpstr>3- Vacuum vessel fabrication</vt:lpstr>
      <vt:lpstr>4- CRYOGENIC DISTRIBUTION</vt:lpstr>
      <vt:lpstr>4- CRYOGENIC DISTRIBUTION</vt:lpstr>
      <vt:lpstr>5- CONCLUSION: WORK PLAN</vt:lpstr>
      <vt:lpstr>Thank you  for your attention</vt:lpstr>
    </vt:vector>
  </TitlesOfParts>
  <Company>IPN  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banc Stage</dc:title>
  <dc:creator>duthil</dc:creator>
  <cp:lastModifiedBy>Rossana Bonomi</cp:lastModifiedBy>
  <cp:revision>1633</cp:revision>
  <dcterms:created xsi:type="dcterms:W3CDTF">2011-05-26T15:33:39Z</dcterms:created>
  <dcterms:modified xsi:type="dcterms:W3CDTF">2013-04-16T08:26:46Z</dcterms:modified>
</cp:coreProperties>
</file>