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301" r:id="rId3"/>
    <p:sldId id="288" r:id="rId4"/>
    <p:sldId id="289" r:id="rId5"/>
    <p:sldId id="290" r:id="rId6"/>
    <p:sldId id="308" r:id="rId7"/>
    <p:sldId id="309" r:id="rId8"/>
    <p:sldId id="310" r:id="rId9"/>
    <p:sldId id="312" r:id="rId10"/>
    <p:sldId id="302" r:id="rId11"/>
    <p:sldId id="303" r:id="rId12"/>
    <p:sldId id="304" r:id="rId13"/>
    <p:sldId id="305" r:id="rId14"/>
    <p:sldId id="306" r:id="rId15"/>
    <p:sldId id="294" r:id="rId16"/>
    <p:sldId id="307" r:id="rId17"/>
    <p:sldId id="300" r:id="rId18"/>
    <p:sldId id="295" r:id="rId19"/>
    <p:sldId id="299" r:id="rId20"/>
    <p:sldId id="311" r:id="rId21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99FF99"/>
    <a:srgbClr val="D38583"/>
    <a:srgbClr val="800000"/>
    <a:srgbClr val="C3585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6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0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A1085-4FEA-4398-A7BE-91A5405A0837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F12A7-7431-4D22-8CE5-F9EB20C441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-178359" y="-71438"/>
            <a:ext cx="2178591" cy="1357298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principal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 hasCustomPrompt="1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z="1800" baseline="0" dirty="0" smtClean="0">
                <a:solidFill>
                  <a:schemeClr val="accent4">
                    <a:lumMod val="75000"/>
                  </a:schemeClr>
                </a:solidFill>
                <a:latin typeface="Arial Bold"/>
              </a:rPr>
              <a:t>Intertitre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graphique</a:t>
            </a:r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884379" y="6581001"/>
            <a:ext cx="2685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tx1"/>
                </a:solidFill>
              </a:rPr>
              <a:t>SLHiPP2013 meeting – Louvain la Neuve</a:t>
            </a:r>
          </a:p>
          <a:p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bg>
      <p:bgPr>
        <a:blipFill dpi="0" rotWithShape="1">
          <a:blip r:embed="rId2" cstate="email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214546" y="214290"/>
            <a:ext cx="5572164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034" y="1635115"/>
            <a:ext cx="2000264" cy="365125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fld id="{84DE21C5-92BF-4132-B8AB-12B906539F75}" type="datetime2">
              <a:rPr lang="fr-FR" smtClean="0"/>
              <a:pPr/>
              <a:t>mardi 16 avril 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00298" y="1714489"/>
            <a:ext cx="6143668" cy="2071701"/>
          </a:xfrm>
        </p:spPr>
        <p:txBody>
          <a:bodyPr>
            <a:normAutofit/>
          </a:bodyPr>
          <a:lstStyle>
            <a:lvl1pPr>
              <a:buFontTx/>
              <a:buNone/>
              <a:defRPr sz="1200" b="0" i="0" baseline="0">
                <a:solidFill>
                  <a:srgbClr val="AB757F"/>
                </a:solidFill>
                <a:latin typeface="Arial Bold"/>
              </a:defRPr>
            </a:lvl1pPr>
            <a:lvl2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2pPr>
            <a:lvl3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3pPr>
            <a:lvl4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4pPr>
            <a:lvl5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5pPr>
          </a:lstStyle>
          <a:p>
            <a:pPr lvl="0"/>
            <a:r>
              <a:rPr lang="fr-FR" dirty="0" smtClean="0"/>
              <a:t>Texte d’introduction. xxxxxxxxxxxxxxxxxxxxxxxxxxxxxxxxxxxxxxxxxxxxxxxxxxxxxxxxxxxxxxxxxxxxxxxxxxxxxxxxxxxxxxxxxxxxxxxxxxxxxxxxxxxxxxxxxxxxxxxxxxxxxxxxxxxxxxxxxxxxxxxxxxxxxxxxxxxxxxxxxxxxxxxxxxxxxxxxxxxxxxxxxxxxxxxxxxxxxxxxxxxxxx</a:t>
            </a:r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500298" y="4143380"/>
            <a:ext cx="6143668" cy="2143140"/>
          </a:xfrm>
        </p:spPr>
        <p:txBody>
          <a:bodyPr>
            <a:normAutofit/>
          </a:bodyPr>
          <a:lstStyle>
            <a:lvl1pPr>
              <a:buNone/>
              <a:defRPr sz="16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-178359" y="-71438"/>
            <a:ext cx="2407920" cy="1571612"/>
          </a:xfrm>
          <a:prstGeom prst="rect">
            <a:avLst/>
          </a:prstGeom>
        </p:spPr>
      </p:pic>
      <p:sp>
        <p:nvSpPr>
          <p:cNvPr id="9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884379" y="6581001"/>
            <a:ext cx="26856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SLHiPP2013 meeting – Louvain la Neuve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90E0C-30DC-4096-9D7F-4CDA609EE586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24282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19250" algn="l"/>
              </a:tabLst>
            </a:pPr>
            <a:r>
              <a:rPr lang="fr-FR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Single </a:t>
            </a:r>
            <a:r>
              <a:rPr lang="fr-FR" sz="3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Spoke</a:t>
            </a:r>
            <a:r>
              <a:rPr lang="fr-FR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 </a:t>
            </a:r>
            <a:r>
              <a:rPr lang="fr-FR" sz="3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Cavity</a:t>
            </a:r>
            <a:r>
              <a:rPr lang="fr-FR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 </a:t>
            </a:r>
            <a:r>
              <a:rPr lang="fr-FR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fr-FR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 = 0.37 for MYRRHA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70333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541338" algn="l"/>
              </a:tabLst>
            </a:pPr>
            <a:r>
              <a:rPr lang="fr-FR" sz="4000" b="1" i="1" cap="sm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(RF and) </a:t>
            </a:r>
            <a:r>
              <a:rPr lang="fr-FR" sz="4000" b="1" i="1" cap="small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Mechanical</a:t>
            </a:r>
            <a:r>
              <a:rPr lang="fr-FR" sz="4000" b="1" i="1" cap="sm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 </a:t>
            </a:r>
            <a:r>
              <a:rPr lang="fr-FR" sz="4000" b="1" i="1" cap="small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Studies</a:t>
            </a:r>
            <a:endParaRPr lang="fr-FR" sz="4000" b="1" i="1" cap="small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ld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/>
          <a:srcRect l="12900" t="15703" r="13782" b="76171"/>
          <a:stretch>
            <a:fillRect/>
          </a:stretch>
        </p:blipFill>
        <p:spPr bwMode="auto">
          <a:xfrm>
            <a:off x="2241835" y="424947"/>
            <a:ext cx="4463382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533852" y="5006388"/>
            <a:ext cx="2926656" cy="1024958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r>
              <a:rPr lang="fr-FR" sz="1800" b="1" u="none" dirty="0" smtClean="0"/>
              <a:t>Guillaume OLRY</a:t>
            </a:r>
          </a:p>
          <a:p>
            <a:r>
              <a:rPr lang="fr-FR" sz="1800" b="1" u="none" dirty="0" smtClean="0"/>
              <a:t>Patricia DUCHESNE</a:t>
            </a:r>
            <a:endParaRPr lang="fr-FR" sz="1800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 descr="etanch2ringsymdep.png"/>
          <p:cNvPicPr>
            <a:picLocks noChangeAspect="1"/>
          </p:cNvPicPr>
          <p:nvPr/>
        </p:nvPicPr>
        <p:blipFill>
          <a:blip r:embed="rId2" cstate="print"/>
          <a:srcRect r="33529" b="12692"/>
          <a:stretch>
            <a:fillRect/>
          </a:stretch>
        </p:blipFill>
        <p:spPr>
          <a:xfrm>
            <a:off x="6577183" y="2035879"/>
            <a:ext cx="2438763" cy="1862419"/>
          </a:xfrm>
          <a:prstGeom prst="rect">
            <a:avLst/>
          </a:prstGeom>
        </p:spPr>
      </p:pic>
      <p:pic>
        <p:nvPicPr>
          <p:cNvPr id="58" name="Image 57" descr="etanch2ringsymmises.png"/>
          <p:cNvPicPr>
            <a:picLocks noChangeAspect="1"/>
          </p:cNvPicPr>
          <p:nvPr/>
        </p:nvPicPr>
        <p:blipFill>
          <a:blip r:embed="rId3" cstate="print"/>
          <a:srcRect r="32794" b="12060"/>
          <a:stretch>
            <a:fillRect/>
          </a:stretch>
        </p:blipFill>
        <p:spPr>
          <a:xfrm>
            <a:off x="4687497" y="4403911"/>
            <a:ext cx="2554059" cy="1943100"/>
          </a:xfrm>
          <a:prstGeom prst="rect">
            <a:avLst/>
          </a:prstGeom>
        </p:spPr>
      </p:pic>
      <p:pic>
        <p:nvPicPr>
          <p:cNvPr id="57" name="Image 56" descr="etanch2symmises.png"/>
          <p:cNvPicPr>
            <a:picLocks noChangeAspect="1"/>
          </p:cNvPicPr>
          <p:nvPr/>
        </p:nvPicPr>
        <p:blipFill>
          <a:blip r:embed="rId4" cstate="print"/>
          <a:srcRect r="36691" b="12566"/>
          <a:stretch>
            <a:fillRect/>
          </a:stretch>
        </p:blipFill>
        <p:spPr>
          <a:xfrm>
            <a:off x="87406" y="4276911"/>
            <a:ext cx="2608729" cy="2094743"/>
          </a:xfrm>
          <a:prstGeom prst="rect">
            <a:avLst/>
          </a:prstGeom>
        </p:spPr>
      </p:pic>
      <p:pic>
        <p:nvPicPr>
          <p:cNvPr id="56" name="Image 55" descr="etanch2symdep.png"/>
          <p:cNvPicPr>
            <a:picLocks noChangeAspect="1"/>
          </p:cNvPicPr>
          <p:nvPr/>
        </p:nvPicPr>
        <p:blipFill>
          <a:blip r:embed="rId5" cstate="print"/>
          <a:srcRect r="36544" b="12945"/>
          <a:stretch>
            <a:fillRect/>
          </a:stretch>
        </p:blipFill>
        <p:spPr>
          <a:xfrm>
            <a:off x="2029373" y="2076221"/>
            <a:ext cx="2367815" cy="188865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Static calculations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728054" y="3798888"/>
            <a:ext cx="1451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</a:rPr>
              <a:t>Uz</a:t>
            </a:r>
            <a:r>
              <a:rPr lang="fr-FR" sz="1400" b="1" baseline="-25000" dirty="0" err="1" smtClean="0">
                <a:solidFill>
                  <a:schemeClr val="tx2">
                    <a:lumMod val="75000"/>
                  </a:schemeClr>
                </a:solidFill>
              </a:rPr>
              <a:t>max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 = 0.32 mm</a:t>
            </a:r>
            <a:endParaRPr lang="fr-FR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746291" y="4430492"/>
            <a:ext cx="191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</a:rPr>
              <a:t>On </a:t>
            </a:r>
            <a:r>
              <a:rPr lang="fr-FR" sz="1400" b="1" dirty="0" err="1" smtClean="0">
                <a:solidFill>
                  <a:srgbClr val="C00000"/>
                </a:solidFill>
              </a:rPr>
              <a:t>cavity</a:t>
            </a:r>
            <a:r>
              <a:rPr lang="fr-FR" sz="1400" b="1" dirty="0" smtClean="0">
                <a:solidFill>
                  <a:srgbClr val="C00000"/>
                </a:solidFill>
              </a:rPr>
              <a:t> end-</a:t>
            </a:r>
            <a:r>
              <a:rPr lang="fr-FR" sz="1400" b="1" dirty="0" err="1" smtClean="0">
                <a:solidFill>
                  <a:srgbClr val="C00000"/>
                </a:solidFill>
              </a:rPr>
              <a:t>cups</a:t>
            </a:r>
            <a:r>
              <a:rPr lang="fr-FR" sz="1400" b="1" dirty="0" smtClean="0">
                <a:solidFill>
                  <a:srgbClr val="C00000"/>
                </a:solidFill>
              </a:rPr>
              <a:t> :</a:t>
            </a:r>
          </a:p>
          <a:p>
            <a:r>
              <a:rPr lang="fr-FR" sz="1400" b="1" dirty="0" smtClean="0">
                <a:solidFill>
                  <a:srgbClr val="C00000"/>
                </a:solidFill>
              </a:rPr>
              <a:t>42 MPa</a:t>
            </a:r>
            <a:endParaRPr lang="fr-FR" sz="1400" b="1" dirty="0">
              <a:solidFill>
                <a:srgbClr val="C00000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1223682" y="4692022"/>
            <a:ext cx="1510553" cy="45873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-1" y="942366"/>
            <a:ext cx="899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Leak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 of the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helium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 bar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4643719" y="1799339"/>
            <a:ext cx="16068" cy="444009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30317" y="1654880"/>
            <a:ext cx="272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err="1" smtClean="0">
                <a:solidFill>
                  <a:schemeClr val="tx2">
                    <a:lumMod val="75000"/>
                  </a:schemeClr>
                </a:solidFill>
              </a:rPr>
              <a:t>Without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 ring </a:t>
            </a:r>
            <a:r>
              <a:rPr lang="fr-FR" b="1" u="sng" dirty="0" err="1" smtClean="0">
                <a:solidFill>
                  <a:schemeClr val="tx2">
                    <a:lumMod val="75000"/>
                  </a:schemeClr>
                </a:solidFill>
              </a:rPr>
              <a:t>stiffener</a:t>
            </a:r>
            <a:endParaRPr lang="fr-FR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862918" y="1654880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err="1" smtClean="0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 ring </a:t>
            </a:r>
            <a:r>
              <a:rPr lang="fr-FR" b="1" u="sng" dirty="0" err="1" smtClean="0">
                <a:solidFill>
                  <a:schemeClr val="tx2">
                    <a:lumMod val="75000"/>
                  </a:schemeClr>
                </a:solidFill>
              </a:rPr>
              <a:t>stiffener</a:t>
            </a:r>
            <a:endParaRPr lang="fr-FR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293688" y="4439454"/>
            <a:ext cx="2173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</a:rPr>
              <a:t>On </a:t>
            </a:r>
            <a:r>
              <a:rPr lang="fr-FR" sz="1400" b="1" dirty="0" err="1" smtClean="0">
                <a:solidFill>
                  <a:srgbClr val="C00000"/>
                </a:solidFill>
              </a:rPr>
              <a:t>cavity</a:t>
            </a:r>
            <a:r>
              <a:rPr lang="fr-FR" sz="1400" b="1" dirty="0" smtClean="0">
                <a:solidFill>
                  <a:srgbClr val="C00000"/>
                </a:solidFill>
              </a:rPr>
              <a:t> end-</a:t>
            </a:r>
            <a:r>
              <a:rPr lang="fr-FR" sz="1400" b="1" dirty="0" err="1" smtClean="0">
                <a:solidFill>
                  <a:srgbClr val="C00000"/>
                </a:solidFill>
              </a:rPr>
              <a:t>cups</a:t>
            </a:r>
            <a:r>
              <a:rPr lang="fr-FR" sz="1400" b="1" dirty="0" smtClean="0">
                <a:solidFill>
                  <a:srgbClr val="C00000"/>
                </a:solidFill>
              </a:rPr>
              <a:t> :</a:t>
            </a:r>
          </a:p>
          <a:p>
            <a:r>
              <a:rPr lang="fr-FR" sz="1400" b="1" dirty="0" smtClean="0">
                <a:solidFill>
                  <a:srgbClr val="C00000"/>
                </a:solidFill>
              </a:rPr>
              <a:t>30 MPa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165045" y="5445230"/>
            <a:ext cx="2183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</a:rPr>
              <a:t>Donut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</a:rPr>
              <a:t>ribs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: 63 MPa max</a:t>
            </a:r>
          </a:p>
          <a:p>
            <a:endParaRPr lang="fr-FR" sz="1400" b="1" dirty="0" smtClean="0">
              <a:solidFill>
                <a:srgbClr val="C00000"/>
              </a:solidFill>
            </a:endParaRPr>
          </a:p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Ring </a:t>
            </a:r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</a:rPr>
              <a:t>ribs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: 65MPa max</a:t>
            </a:r>
          </a:p>
        </p:txBody>
      </p:sp>
      <p:cxnSp>
        <p:nvCxnSpPr>
          <p:cNvPr id="41" name="Connecteur droit avec flèche 40"/>
          <p:cNvCxnSpPr/>
          <p:nvPr/>
        </p:nvCxnSpPr>
        <p:spPr>
          <a:xfrm flipV="1">
            <a:off x="5842747" y="4711108"/>
            <a:ext cx="1496257" cy="136557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V="1">
            <a:off x="2533557" y="3251954"/>
            <a:ext cx="539719" cy="50849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6100999" y="3641976"/>
            <a:ext cx="1451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</a:rPr>
              <a:t>Uz</a:t>
            </a:r>
            <a:r>
              <a:rPr lang="fr-FR" sz="1400" b="1" baseline="-25000" dirty="0" err="1" smtClean="0">
                <a:solidFill>
                  <a:schemeClr val="tx2">
                    <a:lumMod val="75000"/>
                  </a:schemeClr>
                </a:solidFill>
              </a:rPr>
              <a:t>max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 = 0.2 mm</a:t>
            </a:r>
            <a:endParaRPr lang="fr-FR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657896" y="5536632"/>
            <a:ext cx="2172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</a:rPr>
              <a:t>Donut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</a:rPr>
              <a:t>ribs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: 60 MPa max</a:t>
            </a:r>
          </a:p>
        </p:txBody>
      </p:sp>
      <p:sp>
        <p:nvSpPr>
          <p:cNvPr id="23" name="Flèche droite 22"/>
          <p:cNvSpPr/>
          <p:nvPr/>
        </p:nvSpPr>
        <p:spPr>
          <a:xfrm rot="290249">
            <a:off x="2489368" y="2962056"/>
            <a:ext cx="199697" cy="84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10800000">
            <a:off x="4372802" y="3039693"/>
            <a:ext cx="199697" cy="8408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210862" y="5693621"/>
            <a:ext cx="87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</a:rPr>
              <a:t>&gt; 50 </a:t>
            </a:r>
            <a:r>
              <a:rPr lang="fr-FR" sz="1400" b="1" dirty="0" err="1" smtClean="0">
                <a:solidFill>
                  <a:srgbClr val="C00000"/>
                </a:solidFill>
              </a:rPr>
              <a:t>MPa</a:t>
            </a:r>
            <a:endParaRPr lang="fr-FR" sz="1400" b="1" dirty="0" smtClean="0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26403" y="5519450"/>
            <a:ext cx="87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</a:rPr>
              <a:t>&gt; 50 </a:t>
            </a:r>
            <a:r>
              <a:rPr lang="fr-FR" sz="1400" b="1" dirty="0" err="1" smtClean="0">
                <a:solidFill>
                  <a:srgbClr val="C00000"/>
                </a:solidFill>
              </a:rPr>
              <a:t>MPa</a:t>
            </a:r>
            <a:endParaRPr lang="fr-FR" sz="1400" b="1" dirty="0" smtClean="0">
              <a:solidFill>
                <a:srgbClr val="C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46540" y="5592810"/>
            <a:ext cx="139924" cy="14799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130996" y="5766982"/>
            <a:ext cx="139924" cy="14799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Image 42" descr="etanch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776826" y="2102039"/>
            <a:ext cx="1588678" cy="155142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6" name="Image 45" descr="etanch4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86880" y="2153247"/>
            <a:ext cx="1506561" cy="155813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2" name="ZoneTexte 31"/>
          <p:cNvSpPr txBox="1"/>
          <p:nvPr/>
        </p:nvSpPr>
        <p:spPr>
          <a:xfrm>
            <a:off x="2547274" y="6333065"/>
            <a:ext cx="463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Max stress on </a:t>
            </a:r>
            <a:r>
              <a:rPr lang="fr-FR" b="1" u="sng" dirty="0" err="1" smtClean="0"/>
              <a:t>cavity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walls</a:t>
            </a:r>
            <a:r>
              <a:rPr lang="fr-FR" b="1" u="sng" dirty="0" smtClean="0"/>
              <a:t> &lt; </a:t>
            </a:r>
            <a:r>
              <a:rPr lang="fr-FR" b="1" u="sng" dirty="0" err="1" smtClean="0"/>
              <a:t>Yield</a:t>
            </a:r>
            <a:r>
              <a:rPr lang="fr-FR" b="1" u="sng" dirty="0" smtClean="0"/>
              <a:t> stress </a:t>
            </a:r>
            <a:r>
              <a:rPr lang="fr-FR" b="1" u="sng" dirty="0" err="1" smtClean="0"/>
              <a:t>limit</a:t>
            </a: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50" descr="etanchtanksym_mises1.png"/>
          <p:cNvPicPr>
            <a:picLocks noChangeAspect="1"/>
          </p:cNvPicPr>
          <p:nvPr/>
        </p:nvPicPr>
        <p:blipFill>
          <a:blip r:embed="rId2" cstate="print"/>
          <a:srcRect r="44160" b="17218"/>
          <a:stretch>
            <a:fillRect/>
          </a:stretch>
        </p:blipFill>
        <p:spPr>
          <a:xfrm>
            <a:off x="4575415" y="4171625"/>
            <a:ext cx="2571535" cy="2216505"/>
          </a:xfrm>
          <a:prstGeom prst="rect">
            <a:avLst/>
          </a:prstGeom>
        </p:spPr>
      </p:pic>
      <p:pic>
        <p:nvPicPr>
          <p:cNvPr id="50" name="Image 49" descr="etanchtanksym_dep1.png"/>
          <p:cNvPicPr>
            <a:picLocks noChangeAspect="1"/>
          </p:cNvPicPr>
          <p:nvPr/>
        </p:nvPicPr>
        <p:blipFill>
          <a:blip r:embed="rId3" cstate="print"/>
          <a:srcRect r="44286" b="16215"/>
          <a:stretch>
            <a:fillRect/>
          </a:stretch>
        </p:blipFill>
        <p:spPr>
          <a:xfrm>
            <a:off x="4583863" y="1981199"/>
            <a:ext cx="2568052" cy="2245364"/>
          </a:xfrm>
          <a:prstGeom prst="rect">
            <a:avLst/>
          </a:prstGeom>
        </p:spPr>
      </p:pic>
      <p:pic>
        <p:nvPicPr>
          <p:cNvPr id="29" name="Image 28" descr="etanchtanksym_mises1.png"/>
          <p:cNvPicPr>
            <a:picLocks noChangeAspect="1"/>
          </p:cNvPicPr>
          <p:nvPr/>
        </p:nvPicPr>
        <p:blipFill>
          <a:blip r:embed="rId4" cstate="print"/>
          <a:srcRect r="34524" b="14373"/>
          <a:stretch>
            <a:fillRect/>
          </a:stretch>
        </p:blipFill>
        <p:spPr>
          <a:xfrm>
            <a:off x="413654" y="4211872"/>
            <a:ext cx="2928257" cy="2226505"/>
          </a:xfrm>
          <a:prstGeom prst="rect">
            <a:avLst/>
          </a:prstGeom>
        </p:spPr>
      </p:pic>
      <p:pic>
        <p:nvPicPr>
          <p:cNvPr id="28" name="Image 27" descr="etanchtanksym_dep1.png"/>
          <p:cNvPicPr>
            <a:picLocks noChangeAspect="1"/>
          </p:cNvPicPr>
          <p:nvPr/>
        </p:nvPicPr>
        <p:blipFill>
          <a:blip r:embed="rId5" cstate="print"/>
          <a:srcRect r="34253" b="13871"/>
          <a:stretch>
            <a:fillRect/>
          </a:stretch>
        </p:blipFill>
        <p:spPr>
          <a:xfrm>
            <a:off x="399598" y="1986454"/>
            <a:ext cx="2911675" cy="2217683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0" y="981824"/>
            <a:ext cx="773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Leak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 of the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helium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</a:t>
            </a:r>
            <a:endParaRPr lang="fr-F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4223319" y="1751633"/>
            <a:ext cx="16068" cy="448779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-157645" y="1594789"/>
            <a:ext cx="442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err="1" smtClean="0">
                <a:solidFill>
                  <a:schemeClr val="tx2">
                    <a:lumMod val="75000"/>
                  </a:schemeClr>
                </a:solidFill>
              </a:rPr>
              <a:t>Cavity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u="sng" dirty="0" err="1" smtClean="0">
                <a:solidFill>
                  <a:schemeClr val="tx2">
                    <a:lumMod val="75000"/>
                  </a:schemeClr>
                </a:solidFill>
              </a:rPr>
              <a:t>under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 vacuum/He </a:t>
            </a:r>
            <a:r>
              <a:rPr lang="fr-FR" b="1" u="sng" dirty="0" err="1" smtClean="0">
                <a:solidFill>
                  <a:schemeClr val="tx2">
                    <a:lumMod val="75000"/>
                  </a:schemeClr>
                </a:solidFill>
              </a:rPr>
              <a:t>vessel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 P=1bar</a:t>
            </a:r>
            <a:endParaRPr lang="fr-FR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382815" y="1594790"/>
            <a:ext cx="476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err="1" smtClean="0">
                <a:solidFill>
                  <a:schemeClr val="tx2">
                    <a:lumMod val="75000"/>
                  </a:schemeClr>
                </a:solidFill>
              </a:rPr>
              <a:t>Cavity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 P=1 bar/ </a:t>
            </a:r>
            <a:r>
              <a:rPr lang="fr-FR" b="1" u="sng" dirty="0" err="1" smtClean="0">
                <a:solidFill>
                  <a:schemeClr val="tx2">
                    <a:lumMod val="75000"/>
                  </a:schemeClr>
                </a:solidFill>
              </a:rPr>
              <a:t>Helium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u="sng" dirty="0" err="1" smtClean="0">
                <a:solidFill>
                  <a:schemeClr val="tx2">
                    <a:lumMod val="75000"/>
                  </a:schemeClr>
                </a:solidFill>
              </a:rPr>
              <a:t>vessel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u="sng" dirty="0" err="1" smtClean="0">
                <a:solidFill>
                  <a:schemeClr val="tx2">
                    <a:lumMod val="75000"/>
                  </a:schemeClr>
                </a:solidFill>
              </a:rPr>
              <a:t>under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 vacuum</a:t>
            </a:r>
            <a:endParaRPr lang="fr-FR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68166" y="3802603"/>
            <a:ext cx="1451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</a:rPr>
              <a:t>Uz</a:t>
            </a:r>
            <a:r>
              <a:rPr lang="fr-FR" sz="1400" b="1" baseline="-25000" dirty="0" err="1" smtClean="0">
                <a:solidFill>
                  <a:schemeClr val="tx2">
                    <a:lumMod val="75000"/>
                  </a:schemeClr>
                </a:solidFill>
              </a:rPr>
              <a:t>max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 = 0.19 mm</a:t>
            </a:r>
            <a:endParaRPr lang="fr-FR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1015710" y="3234648"/>
            <a:ext cx="539719" cy="50849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689412" y="4100029"/>
            <a:ext cx="160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</a:rPr>
              <a:t>On one </a:t>
            </a:r>
            <a:r>
              <a:rPr lang="fr-FR" sz="1400" b="1" dirty="0" err="1" smtClean="0">
                <a:solidFill>
                  <a:srgbClr val="C00000"/>
                </a:solidFill>
              </a:rPr>
              <a:t>cavity</a:t>
            </a:r>
            <a:r>
              <a:rPr lang="fr-FR" sz="1400" b="1" dirty="0" smtClean="0">
                <a:solidFill>
                  <a:srgbClr val="C00000"/>
                </a:solidFill>
              </a:rPr>
              <a:t> end-</a:t>
            </a:r>
            <a:r>
              <a:rPr lang="fr-FR" sz="1400" b="1" dirty="0" err="1" smtClean="0">
                <a:solidFill>
                  <a:srgbClr val="C00000"/>
                </a:solidFill>
              </a:rPr>
              <a:t>cup</a:t>
            </a:r>
            <a:r>
              <a:rPr lang="fr-FR" sz="1400" b="1" dirty="0" smtClean="0">
                <a:solidFill>
                  <a:srgbClr val="C00000"/>
                </a:solidFill>
              </a:rPr>
              <a:t> : 27 MPa</a:t>
            </a:r>
            <a:endParaRPr lang="fr-FR" sz="1400" b="1" dirty="0">
              <a:solidFill>
                <a:srgbClr val="C0000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1861459" y="4421393"/>
            <a:ext cx="870983" cy="37920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0" y="6077305"/>
            <a:ext cx="2549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</a:rPr>
              <a:t>Donut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</a:rPr>
              <a:t>ribs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: 67 MPa</a:t>
            </a:r>
          </a:p>
        </p:txBody>
      </p:sp>
      <p:sp>
        <p:nvSpPr>
          <p:cNvPr id="33" name="Flèche droite 32"/>
          <p:cNvSpPr/>
          <p:nvPr/>
        </p:nvSpPr>
        <p:spPr>
          <a:xfrm rot="290249">
            <a:off x="1270168" y="3010639"/>
            <a:ext cx="199697" cy="84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 rot="11060101">
            <a:off x="5071011" y="3070930"/>
            <a:ext cx="199697" cy="8408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4257152" y="3787878"/>
            <a:ext cx="1451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C00000"/>
                </a:solidFill>
              </a:rPr>
              <a:t>Uz</a:t>
            </a:r>
            <a:r>
              <a:rPr lang="fr-FR" sz="1400" b="1" baseline="-25000" dirty="0" err="1" smtClean="0">
                <a:solidFill>
                  <a:srgbClr val="C00000"/>
                </a:solidFill>
              </a:rPr>
              <a:t>max</a:t>
            </a:r>
            <a:r>
              <a:rPr lang="fr-FR" sz="1400" b="1" dirty="0" smtClean="0">
                <a:solidFill>
                  <a:srgbClr val="C00000"/>
                </a:solidFill>
              </a:rPr>
              <a:t> = 0.1 mm</a:t>
            </a:r>
            <a:endParaRPr lang="fr-FR" sz="1400" b="1" dirty="0">
              <a:solidFill>
                <a:srgbClr val="C00000"/>
              </a:solidFill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 flipV="1">
            <a:off x="4874046" y="3265714"/>
            <a:ext cx="391290" cy="54216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5449556" y="3583561"/>
            <a:ext cx="1451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0000FF"/>
                </a:solidFill>
              </a:rPr>
              <a:t>Uz</a:t>
            </a:r>
            <a:r>
              <a:rPr lang="fr-FR" sz="1400" b="1" baseline="-25000" dirty="0" err="1" smtClean="0">
                <a:solidFill>
                  <a:srgbClr val="0000FF"/>
                </a:solidFill>
              </a:rPr>
              <a:t>max</a:t>
            </a:r>
            <a:r>
              <a:rPr lang="fr-FR" sz="1400" b="1" dirty="0" smtClean="0">
                <a:solidFill>
                  <a:srgbClr val="0000FF"/>
                </a:solidFill>
              </a:rPr>
              <a:t> = 0.54 mm</a:t>
            </a:r>
            <a:endParaRPr lang="fr-FR" sz="1400" b="1" dirty="0">
              <a:solidFill>
                <a:srgbClr val="0000FF"/>
              </a:solidFill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flipH="1" flipV="1">
            <a:off x="5446207" y="3295859"/>
            <a:ext cx="333865" cy="37302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èche droite 41"/>
          <p:cNvSpPr/>
          <p:nvPr/>
        </p:nvSpPr>
        <p:spPr>
          <a:xfrm rot="225400">
            <a:off x="5212525" y="2918211"/>
            <a:ext cx="199697" cy="84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7229591" y="4192264"/>
            <a:ext cx="191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</a:rPr>
              <a:t>35 MPa max stress</a:t>
            </a:r>
          </a:p>
          <a:p>
            <a:r>
              <a:rPr lang="fr-FR" sz="1400" b="1" dirty="0" err="1" smtClean="0">
                <a:solidFill>
                  <a:srgbClr val="C00000"/>
                </a:solidFill>
              </a:rPr>
              <a:t>at</a:t>
            </a:r>
            <a:r>
              <a:rPr lang="fr-FR" sz="1400" b="1" dirty="0" smtClean="0">
                <a:solidFill>
                  <a:srgbClr val="C00000"/>
                </a:solidFill>
              </a:rPr>
              <a:t> the </a:t>
            </a:r>
            <a:r>
              <a:rPr lang="fr-FR" sz="1400" b="1" dirty="0" err="1" smtClean="0">
                <a:solidFill>
                  <a:srgbClr val="C00000"/>
                </a:solidFill>
              </a:rPr>
              <a:t>spoke</a:t>
            </a:r>
            <a:r>
              <a:rPr lang="fr-FR" sz="1400" b="1" dirty="0" smtClean="0">
                <a:solidFill>
                  <a:srgbClr val="C00000"/>
                </a:solidFill>
              </a:rPr>
              <a:t> bar-to-</a:t>
            </a:r>
            <a:r>
              <a:rPr lang="fr-FR" sz="1400" b="1" dirty="0" err="1" smtClean="0">
                <a:solidFill>
                  <a:srgbClr val="C00000"/>
                </a:solidFill>
              </a:rPr>
              <a:t>rib</a:t>
            </a:r>
            <a:r>
              <a:rPr lang="fr-FR" sz="1400" b="1" dirty="0" smtClean="0">
                <a:solidFill>
                  <a:srgbClr val="C00000"/>
                </a:solidFill>
              </a:rPr>
              <a:t> </a:t>
            </a:r>
            <a:r>
              <a:rPr lang="fr-FR" sz="1400" b="1" dirty="0" err="1" smtClean="0">
                <a:solidFill>
                  <a:srgbClr val="C00000"/>
                </a:solidFill>
              </a:rPr>
              <a:t>junction</a:t>
            </a:r>
            <a:r>
              <a:rPr lang="fr-FR" sz="1400" b="1" dirty="0" smtClean="0">
                <a:solidFill>
                  <a:srgbClr val="C00000"/>
                </a:solidFill>
              </a:rPr>
              <a:t> </a:t>
            </a:r>
            <a:endParaRPr lang="fr-FR" sz="1400" b="1" dirty="0">
              <a:solidFill>
                <a:srgbClr val="C00000"/>
              </a:solidFill>
            </a:endParaRPr>
          </a:p>
        </p:txBody>
      </p:sp>
      <p:cxnSp>
        <p:nvCxnSpPr>
          <p:cNvPr id="45" name="Connecteur droit avec flèche 44"/>
          <p:cNvCxnSpPr>
            <a:stCxn id="44" idx="1"/>
          </p:cNvCxnSpPr>
          <p:nvPr/>
        </p:nvCxnSpPr>
        <p:spPr>
          <a:xfrm flipH="1">
            <a:off x="6327228" y="4561596"/>
            <a:ext cx="902363" cy="3782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7077182" y="5464480"/>
            <a:ext cx="1914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</a:rPr>
              <a:t>Donut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</a:rPr>
              <a:t>ribs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: 65 MPa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37431" y="5519450"/>
            <a:ext cx="87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</a:rPr>
              <a:t>&gt; 50 </a:t>
            </a:r>
            <a:r>
              <a:rPr lang="fr-FR" sz="1400" b="1" dirty="0" err="1" smtClean="0">
                <a:solidFill>
                  <a:srgbClr val="C00000"/>
                </a:solidFill>
              </a:rPr>
              <a:t>MPa</a:t>
            </a:r>
            <a:endParaRPr lang="fr-FR" sz="1400" b="1" dirty="0" smtClean="0">
              <a:solidFill>
                <a:srgbClr val="C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10717" y="5443250"/>
            <a:ext cx="87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</a:rPr>
              <a:t>&gt; 50 </a:t>
            </a:r>
            <a:r>
              <a:rPr lang="fr-FR" sz="1400" b="1" dirty="0" err="1" smtClean="0">
                <a:solidFill>
                  <a:srgbClr val="C00000"/>
                </a:solidFill>
              </a:rPr>
              <a:t>MPa</a:t>
            </a:r>
            <a:endParaRPr lang="fr-FR" sz="1400" b="1" dirty="0" smtClean="0">
              <a:solidFill>
                <a:srgbClr val="C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09082" y="5527496"/>
            <a:ext cx="139924" cy="14799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435796" y="5603696"/>
            <a:ext cx="139924" cy="14799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Static calculations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547274" y="6333065"/>
            <a:ext cx="463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Max stress on </a:t>
            </a:r>
            <a:r>
              <a:rPr lang="fr-FR" b="1" u="sng" dirty="0" err="1" smtClean="0"/>
              <a:t>cavity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walls</a:t>
            </a:r>
            <a:r>
              <a:rPr lang="fr-FR" b="1" u="sng" dirty="0" smtClean="0"/>
              <a:t> &lt; </a:t>
            </a:r>
            <a:r>
              <a:rPr lang="fr-FR" b="1" u="sng" dirty="0" err="1" smtClean="0"/>
              <a:t>Yield</a:t>
            </a:r>
            <a:r>
              <a:rPr lang="fr-FR" b="1" u="sng" dirty="0" smtClean="0"/>
              <a:t> stress </a:t>
            </a:r>
            <a:r>
              <a:rPr lang="fr-FR" b="1" u="sng" dirty="0" err="1" smtClean="0"/>
              <a:t>limit</a:t>
            </a: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cryom_sym_dep.png"/>
          <p:cNvPicPr>
            <a:picLocks noChangeAspect="1"/>
          </p:cNvPicPr>
          <p:nvPr/>
        </p:nvPicPr>
        <p:blipFill>
          <a:blip r:embed="rId2" cstate="print"/>
          <a:srcRect r="40320" b="17243"/>
          <a:stretch>
            <a:fillRect/>
          </a:stretch>
        </p:blipFill>
        <p:spPr>
          <a:xfrm>
            <a:off x="414208" y="3695837"/>
            <a:ext cx="3392061" cy="2713939"/>
          </a:xfrm>
          <a:prstGeom prst="rect">
            <a:avLst/>
          </a:prstGeom>
        </p:spPr>
      </p:pic>
      <p:pic>
        <p:nvPicPr>
          <p:cNvPr id="12" name="Image 11" descr="cryom_sym_mises.png"/>
          <p:cNvPicPr>
            <a:picLocks noChangeAspect="1"/>
          </p:cNvPicPr>
          <p:nvPr/>
        </p:nvPicPr>
        <p:blipFill>
          <a:blip r:embed="rId3" cstate="print"/>
          <a:srcRect r="36560" b="15718"/>
          <a:stretch>
            <a:fillRect/>
          </a:stretch>
        </p:blipFill>
        <p:spPr>
          <a:xfrm>
            <a:off x="4308654" y="1683494"/>
            <a:ext cx="4242816" cy="3252274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0" y="992098"/>
            <a:ext cx="836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 Pressure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cryomodule </a:t>
            </a:r>
            <a:endParaRPr lang="fr-F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71972" y="5441392"/>
            <a:ext cx="17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C00000"/>
                </a:solidFill>
              </a:rPr>
              <a:t>Umax</a:t>
            </a:r>
            <a:r>
              <a:rPr lang="fr-FR" sz="1400" b="1" dirty="0" smtClean="0">
                <a:solidFill>
                  <a:srgbClr val="C00000"/>
                </a:solidFill>
              </a:rPr>
              <a:t> = 0.11 mm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297124" y="4809341"/>
            <a:ext cx="141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30 </a:t>
            </a:r>
            <a:r>
              <a:rPr lang="fr-FR" sz="1400" b="1" dirty="0" err="1" smtClean="0">
                <a:solidFill>
                  <a:srgbClr val="C00000"/>
                </a:solidFill>
              </a:rPr>
              <a:t>MPa</a:t>
            </a:r>
            <a:r>
              <a:rPr lang="fr-FR" sz="1400" b="1" dirty="0" smtClean="0">
                <a:solidFill>
                  <a:srgbClr val="C00000"/>
                </a:solidFill>
              </a:rPr>
              <a:t> </a:t>
            </a:r>
            <a:r>
              <a:rPr lang="fr-FR" sz="1400" b="1" dirty="0" err="1" smtClean="0">
                <a:solidFill>
                  <a:srgbClr val="C00000"/>
                </a:solidFill>
              </a:rPr>
              <a:t>at</a:t>
            </a:r>
            <a:r>
              <a:rPr lang="fr-FR" sz="1400" b="1" dirty="0" smtClean="0">
                <a:solidFill>
                  <a:srgbClr val="C00000"/>
                </a:solidFill>
              </a:rPr>
              <a:t> the iris area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" y="1562165"/>
            <a:ext cx="4074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Cavity with its helium vessel inside the </a:t>
            </a:r>
            <a:r>
              <a:rPr lang="en-US" sz="1400" dirty="0" err="1" smtClean="0"/>
              <a:t>cryomodule</a:t>
            </a:r>
            <a:r>
              <a:rPr lang="en-US" sz="1400" dirty="0" smtClean="0"/>
              <a:t>: </a:t>
            </a:r>
          </a:p>
          <a:p>
            <a:pPr marL="360363">
              <a:buFont typeface="Courier New" pitchFamily="49" charset="0"/>
              <a:buChar char="o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Cooling down (Helium bath at 4K)</a:t>
            </a:r>
          </a:p>
          <a:p>
            <a:pPr marL="715963" lvl="1">
              <a:buFont typeface="Arial" pitchFamily="34" charset="0"/>
              <a:buChar char="•"/>
            </a:pPr>
            <a:r>
              <a:rPr lang="en-US" sz="1200" dirty="0" smtClean="0"/>
              <a:t> 0 bar in the cavity</a:t>
            </a:r>
          </a:p>
          <a:p>
            <a:pPr marL="715963" lvl="1">
              <a:buFont typeface="Arial" pitchFamily="34" charset="0"/>
              <a:buChar char="•"/>
            </a:pPr>
            <a:r>
              <a:rPr lang="en-US" sz="1200" dirty="0" smtClean="0"/>
              <a:t> 1 bar in the helium vessel</a:t>
            </a:r>
          </a:p>
          <a:p>
            <a:pPr marL="715963" lvl="1">
              <a:buFont typeface="Arial" pitchFamily="34" charset="0"/>
              <a:buChar char="•"/>
            </a:pPr>
            <a:r>
              <a:rPr lang="en-US" sz="1200" dirty="0" smtClean="0"/>
              <a:t> 0 bar in the cryomodule</a:t>
            </a:r>
          </a:p>
          <a:p>
            <a:pPr marL="360363">
              <a:buFont typeface="Courier New" pitchFamily="49" charset="0"/>
              <a:buChar char="o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Boundary conditions in the cryomodule</a:t>
            </a:r>
          </a:p>
          <a:p>
            <a:pPr marL="715963">
              <a:buFont typeface="Arial" pitchFamily="34" charset="0"/>
              <a:buChar char="•"/>
            </a:pPr>
            <a:r>
              <a:rPr lang="en-US" sz="1200" dirty="0" smtClean="0"/>
              <a:t> Helium vessel maintained by 4 </a:t>
            </a:r>
            <a:r>
              <a:rPr lang="en-US" sz="1200" dirty="0" err="1" smtClean="0"/>
              <a:t>slideways</a:t>
            </a:r>
            <a:endParaRPr lang="en-US" sz="1200" dirty="0" smtClean="0"/>
          </a:p>
          <a:p>
            <a:pPr marL="715963">
              <a:buFont typeface="Arial" pitchFamily="34" charset="0"/>
              <a:buChar char="•"/>
            </a:pPr>
            <a:r>
              <a:rPr lang="en-US" sz="1200" dirty="0" smtClean="0"/>
              <a:t> Middle position fixed by an invar rod</a:t>
            </a:r>
          </a:p>
          <a:p>
            <a:pPr marL="715963">
              <a:buFont typeface="Arial" pitchFamily="34" charset="0"/>
              <a:buChar char="•"/>
            </a:pPr>
            <a:r>
              <a:rPr lang="en-US" sz="1200" dirty="0" smtClean="0"/>
              <a:t> The CTS (Cold Tuning System) is free during the cooling down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7485997" y="3535615"/>
            <a:ext cx="71919" cy="125344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934388" y="1153505"/>
            <a:ext cx="190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35 MPa </a:t>
            </a:r>
            <a:r>
              <a:rPr lang="fr-FR" sz="1400" b="1" dirty="0" err="1" smtClean="0">
                <a:solidFill>
                  <a:srgbClr val="C00000"/>
                </a:solidFill>
              </a:rPr>
              <a:t>at</a:t>
            </a:r>
            <a:r>
              <a:rPr lang="fr-FR" sz="1400" b="1" dirty="0" smtClean="0">
                <a:solidFill>
                  <a:srgbClr val="C00000"/>
                </a:solidFill>
              </a:rPr>
              <a:t> the </a:t>
            </a:r>
            <a:r>
              <a:rPr lang="fr-FR" sz="1400" b="1" dirty="0" err="1" smtClean="0">
                <a:solidFill>
                  <a:srgbClr val="C00000"/>
                </a:solidFill>
              </a:rPr>
              <a:t>spoke</a:t>
            </a:r>
            <a:r>
              <a:rPr lang="fr-FR" sz="1400" b="1" dirty="0" smtClean="0">
                <a:solidFill>
                  <a:srgbClr val="C00000"/>
                </a:solidFill>
              </a:rPr>
              <a:t> bar-to-</a:t>
            </a:r>
            <a:r>
              <a:rPr lang="fr-FR" sz="1400" b="1" dirty="0" err="1" smtClean="0">
                <a:solidFill>
                  <a:srgbClr val="C00000"/>
                </a:solidFill>
              </a:rPr>
              <a:t>rib</a:t>
            </a:r>
            <a:r>
              <a:rPr lang="fr-FR" sz="1400" b="1" dirty="0" smtClean="0">
                <a:solidFill>
                  <a:srgbClr val="C00000"/>
                </a:solidFill>
              </a:rPr>
              <a:t> </a:t>
            </a:r>
            <a:r>
              <a:rPr lang="fr-FR" sz="1400" b="1" dirty="0" err="1" smtClean="0">
                <a:solidFill>
                  <a:srgbClr val="C00000"/>
                </a:solidFill>
              </a:rPr>
              <a:t>junction</a:t>
            </a:r>
            <a:r>
              <a:rPr lang="fr-FR" sz="1400" b="1" dirty="0" smtClean="0">
                <a:solidFill>
                  <a:srgbClr val="C00000"/>
                </a:solidFill>
              </a:rPr>
              <a:t> </a:t>
            </a:r>
            <a:endParaRPr lang="fr-FR" sz="1400" b="1" dirty="0">
              <a:solidFill>
                <a:srgbClr val="C00000"/>
              </a:solidFill>
            </a:endParaRPr>
          </a:p>
        </p:txBody>
      </p:sp>
      <p:cxnSp>
        <p:nvCxnSpPr>
          <p:cNvPr id="25" name="Connecteur droit avec flèche 24"/>
          <p:cNvCxnSpPr>
            <a:stCxn id="23" idx="2"/>
          </p:cNvCxnSpPr>
          <p:nvPr/>
        </p:nvCxnSpPr>
        <p:spPr>
          <a:xfrm flipH="1">
            <a:off x="6861659" y="1676725"/>
            <a:ext cx="1027363" cy="1242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227755" y="5334001"/>
            <a:ext cx="4600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b="1" i="1" dirty="0" smtClean="0"/>
          </a:p>
          <a:p>
            <a:r>
              <a:rPr lang="fr-FR" sz="1600" b="1" i="1" dirty="0" smtClean="0">
                <a:sym typeface="Wingdings" pitchFamily="2" charset="2"/>
              </a:rPr>
              <a:t> </a:t>
            </a:r>
            <a:r>
              <a:rPr lang="fr-FR" sz="1600" b="1" i="1" dirty="0" smtClean="0"/>
              <a:t>The maximum pressure </a:t>
            </a:r>
            <a:r>
              <a:rPr lang="fr-FR" sz="1600" b="1" i="1" dirty="0" err="1" smtClean="0"/>
              <a:t>is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around</a:t>
            </a:r>
            <a:r>
              <a:rPr lang="fr-FR" sz="1600" b="1" i="1" dirty="0" smtClean="0"/>
              <a:t> 1,6 bar (</a:t>
            </a:r>
            <a:r>
              <a:rPr lang="fr-FR" sz="1600" b="1" i="1" dirty="0" smtClean="0">
                <a:sym typeface="Wingdings" pitchFamily="2" charset="2"/>
              </a:rPr>
              <a:t>&lt;-&gt; </a:t>
            </a:r>
            <a:r>
              <a:rPr lang="fr-FR" sz="1600" b="1" i="1" dirty="0" err="1" smtClean="0">
                <a:sym typeface="Wingdings" pitchFamily="2" charset="2"/>
              </a:rPr>
              <a:t>Y</a:t>
            </a:r>
            <a:r>
              <a:rPr lang="fr-FR" sz="1600" b="1" i="1" dirty="0" err="1" smtClean="0"/>
              <a:t>ield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strength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Re</a:t>
            </a:r>
            <a:r>
              <a:rPr lang="fr-FR" sz="1600" b="1" i="1" dirty="0" smtClean="0"/>
              <a:t> (Niobium) = 50 MPa)</a:t>
            </a:r>
          </a:p>
          <a:p>
            <a:r>
              <a:rPr lang="fr-FR" sz="1600" b="1" i="1" dirty="0" smtClean="0"/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Static calculations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0" y="992098"/>
            <a:ext cx="836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-vibration modes</a:t>
            </a:r>
            <a:endParaRPr lang="fr-F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6399" y="1447800"/>
            <a:ext cx="39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/>
              <a:t>Beam</a:t>
            </a:r>
            <a:r>
              <a:rPr lang="fr-FR" sz="1600" i="1" dirty="0" smtClean="0"/>
              <a:t> tubes </a:t>
            </a:r>
            <a:r>
              <a:rPr lang="fr-FR" sz="1600" i="1" dirty="0" err="1" smtClean="0"/>
              <a:t>boundary</a:t>
            </a:r>
            <a:r>
              <a:rPr lang="fr-FR" sz="1600" i="1" dirty="0" smtClean="0"/>
              <a:t> conditions: free-free </a:t>
            </a:r>
            <a:endParaRPr lang="fr-FR" sz="1600" i="1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20134" y="2048933"/>
          <a:ext cx="3547533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466"/>
                <a:gridCol w="1007533"/>
                <a:gridCol w="18965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Mode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Frequency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Location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 &amp; 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232 Hz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err="1" smtClean="0"/>
                        <a:t>Beam</a:t>
                      </a:r>
                      <a:r>
                        <a:rPr lang="fr-FR" sz="1400" baseline="0" dirty="0" smtClean="0"/>
                        <a:t> tube </a:t>
                      </a:r>
                      <a:r>
                        <a:rPr lang="fr-FR" sz="1400" baseline="0" dirty="0" err="1" smtClean="0"/>
                        <a:t>at</a:t>
                      </a:r>
                      <a:r>
                        <a:rPr lang="fr-FR" sz="1400" baseline="0" dirty="0" smtClean="0"/>
                        <a:t> CTS </a:t>
                      </a:r>
                      <a:r>
                        <a:rPr lang="fr-FR" sz="1400" baseline="0" dirty="0" err="1" smtClean="0"/>
                        <a:t>side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3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320 Hz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/>
                        <a:t>Spoke</a:t>
                      </a:r>
                      <a:r>
                        <a:rPr lang="fr-FR" sz="1400" b="1" dirty="0" smtClean="0"/>
                        <a:t> bar</a:t>
                      </a:r>
                      <a:endParaRPr lang="fr-F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4 &amp; 5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380 Hz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RF ports</a:t>
                      </a:r>
                      <a:endParaRPr lang="fr-F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 &amp; 7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420 Hz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Helium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vessel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8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430 Hz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/>
                        <a:t>Spoke</a:t>
                      </a:r>
                      <a:r>
                        <a:rPr lang="fr-FR" sz="1400" b="1" dirty="0" smtClean="0"/>
                        <a:t> bar</a:t>
                      </a:r>
                      <a:endParaRPr lang="fr-F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450 Hz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Helium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vessel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10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480 Hz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RF ports</a:t>
                      </a:r>
                      <a:endParaRPr lang="fr-F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495 Hz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Helium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vessel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12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500 Hz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2 </a:t>
                      </a:r>
                      <a:r>
                        <a:rPr lang="fr-FR" sz="1400" b="1" dirty="0" err="1" smtClean="0"/>
                        <a:t>beam</a:t>
                      </a:r>
                      <a:r>
                        <a:rPr lang="fr-FR" sz="1400" b="1" dirty="0" smtClean="0"/>
                        <a:t> tubes</a:t>
                      </a:r>
                      <a:endParaRPr lang="fr-FR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 8" descr="mod500.png"/>
          <p:cNvPicPr>
            <a:picLocks noChangeAspect="1"/>
          </p:cNvPicPr>
          <p:nvPr/>
        </p:nvPicPr>
        <p:blipFill>
          <a:blip r:embed="rId2" cstate="print"/>
          <a:srcRect l="11472" r="45370" b="13252"/>
          <a:stretch>
            <a:fillRect/>
          </a:stretch>
        </p:blipFill>
        <p:spPr>
          <a:xfrm>
            <a:off x="6612452" y="4123263"/>
            <a:ext cx="2150533" cy="2243666"/>
          </a:xfrm>
          <a:prstGeom prst="rect">
            <a:avLst/>
          </a:prstGeom>
        </p:spPr>
      </p:pic>
      <p:pic>
        <p:nvPicPr>
          <p:cNvPr id="11" name="Image 10" descr="mod380.png"/>
          <p:cNvPicPr>
            <a:picLocks noChangeAspect="1"/>
          </p:cNvPicPr>
          <p:nvPr/>
        </p:nvPicPr>
        <p:blipFill>
          <a:blip r:embed="rId3" cstate="print"/>
          <a:srcRect l="11191" r="48426" b="15571"/>
          <a:stretch>
            <a:fillRect/>
          </a:stretch>
        </p:blipFill>
        <p:spPr>
          <a:xfrm>
            <a:off x="6570122" y="1405458"/>
            <a:ext cx="2286000" cy="2480734"/>
          </a:xfrm>
          <a:prstGeom prst="rect">
            <a:avLst/>
          </a:prstGeom>
        </p:spPr>
      </p:pic>
      <p:pic>
        <p:nvPicPr>
          <p:cNvPr id="10" name="Image 9" descr="mod230.png"/>
          <p:cNvPicPr>
            <a:picLocks noChangeAspect="1"/>
          </p:cNvPicPr>
          <p:nvPr/>
        </p:nvPicPr>
        <p:blipFill>
          <a:blip r:embed="rId4" cstate="print"/>
          <a:srcRect l="12416" r="45833" b="13074"/>
          <a:stretch>
            <a:fillRect/>
          </a:stretch>
        </p:blipFill>
        <p:spPr>
          <a:xfrm>
            <a:off x="4165584" y="1165956"/>
            <a:ext cx="2078441" cy="2246119"/>
          </a:xfrm>
          <a:prstGeom prst="rect">
            <a:avLst/>
          </a:prstGeom>
        </p:spPr>
      </p:pic>
      <p:pic>
        <p:nvPicPr>
          <p:cNvPr id="7" name="Image 6" descr="mode1b.png"/>
          <p:cNvPicPr>
            <a:picLocks noChangeAspect="1"/>
          </p:cNvPicPr>
          <p:nvPr/>
        </p:nvPicPr>
        <p:blipFill>
          <a:blip r:embed="rId5" cstate="print"/>
          <a:srcRect l="13491" r="37407" b="14213"/>
          <a:stretch>
            <a:fillRect/>
          </a:stretch>
        </p:blipFill>
        <p:spPr>
          <a:xfrm>
            <a:off x="4165600" y="3632199"/>
            <a:ext cx="2099733" cy="211666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001932" y="1049866"/>
            <a:ext cx="154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Mode 380 Hz</a:t>
            </a:r>
            <a:endParaRPr lang="fr-FR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478865" y="838200"/>
            <a:ext cx="154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Mode 232 Hz</a:t>
            </a:r>
            <a:endParaRPr lang="fr-FR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470398" y="3335866"/>
            <a:ext cx="154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Mode 320 Hz</a:t>
            </a:r>
            <a:endParaRPr lang="fr-FR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934200" y="3835399"/>
            <a:ext cx="154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Mode 500 Hz</a:t>
            </a:r>
            <a:endParaRPr lang="fr-FR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11292" y="6140425"/>
            <a:ext cx="441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1</a:t>
            </a:r>
            <a:r>
              <a:rPr lang="en-US" b="1" baseline="30000" dirty="0" smtClean="0"/>
              <a:t>rst</a:t>
            </a:r>
            <a:r>
              <a:rPr lang="en-US" b="1" dirty="0" smtClean="0"/>
              <a:t> critical mode (mode 3) &gt;&gt; 50 Hz </a:t>
            </a:r>
            <a:endParaRPr lang="en-US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Static calculations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9109" y="5729351"/>
            <a:ext cx="1573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Critical modes in bold</a:t>
            </a:r>
          </a:p>
        </p:txBody>
      </p:sp>
      <p:sp>
        <p:nvSpPr>
          <p:cNvPr id="18" name="Double flèche verticale 17"/>
          <p:cNvSpPr/>
          <p:nvPr/>
        </p:nvSpPr>
        <p:spPr>
          <a:xfrm>
            <a:off x="4975411" y="4428565"/>
            <a:ext cx="122106" cy="699247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Double flèche verticale 16"/>
          <p:cNvSpPr/>
          <p:nvPr/>
        </p:nvSpPr>
        <p:spPr>
          <a:xfrm>
            <a:off x="8012901" y="1454137"/>
            <a:ext cx="132616" cy="699247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Double flèche verticale 20"/>
          <p:cNvSpPr/>
          <p:nvPr/>
        </p:nvSpPr>
        <p:spPr>
          <a:xfrm rot="5973551">
            <a:off x="7562131" y="5283416"/>
            <a:ext cx="155269" cy="734487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615596" y="892527"/>
            <a:ext cx="836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 RF Parameters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RF-Mechanical coupled simulations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71258" y="1406749"/>
          <a:ext cx="2747045" cy="28618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0810"/>
                <a:gridCol w="1006235"/>
              </a:tblGrid>
              <a:tr h="260168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ANSYS</a:t>
                      </a:r>
                      <a:endParaRPr lang="fr-FR" sz="1200" b="1" dirty="0"/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Frequency [MHz]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352,2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Beta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/>
                        <a:t>0.37</a:t>
                      </a:r>
                      <a:endParaRPr lang="fr-F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/>
                        <a:t>Bpk</a:t>
                      </a:r>
                      <a:r>
                        <a:rPr lang="en-GB" sz="1200" dirty="0"/>
                        <a:t>/</a:t>
                      </a:r>
                      <a:r>
                        <a:rPr lang="en-GB" sz="1200" dirty="0" err="1"/>
                        <a:t>Eacc</a:t>
                      </a:r>
                      <a:r>
                        <a:rPr lang="en-GB" sz="1200" dirty="0"/>
                        <a:t> [</a:t>
                      </a:r>
                      <a:r>
                        <a:rPr lang="en-GB" sz="1200" dirty="0" err="1"/>
                        <a:t>mT</a:t>
                      </a:r>
                      <a:r>
                        <a:rPr lang="en-GB" sz="1200" dirty="0"/>
                        <a:t>/(MV/m)]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/>
                        <a:t>7,06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/>
                        <a:t>Epk</a:t>
                      </a:r>
                      <a:r>
                        <a:rPr lang="en-GB" sz="1200" dirty="0"/>
                        <a:t>/</a:t>
                      </a:r>
                      <a:r>
                        <a:rPr lang="en-GB" sz="1200" dirty="0" err="1"/>
                        <a:t>Eacc</a:t>
                      </a:r>
                      <a:r>
                        <a:rPr lang="en-GB" sz="1200" dirty="0"/>
                        <a:t>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/>
                        <a:t>4.22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G [Ohm] 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/>
                        <a:t>109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r/Q [Ohms]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/>
                        <a:t>217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/>
                        <a:t>Lacc</a:t>
                      </a:r>
                      <a:r>
                        <a:rPr lang="en-GB" sz="1200" dirty="0"/>
                        <a:t> = </a:t>
                      </a:r>
                      <a:r>
                        <a:rPr lang="en-GB" sz="1200" dirty="0" err="1"/>
                        <a:t>Ngap.</a:t>
                      </a:r>
                      <a:r>
                        <a:rPr lang="en-GB" sz="1200" dirty="0" err="1">
                          <a:latin typeface="Symbol" pitchFamily="18" charset="2"/>
                        </a:rPr>
                        <a:t>b</a:t>
                      </a:r>
                      <a:r>
                        <a:rPr lang="en-GB" sz="1200" dirty="0" err="1"/>
                        <a:t>.</a:t>
                      </a:r>
                      <a:r>
                        <a:rPr lang="en-GB" sz="1200" dirty="0" err="1">
                          <a:latin typeface="Symbol" pitchFamily="18" charset="2"/>
                        </a:rPr>
                        <a:t>l</a:t>
                      </a:r>
                      <a:r>
                        <a:rPr lang="en-GB" sz="1200" dirty="0"/>
                        <a:t>/2 [</a:t>
                      </a:r>
                      <a:r>
                        <a:rPr lang="en-GB" sz="1200" dirty="0" smtClean="0"/>
                        <a:t>m]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/>
                        <a:t>0.315</a:t>
                      </a:r>
                      <a:endParaRPr lang="fr-F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/>
                        <a:t>Temperature (K)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/>
                        <a:t>2</a:t>
                      </a:r>
                      <a:endParaRPr lang="fr-F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Q</a:t>
                      </a:r>
                      <a:r>
                        <a:rPr lang="en-GB" sz="1200" baseline="-25000" dirty="0" smtClean="0"/>
                        <a:t>0 </a:t>
                      </a:r>
                      <a:r>
                        <a:rPr lang="en-GB" sz="1200" dirty="0" smtClean="0"/>
                        <a:t>Cu@ 300K</a:t>
                      </a:r>
                      <a:endParaRPr lang="fr-F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latin typeface="Calibri"/>
                          <a:ea typeface="Calibri"/>
                          <a:cs typeface="Times New Roman"/>
                        </a:rPr>
                        <a:t>22313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/>
                        <a:t>Q</a:t>
                      </a:r>
                      <a:r>
                        <a:rPr lang="en-GB" sz="1200" baseline="-25000" dirty="0" smtClean="0"/>
                        <a:t>0 </a:t>
                      </a:r>
                      <a:r>
                        <a:rPr lang="en-GB" sz="1200" dirty="0" err="1" smtClean="0"/>
                        <a:t>Nb</a:t>
                      </a:r>
                      <a:r>
                        <a:rPr lang="en-GB" sz="1200" dirty="0" smtClean="0"/>
                        <a:t>@ 2K</a:t>
                      </a:r>
                      <a:endParaRPr lang="fr-F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1.01*10</a:t>
                      </a:r>
                      <a:r>
                        <a:rPr lang="en-US" sz="1200" b="1" baseline="30000" dirty="0" smtClean="0"/>
                        <a:t>10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84" y="4270785"/>
            <a:ext cx="3263735" cy="232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 10" descr="mod_demi6_sym002.png"/>
          <p:cNvPicPr>
            <a:picLocks noChangeAspect="1"/>
          </p:cNvPicPr>
          <p:nvPr/>
        </p:nvPicPr>
        <p:blipFill>
          <a:blip r:embed="rId3" cstate="print"/>
          <a:srcRect l="2312" t="1394" r="1735" b="3442"/>
          <a:stretch>
            <a:fillRect/>
          </a:stretch>
        </p:blipFill>
        <p:spPr>
          <a:xfrm>
            <a:off x="4419972" y="1118795"/>
            <a:ext cx="3562201" cy="2657050"/>
          </a:xfrm>
          <a:prstGeom prst="rect">
            <a:avLst/>
          </a:prstGeom>
        </p:spPr>
      </p:pic>
      <p:pic>
        <p:nvPicPr>
          <p:cNvPr id="12" name="Image 11" descr="mod_demi6_sym001.png"/>
          <p:cNvPicPr>
            <a:picLocks noChangeAspect="1"/>
          </p:cNvPicPr>
          <p:nvPr/>
        </p:nvPicPr>
        <p:blipFill>
          <a:blip r:embed="rId4" cstate="print"/>
          <a:srcRect l="1935" t="1687" r="1588" b="3498"/>
          <a:stretch>
            <a:fillRect/>
          </a:stretch>
        </p:blipFill>
        <p:spPr>
          <a:xfrm>
            <a:off x="4432151" y="3820837"/>
            <a:ext cx="3506993" cy="2592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638174" y="971550"/>
            <a:ext cx="836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 RF Sensitivity for cavity tuning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576161" y="1997013"/>
          <a:ext cx="3761573" cy="148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61573"/>
              </a:tblGrid>
              <a:tr h="37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Tuning sensitivity</a:t>
                      </a:r>
                    </a:p>
                  </a:txBody>
                  <a:tcPr anchor="ctr" horzOverflow="overflow"/>
                </a:tc>
              </a:tr>
              <a:tr h="37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z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 = 156 kHz/mm (*)</a:t>
                      </a:r>
                    </a:p>
                  </a:txBody>
                  <a:tcPr anchor="ctr" horzOverflow="overflow"/>
                </a:tc>
              </a:tr>
              <a:tr h="37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Kcav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 &gt;15 </a:t>
                      </a: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kN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/mm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7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380 </a:t>
                      </a: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MPa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/ mm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9" name="ZoneTexte 38"/>
          <p:cNvSpPr txBox="1"/>
          <p:nvPr/>
        </p:nvSpPr>
        <p:spPr>
          <a:xfrm>
            <a:off x="586524" y="3494424"/>
            <a:ext cx="3805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Remark : </a:t>
            </a:r>
            <a:r>
              <a:rPr lang="en-US" sz="1200" dirty="0" smtClean="0">
                <a:sym typeface="Wingdings" pitchFamily="2" charset="2"/>
              </a:rPr>
              <a:t>0,13mm max allowable at ambient temperature</a:t>
            </a:r>
            <a:endParaRPr lang="en-US" sz="1200" dirty="0"/>
          </a:p>
        </p:txBody>
      </p:sp>
      <p:pic>
        <p:nvPicPr>
          <p:cNvPr id="28" name="Image 27" descr="detuning.png"/>
          <p:cNvPicPr>
            <a:picLocks noChangeAspect="1"/>
          </p:cNvPicPr>
          <p:nvPr/>
        </p:nvPicPr>
        <p:blipFill>
          <a:blip r:embed="rId2" cstate="print"/>
          <a:srcRect r="41920" b="15025"/>
          <a:stretch>
            <a:fillRect/>
          </a:stretch>
        </p:blipFill>
        <p:spPr>
          <a:xfrm>
            <a:off x="5440360" y="1823933"/>
            <a:ext cx="2918764" cy="2463918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4890499" y="3307700"/>
            <a:ext cx="115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CTS blocks</a:t>
            </a:r>
            <a:endParaRPr lang="fr-FR" sz="1400" b="1" dirty="0"/>
          </a:p>
        </p:txBody>
      </p:sp>
      <p:cxnSp>
        <p:nvCxnSpPr>
          <p:cNvPr id="32" name="Connecteur droit avec flèche 31"/>
          <p:cNvCxnSpPr>
            <a:stCxn id="31" idx="3"/>
          </p:cNvCxnSpPr>
          <p:nvPr/>
        </p:nvCxnSpPr>
        <p:spPr>
          <a:xfrm flipV="1">
            <a:off x="6046300" y="2657867"/>
            <a:ext cx="440131" cy="8037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31" idx="3"/>
          </p:cNvCxnSpPr>
          <p:nvPr/>
        </p:nvCxnSpPr>
        <p:spPr>
          <a:xfrm>
            <a:off x="6046300" y="3461589"/>
            <a:ext cx="432816" cy="2204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4667" y="3913603"/>
            <a:ext cx="49893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fr-FR" sz="1500" dirty="0" smtClean="0"/>
              <a:t>*	The CTS blocks are </a:t>
            </a:r>
            <a:r>
              <a:rPr lang="fr-FR" sz="1500" dirty="0" err="1" smtClean="0"/>
              <a:t>reinforced</a:t>
            </a:r>
            <a:r>
              <a:rPr lang="fr-FR" sz="1500" dirty="0" smtClean="0"/>
              <a:t> by </a:t>
            </a:r>
            <a:r>
              <a:rPr lang="fr-FR" sz="1500" dirty="0" err="1" smtClean="0"/>
              <a:t>stiff</a:t>
            </a:r>
            <a:r>
              <a:rPr lang="fr-FR" sz="1500" dirty="0" smtClean="0"/>
              <a:t> bars (not </a:t>
            </a:r>
            <a:r>
              <a:rPr lang="fr-FR" sz="1500" dirty="0" err="1" smtClean="0"/>
              <a:t>included</a:t>
            </a:r>
            <a:r>
              <a:rPr lang="fr-FR" sz="1500" dirty="0" smtClean="0"/>
              <a:t> in </a:t>
            </a:r>
            <a:r>
              <a:rPr lang="fr-FR" sz="1500" dirty="0" err="1" smtClean="0"/>
              <a:t>this</a:t>
            </a:r>
            <a:r>
              <a:rPr lang="fr-FR" sz="1500" dirty="0" smtClean="0"/>
              <a:t> model). </a:t>
            </a:r>
            <a:r>
              <a:rPr lang="fr-FR" sz="1500" dirty="0" err="1" smtClean="0"/>
              <a:t>Hence</a:t>
            </a:r>
            <a:r>
              <a:rPr lang="fr-FR" sz="1500" dirty="0" smtClean="0"/>
              <a:t>, </a:t>
            </a:r>
            <a:r>
              <a:rPr lang="fr-FR" sz="1500" dirty="0" err="1" smtClean="0"/>
              <a:t>we</a:t>
            </a:r>
            <a:r>
              <a:rPr lang="fr-FR" sz="1500" dirty="0" smtClean="0"/>
              <a:t> assume no possible rotation of the blocks.</a:t>
            </a:r>
            <a:endParaRPr lang="fr-FR" sz="15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RF-Mechanical coupled simulations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mod_demi6_symprescorps000.png"/>
          <p:cNvPicPr>
            <a:picLocks noChangeAspect="1"/>
          </p:cNvPicPr>
          <p:nvPr/>
        </p:nvPicPr>
        <p:blipFill>
          <a:blip r:embed="rId2" cstate="print"/>
          <a:srcRect l="2627" t="1533" r="1274" b="3658"/>
          <a:stretch>
            <a:fillRect/>
          </a:stretch>
        </p:blipFill>
        <p:spPr>
          <a:xfrm>
            <a:off x="3513759" y="2326342"/>
            <a:ext cx="2743108" cy="2035366"/>
          </a:xfrm>
          <a:prstGeom prst="rect">
            <a:avLst/>
          </a:prstGeom>
        </p:spPr>
      </p:pic>
      <p:pic>
        <p:nvPicPr>
          <p:cNvPr id="23" name="Image 22" descr="mod_demi6_sympres005.png"/>
          <p:cNvPicPr>
            <a:picLocks noChangeAspect="1"/>
          </p:cNvPicPr>
          <p:nvPr/>
        </p:nvPicPr>
        <p:blipFill>
          <a:blip r:embed="rId3" cstate="print"/>
          <a:srcRect l="2281" t="1839" r="1359" b="3602"/>
          <a:stretch>
            <a:fillRect/>
          </a:stretch>
        </p:blipFill>
        <p:spPr>
          <a:xfrm>
            <a:off x="262761" y="2334732"/>
            <a:ext cx="2806260" cy="2071127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638174" y="937683"/>
            <a:ext cx="836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Helium bath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fluctuation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36025" y="5815425"/>
            <a:ext cx="5051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ym typeface="Wingdings" pitchFamily="2" charset="2"/>
              </a:rPr>
              <a:t>Nota: </a:t>
            </a:r>
            <a:r>
              <a:rPr lang="fr-FR" sz="1400" dirty="0" err="1" smtClean="0">
                <a:sym typeface="Wingdings" pitchFamily="2" charset="2"/>
              </a:rPr>
              <a:t>b</a:t>
            </a:r>
            <a:r>
              <a:rPr lang="fr-FR" sz="1400" dirty="0" err="1" smtClean="0"/>
              <a:t>andwith</a:t>
            </a:r>
            <a:r>
              <a:rPr lang="fr-FR" sz="1400" dirty="0" smtClean="0"/>
              <a:t> </a:t>
            </a:r>
            <a:r>
              <a:rPr lang="fr-FR" sz="1400" dirty="0" err="1" smtClean="0">
                <a:latin typeface="Symbol" pitchFamily="18" charset="2"/>
              </a:rPr>
              <a:t>D</a:t>
            </a:r>
            <a:r>
              <a:rPr lang="fr-FR" sz="1400" dirty="0" err="1" smtClean="0"/>
              <a:t>f</a:t>
            </a:r>
            <a:r>
              <a:rPr lang="fr-FR" sz="1400" dirty="0" smtClean="0"/>
              <a:t> =160 Hz</a:t>
            </a:r>
            <a:endParaRPr lang="fr-FR" sz="1400" dirty="0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989739" y="4810325"/>
          <a:ext cx="5800507" cy="9025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91734"/>
                <a:gridCol w="608773"/>
              </a:tblGrid>
              <a:tr h="45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Sensitivity to He pressure </a:t>
                      </a: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Kp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[ Hz/mbar] </a:t>
                      </a:r>
                      <a:r>
                        <a:rPr kumimoji="0" lang="en-US" sz="1400" u="sng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without CTS</a:t>
                      </a:r>
                      <a:endParaRPr kumimoji="0" lang="en-US" sz="1400" b="0" i="0" u="sng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+7.65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45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Sensitivity to He pressure </a:t>
                      </a: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Kp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[ Hz/mbar] </a:t>
                      </a:r>
                      <a:r>
                        <a:rPr kumimoji="0" lang="en-US" sz="1400" u="sng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with CTS</a:t>
                      </a:r>
                      <a:endParaRPr kumimoji="0" lang="en-US" sz="1400" b="0" i="0" u="sng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+14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pSp>
        <p:nvGrpSpPr>
          <p:cNvPr id="2" name="Groupe 20"/>
          <p:cNvGrpSpPr/>
          <p:nvPr/>
        </p:nvGrpSpPr>
        <p:grpSpPr>
          <a:xfrm>
            <a:off x="6817509" y="1691164"/>
            <a:ext cx="2077774" cy="1709967"/>
            <a:chOff x="7066226" y="5012265"/>
            <a:chExt cx="2077774" cy="1709967"/>
          </a:xfrm>
        </p:grpSpPr>
        <p:pic>
          <p:nvPicPr>
            <p:cNvPr id="25" name="Image 24" descr="vue6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66226" y="5153378"/>
              <a:ext cx="1572967" cy="1568854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7546623" y="5458176"/>
              <a:ext cx="699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0 bar</a:t>
              </a:r>
              <a:endParaRPr lang="fr-FR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8444089" y="5012265"/>
              <a:ext cx="699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 bar</a:t>
              </a:r>
              <a:endParaRPr lang="fr-FR" dirty="0"/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 rot="10800000" flipV="1">
              <a:off x="8382003" y="5283199"/>
              <a:ext cx="163686" cy="1523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8444089" y="5887153"/>
              <a:ext cx="699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0 bar</a:t>
              </a:r>
              <a:endParaRPr lang="fr-FR" dirty="0"/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6008689" y="3408409"/>
            <a:ext cx="1568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beam</a:t>
            </a:r>
            <a:r>
              <a:rPr lang="fr-FR" sz="1200" i="1" dirty="0" smtClean="0"/>
              <a:t> tube and CTS support </a:t>
            </a:r>
            <a:r>
              <a:rPr lang="fr-FR" sz="1200" i="1" dirty="0" err="1" smtClean="0"/>
              <a:t>rigidly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linked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along</a:t>
            </a:r>
            <a:r>
              <a:rPr lang="fr-FR" sz="1200" i="1" dirty="0" smtClean="0"/>
              <a:t> Z axis</a:t>
            </a:r>
            <a:endParaRPr lang="fr-FR" sz="1200" i="1" dirty="0"/>
          </a:p>
        </p:txBody>
      </p:sp>
      <p:cxnSp>
        <p:nvCxnSpPr>
          <p:cNvPr id="36" name="Connecteur droit avec flèche 35"/>
          <p:cNvCxnSpPr>
            <a:stCxn id="35" idx="1"/>
          </p:cNvCxnSpPr>
          <p:nvPr/>
        </p:nvCxnSpPr>
        <p:spPr>
          <a:xfrm flipH="1" flipV="1">
            <a:off x="5791201" y="3251202"/>
            <a:ext cx="217488" cy="4803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35" idx="1"/>
          </p:cNvCxnSpPr>
          <p:nvPr/>
        </p:nvCxnSpPr>
        <p:spPr>
          <a:xfrm flipH="1" flipV="1">
            <a:off x="5782733" y="3589868"/>
            <a:ext cx="225956" cy="1417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053389" y="2253081"/>
            <a:ext cx="1367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u="sng" dirty="0" err="1" smtClean="0">
                <a:solidFill>
                  <a:srgbClr val="0000FF"/>
                </a:solidFill>
              </a:rPr>
              <a:t>Without</a:t>
            </a:r>
            <a:r>
              <a:rPr lang="fr-FR" sz="1400" b="1" i="1" u="sng" dirty="0" smtClean="0">
                <a:solidFill>
                  <a:srgbClr val="0000FF"/>
                </a:solidFill>
              </a:rPr>
              <a:t> CTS</a:t>
            </a:r>
            <a:endParaRPr lang="fr-FR" sz="1400" b="1" i="1" u="sng" dirty="0">
              <a:solidFill>
                <a:srgbClr val="0000FF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370268" y="2222604"/>
            <a:ext cx="1367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u="sng" dirty="0" err="1" smtClean="0">
                <a:solidFill>
                  <a:srgbClr val="0000FF"/>
                </a:solidFill>
              </a:rPr>
              <a:t>With</a:t>
            </a:r>
            <a:r>
              <a:rPr lang="fr-FR" sz="1400" b="1" i="1" u="sng" dirty="0" smtClean="0">
                <a:solidFill>
                  <a:srgbClr val="0000FF"/>
                </a:solidFill>
              </a:rPr>
              <a:t> CTS</a:t>
            </a:r>
            <a:endParaRPr lang="fr-FR" sz="1400" b="1" i="1" u="sng" dirty="0">
              <a:solidFill>
                <a:srgbClr val="0000FF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13267" y="1608666"/>
            <a:ext cx="5977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The holding support of the </a:t>
            </a:r>
            <a:r>
              <a:rPr lang="fr-FR" sz="1400" i="1" dirty="0" err="1" smtClean="0"/>
              <a:t>cavity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inside</a:t>
            </a:r>
            <a:r>
              <a:rPr lang="fr-FR" sz="1400" i="1" dirty="0" smtClean="0"/>
              <a:t> the cryomodule </a:t>
            </a:r>
            <a:r>
              <a:rPr lang="fr-FR" sz="1400" i="1" dirty="0" err="1" smtClean="0"/>
              <a:t>will</a:t>
            </a:r>
            <a:r>
              <a:rPr lang="fr-FR" sz="1400" i="1" dirty="0" smtClean="0"/>
              <a:t> have an influence on </a:t>
            </a:r>
            <a:r>
              <a:rPr lang="fr-FR" sz="1400" i="1" dirty="0" err="1" smtClean="0"/>
              <a:t>its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deformation</a:t>
            </a:r>
            <a:r>
              <a:rPr lang="fr-FR" sz="1400" i="1" dirty="0" smtClean="0"/>
              <a:t>. </a:t>
            </a:r>
            <a:r>
              <a:rPr lang="fr-FR" sz="1400" i="1" dirty="0" err="1" smtClean="0"/>
              <a:t>Here</a:t>
            </a:r>
            <a:r>
              <a:rPr lang="fr-FR" sz="1400" i="1" dirty="0" smtClean="0"/>
              <a:t>, </a:t>
            </a:r>
            <a:r>
              <a:rPr lang="fr-FR" sz="1400" i="1" dirty="0" err="1" smtClean="0"/>
              <a:t>we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only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consider</a:t>
            </a:r>
            <a:r>
              <a:rPr lang="fr-FR" sz="1400" i="1" dirty="0" smtClean="0"/>
              <a:t> the coupler port </a:t>
            </a:r>
            <a:r>
              <a:rPr lang="fr-FR" sz="1400" i="1" dirty="0" err="1" smtClean="0"/>
              <a:t>fixed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along</a:t>
            </a:r>
            <a:r>
              <a:rPr lang="fr-FR" sz="1400" i="1" dirty="0" smtClean="0"/>
              <a:t> Z axis.</a:t>
            </a:r>
            <a:endParaRPr lang="fr-FR" sz="1400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RF-Mechanical coupled simulations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6039" y="1981210"/>
            <a:ext cx="5207894" cy="430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268288" y="4162425"/>
          <a:ext cx="3243262" cy="768350"/>
        </p:xfrm>
        <a:graphic>
          <a:graphicData uri="http://schemas.openxmlformats.org/presentationml/2006/ole">
            <p:oleObj spid="_x0000_s21506" name="Équation" r:id="rId4" imgW="1930320" imgH="457200" progId="Equation.3">
              <p:embed/>
            </p:oleObj>
          </a:graphicData>
        </a:graphic>
      </p:graphicFrame>
      <p:sp>
        <p:nvSpPr>
          <p:cNvPr id="47" name="Ellipse 46"/>
          <p:cNvSpPr/>
          <p:nvPr/>
        </p:nvSpPr>
        <p:spPr>
          <a:xfrm>
            <a:off x="8639500" y="2605390"/>
            <a:ext cx="203200" cy="203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8434245" y="2764247"/>
            <a:ext cx="7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+14</a:t>
            </a:r>
            <a:endParaRPr lang="fr-FR" dirty="0">
              <a:solidFill>
                <a:srgbClr val="C00000"/>
              </a:solidFill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0" y="2142835"/>
          <a:ext cx="3770489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1599"/>
                <a:gridCol w="1128890"/>
              </a:tblGrid>
              <a:tr h="2393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</a:tr>
              <a:tr h="239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Kp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[ Hz/mbar] (fixed ends)</a:t>
                      </a:r>
                      <a:endParaRPr lang="fr-FR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b="1" dirty="0" smtClean="0"/>
                        <a:t>+14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239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Cavity stiffness </a:t>
                      </a:r>
                      <a:r>
                        <a:rPr kumimoji="0" lang="en-US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Kcav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[</a:t>
                      </a:r>
                      <a:r>
                        <a:rPr kumimoji="0" lang="en-US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kN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/mm]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16</a:t>
                      </a:r>
                    </a:p>
                  </a:txBody>
                  <a:tcPr anchor="ctr" horzOverflow="overflow"/>
                </a:tc>
              </a:tr>
              <a:tr h="239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Longitudinal sensitivity [kHz/mm]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156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4489050" y="4569159"/>
            <a:ext cx="79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+7.65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4321386" y="4497677"/>
            <a:ext cx="203200" cy="203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706533" y="161995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EVOLUTION OF K</a:t>
            </a:r>
            <a:r>
              <a:rPr lang="fr-FR" b="1" baseline="-25000" dirty="0" smtClean="0">
                <a:solidFill>
                  <a:srgbClr val="C00000"/>
                </a:solidFill>
              </a:rPr>
              <a:t>P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38174" y="937683"/>
            <a:ext cx="836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4.4 Helium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 pressure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fluctuation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875867" y="5223934"/>
            <a:ext cx="2751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FEM </a:t>
            </a:r>
            <a:r>
              <a:rPr lang="fr-FR" sz="1200" b="1" i="1" dirty="0" err="1" smtClean="0"/>
              <a:t>result</a:t>
            </a:r>
            <a:r>
              <a:rPr lang="fr-FR" sz="1200" b="1" i="1" dirty="0" smtClean="0"/>
              <a:t> </a:t>
            </a:r>
            <a:r>
              <a:rPr lang="fr-FR" sz="1200" b="1" i="1" dirty="0" err="1" smtClean="0"/>
              <a:t>with</a:t>
            </a:r>
            <a:r>
              <a:rPr lang="fr-FR" sz="1200" b="1" i="1" dirty="0" smtClean="0"/>
              <a:t> a </a:t>
            </a:r>
            <a:r>
              <a:rPr lang="fr-FR" sz="1200" b="1" i="1" dirty="0" err="1" smtClean="0"/>
              <a:t>specific</a:t>
            </a:r>
            <a:r>
              <a:rPr lang="fr-FR" sz="1200" b="1" i="1" dirty="0" smtClean="0"/>
              <a:t> CTS </a:t>
            </a:r>
            <a:r>
              <a:rPr lang="fr-FR" sz="1200" b="1" i="1" dirty="0" err="1" smtClean="0"/>
              <a:t>stiffness</a:t>
            </a:r>
            <a:endParaRPr lang="fr-FR" sz="1200" b="1" i="1" dirty="0"/>
          </a:p>
        </p:txBody>
      </p:sp>
      <p:sp>
        <p:nvSpPr>
          <p:cNvPr id="26" name="Rectangle 25"/>
          <p:cNvSpPr/>
          <p:nvPr/>
        </p:nvSpPr>
        <p:spPr>
          <a:xfrm>
            <a:off x="5782734" y="5325533"/>
            <a:ext cx="84666" cy="846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RF-Mechanical coupled simulations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mod_demi6_symlor004.png"/>
          <p:cNvPicPr>
            <a:picLocks noChangeAspect="1"/>
          </p:cNvPicPr>
          <p:nvPr/>
        </p:nvPicPr>
        <p:blipFill>
          <a:blip r:embed="rId2" cstate="print"/>
          <a:srcRect l="2362" t="2217" r="1084" b="3326"/>
          <a:stretch>
            <a:fillRect/>
          </a:stretch>
        </p:blipFill>
        <p:spPr>
          <a:xfrm>
            <a:off x="4690533" y="3754068"/>
            <a:ext cx="3725333" cy="2740919"/>
          </a:xfrm>
          <a:prstGeom prst="rect">
            <a:avLst/>
          </a:prstGeom>
        </p:spPr>
      </p:pic>
      <p:pic>
        <p:nvPicPr>
          <p:cNvPr id="16" name="Image 15" descr="mod_demi6_symlor003.png"/>
          <p:cNvPicPr>
            <a:picLocks noChangeAspect="1"/>
          </p:cNvPicPr>
          <p:nvPr/>
        </p:nvPicPr>
        <p:blipFill>
          <a:blip r:embed="rId3" cstate="print"/>
          <a:srcRect l="1535" t="2296" r="425" b="3826"/>
          <a:stretch>
            <a:fillRect/>
          </a:stretch>
        </p:blipFill>
        <p:spPr>
          <a:xfrm>
            <a:off x="279400" y="3768428"/>
            <a:ext cx="3784600" cy="2725505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638174" y="971550"/>
            <a:ext cx="836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4.5 Lorentz Forces detuning factor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3689873" y="1688755"/>
          <a:ext cx="5152913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6049"/>
                <a:gridCol w="1096097"/>
                <a:gridCol w="1430767"/>
              </a:tblGrid>
              <a:tr h="23933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Lorentz Factor: </a:t>
                      </a:r>
                      <a:r>
                        <a:rPr lang="fr-FR" sz="1400" dirty="0" smtClean="0"/>
                        <a:t>K</a:t>
                      </a:r>
                      <a:r>
                        <a:rPr lang="fr-FR" sz="1400" baseline="-25000" dirty="0" smtClean="0"/>
                        <a:t>L</a:t>
                      </a:r>
                      <a:r>
                        <a:rPr lang="fr-FR" sz="1400" dirty="0" smtClean="0"/>
                        <a:t> = </a:t>
                      </a:r>
                      <a:r>
                        <a:rPr lang="fr-FR" sz="1400" dirty="0" smtClean="0">
                          <a:sym typeface="Symbol"/>
                        </a:rPr>
                        <a:t></a:t>
                      </a:r>
                      <a:r>
                        <a:rPr lang="fr-FR" sz="1400" dirty="0" smtClean="0"/>
                        <a:t>f / </a:t>
                      </a:r>
                      <a:r>
                        <a:rPr lang="fr-FR" sz="1400" dirty="0" err="1" smtClean="0"/>
                        <a:t>E²acc</a:t>
                      </a:r>
                      <a:endParaRPr lang="fr-FR" sz="14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933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79825" algn="l"/>
                          <a:tab pos="5743575" algn="l"/>
                        </a:tabLst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	 For 8MV/m</a:t>
                      </a:r>
                      <a:endParaRPr kumimoji="0" lang="en-US" sz="14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9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400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[Hz/(MV/m)</a:t>
                      </a:r>
                      <a:r>
                        <a:rPr kumimoji="0" lang="en-US" sz="14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] (without CTS)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b="1" dirty="0" smtClean="0"/>
                        <a:t>K</a:t>
                      </a:r>
                      <a:r>
                        <a:rPr lang="fr-FR" sz="1400" b="1" baseline="-25000" dirty="0" smtClean="0"/>
                        <a:t>L</a:t>
                      </a:r>
                      <a:r>
                        <a:rPr lang="fr-FR" sz="1400" b="1" dirty="0" smtClean="0"/>
                        <a:t> =</a:t>
                      </a: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-6.0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14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= -384 Hz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239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400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[Hz/(MV/m)</a:t>
                      </a:r>
                      <a:r>
                        <a:rPr kumimoji="0" lang="en-US" sz="14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] (with CTS)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b="1" dirty="0" smtClean="0"/>
                        <a:t>K</a:t>
                      </a:r>
                      <a:r>
                        <a:rPr lang="fr-FR" sz="1400" b="1" baseline="-25000" dirty="0" smtClean="0"/>
                        <a:t>L</a:t>
                      </a:r>
                      <a:r>
                        <a:rPr lang="fr-FR" sz="1400" b="1" dirty="0" smtClean="0"/>
                        <a:t> =-5.28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14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= -338 Hz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11" name="Image 10" descr="mod_demi6_symmeca000.png"/>
          <p:cNvPicPr>
            <a:picLocks noChangeAspect="1"/>
          </p:cNvPicPr>
          <p:nvPr/>
        </p:nvPicPr>
        <p:blipFill>
          <a:blip r:embed="rId4" cstate="print"/>
          <a:srcRect l="7175" t="28235" r="4698" b="3686"/>
          <a:stretch>
            <a:fillRect/>
          </a:stretch>
        </p:blipFill>
        <p:spPr>
          <a:xfrm>
            <a:off x="225911" y="1649722"/>
            <a:ext cx="3252280" cy="188954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516828" y="3937299"/>
            <a:ext cx="167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Without</a:t>
            </a:r>
            <a:r>
              <a:rPr lang="fr-FR" i="1" dirty="0" smtClean="0"/>
              <a:t> CTS</a:t>
            </a:r>
            <a:endParaRPr lang="fr-FR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927463" y="3897854"/>
            <a:ext cx="167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With</a:t>
            </a:r>
            <a:r>
              <a:rPr lang="fr-FR" i="1" dirty="0" smtClean="0"/>
              <a:t> CTS</a:t>
            </a:r>
            <a:endParaRPr lang="fr-FR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94852" y="3044414"/>
            <a:ext cx="2657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Radiation pressure in Pa for 8MV/m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871134" y="3530599"/>
            <a:ext cx="386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In </a:t>
            </a:r>
            <a:r>
              <a:rPr lang="fr-FR" sz="1400" i="1" dirty="0" err="1" smtClean="0"/>
              <a:t>both</a:t>
            </a:r>
            <a:r>
              <a:rPr lang="fr-FR" sz="1400" i="1" dirty="0" smtClean="0"/>
              <a:t> cases, the coupler port </a:t>
            </a:r>
            <a:r>
              <a:rPr lang="fr-FR" sz="1400" i="1" dirty="0" err="1" smtClean="0"/>
              <a:t>is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fixed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along</a:t>
            </a:r>
            <a:r>
              <a:rPr lang="fr-FR" sz="1400" i="1" dirty="0" smtClean="0"/>
              <a:t> Z axis</a:t>
            </a:r>
            <a:endParaRPr lang="fr-FR" sz="1400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7354907" y="5533552"/>
            <a:ext cx="1568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beam</a:t>
            </a:r>
            <a:r>
              <a:rPr lang="fr-FR" sz="1200" i="1" dirty="0" smtClean="0"/>
              <a:t> tube and CTS blocks </a:t>
            </a:r>
            <a:r>
              <a:rPr lang="fr-FR" sz="1200" i="1" dirty="0" err="1" smtClean="0"/>
              <a:t>linked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along</a:t>
            </a:r>
            <a:r>
              <a:rPr lang="fr-FR" sz="1200" i="1" dirty="0" smtClean="0"/>
              <a:t> Z axis</a:t>
            </a:r>
            <a:endParaRPr lang="fr-FR" sz="1200" i="1" dirty="0"/>
          </a:p>
        </p:txBody>
      </p:sp>
      <p:cxnSp>
        <p:nvCxnSpPr>
          <p:cNvPr id="25" name="Connecteur droit avec flèche 24"/>
          <p:cNvCxnSpPr>
            <a:stCxn id="24" idx="1"/>
          </p:cNvCxnSpPr>
          <p:nvPr/>
        </p:nvCxnSpPr>
        <p:spPr>
          <a:xfrm flipH="1" flipV="1">
            <a:off x="7137419" y="5376346"/>
            <a:ext cx="217488" cy="4803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4" idx="1"/>
          </p:cNvCxnSpPr>
          <p:nvPr/>
        </p:nvCxnSpPr>
        <p:spPr>
          <a:xfrm flipH="1">
            <a:off x="7027333" y="5856718"/>
            <a:ext cx="327574" cy="1461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RF-Mechanical coupled simulations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5367" y="2099734"/>
            <a:ext cx="4700399" cy="390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323981" y="3876843"/>
          <a:ext cx="3336815" cy="770460"/>
        </p:xfrm>
        <a:graphic>
          <a:graphicData uri="http://schemas.openxmlformats.org/presentationml/2006/ole">
            <p:oleObj spid="_x0000_s20482" name="Équation" r:id="rId4" imgW="1981080" imgH="457200" progId="Equation.3">
              <p:embed/>
            </p:oleObj>
          </a:graphicData>
        </a:graphic>
      </p:graphicFrame>
      <p:sp>
        <p:nvSpPr>
          <p:cNvPr id="47" name="Ellipse 46"/>
          <p:cNvSpPr/>
          <p:nvPr/>
        </p:nvSpPr>
        <p:spPr>
          <a:xfrm>
            <a:off x="8499337" y="2344375"/>
            <a:ext cx="203200" cy="203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8037690" y="2020717"/>
            <a:ext cx="79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-5.28</a:t>
            </a:r>
            <a:endParaRPr lang="fr-FR" dirty="0">
              <a:solidFill>
                <a:srgbClr val="C00000"/>
              </a:solidFill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169334" y="2041235"/>
          <a:ext cx="3770489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1599"/>
                <a:gridCol w="1128890"/>
              </a:tblGrid>
              <a:tr h="23933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</a:tr>
              <a:tr h="239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400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[Hz/(MV/m)</a:t>
                      </a:r>
                      <a:r>
                        <a:rPr kumimoji="0" lang="en-US" sz="14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] (fixed ends)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b="1" dirty="0" smtClean="0"/>
                        <a:t>-5.28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239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Cavity stiffness </a:t>
                      </a:r>
                      <a:r>
                        <a:rPr kumimoji="0" lang="en-US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Kcav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[</a:t>
                      </a:r>
                      <a:r>
                        <a:rPr kumimoji="0" lang="en-US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kN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/mm]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16</a:t>
                      </a:r>
                    </a:p>
                  </a:txBody>
                  <a:tcPr anchor="ctr" horzOverflow="overflow"/>
                </a:tc>
              </a:tr>
              <a:tr h="239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Longitudinal sensitivity [kHz/mm]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156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4899578" y="4700765"/>
            <a:ext cx="79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-6.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4703081" y="5041126"/>
            <a:ext cx="203200" cy="203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706533" y="169898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EVOLUTION OF K</a:t>
            </a:r>
            <a:r>
              <a:rPr lang="fr-FR" b="1" baseline="-25000" dirty="0" smtClean="0">
                <a:solidFill>
                  <a:srgbClr val="C00000"/>
                </a:solidFill>
              </a:rPr>
              <a:t>L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8174" y="971550"/>
            <a:ext cx="836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4.6 Lorentz Forces detuning factor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875867" y="5223934"/>
            <a:ext cx="2751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FEM </a:t>
            </a:r>
            <a:r>
              <a:rPr lang="fr-FR" sz="1200" b="1" i="1" dirty="0" err="1" smtClean="0"/>
              <a:t>result</a:t>
            </a:r>
            <a:r>
              <a:rPr lang="fr-FR" sz="1200" b="1" i="1" dirty="0" smtClean="0"/>
              <a:t> </a:t>
            </a:r>
            <a:r>
              <a:rPr lang="fr-FR" sz="1200" b="1" i="1" dirty="0" err="1" smtClean="0"/>
              <a:t>with</a:t>
            </a:r>
            <a:r>
              <a:rPr lang="fr-FR" sz="1200" b="1" i="1" dirty="0" smtClean="0"/>
              <a:t> a </a:t>
            </a:r>
            <a:r>
              <a:rPr lang="fr-FR" sz="1200" b="1" i="1" dirty="0" err="1" smtClean="0"/>
              <a:t>specific</a:t>
            </a:r>
            <a:r>
              <a:rPr lang="fr-FR" sz="1200" b="1" i="1" dirty="0" smtClean="0"/>
              <a:t> CTS </a:t>
            </a:r>
            <a:r>
              <a:rPr lang="fr-FR" sz="1200" b="1" i="1" dirty="0" err="1" smtClean="0"/>
              <a:t>stiffness</a:t>
            </a:r>
            <a:endParaRPr lang="fr-FR" sz="1200" b="1" i="1" dirty="0"/>
          </a:p>
        </p:txBody>
      </p:sp>
      <p:sp>
        <p:nvSpPr>
          <p:cNvPr id="25" name="Rectangle 24"/>
          <p:cNvSpPr/>
          <p:nvPr/>
        </p:nvSpPr>
        <p:spPr>
          <a:xfrm>
            <a:off x="5782734" y="5325533"/>
            <a:ext cx="84666" cy="846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RF-Mechanical coupled simulations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1616927" y="0"/>
            <a:ext cx="752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67643" y="911941"/>
            <a:ext cx="69285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Description of the cavity and its helium vessel</a:t>
            </a:r>
          </a:p>
          <a:p>
            <a:pPr marL="342900" indent="-342900"/>
            <a:r>
              <a:rPr lang="en-US" dirty="0" smtClean="0"/>
              <a:t>1.1 Cavity</a:t>
            </a:r>
          </a:p>
          <a:p>
            <a:pPr marL="342900" indent="-342900"/>
            <a:r>
              <a:rPr lang="en-US" dirty="0" smtClean="0"/>
              <a:t>1.2 Helium vessel</a:t>
            </a:r>
          </a:p>
          <a:p>
            <a:pPr marL="342900" indent="-342900"/>
            <a:r>
              <a:rPr lang="en-US" dirty="0" smtClean="0"/>
              <a:t>1.3 Assembly</a:t>
            </a:r>
          </a:p>
          <a:p>
            <a:pPr marL="342900" indent="-342900"/>
            <a:endParaRPr lang="en-US" b="1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 smtClean="0">
                <a:solidFill>
                  <a:schemeClr val="tx2"/>
                </a:solidFill>
              </a:rPr>
              <a:t>RF design</a:t>
            </a:r>
          </a:p>
          <a:p>
            <a:pPr marL="342900" indent="-342900"/>
            <a:r>
              <a:rPr lang="en-US" dirty="0" smtClean="0"/>
              <a:t>2.1 Starting points</a:t>
            </a:r>
          </a:p>
          <a:p>
            <a:pPr marL="342900" indent="-342900"/>
            <a:r>
              <a:rPr lang="en-US" dirty="0" smtClean="0"/>
              <a:t>2.2 RF parameters</a:t>
            </a:r>
          </a:p>
          <a:p>
            <a:pPr marL="342900" indent="-342900"/>
            <a:endParaRPr lang="en-US" b="1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b="1" dirty="0" smtClean="0">
                <a:solidFill>
                  <a:schemeClr val="tx2"/>
                </a:solidFill>
              </a:rPr>
              <a:t>Static calculations</a:t>
            </a:r>
          </a:p>
          <a:p>
            <a:pPr marL="342900" indent="-342900"/>
            <a:r>
              <a:rPr lang="en-US" dirty="0" smtClean="0"/>
              <a:t>3.1 Description of the different loaded cases</a:t>
            </a:r>
          </a:p>
          <a:p>
            <a:pPr marL="342900" indent="-342900"/>
            <a:r>
              <a:rPr lang="en-US" dirty="0" smtClean="0"/>
              <a:t>3.2 Leak test of the cavity without helium vessel</a:t>
            </a:r>
          </a:p>
          <a:p>
            <a:pPr marL="342900" indent="-342900"/>
            <a:r>
              <a:rPr lang="en-US" dirty="0" smtClean="0"/>
              <a:t>3.3 Leak test of the cavity with its helium vessel</a:t>
            </a:r>
          </a:p>
          <a:p>
            <a:pPr marL="342900" indent="-342900"/>
            <a:r>
              <a:rPr lang="en-US" dirty="0" smtClean="0"/>
              <a:t>3.4 Pressure sensitivity in the cryomodule</a:t>
            </a:r>
          </a:p>
          <a:p>
            <a:pPr marL="342900" indent="-342900"/>
            <a:r>
              <a:rPr lang="en-US" dirty="0" smtClean="0"/>
              <a:t>3.5 Mechanical-vibration modes</a:t>
            </a:r>
          </a:p>
          <a:p>
            <a:pPr marL="342900" indent="-342900"/>
            <a:endParaRPr lang="en-US" b="1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b="1" dirty="0" smtClean="0">
                <a:solidFill>
                  <a:schemeClr val="tx2"/>
                </a:solidFill>
              </a:rPr>
              <a:t>RF-Mechanical coupled simulations</a:t>
            </a:r>
          </a:p>
          <a:p>
            <a:pPr marL="342900" indent="-342900"/>
            <a:r>
              <a:rPr lang="en-US" dirty="0" smtClean="0"/>
              <a:t>4.1 RF parameters</a:t>
            </a:r>
          </a:p>
          <a:p>
            <a:pPr marL="342900" indent="-342900"/>
            <a:r>
              <a:rPr lang="en-US" dirty="0" smtClean="0"/>
              <a:t>4.2 Sensitivity for cavity tuning</a:t>
            </a:r>
          </a:p>
          <a:p>
            <a:pPr marL="342900" indent="-342900"/>
            <a:r>
              <a:rPr lang="en-US" dirty="0" smtClean="0"/>
              <a:t>4.3 Helium </a:t>
            </a:r>
            <a:r>
              <a:rPr lang="en-US" dirty="0" smtClean="0"/>
              <a:t>bath </a:t>
            </a:r>
            <a:r>
              <a:rPr lang="en-US" dirty="0" smtClean="0"/>
              <a:t>pressure fluctuation</a:t>
            </a:r>
            <a:endParaRPr lang="en-US" dirty="0" smtClean="0"/>
          </a:p>
          <a:p>
            <a:pPr marL="342900" indent="-342900"/>
            <a:r>
              <a:rPr lang="en-US" dirty="0" smtClean="0"/>
              <a:t>4.4 Lorentz forces detuning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Next…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41064" y="1562165"/>
            <a:ext cx="85242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1/ Design </a:t>
            </a:r>
            <a:r>
              <a:rPr lang="en-US" b="1" smtClean="0"/>
              <a:t>is finished</a:t>
            </a:r>
          </a:p>
          <a:p>
            <a:endParaRPr lang="en-US" b="1" dirty="0" smtClean="0"/>
          </a:p>
          <a:p>
            <a:r>
              <a:rPr lang="en-US" b="1" dirty="0" smtClean="0"/>
              <a:t>2/ Niobium ordered from NINGXIA for 1 cavity. Fabrication finished on 20th April 2013</a:t>
            </a:r>
          </a:p>
          <a:p>
            <a:endParaRPr lang="en-US" b="1" dirty="0" smtClean="0"/>
          </a:p>
          <a:p>
            <a:r>
              <a:rPr lang="en-US" b="1" dirty="0" smtClean="0"/>
              <a:t>3/ Detailed technical drawings of the cavity started</a:t>
            </a:r>
          </a:p>
          <a:p>
            <a:endParaRPr lang="en-US" b="1" dirty="0" smtClean="0"/>
          </a:p>
          <a:p>
            <a:r>
              <a:rPr lang="en-US" b="1" dirty="0" smtClean="0"/>
              <a:t>4/ Call for tender publication: July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 descr="vue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8619" y="3945130"/>
            <a:ext cx="2532111" cy="2766566"/>
          </a:xfrm>
          <a:prstGeom prst="rect">
            <a:avLst/>
          </a:prstGeom>
        </p:spPr>
      </p:pic>
      <p:pic>
        <p:nvPicPr>
          <p:cNvPr id="37" name="Image 36" descr="vue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3856" y="2609494"/>
            <a:ext cx="3071112" cy="3146500"/>
          </a:xfrm>
          <a:prstGeom prst="rect">
            <a:avLst/>
          </a:prstGeom>
        </p:spPr>
      </p:pic>
      <p:pic>
        <p:nvPicPr>
          <p:cNvPr id="43" name="Image 42" descr="vue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4301" y="936345"/>
            <a:ext cx="2531244" cy="2765618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638175" y="971550"/>
            <a:ext cx="365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</a:t>
            </a:r>
            <a:endParaRPr lang="fr-F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Description of the cavity and its helium vessel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4700" y="1404487"/>
            <a:ext cx="5056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1600" b="1" dirty="0" smtClean="0">
                <a:solidFill>
                  <a:schemeClr val="tx2"/>
                </a:solidFill>
              </a:rPr>
              <a:t> RF Design</a:t>
            </a:r>
            <a:r>
              <a:rPr lang="fr-FR" sz="1600" dirty="0" smtClean="0">
                <a:solidFill>
                  <a:schemeClr val="tx2"/>
                </a:solidFill>
              </a:rPr>
              <a:t>:  2-gap </a:t>
            </a:r>
            <a:r>
              <a:rPr lang="fr-FR" sz="1600" dirty="0" err="1" smtClean="0">
                <a:solidFill>
                  <a:schemeClr val="tx2"/>
                </a:solidFill>
              </a:rPr>
              <a:t>Spoke</a:t>
            </a:r>
            <a:r>
              <a:rPr lang="fr-FR" sz="1600" dirty="0" smtClean="0">
                <a:solidFill>
                  <a:schemeClr val="tx2"/>
                </a:solidFill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</a:rPr>
              <a:t>cavity</a:t>
            </a:r>
            <a:r>
              <a:rPr lang="fr-FR" sz="1600" dirty="0" smtClean="0">
                <a:solidFill>
                  <a:schemeClr val="tx2"/>
                </a:solidFill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</a:rPr>
              <a:t>defined</a:t>
            </a:r>
            <a:r>
              <a:rPr lang="fr-FR" sz="1600" dirty="0" smtClean="0">
                <a:solidFill>
                  <a:schemeClr val="tx2"/>
                </a:solidFill>
              </a:rPr>
              <a:t> by RF </a:t>
            </a:r>
            <a:r>
              <a:rPr lang="fr-FR" sz="1600" dirty="0" err="1" smtClean="0">
                <a:solidFill>
                  <a:schemeClr val="tx2"/>
                </a:solidFill>
              </a:rPr>
              <a:t>analysis</a:t>
            </a:r>
            <a:r>
              <a:rPr lang="fr-FR" sz="1600" dirty="0" smtClean="0">
                <a:solidFill>
                  <a:schemeClr val="tx2"/>
                </a:solidFill>
              </a:rPr>
              <a:t> (</a:t>
            </a:r>
            <a:r>
              <a:rPr lang="fr-FR" sz="1600" dirty="0" err="1" smtClean="0">
                <a:solidFill>
                  <a:schemeClr val="tx2"/>
                </a:solidFill>
              </a:rPr>
              <a:t>with</a:t>
            </a:r>
            <a:r>
              <a:rPr lang="fr-FR" sz="1600" dirty="0" smtClean="0">
                <a:solidFill>
                  <a:schemeClr val="tx2"/>
                </a:solidFill>
              </a:rPr>
              <a:t> CST </a:t>
            </a:r>
            <a:r>
              <a:rPr lang="fr-FR" sz="1600" dirty="0" err="1" smtClean="0">
                <a:solidFill>
                  <a:schemeClr val="tx2"/>
                </a:solidFill>
              </a:rPr>
              <a:t>Microwave</a:t>
            </a:r>
            <a:r>
              <a:rPr lang="fr-FR" sz="1600" dirty="0" smtClean="0">
                <a:solidFill>
                  <a:schemeClr val="tx2"/>
                </a:solidFill>
              </a:rPr>
              <a:t> Studio)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600" b="1" dirty="0" smtClean="0">
                <a:solidFill>
                  <a:schemeClr val="tx2"/>
                </a:solidFill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</a:rPr>
              <a:t>Material</a:t>
            </a:r>
            <a:r>
              <a:rPr lang="fr-FR" sz="1600" dirty="0" smtClean="0">
                <a:solidFill>
                  <a:schemeClr val="tx2"/>
                </a:solidFill>
              </a:rPr>
              <a:t>: 3-mm </a:t>
            </a:r>
            <a:r>
              <a:rPr lang="fr-FR" sz="1600" dirty="0" err="1" smtClean="0">
                <a:solidFill>
                  <a:schemeClr val="tx2"/>
                </a:solidFill>
              </a:rPr>
              <a:t>thick</a:t>
            </a:r>
            <a:r>
              <a:rPr lang="fr-FR" sz="1600" dirty="0" smtClean="0">
                <a:solidFill>
                  <a:schemeClr val="tx2"/>
                </a:solidFill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</a:rPr>
              <a:t>bulk</a:t>
            </a:r>
            <a:r>
              <a:rPr lang="fr-FR" sz="1600" dirty="0" smtClean="0">
                <a:solidFill>
                  <a:schemeClr val="tx2"/>
                </a:solidFill>
              </a:rPr>
              <a:t> Niobium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1336" y="3459112"/>
            <a:ext cx="152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tx2"/>
                </a:solidFill>
              </a:rPr>
              <a:t>Donut</a:t>
            </a:r>
            <a:r>
              <a:rPr lang="fr-FR" sz="1400" b="1" dirty="0" smtClean="0">
                <a:solidFill>
                  <a:schemeClr val="tx2"/>
                </a:solidFill>
              </a:rPr>
              <a:t> </a:t>
            </a:r>
            <a:r>
              <a:rPr lang="fr-FR" sz="1400" b="1" dirty="0" err="1" smtClean="0">
                <a:solidFill>
                  <a:schemeClr val="tx2"/>
                </a:solidFill>
              </a:rPr>
              <a:t>stiffener</a:t>
            </a:r>
            <a:r>
              <a:rPr lang="fr-FR" sz="1400" b="1" dirty="0" smtClean="0">
                <a:solidFill>
                  <a:schemeClr val="tx2"/>
                </a:solidFill>
              </a:rPr>
              <a:t> (x2)</a:t>
            </a:r>
            <a:endParaRPr lang="fr-FR" sz="1400" b="1" dirty="0">
              <a:solidFill>
                <a:schemeClr val="tx2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323484" y="3686855"/>
            <a:ext cx="351697" cy="105008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682510" y="4909228"/>
            <a:ext cx="152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tx2"/>
                </a:solidFill>
              </a:rPr>
              <a:t>Spokebase</a:t>
            </a:r>
            <a:r>
              <a:rPr lang="fr-FR" sz="1400" b="1" dirty="0" smtClean="0">
                <a:solidFill>
                  <a:schemeClr val="tx2"/>
                </a:solidFill>
              </a:rPr>
              <a:t> </a:t>
            </a:r>
            <a:r>
              <a:rPr lang="fr-FR" sz="1400" b="1" dirty="0" err="1" smtClean="0">
                <a:solidFill>
                  <a:schemeClr val="tx2"/>
                </a:solidFill>
              </a:rPr>
              <a:t>stiffener</a:t>
            </a:r>
            <a:r>
              <a:rPr lang="fr-FR" sz="1400" b="1" dirty="0" smtClean="0">
                <a:solidFill>
                  <a:schemeClr val="tx2"/>
                </a:solidFill>
              </a:rPr>
              <a:t> (x2)</a:t>
            </a:r>
            <a:endParaRPr lang="fr-FR" sz="1400" b="1" dirty="0">
              <a:solidFill>
                <a:schemeClr val="tx2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3416376" y="4584585"/>
            <a:ext cx="438734" cy="333819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425328" y="2437522"/>
            <a:ext cx="170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</a:rPr>
              <a:t>Pick-up probe port</a:t>
            </a:r>
          </a:p>
          <a:p>
            <a:r>
              <a:rPr lang="fr-FR" sz="1400" dirty="0" smtClean="0">
                <a:solidFill>
                  <a:schemeClr val="tx2"/>
                </a:solidFill>
                <a:latin typeface="Symbol" pitchFamily="18" charset="2"/>
                <a:sym typeface="Symbol"/>
              </a:rPr>
              <a:t></a:t>
            </a:r>
            <a:r>
              <a:rPr lang="fr-FR" sz="1400" baseline="-25000" dirty="0" err="1" smtClean="0">
                <a:solidFill>
                  <a:schemeClr val="tx2"/>
                </a:solidFill>
              </a:rPr>
              <a:t>int</a:t>
            </a:r>
            <a:r>
              <a:rPr lang="fr-FR" sz="1400" dirty="0" smtClean="0">
                <a:solidFill>
                  <a:schemeClr val="tx2"/>
                </a:solidFill>
              </a:rPr>
              <a:t>= 56mm</a:t>
            </a:r>
            <a:endParaRPr lang="fr-FR" sz="1400" b="1" dirty="0">
              <a:solidFill>
                <a:schemeClr val="tx2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2922852" y="2760420"/>
            <a:ext cx="493346" cy="2637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071814" y="5561127"/>
            <a:ext cx="219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tx2"/>
                </a:solidFill>
              </a:rPr>
              <a:t>Fundamental</a:t>
            </a:r>
            <a:r>
              <a:rPr lang="fr-FR" sz="1400" b="1" dirty="0" smtClean="0">
                <a:solidFill>
                  <a:schemeClr val="tx2"/>
                </a:solidFill>
              </a:rPr>
              <a:t> Coupler port </a:t>
            </a:r>
            <a:r>
              <a:rPr lang="fr-FR" sz="1400" dirty="0" smtClean="0">
                <a:solidFill>
                  <a:schemeClr val="tx2"/>
                </a:solidFill>
                <a:latin typeface="Symbol" pitchFamily="18" charset="2"/>
                <a:sym typeface="Symbol"/>
              </a:rPr>
              <a:t></a:t>
            </a:r>
            <a:r>
              <a:rPr lang="fr-FR" sz="1400" baseline="-25000" dirty="0" err="1" smtClean="0">
                <a:solidFill>
                  <a:schemeClr val="tx2"/>
                </a:solidFill>
              </a:rPr>
              <a:t>int</a:t>
            </a:r>
            <a:r>
              <a:rPr lang="fr-FR" sz="1400" dirty="0" smtClean="0">
                <a:solidFill>
                  <a:schemeClr val="tx2"/>
                </a:solidFill>
              </a:rPr>
              <a:t>= 56mm</a:t>
            </a:r>
            <a:endParaRPr lang="fr-FR" sz="1400" b="1" dirty="0">
              <a:solidFill>
                <a:schemeClr val="tx2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H="1" flipV="1">
            <a:off x="2937037" y="5318236"/>
            <a:ext cx="406009" cy="28779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5514627" y="2964415"/>
            <a:ext cx="162637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>
            <a:off x="7510738" y="2953256"/>
            <a:ext cx="162637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6312850" y="3754494"/>
            <a:ext cx="2026478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0800000">
            <a:off x="5928327" y="4329482"/>
            <a:ext cx="101212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10800000">
            <a:off x="5906221" y="6144163"/>
            <a:ext cx="101212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rot="5400000">
            <a:off x="5107489" y="5226096"/>
            <a:ext cx="1807860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7127417" y="3530128"/>
            <a:ext cx="739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580 mm</a:t>
            </a:r>
            <a:endParaRPr lang="fr-FR" sz="1200" dirty="0"/>
          </a:p>
        </p:txBody>
      </p:sp>
      <p:sp>
        <p:nvSpPr>
          <p:cNvPr id="52" name="ZoneTexte 51"/>
          <p:cNvSpPr txBox="1"/>
          <p:nvPr/>
        </p:nvSpPr>
        <p:spPr>
          <a:xfrm rot="16200000">
            <a:off x="5311414" y="5007193"/>
            <a:ext cx="1174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ym typeface="Symbol"/>
              </a:rPr>
              <a:t></a:t>
            </a:r>
            <a:r>
              <a:rPr lang="fr-FR" sz="1200" dirty="0" err="1" smtClean="0">
                <a:sym typeface="Symbol"/>
              </a:rPr>
              <a:t>int</a:t>
            </a:r>
            <a:r>
              <a:rPr lang="fr-FR" sz="1200" dirty="0" smtClean="0">
                <a:sym typeface="Symbol"/>
              </a:rPr>
              <a:t> </a:t>
            </a:r>
            <a:r>
              <a:rPr lang="fr-FR" sz="1200" dirty="0" smtClean="0"/>
              <a:t>485 mm</a:t>
            </a:r>
            <a:endParaRPr lang="fr-FR" sz="1200" dirty="0"/>
          </a:p>
        </p:txBody>
      </p:sp>
      <p:cxnSp>
        <p:nvCxnSpPr>
          <p:cNvPr id="55" name="Connecteur droit 54"/>
          <p:cNvCxnSpPr/>
          <p:nvPr/>
        </p:nvCxnSpPr>
        <p:spPr>
          <a:xfrm rot="5400000" flipH="1" flipV="1">
            <a:off x="7737499" y="1755509"/>
            <a:ext cx="390889" cy="383909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153619" y="6035040"/>
            <a:ext cx="264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Total </a:t>
            </a:r>
            <a:r>
              <a:rPr lang="fr-FR" b="1" u="sng" dirty="0" err="1" smtClean="0">
                <a:solidFill>
                  <a:schemeClr val="tx2">
                    <a:lumMod val="75000"/>
                  </a:schemeClr>
                </a:solidFill>
              </a:rPr>
              <a:t>weight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 : 42 Kg</a:t>
            </a:r>
            <a:endParaRPr lang="fr-FR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361553" y="2468161"/>
            <a:ext cx="938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latin typeface="Symbol" pitchFamily="18" charset="2"/>
                <a:sym typeface="Symbol"/>
              </a:rPr>
              <a:t></a:t>
            </a:r>
            <a:r>
              <a:rPr lang="fr-FR" sz="1200" baseline="-25000" dirty="0" err="1" smtClean="0"/>
              <a:t>int</a:t>
            </a:r>
            <a:r>
              <a:rPr lang="fr-FR" sz="1200" dirty="0" smtClean="0"/>
              <a:t>= 56mm</a:t>
            </a:r>
            <a:endParaRPr lang="fr-FR" sz="1200" b="1" dirty="0"/>
          </a:p>
        </p:txBody>
      </p:sp>
      <p:cxnSp>
        <p:nvCxnSpPr>
          <p:cNvPr id="67" name="Connecteur droit avec flèche 66"/>
          <p:cNvCxnSpPr/>
          <p:nvPr/>
        </p:nvCxnSpPr>
        <p:spPr>
          <a:xfrm flipV="1">
            <a:off x="5991225" y="2305051"/>
            <a:ext cx="342900" cy="1238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638175" y="971550"/>
            <a:ext cx="365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Helium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</a:t>
            </a:r>
            <a:endParaRPr lang="fr-F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Description of the cavity and its helium vessel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8613" y="1396033"/>
            <a:ext cx="3943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1600" b="1" dirty="0" smtClean="0">
                <a:solidFill>
                  <a:schemeClr val="tx2"/>
                </a:solidFill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</a:rPr>
              <a:t>Material</a:t>
            </a:r>
            <a:r>
              <a:rPr lang="fr-FR" sz="1600" dirty="0" smtClean="0">
                <a:solidFill>
                  <a:schemeClr val="tx2"/>
                </a:solidFill>
              </a:rPr>
              <a:t>: 3-mm </a:t>
            </a:r>
            <a:r>
              <a:rPr lang="fr-FR" sz="1600" dirty="0" err="1" smtClean="0">
                <a:solidFill>
                  <a:schemeClr val="tx2"/>
                </a:solidFill>
              </a:rPr>
              <a:t>thick</a:t>
            </a:r>
            <a:r>
              <a:rPr lang="fr-FR" sz="1600" dirty="0" smtClean="0">
                <a:solidFill>
                  <a:schemeClr val="tx2"/>
                </a:solidFill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</a:rPr>
              <a:t>Titanium</a:t>
            </a:r>
            <a:r>
              <a:rPr lang="fr-FR" sz="1600" dirty="0" smtClean="0">
                <a:solidFill>
                  <a:schemeClr val="tx2"/>
                </a:solidFill>
              </a:rPr>
              <a:t> grade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17208" y="5396782"/>
            <a:ext cx="1090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u="sng" dirty="0" smtClean="0">
                <a:solidFill>
                  <a:schemeClr val="tx2">
                    <a:lumMod val="75000"/>
                  </a:schemeClr>
                </a:solidFill>
              </a:rPr>
              <a:t>CODAP:</a:t>
            </a:r>
            <a:endParaRPr lang="fr-FR" sz="14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528295" y="5772026"/>
            <a:ext cx="1736629" cy="748779"/>
            <a:chOff x="1307257" y="5815013"/>
            <a:chExt cx="1736629" cy="748779"/>
          </a:xfrm>
        </p:grpSpPr>
        <p:sp>
          <p:nvSpPr>
            <p:cNvPr id="7" name="Rectangle 6"/>
            <p:cNvSpPr/>
            <p:nvPr/>
          </p:nvSpPr>
          <p:spPr>
            <a:xfrm>
              <a:off x="1307257" y="6256015"/>
              <a:ext cx="17366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err="1" smtClean="0">
                  <a:solidFill>
                    <a:schemeClr val="tx2">
                      <a:lumMod val="75000"/>
                    </a:schemeClr>
                  </a:solidFill>
                </a:rPr>
                <a:t>P</a:t>
              </a:r>
              <a:r>
                <a:rPr lang="fr-FR" sz="1200" dirty="0" err="1" smtClean="0">
                  <a:solidFill>
                    <a:schemeClr val="tx2">
                      <a:lumMod val="75000"/>
                    </a:schemeClr>
                  </a:solidFill>
                </a:rPr>
                <a:t>allowable</a:t>
              </a:r>
              <a:r>
                <a:rPr lang="fr-FR" sz="1400" dirty="0" smtClean="0">
                  <a:solidFill>
                    <a:schemeClr val="tx2">
                      <a:lumMod val="75000"/>
                    </a:schemeClr>
                  </a:solidFill>
                </a:rPr>
                <a:t> = 0,30 </a:t>
              </a:r>
              <a:r>
                <a:rPr lang="fr-FR" sz="1400" dirty="0" err="1" smtClean="0">
                  <a:solidFill>
                    <a:schemeClr val="tx2">
                      <a:lumMod val="75000"/>
                    </a:schemeClr>
                  </a:solidFill>
                </a:rPr>
                <a:t>MPa</a:t>
              </a:r>
              <a:endParaRPr lang="fr-FR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16782" y="5823059"/>
              <a:ext cx="10463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err="1" smtClean="0">
                  <a:solidFill>
                    <a:schemeClr val="tx2">
                      <a:lumMod val="75000"/>
                    </a:schemeClr>
                  </a:solidFill>
                </a:rPr>
                <a:t>P</a:t>
              </a:r>
              <a:r>
                <a:rPr lang="fr-FR" sz="1200" dirty="0" err="1" smtClean="0">
                  <a:solidFill>
                    <a:schemeClr val="tx2">
                      <a:lumMod val="75000"/>
                    </a:schemeClr>
                  </a:solidFill>
                </a:rPr>
                <a:t>allowable</a:t>
              </a:r>
              <a:r>
                <a:rPr lang="fr-FR" dirty="0" smtClean="0">
                  <a:solidFill>
                    <a:schemeClr val="tx2">
                      <a:lumMod val="75000"/>
                    </a:schemeClr>
                  </a:solidFill>
                </a:rPr>
                <a:t> =</a:t>
              </a:r>
              <a:endParaRPr lang="fr-FR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2376488" y="5815013"/>
            <a:ext cx="660400" cy="431800"/>
          </p:xfrm>
          <a:graphic>
            <a:graphicData uri="http://schemas.openxmlformats.org/presentationml/2006/ole">
              <p:oleObj spid="_x0000_s1026" name="Équation" r:id="rId3" imgW="660240" imgH="431640" progId="Equation.3">
                <p:embed/>
              </p:oleObj>
            </a:graphicData>
          </a:graphic>
        </p:graphicFrame>
      </p:grpSp>
      <p:sp>
        <p:nvSpPr>
          <p:cNvPr id="10" name="ZoneTexte 9"/>
          <p:cNvSpPr txBox="1"/>
          <p:nvPr/>
        </p:nvSpPr>
        <p:spPr>
          <a:xfrm>
            <a:off x="172209" y="5330432"/>
            <a:ext cx="2461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u="sng" dirty="0" err="1" smtClean="0">
                <a:solidFill>
                  <a:schemeClr val="tx2">
                    <a:lumMod val="75000"/>
                  </a:schemeClr>
                </a:solidFill>
              </a:rPr>
              <a:t>Roark</a:t>
            </a:r>
            <a:r>
              <a:rPr lang="fr-FR" sz="1400" i="1" u="sng" dirty="0" smtClean="0">
                <a:solidFill>
                  <a:schemeClr val="tx2">
                    <a:lumMod val="75000"/>
                  </a:schemeClr>
                </a:solidFill>
              </a:rPr>
              <a:t> formula:</a:t>
            </a:r>
            <a:endParaRPr lang="fr-FR" sz="14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4510" y="5821999"/>
            <a:ext cx="681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chemeClr val="tx2">
                    <a:lumMod val="75000"/>
                  </a:schemeClr>
                </a:solidFill>
              </a:rPr>
              <a:t>Pcrit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</a:rPr>
              <a:t>= </a:t>
            </a:r>
            <a:endParaRPr lang="fr-F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/>
        </p:nvGraphicFramePr>
        <p:xfrm>
          <a:off x="771716" y="5701719"/>
          <a:ext cx="1473200" cy="482600"/>
        </p:xfrm>
        <a:graphic>
          <a:graphicData uri="http://schemas.openxmlformats.org/presentationml/2006/ole">
            <p:oleObj spid="_x0000_s1027" name="Équation" r:id="rId4" imgW="1473120" imgH="482400" progId="Equation.3">
              <p:embed/>
            </p:oleObj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2487065" y="5651162"/>
            <a:ext cx="2122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 = Young </a:t>
            </a:r>
            <a:r>
              <a:rPr lang="fr-FR" sz="1200" dirty="0" err="1" smtClean="0"/>
              <a:t>modulus</a:t>
            </a:r>
            <a:endParaRPr lang="fr-FR" sz="1200" dirty="0" smtClean="0"/>
          </a:p>
          <a:p>
            <a:r>
              <a:rPr lang="fr-FR" sz="1200" dirty="0" smtClean="0"/>
              <a:t>e = </a:t>
            </a:r>
            <a:r>
              <a:rPr lang="fr-FR" sz="1200" dirty="0" err="1" smtClean="0"/>
              <a:t>thickness</a:t>
            </a:r>
            <a:endParaRPr lang="fr-FR" sz="1200" dirty="0" smtClean="0"/>
          </a:p>
          <a:p>
            <a:r>
              <a:rPr lang="fr-FR" sz="1200" dirty="0" smtClean="0"/>
              <a:t>L = free </a:t>
            </a:r>
            <a:r>
              <a:rPr lang="fr-FR" sz="1200" dirty="0" err="1" smtClean="0"/>
              <a:t>length</a:t>
            </a:r>
            <a:endParaRPr lang="fr-FR" sz="1200" dirty="0" smtClean="0"/>
          </a:p>
          <a:p>
            <a:r>
              <a:rPr lang="fr-FR" sz="1200" dirty="0" smtClean="0"/>
              <a:t>v = Poisson </a:t>
            </a:r>
            <a:r>
              <a:rPr lang="fr-FR" sz="1200" dirty="0" err="1" smtClean="0"/>
              <a:t>coef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r = </a:t>
            </a:r>
            <a:r>
              <a:rPr lang="fr-FR" sz="1200" dirty="0" err="1" smtClean="0"/>
              <a:t>cylinder</a:t>
            </a:r>
            <a:r>
              <a:rPr lang="fr-FR" sz="1200" dirty="0" smtClean="0"/>
              <a:t> radius</a:t>
            </a:r>
            <a:endParaRPr lang="fr-FR" sz="1200" dirty="0"/>
          </a:p>
        </p:txBody>
      </p:sp>
      <p:sp>
        <p:nvSpPr>
          <p:cNvPr id="15" name="Rectangle 14"/>
          <p:cNvSpPr/>
          <p:nvPr/>
        </p:nvSpPr>
        <p:spPr>
          <a:xfrm>
            <a:off x="264510" y="6199179"/>
            <a:ext cx="1392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</a:rPr>
              <a:t>Pcrit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 = 0,74 </a:t>
            </a:r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</a:rPr>
              <a:t>MPa</a:t>
            </a:r>
            <a:endParaRPr lang="fr-FR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885" y="5048250"/>
            <a:ext cx="8521736" cy="15621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oupe 72"/>
          <p:cNvGrpSpPr/>
          <p:nvPr/>
        </p:nvGrpSpPr>
        <p:grpSpPr>
          <a:xfrm>
            <a:off x="6010813" y="1578653"/>
            <a:ext cx="2490466" cy="2658468"/>
            <a:chOff x="5476804" y="1132426"/>
            <a:chExt cx="2490466" cy="2658468"/>
          </a:xfrm>
        </p:grpSpPr>
        <p:pic>
          <p:nvPicPr>
            <p:cNvPr id="51" name="Image 50" descr="vue6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9445" y="1132426"/>
              <a:ext cx="2267825" cy="2320349"/>
            </a:xfrm>
            <a:prstGeom prst="rect">
              <a:avLst/>
            </a:prstGeom>
          </p:spPr>
        </p:pic>
        <p:cxnSp>
          <p:nvCxnSpPr>
            <p:cNvPr id="20" name="Connecteur droit 19"/>
            <p:cNvCxnSpPr/>
            <p:nvPr/>
          </p:nvCxnSpPr>
          <p:spPr>
            <a:xfrm rot="5400000">
              <a:off x="5025067" y="2873004"/>
              <a:ext cx="183578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>
              <a:off x="6971203" y="2831015"/>
              <a:ext cx="177412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10800000">
              <a:off x="5499574" y="1295069"/>
              <a:ext cx="101212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10800000">
              <a:off x="5476804" y="3179776"/>
              <a:ext cx="101212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5793717" y="1303973"/>
              <a:ext cx="0" cy="188545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 rot="16200000">
              <a:off x="5065545" y="2053248"/>
              <a:ext cx="1174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ym typeface="Symbol"/>
                </a:rPr>
                <a:t></a:t>
              </a:r>
              <a:r>
                <a:rPr lang="fr-FR" sz="1200" dirty="0" err="1" smtClean="0">
                  <a:sym typeface="Symbol"/>
                </a:rPr>
                <a:t>int</a:t>
              </a:r>
              <a:r>
                <a:rPr lang="fr-FR" sz="1200" dirty="0" smtClean="0">
                  <a:sym typeface="Symbol"/>
                </a:rPr>
                <a:t>  </a:t>
              </a:r>
              <a:r>
                <a:rPr lang="fr-FR" sz="1200" dirty="0" smtClean="0"/>
                <a:t>530 mm</a:t>
              </a:r>
              <a:endParaRPr lang="fr-FR" sz="1200" dirty="0"/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5934813" y="3576426"/>
              <a:ext cx="1929027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6590402" y="3352393"/>
              <a:ext cx="739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534 mm</a:t>
              </a:r>
              <a:endParaRPr lang="fr-FR" sz="1200" dirty="0"/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867493" y="1719073"/>
            <a:ext cx="4913197" cy="3171139"/>
            <a:chOff x="4451942" y="3584449"/>
            <a:chExt cx="4913197" cy="3171139"/>
          </a:xfrm>
        </p:grpSpPr>
        <p:pic>
          <p:nvPicPr>
            <p:cNvPr id="50" name="Image 49" descr="vue5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7489" y="3584449"/>
              <a:ext cx="3730752" cy="3171139"/>
            </a:xfrm>
            <a:prstGeom prst="rect">
              <a:avLst/>
            </a:prstGeom>
          </p:spPr>
        </p:pic>
        <p:sp>
          <p:nvSpPr>
            <p:cNvPr id="40" name="ZoneTexte 39"/>
            <p:cNvSpPr txBox="1"/>
            <p:nvPr/>
          </p:nvSpPr>
          <p:spPr>
            <a:xfrm>
              <a:off x="4479799" y="5730120"/>
              <a:ext cx="13138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b="1" dirty="0" smtClean="0">
                  <a:solidFill>
                    <a:schemeClr val="tx2"/>
                  </a:solidFill>
                </a:rPr>
                <a:t>Supports for Cold </a:t>
              </a:r>
              <a:r>
                <a:rPr lang="fr-FR" sz="1400" b="1" dirty="0" err="1" smtClean="0">
                  <a:solidFill>
                    <a:schemeClr val="tx2"/>
                  </a:solidFill>
                </a:rPr>
                <a:t>Tuning</a:t>
              </a:r>
              <a:r>
                <a:rPr lang="fr-FR" sz="1400" b="1" dirty="0" smtClean="0">
                  <a:solidFill>
                    <a:schemeClr val="tx2"/>
                  </a:solidFill>
                </a:rPr>
                <a:t> System (CTS) (x4)</a:t>
              </a:r>
              <a:endParaRPr lang="fr-FR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47" name="Connecteur droit avec flèche 46"/>
            <p:cNvCxnSpPr/>
            <p:nvPr/>
          </p:nvCxnSpPr>
          <p:spPr>
            <a:xfrm flipH="1">
              <a:off x="7164876" y="3964838"/>
              <a:ext cx="420986" cy="9800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 flipV="1">
              <a:off x="5676595" y="5888736"/>
              <a:ext cx="270663" cy="8778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7608365" y="5294035"/>
              <a:ext cx="17567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b="1" dirty="0" err="1" smtClean="0">
                  <a:solidFill>
                    <a:schemeClr val="tx2"/>
                  </a:solidFill>
                </a:rPr>
                <a:t>Bracket</a:t>
              </a:r>
              <a:r>
                <a:rPr lang="fr-FR" sz="1400" b="1" dirty="0" smtClean="0">
                  <a:solidFill>
                    <a:schemeClr val="tx2"/>
                  </a:solidFill>
                </a:rPr>
                <a:t> for </a:t>
              </a:r>
              <a:r>
                <a:rPr lang="fr-FR" sz="1400" b="1" dirty="0" err="1" smtClean="0">
                  <a:solidFill>
                    <a:schemeClr val="tx2"/>
                  </a:solidFill>
                </a:rPr>
                <a:t>supporting</a:t>
              </a:r>
              <a:r>
                <a:rPr lang="fr-FR" sz="1400" b="1" dirty="0" smtClean="0">
                  <a:solidFill>
                    <a:schemeClr val="tx2"/>
                  </a:solidFill>
                </a:rPr>
                <a:t> in the cryomodule (x4)</a:t>
              </a:r>
              <a:endParaRPr lang="fr-FR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5069433" y="3887004"/>
              <a:ext cx="1294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tx2"/>
                  </a:solidFill>
                </a:rPr>
                <a:t>Pick-up </a:t>
              </a:r>
              <a:r>
                <a:rPr lang="fr-FR" sz="1400" b="1" dirty="0" err="1" smtClean="0">
                  <a:solidFill>
                    <a:schemeClr val="tx2"/>
                  </a:solidFill>
                </a:rPr>
                <a:t>Flange</a:t>
              </a:r>
              <a:endParaRPr lang="fr-FR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59" name="Connecteur droit avec flèche 58"/>
            <p:cNvCxnSpPr>
              <a:stCxn id="58" idx="3"/>
            </p:cNvCxnSpPr>
            <p:nvPr/>
          </p:nvCxnSpPr>
          <p:spPr>
            <a:xfrm>
              <a:off x="6364224" y="4040893"/>
              <a:ext cx="318015" cy="91524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/>
            <p:cNvSpPr txBox="1"/>
            <p:nvPr/>
          </p:nvSpPr>
          <p:spPr>
            <a:xfrm>
              <a:off x="6955488" y="6270486"/>
              <a:ext cx="1535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tx2"/>
                  </a:solidFill>
                </a:rPr>
                <a:t>Coupler </a:t>
              </a:r>
              <a:r>
                <a:rPr lang="fr-FR" sz="1400" b="1" dirty="0" err="1" smtClean="0">
                  <a:solidFill>
                    <a:schemeClr val="tx2"/>
                  </a:solidFill>
                </a:rPr>
                <a:t>Flange</a:t>
              </a:r>
              <a:endParaRPr lang="fr-FR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62" name="Connecteur droit avec flèche 61"/>
            <p:cNvCxnSpPr/>
            <p:nvPr/>
          </p:nvCxnSpPr>
          <p:spPr>
            <a:xfrm flipH="1" flipV="1">
              <a:off x="6974512" y="6195974"/>
              <a:ext cx="282166" cy="131674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>
            <a:xfrm>
              <a:off x="7549844" y="3798896"/>
              <a:ext cx="1345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>
                  <a:solidFill>
                    <a:schemeClr val="tx2"/>
                  </a:solidFill>
                </a:rPr>
                <a:t>Helium</a:t>
              </a:r>
              <a:r>
                <a:rPr lang="fr-FR" sz="1400" b="1" dirty="0" smtClean="0">
                  <a:solidFill>
                    <a:schemeClr val="tx2"/>
                  </a:solidFill>
                </a:rPr>
                <a:t> </a:t>
              </a:r>
              <a:r>
                <a:rPr lang="fr-FR" sz="1400" b="1" dirty="0" err="1" smtClean="0">
                  <a:solidFill>
                    <a:schemeClr val="tx2"/>
                  </a:solidFill>
                </a:rPr>
                <a:t>Flange</a:t>
              </a:r>
              <a:endParaRPr lang="fr-FR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69" name="Connecteur droit avec flèche 68"/>
            <p:cNvCxnSpPr/>
            <p:nvPr/>
          </p:nvCxnSpPr>
          <p:spPr>
            <a:xfrm>
              <a:off x="5296215" y="4560786"/>
              <a:ext cx="387695" cy="22335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/>
            <p:cNvSpPr txBox="1"/>
            <p:nvPr/>
          </p:nvSpPr>
          <p:spPr>
            <a:xfrm>
              <a:off x="4451942" y="4320053"/>
              <a:ext cx="851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tx2"/>
                  </a:solidFill>
                </a:rPr>
                <a:t>Ring </a:t>
              </a:r>
              <a:r>
                <a:rPr lang="fr-FR" sz="1400" b="1" dirty="0" err="1" smtClean="0">
                  <a:solidFill>
                    <a:schemeClr val="tx2"/>
                  </a:solidFill>
                </a:rPr>
                <a:t>stiffener</a:t>
              </a:r>
              <a:endParaRPr lang="fr-FR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78" name="Connecteur droit avec flèche 77"/>
            <p:cNvCxnSpPr/>
            <p:nvPr/>
          </p:nvCxnSpPr>
          <p:spPr>
            <a:xfrm rot="16200000" flipV="1">
              <a:off x="8098792" y="5211187"/>
              <a:ext cx="187301" cy="18032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ZoneTexte 74"/>
          <p:cNvSpPr txBox="1"/>
          <p:nvPr/>
        </p:nvSpPr>
        <p:spPr>
          <a:xfrm>
            <a:off x="6013094" y="4337914"/>
            <a:ext cx="264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Total </a:t>
            </a:r>
            <a:r>
              <a:rPr lang="fr-FR" b="1" u="sng" dirty="0" err="1" smtClean="0">
                <a:solidFill>
                  <a:schemeClr val="tx2">
                    <a:lumMod val="75000"/>
                  </a:schemeClr>
                </a:solidFill>
              </a:rPr>
              <a:t>weight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 : 22 Kg</a:t>
            </a:r>
            <a:endParaRPr lang="fr-FR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963034" y="5035157"/>
            <a:ext cx="2461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err="1" smtClean="0">
                <a:solidFill>
                  <a:schemeClr val="tx2">
                    <a:lumMod val="75000"/>
                  </a:schemeClr>
                </a:solidFill>
              </a:rPr>
              <a:t>Buckling</a:t>
            </a:r>
            <a:r>
              <a:rPr lang="fr-FR" sz="14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400" b="1" u="sng" dirty="0" err="1" smtClean="0">
                <a:solidFill>
                  <a:schemeClr val="tx2">
                    <a:lumMod val="75000"/>
                  </a:schemeClr>
                </a:solidFill>
              </a:rPr>
              <a:t>analytical</a:t>
            </a:r>
            <a:r>
              <a:rPr lang="fr-FR" sz="14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400" b="1" u="sng" dirty="0" err="1" smtClean="0">
                <a:solidFill>
                  <a:schemeClr val="tx2">
                    <a:lumMod val="75000"/>
                  </a:schemeClr>
                </a:solidFill>
              </a:rPr>
              <a:t>calculation</a:t>
            </a:r>
            <a:endParaRPr lang="fr-FR" sz="1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 descr="vue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938" y="1767837"/>
            <a:ext cx="4185344" cy="3941719"/>
          </a:xfrm>
          <a:prstGeom prst="rect">
            <a:avLst/>
          </a:prstGeom>
        </p:spPr>
      </p:pic>
      <p:pic>
        <p:nvPicPr>
          <p:cNvPr id="42" name="Image 41" descr="vue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4336" y="1572767"/>
            <a:ext cx="3958163" cy="4363517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638175" y="971550"/>
            <a:ext cx="365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  <a:endParaRPr lang="fr-F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Description of the cavity and its helium vessel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903599" y="5217692"/>
            <a:ext cx="1145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chemeClr val="tx2"/>
                </a:solidFill>
              </a:rPr>
              <a:t>Welded</a:t>
            </a:r>
            <a:r>
              <a:rPr lang="fr-FR" sz="1400" b="1" dirty="0" smtClean="0">
                <a:solidFill>
                  <a:schemeClr val="tx2"/>
                </a:solidFill>
              </a:rPr>
              <a:t> connections</a:t>
            </a:r>
            <a:endParaRPr lang="fr-FR" sz="1400" b="1" dirty="0">
              <a:solidFill>
                <a:schemeClr val="tx2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8228205" y="3942111"/>
            <a:ext cx="403731" cy="1251681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249577" y="2196403"/>
            <a:ext cx="529431" cy="444384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757453" y="2796203"/>
            <a:ext cx="2032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/>
                </a:solidFill>
              </a:rPr>
              <a:t>1 </a:t>
            </a:r>
            <a:r>
              <a:rPr lang="fr-FR" sz="1400" b="1" dirty="0" err="1" smtClean="0">
                <a:solidFill>
                  <a:schemeClr val="tx2"/>
                </a:solidFill>
              </a:rPr>
              <a:t>Bellows</a:t>
            </a:r>
            <a:endParaRPr lang="fr-FR" sz="1400" b="1" dirty="0">
              <a:solidFill>
                <a:schemeClr val="tx2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5201107" y="3065072"/>
            <a:ext cx="557129" cy="50173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 flipV="1">
            <a:off x="7207259" y="5198204"/>
            <a:ext cx="912613" cy="27356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082962" y="1917772"/>
            <a:ext cx="1352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chemeClr val="tx2"/>
                </a:solidFill>
              </a:rPr>
              <a:t>Welded</a:t>
            </a:r>
            <a:r>
              <a:rPr lang="fr-FR" sz="1400" b="1" dirty="0" smtClean="0">
                <a:solidFill>
                  <a:schemeClr val="tx2"/>
                </a:solidFill>
              </a:rPr>
              <a:t> connections</a:t>
            </a:r>
            <a:endParaRPr lang="fr-FR" sz="1400" b="1" dirty="0">
              <a:solidFill>
                <a:schemeClr val="tx2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5244998" y="2187245"/>
            <a:ext cx="1601080" cy="16612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016812" y="5742432"/>
            <a:ext cx="264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Total </a:t>
            </a:r>
            <a:r>
              <a:rPr lang="fr-FR" b="1" u="sng" dirty="0" err="1" smtClean="0">
                <a:solidFill>
                  <a:schemeClr val="tx2">
                    <a:lumMod val="75000"/>
                  </a:schemeClr>
                </a:solidFill>
              </a:rPr>
              <a:t>weight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 : ~70 Kg</a:t>
            </a:r>
            <a:endParaRPr lang="fr-FR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638175" y="971550"/>
            <a:ext cx="365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points</a:t>
            </a:r>
            <a:endParaRPr lang="fr-F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RF design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6215" y="989919"/>
            <a:ext cx="8035963" cy="548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688" lvl="0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defRPr/>
            </a:pPr>
            <a:endParaRPr lang="en-GB" b="1" kern="0" dirty="0" smtClean="0">
              <a:cs typeface="Kalinga" pitchFamily="34" charset="0"/>
              <a:sym typeface="Wingdings" pitchFamily="2" charset="2"/>
            </a:endParaRPr>
          </a:p>
          <a:p>
            <a:pPr marL="293688" lvl="0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defRPr/>
            </a:pPr>
            <a:r>
              <a:rPr lang="en-GB" b="1" kern="0" dirty="0" smtClean="0">
                <a:cs typeface="Kalinga" pitchFamily="34" charset="0"/>
                <a:sym typeface="Wingdings" pitchFamily="2" charset="2"/>
              </a:rPr>
              <a:t>SPOKE BAR GEOMETRY : feedback from the two Single-Spoke resonators and the Triple-Spoke resonator fabrication (EURISOL)</a:t>
            </a:r>
          </a:p>
          <a:p>
            <a:pPr marL="293688" lvl="0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defRPr/>
            </a:pPr>
            <a:r>
              <a:rPr lang="en-GB" b="1" u="sng" kern="0" dirty="0" smtClean="0">
                <a:solidFill>
                  <a:srgbClr val="FF0000"/>
                </a:solidFill>
                <a:cs typeface="Kalinga" pitchFamily="34" charset="0"/>
                <a:sym typeface="Wingdings" pitchFamily="2" charset="2"/>
              </a:rPr>
              <a:t>Spoke bar base (H field area)</a:t>
            </a:r>
            <a:r>
              <a:rPr lang="en-GB" b="1" kern="0" dirty="0" smtClean="0">
                <a:solidFill>
                  <a:srgbClr val="FF0000"/>
                </a:solidFill>
                <a:cs typeface="Kalinga" pitchFamily="34" charset="0"/>
                <a:sym typeface="Wingdings" pitchFamily="2" charset="2"/>
              </a:rPr>
              <a:t>: </a:t>
            </a:r>
          </a:p>
          <a:p>
            <a:pPr marL="293688" lvl="0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buFont typeface="Arial" pitchFamily="34" charset="0"/>
              <a:buChar char="•"/>
              <a:defRPr/>
            </a:pPr>
            <a:r>
              <a:rPr lang="en-GB" b="1" kern="0" dirty="0" smtClean="0">
                <a:solidFill>
                  <a:srgbClr val="224478"/>
                </a:solidFill>
                <a:cs typeface="Kalinga" pitchFamily="34" charset="0"/>
                <a:sym typeface="Wingdings" pitchFamily="2" charset="2"/>
              </a:rPr>
              <a:t>no racetrack shape 3D weld seams are not easy (Spoke bar-to-cavity body connection) </a:t>
            </a:r>
          </a:p>
          <a:p>
            <a:pPr marL="293688" lvl="0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buFont typeface="Arial" pitchFamily="34" charset="0"/>
              <a:buChar char="•"/>
              <a:defRPr/>
            </a:pPr>
            <a:r>
              <a:rPr lang="en-GB" b="1" kern="0" dirty="0" smtClean="0">
                <a:solidFill>
                  <a:srgbClr val="224478"/>
                </a:solidFill>
                <a:cs typeface="Kalinga" pitchFamily="34" charset="0"/>
                <a:sym typeface="Wingdings" pitchFamily="2" charset="2"/>
              </a:rPr>
              <a:t>no cylindrical shape </a:t>
            </a:r>
            <a:r>
              <a:rPr lang="en-GB" b="1" kern="0" dirty="0" err="1" smtClean="0">
                <a:solidFill>
                  <a:srgbClr val="224478"/>
                </a:solidFill>
                <a:cs typeface="Kalinga" pitchFamily="34" charset="0"/>
                <a:sym typeface="Wingdings" pitchFamily="2" charset="2"/>
              </a:rPr>
              <a:t>Hpk</a:t>
            </a:r>
            <a:r>
              <a:rPr lang="en-GB" b="1" kern="0" dirty="0" smtClean="0">
                <a:solidFill>
                  <a:srgbClr val="224478"/>
                </a:solidFill>
                <a:cs typeface="Kalinga" pitchFamily="34" charset="0"/>
                <a:sym typeface="Wingdings" pitchFamily="2" charset="2"/>
              </a:rPr>
              <a:t> too high</a:t>
            </a:r>
          </a:p>
          <a:p>
            <a:pPr marL="293688" lvl="0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defRPr/>
            </a:pPr>
            <a:r>
              <a:rPr lang="en-GB" b="1" kern="0" dirty="0" smtClean="0">
                <a:solidFill>
                  <a:srgbClr val="224478"/>
                </a:solidFill>
                <a:cs typeface="Kalinga" pitchFamily="34" charset="0"/>
                <a:sym typeface="Wingdings" pitchFamily="2" charset="2"/>
              </a:rPr>
              <a:t>	</a:t>
            </a:r>
          </a:p>
          <a:p>
            <a:pPr marL="293688" lvl="0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defRPr/>
            </a:pPr>
            <a:endParaRPr lang="en-GB" b="1" kern="0" dirty="0" smtClean="0">
              <a:solidFill>
                <a:srgbClr val="224478"/>
              </a:solidFill>
              <a:cs typeface="Kalinga" pitchFamily="34" charset="0"/>
              <a:sym typeface="Wingdings" pitchFamily="2" charset="2"/>
            </a:endParaRPr>
          </a:p>
          <a:p>
            <a:pPr marL="293688" lvl="0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defRPr/>
            </a:pPr>
            <a:endParaRPr lang="en-GB" b="1" kern="0" dirty="0" smtClean="0">
              <a:solidFill>
                <a:srgbClr val="224478"/>
              </a:solidFill>
              <a:cs typeface="Kalinga" pitchFamily="34" charset="0"/>
              <a:sym typeface="Wingdings" pitchFamily="2" charset="2"/>
            </a:endParaRPr>
          </a:p>
          <a:p>
            <a:pPr marL="293688" lvl="0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defRPr/>
            </a:pPr>
            <a:endParaRPr lang="en-GB" b="1" kern="0" dirty="0" smtClean="0">
              <a:solidFill>
                <a:srgbClr val="224478"/>
              </a:solidFill>
              <a:cs typeface="Kalinga" pitchFamily="34" charset="0"/>
              <a:sym typeface="Wingdings" pitchFamily="2" charset="2"/>
            </a:endParaRPr>
          </a:p>
          <a:p>
            <a:pPr marL="293688" lvl="0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defRPr/>
            </a:pPr>
            <a:r>
              <a:rPr lang="en-GB" b="1" kern="0" dirty="0" smtClean="0">
                <a:solidFill>
                  <a:srgbClr val="224478"/>
                </a:solidFill>
                <a:cs typeface="Kalinga" pitchFamily="34" charset="0"/>
                <a:sym typeface="Wingdings" pitchFamily="2" charset="2"/>
              </a:rPr>
              <a:t>							</a:t>
            </a:r>
            <a:r>
              <a:rPr lang="en-GB" b="1" u="sng" kern="0" dirty="0" smtClean="0">
                <a:solidFill>
                  <a:srgbClr val="224478"/>
                </a:solidFill>
                <a:cs typeface="Kalinga" pitchFamily="34" charset="0"/>
                <a:sym typeface="Wingdings" pitchFamily="2" charset="2"/>
              </a:rPr>
              <a:t>Conical shape is chosen</a:t>
            </a:r>
          </a:p>
          <a:p>
            <a:pPr marL="293688" lvl="0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defRPr/>
            </a:pPr>
            <a:r>
              <a:rPr lang="en-GB" b="1" u="sng" kern="0" dirty="0" smtClean="0">
                <a:solidFill>
                  <a:srgbClr val="FF0000"/>
                </a:solidFill>
                <a:cs typeface="Kalinga" pitchFamily="34" charset="0"/>
                <a:sym typeface="Wingdings" pitchFamily="2" charset="2"/>
              </a:rPr>
              <a:t>Spoke bar </a:t>
            </a:r>
            <a:r>
              <a:rPr lang="en-GB" b="1" u="sng" kern="0" dirty="0" err="1" smtClean="0">
                <a:solidFill>
                  <a:srgbClr val="FF0000"/>
                </a:solidFill>
                <a:cs typeface="Kalinga" pitchFamily="34" charset="0"/>
                <a:sym typeface="Wingdings" pitchFamily="2" charset="2"/>
              </a:rPr>
              <a:t>center</a:t>
            </a:r>
            <a:r>
              <a:rPr lang="en-GB" b="1" u="sng" kern="0" dirty="0" smtClean="0">
                <a:solidFill>
                  <a:srgbClr val="FF0000"/>
                </a:solidFill>
                <a:cs typeface="Kalinga" pitchFamily="34" charset="0"/>
                <a:sym typeface="Wingdings" pitchFamily="2" charset="2"/>
              </a:rPr>
              <a:t> (E field area)</a:t>
            </a:r>
            <a:r>
              <a:rPr lang="en-GB" b="1" kern="0" dirty="0" smtClean="0">
                <a:solidFill>
                  <a:srgbClr val="FF0000"/>
                </a:solidFill>
                <a:cs typeface="Kalinga" pitchFamily="34" charset="0"/>
                <a:sym typeface="Wingdings" pitchFamily="2" charset="2"/>
              </a:rPr>
              <a:t>: </a:t>
            </a:r>
            <a:r>
              <a:rPr lang="en-GB" b="1" u="sng" kern="0" dirty="0" smtClean="0">
                <a:solidFill>
                  <a:srgbClr val="224478"/>
                </a:solidFill>
                <a:cs typeface="Kalinga" pitchFamily="34" charset="0"/>
                <a:sym typeface="Wingdings" pitchFamily="2" charset="2"/>
              </a:rPr>
              <a:t>racetrack shape is ok</a:t>
            </a:r>
          </a:p>
        </p:txBody>
      </p:sp>
      <p:grpSp>
        <p:nvGrpSpPr>
          <p:cNvPr id="20" name="Groupe 16"/>
          <p:cNvGrpSpPr/>
          <p:nvPr/>
        </p:nvGrpSpPr>
        <p:grpSpPr>
          <a:xfrm>
            <a:off x="5142153" y="3304317"/>
            <a:ext cx="3195023" cy="2160568"/>
            <a:chOff x="5303518" y="3003103"/>
            <a:chExt cx="3195023" cy="2160568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173" t="2762" r="3018" b="15066"/>
            <a:stretch>
              <a:fillRect/>
            </a:stretch>
          </p:blipFill>
          <p:spPr bwMode="auto">
            <a:xfrm>
              <a:off x="5303518" y="3003103"/>
              <a:ext cx="3195023" cy="21605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Freeform 3"/>
            <p:cNvSpPr>
              <a:spLocks/>
            </p:cNvSpPr>
            <p:nvPr/>
          </p:nvSpPr>
          <p:spPr bwMode="auto">
            <a:xfrm>
              <a:off x="5898621" y="3786993"/>
              <a:ext cx="424754" cy="463274"/>
            </a:xfrm>
            <a:custGeom>
              <a:avLst/>
              <a:gdLst/>
              <a:ahLst/>
              <a:cxnLst>
                <a:cxn ang="0">
                  <a:pos x="0" y="482"/>
                </a:cxn>
                <a:cxn ang="0">
                  <a:pos x="86" y="235"/>
                </a:cxn>
                <a:cxn ang="0">
                  <a:pos x="215" y="63"/>
                </a:cxn>
                <a:cxn ang="0">
                  <a:pos x="333" y="9"/>
                </a:cxn>
                <a:cxn ang="0">
                  <a:pos x="397" y="9"/>
                </a:cxn>
                <a:cxn ang="0">
                  <a:pos x="537" y="42"/>
                </a:cxn>
                <a:cxn ang="0">
                  <a:pos x="591" y="160"/>
                </a:cxn>
                <a:cxn ang="0">
                  <a:pos x="634" y="321"/>
                </a:cxn>
                <a:cxn ang="0">
                  <a:pos x="666" y="504"/>
                </a:cxn>
                <a:cxn ang="0">
                  <a:pos x="644" y="622"/>
                </a:cxn>
                <a:cxn ang="0">
                  <a:pos x="634" y="729"/>
                </a:cxn>
              </a:cxnLst>
              <a:rect l="0" t="0" r="r" b="b"/>
              <a:pathLst>
                <a:path w="668" h="729">
                  <a:moveTo>
                    <a:pt x="0" y="482"/>
                  </a:moveTo>
                  <a:cubicBezTo>
                    <a:pt x="25" y="393"/>
                    <a:pt x="50" y="305"/>
                    <a:pt x="86" y="235"/>
                  </a:cubicBezTo>
                  <a:cubicBezTo>
                    <a:pt x="122" y="165"/>
                    <a:pt x="174" y="101"/>
                    <a:pt x="215" y="63"/>
                  </a:cubicBezTo>
                  <a:cubicBezTo>
                    <a:pt x="256" y="25"/>
                    <a:pt x="303" y="18"/>
                    <a:pt x="333" y="9"/>
                  </a:cubicBezTo>
                  <a:cubicBezTo>
                    <a:pt x="363" y="0"/>
                    <a:pt x="363" y="4"/>
                    <a:pt x="397" y="9"/>
                  </a:cubicBezTo>
                  <a:cubicBezTo>
                    <a:pt x="431" y="14"/>
                    <a:pt x="505" y="17"/>
                    <a:pt x="537" y="42"/>
                  </a:cubicBezTo>
                  <a:cubicBezTo>
                    <a:pt x="569" y="67"/>
                    <a:pt x="575" y="114"/>
                    <a:pt x="591" y="160"/>
                  </a:cubicBezTo>
                  <a:cubicBezTo>
                    <a:pt x="607" y="206"/>
                    <a:pt x="621" y="264"/>
                    <a:pt x="634" y="321"/>
                  </a:cubicBezTo>
                  <a:cubicBezTo>
                    <a:pt x="647" y="378"/>
                    <a:pt x="664" y="454"/>
                    <a:pt x="666" y="504"/>
                  </a:cubicBezTo>
                  <a:cubicBezTo>
                    <a:pt x="668" y="554"/>
                    <a:pt x="649" y="585"/>
                    <a:pt x="644" y="622"/>
                  </a:cubicBezTo>
                  <a:cubicBezTo>
                    <a:pt x="639" y="659"/>
                    <a:pt x="636" y="694"/>
                    <a:pt x="634" y="72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5" name="Picture 2" descr="D:\PROJETS\SPOKE\035\Photos\DSCF0007.JPG"/>
          <p:cNvPicPr>
            <a:picLocks noChangeAspect="1" noChangeArrowheads="1"/>
          </p:cNvPicPr>
          <p:nvPr/>
        </p:nvPicPr>
        <p:blipFill>
          <a:blip r:embed="rId3" cstate="print"/>
          <a:srcRect l="9152" r="14947"/>
          <a:stretch>
            <a:fillRect/>
          </a:stretch>
        </p:blipFill>
        <p:spPr bwMode="auto">
          <a:xfrm>
            <a:off x="570153" y="3851238"/>
            <a:ext cx="2267029" cy="1991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" descr="D:\PROJETS\SPOKE\035\Photos\DSCF0008.JPG"/>
          <p:cNvPicPr>
            <a:picLocks noChangeAspect="1" noChangeArrowheads="1"/>
          </p:cNvPicPr>
          <p:nvPr/>
        </p:nvPicPr>
        <p:blipFill>
          <a:blip r:embed="rId4" cstate="print"/>
          <a:srcRect l="29692" t="26183" r="27278" b="4789"/>
          <a:stretch>
            <a:fillRect/>
          </a:stretch>
        </p:blipFill>
        <p:spPr bwMode="auto">
          <a:xfrm>
            <a:off x="2979867" y="4195483"/>
            <a:ext cx="1150792" cy="1230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2" name="Connecteur droit avec flèche 31"/>
          <p:cNvCxnSpPr/>
          <p:nvPr/>
        </p:nvCxnSpPr>
        <p:spPr>
          <a:xfrm flipH="1">
            <a:off x="6092415" y="2926082"/>
            <a:ext cx="681317" cy="5468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6813135" y="2917118"/>
            <a:ext cx="14385" cy="6307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6016670" y="2935047"/>
            <a:ext cx="783956" cy="11393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>
            <a:off x="1518622" y="3668358"/>
            <a:ext cx="181086" cy="4733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1721224" y="3700631"/>
            <a:ext cx="1549101" cy="6562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RF design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4159" y="4962721"/>
            <a:ext cx="3132352" cy="959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ctr"/>
            <a:r>
              <a:rPr lang="fr-FR" b="1" u="sng" dirty="0" smtClean="0">
                <a:latin typeface="+mj-lt"/>
              </a:rPr>
              <a:t>GOALS</a:t>
            </a:r>
          </a:p>
          <a:p>
            <a:pPr algn="ctr"/>
            <a:r>
              <a:rPr lang="fr-FR" b="1" dirty="0" err="1" smtClean="0">
                <a:latin typeface="+mj-lt"/>
              </a:rPr>
              <a:t>Epk</a:t>
            </a:r>
            <a:r>
              <a:rPr lang="fr-FR" b="1" dirty="0" smtClean="0">
                <a:latin typeface="+mj-lt"/>
              </a:rPr>
              <a:t>/</a:t>
            </a:r>
            <a:r>
              <a:rPr lang="fr-FR" b="1" dirty="0" err="1" smtClean="0">
                <a:latin typeface="+mj-lt"/>
              </a:rPr>
              <a:t>Eacc</a:t>
            </a:r>
            <a:r>
              <a:rPr lang="fr-FR" b="1" dirty="0" smtClean="0">
                <a:latin typeface="+mj-lt"/>
              </a:rPr>
              <a:t> &lt; 4.4</a:t>
            </a:r>
          </a:p>
          <a:p>
            <a:pPr algn="ctr"/>
            <a:r>
              <a:rPr lang="fr-FR" b="1" dirty="0" err="1" smtClean="0">
                <a:latin typeface="+mj-lt"/>
              </a:rPr>
              <a:t>Bpk</a:t>
            </a:r>
            <a:r>
              <a:rPr lang="fr-FR" b="1" dirty="0" smtClean="0">
                <a:latin typeface="+mj-lt"/>
              </a:rPr>
              <a:t>/</a:t>
            </a:r>
            <a:r>
              <a:rPr lang="fr-FR" b="1" dirty="0" err="1" smtClean="0">
                <a:latin typeface="+mj-lt"/>
              </a:rPr>
              <a:t>Eacc</a:t>
            </a:r>
            <a:r>
              <a:rPr lang="fr-FR" b="1" dirty="0" smtClean="0">
                <a:latin typeface="+mj-lt"/>
              </a:rPr>
              <a:t> (</a:t>
            </a:r>
            <a:r>
              <a:rPr lang="fr-FR" b="1" dirty="0" err="1" smtClean="0">
                <a:latin typeface="+mj-lt"/>
              </a:rPr>
              <a:t>mT</a:t>
            </a:r>
            <a:r>
              <a:rPr lang="fr-FR" b="1" dirty="0" smtClean="0">
                <a:latin typeface="+mj-lt"/>
              </a:rPr>
              <a:t>/MV/m) &lt; 8.3</a:t>
            </a:r>
          </a:p>
          <a:p>
            <a:pPr algn="ctr"/>
            <a:endParaRPr lang="fr-FR" dirty="0" smtClean="0">
              <a:latin typeface="+mj-lt"/>
            </a:endParaRPr>
          </a:p>
          <a:p>
            <a:pPr algn="ctr"/>
            <a:endParaRPr lang="fr-FR" dirty="0" smtClean="0">
              <a:latin typeface="+mj-lt"/>
            </a:endParaRPr>
          </a:p>
          <a:p>
            <a:pPr algn="ctr"/>
            <a:endParaRPr lang="fr-FR" dirty="0" smtClean="0">
              <a:latin typeface="+mj-lt"/>
            </a:endParaRPr>
          </a:p>
          <a:p>
            <a:pPr algn="ctr"/>
            <a:endParaRPr lang="fr-FR" dirty="0" smtClean="0">
              <a:latin typeface="+mj-lt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54124" y="1905000"/>
            <a:ext cx="5756220" cy="462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Kalinga" pitchFamily="34" charset="0"/>
              </a:rPr>
              <a:t>CST </a:t>
            </a:r>
            <a:r>
              <a:rPr kumimoji="0" lang="en-GB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Kalinga" pitchFamily="34" charset="0"/>
              </a:rPr>
              <a:t>MicroWave</a:t>
            </a:r>
            <a:r>
              <a:rPr kumimoji="0" lang="en-GB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Kalinga" pitchFamily="34" charset="0"/>
              </a:rPr>
              <a:t> Studio 2012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Kalinga" pitchFamily="34" charset="0"/>
                <a:sym typeface="Wingdings" pitchFamily="2" charset="2"/>
              </a:rPr>
              <a:t>Model created with the 3D CAD tools of MWS</a:t>
            </a:r>
          </a:p>
          <a:p>
            <a:pPr marL="457200" lvl="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Kalinga" pitchFamily="34" charset="0"/>
                <a:sym typeface="Wingdings" pitchFamily="2" charset="2"/>
              </a:rPr>
              <a:t>Symetries</a:t>
            </a:r>
            <a:r>
              <a:rPr kumimoji="0" lang="en-GB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Kalinga" pitchFamily="34" charset="0"/>
                <a:sym typeface="Wingdings" pitchFamily="2" charset="2"/>
              </a:rPr>
              <a:t>: ¼, </a:t>
            </a:r>
          </a:p>
          <a:p>
            <a:pPr marL="457200" lvl="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Kalinga" pitchFamily="34" charset="0"/>
                <a:sym typeface="Wingdings" pitchFamily="2" charset="2"/>
              </a:rPr>
              <a:t>BC: Magnetic planes, </a:t>
            </a:r>
          </a:p>
          <a:p>
            <a:pPr marL="457200" lvl="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Kalinga" pitchFamily="34" charset="0"/>
                <a:sym typeface="Wingdings" pitchFamily="2" charset="2"/>
              </a:rPr>
              <a:t>Tetrahedral mesh, </a:t>
            </a:r>
            <a:r>
              <a:rPr kumimoji="0" lang="en-GB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Kalinga" pitchFamily="34" charset="0"/>
                <a:sym typeface="Wingdings" pitchFamily="2" charset="2"/>
              </a:rPr>
              <a:t>Nb</a:t>
            </a:r>
            <a:r>
              <a:rPr lang="en-GB" kern="0" dirty="0" smtClean="0">
                <a:cs typeface="Kalinga" pitchFamily="34" charset="0"/>
                <a:sym typeface="Wingdings" pitchFamily="2" charset="2"/>
              </a:rPr>
              <a:t> tetrahedrons~10 000</a:t>
            </a:r>
            <a:endParaRPr kumimoji="0" lang="en-GB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Kalinga" pitchFamily="34" charset="0"/>
              <a:sym typeface="Wingdings" pitchFamily="2" charset="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Kalinga" pitchFamily="34" charset="0"/>
                <a:sym typeface="Wingdings" pitchFamily="2" charset="2"/>
              </a:rPr>
              <a:t>1st mode calculated (TM010)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kern="0" dirty="0" smtClean="0">
                <a:cs typeface="Kalinga" pitchFamily="34" charset="0"/>
                <a:sym typeface="Wingdings" pitchFamily="2" charset="2"/>
              </a:rPr>
              <a:t>Optimisation of a dozen parameters</a:t>
            </a:r>
            <a:endParaRPr kumimoji="0" lang="en-GB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Kalinga" pitchFamily="34" charset="0"/>
              <a:sym typeface="Wingdings" pitchFamily="2" charset="2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l="25251" t="5845" r="25012" b="6528"/>
          <a:stretch>
            <a:fillRect/>
          </a:stretch>
        </p:blipFill>
        <p:spPr bwMode="auto">
          <a:xfrm>
            <a:off x="5906823" y="981540"/>
            <a:ext cx="2731566" cy="239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2630" y="3622012"/>
            <a:ext cx="3552735" cy="305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ZoneTexte 65"/>
          <p:cNvSpPr txBox="1"/>
          <p:nvPr/>
        </p:nvSpPr>
        <p:spPr>
          <a:xfrm>
            <a:off x="638175" y="971550"/>
            <a:ext cx="365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RF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[1]</a:t>
            </a:r>
            <a:endParaRPr lang="fr-F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RF design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5543774" y="849853"/>
            <a:ext cx="3471134" cy="1994486"/>
            <a:chOff x="2897393" y="494685"/>
            <a:chExt cx="5400000" cy="2842298"/>
          </a:xfrm>
        </p:grpSpPr>
        <p:sp>
          <p:nvSpPr>
            <p:cNvPr id="30" name="ZoneTexte 29"/>
            <p:cNvSpPr txBox="1"/>
            <p:nvPr/>
          </p:nvSpPr>
          <p:spPr>
            <a:xfrm>
              <a:off x="3338344" y="670336"/>
              <a:ext cx="3655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3.1 RF </a:t>
              </a:r>
              <a:r>
                <a:rPr lang="fr-FR" sz="2400" b="1" dirty="0" err="1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parameters</a:t>
              </a:r>
              <a:endParaRPr lang="fr-F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7393" y="494685"/>
              <a:ext cx="5400000" cy="2687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Flèche droite 28"/>
            <p:cNvSpPr/>
            <p:nvPr/>
          </p:nvSpPr>
          <p:spPr>
            <a:xfrm rot="8983806">
              <a:off x="5846781" y="1213822"/>
              <a:ext cx="681318" cy="2599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465345" y="925158"/>
              <a:ext cx="1028742" cy="526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/>
                <a:t>Epk</a:t>
              </a:r>
              <a:endParaRPr lang="fr-FR" b="1" dirty="0"/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V="1">
              <a:off x="4690334" y="2728857"/>
              <a:ext cx="1873623" cy="349623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 rot="21042030">
              <a:off x="4841498" y="2835024"/>
              <a:ext cx="2357440" cy="501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Lcav</a:t>
              </a:r>
              <a:r>
                <a:rPr lang="fr-FR" dirty="0" smtClean="0"/>
                <a:t>=435mm</a:t>
              </a:r>
              <a:endParaRPr lang="fr-FR" dirty="0"/>
            </a:p>
          </p:txBody>
        </p:sp>
      </p:grpSp>
      <p:sp>
        <p:nvSpPr>
          <p:cNvPr id="15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e 24"/>
          <p:cNvGrpSpPr/>
          <p:nvPr/>
        </p:nvGrpSpPr>
        <p:grpSpPr>
          <a:xfrm>
            <a:off x="5539348" y="2872291"/>
            <a:ext cx="3475560" cy="1914862"/>
            <a:chOff x="3549184" y="3628745"/>
            <a:chExt cx="5400000" cy="2687805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9184" y="3628745"/>
              <a:ext cx="5400000" cy="2687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ZoneTexte 35"/>
            <p:cNvSpPr txBox="1"/>
            <p:nvPr/>
          </p:nvSpPr>
          <p:spPr>
            <a:xfrm>
              <a:off x="4350394" y="3863788"/>
              <a:ext cx="1153937" cy="529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/>
                <a:t>Bpk</a:t>
              </a:r>
              <a:endParaRPr lang="fr-FR" b="1" dirty="0"/>
            </a:p>
          </p:txBody>
        </p:sp>
        <p:sp>
          <p:nvSpPr>
            <p:cNvPr id="38" name="Flèche droite 37"/>
            <p:cNvSpPr/>
            <p:nvPr/>
          </p:nvSpPr>
          <p:spPr>
            <a:xfrm rot="563278">
              <a:off x="5215972" y="4022855"/>
              <a:ext cx="681318" cy="28575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 l="18989" t="5387" r="22056" b="1027"/>
          <a:stretch>
            <a:fillRect/>
          </a:stretch>
        </p:blipFill>
        <p:spPr bwMode="auto">
          <a:xfrm>
            <a:off x="462332" y="4294066"/>
            <a:ext cx="3048123" cy="25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3141" y="4860750"/>
            <a:ext cx="3820254" cy="197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 cstate="print"/>
          <a:srcRect l="27368" t="14108" r="33329" b="14001"/>
          <a:stretch>
            <a:fillRect/>
          </a:stretch>
        </p:blipFill>
        <p:spPr bwMode="auto">
          <a:xfrm>
            <a:off x="6110346" y="5066851"/>
            <a:ext cx="963099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Tableau 31"/>
          <p:cNvGraphicFramePr>
            <a:graphicFrameLocks noGrp="1"/>
          </p:cNvGraphicFramePr>
          <p:nvPr/>
        </p:nvGraphicFramePr>
        <p:xfrm>
          <a:off x="466089" y="1364414"/>
          <a:ext cx="4413314" cy="27839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93821"/>
                <a:gridCol w="1019493"/>
              </a:tblGrid>
              <a:tr h="26016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latin typeface="+mn-lt"/>
                        </a:rPr>
                        <a:t>Optimized</a:t>
                      </a:r>
                      <a:r>
                        <a:rPr lang="fr-FR" sz="1600" baseline="0" dirty="0" smtClean="0">
                          <a:latin typeface="+mn-lt"/>
                        </a:rPr>
                        <a:t> </a:t>
                      </a:r>
                      <a:r>
                        <a:rPr lang="fr-FR" sz="1600" dirty="0" smtClean="0">
                          <a:latin typeface="+mn-lt"/>
                        </a:rPr>
                        <a:t>RF </a:t>
                      </a:r>
                      <a:r>
                        <a:rPr lang="fr-FR" sz="1600" dirty="0" err="1" smtClean="0">
                          <a:latin typeface="+mn-lt"/>
                        </a:rPr>
                        <a:t>parameters</a:t>
                      </a:r>
                      <a:endParaRPr lang="fr-FR" sz="160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+mn-lt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latin typeface="+mn-lt"/>
                          <a:ea typeface="Calibri"/>
                          <a:cs typeface="Times New Roman"/>
                        </a:rPr>
                        <a:t>Frequency</a:t>
                      </a:r>
                      <a:r>
                        <a:rPr lang="fr-FR" sz="1600" dirty="0" smtClean="0">
                          <a:latin typeface="+mn-lt"/>
                          <a:ea typeface="Calibri"/>
                          <a:cs typeface="Times New Roman"/>
                        </a:rPr>
                        <a:t> [MHz]</a:t>
                      </a:r>
                      <a:endParaRPr lang="fr-F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352.2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</a:rPr>
                        <a:t>Optimal beta</a:t>
                      </a:r>
                      <a:endParaRPr lang="fr-F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0.37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latin typeface="+mn-lt"/>
                          <a:ea typeface="Calibri"/>
                          <a:cs typeface="Times New Roman"/>
                        </a:rPr>
                        <a:t>Vo.T</a:t>
                      </a:r>
                      <a:r>
                        <a:rPr lang="fr-FR" sz="1600" dirty="0" smtClean="0">
                          <a:latin typeface="+mn-lt"/>
                          <a:ea typeface="Calibri"/>
                          <a:cs typeface="Times New Roman"/>
                        </a:rPr>
                        <a:t> [MV/m] @ 1 Joule &amp; optimal</a:t>
                      </a:r>
                      <a:r>
                        <a:rPr lang="fr-FR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beta</a:t>
                      </a:r>
                      <a:endParaRPr lang="fr-F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0.693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+mn-lt"/>
                        </a:rPr>
                        <a:t>Epk</a:t>
                      </a:r>
                      <a:r>
                        <a:rPr lang="en-GB" sz="1600" dirty="0" smtClean="0">
                          <a:latin typeface="+mn-lt"/>
                        </a:rPr>
                        <a:t>/Ea</a:t>
                      </a:r>
                      <a:endParaRPr lang="fr-F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4.29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+mn-lt"/>
                        </a:rPr>
                        <a:t>Bpk</a:t>
                      </a:r>
                      <a:r>
                        <a:rPr lang="en-GB" sz="1600" dirty="0" smtClean="0">
                          <a:latin typeface="+mn-lt"/>
                        </a:rPr>
                        <a:t>/Ea</a:t>
                      </a:r>
                      <a:r>
                        <a:rPr lang="en-GB" sz="1600" baseline="0" dirty="0" smtClean="0">
                          <a:latin typeface="+mn-lt"/>
                        </a:rPr>
                        <a:t>  [</a:t>
                      </a:r>
                      <a:r>
                        <a:rPr lang="en-GB" sz="1600" baseline="0" dirty="0" err="1" smtClean="0">
                          <a:latin typeface="+mn-lt"/>
                        </a:rPr>
                        <a:t>mT</a:t>
                      </a:r>
                      <a:r>
                        <a:rPr lang="en-GB" sz="1600" baseline="0" dirty="0" smtClean="0">
                          <a:latin typeface="+mn-lt"/>
                        </a:rPr>
                        <a:t>/MV/m]</a:t>
                      </a:r>
                      <a:endParaRPr lang="fr-F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u="none" dirty="0" smtClean="0">
                          <a:latin typeface="+mn-lt"/>
                          <a:ea typeface="Calibri"/>
                          <a:cs typeface="Times New Roman"/>
                        </a:rPr>
                        <a:t>7.32</a:t>
                      </a:r>
                      <a:endParaRPr lang="fr-FR" sz="1600" b="1" u="none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+mn-lt"/>
                          <a:ea typeface="Calibri"/>
                          <a:cs typeface="Times New Roman"/>
                        </a:rPr>
                        <a:t>G [Ohm]</a:t>
                      </a:r>
                      <a:endParaRPr lang="fr-F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109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+mn-lt"/>
                          <a:ea typeface="Calibri"/>
                          <a:cs typeface="Times New Roman"/>
                        </a:rPr>
                        <a:t>r/Q [Ohm]</a:t>
                      </a:r>
                      <a:endParaRPr lang="fr-F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217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latin typeface="+mn-lt"/>
                          <a:ea typeface="Calibri"/>
                          <a:cs typeface="Times New Roman"/>
                        </a:rPr>
                        <a:t>Qo</a:t>
                      </a:r>
                      <a:r>
                        <a:rPr lang="fr-FR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@ 2K for </a:t>
                      </a:r>
                      <a:r>
                        <a:rPr lang="fr-FR" sz="16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Rres</a:t>
                      </a:r>
                      <a:r>
                        <a:rPr lang="fr-FR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=20 n</a:t>
                      </a:r>
                      <a:r>
                        <a:rPr lang="el-GR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Ω</a:t>
                      </a:r>
                      <a:endParaRPr lang="fr-F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5.2 E+09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latin typeface="+mn-lt"/>
                          <a:ea typeface="Calibri"/>
                          <a:cs typeface="Times New Roman"/>
                        </a:rPr>
                        <a:t>Pcav</a:t>
                      </a:r>
                      <a:r>
                        <a:rPr lang="fr-FR" sz="1600" dirty="0" smtClean="0">
                          <a:latin typeface="+mn-lt"/>
                          <a:ea typeface="Calibri"/>
                          <a:cs typeface="Times New Roman"/>
                        </a:rPr>
                        <a:t> for</a:t>
                      </a:r>
                      <a:r>
                        <a:rPr lang="fr-FR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Qo</a:t>
                      </a:r>
                      <a:r>
                        <a:rPr lang="fr-FR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=2 E+09 &amp; 6.4 MV/m [W]</a:t>
                      </a:r>
                      <a:endParaRPr lang="fr-F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9.35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34" name="ZoneTexte 33"/>
          <p:cNvSpPr txBox="1"/>
          <p:nvPr/>
        </p:nvSpPr>
        <p:spPr>
          <a:xfrm>
            <a:off x="638175" y="908490"/>
            <a:ext cx="365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RF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[1]</a:t>
            </a:r>
            <a:endParaRPr lang="fr-F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6314739" y="5034578"/>
            <a:ext cx="10757" cy="165667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250654" y="5604734"/>
            <a:ext cx="159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Qext</a:t>
            </a:r>
            <a:r>
              <a:rPr lang="fr-FR" dirty="0" smtClean="0"/>
              <a:t>~2.2E+06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3437006" y="5767830"/>
            <a:ext cx="2173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Symbol"/>
              </a:rPr>
              <a:t>port=56mm, Z=50</a:t>
            </a:r>
            <a:r>
              <a:rPr lang="el-GR" dirty="0" smtClean="0">
                <a:sym typeface="Symbol"/>
              </a:rPr>
              <a:t>Ω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/>
          <p:nvPr/>
        </p:nvSpPr>
        <p:spPr>
          <a:xfrm>
            <a:off x="0" y="1424280"/>
            <a:ext cx="5332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/>
              <a:t>Leak tests during fabrication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Bare cavity (=1st fabrication step)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Cavity with its helium vessel (=Cavity completed)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2060"/>
                </a:solidFill>
              </a:rPr>
              <a:t> Keep stresses &lt; 50 MPa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/>
              <a:t>Test inside the cryomodule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Cooling down at 4K</a:t>
            </a:r>
            <a:r>
              <a:rPr lang="en-US" i="1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2060"/>
                </a:solidFill>
              </a:rPr>
              <a:t> Define the critical pressure during cool down process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Mechanical-vibration modes analysis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2060"/>
                </a:solidFill>
              </a:rPr>
              <a:t> Check sensitivity to microphonics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Frequency shift by pulling on beam tubes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2060"/>
                </a:solidFill>
              </a:rPr>
              <a:t> Define the sensitivity for the tuning system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Helium bath pressure fluctuation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RF sensitivity due to the Lorentz forces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2060"/>
                </a:solidFill>
              </a:rPr>
              <a:t> Define a range for the pressure and Lorentz detuning factors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894762"/>
            <a:ext cx="736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3.1. Description of the different loaded cases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Static calculations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 15" descr="etanchtan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1709" y="3816219"/>
            <a:ext cx="1800000" cy="1892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 descr="etanch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52561" y="1449053"/>
            <a:ext cx="1800000" cy="1861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ZoneTexte 19"/>
          <p:cNvSpPr txBox="1"/>
          <p:nvPr/>
        </p:nvSpPr>
        <p:spPr>
          <a:xfrm>
            <a:off x="7252138" y="2112579"/>
            <a:ext cx="150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Bare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475886" y="4519447"/>
            <a:ext cx="177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Jacketed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17135</TotalTime>
  <Words>1395</Words>
  <Application>Microsoft Office PowerPoint</Application>
  <PresentationFormat>Affichage à l'écran (4:3)</PresentationFormat>
  <Paragraphs>330</Paragraphs>
  <Slides>20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duchesne</dc:creator>
  <cp:lastModifiedBy>olry</cp:lastModifiedBy>
  <cp:revision>696</cp:revision>
  <dcterms:created xsi:type="dcterms:W3CDTF">2012-04-19T16:27:54Z</dcterms:created>
  <dcterms:modified xsi:type="dcterms:W3CDTF">2013-04-16T21:38:40Z</dcterms:modified>
</cp:coreProperties>
</file>