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52" r:id="rId3"/>
    <p:sldId id="437" r:id="rId4"/>
    <p:sldId id="438" r:id="rId5"/>
    <p:sldId id="451" r:id="rId6"/>
    <p:sldId id="443" r:id="rId7"/>
    <p:sldId id="450" r:id="rId8"/>
    <p:sldId id="453" r:id="rId9"/>
    <p:sldId id="44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01"/>
    <a:srgbClr val="A60000"/>
    <a:srgbClr val="000000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1032" y="360"/>
      </p:cViewPr>
      <p:guideLst>
        <p:guide orient="horz" pos="2160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5C64-EFE3-2442-85C3-F38D910874F2}" type="datetimeFigureOut">
              <a:rPr lang="en-US" smtClean="0"/>
              <a:t>2013-04-12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320B-2E91-4D44-8683-A045A0561A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0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31106-00FA-41B3-B382-ED1625BE3E13}" type="datetimeFigureOut">
              <a:rPr lang="en-US" smtClean="0"/>
              <a:pPr/>
              <a:t>2013-04-12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69DBC-45F2-4EDB-9869-A7A7AAB25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7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69DBC-45F2-4EDB-9869-A7A7AAB252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T. Koettig   17-Apr-2013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467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438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ul-pho-2007-046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877228" cy="929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467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467600" cy="868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467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4931-62DF-4F6D-A87C-0C0C127317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ul-pho-2007-046_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" y="61085"/>
            <a:ext cx="877228" cy="92951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T. Koettig   17-Apr-2013</a:t>
            </a:r>
            <a:endParaRPr lang="en-US" dirty="0"/>
          </a:p>
        </p:txBody>
      </p:sp>
      <p:pic>
        <p:nvPicPr>
          <p:cNvPr id="10" name="Picture 5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745896" cy="8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684867" y="35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CERN SM18 RF </a:t>
            </a:r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 </a:t>
            </a:r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acility </a:t>
            </a:r>
            <a:b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Helium distribution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T. Koettig, R. v. Weelderen, O</a:t>
            </a:r>
            <a:r>
              <a:rPr lang="en-US" sz="2800" dirty="0"/>
              <a:t>. </a:t>
            </a:r>
            <a:r>
              <a:rPr lang="en-US" sz="2800" dirty="0" smtClean="0"/>
              <a:t>Pirotte, </a:t>
            </a:r>
          </a:p>
          <a:p>
            <a:r>
              <a:rPr lang="en-US" sz="2800" dirty="0" smtClean="0"/>
              <a:t>P. Maesen, M. </a:t>
            </a:r>
            <a:r>
              <a:rPr lang="en-US" sz="2800" dirty="0"/>
              <a:t>T</a:t>
            </a:r>
            <a:r>
              <a:rPr lang="en-US" sz="2800" dirty="0" smtClean="0"/>
              <a:t>herasse</a:t>
            </a:r>
          </a:p>
          <a:p>
            <a:endParaRPr lang="en-US" sz="2800" dirty="0" smtClean="0">
              <a:solidFill>
                <a:srgbClr val="898989"/>
              </a:solidFill>
            </a:endParaRPr>
          </a:p>
          <a:p>
            <a:r>
              <a:rPr lang="en-US" sz="2800" dirty="0" smtClean="0">
                <a:solidFill>
                  <a:srgbClr val="898989"/>
                </a:solidFill>
              </a:rPr>
              <a:t>SLHiPP meeting 17. - 18. April 2013</a:t>
            </a:r>
            <a:endParaRPr lang="en-US" sz="2800" dirty="0">
              <a:solidFill>
                <a:srgbClr val="89898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r="16607"/>
          <a:stretch/>
        </p:blipFill>
        <p:spPr bwMode="auto">
          <a:xfrm>
            <a:off x="307156" y="948267"/>
            <a:ext cx="8369300" cy="53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9497" y="2919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M7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29876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M9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16915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35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0070C0"/>
                </a:solidFill>
              </a:rPr>
              <a:t>Cryogenic Infrastructure Upgrade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2362200" y="762000"/>
            <a:ext cx="2895600" cy="40481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RF Test facility area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3938022">
            <a:off x="5557641" y="2187461"/>
            <a:ext cx="2722563" cy="406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helium transfer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5181600"/>
            <a:ext cx="125418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 supply </a:t>
            </a:r>
          </a:p>
          <a:p>
            <a:r>
              <a:rPr lang="en-US" dirty="0"/>
              <a:t>f</a:t>
            </a:r>
            <a:r>
              <a:rPr lang="en-US" dirty="0" smtClean="0"/>
              <a:t>rom 25 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liquid tank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324600"/>
            <a:ext cx="796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 of the CERN SM18 RF test area, showing the new cryogenic infrastructure.</a:t>
            </a:r>
            <a:endParaRPr lang="en-US" dirty="0"/>
          </a:p>
        </p:txBody>
      </p:sp>
      <p:cxnSp>
        <p:nvCxnSpPr>
          <p:cNvPr id="1024" name="Straight Arrow Connector 1023"/>
          <p:cNvCxnSpPr/>
          <p:nvPr/>
        </p:nvCxnSpPr>
        <p:spPr>
          <a:xfrm flipV="1">
            <a:off x="6705600" y="4495800"/>
            <a:ext cx="457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1344133" y="3657600"/>
            <a:ext cx="28589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Horizontal test stands</a:t>
            </a:r>
          </a:p>
          <a:p>
            <a:r>
              <a:rPr lang="en-US" dirty="0" smtClean="0"/>
              <a:t>M7 and M9 for cryomodules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1000" y="2590800"/>
            <a:ext cx="20601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Vertical test stands</a:t>
            </a:r>
          </a:p>
          <a:p>
            <a:r>
              <a:rPr lang="en-US" dirty="0" smtClean="0"/>
              <a:t>V3 to V6 for cavities</a:t>
            </a:r>
            <a:endParaRPr lang="en-US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4893734" y="1803399"/>
            <a:ext cx="4204970" cy="5029199"/>
            <a:chOff x="4939030" y="1828800"/>
            <a:chExt cx="4204970" cy="5029199"/>
          </a:xfrm>
        </p:grpSpPr>
        <p:pic>
          <p:nvPicPr>
            <p:cNvPr id="1027" name="Picture 1026" descr="IMG_0233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6977"/>
            <a:stretch/>
          </p:blipFill>
          <p:spPr>
            <a:xfrm>
              <a:off x="4939030" y="3657600"/>
              <a:ext cx="4204970" cy="320039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cxnSp>
          <p:nvCxnSpPr>
            <p:cNvPr id="39" name="Straight Arrow Connector 38"/>
            <p:cNvCxnSpPr>
              <a:stCxn id="1027" idx="0"/>
            </p:cNvCxnSpPr>
            <p:nvPr/>
          </p:nvCxnSpPr>
          <p:spPr>
            <a:xfrm flipH="1" flipV="1">
              <a:off x="5029200" y="1828800"/>
              <a:ext cx="2012315" cy="1828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04800" y="6019800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J. Mouleyre</a:t>
            </a:r>
            <a:endParaRPr lang="en-US" sz="1200" dirty="0"/>
          </a:p>
        </p:txBody>
      </p:sp>
      <p:grpSp>
        <p:nvGrpSpPr>
          <p:cNvPr id="1033" name="Group 1032"/>
          <p:cNvGrpSpPr/>
          <p:nvPr/>
        </p:nvGrpSpPr>
        <p:grpSpPr>
          <a:xfrm>
            <a:off x="50798" y="1676399"/>
            <a:ext cx="4013200" cy="5147733"/>
            <a:chOff x="25400" y="1676400"/>
            <a:chExt cx="4013200" cy="5147733"/>
          </a:xfrm>
        </p:grpSpPr>
        <p:pic>
          <p:nvPicPr>
            <p:cNvPr id="30" name="Picture 29" descr="IMG_0232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6122" r="12418" b="6318"/>
            <a:stretch/>
          </p:blipFill>
          <p:spPr>
            <a:xfrm>
              <a:off x="25400" y="3677216"/>
              <a:ext cx="4013200" cy="3146917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cxnSp>
          <p:nvCxnSpPr>
            <p:cNvPr id="1029" name="Straight Arrow Connector 1028"/>
            <p:cNvCxnSpPr/>
            <p:nvPr/>
          </p:nvCxnSpPr>
          <p:spPr>
            <a:xfrm flipV="1">
              <a:off x="1371600" y="1676400"/>
              <a:ext cx="533400" cy="1981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279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582"/>
            <a:ext cx="9144000" cy="56632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800" y="435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0070C0"/>
                </a:solidFill>
              </a:rPr>
              <a:t>SM18 </a:t>
            </a:r>
            <a:r>
              <a:rPr lang="fr-CH" sz="2800" dirty="0">
                <a:solidFill>
                  <a:srgbClr val="0070C0"/>
                </a:solidFill>
              </a:rPr>
              <a:t>RF TF : G</a:t>
            </a:r>
            <a:r>
              <a:rPr lang="fr-CH" sz="2800" dirty="0" smtClean="0">
                <a:solidFill>
                  <a:srgbClr val="0070C0"/>
                </a:solidFill>
              </a:rPr>
              <a:t>eneral PID for 2013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486400"/>
            <a:ext cx="351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M7 Service module </a:t>
            </a:r>
          </a:p>
          <a:p>
            <a:r>
              <a:rPr lang="en-US" dirty="0" smtClean="0"/>
              <a:t>where we measure TL performance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9600" y="3733800"/>
            <a:ext cx="685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73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3482913" cy="6400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800" y="435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0070C0"/>
                </a:solidFill>
              </a:rPr>
              <a:t>SM18 </a:t>
            </a:r>
            <a:r>
              <a:rPr lang="fr-CH" sz="2800" dirty="0">
                <a:solidFill>
                  <a:srgbClr val="0070C0"/>
                </a:solidFill>
              </a:rPr>
              <a:t>RF </a:t>
            </a:r>
            <a:r>
              <a:rPr lang="fr-CH" sz="2800" dirty="0" smtClean="0">
                <a:solidFill>
                  <a:srgbClr val="0070C0"/>
                </a:solidFill>
              </a:rPr>
              <a:t>TL - performance test</a:t>
            </a:r>
            <a:endParaRPr lang="en-GB" sz="2800" dirty="0"/>
          </a:p>
        </p:txBody>
      </p:sp>
      <p:pic>
        <p:nvPicPr>
          <p:cNvPr id="5" name="Picture 2" descr="G:\Departments\TE\Groups\CRG\Sections\MM\5 - Projets\SM18_RF_Upgrade\6 - CATIA Pictures\M7 SERVICE MOD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4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762000"/>
            <a:ext cx="1859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QLKRF M7  @  2 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dirty="0" smtClean="0">
                <a:solidFill>
                  <a:srgbClr val="0070C0"/>
                </a:solidFill>
              </a:rPr>
              <a:t>Parameters SPL CM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843677"/>
            <a:ext cx="7515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Specifications of SPL CM connected to M7 helium distribution:</a:t>
            </a:r>
          </a:p>
          <a:p>
            <a:endParaRPr lang="en-US" dirty="0"/>
          </a:p>
          <a:p>
            <a:r>
              <a:rPr lang="en-US" dirty="0" smtClean="0"/>
              <a:t>SPL valve box supplies helium at max. 1.5 bara for the cavity and shield circuit.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29150"/>
              </p:ext>
            </p:extLst>
          </p:nvPr>
        </p:nvGraphicFramePr>
        <p:xfrm>
          <a:off x="838200" y="2514600"/>
          <a:ext cx="7514237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5676900" imgH="3060700" progId="Word.Document.12">
                  <p:embed/>
                </p:oleObj>
              </mc:Choice>
              <mc:Fallback>
                <p:oleObj name="Document" r:id="rId4" imgW="5676900" imgH="306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514600"/>
                        <a:ext cx="7514237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59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noProof="0" dirty="0" smtClean="0">
                <a:solidFill>
                  <a:srgbClr val="0070C0"/>
                </a:solidFill>
              </a:rPr>
              <a:t>M7 PID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135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dirty="0" smtClean="0">
                <a:solidFill>
                  <a:srgbClr val="0070C0"/>
                </a:solidFill>
              </a:rPr>
              <a:t>Summary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779" y="990600"/>
            <a:ext cx="8942435" cy="4985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D01"/>
                </a:solidFill>
              </a:rPr>
              <a:t>Accomplished tasks:</a:t>
            </a:r>
          </a:p>
          <a:p>
            <a:endParaRPr lang="en-US" b="1" dirty="0" smtClean="0">
              <a:solidFill>
                <a:srgbClr val="00BD01"/>
              </a:solidFill>
            </a:endParaRPr>
          </a:p>
          <a:p>
            <a:r>
              <a:rPr lang="en-US" b="1" dirty="0" smtClean="0">
                <a:solidFill>
                  <a:srgbClr val="00BD01"/>
                </a:solidFill>
              </a:rPr>
              <a:t>Commissioning of the new cryogenic infrastructure in SM18 RF test area.</a:t>
            </a:r>
          </a:p>
          <a:p>
            <a:endParaRPr lang="en-US" b="1" dirty="0">
              <a:solidFill>
                <a:srgbClr val="00BD01"/>
              </a:solidFill>
            </a:endParaRPr>
          </a:p>
          <a:p>
            <a:r>
              <a:rPr lang="en-US" b="1" dirty="0">
                <a:solidFill>
                  <a:srgbClr val="00BD01"/>
                </a:solidFill>
              </a:rPr>
              <a:t>F</a:t>
            </a:r>
            <a:r>
              <a:rPr lang="en-US" b="1" dirty="0" smtClean="0">
                <a:solidFill>
                  <a:srgbClr val="00BD01"/>
                </a:solidFill>
              </a:rPr>
              <a:t>unctional specification of the helium distribution system incl. PID.</a:t>
            </a:r>
          </a:p>
          <a:p>
            <a:endParaRPr lang="en-US" b="1" dirty="0">
              <a:solidFill>
                <a:srgbClr val="00BD01"/>
              </a:solidFill>
            </a:endParaRPr>
          </a:p>
          <a:p>
            <a:r>
              <a:rPr lang="en-US" b="1" dirty="0" smtClean="0">
                <a:solidFill>
                  <a:srgbClr val="00BD01"/>
                </a:solidFill>
              </a:rPr>
              <a:t>Definition of the </a:t>
            </a:r>
            <a:r>
              <a:rPr lang="en-US" b="1" dirty="0">
                <a:solidFill>
                  <a:srgbClr val="00BD01"/>
                </a:solidFill>
              </a:rPr>
              <a:t>s</a:t>
            </a:r>
            <a:r>
              <a:rPr lang="en-US" b="1" dirty="0" smtClean="0">
                <a:solidFill>
                  <a:srgbClr val="00BD01"/>
                </a:solidFill>
              </a:rPr>
              <a:t>afety device equipment of the transfer line.</a:t>
            </a:r>
          </a:p>
          <a:p>
            <a:endParaRPr lang="en-US" dirty="0" smtClean="0"/>
          </a:p>
          <a:p>
            <a:r>
              <a:rPr lang="en-US" sz="2400" b="1" dirty="0" smtClean="0"/>
              <a:t>Open tasks:</a:t>
            </a:r>
          </a:p>
          <a:p>
            <a:endParaRPr lang="en-US" b="1" dirty="0" smtClean="0"/>
          </a:p>
          <a:p>
            <a:r>
              <a:rPr lang="en-US" dirty="0" smtClean="0"/>
              <a:t>Start cryogenic operation of vertical test stands V5 and V3.</a:t>
            </a:r>
          </a:p>
          <a:p>
            <a:endParaRPr lang="en-US" dirty="0"/>
          </a:p>
          <a:p>
            <a:r>
              <a:rPr lang="en-US" dirty="0" smtClean="0"/>
              <a:t>Cryogenic performance measurement of the new transfer line.</a:t>
            </a:r>
          </a:p>
          <a:p>
            <a:endParaRPr lang="en-US" dirty="0"/>
          </a:p>
          <a:p>
            <a:r>
              <a:rPr lang="en-US" dirty="0" smtClean="0"/>
              <a:t>Define the interconnection to clients in the horizontal test stands (</a:t>
            </a:r>
            <a:r>
              <a:rPr lang="en-US" b="1" dirty="0" smtClean="0"/>
              <a:t>SPL</a:t>
            </a:r>
            <a:r>
              <a:rPr lang="en-US" dirty="0" smtClean="0"/>
              <a:t>, Hie-Isolde, Crab, LHC).</a:t>
            </a:r>
          </a:p>
          <a:p>
            <a:endParaRPr lang="en-US" dirty="0"/>
          </a:p>
          <a:p>
            <a:r>
              <a:rPr lang="en-US" dirty="0" smtClean="0"/>
              <a:t>Integration study for cryogenics in the horizontal bunkers.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438400"/>
            <a:ext cx="386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 you for your attention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399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dirty="0" smtClean="0">
                <a:solidFill>
                  <a:srgbClr val="0070C0"/>
                </a:solidFill>
              </a:rPr>
              <a:t>SM18 RF TL performance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931-62DF-4F6D-A87C-0C0C127317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14400"/>
            <a:ext cx="4587337" cy="5731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5400"/>
            <a:ext cx="2362200" cy="3562350"/>
          </a:xfrm>
          <a:prstGeom prst="rect">
            <a:avLst/>
          </a:prstGeom>
          <a:ln w="25400">
            <a:solidFill>
              <a:srgbClr val="3366FF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905000" y="2057400"/>
            <a:ext cx="4419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7789</TotalTime>
  <Words>264</Words>
  <Application>Microsoft Macintosh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CERN SM18 RF Test Facility  Helium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CRG: Status of activities</dc:title>
  <dc:creator>tavian</dc:creator>
  <cp:lastModifiedBy>ESS User</cp:lastModifiedBy>
  <cp:revision>675</cp:revision>
  <dcterms:created xsi:type="dcterms:W3CDTF">2010-09-17T19:02:43Z</dcterms:created>
  <dcterms:modified xsi:type="dcterms:W3CDTF">2013-04-12T15:48:07Z</dcterms:modified>
</cp:coreProperties>
</file>