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0" r:id="rId3"/>
    <p:sldId id="361" r:id="rId4"/>
    <p:sldId id="369" r:id="rId5"/>
    <p:sldId id="370" r:id="rId6"/>
    <p:sldId id="371" r:id="rId7"/>
    <p:sldId id="357" r:id="rId8"/>
    <p:sldId id="355" r:id="rId9"/>
    <p:sldId id="365" r:id="rId10"/>
    <p:sldId id="358" r:id="rId11"/>
    <p:sldId id="359" r:id="rId12"/>
    <p:sldId id="362" r:id="rId13"/>
    <p:sldId id="363" r:id="rId14"/>
    <p:sldId id="366" r:id="rId15"/>
    <p:sldId id="364" r:id="rId16"/>
    <p:sldId id="367" r:id="rId17"/>
    <p:sldId id="356" r:id="rId18"/>
    <p:sldId id="368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  <a:srgbClr val="FFDC6D"/>
    <a:srgbClr val="FF66FF"/>
    <a:srgbClr val="FF33CC"/>
    <a:srgbClr val="66FF33"/>
    <a:srgbClr val="FFD85D"/>
    <a:srgbClr val="FF7575"/>
    <a:srgbClr val="FF7D7D"/>
    <a:srgbClr val="CC0000"/>
    <a:srgbClr val="D2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6" autoAdjust="0"/>
    <p:restoredTop sz="84868" autoAdjust="0"/>
  </p:normalViewPr>
  <p:slideViewPr>
    <p:cSldViewPr snapToGrid="0">
      <p:cViewPr varScale="1">
        <p:scale>
          <a:sx n="113" d="100"/>
          <a:sy n="113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259A4-CF62-47CB-8C10-201FF2946998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FB5E-AFD9-4393-B65C-91555B37E4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86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EAE5-ED8F-4597-928E-E8228501D01A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0FA86-7D9B-4290-B0DF-BE60E5E8DA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45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21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15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11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70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73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1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>
            <a:lvl1pPr marL="36576" indent="0">
              <a:buNone/>
              <a:defRPr/>
            </a:lvl1pPr>
          </a:lstStyle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4D157-CA39-4D3E-AB35-EE3BD0F9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6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6949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3" name="Image 2" descr="bande-02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6124202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homeR.cern.ch\R\robonomi\Public\TE-MSC-CMI_RB\DOCS\SPL_Mockup\mockup_pics\lasertracker_target5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777223" cy="49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95400"/>
            <a:ext cx="7879080" cy="1066688"/>
          </a:xfrm>
        </p:spPr>
        <p:txBody>
          <a:bodyPr/>
          <a:lstStyle/>
          <a:p>
            <a:r>
              <a:rPr lang="pl-PL" b="1" dirty="0" smtClean="0">
                <a:solidFill>
                  <a:srgbClr val="FFE48F"/>
                </a:solidFill>
              </a:rPr>
              <a:t>Wojciech Żak</a:t>
            </a:r>
            <a:r>
              <a:rPr lang="en-GB" dirty="0" smtClean="0">
                <a:solidFill>
                  <a:srgbClr val="FFE48F"/>
                </a:solidFill>
              </a:rPr>
              <a:t>, on behalf of the </a:t>
            </a:r>
            <a:r>
              <a:rPr lang="en-GB" b="1" dirty="0" err="1" smtClean="0">
                <a:solidFill>
                  <a:srgbClr val="FFE48F"/>
                </a:solidFill>
              </a:rPr>
              <a:t>Cryomodule</a:t>
            </a:r>
            <a:r>
              <a:rPr lang="en-GB" b="1" dirty="0" smtClean="0">
                <a:solidFill>
                  <a:srgbClr val="FFE48F"/>
                </a:solidFill>
              </a:rPr>
              <a:t> Development Team</a:t>
            </a:r>
          </a:p>
          <a:p>
            <a:r>
              <a:rPr lang="pl-PL" sz="1200" dirty="0">
                <a:solidFill>
                  <a:srgbClr val="FFE48F"/>
                </a:solidFill>
              </a:rPr>
              <a:t>w</a:t>
            </a:r>
            <a:r>
              <a:rPr lang="pl-PL" sz="1200" dirty="0" smtClean="0">
                <a:solidFill>
                  <a:srgbClr val="FFE48F"/>
                </a:solidFill>
              </a:rPr>
              <a:t>ojciech.zak</a:t>
            </a:r>
            <a:r>
              <a:rPr lang="en-GB" sz="1200" dirty="0" smtClean="0">
                <a:solidFill>
                  <a:srgbClr val="FFE48F"/>
                </a:solidFill>
              </a:rPr>
              <a:t>@cern.ch </a:t>
            </a:r>
            <a:endParaRPr lang="en-GB" sz="1200" dirty="0">
              <a:solidFill>
                <a:srgbClr val="FFE48F"/>
              </a:solidFill>
            </a:endParaRPr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DC6D"/>
                </a:solidFill>
              </a:rPr>
              <a:t>SPL</a:t>
            </a:r>
            <a:r>
              <a:rPr lang="pl-PL" dirty="0" smtClean="0">
                <a:solidFill>
                  <a:srgbClr val="FFDC6D"/>
                </a:solidFill>
              </a:rPr>
              <a:t> Mock-up </a:t>
            </a:r>
            <a:r>
              <a:rPr lang="en-US" dirty="0" err="1" smtClean="0">
                <a:solidFill>
                  <a:srgbClr val="FFDC6D"/>
                </a:solidFill>
              </a:rPr>
              <a:t>aligment</a:t>
            </a:r>
            <a:r>
              <a:rPr lang="pl-PL" dirty="0" smtClean="0">
                <a:solidFill>
                  <a:srgbClr val="FFDC6D"/>
                </a:solidFill>
              </a:rPr>
              <a:t> </a:t>
            </a:r>
            <a:r>
              <a:rPr lang="en-US" dirty="0" smtClean="0">
                <a:solidFill>
                  <a:srgbClr val="FFDC6D"/>
                </a:solidFill>
              </a:rPr>
              <a:t>issues</a:t>
            </a:r>
            <a:endParaRPr lang="en-US" dirty="0">
              <a:solidFill>
                <a:srgbClr val="FFDC6D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Photo-interrupter as displacement measurement devices:</a:t>
            </a:r>
            <a:r>
              <a:rPr lang="pl-PL" sz="3200" b="1" dirty="0" smtClean="0"/>
              <a:t> </a:t>
            </a:r>
            <a:r>
              <a:rPr lang="en-US" sz="3200" b="1" dirty="0" smtClean="0"/>
              <a:t>R&amp;D in progress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68" y="1549400"/>
            <a:ext cx="3200399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1074" name="Picture 2" descr="\\cern.ch\dfs\Users\v\vparma\Documents\Private\future activities\SPL\cryomodule design\Alignment\IMG_1964.JPG"/>
          <p:cNvPicPr>
            <a:picLocks noChangeAspect="1" noChangeArrowheads="1"/>
          </p:cNvPicPr>
          <p:nvPr/>
        </p:nvPicPr>
        <p:blipFill>
          <a:blip r:embed="rId4" cstate="print"/>
          <a:srcRect l="33547" t="10416" r="8090" b="21573"/>
          <a:stretch>
            <a:fillRect/>
          </a:stretch>
        </p:blipFill>
        <p:spPr bwMode="auto">
          <a:xfrm>
            <a:off x="863600" y="3288175"/>
            <a:ext cx="2980259" cy="26047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5930" y="5880269"/>
            <a:ext cx="340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Multiple interrupters examples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450562" name="Picture 2" descr="C:\Documents and Settings\vparma\Private\My photos\Nokia\Image0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625600"/>
            <a:ext cx="3048000" cy="2286000"/>
          </a:xfrm>
          <a:prstGeom prst="rect">
            <a:avLst/>
          </a:prstGeom>
          <a:noFill/>
        </p:spPr>
      </p:pic>
      <p:pic>
        <p:nvPicPr>
          <p:cNvPr id="450563" name="Picture 3" descr="C:\Documents and Settings\vparma\Private\My photos\Nokia\Image0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5670" y="1625600"/>
            <a:ext cx="1714500" cy="228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77770" y="1291392"/>
            <a:ext cx="269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prstClr val="black"/>
                </a:solidFill>
              </a:rPr>
              <a:t>Operating tests in LN2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7095952">
            <a:off x="6440056" y="1866816"/>
            <a:ext cx="489822" cy="1561653"/>
          </a:xfrm>
          <a:prstGeom prst="bentArrow">
            <a:avLst/>
          </a:pr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06" y="4001806"/>
            <a:ext cx="3485964" cy="2614473"/>
          </a:xfrm>
          <a:prstGeom prst="rect">
            <a:avLst/>
          </a:prstGeom>
        </p:spPr>
      </p:pic>
      <p:pic>
        <p:nvPicPr>
          <p:cNvPr id="1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8120" y="3976406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J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pl-PL" sz="1000" dirty="0" smtClean="0">
                <a:solidFill>
                  <a:schemeClr val="accent6"/>
                </a:solidFill>
              </a:rPr>
              <a:t>Perez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168" y="1236415"/>
            <a:ext cx="2371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Basic principle</a:t>
            </a:r>
            <a:endParaRPr lang="en-US" sz="1600" b="1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04D157-CA39-4D3E-AB35-EE3BD0F9999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28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7267" y="6353175"/>
            <a:ext cx="2133600" cy="365125"/>
          </a:xfrm>
        </p:spPr>
        <p:txBody>
          <a:bodyPr/>
          <a:lstStyle/>
          <a:p>
            <a:fld id="{5404D157-CA39-4D3E-AB35-EE3BD0F99993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Picture 2" descr="\\cern.ch\dfs\Users\w\wzak\Desktop\te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69"/>
          <a:stretch/>
        </p:blipFill>
        <p:spPr bwMode="auto">
          <a:xfrm>
            <a:off x="3766786" y="495300"/>
            <a:ext cx="5377213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New test concept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273089"/>
            <a:ext cx="4025900" cy="4667421"/>
          </a:xfrm>
        </p:spPr>
        <p:txBody>
          <a:bodyPr>
            <a:normAutofit/>
          </a:bodyPr>
          <a:lstStyle/>
          <a:p>
            <a:r>
              <a:rPr lang="en-US" dirty="0" smtClean="0"/>
              <a:t>Small cryostat merged in liquid N2</a:t>
            </a:r>
          </a:p>
          <a:p>
            <a:r>
              <a:rPr lang="en-US" dirty="0" smtClean="0"/>
              <a:t>Under vacuum</a:t>
            </a:r>
          </a:p>
          <a:p>
            <a:r>
              <a:rPr lang="en-US" dirty="0" smtClean="0"/>
              <a:t>“Movable” wire</a:t>
            </a:r>
          </a:p>
          <a:p>
            <a:pPr marL="36576" indent="0">
              <a:buNone/>
            </a:pPr>
            <a:r>
              <a:rPr lang="en-US" b="1" dirty="0" smtClean="0"/>
              <a:t>The Aim</a:t>
            </a:r>
            <a:r>
              <a:rPr lang="pl-PL" b="1" dirty="0" smtClean="0"/>
              <a:t> </a:t>
            </a:r>
            <a:r>
              <a:rPr lang="en-US" b="1" dirty="0" smtClean="0"/>
              <a:t>of</a:t>
            </a:r>
            <a:r>
              <a:rPr lang="pl-PL" b="1" dirty="0" smtClean="0"/>
              <a:t> </a:t>
            </a:r>
            <a:r>
              <a:rPr lang="en-US" b="1" dirty="0" smtClean="0"/>
              <a:t>the</a:t>
            </a:r>
            <a:r>
              <a:rPr lang="pl-PL" b="1" dirty="0" smtClean="0"/>
              <a:t> </a:t>
            </a:r>
            <a:r>
              <a:rPr lang="en-US" b="1" dirty="0" smtClean="0"/>
              <a:t>test: </a:t>
            </a:r>
            <a:endParaRPr lang="en-US" b="1" dirty="0" smtClean="0"/>
          </a:p>
          <a:p>
            <a:pPr marL="36576" indent="0">
              <a:buNone/>
            </a:pPr>
            <a:r>
              <a:rPr lang="en-US" dirty="0" smtClean="0"/>
              <a:t>Find out if we can obtain uninterrupted signal</a:t>
            </a:r>
            <a:r>
              <a:rPr lang="pl-PL" dirty="0" smtClean="0"/>
              <a:t>s</a:t>
            </a:r>
            <a:r>
              <a:rPr lang="en-US" dirty="0" smtClean="0"/>
              <a:t> from </a:t>
            </a:r>
            <a:r>
              <a:rPr lang="pl-PL" dirty="0" smtClean="0"/>
              <a:t>the </a:t>
            </a:r>
            <a:r>
              <a:rPr lang="en-US" dirty="0" err="1" smtClean="0"/>
              <a:t>optocouplers</a:t>
            </a:r>
            <a:endParaRPr lang="en-US" dirty="0"/>
          </a:p>
        </p:txBody>
      </p:sp>
      <p:pic>
        <p:nvPicPr>
          <p:cNvPr id="6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247467" y="63931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04D157-CA39-4D3E-AB35-EE3BD0F9999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1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Future tasks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depends on the results obtained from our new test mock-up</a:t>
            </a:r>
          </a:p>
          <a:p>
            <a:r>
              <a:rPr lang="en-US" dirty="0" smtClean="0"/>
              <a:t>In case we obtain satisfying result we will proceed with mounting the system on the SPL mock-up</a:t>
            </a:r>
          </a:p>
          <a:p>
            <a:r>
              <a:rPr lang="en-US" dirty="0" smtClean="0"/>
              <a:t>If this solution fails we will have to look for something different</a:t>
            </a:r>
            <a:r>
              <a:rPr lang="pl-PL" dirty="0"/>
              <a:t> </a:t>
            </a:r>
            <a:r>
              <a:rPr lang="pl-PL" dirty="0" smtClean="0"/>
              <a:t>(for example WPM for XFL)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906506"/>
            <a:ext cx="8226854" cy="4667421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marL="36576" indent="0" algn="ctr">
              <a:buNone/>
            </a:pPr>
            <a:r>
              <a:rPr lang="pl-PL" sz="7200" b="1" dirty="0" smtClean="0"/>
              <a:t>Thank you for your attention!</a:t>
            </a:r>
            <a:endParaRPr lang="en-GB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3200" b="1" dirty="0" smtClean="0"/>
          </a:p>
          <a:p>
            <a:pPr algn="ctr"/>
            <a:endParaRPr lang="pl-PL" sz="3200" b="1" dirty="0"/>
          </a:p>
          <a:p>
            <a:pPr algn="ctr"/>
            <a:endParaRPr lang="pl-PL" sz="3200" b="1" dirty="0" smtClean="0"/>
          </a:p>
          <a:p>
            <a:pPr algn="ctr"/>
            <a:r>
              <a:rPr lang="pl-PL" sz="3200" b="1" dirty="0" smtClean="0"/>
              <a:t>Spare slides</a:t>
            </a:r>
            <a:endParaRPr lang="en-GB" sz="3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4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84684"/>
            <a:ext cx="4530080" cy="3397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6" y="-88738"/>
            <a:ext cx="8226854" cy="940443"/>
          </a:xfrm>
        </p:spPr>
        <p:txBody>
          <a:bodyPr>
            <a:noAutofit/>
          </a:bodyPr>
          <a:lstStyle/>
          <a:p>
            <a:r>
              <a:rPr lang="en-GB" sz="3600" dirty="0" smtClean="0"/>
              <a:t>Calibration with a reference sensor</a:t>
            </a:r>
            <a:endParaRPr lang="en-GB" sz="3600" dirty="0"/>
          </a:p>
        </p:txBody>
      </p:sp>
      <p:sp>
        <p:nvSpPr>
          <p:cNvPr id="6" name="Prostokąt 5"/>
          <p:cNvSpPr/>
          <p:nvPr/>
        </p:nvSpPr>
        <p:spPr>
          <a:xfrm>
            <a:off x="173265" y="116503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HEIDENHAIN-METRO</a:t>
            </a:r>
          </a:p>
          <a:p>
            <a:r>
              <a:rPr lang="en-US" dirty="0" smtClean="0"/>
              <a:t>Length Gauges with ± 0.2 µm Accuracy</a:t>
            </a:r>
            <a:endParaRPr lang="pl-PL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4185084"/>
            <a:ext cx="1847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610200" cy="420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5736" y="6094285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>
                <a:solidFill>
                  <a:schemeClr val="accent6"/>
                </a:solidFill>
              </a:rPr>
              <a:t>M</a:t>
            </a:r>
            <a:r>
              <a:rPr lang="en-GB" sz="1000" dirty="0">
                <a:solidFill>
                  <a:schemeClr val="accent6"/>
                </a:solidFill>
              </a:rPr>
              <a:t>. </a:t>
            </a:r>
            <a:r>
              <a:rPr lang="fr-FR" sz="1000" dirty="0" err="1">
                <a:solidFill>
                  <a:schemeClr val="accent6"/>
                </a:solidFill>
              </a:rPr>
              <a:t>Guinchard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04D157-CA39-4D3E-AB35-EE3BD0F9999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6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600" y="-101600"/>
            <a:ext cx="8226854" cy="940443"/>
          </a:xfrm>
        </p:spPr>
        <p:txBody>
          <a:bodyPr/>
          <a:lstStyle/>
          <a:p>
            <a:r>
              <a:rPr lang="en-GB" dirty="0" smtClean="0"/>
              <a:t>Functional </a:t>
            </a:r>
            <a:r>
              <a:rPr lang="en-GB" dirty="0"/>
              <a:t>tests</a:t>
            </a:r>
            <a:endParaRPr lang="pl-P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56692"/>
            <a:ext cx="780223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92996"/>
            <a:ext cx="46296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04D157-CA39-4D3E-AB35-EE3BD0F99993}" type="slidenum">
              <a:rPr lang="en-GB" smtClean="0"/>
              <a:t>16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05736" y="4854061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>
                <a:solidFill>
                  <a:schemeClr val="accent6"/>
                </a:solidFill>
              </a:rPr>
              <a:t>M</a:t>
            </a:r>
            <a:r>
              <a:rPr lang="en-GB" sz="1000" dirty="0">
                <a:solidFill>
                  <a:schemeClr val="accent6"/>
                </a:solidFill>
              </a:rPr>
              <a:t>. </a:t>
            </a:r>
            <a:r>
              <a:rPr lang="fr-FR" sz="1000" dirty="0" err="1">
                <a:solidFill>
                  <a:schemeClr val="accent6"/>
                </a:solidFill>
              </a:rPr>
              <a:t>Guinchard</a:t>
            </a:r>
            <a:endParaRPr lang="en-GB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17</a:t>
            </a:fld>
            <a:endParaRPr lang="en-GB" dirty="0"/>
          </a:p>
        </p:txBody>
      </p:sp>
      <p:pic>
        <p:nvPicPr>
          <p:cNvPr id="27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/>
        </p:spPr>
      </p:pic>
      <p:sp>
        <p:nvSpPr>
          <p:cNvPr id="2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48" y="1018704"/>
            <a:ext cx="8640452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b="6437"/>
          <a:stretch/>
        </p:blipFill>
        <p:spPr bwMode="auto">
          <a:xfrm>
            <a:off x="546100" y="3966717"/>
            <a:ext cx="8382000" cy="28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nożenie 7"/>
          <p:cNvSpPr/>
          <p:nvPr/>
        </p:nvSpPr>
        <p:spPr>
          <a:xfrm>
            <a:off x="4243518" y="1173935"/>
            <a:ext cx="396044" cy="3960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nożenie 8"/>
          <p:cNvSpPr/>
          <p:nvPr/>
        </p:nvSpPr>
        <p:spPr>
          <a:xfrm>
            <a:off x="3397424" y="1256844"/>
            <a:ext cx="396044" cy="3960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nożenie 9"/>
          <p:cNvSpPr/>
          <p:nvPr/>
        </p:nvSpPr>
        <p:spPr>
          <a:xfrm>
            <a:off x="1453462" y="1084583"/>
            <a:ext cx="396044" cy="3960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147428" y="5275684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2" name="pole tekstowe 18"/>
          <p:cNvSpPr txBox="1"/>
          <p:nvPr/>
        </p:nvSpPr>
        <p:spPr>
          <a:xfrm>
            <a:off x="1507722" y="1385313"/>
            <a:ext cx="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3" name="pole tekstowe 19"/>
          <p:cNvSpPr txBox="1"/>
          <p:nvPr/>
        </p:nvSpPr>
        <p:spPr>
          <a:xfrm>
            <a:off x="3199656" y="1319560"/>
            <a:ext cx="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4" name="pole tekstowe 20"/>
          <p:cNvSpPr txBox="1"/>
          <p:nvPr/>
        </p:nvSpPr>
        <p:spPr>
          <a:xfrm>
            <a:off x="4495800" y="1283556"/>
            <a:ext cx="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5" name="pole tekstowe 24"/>
          <p:cNvSpPr txBox="1"/>
          <p:nvPr/>
        </p:nvSpPr>
        <p:spPr>
          <a:xfrm>
            <a:off x="3271664" y="5311688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6" name="pole tekstowe 25"/>
          <p:cNvSpPr txBox="1"/>
          <p:nvPr/>
        </p:nvSpPr>
        <p:spPr>
          <a:xfrm>
            <a:off x="5215880" y="5563716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7" name="pole tekstowe 26"/>
          <p:cNvSpPr txBox="1"/>
          <p:nvPr/>
        </p:nvSpPr>
        <p:spPr>
          <a:xfrm>
            <a:off x="6350992" y="5748382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8" name="pole tekstowe 27"/>
          <p:cNvSpPr txBox="1"/>
          <p:nvPr/>
        </p:nvSpPr>
        <p:spPr>
          <a:xfrm>
            <a:off x="7520136" y="5563716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19" name="pole tekstowe 28"/>
          <p:cNvSpPr txBox="1"/>
          <p:nvPr/>
        </p:nvSpPr>
        <p:spPr>
          <a:xfrm>
            <a:off x="8348228" y="5496354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</a:t>
            </a:r>
            <a:endParaRPr lang="pl-PL" dirty="0"/>
          </a:p>
        </p:txBody>
      </p:sp>
      <p:sp>
        <p:nvSpPr>
          <p:cNvPr id="20" name="Mnożenie 4"/>
          <p:cNvSpPr/>
          <p:nvPr/>
        </p:nvSpPr>
        <p:spPr>
          <a:xfrm>
            <a:off x="6979568" y="3281778"/>
            <a:ext cx="396044" cy="3960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nożenie 5"/>
          <p:cNvSpPr/>
          <p:nvPr/>
        </p:nvSpPr>
        <p:spPr>
          <a:xfrm>
            <a:off x="5791944" y="2746364"/>
            <a:ext cx="396044" cy="3960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nożenie 6"/>
          <p:cNvSpPr/>
          <p:nvPr/>
        </p:nvSpPr>
        <p:spPr>
          <a:xfrm>
            <a:off x="5042992" y="2698930"/>
            <a:ext cx="396044" cy="3960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1"/>
          <p:cNvSpPr txBox="1"/>
          <p:nvPr/>
        </p:nvSpPr>
        <p:spPr>
          <a:xfrm>
            <a:off x="5143872" y="2255664"/>
            <a:ext cx="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24" name="pole tekstowe 22"/>
          <p:cNvSpPr txBox="1"/>
          <p:nvPr/>
        </p:nvSpPr>
        <p:spPr>
          <a:xfrm>
            <a:off x="5791944" y="2255664"/>
            <a:ext cx="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25" name="pole tekstowe 23"/>
          <p:cNvSpPr txBox="1"/>
          <p:nvPr/>
        </p:nvSpPr>
        <p:spPr>
          <a:xfrm>
            <a:off x="7088088" y="2759720"/>
            <a:ext cx="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</a:t>
            </a:r>
            <a:endParaRPr lang="pl-PL" dirty="0"/>
          </a:p>
        </p:txBody>
      </p:sp>
      <p:sp>
        <p:nvSpPr>
          <p:cNvPr id="26" name="TextBox 25"/>
          <p:cNvSpPr txBox="1"/>
          <p:nvPr/>
        </p:nvSpPr>
        <p:spPr>
          <a:xfrm>
            <a:off x="7207772" y="886726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>
                <a:solidFill>
                  <a:schemeClr val="accent6"/>
                </a:solidFill>
              </a:rPr>
              <a:t>M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fr-FR" sz="1000" dirty="0" smtClean="0">
                <a:solidFill>
                  <a:schemeClr val="accent6"/>
                </a:solidFill>
              </a:rPr>
              <a:t>Guinchard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0091" y="-84667"/>
            <a:ext cx="8226854" cy="7457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Functional tests at 77 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055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aniel\Desktop\Biurko\Multimedia A\ZDJECIA-CERN\2012.05.18\100_3063.JPG"/>
          <p:cNvPicPr>
            <a:picLocks noChangeAspect="1" noChangeArrowheads="1"/>
          </p:cNvPicPr>
          <p:nvPr/>
        </p:nvPicPr>
        <p:blipFill>
          <a:blip r:embed="rId2" cstate="print"/>
          <a:srcRect l="32609" t="47249" r="22984" b="15581"/>
          <a:stretch>
            <a:fillRect/>
          </a:stretch>
        </p:blipFill>
        <p:spPr bwMode="auto">
          <a:xfrm>
            <a:off x="395536" y="1196752"/>
            <a:ext cx="6156684" cy="3864882"/>
          </a:xfrm>
          <a:prstGeom prst="rect">
            <a:avLst/>
          </a:prstGeom>
          <a:noFill/>
        </p:spPr>
      </p:pic>
      <p:sp>
        <p:nvSpPr>
          <p:cNvPr id="5" name="Strzałka zakrzywiona w dół 4"/>
          <p:cNvSpPr/>
          <p:nvPr/>
        </p:nvSpPr>
        <p:spPr>
          <a:xfrm>
            <a:off x="4103948" y="1448780"/>
            <a:ext cx="1656184" cy="864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Strzałka zakrzywiona w dół 5"/>
          <p:cNvSpPr/>
          <p:nvPr/>
        </p:nvSpPr>
        <p:spPr>
          <a:xfrm>
            <a:off x="359532" y="1376772"/>
            <a:ext cx="1656184" cy="864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Strzałka zakrzywiona w dół 6"/>
          <p:cNvSpPr/>
          <p:nvPr/>
        </p:nvSpPr>
        <p:spPr>
          <a:xfrm rot="16040553">
            <a:off x="-70591" y="3700170"/>
            <a:ext cx="1656184" cy="864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trzałka zakrzywiona w dół 7"/>
          <p:cNvSpPr/>
          <p:nvPr/>
        </p:nvSpPr>
        <p:spPr>
          <a:xfrm rot="5400000">
            <a:off x="4716016" y="3681028"/>
            <a:ext cx="1656184" cy="864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64088" y="123275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</a:rPr>
              <a:t>!</a:t>
            </a:r>
            <a:endParaRPr lang="pl-PL" sz="4400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7524" y="5229200"/>
            <a:ext cx="568863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Thermal deformation measurement system are so large that finding the correctness or incorrectness of its operation is impossible.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660232" y="1037637"/>
            <a:ext cx="2304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Deformations which can not be compensated for are: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support,</a:t>
            </a:r>
            <a:br>
              <a:rPr lang="en-US" dirty="0" smtClean="0"/>
            </a:br>
            <a:r>
              <a:rPr lang="en-US" dirty="0" smtClean="0"/>
              <a:t>mounting system,</a:t>
            </a:r>
            <a:br>
              <a:rPr lang="en-US" dirty="0" smtClean="0"/>
            </a:br>
            <a:r>
              <a:rPr lang="pl-PL" dirty="0" smtClean="0"/>
              <a:t>m</a:t>
            </a:r>
            <a:r>
              <a:rPr lang="en-US" dirty="0" err="1" smtClean="0"/>
              <a:t>ounting</a:t>
            </a:r>
            <a:r>
              <a:rPr lang="en-US" dirty="0" smtClean="0"/>
              <a:t> bracket cable</a:t>
            </a:r>
            <a:r>
              <a:rPr lang="pl-PL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 of the thermal compensation circuit wire</a:t>
            </a:r>
            <a:r>
              <a:rPr lang="pl-P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last two elements are fundamentally changing the geometry of the system, making it impossible to make the validation of measurements</a:t>
            </a:r>
            <a:endParaRPr lang="pl-PL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609600" y="116632"/>
            <a:ext cx="8229600" cy="6429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Functional tests at 77K</a:t>
            </a:r>
            <a:endParaRPr lang="pl-PL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914527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>
                <a:solidFill>
                  <a:schemeClr val="accent6"/>
                </a:solidFill>
              </a:rPr>
              <a:t>M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fr-FR" sz="1000" dirty="0" smtClean="0">
                <a:solidFill>
                  <a:schemeClr val="accent6"/>
                </a:solidFill>
              </a:rPr>
              <a:t>Guinchard</a:t>
            </a: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14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Outline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of myself</a:t>
            </a:r>
          </a:p>
          <a:p>
            <a:r>
              <a:rPr lang="en-GB" dirty="0" smtClean="0"/>
              <a:t>SPL</a:t>
            </a:r>
            <a:r>
              <a:rPr lang="pl-PL" dirty="0" smtClean="0"/>
              <a:t> </a:t>
            </a:r>
            <a:r>
              <a:rPr lang="en-GB" dirty="0" smtClean="0"/>
              <a:t>Mock-up</a:t>
            </a:r>
          </a:p>
          <a:p>
            <a:r>
              <a:rPr lang="pl-PL" dirty="0" smtClean="0"/>
              <a:t>I</a:t>
            </a:r>
            <a:r>
              <a:rPr lang="en-US" dirty="0" smtClean="0"/>
              <a:t>de</a:t>
            </a:r>
            <a:r>
              <a:rPr lang="pl-PL" dirty="0" smtClean="0"/>
              <a:t>a </a:t>
            </a:r>
            <a:r>
              <a:rPr lang="en-GB" dirty="0" smtClean="0"/>
              <a:t>of</a:t>
            </a:r>
            <a:r>
              <a:rPr lang="pl-PL" dirty="0" smtClean="0"/>
              <a:t> </a:t>
            </a:r>
            <a:r>
              <a:rPr lang="en-GB" dirty="0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Optical</a:t>
            </a:r>
            <a:r>
              <a:rPr lang="pl-PL" dirty="0" smtClean="0"/>
              <a:t> </a:t>
            </a:r>
            <a:r>
              <a:rPr lang="en-US" dirty="0" smtClean="0"/>
              <a:t>Wire</a:t>
            </a:r>
            <a:r>
              <a:rPr lang="pl-PL" dirty="0" smtClean="0"/>
              <a:t> </a:t>
            </a:r>
            <a:r>
              <a:rPr lang="en-GB" dirty="0" smtClean="0"/>
              <a:t>Position</a:t>
            </a:r>
            <a:r>
              <a:rPr lang="pl-PL" dirty="0" smtClean="0"/>
              <a:t> </a:t>
            </a:r>
            <a:r>
              <a:rPr lang="en-GB" dirty="0" smtClean="0"/>
              <a:t>Monitor</a:t>
            </a:r>
          </a:p>
          <a:p>
            <a:r>
              <a:rPr lang="en-GB" dirty="0" smtClean="0"/>
              <a:t>R&amp;D</a:t>
            </a:r>
            <a:r>
              <a:rPr lang="pl-PL" dirty="0" smtClean="0"/>
              <a:t> </a:t>
            </a:r>
            <a:r>
              <a:rPr lang="en-GB" dirty="0" smtClean="0"/>
              <a:t>of</a:t>
            </a:r>
            <a:r>
              <a:rPr lang="pl-PL" dirty="0" smtClean="0"/>
              <a:t> </a:t>
            </a:r>
            <a:r>
              <a:rPr lang="en-GB" dirty="0" smtClean="0"/>
              <a:t>the</a:t>
            </a:r>
            <a:r>
              <a:rPr lang="pl-PL" dirty="0" smtClean="0"/>
              <a:t> </a:t>
            </a:r>
            <a:r>
              <a:rPr lang="en-GB" dirty="0" smtClean="0"/>
              <a:t>OWPM</a:t>
            </a:r>
          </a:p>
          <a:p>
            <a:r>
              <a:rPr lang="en-US" dirty="0" smtClean="0"/>
              <a:t>Future</a:t>
            </a:r>
            <a:r>
              <a:rPr lang="pl-PL" dirty="0" smtClean="0"/>
              <a:t> </a:t>
            </a:r>
            <a:r>
              <a:rPr lang="en-GB" dirty="0" smtClean="0"/>
              <a:t>tasks</a:t>
            </a:r>
          </a:p>
          <a:p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772522" y="856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4"/>
                </a:solidFill>
              </a:rPr>
              <a:t>1</a:t>
            </a:r>
            <a:endParaRPr lang="en-GB" sz="1000" dirty="0">
              <a:solidFill>
                <a:schemeClr val="accent4"/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EF5F997-9F9C-40C0-9ED6-BF978F543D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amiennagora.pl/files/image/Zasady_uzywania_symboli_panstwowych/flaga_pol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12739"/>
            <a:ext cx="2171700" cy="12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Something about me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892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 smtClean="0"/>
              <a:t>Name:		</a:t>
            </a:r>
            <a:r>
              <a:rPr lang="en-US" dirty="0" smtClean="0"/>
              <a:t>	</a:t>
            </a:r>
            <a:r>
              <a:rPr lang="en-GB" sz="2600" dirty="0" smtClean="0"/>
              <a:t>Date of birth:	</a:t>
            </a:r>
            <a:r>
              <a:rPr lang="en-GB" sz="2600" b="1" dirty="0" smtClean="0"/>
              <a:t>01.05.1987</a:t>
            </a:r>
          </a:p>
          <a:p>
            <a:pPr marL="0" indent="0">
              <a:buNone/>
            </a:pPr>
            <a:r>
              <a:rPr lang="pl-PL" b="1" dirty="0" smtClean="0"/>
              <a:t>Wojciech</a:t>
            </a:r>
            <a:r>
              <a:rPr lang="pl-PL" dirty="0" smtClean="0"/>
              <a:t>			</a:t>
            </a:r>
            <a:r>
              <a:rPr lang="en-GB" sz="2600" dirty="0" smtClean="0"/>
              <a:t>Place of birth:</a:t>
            </a:r>
            <a:r>
              <a:rPr lang="pl-PL" sz="2600" dirty="0" smtClean="0"/>
              <a:t> </a:t>
            </a:r>
            <a:r>
              <a:rPr lang="en-GB" sz="2600" b="1" dirty="0" err="1" smtClean="0"/>
              <a:t>Pszczyna</a:t>
            </a:r>
            <a:endParaRPr lang="en-GB" sz="2600" b="1" dirty="0" smtClean="0"/>
          </a:p>
          <a:p>
            <a:pPr marL="0" indent="0">
              <a:buNone/>
            </a:pPr>
            <a:r>
              <a:rPr lang="pl-PL" dirty="0" smtClean="0"/>
              <a:t>Surname:		</a:t>
            </a:r>
          </a:p>
          <a:p>
            <a:pPr marL="0" indent="0">
              <a:buNone/>
            </a:pPr>
            <a:r>
              <a:rPr lang="pl-PL" b="1" dirty="0" smtClean="0"/>
              <a:t>Żak</a:t>
            </a:r>
            <a:endParaRPr lang="pl-PL" b="1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en-GB" dirty="0" smtClean="0"/>
              <a:t>Higher education</a:t>
            </a:r>
            <a:r>
              <a:rPr lang="pl-PL" dirty="0" smtClean="0"/>
              <a:t>: </a:t>
            </a:r>
          </a:p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en-GB" sz="3800" b="1" dirty="0" smtClean="0"/>
              <a:t>Masters degree in</a:t>
            </a:r>
            <a:r>
              <a:rPr lang="pl-PL" sz="3800" b="1" dirty="0" smtClean="0"/>
              <a:t> </a:t>
            </a:r>
            <a:r>
              <a:rPr lang="en-US" sz="3800" b="1" dirty="0" smtClean="0"/>
              <a:t>Power</a:t>
            </a:r>
            <a:r>
              <a:rPr lang="en-GB" sz="3800" b="1" dirty="0" smtClean="0"/>
              <a:t> Engineering</a:t>
            </a:r>
            <a:r>
              <a:rPr lang="pl-PL" sz="3800" b="1" dirty="0" smtClean="0"/>
              <a:t> </a:t>
            </a:r>
            <a:r>
              <a:rPr lang="en-GB" sz="3800" b="1" dirty="0" smtClean="0"/>
              <a:t>obtained at </a:t>
            </a:r>
            <a:endParaRPr lang="pl-PL" sz="3800" b="1" dirty="0" smtClean="0"/>
          </a:p>
          <a:p>
            <a:pPr marL="0" indent="0">
              <a:buNone/>
            </a:pPr>
            <a:r>
              <a:rPr lang="en-GB" sz="3800" b="1" dirty="0" smtClean="0"/>
              <a:t>Cracow University</a:t>
            </a:r>
            <a:r>
              <a:rPr lang="pl-PL" sz="3800" b="1" dirty="0" smtClean="0"/>
              <a:t> of </a:t>
            </a:r>
            <a:r>
              <a:rPr lang="en-GB" sz="3800" b="1" dirty="0" smtClean="0"/>
              <a:t>Technology</a:t>
            </a:r>
            <a:r>
              <a:rPr lang="pl-PL" sz="3800" b="1" dirty="0" smtClean="0"/>
              <a:t> (</a:t>
            </a:r>
            <a:r>
              <a:rPr lang="en-US" sz="3800" b="1" dirty="0" smtClean="0"/>
              <a:t>Mechanical</a:t>
            </a:r>
            <a:r>
              <a:rPr lang="pl-PL" sz="3800" b="1" dirty="0" smtClean="0"/>
              <a:t> </a:t>
            </a:r>
            <a:r>
              <a:rPr lang="en-US" sz="3800" b="1" dirty="0" smtClean="0"/>
              <a:t>Department</a:t>
            </a:r>
            <a:r>
              <a:rPr lang="pl-PL" sz="3800" b="1" dirty="0" smtClean="0"/>
              <a:t>)</a:t>
            </a:r>
            <a:endParaRPr lang="en-GB" sz="3800" b="1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en-US" dirty="0" smtClean="0"/>
              <a:t>Specialization</a:t>
            </a:r>
            <a:r>
              <a:rPr lang="pl-PL" b="1" dirty="0" smtClean="0"/>
              <a:t>: </a:t>
            </a:r>
            <a:r>
              <a:rPr lang="en-US" sz="3800" b="1" dirty="0" smtClean="0"/>
              <a:t>Power</a:t>
            </a:r>
            <a:r>
              <a:rPr lang="pl-PL" sz="3800" b="1" dirty="0" smtClean="0"/>
              <a:t> </a:t>
            </a:r>
            <a:r>
              <a:rPr lang="en-US" sz="3800" b="1" dirty="0" smtClean="0"/>
              <a:t>engineering systems and facilities 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800" b="1" dirty="0" smtClean="0"/>
              <a:t>CERN </a:t>
            </a:r>
            <a:r>
              <a:rPr lang="en-US" sz="3800" b="1" dirty="0"/>
              <a:t>experience</a:t>
            </a:r>
            <a:r>
              <a:rPr lang="en-US" sz="3800" b="1" dirty="0" smtClean="0"/>
              <a:t>: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01.06.2011-31.07.2012	</a:t>
            </a:r>
            <a:r>
              <a:rPr lang="en-US" sz="3800" b="1" dirty="0" smtClean="0"/>
              <a:t>TECHNICAL STUDENT</a:t>
            </a:r>
          </a:p>
          <a:p>
            <a:pPr marL="0" indent="0">
              <a:buNone/>
            </a:pPr>
            <a:r>
              <a:rPr lang="en-US" sz="3800" dirty="0" smtClean="0"/>
              <a:t>01.08.2012-31.01.2013	</a:t>
            </a:r>
            <a:r>
              <a:rPr lang="en-US" sz="3800" b="1" dirty="0" smtClean="0"/>
              <a:t>UPAS</a:t>
            </a:r>
          </a:p>
          <a:p>
            <a:pPr marL="0" indent="0">
              <a:buNone/>
            </a:pPr>
            <a:r>
              <a:rPr lang="en-US" sz="3800" dirty="0" smtClean="0"/>
              <a:t>01.02.2013-?		</a:t>
            </a:r>
            <a:r>
              <a:rPr lang="en-US" sz="3800" b="1" dirty="0" smtClean="0"/>
              <a:t>FELLOW CERN/ESS</a:t>
            </a:r>
            <a:endParaRPr lang="pl-PL" sz="3800" b="1" dirty="0" smtClean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3200" b="1" dirty="0"/>
              <a:t>Language skills</a:t>
            </a:r>
            <a:r>
              <a:rPr lang="pl-PL" sz="3200" dirty="0"/>
              <a:t>:</a:t>
            </a:r>
            <a:br>
              <a:rPr lang="pl-PL" sz="3200" dirty="0"/>
            </a:br>
            <a:r>
              <a:rPr lang="pl-PL" sz="3200" b="1" dirty="0"/>
              <a:t>Polish, English, French </a:t>
            </a:r>
            <a:r>
              <a:rPr lang="pl-PL" sz="3200" dirty="0"/>
              <a:t>(une peu), </a:t>
            </a:r>
            <a:r>
              <a:rPr lang="pl-PL" sz="3200" b="1" dirty="0"/>
              <a:t>German</a:t>
            </a:r>
            <a:r>
              <a:rPr lang="pl-PL" sz="3200" dirty="0"/>
              <a:t> (nicht so gut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AutoShape 2" descr="data:image/jpeg;base64,/9j/4AAQSkZJRgABAQAAAQABAAD/2wBDAAkGBwgHBgkIBwgKCgkLDRYPDQwMDRsUFRAWIB0iIiAdHx8kKDQsJCYxJx8fLT0tMTU3Ojo6Iys/RD84QzQ5Ojf/2wBDAQoKCg0MDRoPDxo3JR8lNzc3Nzc3Nzc3Nzc3Nzc3Nzc3Nzc3Nzc3Nzc3Nzc3Nzc3Nzc3Nzc3Nzc3Nzc3Nzc3Nzf/wAARCACxARwDASIAAhEBAxEB/8QAGwABAAMBAQEBAAAAAAAAAAAAAAYHCAUDBAL/xAA7EAACAQMBBAgDBgYBBQAAAAAAAQIDBBEFBhIhMRMUQVFUYZPRB4GxFiI2cXOhFSMyVZGUF0JSU4Lh/8QAGwEBAAIDAQEAAAAAAAAAAAAAAAMEAgUGAQf/xAA0EQEAAQICBwYDCAMAAAAAAAAAAQIDBBEFFBYhU6HhEjFBUVJxYZGxBhMiMjM0gfBywfH/2gAMAwEAAhEDEQA/ALxAAAAAAAAAAAAAAAAAIr8S7u4s9l51rSvVoVVWprfpTcXhvvRjXV2KZq8k2Hszfu02onLOckqBnr7Q61/d9Q/2Z+4+0Otf3fUP9mfuUtfp8nQ7MXuJHyloUGevtDrX931D/Zn7kj02y2mvbapXeuXcIOmpW7V3Nqq38+C/PjkwuaTtW4zqjJFd+z82YzuXYj+JXECg7/U9oNPuHb3Or3qrJZlGN3N7vk+OMnzfaHWv7vqH+zP3Mo0hRMZxCSn7NXKozi5GTQoM9faHWv7vqH+zP3OxsfrerXG1GmUa+p3tWlOslKE68mpLD5pszpxtNUxGTC79nLtu3VXNcbome7yXaAC65wAAAAAAAAAAAAAAAAAAAAAAAAAAAAAAAAIf8VvwlU/Xp/UmBD/ir+Eqn69P6kV/9Kr2XtGfvbX+UfVUGn2dS/vaNpQlBVa0tyG/LCz2LJP/APjijeWEKlrcV7O93fv0LlKcVPtSa7O58eB4/DvQrS5t5XlxvSqcuFSEqUo8HhrG9GSaT5rsaZYU62MqTxutZy8NrvyUcPYpmnOuO90GldLXaL/3dicuz3qL1DSbrS9SVjqUVbzcl9+XGO63jeT7Vz/wWlsfYW38Et6Npd9bit7+avup8c4imuSye22VlS1XQatzF7l3aRdxRqJ/ehKMd75ZisPzw+wjHw5q6xfapUv7m6r1rOjHdkqk95OfBpRj2NeRXu4SmbkU1fipnwmP7lMPMRi68fgZuTMUzR3x5z4Ze/u4O3unLTdoasVOcumgqz3+xttc/l/jB0dnPh9fanQjdahW6jbyw4xcd6pLu4dnz4+RJ7rSqOqbeqd04VIWFnSlKD4rpZSljPklx88IlLuISqKMWlGPa3lYeePm/wD787NGFo7UzPd4QjvaZvW8PbtW/wA2W+fpl/Cn9rtnFo1XpbWNVWW8qUKlxNb9aeG5OMUl91d/1Pn2I/F2lfrr6MtbXtJtdbsnK7VaLVNpdCk6m68NxinnDeFl4y+WUir9lKXQbcafS4LcusYVRT3eD4OUeDa5PHDOTC5Z7FymY7s13BaQnE4O5RXP4opn6L2ABtXEgAAAAAAAAAAAAAAAAAAAAAAAAAAAAAAABD/ir+Eqn69P6kwIj8UHu7LttQeLmk8TWYv73b5EV/8ATq9l7Rv7y17w8tib1XOkRlRt4dFBJKorFUE/nvbsvzR2mumoyUN5uL4U5R/pfB4XDD4Z4Ea2e2iqX1WhaXGrWU6ko7sLfT7Wa3IpcW5SSSSS8vnyJNCUaEqVJOcYNSlCP/UkuPF974v/AAR25iaYSYyiqm9VNUZZ7/7uj6OdtVoupalpattGvaUIzTjXVXOZ03jgpLlwynw455rjn7rKxo6fS6vYU1Qo0msQS4d+fnnmz96he0rey61dUXUhHdWKcHKom5KKSxxby/2PejNulGVSnUpOSb3amE1xxl/sZdmntZoZu3Puoonuzn+Z+PnlyzcS70fUau0NtqGmVLalTlT3L6dXLlVjlNLHLKWcPh5vHA7FS3jG4jKEnLEf6scnwSSx5ZeDwdzRhqMLKra1ulcZThKpB9G4x3ctPl28uZ73Nxhy328wlBfdXB57Mf5/YRERmV111RTE+Ecv9+T8RqZp1XCm6+U23Kkm5f8ArwfDkVjZXULr4jafKFOFPcrqLhCz6sotJ8N1tyb83j8iwNXu46Xa1LmpeO2cpJSqypOpSy/6ZNLkny/PhlEHo6rW1bbvRqle5025lCtuqrZUpxclh/1b3082Q3p/LHxhs9GUVRFyvLd2avp7b/mt0AF1oAAAAAAAAAAAAAAAAAAAAAAAAAAAAAAAAAh/xW/CVT9en9SYEP8Ait+Eqn69P6kV/wDSq9l7Rn721/lH1QTYLVbHR531xcU6le7qRhStrelBylUbbbX5ZUSwNJv+uatKxuXF39O1dS4UJZjSlN43c96X7Jd5StOpOlNTpVJ05rlKEnFr5o+vTNUutOjdqzluzu6LoymuMkm1nHm+Kz595rLWI7ERTLrtIaI1muq7TO+f+fLx+Mrd0TVHr19VlapSsqFVylLdeKk1OSgk+5RUZvzceWGduvqNtKreW6nvVbOlGpXUVnd3uKX54jnHmu8r/TdZew+jWtpqEHWvLiSq9Up7sOgpPtk0suT7E+7swdjYmNS+0++1GvTrKvfXLqVHNbqlx3VFcXwXBf58i9Rdzyp8fFzWJwfY7VyPyROVM+e//qRajXnd6ZTv9KcK01T6a2eMqeYvg/Jp48njuORQ1uzu9nNRv6e9KlaSlvxXCW7GSmufJ4lj80yO6LtbQ2fq/wABvKF1C2o3VSnGtPEXSp5e7lcc4bfySfHkR3XHqmz93qllUnCdDVKb/mQhGMKsG8qcVFJJ4zy/7n5Edd+Ms/n8Fqxoqqqqbc7vGmfOM9/Lemmta5aPTrm01JZsr22m7O8hFunJuOd19zUkmu7h5pQLYfjtbpLf/nX0Zx+mqdF0PSz6Le3uj33u578csnY2I/F2lfrr6MqTd+8uUugt4CnB4W9ETnnE/Sf7K/AAbl8+AAAAAAAAAAAAAAAAAAAAAAAAAAAAAAAACH/Fb8JVP16f1JgRr4h6bdapsxXoWVN1a0JwqKnHnJJ8UvPBFeiZt1RHku6Oqpoxduqqcozj6qY0ir0OqWlTepx3a0fv1I70Y8ebWVnHP5Fk6hq+kaZbR1utpdK+rTuOjtrnoqdJ1pJvfmsJtJbrw5ZbfLhxKydldptO0uE1zTpS9j9zoX86VKlOhcunS3uji6UsR3sZxw7cI1Nq5VbzjJ3GMwVGKrpqmvKI7/jHv/dyW1rfZzXtT1a5ep3VCc1TnC8u0tyNRttxWMcFFKKTxyeM4yWFpbqVdNpSqahK8/luorhxjDpF3pRWEu7t4ZKl2e1+82bjcwlYxq0bjd3oV4uKys45p9/cdzStu6tSnrFTVKijKdBTtacM43llbq7221x7k+SWCzZvUR398tNpDR+Jqjs0b6Kcsu6fCI3bs/8AXi6O1mnWN5qVzcaxrjrSoW81QsYwiqsG1vLG7/UsceXFJZ5M8tF1rZ64o6Vs/Wtquo05xThUu93+TVfKnwXLPb3Nc1y4tPb2/wD4f1edpb1bzonSjcvnhrDeMfsml5EZpWt3BwlTtrjMcOLVKXZ8iOu9EVdqjfn3rWH0ddqt/dYiZp7P5cpjLPfvjL5+c+KV7e16Mbays6Ct6XR1Kinaxt4QqW8kllNxeGnvJ8F++TkbEfi7Sv119Gc2rb31arUrVbe5nVqSc5zlTk3KTeW3w7yQ/D/RtQuNprK4VrWhQtp9JUqTg4xSw+GX2vuI4ma7sTl4rs26MLgK6KqvCfnMLtABunzwAAAAAAAAAAAAAAAABnDr974269aXuOv3vjbr1pe5r9fj0uq2Xq4vLq0eDOHX73xt160vcdfvfG3XrS9xr8ek2Xq4vLq0eDOHX73xt160vcdfvfG3XrS9xr8ek2Xq4vLq0eDOHX73xt160vcdfvfG3XrS9xr8ek2Xq4vLq0eDOHX73xt160vcdfvfG3XrS9xr8ek2Xq4vLq0eDOHX73xt160vcdfvfG3XrS9xr8ek2Xq4vLq0eDOHX73xt160vcdfvfG3XrS9xr8ek2Xq4vLq0eDOHX73xt160vcdfvfG3XrS9xr8ek2Yq4vLq0bOEZxcZxUovmmspkR2h2A0vVK9Cva01Zz6RdP0K3VUh28OSl5/UqDr974269aXuOv3vjbr1pe5hXi6K4yqpT4fQOIw9XatXsp9urQGl6Np2k0lT0+zpUEljejH7z/OXN/M+8zh1+98bdetL3HX73xt160vcyjHUxGUUoq/s1drntVXs59urR4M4dfvfG3XrS9x1+98bdetL3Pdfj0sdmKuLy6tHgzh1+98bdetL3HX73xt160vca/HpNl6uLy6tHgzh1+98bdetL3HX73xt160vca/HpNl6uLy6tHgzh1+98bdetL3HX73xt160vca/HpNl6uLy6tHgzh1+98bdetL3HX73xt160vca/HpNl6uLy6tHgzh1+98bdetL3HX73xt160vca/HpNl6uLy6tHgzh1+98bdetL3HX73xt160vca/HpNl6uLy6tHgzh1+98bdetL3HX73xt160vca/HpNl6uLy6vnABrX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CxARwDASIAAhEBAxEB/8QAGwABAAMBAQEBAAAAAAAAAAAAAAYHCAUDBAL/xAA7EAACAQMBBAgDBgYBBQAAAAAAAQIDBBEFBhIhMRMUQVFUYZPRB4GxFiI2cXOhFSMyVZGUF0JSU4Lh/8QAGwEBAAIDAQEAAAAAAAAAAAAAAAMEAgUGAQf/xAA0EQEAAQICBwYDCAMAAAAAAAAAAQIDBBEFFBYhU6HhEjFBUVJxYZGxBhMiMjM0gfBywfH/2gAMAwEAAhEDEQA/ALxAAAAAAAAAAAAAAAAAIr8S7u4s9l51rSvVoVVWprfpTcXhvvRjXV2KZq8k2Hszfu02onLOckqBnr7Q61/d9Q/2Z+4+0Otf3fUP9mfuUtfp8nQ7MXuJHyloUGevtDrX931D/Zn7kj02y2mvbapXeuXcIOmpW7V3Nqq38+C/PjkwuaTtW4zqjJFd+z82YzuXYj+JXECg7/U9oNPuHb3Or3qrJZlGN3N7vk+OMnzfaHWv7vqH+zP3Mo0hRMZxCSn7NXKozi5GTQoM9faHWv7vqH+zP3OxsfrerXG1GmUa+p3tWlOslKE68mpLD5pszpxtNUxGTC79nLtu3VXNcbome7yXaAC65wAAAAAAAAAAAAAAAAAAAAAAAAAAAAAAAAIf8VvwlU/Xp/UmBD/ir+Eqn69P6kV/9Kr2XtGfvbX+UfVUGn2dS/vaNpQlBVa0tyG/LCz2LJP/APjijeWEKlrcV7O93fv0LlKcVPtSa7O58eB4/DvQrS5t5XlxvSqcuFSEqUo8HhrG9GSaT5rsaZYU62MqTxutZy8NrvyUcPYpmnOuO90GldLXaL/3dicuz3qL1DSbrS9SVjqUVbzcl9+XGO63jeT7Vz/wWlsfYW38Et6Npd9bit7+avup8c4imuSye22VlS1XQatzF7l3aRdxRqJ/ehKMd75ZisPzw+wjHw5q6xfapUv7m6r1rOjHdkqk95OfBpRj2NeRXu4SmbkU1fipnwmP7lMPMRi68fgZuTMUzR3x5z4Ze/u4O3unLTdoasVOcumgqz3+xttc/l/jB0dnPh9fanQjdahW6jbyw4xcd6pLu4dnz4+RJ7rSqOqbeqd04VIWFnSlKD4rpZSljPklx88IlLuISqKMWlGPa3lYeePm/wD787NGFo7UzPd4QjvaZvW8PbtW/wA2W+fpl/Cn9rtnFo1XpbWNVWW8qUKlxNb9aeG5OMUl91d/1Pn2I/F2lfrr6MtbXtJtdbsnK7VaLVNpdCk6m68NxinnDeFl4y+WUir9lKXQbcafS4LcusYVRT3eD4OUeDa5PHDOTC5Z7FymY7s13BaQnE4O5RXP4opn6L2ABtXEgAAAAAAAAAAAAAAAAAAAAAAAAAAAAAAABD/ir+Eqn69P6kwIj8UHu7LttQeLmk8TWYv73b5EV/8ATq9l7Rv7y17w8tib1XOkRlRt4dFBJKorFUE/nvbsvzR2mumoyUN5uL4U5R/pfB4XDD4Z4Ea2e2iqX1WhaXGrWU6ko7sLfT7Wa3IpcW5SSSSS8vnyJNCUaEqVJOcYNSlCP/UkuPF974v/AAR25iaYSYyiqm9VNUZZ7/7uj6OdtVoupalpattGvaUIzTjXVXOZ03jgpLlwynw455rjn7rKxo6fS6vYU1Qo0msQS4d+fnnmz96he0rey61dUXUhHdWKcHKom5KKSxxby/2PejNulGVSnUpOSb3amE1xxl/sZdmntZoZu3Puoonuzn+Z+PnlyzcS70fUau0NtqGmVLalTlT3L6dXLlVjlNLHLKWcPh5vHA7FS3jG4jKEnLEf6scnwSSx5ZeDwdzRhqMLKra1ulcZThKpB9G4x3ctPl28uZ73Nxhy328wlBfdXB57Mf5/YRERmV111RTE+Ecv9+T8RqZp1XCm6+U23Kkm5f8ArwfDkVjZXULr4jafKFOFPcrqLhCz6sotJ8N1tyb83j8iwNXu46Xa1LmpeO2cpJSqypOpSy/6ZNLkny/PhlEHo6rW1bbvRqle5025lCtuqrZUpxclh/1b3082Q3p/LHxhs9GUVRFyvLd2avp7b/mt0AF1oAAAAAAAAAAAAAAAAAAAAAAAAAAAAAAAAAh/xW/CVT9en9SYEP8Ait+Eqn69P6kV/wDSq9l7Rn721/lH1QTYLVbHR531xcU6le7qRhStrelBylUbbbX5ZUSwNJv+uatKxuXF39O1dS4UJZjSlN43c96X7Jd5StOpOlNTpVJ05rlKEnFr5o+vTNUutOjdqzluzu6LoymuMkm1nHm+Kz595rLWI7ERTLrtIaI1muq7TO+f+fLx+Mrd0TVHr19VlapSsqFVylLdeKk1OSgk+5RUZvzceWGduvqNtKreW6nvVbOlGpXUVnd3uKX54jnHmu8r/TdZew+jWtpqEHWvLiSq9Up7sOgpPtk0suT7E+7swdjYmNS+0++1GvTrKvfXLqVHNbqlx3VFcXwXBf58i9Rdzyp8fFzWJwfY7VyPyROVM+e//qRajXnd6ZTv9KcK01T6a2eMqeYvg/Jp48njuORQ1uzu9nNRv6e9KlaSlvxXCW7GSmufJ4lj80yO6LtbQ2fq/wABvKF1C2o3VSnGtPEXSp5e7lcc4bfySfHkR3XHqmz93qllUnCdDVKb/mQhGMKsG8qcVFJJ4zy/7n5Edd+Ms/n8Fqxoqqqqbc7vGmfOM9/Lemmta5aPTrm01JZsr22m7O8hFunJuOd19zUkmu7h5pQLYfjtbpLf/nX0Zx+mqdF0PSz6Le3uj33u578csnY2I/F2lfrr6MqTd+8uUugt4CnB4W9ETnnE/Sf7K/AAbl8+AAAAAAAAAAAAAAAAAAAAAAAAAAAAAAAACH/Fb8JVP16f1JgRr4h6bdapsxXoWVN1a0JwqKnHnJJ8UvPBFeiZt1RHku6Oqpoxduqqcozj6qY0ir0OqWlTepx3a0fv1I70Y8ebWVnHP5Fk6hq+kaZbR1utpdK+rTuOjtrnoqdJ1pJvfmsJtJbrw5ZbfLhxKydldptO0uE1zTpS9j9zoX86VKlOhcunS3uji6UsR3sZxw7cI1Nq5VbzjJ3GMwVGKrpqmvKI7/jHv/dyW1rfZzXtT1a5ep3VCc1TnC8u0tyNRttxWMcFFKKTxyeM4yWFpbqVdNpSqahK8/luorhxjDpF3pRWEu7t4ZKl2e1+82bjcwlYxq0bjd3oV4uKys45p9/cdzStu6tSnrFTVKijKdBTtacM43llbq7221x7k+SWCzZvUR398tNpDR+Jqjs0b6Kcsu6fCI3bs/8AXi6O1mnWN5qVzcaxrjrSoW81QsYwiqsG1vLG7/UsceXFJZ5M8tF1rZ64o6Vs/Wtquo05xThUu93+TVfKnwXLPb3Nc1y4tPb2/wD4f1edpb1bzonSjcvnhrDeMfsml5EZpWt3BwlTtrjMcOLVKXZ8iOu9EVdqjfn3rWH0ddqt/dYiZp7P5cpjLPfvjL5+c+KV7e16Mbays6Ct6XR1Kinaxt4QqW8kllNxeGnvJ8F++TkbEfi7Sv119Gc2rb31arUrVbe5nVqSc5zlTk3KTeW3w7yQ/D/RtQuNprK4VrWhQtp9JUqTg4xSw+GX2vuI4ma7sTl4rs26MLgK6KqvCfnMLtABunzwAAAAAAAAAAAAAAAABnDr974269aXuOv3vjbr1pe5r9fj0uq2Xq4vLq0eDOHX73xt160vcdfvfG3XrS9xr8ek2Xq4vLq0eDOHX73xt160vcdfvfG3XrS9xr8ek2Xq4vLq0eDOHX73xt160vcdfvfG3XrS9xr8ek2Xq4vLq0eDOHX73xt160vcdfvfG3XrS9xr8ek2Xq4vLq0eDOHX73xt160vcdfvfG3XrS9xr8ek2Xq4vLq0eDOHX73xt160vcdfvfG3XrS9xr8ek2Xq4vLq0eDOHX73xt160vcdfvfG3XrS9xr8ek2Yq4vLq0bOEZxcZxUovmmspkR2h2A0vVK9Cva01Zz6RdP0K3VUh28OSl5/UqDr974269aXuOv3vjbr1pe5hXi6K4yqpT4fQOIw9XatXsp9urQGl6Np2k0lT0+zpUEljejH7z/OXN/M+8zh1+98bdetL3HX73xt160vcyjHUxGUUoq/s1drntVXs59urR4M4dfvfG3XrS9x1+98bdetL3Pdfj0sdmKuLy6tHgzh1+98bdetL3HX73xt160vca/HpNl6uLy6tHgzh1+98bdetL3HX73xt160vca/HpNl6uLy6tHgzh1+98bdetL3HX73xt160vca/HpNl6uLy6tHgzh1+98bdetL3HX73xt160vca/HpNl6uLy6tHgzh1+98bdetL3HX73xt160vca/HpNl6uLy6tHgzh1+98bdetL3HX73xt160vca/HpNl6uLy6tHgzh1+98bdetL3HX73xt160vca/HpNl6uLy6vnABrX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CxARwDASIAAhEBAxEB/8QAGwABAAMBAQEBAAAAAAAAAAAAAAYHCAUDBAL/xAA7EAACAQMBBAgDBgYBBQAAAAAAAQIDBBEFBhIhMRMUQVFUYZPRB4GxFiI2cXOhFSMyVZGUF0JSU4Lh/8QAGwEBAAIDAQEAAAAAAAAAAAAAAAMEAgUGAQf/xAA0EQEAAQICBwYDCAMAAAAAAAAAAQIDBBEFFBYhU6HhEjFBUVJxYZGxBhMiMjM0gfBywfH/2gAMAwEAAhEDEQA/ALxAAAAAAAAAAAAAAAAAIr8S7u4s9l51rSvVoVVWprfpTcXhvvRjXV2KZq8k2Hszfu02onLOckqBnr7Q61/d9Q/2Z+4+0Otf3fUP9mfuUtfp8nQ7MXuJHyloUGevtDrX931D/Zn7kj02y2mvbapXeuXcIOmpW7V3Nqq38+C/PjkwuaTtW4zqjJFd+z82YzuXYj+JXECg7/U9oNPuHb3Or3qrJZlGN3N7vk+OMnzfaHWv7vqH+zP3Mo0hRMZxCSn7NXKozi5GTQoM9faHWv7vqH+zP3OxsfrerXG1GmUa+p3tWlOslKE68mpLD5pszpxtNUxGTC79nLtu3VXNcbome7yXaAC65wAAAAAAAAAAAAAAAAAAAAAAAAAAAAAAAAIf8VvwlU/Xp/UmBD/ir+Eqn69P6kV/9Kr2XtGfvbX+UfVUGn2dS/vaNpQlBVa0tyG/LCz2LJP/APjijeWEKlrcV7O93fv0LlKcVPtSa7O58eB4/DvQrS5t5XlxvSqcuFSEqUo8HhrG9GSaT5rsaZYU62MqTxutZy8NrvyUcPYpmnOuO90GldLXaL/3dicuz3qL1DSbrS9SVjqUVbzcl9+XGO63jeT7Vz/wWlsfYW38Et6Npd9bit7+avup8c4imuSye22VlS1XQatzF7l3aRdxRqJ/ehKMd75ZisPzw+wjHw5q6xfapUv7m6r1rOjHdkqk95OfBpRj2NeRXu4SmbkU1fipnwmP7lMPMRi68fgZuTMUzR3x5z4Ze/u4O3unLTdoasVOcumgqz3+xttc/l/jB0dnPh9fanQjdahW6jbyw4xcd6pLu4dnz4+RJ7rSqOqbeqd04VIWFnSlKD4rpZSljPklx88IlLuISqKMWlGPa3lYeePm/wD787NGFo7UzPd4QjvaZvW8PbtW/wA2W+fpl/Cn9rtnFo1XpbWNVWW8qUKlxNb9aeG5OMUl91d/1Pn2I/F2lfrr6MtbXtJtdbsnK7VaLVNpdCk6m68NxinnDeFl4y+WUir9lKXQbcafS4LcusYVRT3eD4OUeDa5PHDOTC5Z7FymY7s13BaQnE4O5RXP4opn6L2ABtXEgAAAAAAAAAAAAAAAAAAAAAAAAAAAAAAABD/ir+Eqn69P6kwIj8UHu7LttQeLmk8TWYv73b5EV/8ATq9l7Rv7y17w8tib1XOkRlRt4dFBJKorFUE/nvbsvzR2mumoyUN5uL4U5R/pfB4XDD4Z4Ea2e2iqX1WhaXGrWU6ko7sLfT7Wa3IpcW5SSSSS8vnyJNCUaEqVJOcYNSlCP/UkuPF974v/AAR25iaYSYyiqm9VNUZZ7/7uj6OdtVoupalpattGvaUIzTjXVXOZ03jgpLlwynw455rjn7rKxo6fS6vYU1Qo0msQS4d+fnnmz96he0rey61dUXUhHdWKcHKom5KKSxxby/2PejNulGVSnUpOSb3amE1xxl/sZdmntZoZu3Puoonuzn+Z+PnlyzcS70fUau0NtqGmVLalTlT3L6dXLlVjlNLHLKWcPh5vHA7FS3jG4jKEnLEf6scnwSSx5ZeDwdzRhqMLKra1ulcZThKpB9G4x3ctPl28uZ73Nxhy328wlBfdXB57Mf5/YRERmV111RTE+Ecv9+T8RqZp1XCm6+U23Kkm5f8ArwfDkVjZXULr4jafKFOFPcrqLhCz6sotJ8N1tyb83j8iwNXu46Xa1LmpeO2cpJSqypOpSy/6ZNLkny/PhlEHo6rW1bbvRqle5025lCtuqrZUpxclh/1b3082Q3p/LHxhs9GUVRFyvLd2avp7b/mt0AF1oAAAAAAAAAAAAAAAAAAAAAAAAAAAAAAAAAh/xW/CVT9en9SYEP8Ait+Eqn69P6kV/wDSq9l7Rn721/lH1QTYLVbHR531xcU6le7qRhStrelBylUbbbX5ZUSwNJv+uatKxuXF39O1dS4UJZjSlN43c96X7Jd5StOpOlNTpVJ05rlKEnFr5o+vTNUutOjdqzluzu6LoymuMkm1nHm+Kz595rLWI7ERTLrtIaI1muq7TO+f+fLx+Mrd0TVHr19VlapSsqFVylLdeKk1OSgk+5RUZvzceWGduvqNtKreW6nvVbOlGpXUVnd3uKX54jnHmu8r/TdZew+jWtpqEHWvLiSq9Up7sOgpPtk0suT7E+7swdjYmNS+0++1GvTrKvfXLqVHNbqlx3VFcXwXBf58i9Rdzyp8fFzWJwfY7VyPyROVM+e//qRajXnd6ZTv9KcK01T6a2eMqeYvg/Jp48njuORQ1uzu9nNRv6e9KlaSlvxXCW7GSmufJ4lj80yO6LtbQ2fq/wABvKF1C2o3VSnGtPEXSp5e7lcc4bfySfHkR3XHqmz93qllUnCdDVKb/mQhGMKsG8qcVFJJ4zy/7n5Edd+Ms/n8Fqxoqqqqbc7vGmfOM9/Lemmta5aPTrm01JZsr22m7O8hFunJuOd19zUkmu7h5pQLYfjtbpLf/nX0Zx+mqdF0PSz6Le3uj33u578csnY2I/F2lfrr6MqTd+8uUugt4CnB4W9ETnnE/Sf7K/AAbl8+AAAAAAAAAAAAAAAAAAAAAAAAAAAAAAAACH/Fb8JVP16f1JgRr4h6bdapsxXoWVN1a0JwqKnHnJJ8UvPBFeiZt1RHku6Oqpoxduqqcozj6qY0ir0OqWlTepx3a0fv1I70Y8ebWVnHP5Fk6hq+kaZbR1utpdK+rTuOjtrnoqdJ1pJvfmsJtJbrw5ZbfLhxKydldptO0uE1zTpS9j9zoX86VKlOhcunS3uji6UsR3sZxw7cI1Nq5VbzjJ3GMwVGKrpqmvKI7/jHv/dyW1rfZzXtT1a5ep3VCc1TnC8u0tyNRttxWMcFFKKTxyeM4yWFpbqVdNpSqahK8/luorhxjDpF3pRWEu7t4ZKl2e1+82bjcwlYxq0bjd3oV4uKys45p9/cdzStu6tSnrFTVKijKdBTtacM43llbq7221x7k+SWCzZvUR398tNpDR+Jqjs0b6Kcsu6fCI3bs/8AXi6O1mnWN5qVzcaxrjrSoW81QsYwiqsG1vLG7/UsceXFJZ5M8tF1rZ64o6Vs/Wtquo05xThUu93+TVfKnwXLPb3Nc1y4tPb2/wD4f1edpb1bzonSjcvnhrDeMfsml5EZpWt3BwlTtrjMcOLVKXZ8iOu9EVdqjfn3rWH0ddqt/dYiZp7P5cpjLPfvjL5+c+KV7e16Mbays6Ct6XR1Kinaxt4QqW8kllNxeGnvJ8F++TkbEfi7Sv119Gc2rb31arUrVbe5nVqSc5zlTk3KTeW3w7yQ/D/RtQuNprK4VrWhQtp9JUqTg4xSw+GX2vuI4ma7sTl4rs26MLgK6KqvCfnMLtABunzwAAAAAAAAAAAAAAAABnDr974269aXuOv3vjbr1pe5r9fj0uq2Xq4vLq0eDOHX73xt160vcdfvfG3XrS9xr8ek2Xq4vLq0eDOHX73xt160vcdfvfG3XrS9xr8ek2Xq4vLq0eDOHX73xt160vcdfvfG3XrS9xr8ek2Xq4vLq0eDOHX73xt160vcdfvfG3XrS9xr8ek2Xq4vLq0eDOHX73xt160vcdfvfG3XrS9xr8ek2Xq4vLq0eDOHX73xt160vcdfvfG3XrS9xr8ek2Xq4vLq0eDOHX73xt160vcdfvfG3XrS9xr8ek2Yq4vLq0bOEZxcZxUovmmspkR2h2A0vVK9Cva01Zz6RdP0K3VUh28OSl5/UqDr974269aXuOv3vjbr1pe5hXi6K4yqpT4fQOIw9XatXsp9urQGl6Np2k0lT0+zpUEljejH7z/OXN/M+8zh1+98bdetL3HX73xt160vcyjHUxGUUoq/s1drntVXs59urR4M4dfvfG3XrS9x1+98bdetL3Pdfj0sdmKuLy6tHgzh1+98bdetL3HX73xt160vca/HpNl6uLy6tHgzh1+98bdetL3HX73xt160vca/HpNl6uLy6tHgzh1+98bdetL3HX73xt160vca/HpNl6uLy6tHgzh1+98bdetL3HX73xt160vca/HpNl6uLy6tHgzh1+98bdetL3HX73xt160vca/HpNl6uLy6tHgzh1+98bdetL3HX73xt160vca/HpNl6uLy6tHgzh1+98bdetL3HX73xt160vca/HpNl6uLy6vnABrX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8" descr="data:image/jpeg;base64,/9j/4AAQSkZJRgABAQAAAQABAAD/2wBDAAkGBwgHBgkIBwgKCgkLDRYPDQwMDRsUFRAWIB0iIiAdHx8kKDQsJCYxJx8fLT0tMTU3Ojo6Iys/RD84QzQ5Ojf/2wBDAQoKCg0MDRoPDxo3JR8lNzc3Nzc3Nzc3Nzc3Nzc3Nzc3Nzc3Nzc3Nzc3Nzc3Nzc3Nzc3Nzc3Nzc3Nzc3Nzc3Nzf/wAARCACxARwDASIAAhEBAxEB/8QAGwABAAMBAQEBAAAAAAAAAAAAAAYHCAUDBAL/xAA7EAACAQMBBAgDBgYBBQAAAAAAAQIDBBEFBhIhMRMUQVFUYZPRB4GxFiI2cXOhFSMyVZGUF0JSU4Lh/8QAGwEBAAIDAQEAAAAAAAAAAAAAAAMEAgUGAQf/xAA0EQEAAQICBwYDCAMAAAAAAAAAAQIDBBEFFBYhU6HhEjFBUVJxYZGxBhMiMjM0gfBywfH/2gAMAwEAAhEDEQA/ALxAAAAAAAAAAAAAAAAAIr8S7u4s9l51rSvVoVVWprfpTcXhvvRjXV2KZq8k2Hszfu02onLOckqBnr7Q61/d9Q/2Z+4+0Otf3fUP9mfuUtfp8nQ7MXuJHyloUGevtDrX931D/Zn7kj02y2mvbapXeuXcIOmpW7V3Nqq38+C/PjkwuaTtW4zqjJFd+z82YzuXYj+JXECg7/U9oNPuHb3Or3qrJZlGN3N7vk+OMnzfaHWv7vqH+zP3Mo0hRMZxCSn7NXKozi5GTQoM9faHWv7vqH+zP3OxsfrerXG1GmUa+p3tWlOslKE68mpLD5pszpxtNUxGTC79nLtu3VXNcbome7yXaAC65wAAAAAAAAAAAAAAAAAAAAAAAAAAAAAAAAIf8VvwlU/Xp/UmBD/ir+Eqn69P6kV/9Kr2XtGfvbX+UfVUGn2dS/vaNpQlBVa0tyG/LCz2LJP/APjijeWEKlrcV7O93fv0LlKcVPtSa7O58eB4/DvQrS5t5XlxvSqcuFSEqUo8HhrG9GSaT5rsaZYU62MqTxutZy8NrvyUcPYpmnOuO90GldLXaL/3dicuz3qL1DSbrS9SVjqUVbzcl9+XGO63jeT7Vz/wWlsfYW38Et6Npd9bit7+avup8c4imuSye22VlS1XQatzF7l3aRdxRqJ/ehKMd75ZisPzw+wjHw5q6xfapUv7m6r1rOjHdkqk95OfBpRj2NeRXu4SmbkU1fipnwmP7lMPMRi68fgZuTMUzR3x5z4Ze/u4O3unLTdoasVOcumgqz3+xttc/l/jB0dnPh9fanQjdahW6jbyw4xcd6pLu4dnz4+RJ7rSqOqbeqd04VIWFnSlKD4rpZSljPklx88IlLuISqKMWlGPa3lYeePm/wD787NGFo7UzPd4QjvaZvW8PbtW/wA2W+fpl/Cn9rtnFo1XpbWNVWW8qUKlxNb9aeG5OMUl91d/1Pn2I/F2lfrr6MtbXtJtdbsnK7VaLVNpdCk6m68NxinnDeFl4y+WUir9lKXQbcafS4LcusYVRT3eD4OUeDa5PHDOTC5Z7FymY7s13BaQnE4O5RXP4opn6L2ABtXEgAAAAAAAAAAAAAAAAAAAAAAAAAAAAAAABD/ir+Eqn69P6kwIj8UHu7LttQeLmk8TWYv73b5EV/8ATq9l7Rv7y17w8tib1XOkRlRt4dFBJKorFUE/nvbsvzR2mumoyUN5uL4U5R/pfB4XDD4Z4Ea2e2iqX1WhaXGrWU6ko7sLfT7Wa3IpcW5SSSSS8vnyJNCUaEqVJOcYNSlCP/UkuPF974v/AAR25iaYSYyiqm9VNUZZ7/7uj6OdtVoupalpattGvaUIzTjXVXOZ03jgpLlwynw455rjn7rKxo6fS6vYU1Qo0msQS4d+fnnmz96he0rey61dUXUhHdWKcHKom5KKSxxby/2PejNulGVSnUpOSb3amE1xxl/sZdmntZoZu3Puoonuzn+Z+PnlyzcS70fUau0NtqGmVLalTlT3L6dXLlVjlNLHLKWcPh5vHA7FS3jG4jKEnLEf6scnwSSx5ZeDwdzRhqMLKra1ulcZThKpB9G4x3ctPl28uZ73Nxhy328wlBfdXB57Mf5/YRERmV111RTE+Ecv9+T8RqZp1XCm6+U23Kkm5f8ArwfDkVjZXULr4jafKFOFPcrqLhCz6sotJ8N1tyb83j8iwNXu46Xa1LmpeO2cpJSqypOpSy/6ZNLkny/PhlEHo6rW1bbvRqle5025lCtuqrZUpxclh/1b3082Q3p/LHxhs9GUVRFyvLd2avp7b/mt0AF1oAAAAAAAAAAAAAAAAAAAAAAAAAAAAAAAAAh/xW/CVT9en9SYEP8Ait+Eqn69P6kV/wDSq9l7Rn721/lH1QTYLVbHR531xcU6le7qRhStrelBylUbbbX5ZUSwNJv+uatKxuXF39O1dS4UJZjSlN43c96X7Jd5StOpOlNTpVJ05rlKEnFr5o+vTNUutOjdqzluzu6LoymuMkm1nHm+Kz595rLWI7ERTLrtIaI1muq7TO+f+fLx+Mrd0TVHr19VlapSsqFVylLdeKk1OSgk+5RUZvzceWGduvqNtKreW6nvVbOlGpXUVnd3uKX54jnHmu8r/TdZew+jWtpqEHWvLiSq9Up7sOgpPtk0suT7E+7swdjYmNS+0++1GvTrKvfXLqVHNbqlx3VFcXwXBf58i9Rdzyp8fFzWJwfY7VyPyROVM+e//qRajXnd6ZTv9KcK01T6a2eMqeYvg/Jp48njuORQ1uzu9nNRv6e9KlaSlvxXCW7GSmufJ4lj80yO6LtbQ2fq/wABvKF1C2o3VSnGtPEXSp5e7lcc4bfySfHkR3XHqmz93qllUnCdDVKb/mQhGMKsG8qcVFJJ4zy/7n5Edd+Ms/n8Fqxoqqqqbc7vGmfOM9/Lemmta5aPTrm01JZsr22m7O8hFunJuOd19zUkmu7h5pQLYfjtbpLf/nX0Zx+mqdF0PSz6Le3uj33u578csnY2I/F2lfrr6MqTd+8uUugt4CnB4W9ETnnE/Sf7K/AAbl8+AAAAAAAAAAAAAAAAAAAAAAAAAAAAAAAACH/Fb8JVP16f1JgRr4h6bdapsxXoWVN1a0JwqKnHnJJ8UvPBFeiZt1RHku6Oqpoxduqqcozj6qY0ir0OqWlTepx3a0fv1I70Y8ebWVnHP5Fk6hq+kaZbR1utpdK+rTuOjtrnoqdJ1pJvfmsJtJbrw5ZbfLhxKydldptO0uE1zTpS9j9zoX86VKlOhcunS3uji6UsR3sZxw7cI1Nq5VbzjJ3GMwVGKrpqmvKI7/jHv/dyW1rfZzXtT1a5ep3VCc1TnC8u0tyNRttxWMcFFKKTxyeM4yWFpbqVdNpSqahK8/luorhxjDpF3pRWEu7t4ZKl2e1+82bjcwlYxq0bjd3oV4uKys45p9/cdzStu6tSnrFTVKijKdBTtacM43llbq7221x7k+SWCzZvUR398tNpDR+Jqjs0b6Kcsu6fCI3bs/8AXi6O1mnWN5qVzcaxrjrSoW81QsYwiqsG1vLG7/UsceXFJZ5M8tF1rZ64o6Vs/Wtquo05xThUu93+TVfKnwXLPb3Nc1y4tPb2/wD4f1edpb1bzonSjcvnhrDeMfsml5EZpWt3BwlTtrjMcOLVKXZ8iOu9EVdqjfn3rWH0ddqt/dYiZp7P5cpjLPfvjL5+c+KV7e16Mbays6Ct6XR1Kinaxt4QqW8kllNxeGnvJ8F++TkbEfi7Sv119Gc2rb31arUrVbe5nVqSc5zlTk3KTeW3w7yQ/D/RtQuNprK4VrWhQtp9JUqTg4xSw+GX2vuI4ma7sTl4rs26MLgK6KqvCfnMLtABunzwAAAAAAAAAAAAAAAABnDr974269aXuOv3vjbr1pe5r9fj0uq2Xq4vLq0eDOHX73xt160vcdfvfG3XrS9xr8ek2Xq4vLq0eDOHX73xt160vcdfvfG3XrS9xr8ek2Xq4vLq0eDOHX73xt160vcdfvfG3XrS9xr8ek2Xq4vLq0eDOHX73xt160vcdfvfG3XrS9xr8ek2Xq4vLq0eDOHX73xt160vcdfvfG3XrS9xr8ek2Xq4vLq0eDOHX73xt160vcdfvfG3XrS9xr8ek2Xq4vLq0eDOHX73xt160vcdfvfG3XrS9xr8ek2Yq4vLq0bOEZxcZxUovmmspkR2h2A0vVK9Cva01Zz6RdP0K3VUh28OSl5/UqDr974269aXuOv3vjbr1pe5hXi6K4yqpT4fQOIw9XatXsp9urQGl6Np2k0lT0+zpUEljejH7z/OXN/M+8zh1+98bdetL3HX73xt160vcyjHUxGUUoq/s1drntVXs59urR4M4dfvfG3XrS9x1+98bdetL3Pdfj0sdmKuLy6tHgzh1+98bdetL3HX73xt160vca/HpNl6uLy6tHgzh1+98bdetL3HX73xt160vca/HpNl6uLy6tHgzh1+98bdetL3HX73xt160vca/HpNl6uLy6tHgzh1+98bdetL3HX73xt160vca/HpNl6uLy6tHgzh1+98bdetL3HX73xt160vca/HpNl6uLy6tHgzh1+98bdetL3HX73xt160vca/HpNl6uLy6tHgzh1+98bdetL3HX73xt160vca/HpNl6uLy6vnABrXX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AutoShape 11" descr="data:image/jpeg;base64,/9j/4AAQSkZJRgABAQAAAQABAAD/2wCEAAkGBggGCgkIBwgKCQkKDRYODQoMDRoTFBAZExwhFBMQEh4bJyYyIyojGRISHy8mJicpODgsGh4xNTAqNSYrLCkBCQoKDQsOGQ0OGTUcEh42NTIpMjQxMSopKSkuNCk0KSkpLCk1LCkpKSkpKSkpKSkpKSkpKSkpKSkpKSkpKSkpKf/AABEIALEBHAMBIgACEQEDEQH/xAAbAAEAAwEBAQEAAAAAAAAAAAAAAQMIBQQHAv/EAC4QAQAAAwQLAAEEAwAAAAAAAAABAgMEBRHRFBUyM1NVcXKSlLEiMUJEURMjQf/EABkBAQADAQEAAAAAAAAAAAAAAAABAgMGBP/EACERAQAABwADAAMAAAAAAAAAAAABAhMWU2GRAzEyBRES/9oADAMBAAIRAxEAPwD7PZbLQ/w0f9NPYl/ZD+lui0OBT8IFl3NHsl+LQVaLQ4FPwgaLQ4FPwgtAVaLQ4FPwgaLQ4FPwgtAVaLQ4FPwgaLQ4FPwgtAVaLQ4FPwgaLQ4FPwgtAVaLQ4FPwgaLQ4FPwgtAVaLQ4FPwgaLQ4FPwgtAVaLQ4FPwgaLQ4FPwgtAVaLQ4FPwgaLQ4FPwgtAVaLQ4FPwgaLQ4FPwgtAVaLQ4FPwgaLQ4FPwgtAVaLQ4FPwgaLQ4FPwgtAVaLQ4FPwgaLQ4FPwgtAVaLQ4FPwgaLQ4FPwgtAVaLQ4FPwgaLQ4FPwgtAVaLQ4FPwgaLQ4FPwgtAVaLQ4FPwgaLQ4FPwgtAVaLQ4FPwg498WajCtLhRp7EP2Q/uLuuNfO+l7IfYg6ll3NHsl+LVVl3NHsl+LQAAAAAAAAAAAAAAAAAAAAAAAAAAAAAAAAHGvnfS9kPsXZca+d9L2Q+xB1LLuaPZL8WqrLuaPZL8WgAAAAAAAAAAAAAAAAAAAAAAAAAAAAAAAAONfO+l7IfYuy41876Xsh9iDqWXc0eyX4tVWXc0eyX4tAAAAAAAAAAAAAAAAAAAAAAAAAAAAAAAAAca+d9L2Q+xdlxr530vZD7EHUsu5o9kvxaqsu5o9kvxaAAAAAAAAAAAAAAAAAAAAAAAAAAAAAAAAA41876Xsh9i7LjXzvpeyH2IOpZdzR7Jfi1nenfV5wllhC8rbD8YfyZ83613efMrb7M+bGrp0tvz5IcaGGedd3nzK2+zPma7vPmVt9mfMq6LfnyQ40MM867vPmVt9mfM13efMrb7M+ZV0W/PkhxoYZ513efMrb7M+Zru8+ZW32Z8yrot+fJDjQwzzru8+ZW32Z8zXd58ytvsz5lXRb8+SHGhhnnXd58ytvsz5mu7z5lbfZnzKui358kONDDPOu7z5lbfZnzNd3nzK2+zPmVdFvz5IcaGGedd3nzK2+zPma7vPmVt9mfMq6LfnyQ40MM867vPmVt9mfM13efMrb7M+ZV0W/PkhxoYZ513efMrb7M+Zru8+ZW32Z8yrot+fJDjQwzzru8+ZW32Z8zXd58ytvsz5lXRb8+SHGhhnnXd58ytvsz5mu7z5lbfZnzKui358kONDDPOu7z5lbfZnzNd3nzK2+zPmVdFvz5IcaGGedd3nzK2+zPma7vPmVt9mfMq6LfnyQ40MM867vPmVt9mfM13efMrb7M+ZV0W/PkhxoYZ513efMrb7M+Zru8+ZW32Z8yrot+fJDjQwzzru8+ZW32Z8zXd58ytvsz5lXRb8+SHGhnGvnfS9kPsXxLXd58ytvsz5vLa74vGaaEZrwtkfx/7aJ801VZvwM8sP3/AHDiuTZl6QSiTZl6QSwdbD0ACQAAAAAAAAAAAAAAAAAAAAAAAAAAAAAB57TtQ6PQ89p2odCDPy/K+TZl6QSiTZl6QSLw9AAkAAAAAAAAAAAAAAAAAAAAAAAAAAAAAAee07UOj0PPadqHQgz8vyvk2ZekEok2ZekEi8PQAJAAAAAAAAAAAAAAAAAAAAAAAAAAAAAAHntO1Do9Dz2nah0IM/L8r5NmXpBKJNmXpBIvD0ACQAAAAAAAAAAAAAAAAAAAAAAAAAAAAAB57TtQ6PQ89p2odCDPy/K+TZl6QSiSH4y9IP1gLw9IE4GAlAnAwBAnAwBAnAwBAnAwBAnAwBAnAwBAnAwBAnAwBAnAwBAnAwBAnAwBAnAwBAnAwBAnAwBAnAwBDz2nah0enB5rTD8odCDPy/KiX9JekEgs8kPQAJAAAAAAAAAAAAAAAAAAAAAAAAAAAAAAFNf9YdASz8n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Mock-up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Mechanically representative of 1 cavity</a:t>
            </a:r>
          </a:p>
          <a:p>
            <a:r>
              <a:rPr lang="en-GB" dirty="0" smtClean="0"/>
              <a:t>Real DWTs and interfaces to VV</a:t>
            </a:r>
          </a:p>
          <a:p>
            <a:r>
              <a:rPr lang="en-GB" dirty="0" smtClean="0"/>
              <a:t>Cooled by liquid-gas N2</a:t>
            </a:r>
          </a:p>
          <a:p>
            <a:r>
              <a:rPr lang="en-GB" dirty="0" smtClean="0"/>
              <a:t>Aimed at validating:</a:t>
            </a:r>
          </a:p>
          <a:p>
            <a:pPr lvl="1"/>
            <a:r>
              <a:rPr lang="en-GB" dirty="0" smtClean="0"/>
              <a:t>Cavity supporting scheme</a:t>
            </a:r>
          </a:p>
          <a:p>
            <a:pPr lvl="1"/>
            <a:r>
              <a:rPr lang="en-GB" dirty="0" smtClean="0"/>
              <a:t>Alignment measuring devices (OWPM)</a:t>
            </a:r>
          </a:p>
          <a:p>
            <a:pPr lvl="1"/>
            <a:r>
              <a:rPr lang="en-GB" dirty="0" smtClean="0"/>
              <a:t>Realignment of cavities via vessel interface</a:t>
            </a:r>
          </a:p>
          <a:p>
            <a:pPr lvl="1"/>
            <a:r>
              <a:rPr lang="en-GB" dirty="0" smtClean="0"/>
              <a:t>Thermo-mechanical behaviour</a:t>
            </a:r>
          </a:p>
          <a:p>
            <a:pPr lvl="1"/>
            <a:r>
              <a:rPr lang="en-GB" dirty="0" smtClean="0"/>
              <a:t>DWTs active cooling</a:t>
            </a: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14750" r="30625" b="51000"/>
          <a:stretch/>
        </p:blipFill>
        <p:spPr bwMode="auto">
          <a:xfrm>
            <a:off x="1733814" y="1964420"/>
            <a:ext cx="5800142" cy="2238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2909" y="2726485"/>
            <a:ext cx="1575882" cy="2295576"/>
            <a:chOff x="183659" y="2726485"/>
            <a:chExt cx="1575882" cy="2295576"/>
          </a:xfrm>
        </p:grpSpPr>
        <p:pic>
          <p:nvPicPr>
            <p:cNvPr id="10" name="Picture 2" descr="\\cern.ch\dfs\Users\v\vparma\Documents\Private\future activities\SPL\Collaboration meetings\2nd SLHipp meeting\double wall tube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3869" t="6254" r="7998" b="8383"/>
            <a:stretch/>
          </p:blipFill>
          <p:spPr bwMode="auto">
            <a:xfrm>
              <a:off x="183659" y="2726485"/>
              <a:ext cx="1575882" cy="2295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10839" y="4641617"/>
              <a:ext cx="6511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DWT</a:t>
              </a:r>
              <a:endParaRPr lang="fr-FR" sz="1600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Mock-up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579420" y="3460955"/>
            <a:ext cx="1782951" cy="514918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 descr="C:\RosSaNa\RoSSaNa_C\BONOMIfellow\img\mockup_pics\IMAG01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28652" r="13662"/>
          <a:stretch/>
        </p:blipFill>
        <p:spPr bwMode="auto">
          <a:xfrm>
            <a:off x="5463757" y="192760"/>
            <a:ext cx="3409713" cy="166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13463" y="4672413"/>
            <a:ext cx="3097817" cy="1596649"/>
            <a:chOff x="1813463" y="4672413"/>
            <a:chExt cx="3097817" cy="1596649"/>
          </a:xfrm>
        </p:grpSpPr>
        <p:pic>
          <p:nvPicPr>
            <p:cNvPr id="12" name="Picture 4" descr="\\cern.ch\dfs\Users\v\vparma\Documents\Private\future activities\SPL\Collaboration meetings\2nd SLHipp meeting\vessel interface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16862" b="14417"/>
            <a:stretch/>
          </p:blipFill>
          <p:spPr bwMode="auto">
            <a:xfrm>
              <a:off x="1813463" y="4672413"/>
              <a:ext cx="3097817" cy="1596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591291" y="5894773"/>
              <a:ext cx="12629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DWT flange</a:t>
              </a:r>
              <a:endParaRPr lang="fr-FR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50303" y="4257404"/>
            <a:ext cx="3953778" cy="1696055"/>
            <a:chOff x="5050303" y="4091018"/>
            <a:chExt cx="3953778" cy="1696055"/>
          </a:xfrm>
        </p:grpSpPr>
        <p:pic>
          <p:nvPicPr>
            <p:cNvPr id="1027" name="Picture 3" descr="C:\RosSaNa\RoSSaNa_C\BONOMIfellow\img\mockup_pics\IMAG0116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76" b="17528"/>
            <a:stretch/>
          </p:blipFill>
          <p:spPr bwMode="auto">
            <a:xfrm>
              <a:off x="5050303" y="4091018"/>
              <a:ext cx="3953778" cy="1696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102234" y="4120822"/>
              <a:ext cx="15815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Vacuum Vessel</a:t>
              </a:r>
              <a:endParaRPr lang="fr-FR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96827" y="1480850"/>
            <a:ext cx="20697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Laser tracker targets</a:t>
            </a:r>
            <a:endParaRPr lang="fr-FR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24250" y="3497671"/>
            <a:ext cx="288726" cy="1026203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001556" y="511815"/>
            <a:ext cx="2325210" cy="1743828"/>
            <a:chOff x="3001556" y="511815"/>
            <a:chExt cx="2325210" cy="1743828"/>
          </a:xfrm>
        </p:grpSpPr>
        <p:pic>
          <p:nvPicPr>
            <p:cNvPr id="2050" name="Picture 2" descr="\\cernhomeR.cern.ch\R\robonomi\Public\TE-MSC-CMI_RB\DOCS\SPL_Mockup\mockup_pics\ICS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556" y="511815"/>
              <a:ext cx="2325210" cy="1743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168476" y="539476"/>
              <a:ext cx="1132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IC support</a:t>
              </a:r>
              <a:endParaRPr lang="fr-FR" sz="1600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755923" y="3718414"/>
            <a:ext cx="245806" cy="1220631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34497" y="2074985"/>
            <a:ext cx="729260" cy="87923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/>
        </p:nvSpPr>
        <p:spPr>
          <a:xfrm>
            <a:off x="1840135" y="6458157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9" y="6318000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16132"/>
              </p:ext>
            </p:extLst>
          </p:nvPr>
        </p:nvGraphicFramePr>
        <p:xfrm>
          <a:off x="88901" y="0"/>
          <a:ext cx="8953089" cy="66368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6821"/>
                <a:gridCol w="1316821"/>
                <a:gridCol w="1843367"/>
                <a:gridCol w="2238040"/>
                <a:gridCol w="2238040"/>
              </a:tblGrid>
              <a:tr h="32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TEST CONDITION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TEST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COMPONENT / SYSTEM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WHAT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HOW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40940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Room temperature (steady)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Assembly alignment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not inserted in VV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Obtain assembly alignment at warm (align cavities axes)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Act on DWT lower flange bolts and on ICS bolts to adjust axes of cavities, 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set zero with laser tracker,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then lock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4912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Alignment sensitivity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Assembly not inserted in VV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Find out sensitivity of alignment system at warm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Act on DWT lower flange bolts and on ICS bolts in a repeatable way,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and check the resulting displacements via laser tracker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4094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</a:rPr>
                        <a:t>Vibration </a:t>
                      </a:r>
                      <a:r>
                        <a:rPr lang="en-GB" sz="1000" u="sng" dirty="0" smtClean="0">
                          <a:effectLst/>
                        </a:rPr>
                        <a:t>test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not inserted in VV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if vibrations destroy alignment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Vibrations can be generated by a </a:t>
                      </a:r>
                      <a:r>
                        <a:rPr lang="en-GB" sz="1000" dirty="0" smtClean="0">
                          <a:effectLst/>
                        </a:rPr>
                        <a:t>shaker,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displacement should be checked via laser tracker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736934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Cold temperature (steady)*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Temperature profile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DWTs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accuracy of semi-analytical model / FE simulations of  gas-cooled DWTs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 temp sensors along DWT wall for temperature mapping at cold</a:t>
                      </a:r>
                      <a:endParaRPr lang="fr-FR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 have  different cooling conditions, change gas N2 mass flow inside the circuit by acting on mass flow controller at gas outlet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2456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Temperature uniformity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Look for temperature differences at cold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 temp sensors for  global temperature mapping at cold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4094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Liquid N2 quantity / static heat loads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Cavities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of liquid nitrogen level inside cavities to get static heat loads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 level gages inside cavities,</a:t>
                      </a:r>
                      <a:endParaRPr lang="fr-FR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act on control valves of N2 dewar to open/close filling circuit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2456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Mechanical  loads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DWTs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amount of bending / torsional loads, deformations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 strain gages on DWT wall to get thermo-mech loads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1637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Assembly alignment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assembly alignment at cold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 OWPM on top of cavity flanges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2456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Cavities relative  position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Cavities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displacements btw cavities flanges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 displacements sensors on flanges btw 2 cavities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32752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Cool down (transient)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Temperature uniformity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Cavities, ICSs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temperature uniformity during liquid N2 filling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Continuous read temp sensors on cavities and ICS for dynamic temp mapping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2456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>
                          <a:effectLst/>
                        </a:rPr>
                        <a:t>Temperature uniformity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DWTs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Check temperature uniformity during gas N2 filling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Continuous read temp sensors on DWT wall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  <a:tr h="4094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</a:rPr>
                        <a:t>Thermal contractions / stresses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Assembly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Check movements / stresses during cool-down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Continuous check of OWPM, strain gages on DWT wall, ICS and cavity, and displacement sensors btw cavities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41" marR="3204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2134" y="6586008"/>
            <a:ext cx="2133600" cy="365125"/>
          </a:xfrm>
        </p:spPr>
        <p:txBody>
          <a:bodyPr/>
          <a:lstStyle/>
          <a:p>
            <a:fld id="{5404D157-CA39-4D3E-AB35-EE3BD0F99993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0"/>
            <a:ext cx="8226854" cy="940443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Mock-up – Test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3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/>
              <a:t>Optical </a:t>
            </a:r>
            <a:r>
              <a:rPr lang="en-US" sz="3600" b="1" dirty="0" smtClean="0"/>
              <a:t>Wire</a:t>
            </a:r>
            <a:r>
              <a:rPr lang="fr-FR" sz="3600" b="1" dirty="0" smtClean="0"/>
              <a:t> Position Monitor (OWPM)</a:t>
            </a:r>
            <a:endParaRPr lang="fr-FR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7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6900" y="4089400"/>
            <a:ext cx="8080921" cy="2352675"/>
            <a:chOff x="685800" y="4127500"/>
            <a:chExt cx="8080921" cy="23526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127500"/>
              <a:ext cx="7569476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1905000" y="5041900"/>
              <a:ext cx="5943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743200" y="495673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6023" y="494777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2058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54881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56094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88917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3917" y="497466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76740" y="496570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7500" y="434340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Stretched wire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42799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Opto</a:t>
              </a:r>
              <a:r>
                <a:rPr lang="en-US" dirty="0" smtClean="0">
                  <a:solidFill>
                    <a:prstClr val="black"/>
                  </a:solidFill>
                </a:rPr>
                <a:t>-coupler sensors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766059" y="4712732"/>
              <a:ext cx="434341" cy="25296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  <a:endCxn id="14" idx="0"/>
            </p:cNvCxnSpPr>
            <p:nvPr/>
          </p:nvCxnSpPr>
          <p:spPr>
            <a:xfrm flipH="1">
              <a:off x="7099600" y="4649232"/>
              <a:ext cx="267799" cy="3164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</p:cNvCxnSpPr>
            <p:nvPr/>
          </p:nvCxnSpPr>
          <p:spPr>
            <a:xfrm flipH="1">
              <a:off x="6324603" y="4649232"/>
              <a:ext cx="1042796" cy="31646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065105" y="5422900"/>
              <a:ext cx="76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8690" y="5948485"/>
              <a:ext cx="1938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Last cavity support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>
              <a:off x="7133490" y="5796085"/>
              <a:ext cx="609600" cy="15240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6390" y="6412651"/>
            <a:ext cx="14398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V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pl-PL" sz="1000" dirty="0" smtClean="0">
                <a:solidFill>
                  <a:schemeClr val="accent6"/>
                </a:solidFill>
              </a:rPr>
              <a:t>Parma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7"/>
            <a:ext cx="8226854" cy="313896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1800" b="1" dirty="0" smtClean="0"/>
              <a:t>SPL SCM Cavity position monitoring specs: </a:t>
            </a:r>
          </a:p>
          <a:p>
            <a:pPr lvl="0"/>
            <a:r>
              <a:rPr lang="en-US" sz="2400" dirty="0"/>
              <a:t>Static position or slow movements: absolute movements (</a:t>
            </a:r>
            <a:r>
              <a:rPr lang="en-US" sz="2400" dirty="0" err="1"/>
              <a:t>x,y,z</a:t>
            </a:r>
            <a:r>
              <a:rPr lang="en-US" sz="2400" dirty="0"/>
              <a:t>) of each of 4 cavities during steady state operation and cool-down/warm-ups (300-2 </a:t>
            </a:r>
            <a:r>
              <a:rPr lang="en-US" sz="2400" dirty="0" smtClean="0"/>
              <a:t>K)</a:t>
            </a:r>
          </a:p>
          <a:p>
            <a:pPr lvl="0"/>
            <a:r>
              <a:rPr lang="en-US" sz="2400" dirty="0" smtClean="0"/>
              <a:t>Vertical range	     0-2 mm</a:t>
            </a:r>
            <a:endParaRPr lang="en-US" sz="2400" dirty="0"/>
          </a:p>
          <a:p>
            <a:pPr lvl="0"/>
            <a:r>
              <a:rPr lang="en-US" sz="2400" dirty="0" smtClean="0"/>
              <a:t>Precision</a:t>
            </a:r>
            <a:r>
              <a:rPr lang="en-US" sz="2400" dirty="0"/>
              <a:t>	</a:t>
            </a:r>
            <a:r>
              <a:rPr lang="en-US" sz="2400" dirty="0" smtClean="0"/>
              <a:t>	&lt; 0.05 mm</a:t>
            </a:r>
          </a:p>
          <a:p>
            <a:pPr lvl="0"/>
            <a:r>
              <a:rPr lang="en-US" sz="2400" dirty="0" smtClean="0"/>
              <a:t>Resolution</a:t>
            </a:r>
            <a:r>
              <a:rPr lang="en-US" sz="2400" dirty="0"/>
              <a:t>	</a:t>
            </a:r>
            <a:r>
              <a:rPr lang="en-US" sz="2400" dirty="0" smtClean="0"/>
              <a:t>&lt; 0.01 mm</a:t>
            </a:r>
          </a:p>
          <a:p>
            <a:pPr lvl="0"/>
            <a:r>
              <a:rPr lang="en-US" sz="2400" dirty="0" smtClean="0"/>
              <a:t>Possibly </a:t>
            </a:r>
            <a:r>
              <a:rPr lang="en-US" sz="2400" dirty="0"/>
              <a:t>vibration measures (</a:t>
            </a:r>
            <a:r>
              <a:rPr lang="en-US" sz="2400" dirty="0" smtClean="0"/>
              <a:t>0-1 kHz)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55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OWPM </a:t>
            </a:r>
            <a:r>
              <a:rPr lang="en-GB" sz="3200" b="1" dirty="0" smtClean="0"/>
              <a:t>position on the SPL SCM</a:t>
            </a:r>
            <a:endParaRPr lang="fr-FR" sz="3200" b="1" dirty="0"/>
          </a:p>
        </p:txBody>
      </p:sp>
      <p:pic>
        <p:nvPicPr>
          <p:cNvPr id="7" name="Picture 4" descr="D:\IPNO\SPL\REUNIONS\CERN\WG_MEETING_11\Images SPL-WG12\CM Coupe XZ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39648"/>
            <a:ext cx="5328592" cy="5057647"/>
          </a:xfrm>
          <a:prstGeom prst="rect">
            <a:avLst/>
          </a:prstGeom>
          <a:noFill/>
        </p:spPr>
      </p:pic>
      <p:sp>
        <p:nvSpPr>
          <p:cNvPr id="8" name="Légende encadrée 2 5"/>
          <p:cNvSpPr/>
          <p:nvPr/>
        </p:nvSpPr>
        <p:spPr>
          <a:xfrm flipH="1">
            <a:off x="125760" y="1800155"/>
            <a:ext cx="1691680" cy="720080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73784"/>
              <a:gd name="adj6" fmla="val -5784"/>
            </a:avLst>
          </a:prstGeom>
          <a:solidFill>
            <a:schemeClr val="bg1"/>
          </a:solidFill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Stretched wire measuring system interface</a:t>
            </a:r>
          </a:p>
        </p:txBody>
      </p:sp>
      <p:sp>
        <p:nvSpPr>
          <p:cNvPr id="9" name="Ellipse 6"/>
          <p:cNvSpPr>
            <a:spLocks noChangeAspect="1"/>
          </p:cNvSpPr>
          <p:nvPr/>
        </p:nvSpPr>
        <p:spPr>
          <a:xfrm>
            <a:off x="1650152" y="304880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D:\IPNO\SPL\REUNIONS\CERN\WG_MEETING_11\Images SPL-WG12\CM Coupe X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60195"/>
            <a:ext cx="3528392" cy="3678536"/>
          </a:xfrm>
          <a:prstGeom prst="rect">
            <a:avLst/>
          </a:prstGeom>
          <a:noFill/>
        </p:spPr>
      </p:pic>
      <p:sp>
        <p:nvSpPr>
          <p:cNvPr id="11" name="Légende encadrée 2 9"/>
          <p:cNvSpPr/>
          <p:nvPr/>
        </p:nvSpPr>
        <p:spPr>
          <a:xfrm>
            <a:off x="7016144" y="1281907"/>
            <a:ext cx="1581756" cy="720080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19640"/>
              <a:gd name="adj6" fmla="val -27706"/>
            </a:avLst>
          </a:prstGeom>
          <a:solidFill>
            <a:schemeClr val="bg1"/>
          </a:solidFill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Thermal shield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interface</a:t>
            </a:r>
          </a:p>
        </p:txBody>
      </p:sp>
      <p:pic>
        <p:nvPicPr>
          <p:cNvPr id="12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6322" y="5972041"/>
            <a:ext cx="1271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CNRS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0708"/>
            <a:ext cx="7977323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SHARP</a:t>
            </a:r>
            <a:r>
              <a:rPr lang="pl-PL" dirty="0" smtClean="0"/>
              <a:t>  </a:t>
            </a:r>
            <a:r>
              <a:rPr lang="en-GB" dirty="0" smtClean="0"/>
              <a:t>GP1S56TJ000F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4761148"/>
            <a:ext cx="14192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5877272"/>
            <a:ext cx="154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GP1S56TJ000F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15" y="4653136"/>
            <a:ext cx="102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SHARP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131840" y="3465004"/>
            <a:ext cx="5364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/>
              <a:t>GP1S56TJ000F </a:t>
            </a:r>
            <a:r>
              <a:rPr lang="en-GB" sz="1600" dirty="0"/>
              <a:t>is a standard, phototransistor output,</a:t>
            </a:r>
          </a:p>
          <a:p>
            <a:pPr algn="just"/>
            <a:r>
              <a:rPr lang="en-GB" sz="1600" dirty="0" err="1"/>
              <a:t>transmissive</a:t>
            </a:r>
            <a:r>
              <a:rPr lang="en-GB" sz="1600" dirty="0"/>
              <a:t> </a:t>
            </a:r>
            <a:r>
              <a:rPr lang="en-GB" sz="1600" dirty="0" err="1"/>
              <a:t>photointerrupter</a:t>
            </a:r>
            <a:r>
              <a:rPr lang="en-GB" sz="1600" dirty="0"/>
              <a:t> with opposing emitter and</a:t>
            </a:r>
          </a:p>
          <a:p>
            <a:pPr algn="just"/>
            <a:r>
              <a:rPr lang="en-GB" sz="1600" dirty="0"/>
              <a:t>detector in a case, providing non-contact sensing. For</a:t>
            </a:r>
          </a:p>
          <a:p>
            <a:pPr algn="just"/>
            <a:r>
              <a:rPr lang="en-GB" sz="1600" dirty="0"/>
              <a:t>this family of devices, the emitter and detector are inserted</a:t>
            </a:r>
          </a:p>
          <a:p>
            <a:pPr algn="just"/>
            <a:r>
              <a:rPr lang="en-GB" sz="1600" dirty="0"/>
              <a:t>in a case, resulting in a through-hole design.</a:t>
            </a:r>
          </a:p>
          <a:p>
            <a:pPr algn="just"/>
            <a:r>
              <a:rPr lang="en-GB" sz="1600" dirty="0"/>
              <a:t>This device is unique because it uses position pins</a:t>
            </a:r>
          </a:p>
          <a:p>
            <a:pPr algn="just"/>
            <a:r>
              <a:rPr lang="en-GB" sz="1600" dirty="0"/>
              <a:t>to insure accurate placement on the PCB, and has the</a:t>
            </a:r>
          </a:p>
          <a:p>
            <a:pPr algn="just"/>
            <a:r>
              <a:rPr lang="en-GB" sz="1600" dirty="0"/>
              <a:t>short </a:t>
            </a:r>
            <a:r>
              <a:rPr lang="en-GB" sz="1600" dirty="0" smtClean="0"/>
              <a:t>profile</a:t>
            </a:r>
            <a:r>
              <a:rPr lang="en-GB" sz="1600" dirty="0"/>
              <a:t>.</a:t>
            </a:r>
          </a:p>
        </p:txBody>
      </p:sp>
      <p:pic>
        <p:nvPicPr>
          <p:cNvPr id="8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5736" y="6094285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>
                <a:solidFill>
                  <a:schemeClr val="accent6"/>
                </a:solidFill>
              </a:rPr>
              <a:t>M</a:t>
            </a:r>
            <a:r>
              <a:rPr lang="en-GB" sz="1000" dirty="0">
                <a:solidFill>
                  <a:schemeClr val="accent6"/>
                </a:solidFill>
              </a:rPr>
              <a:t>. </a:t>
            </a:r>
            <a:r>
              <a:rPr lang="fr-FR" sz="1000" dirty="0" err="1">
                <a:solidFill>
                  <a:schemeClr val="accent6"/>
                </a:solidFill>
              </a:rPr>
              <a:t>Guinchard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04D157-CA39-4D3E-AB35-EE3BD0F9999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Pre╠üsentation2">
  <a:themeElements>
    <a:clrScheme name="Colors CERN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CERNPre╠üsentation2</Template>
  <TotalTime>10995</TotalTime>
  <Words>964</Words>
  <Application>Microsoft Office PowerPoint</Application>
  <PresentationFormat>On-screen Show (4:3)</PresentationFormat>
  <Paragraphs>238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CERNPre╠üsentation2</vt:lpstr>
      <vt:lpstr>SPL Mock-up aligment issues</vt:lpstr>
      <vt:lpstr>Outline </vt:lpstr>
      <vt:lpstr>Something about me</vt:lpstr>
      <vt:lpstr>Mock-up</vt:lpstr>
      <vt:lpstr>Mock-up</vt:lpstr>
      <vt:lpstr>Mock-up – Test program</vt:lpstr>
      <vt:lpstr>Optical Wire Position Monitor (OWPM)</vt:lpstr>
      <vt:lpstr>OWPM position on the SPL SCM</vt:lpstr>
      <vt:lpstr>SHARP  GP1S56TJ000F</vt:lpstr>
      <vt:lpstr>Photo-interrupter as displacement measurement devices: R&amp;D in progress</vt:lpstr>
      <vt:lpstr>New test concept</vt:lpstr>
      <vt:lpstr>Future tasks</vt:lpstr>
      <vt:lpstr>PowerPoint Presentation</vt:lpstr>
      <vt:lpstr>PowerPoint Presentation</vt:lpstr>
      <vt:lpstr>Calibration with a reference sensor</vt:lpstr>
      <vt:lpstr>Functional tests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Bonomi</dc:creator>
  <cp:lastModifiedBy>Wojciech Zak</cp:lastModifiedBy>
  <cp:revision>777</cp:revision>
  <cp:lastPrinted>2013-04-15T07:55:09Z</cp:lastPrinted>
  <dcterms:created xsi:type="dcterms:W3CDTF">2012-11-14T08:58:35Z</dcterms:created>
  <dcterms:modified xsi:type="dcterms:W3CDTF">2013-04-16T08:56:50Z</dcterms:modified>
</cp:coreProperties>
</file>