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46" r:id="rId1"/>
    <p:sldMasterId id="2147483784" r:id="rId2"/>
    <p:sldMasterId id="2147483796" r:id="rId3"/>
    <p:sldMasterId id="2147483808" r:id="rId4"/>
    <p:sldMasterId id="2147483872" r:id="rId5"/>
  </p:sldMasterIdLst>
  <p:notesMasterIdLst>
    <p:notesMasterId r:id="rId24"/>
  </p:notesMasterIdLst>
  <p:sldIdLst>
    <p:sldId id="264" r:id="rId6"/>
    <p:sldId id="505" r:id="rId7"/>
    <p:sldId id="544" r:id="rId8"/>
    <p:sldId id="542" r:id="rId9"/>
    <p:sldId id="494" r:id="rId10"/>
    <p:sldId id="546" r:id="rId11"/>
    <p:sldId id="498" r:id="rId12"/>
    <p:sldId id="495" r:id="rId13"/>
    <p:sldId id="499" r:id="rId14"/>
    <p:sldId id="510" r:id="rId15"/>
    <p:sldId id="508" r:id="rId16"/>
    <p:sldId id="523" r:id="rId17"/>
    <p:sldId id="537" r:id="rId18"/>
    <p:sldId id="538" r:id="rId19"/>
    <p:sldId id="539" r:id="rId20"/>
    <p:sldId id="543" r:id="rId21"/>
    <p:sldId id="533" r:id="rId22"/>
    <p:sldId id="517" r:id="rId23"/>
  </p:sldIdLst>
  <p:sldSz cx="9906000" cy="6858000" type="A4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5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336357" algn="l" rtl="0" fontAlgn="base">
      <a:spcBef>
        <a:spcPct val="0"/>
      </a:spcBef>
      <a:spcAft>
        <a:spcPct val="0"/>
      </a:spcAft>
      <a:defRPr sz="25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672718" algn="l" rtl="0" fontAlgn="base">
      <a:spcBef>
        <a:spcPct val="0"/>
      </a:spcBef>
      <a:spcAft>
        <a:spcPct val="0"/>
      </a:spcAft>
      <a:defRPr sz="25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009078" algn="l" rtl="0" fontAlgn="base">
      <a:spcBef>
        <a:spcPct val="0"/>
      </a:spcBef>
      <a:spcAft>
        <a:spcPct val="0"/>
      </a:spcAft>
      <a:defRPr sz="25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345440" algn="l" rtl="0" fontAlgn="base">
      <a:spcBef>
        <a:spcPct val="0"/>
      </a:spcBef>
      <a:spcAft>
        <a:spcPct val="0"/>
      </a:spcAft>
      <a:defRPr sz="25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1681801" algn="l" defTabSz="336357" rtl="0" eaLnBrk="1" latinLnBrk="0" hangingPunct="1">
      <a:defRPr sz="25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018160" algn="l" defTabSz="336357" rtl="0" eaLnBrk="1" latinLnBrk="0" hangingPunct="1">
      <a:defRPr sz="25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2354523" algn="l" defTabSz="336357" rtl="0" eaLnBrk="1" latinLnBrk="0" hangingPunct="1">
      <a:defRPr sz="25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2690882" algn="l" defTabSz="336357" rtl="0" eaLnBrk="1" latinLnBrk="0" hangingPunct="1">
      <a:defRPr sz="25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A3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3" autoAdjust="0"/>
    <p:restoredTop sz="83792" autoAdjust="0"/>
  </p:normalViewPr>
  <p:slideViewPr>
    <p:cSldViewPr>
      <p:cViewPr varScale="1">
        <p:scale>
          <a:sx n="63" d="100"/>
          <a:sy n="63" d="100"/>
        </p:scale>
        <p:origin x="-944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10696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3.xml"/><Relationship Id="rId2" Type="http://schemas.openxmlformats.org/officeDocument/2006/relationships/slide" Target="slides/slide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0322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336357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672718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009078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34544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1681801" algn="l" defTabSz="33635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2018160" algn="l" defTabSz="33635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354523" algn="l" defTabSz="33635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690882" algn="l" defTabSz="33635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rgbClr val="3366FF"/>
                </a:solidFill>
              </a:rPr>
              <a:t>one Unit=ECCTD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293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SzPct val="125000"/>
              <a:buFont typeface="Helvetica" charset="0"/>
              <a:buChar char="•"/>
            </a:pPr>
            <a:r>
              <a:rPr lang="en-US" sz="1200" b="1" dirty="0" smtClean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Openness</a:t>
            </a:r>
            <a:r>
              <a:rPr lang="en-US" sz="1200" dirty="0" smtClean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</a:t>
            </a:r>
            <a:r>
              <a:rPr lang="en-US" sz="1200" dirty="0" smtClean="0">
                <a:solidFill>
                  <a:srgbClr val="676767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(emotional value)</a:t>
            </a:r>
            <a:endParaRPr lang="en-US" sz="1200" dirty="0" smtClean="0">
              <a:solidFill>
                <a:schemeClr val="tx1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  <a:p>
            <a:pPr algn="l">
              <a:spcBef>
                <a:spcPts val="1000"/>
              </a:spcBef>
            </a:pPr>
            <a:r>
              <a:rPr lang="en-US" sz="1200" i="1" dirty="0" smtClean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- trust, transparency and </a:t>
            </a:r>
            <a:r>
              <a:rPr lang="en-US" sz="1200" i="1" dirty="0" err="1" smtClean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adaptiveness</a:t>
            </a:r>
            <a:r>
              <a:rPr lang="en-US" sz="1200" i="1" dirty="0" smtClean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/>
            </a:r>
            <a:br>
              <a:rPr lang="en-US" sz="1200" i="1" dirty="0" smtClean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</a:br>
            <a:r>
              <a:rPr lang="en-US" sz="1200" i="1" dirty="0" smtClean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 = successful innovation culture</a:t>
            </a:r>
          </a:p>
          <a:p>
            <a:pPr algn="l"/>
            <a:endParaRPr lang="en-US" sz="1200" dirty="0" smtClean="0">
              <a:solidFill>
                <a:schemeClr val="tx1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  <a:p>
            <a:pPr algn="l">
              <a:buSzPct val="125000"/>
              <a:buFont typeface="Helvetica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Excellence</a:t>
            </a:r>
            <a:r>
              <a:rPr lang="en-US" sz="1200" dirty="0" smtClean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 </a:t>
            </a:r>
            <a:r>
              <a:rPr lang="en-US" sz="1200" dirty="0" smtClean="0">
                <a:solidFill>
                  <a:srgbClr val="676767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(visionary value)</a:t>
            </a:r>
            <a:endParaRPr lang="en-US" sz="1200" dirty="0" smtClean="0">
              <a:solidFill>
                <a:schemeClr val="tx1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  <a:p>
            <a:pPr algn="l">
              <a:spcBef>
                <a:spcPts val="1000"/>
              </a:spcBef>
            </a:pPr>
            <a:r>
              <a:rPr lang="en-US" sz="1200" i="1" dirty="0" smtClean="0">
                <a:solidFill>
                  <a:schemeClr val="tx1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rPr>
              <a:t>- elicit the very best that people have to give = world-class outcome of science and engineering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5E56C5F-176A-5943-B266-323C868685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42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849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Against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multipacting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biais</a:t>
            </a:r>
            <a:r>
              <a:rPr lang="en-US" baseline="0" dirty="0" smtClean="0"/>
              <a:t> system</a:t>
            </a:r>
          </a:p>
          <a:p>
            <a:r>
              <a:rPr lang="en-US" baseline="0" dirty="0" smtClean="0"/>
              <a:t>One modulator + 2 klystrons , possible IOT for HB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727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 smtClean="0"/>
              <a:t>The supporting and mechanical systems </a:t>
            </a:r>
            <a:r>
              <a:rPr lang="en-GB" sz="2000" dirty="0" smtClean="0">
                <a:solidFill>
                  <a:srgbClr val="3366FF"/>
                </a:solidFill>
              </a:rPr>
              <a:t>: interface cavity packages in the test area than in the tunnel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382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Remove dust 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0" u="none" dirty="0" smtClean="0">
                <a:solidFill>
                  <a:srgbClr val="000000"/>
                </a:solidFill>
                <a:latin typeface="Arial"/>
                <a:ea typeface="SimSun" pitchFamily="2" charset="-122"/>
                <a:cs typeface="Times New Roman" pitchFamily="18" charset="0"/>
              </a:rPr>
              <a:t>Baking: </a:t>
            </a:r>
            <a:r>
              <a:rPr lang="en-US" sz="1600" b="0" u="none" dirty="0" smtClean="0"/>
              <a:t>shifts high field dissipation to higher field</a:t>
            </a:r>
            <a:endParaRPr lang="en-US" b="0" u="none" dirty="0" smtClean="0">
              <a:solidFill>
                <a:schemeClr val="tx2"/>
              </a:solidFill>
            </a:endParaRP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02613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Against FE</a:t>
            </a:r>
          </a:p>
          <a:p>
            <a:r>
              <a:rPr lang="en-US" b="0" dirty="0" smtClean="0"/>
              <a:t>Thermal</a:t>
            </a:r>
            <a:r>
              <a:rPr lang="en-US" b="0" baseline="0" dirty="0" smtClean="0"/>
              <a:t> break down</a:t>
            </a:r>
          </a:p>
          <a:p>
            <a:r>
              <a:rPr lang="en-US" sz="800" b="0" u="none" kern="1200" cap="all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High field dissipations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" b="0" u="none" kern="1200" dirty="0" smtClean="0">
                <a:solidFill>
                  <a:srgbClr val="DC0528"/>
                </a:solidFill>
                <a:latin typeface="Arial"/>
                <a:ea typeface="ＭＳ Ｐゴシック" charset="0"/>
                <a:cs typeface="ＭＳ Ｐゴシック" charset="0"/>
              </a:rPr>
              <a:t>Surface resistance</a:t>
            </a:r>
          </a:p>
          <a:p>
            <a:pPr marL="923925" lvl="0" indent="-923925" eaLnBrk="0" hangingPunct="0">
              <a:spcAft>
                <a:spcPts val="400"/>
              </a:spcAft>
            </a:pPr>
            <a:r>
              <a:rPr lang="en-US" sz="800" b="0" u="none" kern="1200" dirty="0" smtClean="0">
                <a:solidFill>
                  <a:srgbClr val="DC0528"/>
                </a:solidFill>
                <a:latin typeface="Arial"/>
                <a:ea typeface="ＭＳ Ｐゴシック" charset="0"/>
                <a:cs typeface="ＭＳ Ｐゴシック" charset="0"/>
              </a:rPr>
              <a:t>High RRR  not required for superconductivity </a:t>
            </a:r>
          </a:p>
          <a:p>
            <a:pPr marL="923925" lvl="0" indent="-923925" eaLnBrk="0" hangingPunct="0">
              <a:spcAft>
                <a:spcPts val="400"/>
              </a:spcAft>
            </a:pPr>
            <a:r>
              <a:rPr lang="en-US" sz="800" b="0" u="none" kern="1200" dirty="0" smtClean="0">
                <a:solidFill>
                  <a:srgbClr val="DC0528"/>
                </a:solidFill>
                <a:latin typeface="Arial"/>
                <a:ea typeface="ＭＳ Ｐゴシック" charset="0"/>
                <a:cs typeface="ＭＳ Ｐゴシック" charset="0"/>
              </a:rPr>
              <a:t>But for thermal stabilization of defects </a:t>
            </a:r>
            <a:endParaRPr lang="en-US" altLang="zh-CN" sz="800" b="0" u="none" kern="1200" dirty="0" smtClean="0">
              <a:solidFill>
                <a:srgbClr val="DC0528"/>
              </a:solidFill>
              <a:latin typeface="Arial"/>
              <a:ea typeface="ＭＳ Ｐゴシック" charset="0"/>
              <a:cs typeface="ＭＳ Ｐゴシック" charset="0"/>
            </a:endParaRPr>
          </a:p>
          <a:p>
            <a:endParaRPr lang="en-US" sz="800" b="0" u="none" kern="1200" cap="all" dirty="0" smtClean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039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Mechanical – Lorenz</a:t>
            </a:r>
            <a:r>
              <a:rPr lang="en-US" baseline="0" dirty="0" smtClean="0"/>
              <a:t> force detuning</a:t>
            </a:r>
          </a:p>
          <a:p>
            <a:r>
              <a:rPr lang="en-US" baseline="0" dirty="0" smtClean="0"/>
              <a:t>RF – </a:t>
            </a:r>
          </a:p>
          <a:p>
            <a:r>
              <a:rPr lang="en-US" baseline="0" dirty="0" smtClean="0"/>
              <a:t>QA </a:t>
            </a:r>
            <a:r>
              <a:rPr lang="en-US" baseline="0" dirty="0" err="1" smtClean="0"/>
              <a:t>contol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450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irfu-i.cea.fr/Page/474/irfu_signaturesac_der.png" TargetMode="Externa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jpe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8"/>
            <a:ext cx="8420100" cy="1470025"/>
          </a:xfrm>
          <a:prstGeom prst="rect">
            <a:avLst/>
          </a:prstGeom>
        </p:spPr>
        <p:txBody>
          <a:bodyPr lIns="95673" tIns="47837" rIns="95673" bIns="47837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 lIns="95673" tIns="47837" rIns="95673" bIns="47837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6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5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3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1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0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48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26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87"/>
            <a:ext cx="23114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19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478365" fontAlgn="auto">
                <a:spcBef>
                  <a:spcPts val="0"/>
                </a:spcBef>
                <a:spcAft>
                  <a:spcPts val="0"/>
                </a:spcAft>
              </a:pPr>
              <a:t>4/16/13</a:t>
            </a:fld>
            <a:endParaRPr lang="en-US" sz="19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2" y="6356387"/>
            <a:ext cx="31369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1" y="6356387"/>
            <a:ext cx="23114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19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4783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9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08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lIns="95673" tIns="47837" rIns="95673" bIns="47837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25"/>
            <a:ext cx="8915400" cy="4525963"/>
          </a:xfrm>
          <a:prstGeom prst="rect">
            <a:avLst/>
          </a:prstGeom>
        </p:spPr>
        <p:txBody>
          <a:bodyPr vert="eaVert" lIns="95673" tIns="47837" rIns="95673" bIns="47837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87"/>
            <a:ext cx="23114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19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478365" fontAlgn="auto">
                <a:spcBef>
                  <a:spcPts val="0"/>
                </a:spcBef>
                <a:spcAft>
                  <a:spcPts val="0"/>
                </a:spcAft>
              </a:pPr>
              <a:t>4/16/13</a:t>
            </a:fld>
            <a:endParaRPr lang="en-US" sz="19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2" y="6356387"/>
            <a:ext cx="31369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1" y="6356387"/>
            <a:ext cx="23114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19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4783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9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718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75"/>
            <a:ext cx="2228850" cy="5851525"/>
          </a:xfrm>
          <a:prstGeom prst="rect">
            <a:avLst/>
          </a:prstGeom>
        </p:spPr>
        <p:txBody>
          <a:bodyPr vert="eaVert" lIns="95673" tIns="47837" rIns="95673" bIns="47837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75"/>
            <a:ext cx="6521450" cy="5851525"/>
          </a:xfrm>
          <a:prstGeom prst="rect">
            <a:avLst/>
          </a:prstGeom>
        </p:spPr>
        <p:txBody>
          <a:bodyPr vert="eaVert" lIns="95673" tIns="47837" rIns="95673" bIns="47837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87"/>
            <a:ext cx="23114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19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478365" fontAlgn="auto">
                <a:spcBef>
                  <a:spcPts val="0"/>
                </a:spcBef>
                <a:spcAft>
                  <a:spcPts val="0"/>
                </a:spcAft>
              </a:pPr>
              <a:t>4/16/13</a:t>
            </a:fld>
            <a:endParaRPr lang="en-US" sz="19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2" y="6356387"/>
            <a:ext cx="31369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1" y="6356387"/>
            <a:ext cx="23114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19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4783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9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091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4" descr="POWERPOINTfond_suite (2)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pied de page 14"/>
          <p:cNvSpPr>
            <a:spLocks noGrp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73" tIns="47837" rIns="95673" bIns="47837"/>
          <a:lstStyle/>
          <a:p>
            <a:pPr defTabSz="477673"/>
            <a:endParaRPr lang="fr-FR" sz="1900">
              <a:solidFill>
                <a:srgbClr val="3E3E5C"/>
              </a:solidFill>
            </a:endParaRPr>
          </a:p>
        </p:txBody>
      </p:sp>
      <p:cxnSp>
        <p:nvCxnSpPr>
          <p:cNvPr id="14" name="Connecteur droit 16"/>
          <p:cNvCxnSpPr/>
          <p:nvPr userDrawn="1"/>
        </p:nvCxnSpPr>
        <p:spPr>
          <a:xfrm>
            <a:off x="2708671" y="785848"/>
            <a:ext cx="7197329" cy="1117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Espace réservé du numéro de diapositive 4"/>
          <p:cNvSpPr txBox="1">
            <a:spLocks/>
          </p:cNvSpPr>
          <p:nvPr userDrawn="1"/>
        </p:nvSpPr>
        <p:spPr>
          <a:xfrm>
            <a:off x="9286875" y="6500813"/>
            <a:ext cx="619125" cy="285750"/>
          </a:xfrm>
          <a:prstGeom prst="rect">
            <a:avLst/>
          </a:prstGeom>
        </p:spPr>
        <p:txBody>
          <a:bodyPr lIns="95673" tIns="47837" rIns="95673" bIns="47837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algn="r" defTabSz="956739" fontAlgn="auto">
              <a:spcBef>
                <a:spcPts val="0"/>
              </a:spcBef>
              <a:spcAft>
                <a:spcPts val="0"/>
              </a:spcAft>
              <a:defRPr/>
            </a:pPr>
            <a:fld id="{99D3A4BC-DA5F-EF4E-ADD9-6B0F9839AB0C}" type="slidenum">
              <a:rPr lang="fr-FR" sz="1300" smtClean="0">
                <a:latin typeface="Arial"/>
              </a:rPr>
              <a:pPr algn="r" defTabSz="95673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1300" dirty="0">
              <a:latin typeface="Arial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33" y="0"/>
            <a:ext cx="996405" cy="89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e 15"/>
          <p:cNvGrpSpPr>
            <a:grpSpLocks noChangeAspect="1"/>
          </p:cNvGrpSpPr>
          <p:nvPr userDrawn="1"/>
        </p:nvGrpSpPr>
        <p:grpSpPr bwMode="auto">
          <a:xfrm>
            <a:off x="5" y="8930"/>
            <a:ext cx="1256390" cy="899666"/>
            <a:chOff x="0" y="8696"/>
            <a:chExt cx="2491501" cy="2002977"/>
          </a:xfrm>
        </p:grpSpPr>
        <p:pic>
          <p:nvPicPr>
            <p:cNvPr id="18" name="Picture 2" descr="F:\CNRS\logo_telechargement\jpg\IN2P3FilairePastille-Q_DevV copie.jpg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83"/>
            <a:stretch>
              <a:fillRect/>
            </a:stretch>
          </p:blipFill>
          <p:spPr bwMode="auto">
            <a:xfrm>
              <a:off x="0" y="8696"/>
              <a:ext cx="2491501" cy="1593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Image 19" descr="logoipn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274" y="1036313"/>
              <a:ext cx="1567543" cy="975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154754" y="1428736"/>
            <a:ext cx="9441723" cy="1143008"/>
          </a:xfrm>
          <a:prstGeom prst="rect">
            <a:avLst/>
          </a:prstGeom>
        </p:spPr>
        <p:txBody>
          <a:bodyPr lIns="67272" tIns="33634" rIns="67272" bIns="33634">
            <a:normAutofit/>
          </a:bodyPr>
          <a:lstStyle>
            <a:lvl1pPr>
              <a:buFont typeface="Arial" pitchFamily="34" charset="0"/>
              <a:buNone/>
              <a:defRPr sz="2500" b="0" i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32142" y="4786322"/>
            <a:ext cx="9209549" cy="1571636"/>
          </a:xfrm>
          <a:prstGeom prst="rect">
            <a:avLst/>
          </a:prstGeom>
        </p:spPr>
        <p:txBody>
          <a:bodyPr lIns="67272" tIns="33634" rIns="67272" bIns="33634">
            <a:normAutofit/>
          </a:bodyPr>
          <a:lstStyle>
            <a:lvl1pPr>
              <a:buFontTx/>
              <a:buNone/>
              <a:defRPr sz="1500" baseline="0">
                <a:latin typeface="+mj-lt"/>
              </a:defRPr>
            </a:lvl1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2553874" y="285729"/>
            <a:ext cx="7119987" cy="714380"/>
          </a:xfrm>
          <a:prstGeom prst="rect">
            <a:avLst/>
          </a:prstGeom>
        </p:spPr>
        <p:txBody>
          <a:bodyPr lIns="67272" tIns="33634" rIns="67272" bIns="33634">
            <a:normAutofit/>
          </a:bodyPr>
          <a:lstStyle>
            <a:lvl1pPr algn="l">
              <a:buFont typeface="Arial" pitchFamily="34" charset="0"/>
              <a:buNone/>
              <a:defRPr sz="19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+mj-lt"/>
              </a:defRPr>
            </a:lvl1pPr>
          </a:lstStyle>
          <a:p>
            <a:r>
              <a:rPr lang="sv-SE" smtClean="0"/>
              <a:t>Click to edit Master title style</a:t>
            </a:r>
            <a:endParaRPr lang="fr-FR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154753" y="3071810"/>
            <a:ext cx="9290539" cy="1214446"/>
          </a:xfrm>
          <a:prstGeom prst="rect">
            <a:avLst/>
          </a:prstGeom>
        </p:spPr>
        <p:txBody>
          <a:bodyPr lIns="67272" tIns="33634" rIns="67272" bIns="33634">
            <a:normAutofit/>
          </a:bodyPr>
          <a:lstStyle>
            <a:lvl1pPr>
              <a:buFontTx/>
              <a:buNone/>
              <a:defRPr sz="210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7"/>
          </p:nvPr>
        </p:nvSpPr>
        <p:spPr>
          <a:xfrm>
            <a:off x="232139" y="1071546"/>
            <a:ext cx="3914554" cy="357190"/>
          </a:xfrm>
          <a:prstGeom prst="rect">
            <a:avLst/>
          </a:prstGeom>
        </p:spPr>
        <p:txBody>
          <a:bodyPr lIns="67272" tIns="33634" rIns="67272" bIns="33634">
            <a:noAutofit/>
          </a:bodyPr>
          <a:lstStyle>
            <a:lvl1pPr>
              <a:buFontTx/>
              <a:buNone/>
              <a:defRPr sz="2500" b="1" i="0" baseline="0">
                <a:solidFill>
                  <a:srgbClr val="C3004A"/>
                </a:solidFill>
                <a:latin typeface="+mj-lt"/>
              </a:defRPr>
            </a:lvl1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8"/>
          </p:nvPr>
        </p:nvSpPr>
        <p:spPr>
          <a:xfrm>
            <a:off x="232139" y="2714620"/>
            <a:ext cx="3914554" cy="357190"/>
          </a:xfrm>
          <a:prstGeom prst="rect">
            <a:avLst/>
          </a:prstGeom>
        </p:spPr>
        <p:txBody>
          <a:bodyPr lIns="67272" tIns="33634" rIns="67272" bIns="33634">
            <a:noAutofit/>
          </a:bodyPr>
          <a:lstStyle>
            <a:lvl1pPr>
              <a:buFontTx/>
              <a:buNone/>
              <a:defRPr sz="2100" baseline="0">
                <a:solidFill>
                  <a:srgbClr val="501F74"/>
                </a:solidFill>
                <a:latin typeface="+mj-lt"/>
              </a:defRPr>
            </a:lvl1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9"/>
          </p:nvPr>
        </p:nvSpPr>
        <p:spPr>
          <a:xfrm>
            <a:off x="232139" y="4429126"/>
            <a:ext cx="3914554" cy="357196"/>
          </a:xfrm>
          <a:prstGeom prst="rect">
            <a:avLst/>
          </a:prstGeom>
        </p:spPr>
        <p:txBody>
          <a:bodyPr lIns="67272" tIns="33634" rIns="67272" bIns="33634">
            <a:noAutofit/>
          </a:bodyPr>
          <a:lstStyle>
            <a:lvl1pPr>
              <a:buFontTx/>
              <a:buNone/>
              <a:defRPr sz="1900" baseline="0">
                <a:solidFill>
                  <a:srgbClr val="AB757F"/>
                </a:solidFill>
                <a:latin typeface="+mj-lt"/>
              </a:defRPr>
            </a:lvl1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989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408" y="130621"/>
            <a:ext cx="7506891" cy="609451"/>
          </a:xfrm>
          <a:prstGeom prst="rect">
            <a:avLst/>
          </a:prstGeom>
        </p:spPr>
        <p:txBody>
          <a:bodyPr lIns="67272" tIns="33634" rIns="67272" bIns="33634"/>
          <a:lstStyle/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64453" y="1470036"/>
            <a:ext cx="9577159" cy="4861112"/>
          </a:xfrm>
          <a:prstGeom prst="rect">
            <a:avLst/>
          </a:prstGeom>
        </p:spPr>
        <p:txBody>
          <a:bodyPr lIns="67262" tIns="33628" rIns="67262" bIns="33628"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1"/>
            <a:r>
              <a:rPr lang="fr-FR" dirty="0" smtClean="0"/>
              <a:t>Troisième niveau</a:t>
            </a:r>
          </a:p>
          <a:p>
            <a:pPr lvl="2"/>
            <a:r>
              <a:rPr lang="fr-FR" dirty="0" smtClean="0"/>
              <a:t>Quatrième niveau</a:t>
            </a:r>
          </a:p>
          <a:p>
            <a:pPr lvl="3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155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5316808" y="1615023"/>
            <a:ext cx="4099983" cy="3784600"/>
          </a:xfrm>
          <a:prstGeom prst="roundRect">
            <a:avLst>
              <a:gd name="adj" fmla="val 3636"/>
            </a:avLst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55000" endPos="20000" dist="12700" dir="5400000" sy="-100000" algn="bl" rotWithShape="0"/>
          </a:effectLst>
        </p:spPr>
        <p:txBody>
          <a:bodyPr lIns="67272" tIns="33634" rIns="67272" bIns="33634"/>
          <a:lstStyle/>
          <a:p>
            <a:pPr lvl="0"/>
            <a:r>
              <a:rPr lang="sv-SE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408" y="130621"/>
            <a:ext cx="7506891" cy="609451"/>
          </a:xfrm>
          <a:prstGeom prst="rect">
            <a:avLst/>
          </a:prstGeom>
        </p:spPr>
        <p:txBody>
          <a:bodyPr lIns="67272" tIns="33634" rIns="67272" bIns="33634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95308" y="1614488"/>
            <a:ext cx="4621081" cy="3784600"/>
          </a:xfrm>
          <a:prstGeom prst="rect">
            <a:avLst/>
          </a:prstGeom>
        </p:spPr>
        <p:txBody>
          <a:bodyPr lIns="67272" tIns="33634" rIns="67272" bIns="33634"/>
          <a:lstStyle>
            <a:lvl4pPr marL="1435118" indent="0">
              <a:buNone/>
              <a:defRPr/>
            </a:lvl4pPr>
            <a:lvl5pPr marL="1913487" indent="0">
              <a:buNone/>
              <a:defRPr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>
          <a:xfrm>
            <a:off x="495786" y="6356857"/>
            <a:ext cx="2310835" cy="365001"/>
          </a:xfrm>
          <a:prstGeom prst="rect">
            <a:avLst/>
          </a:prstGeom>
        </p:spPr>
        <p:txBody>
          <a:bodyPr lIns="95673" tIns="47837" rIns="95673" bIns="47837"/>
          <a:lstStyle>
            <a:lvl1pPr defTabSz="47824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B716C74-F94D-B048-8A30-47B1796E35A1}" type="datetimeFigureOut">
              <a:rPr lang="en-US"/>
              <a:pPr>
                <a:defRPr/>
              </a:pPr>
              <a:t>4/16/13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3384663" y="6356857"/>
            <a:ext cx="3136739" cy="365001"/>
          </a:xfrm>
          <a:prstGeom prst="rect">
            <a:avLst/>
          </a:prstGeom>
        </p:spPr>
        <p:txBody>
          <a:bodyPr lIns="95673" tIns="47837" rIns="95673" bIns="47837"/>
          <a:lstStyle>
            <a:lvl1pPr defTabSz="47824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8997902" y="6477384"/>
            <a:ext cx="660239" cy="227707"/>
          </a:xfrm>
          <a:prstGeom prst="rect">
            <a:avLst/>
          </a:prstGeom>
        </p:spPr>
        <p:txBody>
          <a:bodyPr lIns="67272" tIns="33634" rIns="67272" bIns="33634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8E53602-3430-004C-9F94-B14D375FD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4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495300" y="1615023"/>
            <a:ext cx="4099983" cy="3784600"/>
          </a:xfrm>
          <a:prstGeom prst="roundRect">
            <a:avLst>
              <a:gd name="adj" fmla="val 3636"/>
            </a:avLst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55000" endPos="20000" dist="12700" dir="5400000" sy="-100000" algn="bl" rotWithShape="0"/>
          </a:effectLst>
        </p:spPr>
        <p:txBody>
          <a:bodyPr lIns="67272" tIns="33634" rIns="67272" bIns="33634"/>
          <a:lstStyle/>
          <a:p>
            <a:pPr lvl="0"/>
            <a:r>
              <a:rPr lang="sv-SE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408" y="130621"/>
            <a:ext cx="7506891" cy="609451"/>
          </a:xfrm>
          <a:prstGeom prst="rect">
            <a:avLst/>
          </a:prstGeom>
        </p:spPr>
        <p:txBody>
          <a:bodyPr lIns="67272" tIns="33634" rIns="67272" bIns="33634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789626" y="1615023"/>
            <a:ext cx="4621081" cy="3784600"/>
          </a:xfrm>
          <a:prstGeom prst="rect">
            <a:avLst/>
          </a:prstGeom>
        </p:spPr>
        <p:txBody>
          <a:bodyPr lIns="67272" tIns="33634" rIns="67272" bIns="33634"/>
          <a:lstStyle>
            <a:lvl4pPr marL="1435118" indent="0">
              <a:buNone/>
              <a:defRPr/>
            </a:lvl4pPr>
            <a:lvl5pPr marL="1913487" indent="0">
              <a:buNone/>
              <a:defRPr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>
          <a:xfrm>
            <a:off x="495786" y="6356857"/>
            <a:ext cx="2310835" cy="365001"/>
          </a:xfrm>
          <a:prstGeom prst="rect">
            <a:avLst/>
          </a:prstGeom>
        </p:spPr>
        <p:txBody>
          <a:bodyPr lIns="95673" tIns="47837" rIns="95673" bIns="47837"/>
          <a:lstStyle>
            <a:lvl1pPr defTabSz="47824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3D559D2-9DBD-1749-9ADC-CED1E020E985}" type="datetimeFigureOut">
              <a:rPr lang="en-US"/>
              <a:pPr>
                <a:defRPr/>
              </a:pPr>
              <a:t>4/16/13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3384663" y="6356857"/>
            <a:ext cx="3136739" cy="365001"/>
          </a:xfrm>
          <a:prstGeom prst="rect">
            <a:avLst/>
          </a:prstGeom>
        </p:spPr>
        <p:txBody>
          <a:bodyPr lIns="95673" tIns="47837" rIns="95673" bIns="47837"/>
          <a:lstStyle>
            <a:lvl1pPr defTabSz="47824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8997902" y="6477384"/>
            <a:ext cx="660239" cy="227707"/>
          </a:xfrm>
          <a:prstGeom prst="rect">
            <a:avLst/>
          </a:prstGeom>
        </p:spPr>
        <p:txBody>
          <a:bodyPr lIns="67272" tIns="33634" rIns="67272" bIns="33634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0C2ADF2-0F6F-1B4A-8A8F-55E89D566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37916" y="178634"/>
            <a:ext cx="7371457" cy="801981"/>
          </a:xfrm>
          <a:prstGeom prst="rect">
            <a:avLst/>
          </a:prstGeom>
        </p:spPr>
        <p:txBody>
          <a:bodyPr lIns="67255" tIns="33624" rIns="67255" bIns="33624"/>
          <a:lstStyle>
            <a:lvl1pPr>
              <a:defRPr sz="2900">
                <a:solidFill>
                  <a:srgbClr val="333399"/>
                </a:solidFill>
                <a:latin typeface="Papyrus"/>
                <a:cs typeface="Papyrus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765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8"/>
            <a:ext cx="84201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78588" indent="0" algn="ctr">
              <a:buNone/>
              <a:defRPr/>
            </a:lvl2pPr>
            <a:lvl3pPr marL="957181" indent="0" algn="ctr">
              <a:buNone/>
              <a:defRPr/>
            </a:lvl3pPr>
            <a:lvl4pPr marL="1435778" indent="0" algn="ctr">
              <a:buNone/>
              <a:defRPr/>
            </a:lvl4pPr>
            <a:lvl5pPr marL="1914368" indent="0" algn="ctr">
              <a:buNone/>
              <a:defRPr/>
            </a:lvl5pPr>
            <a:lvl6pPr marL="2392958" indent="0" algn="ctr">
              <a:buNone/>
              <a:defRPr/>
            </a:lvl6pPr>
            <a:lvl7pPr marL="2871554" indent="0" algn="ctr">
              <a:buNone/>
              <a:defRPr/>
            </a:lvl7pPr>
            <a:lvl8pPr marL="3350139" indent="0" algn="ctr">
              <a:buNone/>
              <a:defRPr/>
            </a:lvl8pPr>
            <a:lvl9pPr marL="3828736" indent="0" algn="ctr">
              <a:buNone/>
              <a:defRPr/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99626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26033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28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32"/>
            <a:ext cx="8420100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78588" indent="0">
              <a:buNone/>
              <a:defRPr sz="1900"/>
            </a:lvl2pPr>
            <a:lvl3pPr marL="957181" indent="0">
              <a:buNone/>
              <a:defRPr sz="1700"/>
            </a:lvl3pPr>
            <a:lvl4pPr marL="1435778" indent="0">
              <a:buNone/>
              <a:defRPr sz="1500"/>
            </a:lvl4pPr>
            <a:lvl5pPr marL="1914368" indent="0">
              <a:buNone/>
              <a:defRPr sz="1500"/>
            </a:lvl5pPr>
            <a:lvl6pPr marL="2392958" indent="0">
              <a:buNone/>
              <a:defRPr sz="1500"/>
            </a:lvl6pPr>
            <a:lvl7pPr marL="2871554" indent="0">
              <a:buNone/>
              <a:defRPr sz="1500"/>
            </a:lvl7pPr>
            <a:lvl8pPr marL="3350139" indent="0">
              <a:buNone/>
              <a:defRPr sz="1500"/>
            </a:lvl8pPr>
            <a:lvl9pPr marL="3828736" indent="0">
              <a:buNone/>
              <a:defRPr sz="15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5820333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259" y="274638"/>
            <a:ext cx="7474441" cy="572200"/>
          </a:xfrm>
          <a:prstGeom prst="rect">
            <a:avLst/>
          </a:prstGeom>
        </p:spPr>
        <p:txBody>
          <a:bodyPr lIns="95673" tIns="47837" rIns="95673" bIns="47837"/>
          <a:lstStyle>
            <a:lvl1pPr algn="l">
              <a:defRPr sz="2700">
                <a:solidFill>
                  <a:srgbClr val="3366FF"/>
                </a:solidFill>
                <a:latin typeface="Papyrus"/>
                <a:cs typeface="Papyrus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98730"/>
            <a:ext cx="8915400" cy="5127458"/>
          </a:xfrm>
          <a:prstGeom prst="rect">
            <a:avLst/>
          </a:prstGeom>
        </p:spPr>
        <p:txBody>
          <a:bodyPr lIns="95673" tIns="47837" rIns="95673" bIns="47837"/>
          <a:lstStyle>
            <a:lvl1pPr>
              <a:defRPr sz="2100">
                <a:latin typeface="Papyrus"/>
                <a:cs typeface="Papyrus"/>
              </a:defRPr>
            </a:lvl1pPr>
            <a:lvl2pPr>
              <a:defRPr sz="1500">
                <a:latin typeface="Papyrus"/>
                <a:cs typeface="Papyrus"/>
              </a:defRPr>
            </a:lvl2pPr>
            <a:lvl3pPr>
              <a:defRPr sz="1300">
                <a:latin typeface="Papyrus"/>
                <a:cs typeface="Papyrus"/>
              </a:defRPr>
            </a:lvl3pPr>
            <a:lvl4pPr>
              <a:defRPr sz="1000">
                <a:latin typeface="Papyrus"/>
                <a:cs typeface="Papyrus"/>
              </a:defRPr>
            </a:lvl4pPr>
            <a:lvl5pPr>
              <a:defRPr sz="1000">
                <a:latin typeface="Papyrus"/>
                <a:cs typeface="Papyrus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47339" y="6356375"/>
            <a:ext cx="563362" cy="312986"/>
          </a:xfrm>
          <a:prstGeom prst="rect">
            <a:avLst/>
          </a:prstGeom>
        </p:spPr>
        <p:txBody>
          <a:bodyPr lIns="95673" tIns="47837" rIns="95673" bIns="47837"/>
          <a:lstStyle>
            <a:lvl1pPr>
              <a:defRPr sz="1500"/>
            </a:lvl1pPr>
          </a:lstStyle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4783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AutoShape 7"/>
          <p:cNvSpPr>
            <a:spLocks/>
          </p:cNvSpPr>
          <p:nvPr userDrawn="1"/>
        </p:nvSpPr>
        <p:spPr bwMode="auto">
          <a:xfrm>
            <a:off x="345616" y="6365589"/>
            <a:ext cx="7631720" cy="231764"/>
          </a:xfrm>
          <a:prstGeom prst="roundRect">
            <a:avLst>
              <a:gd name="adj" fmla="val 23704"/>
            </a:avLst>
          </a:prstGeom>
          <a:gradFill flip="none" rotWithShape="1">
            <a:gsLst>
              <a:gs pos="38000">
                <a:srgbClr val="3366FF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rgbClr val="3366FF"/>
            </a:solidFill>
          </a:ln>
          <a:effectLst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42575" bIns="0" anchor="ctr"/>
          <a:lstStyle/>
          <a:p>
            <a:pPr marL="42097"/>
            <a:r>
              <a:rPr lang="en-US" sz="1200" kern="1200" dirty="0" smtClean="0">
                <a:solidFill>
                  <a:schemeClr val="tx1"/>
                </a:solidFill>
                <a:effectLst/>
                <a:latin typeface="Tahoma"/>
                <a:ea typeface="+mn-ea"/>
                <a:cs typeface="Tahoma"/>
              </a:rPr>
              <a:t>ESS Elliptical Cavity Cryomodule Technology Demonstrator</a:t>
            </a:r>
            <a:r>
              <a:rPr lang="en-US" sz="1200" dirty="0" smtClean="0">
                <a:solidFill>
                  <a:schemeClr val="tx1"/>
                </a:solidFill>
                <a:latin typeface="Tahoma"/>
                <a:ea typeface="ＭＳ Ｐゴシック" charset="0"/>
                <a:cs typeface="Tahoma"/>
                <a:sym typeface="Tahoma" charset="0"/>
              </a:rPr>
              <a:t>|</a:t>
            </a:r>
            <a:r>
              <a:rPr lang="en-US" sz="1200" baseline="0" dirty="0" smtClean="0">
                <a:solidFill>
                  <a:schemeClr val="tx1"/>
                </a:solidFill>
                <a:latin typeface="Tahoma"/>
                <a:ea typeface="ＭＳ Ｐゴシック" charset="0"/>
                <a:cs typeface="Tahoma"/>
                <a:sym typeface="Tahoma" charset="0"/>
              </a:rPr>
              <a:t> SLHIPP 3 </a:t>
            </a:r>
            <a:r>
              <a:rPr lang="en-US" sz="1200" dirty="0" smtClean="0">
                <a:solidFill>
                  <a:schemeClr val="tx1"/>
                </a:solidFill>
                <a:latin typeface="Tahoma"/>
                <a:ea typeface="ＭＳ Ｐゴシック" charset="0"/>
                <a:cs typeface="Tahoma"/>
                <a:sym typeface="Tahoma" charset="0"/>
              </a:rPr>
              <a:t>| 2013-04-17</a:t>
            </a:r>
            <a:r>
              <a:rPr lang="en-US" sz="1200" baseline="0" dirty="0" smtClean="0">
                <a:solidFill>
                  <a:schemeClr val="tx1"/>
                </a:solidFill>
                <a:latin typeface="Tahoma"/>
                <a:ea typeface="ＭＳ Ｐゴシック" charset="0"/>
                <a:cs typeface="Tahoma"/>
                <a:sym typeface="Tahoma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|</a:t>
            </a:r>
            <a:r>
              <a:rPr lang="en-US" sz="1200" baseline="0" dirty="0" smtClean="0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Tahoma" charset="0"/>
                <a:ea typeface="ＭＳ Ｐゴシック" charset="0"/>
                <a:sym typeface="Tahoma" charset="0"/>
              </a:rPr>
              <a:t>Christine Darve</a:t>
            </a:r>
            <a:endParaRPr lang="en-US" sz="1200" dirty="0">
              <a:solidFill>
                <a:schemeClr val="tx1"/>
              </a:solidFill>
              <a:latin typeface="Tahoma" charset="0"/>
              <a:ea typeface="ＭＳ Ｐゴシック" charset="0"/>
              <a:sym typeface="Tahoma" charset="0"/>
            </a:endParaRPr>
          </a:p>
        </p:txBody>
      </p:sp>
      <p:pic>
        <p:nvPicPr>
          <p:cNvPr id="8" name="Picture 2" descr="irfu_signaturesac_der.png">
            <a:hlinkClick r:id="rId2" tooltip="irfu_signaturesac_der.png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8" y="2057317"/>
            <a:ext cx="444138" cy="50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\adm_ service\logos-charte graphique\CEA\CEA_logo_quadri-sur-fond-rouge_1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8" y="1625269"/>
            <a:ext cx="533958" cy="43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980728"/>
            <a:ext cx="839723" cy="49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78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42" y="1557358"/>
            <a:ext cx="4559169" cy="453707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5108" y="1557358"/>
            <a:ext cx="4559167" cy="453707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92089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588" indent="0">
              <a:buNone/>
              <a:defRPr sz="2100" b="1"/>
            </a:lvl2pPr>
            <a:lvl3pPr marL="957181" indent="0">
              <a:buNone/>
              <a:defRPr sz="1900" b="1"/>
            </a:lvl3pPr>
            <a:lvl4pPr marL="1435778" indent="0">
              <a:buNone/>
              <a:defRPr sz="1700" b="1"/>
            </a:lvl4pPr>
            <a:lvl5pPr marL="1914368" indent="0">
              <a:buNone/>
              <a:defRPr sz="1700" b="1"/>
            </a:lvl5pPr>
            <a:lvl6pPr marL="2392958" indent="0">
              <a:buNone/>
              <a:defRPr sz="1700" b="1"/>
            </a:lvl6pPr>
            <a:lvl7pPr marL="2871554" indent="0">
              <a:buNone/>
              <a:defRPr sz="1700" b="1"/>
            </a:lvl7pPr>
            <a:lvl8pPr marL="3350139" indent="0">
              <a:buNone/>
              <a:defRPr sz="1700" b="1"/>
            </a:lvl8pPr>
            <a:lvl9pPr marL="3828736" indent="0">
              <a:buNone/>
              <a:defRPr sz="17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588" indent="0">
              <a:buNone/>
              <a:defRPr sz="2100" b="1"/>
            </a:lvl2pPr>
            <a:lvl3pPr marL="957181" indent="0">
              <a:buNone/>
              <a:defRPr sz="1900" b="1"/>
            </a:lvl3pPr>
            <a:lvl4pPr marL="1435778" indent="0">
              <a:buNone/>
              <a:defRPr sz="1700" b="1"/>
            </a:lvl4pPr>
            <a:lvl5pPr marL="1914368" indent="0">
              <a:buNone/>
              <a:defRPr sz="1700" b="1"/>
            </a:lvl5pPr>
            <a:lvl6pPr marL="2392958" indent="0">
              <a:buNone/>
              <a:defRPr sz="1700" b="1"/>
            </a:lvl6pPr>
            <a:lvl7pPr marL="2871554" indent="0">
              <a:buNone/>
              <a:defRPr sz="1700" b="1"/>
            </a:lvl7pPr>
            <a:lvl8pPr marL="3350139" indent="0">
              <a:buNone/>
              <a:defRPr sz="1700" b="1"/>
            </a:lvl8pPr>
            <a:lvl9pPr marL="3828736" indent="0">
              <a:buNone/>
              <a:defRPr sz="17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60850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34823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647214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78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588" indent="0">
              <a:buNone/>
              <a:defRPr sz="1300"/>
            </a:lvl2pPr>
            <a:lvl3pPr marL="957181" indent="0">
              <a:buNone/>
              <a:defRPr sz="1000"/>
            </a:lvl3pPr>
            <a:lvl4pPr marL="1435778" indent="0">
              <a:buNone/>
              <a:defRPr sz="1000"/>
            </a:lvl4pPr>
            <a:lvl5pPr marL="1914368" indent="0">
              <a:buNone/>
              <a:defRPr sz="1000"/>
            </a:lvl5pPr>
            <a:lvl6pPr marL="2392958" indent="0">
              <a:buNone/>
              <a:defRPr sz="1000"/>
            </a:lvl6pPr>
            <a:lvl7pPr marL="2871554" indent="0">
              <a:buNone/>
              <a:defRPr sz="1000"/>
            </a:lvl7pPr>
            <a:lvl8pPr marL="3350139" indent="0">
              <a:buNone/>
              <a:defRPr sz="1000"/>
            </a:lvl8pPr>
            <a:lvl9pPr marL="3828736" indent="0">
              <a:buNone/>
              <a:defRPr sz="10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8969116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588" indent="0">
              <a:buNone/>
              <a:defRPr sz="2900"/>
            </a:lvl2pPr>
            <a:lvl3pPr marL="957181" indent="0">
              <a:buNone/>
              <a:defRPr sz="2500"/>
            </a:lvl3pPr>
            <a:lvl4pPr marL="1435778" indent="0">
              <a:buNone/>
              <a:defRPr sz="2100"/>
            </a:lvl4pPr>
            <a:lvl5pPr marL="1914368" indent="0">
              <a:buNone/>
              <a:defRPr sz="2100"/>
            </a:lvl5pPr>
            <a:lvl6pPr marL="2392958" indent="0">
              <a:buNone/>
              <a:defRPr sz="2100"/>
            </a:lvl6pPr>
            <a:lvl7pPr marL="2871554" indent="0">
              <a:buNone/>
              <a:defRPr sz="2100"/>
            </a:lvl7pPr>
            <a:lvl8pPr marL="3350139" indent="0">
              <a:buNone/>
              <a:defRPr sz="2100"/>
            </a:lvl8pPr>
            <a:lvl9pPr marL="3828736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588" indent="0">
              <a:buNone/>
              <a:defRPr sz="1300"/>
            </a:lvl2pPr>
            <a:lvl3pPr marL="957181" indent="0">
              <a:buNone/>
              <a:defRPr sz="1000"/>
            </a:lvl3pPr>
            <a:lvl4pPr marL="1435778" indent="0">
              <a:buNone/>
              <a:defRPr sz="1000"/>
            </a:lvl4pPr>
            <a:lvl5pPr marL="1914368" indent="0">
              <a:buNone/>
              <a:defRPr sz="1000"/>
            </a:lvl5pPr>
            <a:lvl6pPr marL="2392958" indent="0">
              <a:buNone/>
              <a:defRPr sz="1000"/>
            </a:lvl6pPr>
            <a:lvl7pPr marL="2871554" indent="0">
              <a:buNone/>
              <a:defRPr sz="1000"/>
            </a:lvl7pPr>
            <a:lvl8pPr marL="3350139" indent="0">
              <a:buNone/>
              <a:defRPr sz="1000"/>
            </a:lvl8pPr>
            <a:lvl9pPr marL="3828736" indent="0">
              <a:buNone/>
              <a:defRPr sz="10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3674743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25030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4275" y="1125542"/>
            <a:ext cx="2320000" cy="4968875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0844" y="1125542"/>
            <a:ext cx="6798337" cy="4968875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99883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78588" indent="0" algn="ctr">
              <a:buNone/>
              <a:defRPr/>
            </a:lvl2pPr>
            <a:lvl3pPr marL="957181" indent="0" algn="ctr">
              <a:buNone/>
              <a:defRPr/>
            </a:lvl3pPr>
            <a:lvl4pPr marL="1435778" indent="0" algn="ctr">
              <a:buNone/>
              <a:defRPr/>
            </a:lvl4pPr>
            <a:lvl5pPr marL="1914368" indent="0" algn="ctr">
              <a:buNone/>
              <a:defRPr/>
            </a:lvl5pPr>
            <a:lvl6pPr marL="2392958" indent="0" algn="ctr">
              <a:buNone/>
              <a:defRPr/>
            </a:lvl6pPr>
            <a:lvl7pPr marL="2871554" indent="0" algn="ctr">
              <a:buNone/>
              <a:defRPr/>
            </a:lvl7pPr>
            <a:lvl8pPr marL="3350139" indent="0" algn="ctr">
              <a:buNone/>
              <a:defRPr/>
            </a:lvl8pPr>
            <a:lvl9pPr marL="382873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64402" y="6567488"/>
            <a:ext cx="2311400" cy="290512"/>
          </a:xfrm>
          <a:prstGeom prst="rect">
            <a:avLst/>
          </a:prstGeom>
        </p:spPr>
        <p:txBody>
          <a:bodyPr lIns="95717" tIns="47859" rIns="95717" bIns="47859"/>
          <a:lstStyle>
            <a:lvl1pPr>
              <a:defRPr/>
            </a:lvl1pPr>
          </a:lstStyle>
          <a:p>
            <a:pPr algn="ctr" eaLnBrk="0" hangingPunct="0"/>
            <a:r>
              <a:rPr lang="en-US" sz="1300">
                <a:latin typeface="Garamond" pitchFamily="19" charset="0"/>
                <a:ea typeface="ＭＳ Ｐゴシック" pitchFamily="19" charset="-128"/>
                <a:cs typeface="+mn-cs"/>
              </a:rPr>
              <a:t> C. Carli          </a:t>
            </a:r>
            <a:fld id="{30627186-26D9-4097-A47F-E5744045B88C}" type="slidenum">
              <a:rPr lang="en-US" sz="1300">
                <a:latin typeface="Garamond" pitchFamily="19" charset="0"/>
                <a:ea typeface="ＭＳ Ｐゴシック" pitchFamily="19" charset="-128"/>
                <a:cs typeface="+mn-cs"/>
              </a:rPr>
              <a:pPr algn="ctr" eaLnBrk="0" hangingPunct="0"/>
              <a:t>‹#›</a:t>
            </a:fld>
            <a:r>
              <a:rPr lang="en-US" sz="1300">
                <a:latin typeface="Garamond" pitchFamily="19" charset="0"/>
                <a:ea typeface="ＭＳ Ｐゴシック" pitchFamily="19" charset="-128"/>
                <a:cs typeface="+mn-cs"/>
              </a:rPr>
              <a:t>/13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95300" y="6569075"/>
            <a:ext cx="2311400" cy="285750"/>
          </a:xfrm>
          <a:prstGeom prst="rect">
            <a:avLst/>
          </a:prstGeom>
        </p:spPr>
        <p:txBody>
          <a:bodyPr lIns="95717" tIns="47859" rIns="95717" bIns="47859"/>
          <a:lstStyle>
            <a:lvl1pPr>
              <a:defRPr smtClean="0"/>
            </a:lvl1pPr>
          </a:lstStyle>
          <a:p>
            <a:pPr algn="ctr" eaLnBrk="0" hangingPunct="0">
              <a:defRPr/>
            </a:pPr>
            <a:endParaRPr lang="en-US" sz="1300">
              <a:latin typeface="Garamond" pitchFamily="19" charset="0"/>
              <a:ea typeface="ＭＳ Ｐゴシック" pitchFamily="19" charset="-128"/>
              <a:cs typeface="+mn-cs"/>
            </a:endParaRP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0" y="0"/>
            <a:ext cx="9906000" cy="2882900"/>
          </a:xfrm>
          <a:prstGeom prst="rect">
            <a:avLst/>
          </a:prstGeom>
          <a:gradFill flip="none" rotWithShape="1">
            <a:gsLst>
              <a:gs pos="45000">
                <a:srgbClr val="083DAA"/>
              </a:gs>
              <a:gs pos="100000">
                <a:srgbClr val="9585FF"/>
              </a:gs>
            </a:gsLst>
            <a:lin ang="1938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lIns="95717" tIns="47859" rIns="95717" bIns="47859"/>
          <a:lstStyle/>
          <a:p>
            <a:pPr>
              <a:defRPr/>
            </a:pPr>
            <a:endParaRPr lang="en-GB">
              <a:latin typeface="Times New Roman" pitchFamily="19" charset="0"/>
              <a:ea typeface="ＭＳ Ｐゴシック" pitchFamily="19" charset="-128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002999" y="0"/>
            <a:ext cx="2903009" cy="1244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5717" tIns="47859" rIns="95717" bIns="47859" numCol="1" rtlCol="0" anchor="ctr" anchorCtr="0" compatLnSpc="1">
            <a:prstTxWarp prst="textNoShape">
              <a:avLst/>
            </a:prstTxWarp>
          </a:bodyPr>
          <a:lstStyle/>
          <a:p>
            <a:pPr algn="ctr" defTabSz="957181" eaLnBrk="0" hangingPunct="0"/>
            <a:endParaRPr lang="en-US" sz="1900">
              <a:latin typeface="Garamond" pitchFamily="-65" charset="0"/>
              <a:ea typeface="ＭＳ Ｐゴシック" pitchFamily="19" charset="-128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6684" y="-114300"/>
            <a:ext cx="2985558" cy="150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31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64402" y="6567488"/>
            <a:ext cx="2311400" cy="290512"/>
          </a:xfrm>
          <a:prstGeom prst="rect">
            <a:avLst/>
          </a:prstGeom>
        </p:spPr>
        <p:txBody>
          <a:bodyPr lIns="95717" tIns="47859" rIns="95717" bIns="47859"/>
          <a:lstStyle>
            <a:lvl1pPr>
              <a:defRPr/>
            </a:lvl1pPr>
          </a:lstStyle>
          <a:p>
            <a:pPr algn="ctr" eaLnBrk="0" hangingPunct="0"/>
            <a:r>
              <a:rPr lang="en-US" sz="1300">
                <a:latin typeface="Garamond" pitchFamily="19" charset="0"/>
                <a:ea typeface="ＭＳ Ｐゴシック" pitchFamily="19" charset="-128"/>
                <a:cs typeface="+mn-cs"/>
              </a:rPr>
              <a:t> C. Carli          </a:t>
            </a:r>
            <a:fld id="{DB625280-0E2E-4B83-8BB7-5087E3ADE6DD}" type="slidenum">
              <a:rPr lang="en-US" sz="1300">
                <a:latin typeface="Garamond" pitchFamily="19" charset="0"/>
                <a:ea typeface="ＭＳ Ｐゴシック" pitchFamily="19" charset="-128"/>
                <a:cs typeface="+mn-cs"/>
              </a:rPr>
              <a:pPr algn="ctr" eaLnBrk="0" hangingPunct="0"/>
              <a:t>‹#›</a:t>
            </a:fld>
            <a:r>
              <a:rPr lang="en-US" sz="1300">
                <a:latin typeface="Garamond" pitchFamily="19" charset="0"/>
                <a:ea typeface="ＭＳ Ｐゴシック" pitchFamily="19" charset="-128"/>
                <a:cs typeface="+mn-cs"/>
              </a:rPr>
              <a:t>/13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95300" y="6569075"/>
            <a:ext cx="2311400" cy="285750"/>
          </a:xfrm>
          <a:prstGeom prst="rect">
            <a:avLst/>
          </a:prstGeom>
        </p:spPr>
        <p:txBody>
          <a:bodyPr lIns="95717" tIns="47859" rIns="95717" bIns="47859"/>
          <a:lstStyle>
            <a:lvl1pPr>
              <a:defRPr smtClean="0"/>
            </a:lvl1pPr>
          </a:lstStyle>
          <a:p>
            <a:pPr algn="ctr" eaLnBrk="0" hangingPunct="0">
              <a:defRPr/>
            </a:pPr>
            <a:endParaRPr lang="en-US" sz="1300">
              <a:latin typeface="Garamond" pitchFamily="19" charset="0"/>
              <a:ea typeface="ＭＳ Ｐゴシック" pitchFamily="1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79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37"/>
            <a:ext cx="8420100" cy="1362075"/>
          </a:xfrm>
          <a:prstGeom prst="rect">
            <a:avLst/>
          </a:prstGeom>
        </p:spPr>
        <p:txBody>
          <a:bodyPr lIns="95673" tIns="47837" rIns="95673" bIns="47837" anchor="t"/>
          <a:lstStyle>
            <a:lvl1pPr algn="l">
              <a:defRPr sz="42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41"/>
            <a:ext cx="8420100" cy="1500187"/>
          </a:xfrm>
          <a:prstGeom prst="rect">
            <a:avLst/>
          </a:prstGeom>
        </p:spPr>
        <p:txBody>
          <a:bodyPr lIns="95673" tIns="47837" rIns="95673" bIns="47837"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6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51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34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18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02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485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269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87"/>
            <a:ext cx="23114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19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478365" fontAlgn="auto">
                <a:spcBef>
                  <a:spcPts val="0"/>
                </a:spcBef>
                <a:spcAft>
                  <a:spcPts val="0"/>
                </a:spcAft>
              </a:pPr>
              <a:t>4/16/13</a:t>
            </a:fld>
            <a:endParaRPr lang="en-US" sz="19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2" y="6356387"/>
            <a:ext cx="31369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1" y="6356387"/>
            <a:ext cx="23114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19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4783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9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7397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28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32"/>
            <a:ext cx="8420100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78588" indent="0">
              <a:buNone/>
              <a:defRPr sz="1900"/>
            </a:lvl2pPr>
            <a:lvl3pPr marL="957181" indent="0">
              <a:buNone/>
              <a:defRPr sz="1700"/>
            </a:lvl3pPr>
            <a:lvl4pPr marL="1435778" indent="0">
              <a:buNone/>
              <a:defRPr sz="1500"/>
            </a:lvl4pPr>
            <a:lvl5pPr marL="1914368" indent="0">
              <a:buNone/>
              <a:defRPr sz="1500"/>
            </a:lvl5pPr>
            <a:lvl6pPr marL="2392958" indent="0">
              <a:buNone/>
              <a:defRPr sz="1500"/>
            </a:lvl6pPr>
            <a:lvl7pPr marL="2871554" indent="0">
              <a:buNone/>
              <a:defRPr sz="1500"/>
            </a:lvl7pPr>
            <a:lvl8pPr marL="3350139" indent="0">
              <a:buNone/>
              <a:defRPr sz="1500"/>
            </a:lvl8pPr>
            <a:lvl9pPr marL="3828736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64402" y="6567488"/>
            <a:ext cx="2311400" cy="290512"/>
          </a:xfrm>
          <a:prstGeom prst="rect">
            <a:avLst/>
          </a:prstGeom>
        </p:spPr>
        <p:txBody>
          <a:bodyPr lIns="95717" tIns="47859" rIns="95717" bIns="47859"/>
          <a:lstStyle>
            <a:lvl1pPr>
              <a:defRPr/>
            </a:lvl1pPr>
          </a:lstStyle>
          <a:p>
            <a:pPr algn="ctr" eaLnBrk="0" hangingPunct="0"/>
            <a:r>
              <a:rPr lang="en-US" sz="1300">
                <a:latin typeface="Garamond" pitchFamily="19" charset="0"/>
                <a:ea typeface="ＭＳ Ｐゴシック" pitchFamily="19" charset="-128"/>
                <a:cs typeface="+mn-cs"/>
              </a:rPr>
              <a:t> C. Carli          </a:t>
            </a:r>
            <a:fld id="{15B72BA4-D942-4E60-ADA6-7E72DDC5932A}" type="slidenum">
              <a:rPr lang="en-US" sz="1300">
                <a:latin typeface="Garamond" pitchFamily="19" charset="0"/>
                <a:ea typeface="ＭＳ Ｐゴシック" pitchFamily="19" charset="-128"/>
                <a:cs typeface="+mn-cs"/>
              </a:rPr>
              <a:pPr algn="ctr" eaLnBrk="0" hangingPunct="0"/>
              <a:t>‹#›</a:t>
            </a:fld>
            <a:r>
              <a:rPr lang="en-US" sz="1300">
                <a:latin typeface="Garamond" pitchFamily="19" charset="0"/>
                <a:ea typeface="ＭＳ Ｐゴシック" pitchFamily="19" charset="-128"/>
                <a:cs typeface="+mn-cs"/>
              </a:rPr>
              <a:t>/13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95300" y="6569075"/>
            <a:ext cx="2311400" cy="285750"/>
          </a:xfrm>
          <a:prstGeom prst="rect">
            <a:avLst/>
          </a:prstGeom>
        </p:spPr>
        <p:txBody>
          <a:bodyPr lIns="95717" tIns="47859" rIns="95717" bIns="47859"/>
          <a:lstStyle>
            <a:lvl1pPr>
              <a:defRPr smtClean="0"/>
            </a:lvl1pPr>
          </a:lstStyle>
          <a:p>
            <a:pPr algn="ctr" eaLnBrk="0" hangingPunct="0">
              <a:defRPr/>
            </a:pPr>
            <a:endParaRPr lang="en-US" sz="1300">
              <a:latin typeface="Garamond" pitchFamily="19" charset="0"/>
              <a:ea typeface="ＭＳ Ｐゴシック" pitchFamily="1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4918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1" y="1196975"/>
            <a:ext cx="4375150" cy="511175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196975"/>
            <a:ext cx="4375150" cy="511175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64402" y="6567488"/>
            <a:ext cx="2311400" cy="290512"/>
          </a:xfrm>
          <a:prstGeom prst="rect">
            <a:avLst/>
          </a:prstGeom>
        </p:spPr>
        <p:txBody>
          <a:bodyPr lIns="95717" tIns="47859" rIns="95717" bIns="47859"/>
          <a:lstStyle>
            <a:lvl1pPr>
              <a:defRPr/>
            </a:lvl1pPr>
          </a:lstStyle>
          <a:p>
            <a:pPr algn="ctr" eaLnBrk="0" hangingPunct="0"/>
            <a:r>
              <a:rPr lang="en-US" sz="1300">
                <a:latin typeface="Garamond" pitchFamily="19" charset="0"/>
                <a:ea typeface="ＭＳ Ｐゴシック" pitchFamily="19" charset="-128"/>
                <a:cs typeface="+mn-cs"/>
              </a:rPr>
              <a:t> C. Carli          </a:t>
            </a:r>
            <a:fld id="{112BFE92-17FC-499C-B230-771077A29995}" type="slidenum">
              <a:rPr lang="en-US" sz="1300">
                <a:latin typeface="Garamond" pitchFamily="19" charset="0"/>
                <a:ea typeface="ＭＳ Ｐゴシック" pitchFamily="19" charset="-128"/>
                <a:cs typeface="+mn-cs"/>
              </a:rPr>
              <a:pPr algn="ctr" eaLnBrk="0" hangingPunct="0"/>
              <a:t>‹#›</a:t>
            </a:fld>
            <a:r>
              <a:rPr lang="en-US" sz="1300">
                <a:latin typeface="Garamond" pitchFamily="19" charset="0"/>
                <a:ea typeface="ＭＳ Ｐゴシック" pitchFamily="19" charset="-128"/>
                <a:cs typeface="+mn-cs"/>
              </a:rPr>
              <a:t>/13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95300" y="6569075"/>
            <a:ext cx="2311400" cy="285750"/>
          </a:xfrm>
          <a:prstGeom prst="rect">
            <a:avLst/>
          </a:prstGeom>
        </p:spPr>
        <p:txBody>
          <a:bodyPr lIns="95717" tIns="47859" rIns="95717" bIns="47859"/>
          <a:lstStyle>
            <a:lvl1pPr>
              <a:defRPr smtClean="0"/>
            </a:lvl1pPr>
          </a:lstStyle>
          <a:p>
            <a:pPr algn="ctr" eaLnBrk="0" hangingPunct="0">
              <a:defRPr/>
            </a:pPr>
            <a:endParaRPr lang="en-US" sz="1300">
              <a:latin typeface="Garamond" pitchFamily="19" charset="0"/>
              <a:ea typeface="ＭＳ Ｐゴシック" pitchFamily="1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937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588" indent="0">
              <a:buNone/>
              <a:defRPr sz="2100" b="1"/>
            </a:lvl2pPr>
            <a:lvl3pPr marL="957181" indent="0">
              <a:buNone/>
              <a:defRPr sz="1900" b="1"/>
            </a:lvl3pPr>
            <a:lvl4pPr marL="1435778" indent="0">
              <a:buNone/>
              <a:defRPr sz="1700" b="1"/>
            </a:lvl4pPr>
            <a:lvl5pPr marL="1914368" indent="0">
              <a:buNone/>
              <a:defRPr sz="1700" b="1"/>
            </a:lvl5pPr>
            <a:lvl6pPr marL="2392958" indent="0">
              <a:buNone/>
              <a:defRPr sz="1700" b="1"/>
            </a:lvl6pPr>
            <a:lvl7pPr marL="2871554" indent="0">
              <a:buNone/>
              <a:defRPr sz="1700" b="1"/>
            </a:lvl7pPr>
            <a:lvl8pPr marL="3350139" indent="0">
              <a:buNone/>
              <a:defRPr sz="1700" b="1"/>
            </a:lvl8pPr>
            <a:lvl9pPr marL="382873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588" indent="0">
              <a:buNone/>
              <a:defRPr sz="2100" b="1"/>
            </a:lvl2pPr>
            <a:lvl3pPr marL="957181" indent="0">
              <a:buNone/>
              <a:defRPr sz="1900" b="1"/>
            </a:lvl3pPr>
            <a:lvl4pPr marL="1435778" indent="0">
              <a:buNone/>
              <a:defRPr sz="1700" b="1"/>
            </a:lvl4pPr>
            <a:lvl5pPr marL="1914368" indent="0">
              <a:buNone/>
              <a:defRPr sz="1700" b="1"/>
            </a:lvl5pPr>
            <a:lvl6pPr marL="2392958" indent="0">
              <a:buNone/>
              <a:defRPr sz="1700" b="1"/>
            </a:lvl6pPr>
            <a:lvl7pPr marL="2871554" indent="0">
              <a:buNone/>
              <a:defRPr sz="1700" b="1"/>
            </a:lvl7pPr>
            <a:lvl8pPr marL="3350139" indent="0">
              <a:buNone/>
              <a:defRPr sz="1700" b="1"/>
            </a:lvl8pPr>
            <a:lvl9pPr marL="382873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64402" y="6567488"/>
            <a:ext cx="2311400" cy="290512"/>
          </a:xfrm>
          <a:prstGeom prst="rect">
            <a:avLst/>
          </a:prstGeom>
        </p:spPr>
        <p:txBody>
          <a:bodyPr lIns="95717" tIns="47859" rIns="95717" bIns="47859"/>
          <a:lstStyle>
            <a:lvl1pPr>
              <a:defRPr/>
            </a:lvl1pPr>
          </a:lstStyle>
          <a:p>
            <a:pPr algn="ctr" eaLnBrk="0" hangingPunct="0"/>
            <a:r>
              <a:rPr lang="en-US" sz="1300">
                <a:latin typeface="Garamond" pitchFamily="19" charset="0"/>
                <a:ea typeface="ＭＳ Ｐゴシック" pitchFamily="19" charset="-128"/>
                <a:cs typeface="+mn-cs"/>
              </a:rPr>
              <a:t> C. Carli          </a:t>
            </a:r>
            <a:fld id="{47BB038C-9019-475B-84B5-4897B0373272}" type="slidenum">
              <a:rPr lang="en-US" sz="1300">
                <a:latin typeface="Garamond" pitchFamily="19" charset="0"/>
                <a:ea typeface="ＭＳ Ｐゴシック" pitchFamily="19" charset="-128"/>
                <a:cs typeface="+mn-cs"/>
              </a:rPr>
              <a:pPr algn="ctr" eaLnBrk="0" hangingPunct="0"/>
              <a:t>‹#›</a:t>
            </a:fld>
            <a:r>
              <a:rPr lang="en-US" sz="1300">
                <a:latin typeface="Garamond" pitchFamily="19" charset="0"/>
                <a:ea typeface="ＭＳ Ｐゴシック" pitchFamily="19" charset="-128"/>
                <a:cs typeface="+mn-cs"/>
              </a:rPr>
              <a:t>/13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95300" y="6569075"/>
            <a:ext cx="2311400" cy="285750"/>
          </a:xfrm>
          <a:prstGeom prst="rect">
            <a:avLst/>
          </a:prstGeom>
        </p:spPr>
        <p:txBody>
          <a:bodyPr lIns="95717" tIns="47859" rIns="95717" bIns="47859"/>
          <a:lstStyle>
            <a:lvl1pPr>
              <a:defRPr smtClean="0"/>
            </a:lvl1pPr>
          </a:lstStyle>
          <a:p>
            <a:pPr algn="ctr" eaLnBrk="0" hangingPunct="0">
              <a:defRPr/>
            </a:pPr>
            <a:endParaRPr lang="en-US" sz="1300">
              <a:latin typeface="Garamond" pitchFamily="19" charset="0"/>
              <a:ea typeface="ＭＳ Ｐゴシック" pitchFamily="1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1693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64402" y="6567488"/>
            <a:ext cx="2311400" cy="290512"/>
          </a:xfrm>
          <a:prstGeom prst="rect">
            <a:avLst/>
          </a:prstGeom>
        </p:spPr>
        <p:txBody>
          <a:bodyPr lIns="95717" tIns="47859" rIns="95717" bIns="47859"/>
          <a:lstStyle>
            <a:lvl1pPr>
              <a:defRPr/>
            </a:lvl1pPr>
          </a:lstStyle>
          <a:p>
            <a:pPr algn="ctr" eaLnBrk="0" hangingPunct="0"/>
            <a:r>
              <a:rPr lang="en-US" sz="1300">
                <a:latin typeface="Garamond" pitchFamily="19" charset="0"/>
                <a:ea typeface="ＭＳ Ｐゴシック" pitchFamily="19" charset="-128"/>
                <a:cs typeface="+mn-cs"/>
              </a:rPr>
              <a:t> C. Carli          </a:t>
            </a:r>
            <a:fld id="{D704D30C-6730-45DE-B84C-D0EA2535EE71}" type="slidenum">
              <a:rPr lang="en-US" sz="1300">
                <a:latin typeface="Garamond" pitchFamily="19" charset="0"/>
                <a:ea typeface="ＭＳ Ｐゴシック" pitchFamily="19" charset="-128"/>
                <a:cs typeface="+mn-cs"/>
              </a:rPr>
              <a:pPr algn="ctr" eaLnBrk="0" hangingPunct="0"/>
              <a:t>‹#›</a:t>
            </a:fld>
            <a:r>
              <a:rPr lang="en-US" sz="1300">
                <a:latin typeface="Garamond" pitchFamily="19" charset="0"/>
                <a:ea typeface="ＭＳ Ｐゴシック" pitchFamily="19" charset="-128"/>
                <a:cs typeface="+mn-cs"/>
              </a:rPr>
              <a:t>/13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95300" y="6569075"/>
            <a:ext cx="2311400" cy="285750"/>
          </a:xfrm>
          <a:prstGeom prst="rect">
            <a:avLst/>
          </a:prstGeom>
        </p:spPr>
        <p:txBody>
          <a:bodyPr lIns="95717" tIns="47859" rIns="95717" bIns="47859"/>
          <a:lstStyle>
            <a:lvl1pPr>
              <a:defRPr smtClean="0"/>
            </a:lvl1pPr>
          </a:lstStyle>
          <a:p>
            <a:pPr algn="ctr" eaLnBrk="0" hangingPunct="0">
              <a:defRPr/>
            </a:pPr>
            <a:endParaRPr lang="en-US" sz="1300">
              <a:latin typeface="Garamond" pitchFamily="19" charset="0"/>
              <a:ea typeface="ＭＳ Ｐゴシック" pitchFamily="1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768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64402" y="6567488"/>
            <a:ext cx="2311400" cy="290512"/>
          </a:xfrm>
          <a:prstGeom prst="rect">
            <a:avLst/>
          </a:prstGeom>
        </p:spPr>
        <p:txBody>
          <a:bodyPr lIns="95717" tIns="47859" rIns="95717" bIns="47859"/>
          <a:lstStyle>
            <a:lvl1pPr>
              <a:defRPr/>
            </a:lvl1pPr>
          </a:lstStyle>
          <a:p>
            <a:pPr algn="ctr" eaLnBrk="0" hangingPunct="0"/>
            <a:r>
              <a:rPr lang="en-US" sz="1300">
                <a:latin typeface="Garamond" pitchFamily="19" charset="0"/>
                <a:ea typeface="ＭＳ Ｐゴシック" pitchFamily="19" charset="-128"/>
                <a:cs typeface="+mn-cs"/>
              </a:rPr>
              <a:t> C. Carli          </a:t>
            </a:r>
            <a:fld id="{E913CFCF-4BE0-4F7C-945D-5242B311ED75}" type="slidenum">
              <a:rPr lang="en-US" sz="1300">
                <a:latin typeface="Garamond" pitchFamily="19" charset="0"/>
                <a:ea typeface="ＭＳ Ｐゴシック" pitchFamily="19" charset="-128"/>
                <a:cs typeface="+mn-cs"/>
              </a:rPr>
              <a:pPr algn="ctr" eaLnBrk="0" hangingPunct="0"/>
              <a:t>‹#›</a:t>
            </a:fld>
            <a:r>
              <a:rPr lang="en-US" sz="1300">
                <a:latin typeface="Garamond" pitchFamily="19" charset="0"/>
                <a:ea typeface="ＭＳ Ｐゴシック" pitchFamily="19" charset="-128"/>
                <a:cs typeface="+mn-cs"/>
              </a:rPr>
              <a:t>/13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95300" y="6569075"/>
            <a:ext cx="2311400" cy="285750"/>
          </a:xfrm>
          <a:prstGeom prst="rect">
            <a:avLst/>
          </a:prstGeom>
        </p:spPr>
        <p:txBody>
          <a:bodyPr lIns="95717" tIns="47859" rIns="95717" bIns="47859"/>
          <a:lstStyle>
            <a:lvl1pPr>
              <a:defRPr smtClean="0"/>
            </a:lvl1pPr>
          </a:lstStyle>
          <a:p>
            <a:pPr algn="ctr" eaLnBrk="0" hangingPunct="0">
              <a:defRPr/>
            </a:pPr>
            <a:endParaRPr lang="en-US" sz="1300">
              <a:latin typeface="Garamond" pitchFamily="19" charset="0"/>
              <a:ea typeface="ＭＳ Ｐゴシック" pitchFamily="1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7549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78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588" indent="0">
              <a:buNone/>
              <a:defRPr sz="1300"/>
            </a:lvl2pPr>
            <a:lvl3pPr marL="957181" indent="0">
              <a:buNone/>
              <a:defRPr sz="1000"/>
            </a:lvl3pPr>
            <a:lvl4pPr marL="1435778" indent="0">
              <a:buNone/>
              <a:defRPr sz="1000"/>
            </a:lvl4pPr>
            <a:lvl5pPr marL="1914368" indent="0">
              <a:buNone/>
              <a:defRPr sz="1000"/>
            </a:lvl5pPr>
            <a:lvl6pPr marL="2392958" indent="0">
              <a:buNone/>
              <a:defRPr sz="1000"/>
            </a:lvl6pPr>
            <a:lvl7pPr marL="2871554" indent="0">
              <a:buNone/>
              <a:defRPr sz="1000"/>
            </a:lvl7pPr>
            <a:lvl8pPr marL="3350139" indent="0">
              <a:buNone/>
              <a:defRPr sz="1000"/>
            </a:lvl8pPr>
            <a:lvl9pPr marL="382873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64402" y="6567488"/>
            <a:ext cx="2311400" cy="290512"/>
          </a:xfrm>
          <a:prstGeom prst="rect">
            <a:avLst/>
          </a:prstGeom>
        </p:spPr>
        <p:txBody>
          <a:bodyPr lIns="95717" tIns="47859" rIns="95717" bIns="47859"/>
          <a:lstStyle>
            <a:lvl1pPr>
              <a:defRPr/>
            </a:lvl1pPr>
          </a:lstStyle>
          <a:p>
            <a:pPr algn="ctr" eaLnBrk="0" hangingPunct="0"/>
            <a:r>
              <a:rPr lang="en-US" sz="1300">
                <a:latin typeface="Garamond" pitchFamily="19" charset="0"/>
                <a:ea typeface="ＭＳ Ｐゴシック" pitchFamily="19" charset="-128"/>
                <a:cs typeface="+mn-cs"/>
              </a:rPr>
              <a:t> C. Carli          </a:t>
            </a:r>
            <a:fld id="{210EAFA8-1BC0-452A-B2FC-61A37BEA8ECF}" type="slidenum">
              <a:rPr lang="en-US" sz="1300">
                <a:latin typeface="Garamond" pitchFamily="19" charset="0"/>
                <a:ea typeface="ＭＳ Ｐゴシック" pitchFamily="19" charset="-128"/>
                <a:cs typeface="+mn-cs"/>
              </a:rPr>
              <a:pPr algn="ctr" eaLnBrk="0" hangingPunct="0"/>
              <a:t>‹#›</a:t>
            </a:fld>
            <a:r>
              <a:rPr lang="en-US" sz="1300">
                <a:latin typeface="Garamond" pitchFamily="19" charset="0"/>
                <a:ea typeface="ＭＳ Ｐゴシック" pitchFamily="19" charset="-128"/>
                <a:cs typeface="+mn-cs"/>
              </a:rPr>
              <a:t>/13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95300" y="6569075"/>
            <a:ext cx="2311400" cy="285750"/>
          </a:xfrm>
          <a:prstGeom prst="rect">
            <a:avLst/>
          </a:prstGeom>
        </p:spPr>
        <p:txBody>
          <a:bodyPr lIns="95717" tIns="47859" rIns="95717" bIns="47859"/>
          <a:lstStyle>
            <a:lvl1pPr>
              <a:defRPr smtClean="0"/>
            </a:lvl1pPr>
          </a:lstStyle>
          <a:p>
            <a:pPr algn="ctr" eaLnBrk="0" hangingPunct="0">
              <a:defRPr/>
            </a:pPr>
            <a:endParaRPr lang="en-US" sz="1300">
              <a:latin typeface="Garamond" pitchFamily="19" charset="0"/>
              <a:ea typeface="ＭＳ Ｐゴシック" pitchFamily="1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6860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588" indent="0">
              <a:buNone/>
              <a:defRPr sz="2900"/>
            </a:lvl2pPr>
            <a:lvl3pPr marL="957181" indent="0">
              <a:buNone/>
              <a:defRPr sz="2500"/>
            </a:lvl3pPr>
            <a:lvl4pPr marL="1435778" indent="0">
              <a:buNone/>
              <a:defRPr sz="2100"/>
            </a:lvl4pPr>
            <a:lvl5pPr marL="1914368" indent="0">
              <a:buNone/>
              <a:defRPr sz="2100"/>
            </a:lvl5pPr>
            <a:lvl6pPr marL="2392958" indent="0">
              <a:buNone/>
              <a:defRPr sz="2100"/>
            </a:lvl6pPr>
            <a:lvl7pPr marL="2871554" indent="0">
              <a:buNone/>
              <a:defRPr sz="2100"/>
            </a:lvl7pPr>
            <a:lvl8pPr marL="3350139" indent="0">
              <a:buNone/>
              <a:defRPr sz="2100"/>
            </a:lvl8pPr>
            <a:lvl9pPr marL="3828736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588" indent="0">
              <a:buNone/>
              <a:defRPr sz="1300"/>
            </a:lvl2pPr>
            <a:lvl3pPr marL="957181" indent="0">
              <a:buNone/>
              <a:defRPr sz="1000"/>
            </a:lvl3pPr>
            <a:lvl4pPr marL="1435778" indent="0">
              <a:buNone/>
              <a:defRPr sz="1000"/>
            </a:lvl4pPr>
            <a:lvl5pPr marL="1914368" indent="0">
              <a:buNone/>
              <a:defRPr sz="1000"/>
            </a:lvl5pPr>
            <a:lvl6pPr marL="2392958" indent="0">
              <a:buNone/>
              <a:defRPr sz="1000"/>
            </a:lvl6pPr>
            <a:lvl7pPr marL="2871554" indent="0">
              <a:buNone/>
              <a:defRPr sz="1000"/>
            </a:lvl7pPr>
            <a:lvl8pPr marL="3350139" indent="0">
              <a:buNone/>
              <a:defRPr sz="1000"/>
            </a:lvl8pPr>
            <a:lvl9pPr marL="382873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64402" y="6567488"/>
            <a:ext cx="2311400" cy="290512"/>
          </a:xfrm>
          <a:prstGeom prst="rect">
            <a:avLst/>
          </a:prstGeom>
        </p:spPr>
        <p:txBody>
          <a:bodyPr lIns="95717" tIns="47859" rIns="95717" bIns="47859"/>
          <a:lstStyle>
            <a:lvl1pPr>
              <a:defRPr/>
            </a:lvl1pPr>
          </a:lstStyle>
          <a:p>
            <a:pPr algn="ctr" eaLnBrk="0" hangingPunct="0"/>
            <a:r>
              <a:rPr lang="en-US" sz="1300">
                <a:latin typeface="Garamond" pitchFamily="19" charset="0"/>
                <a:ea typeface="ＭＳ Ｐゴシック" pitchFamily="19" charset="-128"/>
                <a:cs typeface="+mn-cs"/>
              </a:rPr>
              <a:t> C. Carli          </a:t>
            </a:r>
            <a:fld id="{1D2FC0AD-A4F4-41C5-8B5E-E34E602980ED}" type="slidenum">
              <a:rPr lang="en-US" sz="1300">
                <a:latin typeface="Garamond" pitchFamily="19" charset="0"/>
                <a:ea typeface="ＭＳ Ｐゴシック" pitchFamily="19" charset="-128"/>
                <a:cs typeface="+mn-cs"/>
              </a:rPr>
              <a:pPr algn="ctr" eaLnBrk="0" hangingPunct="0"/>
              <a:t>‹#›</a:t>
            </a:fld>
            <a:r>
              <a:rPr lang="en-US" sz="1300">
                <a:latin typeface="Garamond" pitchFamily="19" charset="0"/>
                <a:ea typeface="ＭＳ Ｐゴシック" pitchFamily="19" charset="-128"/>
                <a:cs typeface="+mn-cs"/>
              </a:rPr>
              <a:t>/13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95300" y="6569075"/>
            <a:ext cx="2311400" cy="285750"/>
          </a:xfrm>
          <a:prstGeom prst="rect">
            <a:avLst/>
          </a:prstGeom>
        </p:spPr>
        <p:txBody>
          <a:bodyPr lIns="95717" tIns="47859" rIns="95717" bIns="47859"/>
          <a:lstStyle>
            <a:lvl1pPr>
              <a:defRPr smtClean="0"/>
            </a:lvl1pPr>
          </a:lstStyle>
          <a:p>
            <a:pPr algn="ctr" eaLnBrk="0" hangingPunct="0">
              <a:defRPr/>
            </a:pPr>
            <a:endParaRPr lang="en-US" sz="1300">
              <a:latin typeface="Garamond" pitchFamily="19" charset="0"/>
              <a:ea typeface="ＭＳ Ｐゴシック" pitchFamily="1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948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64402" y="6567488"/>
            <a:ext cx="2311400" cy="290512"/>
          </a:xfrm>
          <a:prstGeom prst="rect">
            <a:avLst/>
          </a:prstGeom>
        </p:spPr>
        <p:txBody>
          <a:bodyPr lIns="95717" tIns="47859" rIns="95717" bIns="47859"/>
          <a:lstStyle>
            <a:lvl1pPr>
              <a:defRPr/>
            </a:lvl1pPr>
          </a:lstStyle>
          <a:p>
            <a:pPr algn="ctr" eaLnBrk="0" hangingPunct="0"/>
            <a:r>
              <a:rPr lang="en-US" sz="1300">
                <a:latin typeface="Garamond" pitchFamily="19" charset="0"/>
                <a:ea typeface="ＭＳ Ｐゴシック" pitchFamily="19" charset="-128"/>
                <a:cs typeface="+mn-cs"/>
              </a:rPr>
              <a:t> C. Carli          </a:t>
            </a:r>
            <a:fld id="{BDC13C86-BB0B-4C6C-BB77-DDED848E5539}" type="slidenum">
              <a:rPr lang="en-US" sz="1300">
                <a:latin typeface="Garamond" pitchFamily="19" charset="0"/>
                <a:ea typeface="ＭＳ Ｐゴシック" pitchFamily="19" charset="-128"/>
                <a:cs typeface="+mn-cs"/>
              </a:rPr>
              <a:pPr algn="ctr" eaLnBrk="0" hangingPunct="0"/>
              <a:t>‹#›</a:t>
            </a:fld>
            <a:r>
              <a:rPr lang="en-US" sz="1300">
                <a:latin typeface="Garamond" pitchFamily="19" charset="0"/>
                <a:ea typeface="ＭＳ Ｐゴシック" pitchFamily="19" charset="-128"/>
                <a:cs typeface="+mn-cs"/>
              </a:rPr>
              <a:t>/13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95300" y="6569075"/>
            <a:ext cx="2311400" cy="285750"/>
          </a:xfrm>
          <a:prstGeom prst="rect">
            <a:avLst/>
          </a:prstGeom>
        </p:spPr>
        <p:txBody>
          <a:bodyPr lIns="95717" tIns="47859" rIns="95717" bIns="47859"/>
          <a:lstStyle>
            <a:lvl1pPr>
              <a:defRPr smtClean="0"/>
            </a:lvl1pPr>
          </a:lstStyle>
          <a:p>
            <a:pPr algn="ctr" eaLnBrk="0" hangingPunct="0">
              <a:defRPr/>
            </a:pPr>
            <a:endParaRPr lang="en-US" sz="1300">
              <a:latin typeface="Garamond" pitchFamily="19" charset="0"/>
              <a:ea typeface="ＭＳ Ｐゴシック" pitchFamily="1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0742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188913"/>
            <a:ext cx="2228850" cy="6119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88913"/>
            <a:ext cx="6521450" cy="6119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64402" y="6567488"/>
            <a:ext cx="2311400" cy="290512"/>
          </a:xfrm>
          <a:prstGeom prst="rect">
            <a:avLst/>
          </a:prstGeom>
        </p:spPr>
        <p:txBody>
          <a:bodyPr lIns="95717" tIns="47859" rIns="95717" bIns="47859"/>
          <a:lstStyle>
            <a:lvl1pPr>
              <a:defRPr/>
            </a:lvl1pPr>
          </a:lstStyle>
          <a:p>
            <a:pPr algn="ctr" eaLnBrk="0" hangingPunct="0"/>
            <a:r>
              <a:rPr lang="en-US" sz="1300">
                <a:latin typeface="Garamond" pitchFamily="19" charset="0"/>
                <a:ea typeface="ＭＳ Ｐゴシック" pitchFamily="19" charset="-128"/>
                <a:cs typeface="+mn-cs"/>
              </a:rPr>
              <a:t> C. Carli          </a:t>
            </a:r>
            <a:fld id="{DB769FE4-7DA1-4436-8E36-8D8E82EE7F18}" type="slidenum">
              <a:rPr lang="en-US" sz="1300">
                <a:latin typeface="Garamond" pitchFamily="19" charset="0"/>
                <a:ea typeface="ＭＳ Ｐゴシック" pitchFamily="19" charset="-128"/>
                <a:cs typeface="+mn-cs"/>
              </a:rPr>
              <a:pPr algn="ctr" eaLnBrk="0" hangingPunct="0"/>
              <a:t>‹#›</a:t>
            </a:fld>
            <a:r>
              <a:rPr lang="en-US" sz="1300">
                <a:latin typeface="Garamond" pitchFamily="19" charset="0"/>
                <a:ea typeface="ＭＳ Ｐゴシック" pitchFamily="19" charset="-128"/>
                <a:cs typeface="+mn-cs"/>
              </a:rPr>
              <a:t>/13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95300" y="6569075"/>
            <a:ext cx="2311400" cy="285750"/>
          </a:xfrm>
          <a:prstGeom prst="rect">
            <a:avLst/>
          </a:prstGeom>
        </p:spPr>
        <p:txBody>
          <a:bodyPr lIns="95717" tIns="47859" rIns="95717" bIns="47859"/>
          <a:lstStyle>
            <a:lvl1pPr>
              <a:defRPr smtClean="0"/>
            </a:lvl1pPr>
          </a:lstStyle>
          <a:p>
            <a:pPr algn="ctr" eaLnBrk="0" hangingPunct="0">
              <a:defRPr/>
            </a:pPr>
            <a:endParaRPr lang="en-US" sz="1300">
              <a:latin typeface="Garamond" pitchFamily="19" charset="0"/>
              <a:ea typeface="ＭＳ Ｐゴシック" pitchFamily="1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4104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8"/>
            <a:ext cx="84201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3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2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1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0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54D3-2EAB-E34A-AFDD-9F7D9F89CFC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4/16/13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050F-8065-AC4F-8FA4-AD0068A3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850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lIns="95673" tIns="47837" rIns="95673" bIns="47837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1" y="1600225"/>
            <a:ext cx="4375150" cy="4525963"/>
          </a:xfrm>
          <a:prstGeom prst="rect">
            <a:avLst/>
          </a:prstGeom>
        </p:spPr>
        <p:txBody>
          <a:bodyPr lIns="95673" tIns="47837" rIns="95673" bIns="47837"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25"/>
            <a:ext cx="4375150" cy="4525963"/>
          </a:xfrm>
          <a:prstGeom prst="rect">
            <a:avLst/>
          </a:prstGeom>
        </p:spPr>
        <p:txBody>
          <a:bodyPr lIns="95673" tIns="47837" rIns="95673" bIns="47837"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87"/>
            <a:ext cx="23114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19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478365" fontAlgn="auto">
                <a:spcBef>
                  <a:spcPts val="0"/>
                </a:spcBef>
                <a:spcAft>
                  <a:spcPts val="0"/>
                </a:spcAft>
              </a:pPr>
              <a:t>4/16/13</a:t>
            </a:fld>
            <a:endParaRPr lang="en-US" sz="19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2" y="6356387"/>
            <a:ext cx="31369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1" y="6356387"/>
            <a:ext cx="23114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19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4783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9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9788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54D3-2EAB-E34A-AFDD-9F7D9F89CFC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4/16/13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050F-8065-AC4F-8FA4-AD0068A3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71909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21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76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5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2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0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38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25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13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01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54D3-2EAB-E34A-AFDD-9F7D9F89CFC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4/16/13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050F-8065-AC4F-8FA4-AD0068A3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47448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1" y="1600216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16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54D3-2EAB-E34A-AFDD-9F7D9F89CFC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4/16/13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050F-8065-AC4F-8FA4-AD0068A3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65272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761" indent="0">
              <a:buNone/>
              <a:defRPr sz="2100" b="1"/>
            </a:lvl2pPr>
            <a:lvl3pPr marL="957525" indent="0">
              <a:buNone/>
              <a:defRPr sz="1900" b="1"/>
            </a:lvl3pPr>
            <a:lvl4pPr marL="1436291" indent="0">
              <a:buNone/>
              <a:defRPr sz="1700" b="1"/>
            </a:lvl4pPr>
            <a:lvl5pPr marL="1915054" indent="0">
              <a:buNone/>
              <a:defRPr sz="1700" b="1"/>
            </a:lvl5pPr>
            <a:lvl6pPr marL="2393816" indent="0">
              <a:buNone/>
              <a:defRPr sz="1700" b="1"/>
            </a:lvl6pPr>
            <a:lvl7pPr marL="2872582" indent="0">
              <a:buNone/>
              <a:defRPr sz="1700" b="1"/>
            </a:lvl7pPr>
            <a:lvl8pPr marL="3351341" indent="0">
              <a:buNone/>
              <a:defRPr sz="1700" b="1"/>
            </a:lvl8pPr>
            <a:lvl9pPr marL="3830107" indent="0">
              <a:buNone/>
              <a:defRPr sz="17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761" indent="0">
              <a:buNone/>
              <a:defRPr sz="2100" b="1"/>
            </a:lvl2pPr>
            <a:lvl3pPr marL="957525" indent="0">
              <a:buNone/>
              <a:defRPr sz="1900" b="1"/>
            </a:lvl3pPr>
            <a:lvl4pPr marL="1436291" indent="0">
              <a:buNone/>
              <a:defRPr sz="1700" b="1"/>
            </a:lvl4pPr>
            <a:lvl5pPr marL="1915054" indent="0">
              <a:buNone/>
              <a:defRPr sz="1700" b="1"/>
            </a:lvl5pPr>
            <a:lvl6pPr marL="2393816" indent="0">
              <a:buNone/>
              <a:defRPr sz="1700" b="1"/>
            </a:lvl6pPr>
            <a:lvl7pPr marL="2872582" indent="0">
              <a:buNone/>
              <a:defRPr sz="1700" b="1"/>
            </a:lvl7pPr>
            <a:lvl8pPr marL="3351341" indent="0">
              <a:buNone/>
              <a:defRPr sz="1700" b="1"/>
            </a:lvl8pPr>
            <a:lvl9pPr marL="3830107" indent="0">
              <a:buNone/>
              <a:defRPr sz="17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54D3-2EAB-E34A-AFDD-9F7D9F89CFC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4/16/13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050F-8065-AC4F-8FA4-AD0068A3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24419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54D3-2EAB-E34A-AFDD-9F7D9F89CFC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4/16/13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050F-8065-AC4F-8FA4-AD0068A3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20323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54D3-2EAB-E34A-AFDD-9F7D9F89CFC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4/16/13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050F-8065-AC4F-8FA4-AD0068A3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63394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71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761" indent="0">
              <a:buNone/>
              <a:defRPr sz="1300"/>
            </a:lvl2pPr>
            <a:lvl3pPr marL="957525" indent="0">
              <a:buNone/>
              <a:defRPr sz="1000"/>
            </a:lvl3pPr>
            <a:lvl4pPr marL="1436291" indent="0">
              <a:buNone/>
              <a:defRPr sz="1000"/>
            </a:lvl4pPr>
            <a:lvl5pPr marL="1915054" indent="0">
              <a:buNone/>
              <a:defRPr sz="1000"/>
            </a:lvl5pPr>
            <a:lvl6pPr marL="2393816" indent="0">
              <a:buNone/>
              <a:defRPr sz="1000"/>
            </a:lvl6pPr>
            <a:lvl7pPr marL="2872582" indent="0">
              <a:buNone/>
              <a:defRPr sz="1000"/>
            </a:lvl7pPr>
            <a:lvl8pPr marL="3351341" indent="0">
              <a:buNone/>
              <a:defRPr sz="1000"/>
            </a:lvl8pPr>
            <a:lvl9pPr marL="3830107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54D3-2EAB-E34A-AFDD-9F7D9F89CFC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4/16/13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050F-8065-AC4F-8FA4-AD0068A3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48362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761" indent="0">
              <a:buNone/>
              <a:defRPr sz="2900"/>
            </a:lvl2pPr>
            <a:lvl3pPr marL="957525" indent="0">
              <a:buNone/>
              <a:defRPr sz="2500"/>
            </a:lvl3pPr>
            <a:lvl4pPr marL="1436291" indent="0">
              <a:buNone/>
              <a:defRPr sz="2100"/>
            </a:lvl4pPr>
            <a:lvl5pPr marL="1915054" indent="0">
              <a:buNone/>
              <a:defRPr sz="2100"/>
            </a:lvl5pPr>
            <a:lvl6pPr marL="2393816" indent="0">
              <a:buNone/>
              <a:defRPr sz="2100"/>
            </a:lvl6pPr>
            <a:lvl7pPr marL="2872582" indent="0">
              <a:buNone/>
              <a:defRPr sz="2100"/>
            </a:lvl7pPr>
            <a:lvl8pPr marL="3351341" indent="0">
              <a:buNone/>
              <a:defRPr sz="2100"/>
            </a:lvl8pPr>
            <a:lvl9pPr marL="3830107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761" indent="0">
              <a:buNone/>
              <a:defRPr sz="1300"/>
            </a:lvl2pPr>
            <a:lvl3pPr marL="957525" indent="0">
              <a:buNone/>
              <a:defRPr sz="1000"/>
            </a:lvl3pPr>
            <a:lvl4pPr marL="1436291" indent="0">
              <a:buNone/>
              <a:defRPr sz="1000"/>
            </a:lvl4pPr>
            <a:lvl5pPr marL="1915054" indent="0">
              <a:buNone/>
              <a:defRPr sz="1000"/>
            </a:lvl5pPr>
            <a:lvl6pPr marL="2393816" indent="0">
              <a:buNone/>
              <a:defRPr sz="1000"/>
            </a:lvl6pPr>
            <a:lvl7pPr marL="2872582" indent="0">
              <a:buNone/>
              <a:defRPr sz="1000"/>
            </a:lvl7pPr>
            <a:lvl8pPr marL="3351341" indent="0">
              <a:buNone/>
              <a:defRPr sz="1000"/>
            </a:lvl8pPr>
            <a:lvl9pPr marL="3830107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54D3-2EAB-E34A-AFDD-9F7D9F89CFC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4/16/13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050F-8065-AC4F-8FA4-AD0068A3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4084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54D3-2EAB-E34A-AFDD-9F7D9F89CFC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4/16/13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050F-8065-AC4F-8FA4-AD0068A3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0338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59"/>
            <a:ext cx="222885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59"/>
            <a:ext cx="652145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54D3-2EAB-E34A-AFDD-9F7D9F89CFC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4/16/13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050F-8065-AC4F-8FA4-AD0068A3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449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lIns="95673" tIns="47837" rIns="95673" bIns="47837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lIns="95673" tIns="47837" rIns="95673" bIns="47837" anchor="b"/>
          <a:lstStyle>
            <a:lvl1pPr marL="0" indent="0">
              <a:buNone/>
              <a:defRPr sz="2500" b="1"/>
            </a:lvl1pPr>
            <a:lvl2pPr marL="478365" indent="0">
              <a:buNone/>
              <a:defRPr sz="2100" b="1"/>
            </a:lvl2pPr>
            <a:lvl3pPr marL="956739" indent="0">
              <a:buNone/>
              <a:defRPr sz="1900" b="1"/>
            </a:lvl3pPr>
            <a:lvl4pPr marL="1435118" indent="0">
              <a:buNone/>
              <a:defRPr sz="1700" b="1"/>
            </a:lvl4pPr>
            <a:lvl5pPr marL="1913487" indent="0">
              <a:buNone/>
              <a:defRPr sz="1700" b="1"/>
            </a:lvl5pPr>
            <a:lvl6pPr marL="2391855" indent="0">
              <a:buNone/>
              <a:defRPr sz="1700" b="1"/>
            </a:lvl6pPr>
            <a:lvl7pPr marL="2870232" indent="0">
              <a:buNone/>
              <a:defRPr sz="1700" b="1"/>
            </a:lvl7pPr>
            <a:lvl8pPr marL="3348598" indent="0">
              <a:buNone/>
              <a:defRPr sz="1700" b="1"/>
            </a:lvl8pPr>
            <a:lvl9pPr marL="3826973" indent="0">
              <a:buNone/>
              <a:defRPr sz="17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 lIns="95673" tIns="47837" rIns="95673" bIns="47837"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89" cy="639762"/>
          </a:xfrm>
          <a:prstGeom prst="rect">
            <a:avLst/>
          </a:prstGeom>
        </p:spPr>
        <p:txBody>
          <a:bodyPr lIns="95673" tIns="47837" rIns="95673" bIns="47837" anchor="b"/>
          <a:lstStyle>
            <a:lvl1pPr marL="0" indent="0">
              <a:buNone/>
              <a:defRPr sz="2500" b="1"/>
            </a:lvl1pPr>
            <a:lvl2pPr marL="478365" indent="0">
              <a:buNone/>
              <a:defRPr sz="2100" b="1"/>
            </a:lvl2pPr>
            <a:lvl3pPr marL="956739" indent="0">
              <a:buNone/>
              <a:defRPr sz="1900" b="1"/>
            </a:lvl3pPr>
            <a:lvl4pPr marL="1435118" indent="0">
              <a:buNone/>
              <a:defRPr sz="1700" b="1"/>
            </a:lvl4pPr>
            <a:lvl5pPr marL="1913487" indent="0">
              <a:buNone/>
              <a:defRPr sz="1700" b="1"/>
            </a:lvl5pPr>
            <a:lvl6pPr marL="2391855" indent="0">
              <a:buNone/>
              <a:defRPr sz="1700" b="1"/>
            </a:lvl6pPr>
            <a:lvl7pPr marL="2870232" indent="0">
              <a:buNone/>
              <a:defRPr sz="1700" b="1"/>
            </a:lvl7pPr>
            <a:lvl8pPr marL="3348598" indent="0">
              <a:buNone/>
              <a:defRPr sz="1700" b="1"/>
            </a:lvl8pPr>
            <a:lvl9pPr marL="3826973" indent="0">
              <a:buNone/>
              <a:defRPr sz="17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89" cy="3951288"/>
          </a:xfrm>
          <a:prstGeom prst="rect">
            <a:avLst/>
          </a:prstGeom>
        </p:spPr>
        <p:txBody>
          <a:bodyPr lIns="95673" tIns="47837" rIns="95673" bIns="47837"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356387"/>
            <a:ext cx="23114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19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478365" fontAlgn="auto">
                <a:spcBef>
                  <a:spcPts val="0"/>
                </a:spcBef>
                <a:spcAft>
                  <a:spcPts val="0"/>
                </a:spcAft>
              </a:pPr>
              <a:t>4/16/13</a:t>
            </a:fld>
            <a:endParaRPr lang="en-US" sz="19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2" y="6356387"/>
            <a:ext cx="31369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1" y="6356387"/>
            <a:ext cx="23114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19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4783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9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6170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8"/>
            <a:ext cx="8420100" cy="1470025"/>
          </a:xfrm>
          <a:prstGeom prst="rect">
            <a:avLst/>
          </a:prstGeom>
        </p:spPr>
        <p:txBody>
          <a:bodyPr lIns="95673" tIns="47837" rIns="95673" bIns="47837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 lIns="95673" tIns="47837" rIns="95673" bIns="47837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6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5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3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1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0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48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26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87"/>
            <a:ext cx="23114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1900" smtClean="0">
                <a:solidFill>
                  <a:prstClr val="black"/>
                </a:solidFill>
                <a:latin typeface="Calibri"/>
              </a:rPr>
              <a:pPr defTabSz="478365" fontAlgn="auto">
                <a:spcBef>
                  <a:spcPts val="0"/>
                </a:spcBef>
                <a:spcAft>
                  <a:spcPts val="0"/>
                </a:spcAft>
              </a:pPr>
              <a:t>4/16/13</a:t>
            </a:fld>
            <a:endParaRPr lang="en-US" sz="1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2" y="6356387"/>
            <a:ext cx="31369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1" y="6356387"/>
            <a:ext cx="23114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1900" smtClean="0">
                <a:solidFill>
                  <a:prstClr val="black"/>
                </a:solidFill>
                <a:latin typeface="Calibri"/>
              </a:rPr>
              <a:pPr defTabSz="4783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9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37812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lIns="95673" tIns="47837" rIns="95673" bIns="47837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25"/>
            <a:ext cx="8915400" cy="4525963"/>
          </a:xfrm>
          <a:prstGeom prst="rect">
            <a:avLst/>
          </a:prstGeom>
        </p:spPr>
        <p:txBody>
          <a:bodyPr lIns="95673" tIns="47837" rIns="95673" bIns="47837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87"/>
            <a:ext cx="23114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1900" smtClean="0">
                <a:solidFill>
                  <a:prstClr val="black"/>
                </a:solidFill>
                <a:latin typeface="Calibri"/>
              </a:rPr>
              <a:pPr defTabSz="478365" fontAlgn="auto">
                <a:spcBef>
                  <a:spcPts val="0"/>
                </a:spcBef>
                <a:spcAft>
                  <a:spcPts val="0"/>
                </a:spcAft>
              </a:pPr>
              <a:t>4/16/13</a:t>
            </a:fld>
            <a:endParaRPr lang="en-US" sz="1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2" y="6356387"/>
            <a:ext cx="31369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1" y="6356387"/>
            <a:ext cx="23114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1900" smtClean="0">
                <a:solidFill>
                  <a:prstClr val="black"/>
                </a:solidFill>
                <a:latin typeface="Calibri"/>
              </a:rPr>
              <a:pPr defTabSz="4783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9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53738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37"/>
            <a:ext cx="8420100" cy="1362075"/>
          </a:xfrm>
          <a:prstGeom prst="rect">
            <a:avLst/>
          </a:prstGeom>
        </p:spPr>
        <p:txBody>
          <a:bodyPr lIns="95673" tIns="47837" rIns="95673" bIns="47837" anchor="t"/>
          <a:lstStyle>
            <a:lvl1pPr algn="l">
              <a:defRPr sz="42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41"/>
            <a:ext cx="8420100" cy="1500187"/>
          </a:xfrm>
          <a:prstGeom prst="rect">
            <a:avLst/>
          </a:prstGeom>
        </p:spPr>
        <p:txBody>
          <a:bodyPr lIns="95673" tIns="47837" rIns="95673" bIns="47837"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6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51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34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18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02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485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269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87"/>
            <a:ext cx="23114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1900" smtClean="0">
                <a:solidFill>
                  <a:prstClr val="black"/>
                </a:solidFill>
                <a:latin typeface="Calibri"/>
              </a:rPr>
              <a:pPr defTabSz="478365" fontAlgn="auto">
                <a:spcBef>
                  <a:spcPts val="0"/>
                </a:spcBef>
                <a:spcAft>
                  <a:spcPts val="0"/>
                </a:spcAft>
              </a:pPr>
              <a:t>4/16/13</a:t>
            </a:fld>
            <a:endParaRPr lang="en-US" sz="1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2" y="6356387"/>
            <a:ext cx="31369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1" y="6356387"/>
            <a:ext cx="23114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1900" smtClean="0">
                <a:solidFill>
                  <a:prstClr val="black"/>
                </a:solidFill>
                <a:latin typeface="Calibri"/>
              </a:rPr>
              <a:pPr defTabSz="4783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9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35108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lIns="95673" tIns="47837" rIns="95673" bIns="47837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1" y="1600225"/>
            <a:ext cx="4375150" cy="4525963"/>
          </a:xfrm>
          <a:prstGeom prst="rect">
            <a:avLst/>
          </a:prstGeom>
        </p:spPr>
        <p:txBody>
          <a:bodyPr lIns="95673" tIns="47837" rIns="95673" bIns="47837"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25"/>
            <a:ext cx="4375150" cy="4525963"/>
          </a:xfrm>
          <a:prstGeom prst="rect">
            <a:avLst/>
          </a:prstGeom>
        </p:spPr>
        <p:txBody>
          <a:bodyPr lIns="95673" tIns="47837" rIns="95673" bIns="47837"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87"/>
            <a:ext cx="23114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1900" smtClean="0">
                <a:solidFill>
                  <a:prstClr val="black"/>
                </a:solidFill>
                <a:latin typeface="Calibri"/>
              </a:rPr>
              <a:pPr defTabSz="478365" fontAlgn="auto">
                <a:spcBef>
                  <a:spcPts val="0"/>
                </a:spcBef>
                <a:spcAft>
                  <a:spcPts val="0"/>
                </a:spcAft>
              </a:pPr>
              <a:t>4/16/13</a:t>
            </a:fld>
            <a:endParaRPr lang="en-US" sz="1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2" y="6356387"/>
            <a:ext cx="31369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1" y="6356387"/>
            <a:ext cx="23114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1900" smtClean="0">
                <a:solidFill>
                  <a:prstClr val="black"/>
                </a:solidFill>
                <a:latin typeface="Calibri"/>
              </a:rPr>
              <a:pPr defTabSz="4783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9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47491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lIns="95673" tIns="47837" rIns="95673" bIns="47837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lIns="95673" tIns="47837" rIns="95673" bIns="47837" anchor="b"/>
          <a:lstStyle>
            <a:lvl1pPr marL="0" indent="0">
              <a:buNone/>
              <a:defRPr sz="2500" b="1"/>
            </a:lvl1pPr>
            <a:lvl2pPr marL="478365" indent="0">
              <a:buNone/>
              <a:defRPr sz="2100" b="1"/>
            </a:lvl2pPr>
            <a:lvl3pPr marL="956739" indent="0">
              <a:buNone/>
              <a:defRPr sz="1900" b="1"/>
            </a:lvl3pPr>
            <a:lvl4pPr marL="1435118" indent="0">
              <a:buNone/>
              <a:defRPr sz="1700" b="1"/>
            </a:lvl4pPr>
            <a:lvl5pPr marL="1913487" indent="0">
              <a:buNone/>
              <a:defRPr sz="1700" b="1"/>
            </a:lvl5pPr>
            <a:lvl6pPr marL="2391855" indent="0">
              <a:buNone/>
              <a:defRPr sz="1700" b="1"/>
            </a:lvl6pPr>
            <a:lvl7pPr marL="2870232" indent="0">
              <a:buNone/>
              <a:defRPr sz="1700" b="1"/>
            </a:lvl7pPr>
            <a:lvl8pPr marL="3348598" indent="0">
              <a:buNone/>
              <a:defRPr sz="1700" b="1"/>
            </a:lvl8pPr>
            <a:lvl9pPr marL="3826973" indent="0">
              <a:buNone/>
              <a:defRPr sz="17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 lIns="95673" tIns="47837" rIns="95673" bIns="47837"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89" cy="639762"/>
          </a:xfrm>
          <a:prstGeom prst="rect">
            <a:avLst/>
          </a:prstGeom>
        </p:spPr>
        <p:txBody>
          <a:bodyPr lIns="95673" tIns="47837" rIns="95673" bIns="47837" anchor="b"/>
          <a:lstStyle>
            <a:lvl1pPr marL="0" indent="0">
              <a:buNone/>
              <a:defRPr sz="2500" b="1"/>
            </a:lvl1pPr>
            <a:lvl2pPr marL="478365" indent="0">
              <a:buNone/>
              <a:defRPr sz="2100" b="1"/>
            </a:lvl2pPr>
            <a:lvl3pPr marL="956739" indent="0">
              <a:buNone/>
              <a:defRPr sz="1900" b="1"/>
            </a:lvl3pPr>
            <a:lvl4pPr marL="1435118" indent="0">
              <a:buNone/>
              <a:defRPr sz="1700" b="1"/>
            </a:lvl4pPr>
            <a:lvl5pPr marL="1913487" indent="0">
              <a:buNone/>
              <a:defRPr sz="1700" b="1"/>
            </a:lvl5pPr>
            <a:lvl6pPr marL="2391855" indent="0">
              <a:buNone/>
              <a:defRPr sz="1700" b="1"/>
            </a:lvl6pPr>
            <a:lvl7pPr marL="2870232" indent="0">
              <a:buNone/>
              <a:defRPr sz="1700" b="1"/>
            </a:lvl7pPr>
            <a:lvl8pPr marL="3348598" indent="0">
              <a:buNone/>
              <a:defRPr sz="1700" b="1"/>
            </a:lvl8pPr>
            <a:lvl9pPr marL="3826973" indent="0">
              <a:buNone/>
              <a:defRPr sz="17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89" cy="3951288"/>
          </a:xfrm>
          <a:prstGeom prst="rect">
            <a:avLst/>
          </a:prstGeom>
        </p:spPr>
        <p:txBody>
          <a:bodyPr lIns="95673" tIns="47837" rIns="95673" bIns="47837"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356387"/>
            <a:ext cx="23114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1900" smtClean="0">
                <a:solidFill>
                  <a:prstClr val="black"/>
                </a:solidFill>
                <a:latin typeface="Calibri"/>
              </a:rPr>
              <a:pPr defTabSz="478365" fontAlgn="auto">
                <a:spcBef>
                  <a:spcPts val="0"/>
                </a:spcBef>
                <a:spcAft>
                  <a:spcPts val="0"/>
                </a:spcAft>
              </a:pPr>
              <a:t>4/16/13</a:t>
            </a:fld>
            <a:endParaRPr lang="en-US" sz="1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2" y="6356387"/>
            <a:ext cx="31369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1" y="6356387"/>
            <a:ext cx="23114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1900" smtClean="0">
                <a:solidFill>
                  <a:prstClr val="black"/>
                </a:solidFill>
                <a:latin typeface="Calibri"/>
              </a:rPr>
              <a:pPr defTabSz="4783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9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95932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lIns="95673" tIns="47837" rIns="95673" bIns="47837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5300" y="6356387"/>
            <a:ext cx="23114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1900" smtClean="0">
                <a:solidFill>
                  <a:prstClr val="black"/>
                </a:solidFill>
                <a:latin typeface="Calibri"/>
              </a:rPr>
              <a:pPr defTabSz="478365" fontAlgn="auto">
                <a:spcBef>
                  <a:spcPts val="0"/>
                </a:spcBef>
                <a:spcAft>
                  <a:spcPts val="0"/>
                </a:spcAft>
              </a:pPr>
              <a:t>4/16/13</a:t>
            </a:fld>
            <a:endParaRPr lang="en-US" sz="1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2" y="6356387"/>
            <a:ext cx="31369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99301" y="6356387"/>
            <a:ext cx="23114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1900" smtClean="0">
                <a:solidFill>
                  <a:prstClr val="black"/>
                </a:solidFill>
                <a:latin typeface="Calibri"/>
              </a:rPr>
              <a:pPr defTabSz="4783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9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0422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56387"/>
            <a:ext cx="23114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1900" smtClean="0">
                <a:solidFill>
                  <a:prstClr val="black"/>
                </a:solidFill>
                <a:latin typeface="Calibri"/>
              </a:rPr>
              <a:pPr defTabSz="478365" fontAlgn="auto">
                <a:spcBef>
                  <a:spcPts val="0"/>
                </a:spcBef>
                <a:spcAft>
                  <a:spcPts val="0"/>
                </a:spcAft>
              </a:pPr>
              <a:t>4/16/13</a:t>
            </a:fld>
            <a:endParaRPr lang="en-US" sz="1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2" y="6356387"/>
            <a:ext cx="31369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9301" y="6356387"/>
            <a:ext cx="23114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1900" smtClean="0">
                <a:solidFill>
                  <a:prstClr val="black"/>
                </a:solidFill>
                <a:latin typeface="Calibri"/>
              </a:rPr>
              <a:pPr defTabSz="4783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9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8773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006" cy="1162050"/>
          </a:xfrm>
          <a:prstGeom prst="rect">
            <a:avLst/>
          </a:prstGeom>
        </p:spPr>
        <p:txBody>
          <a:bodyPr lIns="95673" tIns="47837" rIns="95673" bIns="47837" anchor="b"/>
          <a:lstStyle>
            <a:lvl1pPr algn="l">
              <a:defRPr sz="21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87"/>
            <a:ext cx="5537729" cy="5853113"/>
          </a:xfrm>
          <a:prstGeom prst="rect">
            <a:avLst/>
          </a:prstGeom>
        </p:spPr>
        <p:txBody>
          <a:bodyPr lIns="95673" tIns="47837" rIns="95673" bIns="47837"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006" cy="4691063"/>
          </a:xfrm>
          <a:prstGeom prst="rect">
            <a:avLst/>
          </a:prstGeom>
        </p:spPr>
        <p:txBody>
          <a:bodyPr lIns="95673" tIns="47837" rIns="95673" bIns="47837"/>
          <a:lstStyle>
            <a:lvl1pPr marL="0" indent="0">
              <a:buNone/>
              <a:defRPr sz="1500"/>
            </a:lvl1pPr>
            <a:lvl2pPr marL="478365" indent="0">
              <a:buNone/>
              <a:defRPr sz="1300"/>
            </a:lvl2pPr>
            <a:lvl3pPr marL="956739" indent="0">
              <a:buNone/>
              <a:defRPr sz="1000"/>
            </a:lvl3pPr>
            <a:lvl4pPr marL="1435118" indent="0">
              <a:buNone/>
              <a:defRPr sz="1000"/>
            </a:lvl4pPr>
            <a:lvl5pPr marL="1913487" indent="0">
              <a:buNone/>
              <a:defRPr sz="1000"/>
            </a:lvl5pPr>
            <a:lvl6pPr marL="2391855" indent="0">
              <a:buNone/>
              <a:defRPr sz="1000"/>
            </a:lvl6pPr>
            <a:lvl7pPr marL="2870232" indent="0">
              <a:buNone/>
              <a:defRPr sz="1000"/>
            </a:lvl7pPr>
            <a:lvl8pPr marL="3348598" indent="0">
              <a:buNone/>
              <a:defRPr sz="1000"/>
            </a:lvl8pPr>
            <a:lvl9pPr marL="3826973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87"/>
            <a:ext cx="23114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1900" smtClean="0">
                <a:solidFill>
                  <a:prstClr val="black"/>
                </a:solidFill>
                <a:latin typeface="Calibri"/>
              </a:rPr>
              <a:pPr defTabSz="478365" fontAlgn="auto">
                <a:spcBef>
                  <a:spcPts val="0"/>
                </a:spcBef>
                <a:spcAft>
                  <a:spcPts val="0"/>
                </a:spcAft>
              </a:pPr>
              <a:t>4/16/13</a:t>
            </a:fld>
            <a:endParaRPr lang="en-US" sz="1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2" y="6356387"/>
            <a:ext cx="31369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1" y="6356387"/>
            <a:ext cx="23114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1900" smtClean="0">
                <a:solidFill>
                  <a:prstClr val="black"/>
                </a:solidFill>
                <a:latin typeface="Calibri"/>
              </a:rPr>
              <a:pPr defTabSz="4783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9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62932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lIns="95673" tIns="47837" rIns="95673" bIns="47837" anchor="b"/>
          <a:lstStyle>
            <a:lvl1pPr algn="l">
              <a:defRPr sz="21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 lIns="95673" tIns="47837" rIns="95673" bIns="47837"/>
          <a:lstStyle>
            <a:lvl1pPr marL="0" indent="0">
              <a:buNone/>
              <a:defRPr sz="3400"/>
            </a:lvl1pPr>
            <a:lvl2pPr marL="478365" indent="0">
              <a:buNone/>
              <a:defRPr sz="2900"/>
            </a:lvl2pPr>
            <a:lvl3pPr marL="956739" indent="0">
              <a:buNone/>
              <a:defRPr sz="2500"/>
            </a:lvl3pPr>
            <a:lvl4pPr marL="1435118" indent="0">
              <a:buNone/>
              <a:defRPr sz="2100"/>
            </a:lvl4pPr>
            <a:lvl5pPr marL="1913487" indent="0">
              <a:buNone/>
              <a:defRPr sz="2100"/>
            </a:lvl5pPr>
            <a:lvl6pPr marL="2391855" indent="0">
              <a:buNone/>
              <a:defRPr sz="2100"/>
            </a:lvl6pPr>
            <a:lvl7pPr marL="2870232" indent="0">
              <a:buNone/>
              <a:defRPr sz="2100"/>
            </a:lvl7pPr>
            <a:lvl8pPr marL="3348598" indent="0">
              <a:buNone/>
              <a:defRPr sz="2100"/>
            </a:lvl8pPr>
            <a:lvl9pPr marL="3826973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 lIns="95673" tIns="47837" rIns="95673" bIns="47837"/>
          <a:lstStyle>
            <a:lvl1pPr marL="0" indent="0">
              <a:buNone/>
              <a:defRPr sz="1500"/>
            </a:lvl1pPr>
            <a:lvl2pPr marL="478365" indent="0">
              <a:buNone/>
              <a:defRPr sz="1300"/>
            </a:lvl2pPr>
            <a:lvl3pPr marL="956739" indent="0">
              <a:buNone/>
              <a:defRPr sz="1000"/>
            </a:lvl3pPr>
            <a:lvl4pPr marL="1435118" indent="0">
              <a:buNone/>
              <a:defRPr sz="1000"/>
            </a:lvl4pPr>
            <a:lvl5pPr marL="1913487" indent="0">
              <a:buNone/>
              <a:defRPr sz="1000"/>
            </a:lvl5pPr>
            <a:lvl6pPr marL="2391855" indent="0">
              <a:buNone/>
              <a:defRPr sz="1000"/>
            </a:lvl6pPr>
            <a:lvl7pPr marL="2870232" indent="0">
              <a:buNone/>
              <a:defRPr sz="1000"/>
            </a:lvl7pPr>
            <a:lvl8pPr marL="3348598" indent="0">
              <a:buNone/>
              <a:defRPr sz="1000"/>
            </a:lvl8pPr>
            <a:lvl9pPr marL="3826973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87"/>
            <a:ext cx="23114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1900" smtClean="0">
                <a:solidFill>
                  <a:prstClr val="black"/>
                </a:solidFill>
                <a:latin typeface="Calibri"/>
              </a:rPr>
              <a:pPr defTabSz="478365" fontAlgn="auto">
                <a:spcBef>
                  <a:spcPts val="0"/>
                </a:spcBef>
                <a:spcAft>
                  <a:spcPts val="0"/>
                </a:spcAft>
              </a:pPr>
              <a:t>4/16/13</a:t>
            </a:fld>
            <a:endParaRPr lang="en-US" sz="1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2" y="6356387"/>
            <a:ext cx="31369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1" y="6356387"/>
            <a:ext cx="23114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1900" smtClean="0">
                <a:solidFill>
                  <a:prstClr val="black"/>
                </a:solidFill>
                <a:latin typeface="Calibri"/>
              </a:rPr>
              <a:pPr defTabSz="4783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9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94305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lIns="95673" tIns="47837" rIns="95673" bIns="47837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25"/>
            <a:ext cx="8915400" cy="4525963"/>
          </a:xfrm>
          <a:prstGeom prst="rect">
            <a:avLst/>
          </a:prstGeom>
        </p:spPr>
        <p:txBody>
          <a:bodyPr vert="eaVert" lIns="95673" tIns="47837" rIns="95673" bIns="47837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87"/>
            <a:ext cx="23114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1900" smtClean="0">
                <a:solidFill>
                  <a:prstClr val="black"/>
                </a:solidFill>
                <a:latin typeface="Calibri"/>
              </a:rPr>
              <a:pPr defTabSz="478365" fontAlgn="auto">
                <a:spcBef>
                  <a:spcPts val="0"/>
                </a:spcBef>
                <a:spcAft>
                  <a:spcPts val="0"/>
                </a:spcAft>
              </a:pPr>
              <a:t>4/16/13</a:t>
            </a:fld>
            <a:endParaRPr lang="en-US" sz="1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2" y="6356387"/>
            <a:ext cx="31369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1" y="6356387"/>
            <a:ext cx="23114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1900" smtClean="0">
                <a:solidFill>
                  <a:prstClr val="black"/>
                </a:solidFill>
                <a:latin typeface="Calibri"/>
              </a:rPr>
              <a:pPr defTabSz="4783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9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466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lIns="95673" tIns="47837" rIns="95673" bIns="47837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5300" y="6356387"/>
            <a:ext cx="23114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19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478365" fontAlgn="auto">
                <a:spcBef>
                  <a:spcPts val="0"/>
                </a:spcBef>
                <a:spcAft>
                  <a:spcPts val="0"/>
                </a:spcAft>
              </a:pPr>
              <a:t>4/16/13</a:t>
            </a:fld>
            <a:endParaRPr lang="en-US" sz="19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2" y="6356387"/>
            <a:ext cx="31369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99301" y="6356387"/>
            <a:ext cx="23114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19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4783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9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3271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75"/>
            <a:ext cx="2228850" cy="5851525"/>
          </a:xfrm>
          <a:prstGeom prst="rect">
            <a:avLst/>
          </a:prstGeom>
        </p:spPr>
        <p:txBody>
          <a:bodyPr vert="eaVert" lIns="95673" tIns="47837" rIns="95673" bIns="47837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75"/>
            <a:ext cx="6521450" cy="5851525"/>
          </a:xfrm>
          <a:prstGeom prst="rect">
            <a:avLst/>
          </a:prstGeom>
        </p:spPr>
        <p:txBody>
          <a:bodyPr vert="eaVert" lIns="95673" tIns="47837" rIns="95673" bIns="47837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87"/>
            <a:ext cx="23114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1900" smtClean="0">
                <a:solidFill>
                  <a:prstClr val="black"/>
                </a:solidFill>
                <a:latin typeface="Calibri"/>
              </a:rPr>
              <a:pPr defTabSz="478365" fontAlgn="auto">
                <a:spcBef>
                  <a:spcPts val="0"/>
                </a:spcBef>
                <a:spcAft>
                  <a:spcPts val="0"/>
                </a:spcAft>
              </a:pPr>
              <a:t>4/16/13</a:t>
            </a:fld>
            <a:endParaRPr lang="en-US" sz="1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2" y="6356387"/>
            <a:ext cx="31369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1" y="6356387"/>
            <a:ext cx="23114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1900" smtClean="0">
                <a:solidFill>
                  <a:prstClr val="black"/>
                </a:solidFill>
                <a:latin typeface="Calibri"/>
              </a:rPr>
              <a:pPr defTabSz="4783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9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50412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4" descr="POWERPOINTfond_suite (2)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pied de page 14"/>
          <p:cNvSpPr>
            <a:spLocks noGrp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73" tIns="47837" rIns="95673" bIns="47837"/>
          <a:lstStyle/>
          <a:p>
            <a:pPr defTabSz="477673"/>
            <a:endParaRPr lang="fr-FR" sz="1900">
              <a:solidFill>
                <a:srgbClr val="3E3E5C"/>
              </a:solidFill>
            </a:endParaRPr>
          </a:p>
        </p:txBody>
      </p:sp>
      <p:cxnSp>
        <p:nvCxnSpPr>
          <p:cNvPr id="14" name="Connecteur droit 16"/>
          <p:cNvCxnSpPr/>
          <p:nvPr userDrawn="1"/>
        </p:nvCxnSpPr>
        <p:spPr>
          <a:xfrm>
            <a:off x="2708671" y="785848"/>
            <a:ext cx="7197329" cy="1117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Espace réservé du numéro de diapositive 4"/>
          <p:cNvSpPr txBox="1">
            <a:spLocks/>
          </p:cNvSpPr>
          <p:nvPr userDrawn="1"/>
        </p:nvSpPr>
        <p:spPr>
          <a:xfrm>
            <a:off x="9286875" y="6500813"/>
            <a:ext cx="619125" cy="285750"/>
          </a:xfrm>
          <a:prstGeom prst="rect">
            <a:avLst/>
          </a:prstGeom>
        </p:spPr>
        <p:txBody>
          <a:bodyPr lIns="95673" tIns="47837" rIns="95673" bIns="47837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algn="r" defTabSz="956739" fontAlgn="auto">
              <a:spcBef>
                <a:spcPts val="0"/>
              </a:spcBef>
              <a:spcAft>
                <a:spcPts val="0"/>
              </a:spcAft>
              <a:defRPr/>
            </a:pPr>
            <a:fld id="{99D3A4BC-DA5F-EF4E-ADD9-6B0F9839AB0C}" type="slidenum">
              <a:rPr lang="fr-FR" sz="1300" smtClean="0">
                <a:latin typeface="Arial"/>
              </a:rPr>
              <a:pPr algn="r" defTabSz="956739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1300" dirty="0">
              <a:latin typeface="Arial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33" y="0"/>
            <a:ext cx="996405" cy="89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e 15"/>
          <p:cNvGrpSpPr>
            <a:grpSpLocks noChangeAspect="1"/>
          </p:cNvGrpSpPr>
          <p:nvPr userDrawn="1"/>
        </p:nvGrpSpPr>
        <p:grpSpPr bwMode="auto">
          <a:xfrm>
            <a:off x="5" y="8930"/>
            <a:ext cx="1256390" cy="899666"/>
            <a:chOff x="0" y="8696"/>
            <a:chExt cx="2491501" cy="2002977"/>
          </a:xfrm>
        </p:grpSpPr>
        <p:pic>
          <p:nvPicPr>
            <p:cNvPr id="18" name="Picture 2" descr="F:\CNRS\logo_telechargement\jpg\IN2P3FilairePastille-Q_DevV copie.jpg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83"/>
            <a:stretch>
              <a:fillRect/>
            </a:stretch>
          </p:blipFill>
          <p:spPr bwMode="auto">
            <a:xfrm>
              <a:off x="0" y="8696"/>
              <a:ext cx="2491501" cy="1593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Image 19" descr="logoipn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274" y="1036313"/>
              <a:ext cx="1567543" cy="975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154754" y="1428736"/>
            <a:ext cx="9441723" cy="1143008"/>
          </a:xfrm>
          <a:prstGeom prst="rect">
            <a:avLst/>
          </a:prstGeom>
        </p:spPr>
        <p:txBody>
          <a:bodyPr lIns="67272" tIns="33634" rIns="67272" bIns="33634">
            <a:normAutofit/>
          </a:bodyPr>
          <a:lstStyle>
            <a:lvl1pPr>
              <a:buFont typeface="Arial" pitchFamily="34" charset="0"/>
              <a:buNone/>
              <a:defRPr sz="2500" b="0" i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32142" y="4786322"/>
            <a:ext cx="9209549" cy="1571636"/>
          </a:xfrm>
          <a:prstGeom prst="rect">
            <a:avLst/>
          </a:prstGeom>
        </p:spPr>
        <p:txBody>
          <a:bodyPr lIns="67272" tIns="33634" rIns="67272" bIns="33634">
            <a:normAutofit/>
          </a:bodyPr>
          <a:lstStyle>
            <a:lvl1pPr>
              <a:buFontTx/>
              <a:buNone/>
              <a:defRPr sz="1500" baseline="0">
                <a:latin typeface="+mj-lt"/>
              </a:defRPr>
            </a:lvl1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2553874" y="285729"/>
            <a:ext cx="7119987" cy="714380"/>
          </a:xfrm>
          <a:prstGeom prst="rect">
            <a:avLst/>
          </a:prstGeom>
        </p:spPr>
        <p:txBody>
          <a:bodyPr lIns="67272" tIns="33634" rIns="67272" bIns="33634">
            <a:normAutofit/>
          </a:bodyPr>
          <a:lstStyle>
            <a:lvl1pPr algn="l">
              <a:buFont typeface="Arial" pitchFamily="34" charset="0"/>
              <a:buNone/>
              <a:defRPr sz="19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+mj-lt"/>
              </a:defRPr>
            </a:lvl1pPr>
          </a:lstStyle>
          <a:p>
            <a:r>
              <a:rPr lang="sv-SE" smtClean="0"/>
              <a:t>Click to edit Master title style</a:t>
            </a:r>
            <a:endParaRPr lang="fr-FR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154753" y="3071810"/>
            <a:ext cx="9290539" cy="1214446"/>
          </a:xfrm>
          <a:prstGeom prst="rect">
            <a:avLst/>
          </a:prstGeom>
        </p:spPr>
        <p:txBody>
          <a:bodyPr lIns="67272" tIns="33634" rIns="67272" bIns="33634">
            <a:normAutofit/>
          </a:bodyPr>
          <a:lstStyle>
            <a:lvl1pPr>
              <a:buFontTx/>
              <a:buNone/>
              <a:defRPr sz="210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7"/>
          </p:nvPr>
        </p:nvSpPr>
        <p:spPr>
          <a:xfrm>
            <a:off x="232139" y="1071546"/>
            <a:ext cx="3914554" cy="357190"/>
          </a:xfrm>
          <a:prstGeom prst="rect">
            <a:avLst/>
          </a:prstGeom>
        </p:spPr>
        <p:txBody>
          <a:bodyPr lIns="67272" tIns="33634" rIns="67272" bIns="33634">
            <a:noAutofit/>
          </a:bodyPr>
          <a:lstStyle>
            <a:lvl1pPr>
              <a:buFontTx/>
              <a:buNone/>
              <a:defRPr sz="2500" b="1" i="0" baseline="0">
                <a:solidFill>
                  <a:srgbClr val="C3004A"/>
                </a:solidFill>
                <a:latin typeface="+mj-lt"/>
              </a:defRPr>
            </a:lvl1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8"/>
          </p:nvPr>
        </p:nvSpPr>
        <p:spPr>
          <a:xfrm>
            <a:off x="232139" y="2714620"/>
            <a:ext cx="3914554" cy="357190"/>
          </a:xfrm>
          <a:prstGeom prst="rect">
            <a:avLst/>
          </a:prstGeom>
        </p:spPr>
        <p:txBody>
          <a:bodyPr lIns="67272" tIns="33634" rIns="67272" bIns="33634">
            <a:noAutofit/>
          </a:bodyPr>
          <a:lstStyle>
            <a:lvl1pPr>
              <a:buFontTx/>
              <a:buNone/>
              <a:defRPr sz="2100" baseline="0">
                <a:solidFill>
                  <a:srgbClr val="501F74"/>
                </a:solidFill>
                <a:latin typeface="+mj-lt"/>
              </a:defRPr>
            </a:lvl1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9"/>
          </p:nvPr>
        </p:nvSpPr>
        <p:spPr>
          <a:xfrm>
            <a:off x="232139" y="4429126"/>
            <a:ext cx="3914554" cy="357196"/>
          </a:xfrm>
          <a:prstGeom prst="rect">
            <a:avLst/>
          </a:prstGeom>
        </p:spPr>
        <p:txBody>
          <a:bodyPr lIns="67272" tIns="33634" rIns="67272" bIns="33634">
            <a:noAutofit/>
          </a:bodyPr>
          <a:lstStyle>
            <a:lvl1pPr>
              <a:buFontTx/>
              <a:buNone/>
              <a:defRPr sz="1900" baseline="0">
                <a:solidFill>
                  <a:srgbClr val="AB757F"/>
                </a:solidFill>
                <a:latin typeface="+mj-lt"/>
              </a:defRPr>
            </a:lvl1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366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408" y="130621"/>
            <a:ext cx="7506891" cy="609451"/>
          </a:xfrm>
          <a:prstGeom prst="rect">
            <a:avLst/>
          </a:prstGeom>
        </p:spPr>
        <p:txBody>
          <a:bodyPr lIns="67272" tIns="33634" rIns="67272" bIns="33634"/>
          <a:lstStyle/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64453" y="1470036"/>
            <a:ext cx="9577159" cy="4861112"/>
          </a:xfrm>
          <a:prstGeom prst="rect">
            <a:avLst/>
          </a:prstGeom>
        </p:spPr>
        <p:txBody>
          <a:bodyPr lIns="67262" tIns="33628" rIns="67262" bIns="33628"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1"/>
            <a:r>
              <a:rPr lang="fr-FR" dirty="0" smtClean="0"/>
              <a:t>Troisième niveau</a:t>
            </a:r>
          </a:p>
          <a:p>
            <a:pPr lvl="2"/>
            <a:r>
              <a:rPr lang="fr-FR" dirty="0" smtClean="0"/>
              <a:t>Quatrième niveau</a:t>
            </a:r>
          </a:p>
          <a:p>
            <a:pPr lvl="3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188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5316808" y="1615023"/>
            <a:ext cx="4099983" cy="3784600"/>
          </a:xfrm>
          <a:prstGeom prst="roundRect">
            <a:avLst>
              <a:gd name="adj" fmla="val 3636"/>
            </a:avLst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55000" endPos="20000" dist="12700" dir="5400000" sy="-100000" algn="bl" rotWithShape="0"/>
          </a:effectLst>
        </p:spPr>
        <p:txBody>
          <a:bodyPr lIns="67272" tIns="33634" rIns="67272" bIns="33634"/>
          <a:lstStyle/>
          <a:p>
            <a:pPr lvl="0"/>
            <a:r>
              <a:rPr lang="sv-SE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408" y="130621"/>
            <a:ext cx="7506891" cy="609451"/>
          </a:xfrm>
          <a:prstGeom prst="rect">
            <a:avLst/>
          </a:prstGeom>
        </p:spPr>
        <p:txBody>
          <a:bodyPr lIns="67272" tIns="33634" rIns="67272" bIns="33634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95308" y="1614488"/>
            <a:ext cx="4621081" cy="3784600"/>
          </a:xfrm>
          <a:prstGeom prst="rect">
            <a:avLst/>
          </a:prstGeom>
        </p:spPr>
        <p:txBody>
          <a:bodyPr lIns="67272" tIns="33634" rIns="67272" bIns="33634"/>
          <a:lstStyle>
            <a:lvl4pPr marL="1435118" indent="0">
              <a:buNone/>
              <a:defRPr/>
            </a:lvl4pPr>
            <a:lvl5pPr marL="1913487" indent="0">
              <a:buNone/>
              <a:defRPr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>
          <a:xfrm>
            <a:off x="495786" y="6356857"/>
            <a:ext cx="2310835" cy="365001"/>
          </a:xfrm>
          <a:prstGeom prst="rect">
            <a:avLst/>
          </a:prstGeom>
        </p:spPr>
        <p:txBody>
          <a:bodyPr lIns="95673" tIns="47837" rIns="95673" bIns="47837"/>
          <a:lstStyle>
            <a:lvl1pPr defTabSz="47824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B716C74-F94D-B048-8A30-47B1796E35A1}" type="datetimeFigureOut">
              <a:rPr lang="en-US"/>
              <a:pPr>
                <a:defRPr/>
              </a:pPr>
              <a:t>4/16/13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3384663" y="6356857"/>
            <a:ext cx="3136739" cy="365001"/>
          </a:xfrm>
          <a:prstGeom prst="rect">
            <a:avLst/>
          </a:prstGeom>
        </p:spPr>
        <p:txBody>
          <a:bodyPr lIns="95673" tIns="47837" rIns="95673" bIns="47837"/>
          <a:lstStyle>
            <a:lvl1pPr defTabSz="47824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8997902" y="6477384"/>
            <a:ext cx="660239" cy="227707"/>
          </a:xfrm>
          <a:prstGeom prst="rect">
            <a:avLst/>
          </a:prstGeom>
        </p:spPr>
        <p:txBody>
          <a:bodyPr lIns="67272" tIns="33634" rIns="67272" bIns="33634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8E53602-3430-004C-9F94-B14D375FD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9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495300" y="1615023"/>
            <a:ext cx="4099983" cy="3784600"/>
          </a:xfrm>
          <a:prstGeom prst="roundRect">
            <a:avLst>
              <a:gd name="adj" fmla="val 3636"/>
            </a:avLst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55000" endPos="20000" dist="12700" dir="5400000" sy="-100000" algn="bl" rotWithShape="0"/>
          </a:effectLst>
        </p:spPr>
        <p:txBody>
          <a:bodyPr lIns="67272" tIns="33634" rIns="67272" bIns="33634"/>
          <a:lstStyle/>
          <a:p>
            <a:pPr lvl="0"/>
            <a:r>
              <a:rPr lang="sv-SE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408" y="130621"/>
            <a:ext cx="7506891" cy="609451"/>
          </a:xfrm>
          <a:prstGeom prst="rect">
            <a:avLst/>
          </a:prstGeom>
        </p:spPr>
        <p:txBody>
          <a:bodyPr lIns="67272" tIns="33634" rIns="67272" bIns="33634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789626" y="1615023"/>
            <a:ext cx="4621081" cy="3784600"/>
          </a:xfrm>
          <a:prstGeom prst="rect">
            <a:avLst/>
          </a:prstGeom>
        </p:spPr>
        <p:txBody>
          <a:bodyPr lIns="67272" tIns="33634" rIns="67272" bIns="33634"/>
          <a:lstStyle>
            <a:lvl4pPr marL="1435118" indent="0">
              <a:buNone/>
              <a:defRPr/>
            </a:lvl4pPr>
            <a:lvl5pPr marL="1913487" indent="0">
              <a:buNone/>
              <a:defRPr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>
          <a:xfrm>
            <a:off x="495786" y="6356857"/>
            <a:ext cx="2310835" cy="365001"/>
          </a:xfrm>
          <a:prstGeom prst="rect">
            <a:avLst/>
          </a:prstGeom>
        </p:spPr>
        <p:txBody>
          <a:bodyPr lIns="95673" tIns="47837" rIns="95673" bIns="47837"/>
          <a:lstStyle>
            <a:lvl1pPr defTabSz="47824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3D559D2-9DBD-1749-9ADC-CED1E020E985}" type="datetimeFigureOut">
              <a:rPr lang="en-US"/>
              <a:pPr>
                <a:defRPr/>
              </a:pPr>
              <a:t>4/16/13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3384663" y="6356857"/>
            <a:ext cx="3136739" cy="365001"/>
          </a:xfrm>
          <a:prstGeom prst="rect">
            <a:avLst/>
          </a:prstGeom>
        </p:spPr>
        <p:txBody>
          <a:bodyPr lIns="95673" tIns="47837" rIns="95673" bIns="47837"/>
          <a:lstStyle>
            <a:lvl1pPr defTabSz="47824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8997902" y="6477384"/>
            <a:ext cx="660239" cy="227707"/>
          </a:xfrm>
          <a:prstGeom prst="rect">
            <a:avLst/>
          </a:prstGeom>
        </p:spPr>
        <p:txBody>
          <a:bodyPr lIns="67272" tIns="33634" rIns="67272" bIns="33634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0C2ADF2-0F6F-1B4A-8A8F-55E89D566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3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37916" y="178634"/>
            <a:ext cx="7371457" cy="801981"/>
          </a:xfrm>
          <a:prstGeom prst="rect">
            <a:avLst/>
          </a:prstGeom>
        </p:spPr>
        <p:txBody>
          <a:bodyPr lIns="67255" tIns="33624" rIns="67255" bIns="33624"/>
          <a:lstStyle>
            <a:lvl1pPr>
              <a:defRPr sz="2900">
                <a:solidFill>
                  <a:srgbClr val="333399"/>
                </a:solidFill>
                <a:latin typeface="Papyrus"/>
                <a:cs typeface="Papyrus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875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56387"/>
            <a:ext cx="23114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19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478365" fontAlgn="auto">
                <a:spcBef>
                  <a:spcPts val="0"/>
                </a:spcBef>
                <a:spcAft>
                  <a:spcPts val="0"/>
                </a:spcAft>
              </a:pPr>
              <a:t>4/16/13</a:t>
            </a:fld>
            <a:endParaRPr lang="en-US" sz="19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2" y="6356387"/>
            <a:ext cx="31369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9301" y="6356387"/>
            <a:ext cx="23114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19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4783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9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92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006" cy="1162050"/>
          </a:xfrm>
          <a:prstGeom prst="rect">
            <a:avLst/>
          </a:prstGeom>
        </p:spPr>
        <p:txBody>
          <a:bodyPr lIns="95673" tIns="47837" rIns="95673" bIns="47837" anchor="b"/>
          <a:lstStyle>
            <a:lvl1pPr algn="l">
              <a:defRPr sz="21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87"/>
            <a:ext cx="5537729" cy="5853113"/>
          </a:xfrm>
          <a:prstGeom prst="rect">
            <a:avLst/>
          </a:prstGeom>
        </p:spPr>
        <p:txBody>
          <a:bodyPr lIns="95673" tIns="47837" rIns="95673" bIns="47837"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006" cy="4691063"/>
          </a:xfrm>
          <a:prstGeom prst="rect">
            <a:avLst/>
          </a:prstGeom>
        </p:spPr>
        <p:txBody>
          <a:bodyPr lIns="95673" tIns="47837" rIns="95673" bIns="47837"/>
          <a:lstStyle>
            <a:lvl1pPr marL="0" indent="0">
              <a:buNone/>
              <a:defRPr sz="1500"/>
            </a:lvl1pPr>
            <a:lvl2pPr marL="478365" indent="0">
              <a:buNone/>
              <a:defRPr sz="1300"/>
            </a:lvl2pPr>
            <a:lvl3pPr marL="956739" indent="0">
              <a:buNone/>
              <a:defRPr sz="1000"/>
            </a:lvl3pPr>
            <a:lvl4pPr marL="1435118" indent="0">
              <a:buNone/>
              <a:defRPr sz="1000"/>
            </a:lvl4pPr>
            <a:lvl5pPr marL="1913487" indent="0">
              <a:buNone/>
              <a:defRPr sz="1000"/>
            </a:lvl5pPr>
            <a:lvl6pPr marL="2391855" indent="0">
              <a:buNone/>
              <a:defRPr sz="1000"/>
            </a:lvl6pPr>
            <a:lvl7pPr marL="2870232" indent="0">
              <a:buNone/>
              <a:defRPr sz="1000"/>
            </a:lvl7pPr>
            <a:lvl8pPr marL="3348598" indent="0">
              <a:buNone/>
              <a:defRPr sz="1000"/>
            </a:lvl8pPr>
            <a:lvl9pPr marL="3826973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87"/>
            <a:ext cx="23114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19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478365" fontAlgn="auto">
                <a:spcBef>
                  <a:spcPts val="0"/>
                </a:spcBef>
                <a:spcAft>
                  <a:spcPts val="0"/>
                </a:spcAft>
              </a:pPr>
              <a:t>4/16/13</a:t>
            </a:fld>
            <a:endParaRPr lang="en-US" sz="19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2" y="6356387"/>
            <a:ext cx="31369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1" y="6356387"/>
            <a:ext cx="23114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19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4783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9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40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lIns="95673" tIns="47837" rIns="95673" bIns="47837" anchor="b"/>
          <a:lstStyle>
            <a:lvl1pPr algn="l">
              <a:defRPr sz="21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 lIns="95673" tIns="47837" rIns="95673" bIns="47837"/>
          <a:lstStyle>
            <a:lvl1pPr marL="0" indent="0">
              <a:buNone/>
              <a:defRPr sz="3400"/>
            </a:lvl1pPr>
            <a:lvl2pPr marL="478365" indent="0">
              <a:buNone/>
              <a:defRPr sz="2900"/>
            </a:lvl2pPr>
            <a:lvl3pPr marL="956739" indent="0">
              <a:buNone/>
              <a:defRPr sz="2500"/>
            </a:lvl3pPr>
            <a:lvl4pPr marL="1435118" indent="0">
              <a:buNone/>
              <a:defRPr sz="2100"/>
            </a:lvl4pPr>
            <a:lvl5pPr marL="1913487" indent="0">
              <a:buNone/>
              <a:defRPr sz="2100"/>
            </a:lvl5pPr>
            <a:lvl6pPr marL="2391855" indent="0">
              <a:buNone/>
              <a:defRPr sz="2100"/>
            </a:lvl6pPr>
            <a:lvl7pPr marL="2870232" indent="0">
              <a:buNone/>
              <a:defRPr sz="2100"/>
            </a:lvl7pPr>
            <a:lvl8pPr marL="3348598" indent="0">
              <a:buNone/>
              <a:defRPr sz="2100"/>
            </a:lvl8pPr>
            <a:lvl9pPr marL="3826973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 lIns="95673" tIns="47837" rIns="95673" bIns="47837"/>
          <a:lstStyle>
            <a:lvl1pPr marL="0" indent="0">
              <a:buNone/>
              <a:defRPr sz="1500"/>
            </a:lvl1pPr>
            <a:lvl2pPr marL="478365" indent="0">
              <a:buNone/>
              <a:defRPr sz="1300"/>
            </a:lvl2pPr>
            <a:lvl3pPr marL="956739" indent="0">
              <a:buNone/>
              <a:defRPr sz="1000"/>
            </a:lvl3pPr>
            <a:lvl4pPr marL="1435118" indent="0">
              <a:buNone/>
              <a:defRPr sz="1000"/>
            </a:lvl4pPr>
            <a:lvl5pPr marL="1913487" indent="0">
              <a:buNone/>
              <a:defRPr sz="1000"/>
            </a:lvl5pPr>
            <a:lvl6pPr marL="2391855" indent="0">
              <a:buNone/>
              <a:defRPr sz="1000"/>
            </a:lvl6pPr>
            <a:lvl7pPr marL="2870232" indent="0">
              <a:buNone/>
              <a:defRPr sz="1000"/>
            </a:lvl7pPr>
            <a:lvl8pPr marL="3348598" indent="0">
              <a:buNone/>
              <a:defRPr sz="1000"/>
            </a:lvl8pPr>
            <a:lvl9pPr marL="3826973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87"/>
            <a:ext cx="23114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19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478365" fontAlgn="auto">
                <a:spcBef>
                  <a:spcPts val="0"/>
                </a:spcBef>
                <a:spcAft>
                  <a:spcPts val="0"/>
                </a:spcAft>
              </a:pPr>
              <a:t>4/16/13</a:t>
            </a:fld>
            <a:endParaRPr lang="en-US" sz="19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2" y="6356387"/>
            <a:ext cx="31369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1" y="6356387"/>
            <a:ext cx="2311400" cy="365125"/>
          </a:xfrm>
          <a:prstGeom prst="rect">
            <a:avLst/>
          </a:prstGeom>
        </p:spPr>
        <p:txBody>
          <a:bodyPr lIns="95673" tIns="47837" rIns="95673" bIns="47837"/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19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4783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9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46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13" Type="http://schemas.openxmlformats.org/officeDocument/2006/relationships/image" Target="../media/image17.pn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65.xml"/><Relationship Id="rId17" Type="http://schemas.openxmlformats.org/officeDocument/2006/relationships/theme" Target="../theme/theme5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50.xml"/><Relationship Id="rId2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Relationship Id="rId9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48313" y="6192068"/>
            <a:ext cx="193215" cy="388996"/>
          </a:xfrm>
          <a:prstGeom prst="rect">
            <a:avLst/>
          </a:prstGeom>
          <a:noFill/>
        </p:spPr>
        <p:txBody>
          <a:bodyPr wrap="none" lIns="95673" tIns="47837" rIns="95673" bIns="47837" rtlCol="0">
            <a:spAutoFit/>
          </a:bodyPr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37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78365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8784" indent="-358784" algn="l" defTabSz="478365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7353" indent="-298987" algn="l" defTabSz="478365" rtl="0" eaLnBrk="1" latinLnBrk="0" hangingPunct="1">
        <a:spcBef>
          <a:spcPct val="20000"/>
        </a:spcBef>
        <a:buFont typeface="Arial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5925" indent="-239182" algn="l" defTabSz="478365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4297" indent="-239182" algn="l" defTabSz="478365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2677" indent="-239182" algn="l" defTabSz="478365" rtl="0" eaLnBrk="1" latinLnBrk="0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1046" indent="-239182" algn="l" defTabSz="478365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09414" indent="-239182" algn="l" defTabSz="478365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87789" indent="-239182" algn="l" defTabSz="478365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6153" indent="-239182" algn="l" defTabSz="478365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8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365" algn="l" defTabSz="478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6739" algn="l" defTabSz="478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18" algn="l" defTabSz="478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3487" algn="l" defTabSz="478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1855" algn="l" defTabSz="478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0232" algn="l" defTabSz="478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598" algn="l" defTabSz="478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26973" algn="l" defTabSz="478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50846" y="1125566"/>
            <a:ext cx="928343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717" tIns="47859" rIns="95717" bIns="478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Titel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46" y="1557358"/>
            <a:ext cx="9283435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717" tIns="47859" rIns="95717" bIns="478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7176" name="Text Box 8"/>
          <p:cNvSpPr txBox="1">
            <a:spLocks noChangeArrowheads="1"/>
          </p:cNvSpPr>
          <p:nvPr userDrawn="1"/>
        </p:nvSpPr>
        <p:spPr bwMode="auto">
          <a:xfrm>
            <a:off x="3627049" y="6524637"/>
            <a:ext cx="2808419" cy="25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5717" tIns="47859" rIns="95717" bIns="47859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CH" sz="1000">
                <a:ea typeface="ＭＳ Ｐゴシック" charset="0"/>
                <a:cs typeface="ＭＳ Ｐゴシック" charset="0"/>
              </a:rPr>
              <a:t>Klaus Kirch</a:t>
            </a:r>
          </a:p>
        </p:txBody>
      </p:sp>
      <p:sp>
        <p:nvSpPr>
          <p:cNvPr id="7177" name="Text Box 9"/>
          <p:cNvSpPr txBox="1">
            <a:spLocks noChangeArrowheads="1"/>
          </p:cNvSpPr>
          <p:nvPr userDrawn="1"/>
        </p:nvSpPr>
        <p:spPr bwMode="auto">
          <a:xfrm>
            <a:off x="6980643" y="6524637"/>
            <a:ext cx="2808419" cy="25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5717" tIns="47859" rIns="95717" bIns="47859"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3C8DC750-5601-114A-87A6-C74E477CF3B2}" type="slidenum">
              <a:rPr lang="de-CH" sz="1000">
                <a:ea typeface="ＭＳ Ｐゴシック" charset="0"/>
                <a:cs typeface="ＭＳ Ｐゴシック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de-CH" sz="1000">
              <a:ea typeface="ＭＳ Ｐゴシック" charset="0"/>
              <a:cs typeface="ＭＳ Ｐゴシック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 userDrawn="1"/>
        </p:nvSpPr>
        <p:spPr bwMode="auto">
          <a:xfrm>
            <a:off x="3236671" y="6524637"/>
            <a:ext cx="4681273" cy="25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5717" tIns="47859" rIns="95717" bIns="47859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CH" sz="1000">
                <a:ea typeface="ＭＳ Ｐゴシック" charset="0"/>
                <a:cs typeface="ＭＳ Ｐゴシック" charset="0"/>
              </a:rPr>
              <a:t>ECFA, PSI, July 19, 2012</a:t>
            </a:r>
          </a:p>
        </p:txBody>
      </p:sp>
      <p:pic>
        <p:nvPicPr>
          <p:cNvPr id="1031" name="Picture 12" descr="eth_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74" y="6524653"/>
            <a:ext cx="58645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2" name="Group 14"/>
          <p:cNvGrpSpPr>
            <a:grpSpLocks/>
          </p:cNvGrpSpPr>
          <p:nvPr userDrawn="1"/>
        </p:nvGrpSpPr>
        <p:grpSpPr bwMode="auto">
          <a:xfrm>
            <a:off x="8617900" y="6477013"/>
            <a:ext cx="780785" cy="265113"/>
            <a:chOff x="1292" y="3203"/>
            <a:chExt cx="1543" cy="576"/>
          </a:xfrm>
        </p:grpSpPr>
        <p:pic>
          <p:nvPicPr>
            <p:cNvPr id="1034" name="Picture 6" descr="PSI-Logo_narrow_pc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3228"/>
              <a:ext cx="1497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1" name="Rectangle 13"/>
            <p:cNvSpPr>
              <a:spLocks noChangeArrowheads="1"/>
            </p:cNvSpPr>
            <p:nvPr userDrawn="1"/>
          </p:nvSpPr>
          <p:spPr bwMode="auto">
            <a:xfrm>
              <a:off x="1292" y="3203"/>
              <a:ext cx="1543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300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7179" name="Rectangle 11"/>
          <p:cNvSpPr>
            <a:spLocks noChangeArrowheads="1"/>
          </p:cNvSpPr>
          <p:nvPr userDrawn="1"/>
        </p:nvSpPr>
        <p:spPr bwMode="auto">
          <a:xfrm>
            <a:off x="350846" y="6453216"/>
            <a:ext cx="9283435" cy="71437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5717" tIns="47859" rIns="95717" bIns="47859" anchor="ctr"/>
          <a:lstStyle/>
          <a:p>
            <a:pPr>
              <a:defRPr/>
            </a:pPr>
            <a:endParaRPr lang="en-US" sz="130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82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000099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5pPr>
      <a:lvl6pPr marL="478588" algn="ctr" rtl="0" fontAlgn="base">
        <a:spcBef>
          <a:spcPct val="0"/>
        </a:spcBef>
        <a:spcAft>
          <a:spcPct val="0"/>
        </a:spcAft>
        <a:defRPr sz="4600">
          <a:solidFill>
            <a:srgbClr val="000099"/>
          </a:solidFill>
          <a:latin typeface="Arial" charset="0"/>
          <a:ea typeface="ＭＳ Ｐゴシック" charset="0"/>
        </a:defRPr>
      </a:lvl6pPr>
      <a:lvl7pPr marL="957181" algn="ctr" rtl="0" fontAlgn="base">
        <a:spcBef>
          <a:spcPct val="0"/>
        </a:spcBef>
        <a:spcAft>
          <a:spcPct val="0"/>
        </a:spcAft>
        <a:defRPr sz="4600">
          <a:solidFill>
            <a:srgbClr val="000099"/>
          </a:solidFill>
          <a:latin typeface="Arial" charset="0"/>
          <a:ea typeface="ＭＳ Ｐゴシック" charset="0"/>
        </a:defRPr>
      </a:lvl7pPr>
      <a:lvl8pPr marL="1435778" algn="ctr" rtl="0" fontAlgn="base">
        <a:spcBef>
          <a:spcPct val="0"/>
        </a:spcBef>
        <a:spcAft>
          <a:spcPct val="0"/>
        </a:spcAft>
        <a:defRPr sz="4600">
          <a:solidFill>
            <a:srgbClr val="000099"/>
          </a:solidFill>
          <a:latin typeface="Arial" charset="0"/>
          <a:ea typeface="ＭＳ Ｐゴシック" charset="0"/>
        </a:defRPr>
      </a:lvl8pPr>
      <a:lvl9pPr marL="1914368" algn="ctr" rtl="0" fontAlgn="base">
        <a:spcBef>
          <a:spcPct val="0"/>
        </a:spcBef>
        <a:spcAft>
          <a:spcPct val="0"/>
        </a:spcAft>
        <a:defRPr sz="4600">
          <a:solidFill>
            <a:srgbClr val="000099"/>
          </a:solidFill>
          <a:latin typeface="Arial" charset="0"/>
          <a:ea typeface="ＭＳ Ｐゴシック" charset="0"/>
        </a:defRPr>
      </a:lvl9pPr>
    </p:titleStyle>
    <p:bodyStyle>
      <a:lvl1pPr marL="358947" indent="-358947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77712" indent="-299121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900">
          <a:solidFill>
            <a:schemeClr val="tx1"/>
          </a:solidFill>
          <a:latin typeface="+mn-lt"/>
          <a:ea typeface="+mn-ea"/>
        </a:defRPr>
      </a:lvl2pPr>
      <a:lvl3pPr marL="1196476" indent="-239293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500">
          <a:solidFill>
            <a:schemeClr val="tx1"/>
          </a:solidFill>
          <a:latin typeface="+mn-lt"/>
          <a:ea typeface="+mn-ea"/>
        </a:defRPr>
      </a:lvl3pPr>
      <a:lvl4pPr marL="1675069" indent="-239293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100">
          <a:solidFill>
            <a:schemeClr val="tx1"/>
          </a:solidFill>
          <a:latin typeface="+mn-lt"/>
          <a:ea typeface="+mn-ea"/>
        </a:defRPr>
      </a:lvl4pPr>
      <a:lvl5pPr marL="2153667" indent="-239293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100">
          <a:solidFill>
            <a:schemeClr val="tx1"/>
          </a:solidFill>
          <a:latin typeface="+mn-lt"/>
          <a:ea typeface="+mn-ea"/>
        </a:defRPr>
      </a:lvl5pPr>
      <a:lvl6pPr marL="2632258" indent="-239293" algn="l" rtl="0" fontAlgn="base">
        <a:spcBef>
          <a:spcPct val="20000"/>
        </a:spcBef>
        <a:spcAft>
          <a:spcPct val="0"/>
        </a:spcAft>
        <a:buBlip>
          <a:blip r:embed="rId19"/>
        </a:buBlip>
        <a:defRPr sz="2100">
          <a:solidFill>
            <a:schemeClr val="tx1"/>
          </a:solidFill>
          <a:latin typeface="+mn-lt"/>
          <a:ea typeface="+mn-ea"/>
        </a:defRPr>
      </a:lvl6pPr>
      <a:lvl7pPr marL="3110847" indent="-239293" algn="l" rtl="0" fontAlgn="base">
        <a:spcBef>
          <a:spcPct val="20000"/>
        </a:spcBef>
        <a:spcAft>
          <a:spcPct val="0"/>
        </a:spcAft>
        <a:buBlip>
          <a:blip r:embed="rId19"/>
        </a:buBlip>
        <a:defRPr sz="2100">
          <a:solidFill>
            <a:schemeClr val="tx1"/>
          </a:solidFill>
          <a:latin typeface="+mn-lt"/>
          <a:ea typeface="+mn-ea"/>
        </a:defRPr>
      </a:lvl7pPr>
      <a:lvl8pPr marL="3589441" indent="-239293" algn="l" rtl="0" fontAlgn="base">
        <a:spcBef>
          <a:spcPct val="20000"/>
        </a:spcBef>
        <a:spcAft>
          <a:spcPct val="0"/>
        </a:spcAft>
        <a:buBlip>
          <a:blip r:embed="rId19"/>
        </a:buBlip>
        <a:defRPr sz="2100">
          <a:solidFill>
            <a:schemeClr val="tx1"/>
          </a:solidFill>
          <a:latin typeface="+mn-lt"/>
          <a:ea typeface="+mn-ea"/>
        </a:defRPr>
      </a:lvl8pPr>
      <a:lvl9pPr marL="4068028" indent="-239293" algn="l" rtl="0" fontAlgn="base">
        <a:spcBef>
          <a:spcPct val="20000"/>
        </a:spcBef>
        <a:spcAft>
          <a:spcPct val="0"/>
        </a:spcAft>
        <a:buBlip>
          <a:blip r:embed="rId19"/>
        </a:buBlip>
        <a:defRPr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785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588" algn="l" defTabSz="4785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181" algn="l" defTabSz="4785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778" algn="l" defTabSz="4785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4368" algn="l" defTabSz="4785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2958" algn="l" defTabSz="4785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1554" algn="l" defTabSz="4785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0139" algn="l" defTabSz="4785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28736" algn="l" defTabSz="4785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0" y="0"/>
            <a:ext cx="9906000" cy="990600"/>
          </a:xfrm>
          <a:prstGeom prst="rect">
            <a:avLst/>
          </a:prstGeom>
          <a:gradFill flip="none" rotWithShape="1">
            <a:gsLst>
              <a:gs pos="45000">
                <a:srgbClr val="083DAA"/>
              </a:gs>
              <a:gs pos="100000">
                <a:srgbClr val="9585FF"/>
              </a:gs>
            </a:gsLst>
            <a:lin ang="1938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lIns="95717" tIns="47859" rIns="95717" bIns="47859"/>
          <a:lstStyle/>
          <a:p>
            <a:pPr>
              <a:defRPr/>
            </a:pPr>
            <a:endParaRPr lang="en-GB">
              <a:latin typeface="Times New Roman" pitchFamily="19" charset="0"/>
              <a:ea typeface="ＭＳ Ｐゴシック" pitchFamily="19" charset="-128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7594601" y="0"/>
            <a:ext cx="2311400" cy="9779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5717" tIns="47859" rIns="95717" bIns="47859" numCol="1" rtlCol="0" anchor="ctr" anchorCtr="0" compatLnSpc="1">
            <a:prstTxWarp prst="textNoShape">
              <a:avLst/>
            </a:prstTxWarp>
          </a:bodyPr>
          <a:lstStyle/>
          <a:p>
            <a:pPr algn="ctr" defTabSz="957181" eaLnBrk="0" hangingPunct="0"/>
            <a:endParaRPr lang="en-US" sz="1900">
              <a:latin typeface="Garamond" pitchFamily="-65" charset="0"/>
              <a:ea typeface="ＭＳ Ｐゴシック" pitchFamily="19" charset="-128"/>
              <a:cs typeface="+mn-cs"/>
            </a:endParaRPr>
          </a:p>
        </p:txBody>
      </p:sp>
      <p:sp>
        <p:nvSpPr>
          <p:cNvPr id="73318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70663"/>
            <a:ext cx="990600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7" tIns="47859" rIns="95717" bIns="4785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500" smtClean="0">
                <a:solidFill>
                  <a:srgbClr val="FFFF00"/>
                </a:solidFill>
                <a:ea typeface="+mn-ea"/>
              </a:defRPr>
            </a:lvl1pPr>
          </a:lstStyle>
          <a:p>
            <a:pPr algn="ctr">
              <a:defRPr/>
            </a:pPr>
            <a:endParaRPr lang="en-US" dirty="0">
              <a:latin typeface="Garamond" pitchFamily="19" charset="0"/>
              <a:cs typeface="+mn-cs"/>
            </a:endParaRPr>
          </a:p>
        </p:txBody>
      </p:sp>
      <p:sp>
        <p:nvSpPr>
          <p:cNvPr id="103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36094" y="188925"/>
            <a:ext cx="798499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7" tIns="47859" rIns="95717" bIns="478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et modifiez le titre</a:t>
            </a:r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196975"/>
            <a:ext cx="89154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7" tIns="47859" rIns="95717" bIns="478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33201" name="Rectangle 17"/>
          <p:cNvSpPr>
            <a:spLocks noChangeArrowheads="1"/>
          </p:cNvSpPr>
          <p:nvPr/>
        </p:nvSpPr>
        <p:spPr bwMode="auto">
          <a:xfrm>
            <a:off x="4399227" y="2971801"/>
            <a:ext cx="9906000" cy="29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17" tIns="47859" rIns="95717" bIns="47859">
            <a:spAutoFit/>
          </a:bodyPr>
          <a:lstStyle/>
          <a:p>
            <a:pPr algn="ctr" eaLnBrk="0" hangingPunct="0">
              <a:defRPr/>
            </a:pPr>
            <a:endParaRPr lang="en-US" sz="1300">
              <a:latin typeface="Garamond" pitchFamily="19" charset="0"/>
              <a:ea typeface="ＭＳ Ｐゴシック" pitchFamily="19" charset="-128"/>
              <a:cs typeface="+mn-cs"/>
            </a:endParaRPr>
          </a:p>
        </p:txBody>
      </p:sp>
      <p:sp>
        <p:nvSpPr>
          <p:cNvPr id="733202" name="Rectangle 18"/>
          <p:cNvSpPr>
            <a:spLocks noChangeArrowheads="1"/>
          </p:cNvSpPr>
          <p:nvPr/>
        </p:nvSpPr>
        <p:spPr bwMode="auto">
          <a:xfrm>
            <a:off x="3984758" y="2584452"/>
            <a:ext cx="9906000" cy="29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17" tIns="47859" rIns="95717" bIns="47859">
            <a:spAutoFit/>
          </a:bodyPr>
          <a:lstStyle/>
          <a:p>
            <a:pPr algn="ctr" eaLnBrk="0" hangingPunct="0">
              <a:defRPr/>
            </a:pPr>
            <a:endParaRPr lang="en-US" sz="1300">
              <a:latin typeface="Garamond" pitchFamily="19" charset="0"/>
              <a:ea typeface="ＭＳ Ｐゴシック" pitchFamily="19" charset="-128"/>
              <a:cs typeface="+mn-cs"/>
            </a:endParaRP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0" y="6578600"/>
            <a:ext cx="9906000" cy="292100"/>
          </a:xfrm>
          <a:prstGeom prst="rect">
            <a:avLst/>
          </a:prstGeom>
          <a:solidFill>
            <a:srgbClr val="083DAA"/>
          </a:solidFill>
          <a:ln w="9525">
            <a:noFill/>
            <a:miter lim="800000"/>
            <a:headEnd/>
            <a:tailEnd/>
          </a:ln>
        </p:spPr>
        <p:txBody>
          <a:bodyPr lIns="95717" tIns="47859" rIns="95717" bIns="47859"/>
          <a:lstStyle/>
          <a:p>
            <a:pPr>
              <a:defRPr/>
            </a:pPr>
            <a:endParaRPr lang="en-GB">
              <a:latin typeface="Times New Roman" pitchFamily="19" charset="0"/>
              <a:ea typeface="ＭＳ Ｐゴシック" pitchFamily="19" charset="-128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512050" y="-114299"/>
            <a:ext cx="2393950" cy="120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FF00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FF00"/>
          </a:solidFill>
          <a:latin typeface="Garamond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FF00"/>
          </a:solidFill>
          <a:latin typeface="Garamond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FF00"/>
          </a:solidFill>
          <a:latin typeface="Garamond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FF00"/>
          </a:solidFill>
          <a:latin typeface="Garamond" pitchFamily="-65" charset="0"/>
          <a:ea typeface="ＭＳ Ｐゴシック" pitchFamily="-65" charset="-128"/>
          <a:cs typeface="ＭＳ Ｐゴシック" pitchFamily="-65" charset="-128"/>
        </a:defRPr>
      </a:lvl5pPr>
      <a:lvl6pPr marL="478588" algn="l" rtl="0" fontAlgn="base">
        <a:spcBef>
          <a:spcPct val="0"/>
        </a:spcBef>
        <a:spcAft>
          <a:spcPct val="0"/>
        </a:spcAft>
        <a:defRPr sz="4600" b="1">
          <a:solidFill>
            <a:srgbClr val="FFFF00"/>
          </a:solidFill>
          <a:latin typeface="Garamond" pitchFamily="-65" charset="0"/>
        </a:defRPr>
      </a:lvl6pPr>
      <a:lvl7pPr marL="957181" algn="l" rtl="0" fontAlgn="base">
        <a:spcBef>
          <a:spcPct val="0"/>
        </a:spcBef>
        <a:spcAft>
          <a:spcPct val="0"/>
        </a:spcAft>
        <a:defRPr sz="4600" b="1">
          <a:solidFill>
            <a:srgbClr val="FFFF00"/>
          </a:solidFill>
          <a:latin typeface="Garamond" pitchFamily="-65" charset="0"/>
        </a:defRPr>
      </a:lvl7pPr>
      <a:lvl8pPr marL="1435778" algn="l" rtl="0" fontAlgn="base">
        <a:spcBef>
          <a:spcPct val="0"/>
        </a:spcBef>
        <a:spcAft>
          <a:spcPct val="0"/>
        </a:spcAft>
        <a:defRPr sz="4600" b="1">
          <a:solidFill>
            <a:srgbClr val="FFFF00"/>
          </a:solidFill>
          <a:latin typeface="Garamond" pitchFamily="-65" charset="0"/>
        </a:defRPr>
      </a:lvl8pPr>
      <a:lvl9pPr marL="1914368" algn="l" rtl="0" fontAlgn="base">
        <a:spcBef>
          <a:spcPct val="0"/>
        </a:spcBef>
        <a:spcAft>
          <a:spcPct val="0"/>
        </a:spcAft>
        <a:defRPr sz="4600" b="1">
          <a:solidFill>
            <a:srgbClr val="FFFF00"/>
          </a:solidFill>
          <a:latin typeface="Garamond" pitchFamily="-65" charset="0"/>
        </a:defRPr>
      </a:lvl9pPr>
    </p:titleStyle>
    <p:bodyStyle>
      <a:lvl1pPr marL="358947" indent="-35894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19" charset="2"/>
        <a:buChar char="n"/>
        <a:defRPr sz="3400">
          <a:solidFill>
            <a:schemeClr val="bg2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77712" indent="-29912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19" charset="2"/>
        <a:buChar char="¨"/>
        <a:defRPr sz="2900">
          <a:solidFill>
            <a:schemeClr val="bg2"/>
          </a:solidFill>
          <a:latin typeface="+mn-lt"/>
          <a:ea typeface="ＭＳ Ｐゴシック" pitchFamily="-65" charset="-128"/>
        </a:defRPr>
      </a:lvl2pPr>
      <a:lvl3pPr marL="1196476" indent="-23929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19" charset="2"/>
        <a:buChar char="n"/>
        <a:defRPr sz="2500">
          <a:solidFill>
            <a:schemeClr val="bg2"/>
          </a:solidFill>
          <a:latin typeface="+mn-lt"/>
          <a:ea typeface="ＭＳ Ｐゴシック" pitchFamily="-65" charset="-128"/>
        </a:defRPr>
      </a:lvl3pPr>
      <a:lvl4pPr marL="1675069" indent="-23929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19" charset="2"/>
        <a:buChar char="¨"/>
        <a:defRPr sz="2100">
          <a:solidFill>
            <a:schemeClr val="bg2"/>
          </a:solidFill>
          <a:latin typeface="+mn-lt"/>
          <a:ea typeface="ＭＳ Ｐゴシック" pitchFamily="-65" charset="-128"/>
        </a:defRPr>
      </a:lvl4pPr>
      <a:lvl5pPr marL="2153667" indent="-23929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19" charset="2"/>
        <a:buChar char="§"/>
        <a:defRPr sz="2100">
          <a:solidFill>
            <a:schemeClr val="bg2"/>
          </a:solidFill>
          <a:latin typeface="+mn-lt"/>
          <a:ea typeface="ＭＳ Ｐゴシック" pitchFamily="-65" charset="-128"/>
        </a:defRPr>
      </a:lvl5pPr>
      <a:lvl6pPr marL="2632258" indent="-239293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65" charset="2"/>
        <a:buChar char="§"/>
        <a:defRPr sz="2100">
          <a:solidFill>
            <a:schemeClr val="bg2"/>
          </a:solidFill>
          <a:latin typeface="+mn-lt"/>
          <a:ea typeface="ＭＳ Ｐゴシック" pitchFamily="-65" charset="-128"/>
        </a:defRPr>
      </a:lvl6pPr>
      <a:lvl7pPr marL="3110847" indent="-239293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65" charset="2"/>
        <a:buChar char="§"/>
        <a:defRPr sz="2100">
          <a:solidFill>
            <a:schemeClr val="bg2"/>
          </a:solidFill>
          <a:latin typeface="+mn-lt"/>
          <a:ea typeface="ＭＳ Ｐゴシック" pitchFamily="-65" charset="-128"/>
        </a:defRPr>
      </a:lvl7pPr>
      <a:lvl8pPr marL="3589441" indent="-239293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65" charset="2"/>
        <a:buChar char="§"/>
        <a:defRPr sz="2100">
          <a:solidFill>
            <a:schemeClr val="bg2"/>
          </a:solidFill>
          <a:latin typeface="+mn-lt"/>
          <a:ea typeface="ＭＳ Ｐゴシック" pitchFamily="-65" charset="-128"/>
        </a:defRPr>
      </a:lvl8pPr>
      <a:lvl9pPr marL="4068028" indent="-239293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65" charset="2"/>
        <a:buChar char="§"/>
        <a:defRPr sz="2100">
          <a:solidFill>
            <a:schemeClr val="bg2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785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588" algn="l" defTabSz="4785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181" algn="l" defTabSz="4785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778" algn="l" defTabSz="4785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4368" algn="l" defTabSz="4785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2958" algn="l" defTabSz="4785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1554" algn="l" defTabSz="4785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0139" algn="l" defTabSz="4785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28736" algn="l" defTabSz="4785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5752" tIns="47877" rIns="95752" bIns="47877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16"/>
            <a:ext cx="8915400" cy="4525963"/>
          </a:xfrm>
          <a:prstGeom prst="rect">
            <a:avLst/>
          </a:prstGeom>
        </p:spPr>
        <p:txBody>
          <a:bodyPr vert="horz" lIns="95752" tIns="47877" rIns="95752" bIns="47877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71"/>
            <a:ext cx="2311400" cy="365125"/>
          </a:xfrm>
          <a:prstGeom prst="rect">
            <a:avLst/>
          </a:prstGeom>
        </p:spPr>
        <p:txBody>
          <a:bodyPr vert="horz" lIns="95752" tIns="47877" rIns="95752" bIns="4787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78761" fontAlgn="auto">
              <a:spcBef>
                <a:spcPts val="0"/>
              </a:spcBef>
              <a:spcAft>
                <a:spcPts val="0"/>
              </a:spcAft>
            </a:pPr>
            <a:fld id="{4BF754D3-2EAB-E34A-AFDD-9F7D9F89CFC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78761" fontAlgn="auto">
                <a:spcBef>
                  <a:spcPts val="0"/>
                </a:spcBef>
                <a:spcAft>
                  <a:spcPts val="0"/>
                </a:spcAft>
              </a:pPr>
              <a:t>4/16/13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2" y="6356371"/>
            <a:ext cx="3136900" cy="365125"/>
          </a:xfrm>
          <a:prstGeom prst="rect">
            <a:avLst/>
          </a:prstGeom>
        </p:spPr>
        <p:txBody>
          <a:bodyPr vert="horz" lIns="95752" tIns="47877" rIns="95752" bIns="4787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7876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1" y="6356371"/>
            <a:ext cx="2311400" cy="365125"/>
          </a:xfrm>
          <a:prstGeom prst="rect">
            <a:avLst/>
          </a:prstGeom>
        </p:spPr>
        <p:txBody>
          <a:bodyPr vert="horz" lIns="95752" tIns="47877" rIns="95752" bIns="4787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78761" fontAlgn="auto">
              <a:spcBef>
                <a:spcPts val="0"/>
              </a:spcBef>
              <a:spcAft>
                <a:spcPts val="0"/>
              </a:spcAft>
            </a:pPr>
            <a:fld id="{117C050F-8065-AC4F-8FA4-AD0068A3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7876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30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defTabSz="478761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074" indent="-359074" algn="l" defTabSz="478761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7990" indent="-299226" algn="l" defTabSz="478761" rtl="0" eaLnBrk="1" latinLnBrk="0" hangingPunct="1">
        <a:spcBef>
          <a:spcPct val="20000"/>
        </a:spcBef>
        <a:buFont typeface="Arial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6906" indent="-239380" algn="l" defTabSz="478761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5670" indent="-239380" algn="l" defTabSz="478761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4437" indent="-239380" algn="l" defTabSz="478761" rtl="0" eaLnBrk="1" latinLnBrk="0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201" indent="-239380" algn="l" defTabSz="478761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1962" indent="-239380" algn="l" defTabSz="478761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0726" indent="-239380" algn="l" defTabSz="478761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9487" indent="-239380" algn="l" defTabSz="478761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87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761" algn="l" defTabSz="4787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525" algn="l" defTabSz="4787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291" algn="l" defTabSz="4787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054" algn="l" defTabSz="4787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3816" algn="l" defTabSz="4787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2582" algn="l" defTabSz="4787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1341" algn="l" defTabSz="4787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0107" algn="l" defTabSz="4787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48313" y="6192068"/>
            <a:ext cx="193215" cy="388996"/>
          </a:xfrm>
          <a:prstGeom prst="rect">
            <a:avLst/>
          </a:prstGeom>
          <a:noFill/>
        </p:spPr>
        <p:txBody>
          <a:bodyPr wrap="none" lIns="95673" tIns="47837" rIns="95673" bIns="47837" rtlCol="0">
            <a:spAutoFit/>
          </a:bodyPr>
          <a:lstStyle/>
          <a:p>
            <a:pPr defTabSz="478365" fontAlgn="auto">
              <a:spcBef>
                <a:spcPts val="0"/>
              </a:spcBef>
              <a:spcAft>
                <a:spcPts val="0"/>
              </a:spcAft>
            </a:pPr>
            <a:endParaRPr lang="en-US" sz="19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696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</p:sldLayoutIdLst>
  <p:txStyles>
    <p:titleStyle>
      <a:lvl1pPr algn="ctr" defTabSz="478365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8784" indent="-358784" algn="l" defTabSz="478365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7353" indent="-298987" algn="l" defTabSz="478365" rtl="0" eaLnBrk="1" latinLnBrk="0" hangingPunct="1">
        <a:spcBef>
          <a:spcPct val="20000"/>
        </a:spcBef>
        <a:buFont typeface="Arial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5925" indent="-239182" algn="l" defTabSz="478365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4297" indent="-239182" algn="l" defTabSz="478365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2677" indent="-239182" algn="l" defTabSz="478365" rtl="0" eaLnBrk="1" latinLnBrk="0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1046" indent="-239182" algn="l" defTabSz="478365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09414" indent="-239182" algn="l" defTabSz="478365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87789" indent="-239182" algn="l" defTabSz="478365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6153" indent="-239182" algn="l" defTabSz="478365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8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365" algn="l" defTabSz="478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6739" algn="l" defTabSz="478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18" algn="l" defTabSz="478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3487" algn="l" defTabSz="478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1855" algn="l" defTabSz="478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0232" algn="l" defTabSz="478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598" algn="l" defTabSz="478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26973" algn="l" defTabSz="4783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jpeg"/><Relationship Id="rId3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26.emf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"/>
          <a:stretch>
            <a:fillRect/>
          </a:stretch>
        </p:blipFill>
        <p:spPr bwMode="auto">
          <a:xfrm>
            <a:off x="-9674" y="13883"/>
            <a:ext cx="5881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7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708" y="383977"/>
            <a:ext cx="2603470" cy="128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5"/>
          <p:cNvSpPr>
            <a:spLocks/>
          </p:cNvSpPr>
          <p:nvPr/>
        </p:nvSpPr>
        <p:spPr bwMode="auto">
          <a:xfrm>
            <a:off x="5745088" y="1916832"/>
            <a:ext cx="4139033" cy="23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2524" bIns="0"/>
          <a:lstStyle/>
          <a:p>
            <a:pPr marL="42046"/>
            <a:r>
              <a:rPr lang="en-US" sz="2800" dirty="0" smtClean="0">
                <a:latin typeface="Papyrus"/>
                <a:cs typeface="Papyrus"/>
              </a:rPr>
              <a:t>Elliptical </a:t>
            </a:r>
            <a:r>
              <a:rPr lang="en-US" sz="2800" dirty="0">
                <a:latin typeface="Papyrus"/>
                <a:cs typeface="Papyrus"/>
              </a:rPr>
              <a:t>Cavity Cryomodule Technology </a:t>
            </a:r>
            <a:r>
              <a:rPr lang="en-US" sz="2800" dirty="0" smtClean="0">
                <a:latin typeface="Papyrus"/>
                <a:cs typeface="Papyrus"/>
              </a:rPr>
              <a:t>Demonstrator </a:t>
            </a:r>
            <a:r>
              <a:rPr lang="en-US" sz="2800" dirty="0">
                <a:latin typeface="Papyrus"/>
                <a:cs typeface="Papyrus"/>
              </a:rPr>
              <a:t>(ECCTD) </a:t>
            </a:r>
            <a:r>
              <a:rPr lang="en-US" sz="2800" dirty="0" smtClean="0">
                <a:latin typeface="Papyrus"/>
                <a:cs typeface="Papyrus"/>
              </a:rPr>
              <a:t>overview</a:t>
            </a:r>
          </a:p>
          <a:p>
            <a:pPr marL="42046"/>
            <a:endParaRPr lang="en-US" sz="1050" dirty="0" smtClean="0">
              <a:solidFill>
                <a:srgbClr val="005A7C"/>
              </a:solidFill>
              <a:latin typeface="Papyrus"/>
              <a:ea typeface="ＭＳ Ｐゴシック" charset="0"/>
              <a:cs typeface="Papyrus"/>
              <a:sym typeface="Helvetica" charset="0"/>
            </a:endParaRPr>
          </a:p>
          <a:p>
            <a:pPr marL="42046" algn="ctr"/>
            <a:r>
              <a:rPr lang="en-US" sz="1800" dirty="0" smtClean="0">
                <a:solidFill>
                  <a:srgbClr val="005A7C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2013 April, 17</a:t>
            </a:r>
            <a:r>
              <a:rPr lang="en-US" sz="1800" baseline="30000" dirty="0" smtClean="0">
                <a:solidFill>
                  <a:srgbClr val="005A7C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th</a:t>
            </a:r>
            <a:r>
              <a:rPr lang="en-US" sz="1800" dirty="0" smtClean="0">
                <a:solidFill>
                  <a:srgbClr val="005A7C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 </a:t>
            </a:r>
            <a:endParaRPr lang="en-US" sz="1800" dirty="0">
              <a:solidFill>
                <a:srgbClr val="005A7C"/>
              </a:solidFill>
              <a:latin typeface="Papyrus"/>
              <a:ea typeface="ＭＳ Ｐゴシック" charset="0"/>
              <a:cs typeface="Papyrus"/>
              <a:sym typeface="Helvetica" charset="0"/>
            </a:endParaRPr>
          </a:p>
          <a:p>
            <a:pPr marL="42046" algn="ctr"/>
            <a:r>
              <a:rPr lang="en-US" sz="1800" dirty="0">
                <a:solidFill>
                  <a:srgbClr val="005A7C"/>
                </a:solidFill>
                <a:latin typeface="Papyrus"/>
                <a:ea typeface="ＭＳ Ｐゴシック" charset="0"/>
                <a:cs typeface="Papyrus"/>
                <a:sym typeface="Helvetica" charset="0"/>
              </a:rPr>
              <a:t>Christine Darve</a:t>
            </a:r>
          </a:p>
          <a:p>
            <a:pPr marL="42046"/>
            <a:endParaRPr lang="en-US" sz="1800" dirty="0">
              <a:solidFill>
                <a:srgbClr val="005A7C"/>
              </a:solidFill>
              <a:latin typeface="Papyrus"/>
              <a:ea typeface="ＭＳ Ｐゴシック" charset="0"/>
              <a:cs typeface="Papyrus"/>
              <a:sym typeface="Helvetic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1806" y="6021300"/>
            <a:ext cx="1073362" cy="837453"/>
          </a:xfrm>
          <a:prstGeom prst="rect">
            <a:avLst/>
          </a:prstGeom>
          <a:solidFill>
            <a:schemeClr val="bg1"/>
          </a:solidFill>
        </p:spPr>
        <p:txBody>
          <a:bodyPr wrap="square" lIns="67355" tIns="33677" rIns="67355" bIns="33677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961112" y="4509120"/>
            <a:ext cx="35317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Papyrus"/>
                <a:cs typeface="Papyrus"/>
              </a:rPr>
              <a:t>704 MHz SRF LINAC Lead Engineer </a:t>
            </a:r>
          </a:p>
          <a:p>
            <a:pPr algn="ctr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Papyrus"/>
                <a:cs typeface="Papyrus"/>
              </a:rPr>
              <a:t>and 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Papyrus"/>
                <a:cs typeface="Papyrus"/>
              </a:rPr>
              <a:t>WP5 (elliptical cavity) ESS liaison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249144" y="5373216"/>
            <a:ext cx="3656856" cy="147732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Cryomodule instrumentation – detailed view</a:t>
            </a:r>
            <a:endParaRPr lang="en-US" dirty="0"/>
          </a:p>
        </p:txBody>
      </p:sp>
      <p:pic>
        <p:nvPicPr>
          <p:cNvPr id="6" name="Content Placeholder 4" descr="PID C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17" r="-7817"/>
          <a:stretch>
            <a:fillRect/>
          </a:stretch>
        </p:blipFill>
        <p:spPr>
          <a:xfrm rot="16200000">
            <a:off x="683593" y="-1704504"/>
            <a:ext cx="8178775" cy="100091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2480" y="908720"/>
            <a:ext cx="4953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-37248">
              <a:buNone/>
            </a:pPr>
            <a:r>
              <a:rPr lang="en-US" sz="2000" dirty="0">
                <a:latin typeface="Papyrus"/>
                <a:cs typeface="Papyrus"/>
              </a:rPr>
              <a:t>Instrumentation function</a:t>
            </a:r>
          </a:p>
          <a:p>
            <a:pPr marL="667071" lvl="1" indent="-285750">
              <a:buFont typeface="Arial"/>
              <a:buChar char="•"/>
            </a:pPr>
            <a:r>
              <a:rPr lang="en-US" sz="1800" dirty="0">
                <a:latin typeface="Papyrus"/>
                <a:cs typeface="Papyrus"/>
              </a:rPr>
              <a:t>Monitoring</a:t>
            </a:r>
          </a:p>
          <a:p>
            <a:pPr marL="667071" lvl="1" indent="-285750">
              <a:buFont typeface="Arial"/>
              <a:buChar char="•"/>
            </a:pPr>
            <a:r>
              <a:rPr lang="en-US" sz="1800" dirty="0">
                <a:latin typeface="Papyrus"/>
                <a:cs typeface="Papyrus"/>
              </a:rPr>
              <a:t>Control</a:t>
            </a:r>
          </a:p>
          <a:p>
            <a:pPr marL="667071" lvl="1" indent="-285750">
              <a:buFont typeface="Arial"/>
              <a:buChar char="•"/>
            </a:pPr>
            <a:r>
              <a:rPr lang="en-US" sz="1800" dirty="0">
                <a:latin typeface="Papyrus"/>
                <a:cs typeface="Papyrus"/>
              </a:rPr>
              <a:t>Interlock</a:t>
            </a:r>
          </a:p>
          <a:p>
            <a:pPr marL="667071" lvl="1" indent="-285750">
              <a:buFont typeface="Arial"/>
              <a:buChar char="•"/>
            </a:pPr>
            <a:r>
              <a:rPr lang="en-US" sz="1800" dirty="0">
                <a:latin typeface="Papyrus"/>
                <a:cs typeface="Papyrus"/>
              </a:rPr>
              <a:t>Alarms</a:t>
            </a:r>
          </a:p>
        </p:txBody>
      </p:sp>
    </p:spTree>
    <p:extLst>
      <p:ext uri="{BB962C8B-B14F-4D97-AF65-F5344CB8AC3E}">
        <p14:creationId xmlns:p14="http://schemas.microsoft.com/office/powerpoint/2010/main" val="15946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ESS Cryomodule constraints and risks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552" y="1412776"/>
            <a:ext cx="8418140" cy="399333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Integrated hazards due to operating environment:  </a:t>
            </a:r>
          </a:p>
          <a:p>
            <a:pPr lvl="1"/>
            <a:r>
              <a:rPr lang="en-US" sz="1800" dirty="0"/>
              <a:t>Cryogenic temperature: 2 K (Helium II), cryogenic vessel, pressure </a:t>
            </a:r>
            <a:r>
              <a:rPr lang="en-US" sz="1800" dirty="0" smtClean="0"/>
              <a:t>vessel</a:t>
            </a:r>
          </a:p>
          <a:p>
            <a:pPr lvl="1"/>
            <a:r>
              <a:rPr lang="en-US" sz="1800" dirty="0" smtClean="0"/>
              <a:t>Sub atmospheric condition 31 mbar saturated, leak</a:t>
            </a:r>
            <a:r>
              <a:rPr lang="en-US" sz="1800" dirty="0"/>
              <a:t>-</a:t>
            </a:r>
            <a:r>
              <a:rPr lang="en-US" sz="1800" dirty="0" smtClean="0"/>
              <a:t>tightness</a:t>
            </a:r>
          </a:p>
          <a:p>
            <a:pPr lvl="1"/>
            <a:r>
              <a:rPr lang="en-US" sz="1800" dirty="0" smtClean="0"/>
              <a:t>Magnetic environment (14 </a:t>
            </a:r>
            <a:r>
              <a:rPr lang="en-US" sz="1800" dirty="0" err="1" smtClean="0"/>
              <a:t>mGauss</a:t>
            </a:r>
            <a:r>
              <a:rPr lang="en-US" sz="1800" dirty="0"/>
              <a:t>) </a:t>
            </a:r>
            <a:endParaRPr lang="en-US" sz="1800" dirty="0" smtClean="0"/>
          </a:p>
          <a:p>
            <a:pPr lvl="1"/>
            <a:r>
              <a:rPr lang="en-US" sz="1800" dirty="0" smtClean="0"/>
              <a:t>Radiation </a:t>
            </a:r>
            <a:r>
              <a:rPr lang="en-US" sz="1800" dirty="0"/>
              <a:t>environment (high intensity proton beam</a:t>
            </a:r>
            <a:r>
              <a:rPr lang="en-US" sz="1800" dirty="0" smtClean="0"/>
              <a:t>)</a:t>
            </a:r>
          </a:p>
          <a:p>
            <a:pPr lvl="1"/>
            <a:endParaRPr lang="en-US" sz="1800" dirty="0" smtClean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dirty="0" smtClean="0"/>
              <a:t>Main challenges: </a:t>
            </a:r>
          </a:p>
          <a:p>
            <a:pPr marL="704319" lvl="1" indent="-285750"/>
            <a:r>
              <a:rPr lang="en-US" sz="1800" dirty="0"/>
              <a:t>Cost </a:t>
            </a:r>
            <a:r>
              <a:rPr lang="en-US" sz="1800" dirty="0" smtClean="0"/>
              <a:t>reduction and Quantity</a:t>
            </a:r>
          </a:p>
          <a:p>
            <a:pPr marL="704319" lvl="1" indent="-285750"/>
            <a:r>
              <a:rPr lang="en-US" sz="1800" dirty="0" smtClean="0"/>
              <a:t>Quality: science and innovative using SRF cavities</a:t>
            </a:r>
          </a:p>
          <a:p>
            <a:pPr marL="704319" lvl="1" indent="-285750"/>
            <a:r>
              <a:rPr lang="en-US" sz="1800" dirty="0" smtClean="0"/>
              <a:t>Short time </a:t>
            </a:r>
            <a:r>
              <a:rPr lang="en-US" sz="1800" dirty="0"/>
              <a:t>project scale</a:t>
            </a:r>
            <a:endParaRPr lang="en-US" sz="1800" dirty="0" smtClean="0"/>
          </a:p>
          <a:p>
            <a:pPr marL="704319" lvl="1" indent="-285750"/>
            <a:r>
              <a:rPr lang="en-US" sz="1800" dirty="0" smtClean="0"/>
              <a:t>Transfer technology to industry </a:t>
            </a:r>
            <a:r>
              <a:rPr lang="en-US" sz="1800" dirty="0"/>
              <a:t>for industrialization series </a:t>
            </a:r>
            <a:r>
              <a:rPr lang="en-US" sz="1800" dirty="0" smtClean="0"/>
              <a:t>production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02154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Standards and ESS Safety </a:t>
            </a:r>
            <a:r>
              <a:rPr lang="en-US" sz="2400" dirty="0"/>
              <a:t>Culture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552" y="908720"/>
            <a:ext cx="8856984" cy="329436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Engineering standards</a:t>
            </a:r>
          </a:p>
          <a:p>
            <a:pPr marL="285750" indent="-285750"/>
            <a:r>
              <a:rPr lang="en-US" sz="1800" dirty="0" smtClean="0"/>
              <a:t>CEN, European Committee for standardization</a:t>
            </a:r>
          </a:p>
          <a:p>
            <a:pPr marL="285750" indent="-285750"/>
            <a:r>
              <a:rPr lang="en-US" sz="1800" dirty="0" smtClean="0"/>
              <a:t>SIS, Swedish Standard </a:t>
            </a:r>
            <a:r>
              <a:rPr lang="en-US" sz="1800" dirty="0"/>
              <a:t>Institute</a:t>
            </a:r>
          </a:p>
          <a:p>
            <a:pPr marL="285750" indent="-285750"/>
            <a:r>
              <a:rPr lang="en-US" sz="1800" dirty="0" smtClean="0"/>
              <a:t>ISO, International Organization for standardization</a:t>
            </a:r>
          </a:p>
          <a:p>
            <a:pPr marL="418569" lvl="1" indent="0">
              <a:buNone/>
            </a:pPr>
            <a:r>
              <a:rPr lang="en-US" sz="1800" dirty="0" smtClean="0">
                <a:sym typeface="Wingdings"/>
              </a:rPr>
              <a:t> </a:t>
            </a:r>
            <a:r>
              <a:rPr lang="en-US" sz="1800" dirty="0" smtClean="0"/>
              <a:t>e.g. European Directive 97/23/CE; EN ISO 4126, PED</a:t>
            </a:r>
          </a:p>
          <a:p>
            <a:pPr marL="704319" lvl="1" indent="-285750">
              <a:buFont typeface="Wingdings" charset="0"/>
              <a:buChar char="à"/>
            </a:pPr>
            <a:r>
              <a:rPr lang="en-US" sz="1800" dirty="0" smtClean="0">
                <a:sym typeface="Wingdings"/>
              </a:rPr>
              <a:t>ESS guidelines for pressure vessel modeled after FNAL,  European and  CERN expertise</a:t>
            </a:r>
            <a:endParaRPr lang="en-US" sz="1800" dirty="0" smtClean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000" dirty="0" smtClean="0"/>
              <a:t>Radio-Protection and Rad-hard equipment</a:t>
            </a:r>
          </a:p>
          <a:p>
            <a:r>
              <a:rPr lang="en-US" sz="1800" dirty="0"/>
              <a:t>As low as reasonable achievable (ALARA</a:t>
            </a:r>
            <a:r>
              <a:rPr lang="en-US" sz="1800" dirty="0" smtClean="0"/>
              <a:t>)</a:t>
            </a:r>
            <a:endParaRPr lang="en-US" sz="1800" dirty="0"/>
          </a:p>
          <a:p>
            <a:r>
              <a:rPr lang="en-US" sz="1800" dirty="0" smtClean="0"/>
              <a:t>Passive </a:t>
            </a:r>
            <a:r>
              <a:rPr lang="en-US" sz="1800" dirty="0"/>
              <a:t>and active safety measures (safety barrier</a:t>
            </a:r>
            <a:r>
              <a:rPr lang="en-US" sz="1800" dirty="0" smtClean="0"/>
              <a:t>)</a:t>
            </a:r>
          </a:p>
          <a:p>
            <a:r>
              <a:rPr lang="en-US" sz="1800" dirty="0"/>
              <a:t>Personnel Protection </a:t>
            </a:r>
            <a:r>
              <a:rPr lang="en-US" sz="1800" dirty="0" smtClean="0"/>
              <a:t>System,  Machine Protection System (IEC61508)</a:t>
            </a:r>
          </a:p>
          <a:p>
            <a:endParaRPr lang="en-US" sz="800" dirty="0"/>
          </a:p>
          <a:p>
            <a:pPr marL="0" lvl="1" indent="0">
              <a:buNone/>
            </a:pPr>
            <a:r>
              <a:rPr lang="en-US" sz="2000" dirty="0" smtClean="0"/>
              <a:t>Risk analysis and reliability study</a:t>
            </a:r>
          </a:p>
          <a:p>
            <a:pPr marL="0" lvl="1" indent="0">
              <a:buNone/>
            </a:pPr>
            <a:endParaRPr lang="en-US" sz="800" dirty="0" smtClean="0"/>
          </a:p>
          <a:p>
            <a:pPr marL="0" lvl="1" indent="0">
              <a:buNone/>
            </a:pPr>
            <a:r>
              <a:rPr lang="en-US" sz="2000" dirty="0" smtClean="0"/>
              <a:t>Safety reviews </a:t>
            </a:r>
          </a:p>
          <a:p>
            <a:pPr marL="0" lvl="1" indent="0">
              <a:buNone/>
            </a:pPr>
            <a:endParaRPr lang="en-US" sz="800" dirty="0" smtClean="0"/>
          </a:p>
          <a:p>
            <a:pPr marL="0" lvl="1" indent="0">
              <a:buNone/>
            </a:pPr>
            <a:r>
              <a:rPr lang="en-US" sz="2000" dirty="0" smtClean="0"/>
              <a:t>Quality </a:t>
            </a:r>
            <a:r>
              <a:rPr lang="en-US" sz="2000" dirty="0"/>
              <a:t>Assurance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5835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4608" y="260648"/>
            <a:ext cx="5104973" cy="572200"/>
          </a:xfrm>
        </p:spPr>
        <p:txBody>
          <a:bodyPr/>
          <a:lstStyle/>
          <a:p>
            <a:pPr algn="ctr"/>
            <a:r>
              <a:rPr lang="en-US" sz="2400" noProof="0" dirty="0" smtClean="0"/>
              <a:t>Cavities’ fabrication scheme</a:t>
            </a:r>
            <a:endParaRPr lang="en-US" sz="2400" noProof="0" dirty="0"/>
          </a:p>
        </p:txBody>
      </p:sp>
      <p:pic>
        <p:nvPicPr>
          <p:cNvPr id="3901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41" y="980729"/>
            <a:ext cx="7960321" cy="566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Espace réservé de la date 1"/>
          <p:cNvSpPr>
            <a:spLocks noGrp="1"/>
          </p:cNvSpPr>
          <p:nvPr/>
        </p:nvSpPr>
        <p:spPr>
          <a:xfrm>
            <a:off x="6393160" y="260648"/>
            <a:ext cx="3312368" cy="576064"/>
          </a:xfrm>
          <a:prstGeom prst="rect">
            <a:avLst/>
          </a:prstGeom>
          <a:solidFill>
            <a:srgbClr val="FF6600"/>
          </a:solidFill>
          <a:ln>
            <a:solidFill>
              <a:srgbClr val="60597B"/>
            </a:solidFill>
          </a:ln>
        </p:spPr>
        <p:txBody>
          <a:bodyPr vert="horz" lIns="0" tIns="0" rIns="0" bIns="0" rtlCol="0" anchor="ctr"/>
          <a:lstStyle>
            <a:defPPr>
              <a:defRPr lang="fr-FR"/>
            </a:defPPr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00" u="none" kern="1200" cap="none" dirty="0" smtClean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sz="1800" b="1" dirty="0" smtClean="0">
                <a:solidFill>
                  <a:srgbClr val="3366FF"/>
                </a:solidFill>
              </a:rPr>
              <a:t>Courtesy of Claire Antoine/CEA</a:t>
            </a:r>
            <a:endParaRPr lang="en-US" sz="18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99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4608" y="44624"/>
            <a:ext cx="4888949" cy="572200"/>
          </a:xfrm>
        </p:spPr>
        <p:txBody>
          <a:bodyPr/>
          <a:lstStyle/>
          <a:p>
            <a:pPr algn="ctr"/>
            <a:r>
              <a:rPr lang="en-US" sz="2400" noProof="0" dirty="0" smtClean="0"/>
              <a:t>Cavities’ fabrication scheme </a:t>
            </a:r>
            <a:br>
              <a:rPr lang="en-US" sz="2400" noProof="0" dirty="0" smtClean="0"/>
            </a:br>
            <a:r>
              <a:rPr lang="en-US" sz="1800" noProof="0" dirty="0" err="1" smtClean="0"/>
              <a:t>vs</a:t>
            </a:r>
            <a:r>
              <a:rPr lang="en-US" sz="1800" noProof="0" dirty="0" smtClean="0"/>
              <a:t> surface and material properties</a:t>
            </a:r>
            <a:endParaRPr lang="en-US" sz="1800" noProof="0" dirty="0"/>
          </a:p>
        </p:txBody>
      </p:sp>
      <p:pic>
        <p:nvPicPr>
          <p:cNvPr id="3901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866" y="989213"/>
            <a:ext cx="7960321" cy="566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lipse 2"/>
          <p:cNvSpPr/>
          <p:nvPr/>
        </p:nvSpPr>
        <p:spPr bwMode="auto">
          <a:xfrm>
            <a:off x="1319837" y="875153"/>
            <a:ext cx="1716191" cy="57606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 bwMode="auto">
          <a:xfrm>
            <a:off x="3080792" y="1235193"/>
            <a:ext cx="1794199" cy="1440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5"/>
          <p:cNvSpPr/>
          <p:nvPr/>
        </p:nvSpPr>
        <p:spPr bwMode="auto">
          <a:xfrm>
            <a:off x="4874992" y="1091177"/>
            <a:ext cx="3198355" cy="86409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</a:rPr>
              <a:t>Mechanical properties, grain size, strain hardening</a:t>
            </a:r>
            <a:r>
              <a:rPr lang="en-US" b="1" u="none" dirty="0">
                <a:solidFill>
                  <a:schemeClr val="tx2"/>
                </a:solidFill>
                <a:latin typeface="Arial" charset="0"/>
              </a:rPr>
              <a:t>…</a:t>
            </a:r>
          </a:p>
        </p:txBody>
      </p:sp>
      <p:sp>
        <p:nvSpPr>
          <p:cNvPr id="8" name="Ellipse 7"/>
          <p:cNvSpPr/>
          <p:nvPr/>
        </p:nvSpPr>
        <p:spPr bwMode="auto">
          <a:xfrm>
            <a:off x="1319837" y="1459601"/>
            <a:ext cx="1716191" cy="57606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 bwMode="auto">
          <a:xfrm>
            <a:off x="3080792" y="1811257"/>
            <a:ext cx="1794199" cy="1440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/>
          <p:cNvSpPr/>
          <p:nvPr/>
        </p:nvSpPr>
        <p:spPr bwMode="auto">
          <a:xfrm>
            <a:off x="4953000" y="1819641"/>
            <a:ext cx="1404156" cy="72008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Purity issues</a:t>
            </a:r>
          </a:p>
        </p:txBody>
      </p:sp>
      <p:sp>
        <p:nvSpPr>
          <p:cNvPr id="11" name="Ellipse 10"/>
          <p:cNvSpPr/>
          <p:nvPr/>
        </p:nvSpPr>
        <p:spPr bwMode="auto">
          <a:xfrm>
            <a:off x="1319837" y="1963657"/>
            <a:ext cx="1716191" cy="57606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187026" y="2344406"/>
            <a:ext cx="3471386" cy="86409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Surface composition and surface morphology</a:t>
            </a:r>
          </a:p>
        </p:txBody>
      </p:sp>
      <p:sp>
        <p:nvSpPr>
          <p:cNvPr id="14" name="Ellipse 13"/>
          <p:cNvSpPr/>
          <p:nvPr/>
        </p:nvSpPr>
        <p:spPr bwMode="auto">
          <a:xfrm>
            <a:off x="1319837" y="2481363"/>
            <a:ext cx="1716191" cy="57606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 bwMode="auto">
          <a:xfrm>
            <a:off x="2885771" y="2833019"/>
            <a:ext cx="1794199" cy="1440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tangle 15"/>
          <p:cNvSpPr/>
          <p:nvPr/>
        </p:nvSpPr>
        <p:spPr bwMode="auto">
          <a:xfrm>
            <a:off x="4679970" y="2833019"/>
            <a:ext cx="1404156" cy="72008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b="1" u="none" dirty="0">
                <a:solidFill>
                  <a:srgbClr val="FF0000"/>
                </a:solidFill>
                <a:latin typeface="Arial" charset="0"/>
              </a:rPr>
              <a:t>Surface composition</a:t>
            </a:r>
          </a:p>
        </p:txBody>
      </p:sp>
      <p:cxnSp>
        <p:nvCxnSpPr>
          <p:cNvPr id="12" name="Connecteur droit avec flèche 11"/>
          <p:cNvCxnSpPr/>
          <p:nvPr/>
        </p:nvCxnSpPr>
        <p:spPr bwMode="auto">
          <a:xfrm>
            <a:off x="2967616" y="2305535"/>
            <a:ext cx="2262251" cy="3516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Ellipse 17"/>
          <p:cNvSpPr/>
          <p:nvPr/>
        </p:nvSpPr>
        <p:spPr bwMode="auto">
          <a:xfrm>
            <a:off x="1319837" y="3467441"/>
            <a:ext cx="1716191" cy="46212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206025" y="3734255"/>
            <a:ext cx="2789314" cy="52527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Surface cleanliness</a:t>
            </a:r>
          </a:p>
        </p:txBody>
      </p:sp>
      <p:cxnSp>
        <p:nvCxnSpPr>
          <p:cNvPr id="20" name="Connecteur droit avec flèche 19"/>
          <p:cNvCxnSpPr/>
          <p:nvPr/>
        </p:nvCxnSpPr>
        <p:spPr bwMode="auto">
          <a:xfrm>
            <a:off x="2986615" y="3695383"/>
            <a:ext cx="2262251" cy="3516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Ellipse 20"/>
          <p:cNvSpPr/>
          <p:nvPr/>
        </p:nvSpPr>
        <p:spPr bwMode="auto">
          <a:xfrm>
            <a:off x="1244254" y="3962457"/>
            <a:ext cx="1867358" cy="36908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22" name="Connecteur droit avec flèche 21"/>
          <p:cNvCxnSpPr>
            <a:stCxn id="21" idx="6"/>
          </p:cNvCxnSpPr>
          <p:nvPr/>
        </p:nvCxnSpPr>
        <p:spPr bwMode="auto">
          <a:xfrm>
            <a:off x="3111612" y="4146997"/>
            <a:ext cx="207541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Ellipse 26"/>
          <p:cNvSpPr/>
          <p:nvPr/>
        </p:nvSpPr>
        <p:spPr bwMode="auto">
          <a:xfrm>
            <a:off x="1319837" y="4691577"/>
            <a:ext cx="1716191" cy="31984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206025" y="4946473"/>
            <a:ext cx="2789314" cy="46518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Surface composition</a:t>
            </a:r>
          </a:p>
        </p:txBody>
      </p:sp>
      <p:cxnSp>
        <p:nvCxnSpPr>
          <p:cNvPr id="29" name="Connecteur droit avec flèche 28"/>
          <p:cNvCxnSpPr/>
          <p:nvPr/>
        </p:nvCxnSpPr>
        <p:spPr bwMode="auto">
          <a:xfrm>
            <a:off x="2986615" y="4907601"/>
            <a:ext cx="2262251" cy="3516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Ellipse 29"/>
          <p:cNvSpPr/>
          <p:nvPr/>
        </p:nvSpPr>
        <p:spPr bwMode="auto">
          <a:xfrm>
            <a:off x="1319837" y="5075907"/>
            <a:ext cx="1716191" cy="31984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1" name="Ellipse 30"/>
          <p:cNvSpPr/>
          <p:nvPr/>
        </p:nvSpPr>
        <p:spPr bwMode="auto">
          <a:xfrm>
            <a:off x="1319837" y="5708073"/>
            <a:ext cx="1716191" cy="31984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079512" y="5605358"/>
            <a:ext cx="2789314" cy="52527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Surface cleanliness</a:t>
            </a:r>
          </a:p>
        </p:txBody>
      </p:sp>
      <p:cxnSp>
        <p:nvCxnSpPr>
          <p:cNvPr id="33" name="Connecteur droit avec flèche 32"/>
          <p:cNvCxnSpPr/>
          <p:nvPr/>
        </p:nvCxnSpPr>
        <p:spPr bwMode="auto">
          <a:xfrm>
            <a:off x="2860102" y="5259258"/>
            <a:ext cx="2262251" cy="65888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Connecteur droit avec flèche 33"/>
          <p:cNvCxnSpPr>
            <a:stCxn id="31" idx="6"/>
          </p:cNvCxnSpPr>
          <p:nvPr/>
        </p:nvCxnSpPr>
        <p:spPr bwMode="auto">
          <a:xfrm>
            <a:off x="3036027" y="5867996"/>
            <a:ext cx="2024486" cy="15010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Ellipse 34"/>
          <p:cNvSpPr/>
          <p:nvPr/>
        </p:nvSpPr>
        <p:spPr bwMode="auto">
          <a:xfrm>
            <a:off x="1319837" y="4331537"/>
            <a:ext cx="1716191" cy="31984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36" name="Connecteur droit avec flèche 35"/>
          <p:cNvCxnSpPr>
            <a:stCxn id="35" idx="6"/>
          </p:cNvCxnSpPr>
          <p:nvPr/>
        </p:nvCxnSpPr>
        <p:spPr bwMode="auto">
          <a:xfrm flipV="1">
            <a:off x="3036028" y="4259529"/>
            <a:ext cx="2086326" cy="2319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Espace réservé de la date 1"/>
          <p:cNvSpPr>
            <a:spLocks noGrp="1"/>
          </p:cNvSpPr>
          <p:nvPr/>
        </p:nvSpPr>
        <p:spPr>
          <a:xfrm>
            <a:off x="312143" y="6448252"/>
            <a:ext cx="157189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00" u="none" kern="1200" cap="none" dirty="0" smtClean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dirty="0" smtClean="0"/>
              <a:t>8/04/2013</a:t>
            </a:r>
            <a:endParaRPr lang="en-US" dirty="0"/>
          </a:p>
        </p:txBody>
      </p:sp>
      <p:sp>
        <p:nvSpPr>
          <p:cNvPr id="38" name="Espace réservé du pied de page 2"/>
          <p:cNvSpPr>
            <a:spLocks noGrp="1"/>
          </p:cNvSpPr>
          <p:nvPr/>
        </p:nvSpPr>
        <p:spPr>
          <a:xfrm>
            <a:off x="1909830" y="6448252"/>
            <a:ext cx="64354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000" u="none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u="none" dirty="0" smtClean="0"/>
              <a:t>Claire Antoine                                 ESS Lund</a:t>
            </a:r>
            <a:endParaRPr lang="en-US" u="none" dirty="0"/>
          </a:p>
        </p:txBody>
      </p:sp>
      <p:sp>
        <p:nvSpPr>
          <p:cNvPr id="39" name="Espace réservé du numéro de diapositive 3"/>
          <p:cNvSpPr>
            <a:spLocks noGrp="1"/>
          </p:cNvSpPr>
          <p:nvPr/>
        </p:nvSpPr>
        <p:spPr>
          <a:xfrm>
            <a:off x="8381406" y="6446665"/>
            <a:ext cx="121245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000" u="none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u="none" smtClean="0"/>
              <a:t>|  PAGE </a:t>
            </a:r>
            <a:fld id="{8CADEDB1-774E-4026-9688-CF6FA26D2D04}" type="slidenum">
              <a:rPr lang="en-US" u="none" smtClean="0"/>
              <a:pPr>
                <a:defRPr/>
              </a:pPr>
              <a:t>14</a:t>
            </a:fld>
            <a:endParaRPr lang="en-US" u="none"/>
          </a:p>
        </p:txBody>
      </p:sp>
      <p:sp>
        <p:nvSpPr>
          <p:cNvPr id="40" name="Espace réservé de la date 1"/>
          <p:cNvSpPr>
            <a:spLocks noGrp="1"/>
          </p:cNvSpPr>
          <p:nvPr/>
        </p:nvSpPr>
        <p:spPr>
          <a:xfrm>
            <a:off x="6393160" y="260648"/>
            <a:ext cx="3312368" cy="576064"/>
          </a:xfrm>
          <a:prstGeom prst="rect">
            <a:avLst/>
          </a:prstGeom>
          <a:solidFill>
            <a:srgbClr val="FF6600"/>
          </a:solidFill>
          <a:ln>
            <a:solidFill>
              <a:srgbClr val="60597B"/>
            </a:solidFill>
          </a:ln>
        </p:spPr>
        <p:txBody>
          <a:bodyPr vert="horz" lIns="0" tIns="0" rIns="0" bIns="0" rtlCol="0" anchor="ctr"/>
          <a:lstStyle>
            <a:defPPr>
              <a:defRPr lang="fr-FR"/>
            </a:defPPr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00" u="none" kern="1200" cap="none" dirty="0" smtClean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sz="1800" b="1" dirty="0" smtClean="0">
                <a:solidFill>
                  <a:srgbClr val="3366FF"/>
                </a:solidFill>
              </a:rPr>
              <a:t>Courtesy of Claire Antoine/CEA</a:t>
            </a:r>
            <a:endParaRPr lang="en-US" sz="18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10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0"/>
          <p:cNvSpPr>
            <a:spLocks noChangeArrowheads="1"/>
          </p:cNvSpPr>
          <p:nvPr/>
        </p:nvSpPr>
        <p:spPr bwMode="auto">
          <a:xfrm>
            <a:off x="3152800" y="692696"/>
            <a:ext cx="2129102" cy="330994"/>
          </a:xfrm>
          <a:prstGeom prst="roundRect">
            <a:avLst>
              <a:gd name="adj" fmla="val 16667"/>
            </a:avLst>
          </a:prstGeom>
          <a:solidFill>
            <a:srgbClr val="0000FF">
              <a:alpha val="3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fr-FR" sz="1400" b="1" dirty="0" err="1" smtClean="0">
                <a:solidFill>
                  <a:srgbClr val="000000"/>
                </a:solidFill>
                <a:latin typeface="+mj-lt"/>
                <a:cs typeface="+mn-cs"/>
              </a:rPr>
              <a:t>Cavity</a:t>
            </a:r>
            <a:r>
              <a:rPr lang="fr-FR" sz="1400" b="1" dirty="0" smtClean="0">
                <a:solidFill>
                  <a:srgbClr val="000000"/>
                </a:solidFill>
                <a:latin typeface="+mj-lt"/>
                <a:cs typeface="+mn-cs"/>
              </a:rPr>
              <a:t> fabrication</a:t>
            </a:r>
            <a:endParaRPr lang="fr-FR" sz="1400" b="1" dirty="0">
              <a:latin typeface="+mj-lt"/>
              <a:cs typeface="+mn-cs"/>
            </a:endParaRPr>
          </a:p>
        </p:txBody>
      </p:sp>
      <p:sp>
        <p:nvSpPr>
          <p:cNvPr id="4" name="AutoShape 32"/>
          <p:cNvSpPr>
            <a:spLocks noChangeArrowheads="1"/>
          </p:cNvSpPr>
          <p:nvPr/>
        </p:nvSpPr>
        <p:spPr bwMode="auto">
          <a:xfrm>
            <a:off x="3886830" y="1725535"/>
            <a:ext cx="2008717" cy="823466"/>
          </a:xfrm>
          <a:prstGeom prst="roundRect">
            <a:avLst>
              <a:gd name="adj" fmla="val 16667"/>
            </a:avLst>
          </a:prstGeom>
          <a:solidFill>
            <a:srgbClr val="0000FF">
              <a:alpha val="3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fr-FR" sz="1400" b="1" dirty="0" smtClean="0">
                <a:solidFill>
                  <a:srgbClr val="000000"/>
                </a:solidFill>
              </a:rPr>
              <a:t>Cryomodule components f</a:t>
            </a:r>
            <a:r>
              <a:rPr lang="fr-FR" sz="1400" b="1" dirty="0" smtClean="0">
                <a:solidFill>
                  <a:srgbClr val="000000"/>
                </a:solidFill>
                <a:latin typeface="+mj-lt"/>
              </a:rPr>
              <a:t>abrication</a:t>
            </a:r>
            <a:endParaRPr lang="fr-FR" sz="1400" b="1" dirty="0">
              <a:latin typeface="+mj-lt"/>
            </a:endParaRPr>
          </a:p>
        </p:txBody>
      </p:sp>
      <p:sp>
        <p:nvSpPr>
          <p:cNvPr id="5" name="AutoShape 45"/>
          <p:cNvSpPr>
            <a:spLocks noChangeArrowheads="1"/>
          </p:cNvSpPr>
          <p:nvPr/>
        </p:nvSpPr>
        <p:spPr bwMode="auto">
          <a:xfrm>
            <a:off x="3229522" y="2944744"/>
            <a:ext cx="1606043" cy="830783"/>
          </a:xfrm>
          <a:prstGeom prst="roundRect">
            <a:avLst>
              <a:gd name="adj" fmla="val 16667"/>
            </a:avLst>
          </a:prstGeom>
          <a:solidFill>
            <a:srgbClr val="FFC000">
              <a:alpha val="3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1400" b="1" dirty="0" err="1" smtClean="0">
                <a:solidFill>
                  <a:srgbClr val="000000"/>
                </a:solidFill>
                <a:latin typeface="+mj-lt"/>
                <a:cs typeface="+mn-cs"/>
              </a:rPr>
              <a:t>Cavity</a:t>
            </a:r>
            <a:r>
              <a:rPr lang="fr-FR" sz="1400" b="1" dirty="0" smtClean="0">
                <a:solidFill>
                  <a:srgbClr val="000000"/>
                </a:solidFill>
                <a:latin typeface="+mj-lt"/>
                <a:cs typeface="+mn-cs"/>
              </a:rPr>
              <a:t> string </a:t>
            </a:r>
            <a:r>
              <a:rPr lang="fr-FR" sz="1400" b="1" dirty="0" err="1" smtClean="0">
                <a:solidFill>
                  <a:srgbClr val="000000"/>
                </a:solidFill>
                <a:latin typeface="+mj-lt"/>
                <a:cs typeface="+mn-cs"/>
              </a:rPr>
              <a:t>assembling</a:t>
            </a:r>
            <a:r>
              <a:rPr lang="fr-FR" sz="1400" b="1" dirty="0" smtClean="0">
                <a:solidFill>
                  <a:srgbClr val="000000"/>
                </a:solidFill>
                <a:latin typeface="+mj-lt"/>
                <a:cs typeface="+mn-cs"/>
              </a:rPr>
              <a:t> in clean room</a:t>
            </a:r>
            <a:endParaRPr lang="fr-FR" sz="1400" b="1" dirty="0">
              <a:latin typeface="+mj-lt"/>
              <a:cs typeface="+mn-cs"/>
            </a:endParaRPr>
          </a:p>
        </p:txBody>
      </p:sp>
      <p:sp>
        <p:nvSpPr>
          <p:cNvPr id="6" name="AutoShape 46"/>
          <p:cNvSpPr>
            <a:spLocks noChangeArrowheads="1"/>
          </p:cNvSpPr>
          <p:nvPr/>
        </p:nvSpPr>
        <p:spPr bwMode="auto">
          <a:xfrm>
            <a:off x="334302" y="1844824"/>
            <a:ext cx="2129102" cy="528784"/>
          </a:xfrm>
          <a:prstGeom prst="roundRect">
            <a:avLst>
              <a:gd name="adj" fmla="val 16667"/>
            </a:avLst>
          </a:prstGeom>
          <a:solidFill>
            <a:srgbClr val="00B050">
              <a:alpha val="3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1400" b="1" dirty="0" smtClean="0">
                <a:solidFill>
                  <a:srgbClr val="000000"/>
                </a:solidFill>
                <a:latin typeface="+mj-lt"/>
                <a:cs typeface="+mn-cs"/>
              </a:rPr>
              <a:t>Validation test of the </a:t>
            </a:r>
            <a:r>
              <a:rPr lang="fr-FR" sz="1400" b="1" dirty="0" err="1" smtClean="0">
                <a:solidFill>
                  <a:srgbClr val="000000"/>
                </a:solidFill>
                <a:latin typeface="+mj-lt"/>
                <a:cs typeface="+mn-cs"/>
              </a:rPr>
              <a:t>cavity</a:t>
            </a:r>
            <a:r>
              <a:rPr lang="fr-FR" sz="1400" b="1" dirty="0" smtClean="0">
                <a:solidFill>
                  <a:srgbClr val="000000"/>
                </a:solidFill>
                <a:latin typeface="+mj-lt"/>
                <a:cs typeface="+mn-cs"/>
              </a:rPr>
              <a:t> in vertical cryostat</a:t>
            </a:r>
            <a:endParaRPr lang="fr-FR" sz="1400" b="1" dirty="0">
              <a:latin typeface="+mj-lt"/>
              <a:cs typeface="+mn-cs"/>
            </a:endParaRPr>
          </a:p>
        </p:txBody>
      </p:sp>
      <p:cxnSp>
        <p:nvCxnSpPr>
          <p:cNvPr id="6151" name="AutoShape 47"/>
          <p:cNvCxnSpPr>
            <a:cxnSpLocks noChangeShapeType="1"/>
            <a:stCxn id="3" idx="2"/>
            <a:endCxn id="73" idx="0"/>
          </p:cNvCxnSpPr>
          <p:nvPr/>
        </p:nvCxnSpPr>
        <p:spPr bwMode="auto">
          <a:xfrm flipH="1">
            <a:off x="4201824" y="1023690"/>
            <a:ext cx="15527" cy="24507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2" name="AutoShape 48"/>
          <p:cNvCxnSpPr>
            <a:cxnSpLocks noChangeShapeType="1"/>
            <a:stCxn id="4" idx="2"/>
            <a:endCxn id="5" idx="0"/>
          </p:cNvCxnSpPr>
          <p:nvPr/>
        </p:nvCxnSpPr>
        <p:spPr bwMode="auto">
          <a:xfrm flipH="1">
            <a:off x="4032544" y="2549001"/>
            <a:ext cx="858645" cy="39574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AutoShape 50"/>
          <p:cNvSpPr>
            <a:spLocks noChangeArrowheads="1"/>
          </p:cNvSpPr>
          <p:nvPr/>
        </p:nvSpPr>
        <p:spPr bwMode="auto">
          <a:xfrm>
            <a:off x="7622885" y="3189433"/>
            <a:ext cx="2017316" cy="768350"/>
          </a:xfrm>
          <a:prstGeom prst="roundRect">
            <a:avLst>
              <a:gd name="adj" fmla="val 16667"/>
            </a:avLst>
          </a:prstGeom>
          <a:solidFill>
            <a:srgbClr val="00B050">
              <a:alpha val="3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1400" b="1" dirty="0" smtClean="0">
                <a:solidFill>
                  <a:srgbClr val="000000"/>
                </a:solidFill>
                <a:latin typeface="+mj-lt"/>
                <a:cs typeface="+mn-cs"/>
              </a:rPr>
              <a:t>Validation test of the cryomodule</a:t>
            </a:r>
            <a:endParaRPr lang="fr-FR" sz="1400" b="1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34" name="AutoShape 50"/>
          <p:cNvSpPr>
            <a:spLocks noChangeArrowheads="1"/>
          </p:cNvSpPr>
          <p:nvPr/>
        </p:nvSpPr>
        <p:spPr bwMode="auto">
          <a:xfrm>
            <a:off x="7473280" y="5031210"/>
            <a:ext cx="2225710" cy="558030"/>
          </a:xfrm>
          <a:prstGeom prst="roundRect">
            <a:avLst>
              <a:gd name="adj" fmla="val 16667"/>
            </a:avLst>
          </a:prstGeom>
          <a:solidFill>
            <a:srgbClr val="FFFFFF">
              <a:alpha val="3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1400" b="1" dirty="0" smtClean="0">
                <a:solidFill>
                  <a:srgbClr val="000000"/>
                </a:solidFill>
                <a:latin typeface="+mj-lt"/>
                <a:cs typeface="+mn-cs"/>
              </a:rPr>
              <a:t>Cryomodule on </a:t>
            </a:r>
            <a:r>
              <a:rPr lang="fr-FR" sz="1400" b="1" dirty="0" err="1" smtClean="0">
                <a:solidFill>
                  <a:srgbClr val="000000"/>
                </a:solidFill>
                <a:latin typeface="+mj-lt"/>
                <a:cs typeface="+mn-cs"/>
              </a:rPr>
              <a:t>beam</a:t>
            </a:r>
            <a:r>
              <a:rPr lang="fr-FR" sz="1400" b="1" dirty="0" smtClean="0">
                <a:solidFill>
                  <a:srgbClr val="000000"/>
                </a:solidFill>
                <a:latin typeface="+mj-lt"/>
                <a:cs typeface="+mn-cs"/>
              </a:rPr>
              <a:t> line</a:t>
            </a:r>
            <a:endParaRPr lang="fr-FR" sz="1400" b="1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14" name="AutoShape 30"/>
          <p:cNvSpPr>
            <a:spLocks noChangeArrowheads="1"/>
          </p:cNvSpPr>
          <p:nvPr/>
        </p:nvSpPr>
        <p:spPr bwMode="auto">
          <a:xfrm>
            <a:off x="202873" y="5716605"/>
            <a:ext cx="2129102" cy="617442"/>
          </a:xfrm>
          <a:prstGeom prst="roundRect">
            <a:avLst>
              <a:gd name="adj" fmla="val 16667"/>
            </a:avLst>
          </a:prstGeom>
          <a:solidFill>
            <a:srgbClr val="0000FF">
              <a:alpha val="3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fr-FR" sz="1400" b="1" dirty="0" smtClean="0">
                <a:solidFill>
                  <a:srgbClr val="000000"/>
                </a:solidFill>
                <a:latin typeface="+mj-lt"/>
                <a:cs typeface="+mn-cs"/>
              </a:rPr>
              <a:t>Power coupler fabrication</a:t>
            </a:r>
            <a:endParaRPr lang="fr-FR" sz="1400" b="1" dirty="0">
              <a:latin typeface="+mj-lt"/>
              <a:cs typeface="+mn-cs"/>
            </a:endParaRPr>
          </a:p>
        </p:txBody>
      </p:sp>
      <p:sp>
        <p:nvSpPr>
          <p:cNvPr id="19" name="AutoShape 46"/>
          <p:cNvSpPr>
            <a:spLocks noChangeArrowheads="1"/>
          </p:cNvSpPr>
          <p:nvPr/>
        </p:nvSpPr>
        <p:spPr bwMode="auto">
          <a:xfrm>
            <a:off x="201153" y="4250056"/>
            <a:ext cx="2129102" cy="442913"/>
          </a:xfrm>
          <a:prstGeom prst="roundRect">
            <a:avLst>
              <a:gd name="adj" fmla="val 16667"/>
            </a:avLst>
          </a:prstGeom>
          <a:solidFill>
            <a:srgbClr val="00B050">
              <a:alpha val="3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1400" b="1" dirty="0" smtClean="0">
                <a:solidFill>
                  <a:srgbClr val="000000"/>
                </a:solidFill>
                <a:latin typeface="+mj-lt"/>
                <a:cs typeface="+mn-cs"/>
              </a:rPr>
              <a:t>Coupler RF </a:t>
            </a:r>
            <a:r>
              <a:rPr lang="fr-FR" sz="1400" b="1" dirty="0" err="1" smtClean="0">
                <a:solidFill>
                  <a:srgbClr val="000000"/>
                </a:solidFill>
                <a:latin typeface="+mj-lt"/>
                <a:cs typeface="+mn-cs"/>
              </a:rPr>
              <a:t>processing</a:t>
            </a:r>
            <a:endParaRPr lang="fr-FR" sz="1400" b="1" dirty="0">
              <a:latin typeface="+mj-lt"/>
              <a:cs typeface="+mn-cs"/>
            </a:endParaRPr>
          </a:p>
        </p:txBody>
      </p:sp>
      <p:cxnSp>
        <p:nvCxnSpPr>
          <p:cNvPr id="20" name="AutoShape 47"/>
          <p:cNvCxnSpPr>
            <a:cxnSpLocks noChangeShapeType="1"/>
            <a:stCxn id="14" idx="0"/>
          </p:cNvCxnSpPr>
          <p:nvPr/>
        </p:nvCxnSpPr>
        <p:spPr bwMode="auto">
          <a:xfrm flipH="1" flipV="1">
            <a:off x="1265703" y="5469951"/>
            <a:ext cx="1721" cy="24665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47"/>
          <p:cNvCxnSpPr>
            <a:cxnSpLocks noChangeShapeType="1"/>
            <a:stCxn id="19" idx="0"/>
            <a:endCxn id="53" idx="2"/>
          </p:cNvCxnSpPr>
          <p:nvPr/>
        </p:nvCxnSpPr>
        <p:spPr bwMode="auto">
          <a:xfrm flipV="1">
            <a:off x="1265704" y="3957783"/>
            <a:ext cx="1720" cy="29227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47"/>
          <p:cNvCxnSpPr>
            <a:cxnSpLocks noChangeShapeType="1"/>
            <a:stCxn id="137" idx="3"/>
            <a:endCxn id="5" idx="1"/>
          </p:cNvCxnSpPr>
          <p:nvPr/>
        </p:nvCxnSpPr>
        <p:spPr bwMode="auto">
          <a:xfrm>
            <a:off x="2385393" y="2933981"/>
            <a:ext cx="844129" cy="42615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AutoShape 45"/>
          <p:cNvSpPr>
            <a:spLocks noChangeArrowheads="1"/>
          </p:cNvSpPr>
          <p:nvPr/>
        </p:nvSpPr>
        <p:spPr bwMode="auto">
          <a:xfrm>
            <a:off x="5290986" y="2944744"/>
            <a:ext cx="1618912" cy="830783"/>
          </a:xfrm>
          <a:prstGeom prst="roundRect">
            <a:avLst>
              <a:gd name="adj" fmla="val 16667"/>
            </a:avLst>
          </a:prstGeom>
          <a:solidFill>
            <a:srgbClr val="FFC000">
              <a:alpha val="3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1400" b="1" dirty="0" smtClean="0">
                <a:solidFill>
                  <a:srgbClr val="000000"/>
                </a:solidFill>
                <a:latin typeface="+mj-lt"/>
                <a:cs typeface="+mn-cs"/>
              </a:rPr>
              <a:t>Cryomodule </a:t>
            </a:r>
            <a:r>
              <a:rPr lang="fr-FR" sz="1400" b="1" dirty="0" err="1" smtClean="0">
                <a:solidFill>
                  <a:srgbClr val="000000"/>
                </a:solidFill>
                <a:latin typeface="+mj-lt"/>
                <a:cs typeface="+mn-cs"/>
              </a:rPr>
              <a:t>assembling</a:t>
            </a:r>
            <a:endParaRPr lang="fr-FR" sz="1400" b="1" dirty="0">
              <a:latin typeface="+mj-lt"/>
              <a:cs typeface="+mn-cs"/>
            </a:endParaRPr>
          </a:p>
        </p:txBody>
      </p:sp>
      <p:cxnSp>
        <p:nvCxnSpPr>
          <p:cNvPr id="31" name="AutoShape 47"/>
          <p:cNvCxnSpPr>
            <a:cxnSpLocks noChangeShapeType="1"/>
            <a:stCxn id="5" idx="3"/>
            <a:endCxn id="29" idx="1"/>
          </p:cNvCxnSpPr>
          <p:nvPr/>
        </p:nvCxnSpPr>
        <p:spPr bwMode="auto">
          <a:xfrm>
            <a:off x="4835565" y="3360135"/>
            <a:ext cx="455421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47"/>
          <p:cNvCxnSpPr>
            <a:cxnSpLocks noChangeShapeType="1"/>
            <a:stCxn id="4" idx="2"/>
            <a:endCxn id="29" idx="0"/>
          </p:cNvCxnSpPr>
          <p:nvPr/>
        </p:nvCxnSpPr>
        <p:spPr bwMode="auto">
          <a:xfrm>
            <a:off x="4891188" y="2549001"/>
            <a:ext cx="1209254" cy="39574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AutoShape 32"/>
          <p:cNvSpPr>
            <a:spLocks noChangeArrowheads="1"/>
          </p:cNvSpPr>
          <p:nvPr/>
        </p:nvSpPr>
        <p:spPr bwMode="auto">
          <a:xfrm>
            <a:off x="3918850" y="4077072"/>
            <a:ext cx="2008717" cy="411733"/>
          </a:xfrm>
          <a:prstGeom prst="roundRect">
            <a:avLst>
              <a:gd name="adj" fmla="val 16667"/>
            </a:avLst>
          </a:prstGeom>
          <a:solidFill>
            <a:srgbClr val="0000FF">
              <a:alpha val="3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fr-FR" sz="1400" b="1" dirty="0" smtClean="0">
                <a:solidFill>
                  <a:srgbClr val="000000"/>
                </a:solidFill>
              </a:rPr>
              <a:t>Tools f</a:t>
            </a:r>
            <a:r>
              <a:rPr lang="fr-FR" sz="1400" b="1" dirty="0" smtClean="0">
                <a:solidFill>
                  <a:srgbClr val="000000"/>
                </a:solidFill>
                <a:latin typeface="+mj-lt"/>
              </a:rPr>
              <a:t>abrication</a:t>
            </a:r>
            <a:endParaRPr lang="fr-FR" sz="1400" b="1" dirty="0">
              <a:latin typeface="+mj-lt"/>
            </a:endParaRPr>
          </a:p>
        </p:txBody>
      </p:sp>
      <p:cxnSp>
        <p:nvCxnSpPr>
          <p:cNvPr id="41" name="AutoShape 47"/>
          <p:cNvCxnSpPr>
            <a:cxnSpLocks noChangeShapeType="1"/>
            <a:stCxn id="38" idx="0"/>
            <a:endCxn id="29" idx="2"/>
          </p:cNvCxnSpPr>
          <p:nvPr/>
        </p:nvCxnSpPr>
        <p:spPr bwMode="auto">
          <a:xfrm flipV="1">
            <a:off x="4923209" y="3775527"/>
            <a:ext cx="1177233" cy="30154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47"/>
          <p:cNvCxnSpPr>
            <a:cxnSpLocks noChangeShapeType="1"/>
            <a:stCxn id="38" idx="0"/>
            <a:endCxn id="5" idx="2"/>
          </p:cNvCxnSpPr>
          <p:nvPr/>
        </p:nvCxnSpPr>
        <p:spPr bwMode="auto">
          <a:xfrm flipH="1" flipV="1">
            <a:off x="4032544" y="3775527"/>
            <a:ext cx="890665" cy="30154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" name="AutoShape 30"/>
          <p:cNvSpPr>
            <a:spLocks noChangeArrowheads="1"/>
          </p:cNvSpPr>
          <p:nvPr/>
        </p:nvSpPr>
        <p:spPr bwMode="auto">
          <a:xfrm>
            <a:off x="2936776" y="1268760"/>
            <a:ext cx="2530095" cy="330994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  <a:alpha val="3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fr-FR" sz="1400" b="1" dirty="0" err="1" smtClean="0">
                <a:solidFill>
                  <a:srgbClr val="000000"/>
                </a:solidFill>
                <a:latin typeface="+mj-lt"/>
                <a:cs typeface="+mn-cs"/>
              </a:rPr>
              <a:t>Chemical</a:t>
            </a:r>
            <a:r>
              <a:rPr lang="fr-FR" sz="1400" b="1" dirty="0" smtClean="0">
                <a:solidFill>
                  <a:srgbClr val="000000"/>
                </a:solidFill>
                <a:latin typeface="+mj-lt"/>
                <a:cs typeface="+mn-cs"/>
              </a:rPr>
              <a:t> </a:t>
            </a:r>
            <a:r>
              <a:rPr lang="fr-FR" sz="1400" b="1" dirty="0" err="1" smtClean="0">
                <a:solidFill>
                  <a:srgbClr val="000000"/>
                </a:solidFill>
                <a:latin typeface="+mj-lt"/>
                <a:cs typeface="+mn-cs"/>
              </a:rPr>
              <a:t>treatment</a:t>
            </a:r>
            <a:endParaRPr lang="fr-FR" sz="1400" b="1" dirty="0" smtClean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77" name="AutoShape 30"/>
          <p:cNvSpPr>
            <a:spLocks noChangeArrowheads="1"/>
          </p:cNvSpPr>
          <p:nvPr/>
        </p:nvSpPr>
        <p:spPr bwMode="auto">
          <a:xfrm>
            <a:off x="272480" y="1196752"/>
            <a:ext cx="2376264" cy="432048"/>
          </a:xfrm>
          <a:prstGeom prst="roundRect">
            <a:avLst>
              <a:gd name="adj" fmla="val 16667"/>
            </a:avLst>
          </a:prstGeom>
          <a:solidFill>
            <a:srgbClr val="FFC000">
              <a:alpha val="3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fr-FR" sz="1400" b="1" dirty="0">
                <a:solidFill>
                  <a:srgbClr val="000000"/>
                </a:solidFill>
                <a:latin typeface="+mj-lt"/>
              </a:rPr>
              <a:t>High pressure </a:t>
            </a:r>
            <a:r>
              <a:rPr lang="fr-FR" sz="1400" b="1" dirty="0" err="1">
                <a:solidFill>
                  <a:srgbClr val="000000"/>
                </a:solidFill>
                <a:latin typeface="+mj-lt"/>
              </a:rPr>
              <a:t>rinsing</a:t>
            </a:r>
            <a:endParaRPr lang="fr-FR" sz="1400" b="1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fr-FR" sz="1400" b="1" dirty="0">
                <a:solidFill>
                  <a:srgbClr val="000000"/>
                </a:solidFill>
                <a:latin typeface="+mj-lt"/>
              </a:rPr>
              <a:t>In clean </a:t>
            </a:r>
            <a:r>
              <a:rPr lang="fr-FR" sz="1400" b="1" dirty="0" smtClean="0">
                <a:solidFill>
                  <a:srgbClr val="000000"/>
                </a:solidFill>
                <a:latin typeface="+mj-lt"/>
              </a:rPr>
              <a:t>room (ISO5 or ISO4)</a:t>
            </a:r>
            <a:endParaRPr lang="fr-FR" sz="1400" b="1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78" name="AutoShape 47"/>
          <p:cNvCxnSpPr>
            <a:cxnSpLocks noChangeShapeType="1"/>
            <a:stCxn id="73" idx="1"/>
            <a:endCxn id="77" idx="3"/>
          </p:cNvCxnSpPr>
          <p:nvPr/>
        </p:nvCxnSpPr>
        <p:spPr bwMode="auto">
          <a:xfrm flipH="1" flipV="1">
            <a:off x="2648744" y="1412776"/>
            <a:ext cx="288032" cy="2148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AutoShape 47"/>
          <p:cNvCxnSpPr>
            <a:cxnSpLocks noChangeShapeType="1"/>
            <a:stCxn id="77" idx="2"/>
            <a:endCxn id="6" idx="0"/>
          </p:cNvCxnSpPr>
          <p:nvPr/>
        </p:nvCxnSpPr>
        <p:spPr bwMode="auto">
          <a:xfrm flipH="1">
            <a:off x="1398853" y="1628800"/>
            <a:ext cx="61759" cy="21602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" name="AutoShape 30"/>
          <p:cNvSpPr>
            <a:spLocks noChangeArrowheads="1"/>
          </p:cNvSpPr>
          <p:nvPr/>
        </p:nvSpPr>
        <p:spPr bwMode="auto">
          <a:xfrm>
            <a:off x="202872" y="4954453"/>
            <a:ext cx="2530095" cy="515498"/>
          </a:xfrm>
          <a:prstGeom prst="roundRect">
            <a:avLst>
              <a:gd name="adj" fmla="val 16667"/>
            </a:avLst>
          </a:prstGeom>
          <a:solidFill>
            <a:srgbClr val="FFC000">
              <a:alpha val="30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fr-FR" sz="1400" b="1" dirty="0" err="1" smtClean="0">
                <a:solidFill>
                  <a:srgbClr val="000000"/>
                </a:solidFill>
                <a:latin typeface="+mj-lt"/>
              </a:rPr>
              <a:t>Assembling</a:t>
            </a:r>
            <a:r>
              <a:rPr lang="fr-FR" sz="1400" b="1" dirty="0" smtClean="0">
                <a:solidFill>
                  <a:srgbClr val="000000"/>
                </a:solidFill>
                <a:latin typeface="+mj-lt"/>
              </a:rPr>
              <a:t> in </a:t>
            </a:r>
            <a:r>
              <a:rPr lang="fr-FR" sz="1400" b="1" dirty="0">
                <a:solidFill>
                  <a:srgbClr val="000000"/>
                </a:solidFill>
                <a:latin typeface="+mj-lt"/>
              </a:rPr>
              <a:t>clean room</a:t>
            </a:r>
          </a:p>
        </p:txBody>
      </p:sp>
      <p:cxnSp>
        <p:nvCxnSpPr>
          <p:cNvPr id="85" name="AutoShape 47"/>
          <p:cNvCxnSpPr>
            <a:cxnSpLocks noChangeShapeType="1"/>
            <a:endCxn id="19" idx="2"/>
          </p:cNvCxnSpPr>
          <p:nvPr/>
        </p:nvCxnSpPr>
        <p:spPr bwMode="auto">
          <a:xfrm flipV="1">
            <a:off x="1265703" y="4692968"/>
            <a:ext cx="1" cy="26483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" name="AutoShape 50"/>
          <p:cNvSpPr>
            <a:spLocks noChangeArrowheads="1"/>
          </p:cNvSpPr>
          <p:nvPr/>
        </p:nvSpPr>
        <p:spPr bwMode="auto">
          <a:xfrm>
            <a:off x="7609666" y="1554691"/>
            <a:ext cx="2017316" cy="384175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  <a:alpha val="3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1400" b="1" dirty="0" smtClean="0">
                <a:solidFill>
                  <a:srgbClr val="000000"/>
                </a:solidFill>
                <a:latin typeface="+mj-lt"/>
                <a:cs typeface="+mn-cs"/>
              </a:rPr>
              <a:t>Transport</a:t>
            </a:r>
            <a:endParaRPr lang="fr-FR" sz="1400" b="1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cxnSp>
        <p:nvCxnSpPr>
          <p:cNvPr id="96" name="AutoShape 47"/>
          <p:cNvCxnSpPr>
            <a:cxnSpLocks noChangeShapeType="1"/>
            <a:stCxn id="138" idx="2"/>
            <a:endCxn id="9" idx="0"/>
          </p:cNvCxnSpPr>
          <p:nvPr/>
        </p:nvCxnSpPr>
        <p:spPr bwMode="auto">
          <a:xfrm>
            <a:off x="8618324" y="2901451"/>
            <a:ext cx="13219" cy="28798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" name="AutoShape 47"/>
          <p:cNvCxnSpPr>
            <a:cxnSpLocks noChangeShapeType="1"/>
            <a:stCxn id="29" idx="3"/>
            <a:endCxn id="94" idx="1"/>
          </p:cNvCxnSpPr>
          <p:nvPr/>
        </p:nvCxnSpPr>
        <p:spPr bwMode="auto">
          <a:xfrm flipV="1">
            <a:off x="6909898" y="1746779"/>
            <a:ext cx="699768" cy="161335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" name="AutoShape 47"/>
          <p:cNvCxnSpPr>
            <a:cxnSpLocks noChangeShapeType="1"/>
            <a:stCxn id="171" idx="2"/>
            <a:endCxn id="34" idx="0"/>
          </p:cNvCxnSpPr>
          <p:nvPr/>
        </p:nvCxnSpPr>
        <p:spPr bwMode="auto">
          <a:xfrm flipH="1">
            <a:off x="8586135" y="4771439"/>
            <a:ext cx="32189" cy="25977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7" name="AutoShape 50"/>
          <p:cNvSpPr>
            <a:spLocks noChangeArrowheads="1"/>
          </p:cNvSpPr>
          <p:nvPr/>
        </p:nvSpPr>
        <p:spPr bwMode="auto">
          <a:xfrm>
            <a:off x="368076" y="2671346"/>
            <a:ext cx="2017316" cy="525269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  <a:alpha val="3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1400" b="1" dirty="0" err="1" smtClean="0">
                <a:solidFill>
                  <a:srgbClr val="000000"/>
                </a:solidFill>
                <a:latin typeface="+mj-lt"/>
                <a:cs typeface="+mn-cs"/>
              </a:rPr>
              <a:t>Qualified</a:t>
            </a:r>
            <a:r>
              <a:rPr lang="fr-FR" sz="1400" b="1" dirty="0" smtClean="0">
                <a:solidFill>
                  <a:srgbClr val="000000"/>
                </a:solidFill>
                <a:latin typeface="+mj-lt"/>
                <a:cs typeface="+mn-cs"/>
              </a:rPr>
              <a:t> </a:t>
            </a:r>
            <a:r>
              <a:rPr lang="fr-FR" sz="1400" b="1" dirty="0" err="1" smtClean="0">
                <a:solidFill>
                  <a:srgbClr val="000000"/>
                </a:solidFill>
                <a:latin typeface="+mj-lt"/>
                <a:cs typeface="+mn-cs"/>
              </a:rPr>
              <a:t>cavity</a:t>
            </a:r>
            <a:r>
              <a:rPr lang="fr-FR" sz="1400" b="1" dirty="0" smtClean="0">
                <a:solidFill>
                  <a:srgbClr val="000000"/>
                </a:solidFill>
                <a:latin typeface="+mj-lt"/>
                <a:cs typeface="+mn-cs"/>
              </a:rPr>
              <a:t> </a:t>
            </a:r>
            <a:r>
              <a:rPr lang="fr-FR" sz="1400" b="1" dirty="0" err="1" smtClean="0">
                <a:solidFill>
                  <a:srgbClr val="000000"/>
                </a:solidFill>
                <a:latin typeface="+mj-lt"/>
                <a:cs typeface="+mn-cs"/>
              </a:rPr>
              <a:t>storage</a:t>
            </a:r>
            <a:endParaRPr lang="fr-FR" sz="1400" b="1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138" name="AutoShape 50"/>
          <p:cNvSpPr>
            <a:spLocks noChangeArrowheads="1"/>
          </p:cNvSpPr>
          <p:nvPr/>
        </p:nvSpPr>
        <p:spPr bwMode="auto">
          <a:xfrm>
            <a:off x="7531120" y="2301600"/>
            <a:ext cx="2174408" cy="599851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  <a:alpha val="3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1400" b="1" dirty="0" smtClean="0">
                <a:solidFill>
                  <a:srgbClr val="000000"/>
                </a:solidFill>
                <a:latin typeface="+mj-lt"/>
                <a:cs typeface="+mn-cs"/>
              </a:rPr>
              <a:t>Cryomodule </a:t>
            </a:r>
            <a:r>
              <a:rPr lang="fr-FR" sz="1400" b="1" dirty="0" err="1" smtClean="0">
                <a:solidFill>
                  <a:srgbClr val="000000"/>
                </a:solidFill>
                <a:latin typeface="+mj-lt"/>
                <a:cs typeface="+mn-cs"/>
              </a:rPr>
              <a:t>reception</a:t>
            </a:r>
            <a:r>
              <a:rPr lang="fr-FR" sz="1400" b="1" dirty="0" smtClean="0">
                <a:solidFill>
                  <a:srgbClr val="000000"/>
                </a:solidFill>
                <a:latin typeface="+mj-lt"/>
                <a:cs typeface="+mn-cs"/>
              </a:rPr>
              <a:t> and  </a:t>
            </a:r>
            <a:r>
              <a:rPr lang="fr-FR" sz="1400" b="1" dirty="0" err="1" smtClean="0">
                <a:solidFill>
                  <a:srgbClr val="000000"/>
                </a:solidFill>
                <a:latin typeface="+mj-lt"/>
                <a:cs typeface="+mn-cs"/>
              </a:rPr>
              <a:t>storage</a:t>
            </a:r>
            <a:endParaRPr lang="fr-FR" sz="1400" b="1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cxnSp>
        <p:nvCxnSpPr>
          <p:cNvPr id="141" name="AutoShape 47"/>
          <p:cNvCxnSpPr>
            <a:cxnSpLocks noChangeShapeType="1"/>
            <a:stCxn id="6" idx="2"/>
            <a:endCxn id="137" idx="0"/>
          </p:cNvCxnSpPr>
          <p:nvPr/>
        </p:nvCxnSpPr>
        <p:spPr bwMode="auto">
          <a:xfrm flipH="1">
            <a:off x="1376734" y="2373608"/>
            <a:ext cx="22119" cy="2977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7" name="AutoShape 47"/>
          <p:cNvCxnSpPr>
            <a:cxnSpLocks noChangeShapeType="1"/>
            <a:stCxn id="94" idx="2"/>
            <a:endCxn id="138" idx="0"/>
          </p:cNvCxnSpPr>
          <p:nvPr/>
        </p:nvCxnSpPr>
        <p:spPr bwMode="auto">
          <a:xfrm>
            <a:off x="8618324" y="1938865"/>
            <a:ext cx="0" cy="36273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1" name="AutoShape 50"/>
          <p:cNvSpPr>
            <a:spLocks noChangeArrowheads="1"/>
          </p:cNvSpPr>
          <p:nvPr/>
        </p:nvSpPr>
        <p:spPr bwMode="auto">
          <a:xfrm>
            <a:off x="7531120" y="4171588"/>
            <a:ext cx="2174408" cy="599851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  <a:alpha val="3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1400" b="1" dirty="0" smtClean="0">
                <a:solidFill>
                  <a:srgbClr val="000000"/>
                </a:solidFill>
                <a:latin typeface="+mj-lt"/>
                <a:cs typeface="+mn-cs"/>
              </a:rPr>
              <a:t>Cryomodule </a:t>
            </a:r>
            <a:r>
              <a:rPr lang="fr-FR" sz="1400" b="1" dirty="0" err="1" smtClean="0">
                <a:solidFill>
                  <a:srgbClr val="000000"/>
                </a:solidFill>
                <a:latin typeface="+mj-lt"/>
                <a:cs typeface="+mn-cs"/>
              </a:rPr>
              <a:t>storage</a:t>
            </a:r>
            <a:endParaRPr lang="fr-FR" sz="1400" b="1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cxnSp>
        <p:nvCxnSpPr>
          <p:cNvPr id="174" name="AutoShape 47"/>
          <p:cNvCxnSpPr>
            <a:cxnSpLocks noChangeShapeType="1"/>
            <a:stCxn id="9" idx="2"/>
          </p:cNvCxnSpPr>
          <p:nvPr/>
        </p:nvCxnSpPr>
        <p:spPr bwMode="auto">
          <a:xfrm flipH="1">
            <a:off x="8618324" y="3957783"/>
            <a:ext cx="13219" cy="21380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AutoShape 50"/>
          <p:cNvSpPr>
            <a:spLocks noChangeArrowheads="1"/>
          </p:cNvSpPr>
          <p:nvPr/>
        </p:nvSpPr>
        <p:spPr bwMode="auto">
          <a:xfrm>
            <a:off x="258766" y="3432515"/>
            <a:ext cx="2017316" cy="525269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  <a:alpha val="3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1400" b="1" dirty="0" err="1" smtClean="0">
                <a:solidFill>
                  <a:srgbClr val="000000"/>
                </a:solidFill>
                <a:latin typeface="+mj-lt"/>
                <a:cs typeface="+mn-cs"/>
              </a:rPr>
              <a:t>Processed</a:t>
            </a:r>
            <a:r>
              <a:rPr lang="fr-FR" sz="1400" b="1" dirty="0" smtClean="0">
                <a:solidFill>
                  <a:srgbClr val="000000"/>
                </a:solidFill>
                <a:latin typeface="+mj-lt"/>
                <a:cs typeface="+mn-cs"/>
              </a:rPr>
              <a:t> </a:t>
            </a:r>
            <a:r>
              <a:rPr lang="fr-FR" sz="1400" b="1" dirty="0" err="1" smtClean="0">
                <a:solidFill>
                  <a:srgbClr val="000000"/>
                </a:solidFill>
                <a:latin typeface="+mj-lt"/>
                <a:cs typeface="+mn-cs"/>
              </a:rPr>
              <a:t>couplers</a:t>
            </a:r>
            <a:r>
              <a:rPr lang="fr-FR" sz="1400" b="1" dirty="0" smtClean="0">
                <a:solidFill>
                  <a:srgbClr val="000000"/>
                </a:solidFill>
                <a:latin typeface="+mj-lt"/>
                <a:cs typeface="+mn-cs"/>
              </a:rPr>
              <a:t> </a:t>
            </a:r>
            <a:r>
              <a:rPr lang="fr-FR" sz="1400" b="1" dirty="0" err="1" smtClean="0">
                <a:solidFill>
                  <a:srgbClr val="000000"/>
                </a:solidFill>
                <a:latin typeface="+mj-lt"/>
                <a:cs typeface="+mn-cs"/>
              </a:rPr>
              <a:t>storage</a:t>
            </a:r>
            <a:endParaRPr lang="fr-FR" sz="1400" b="1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cxnSp>
        <p:nvCxnSpPr>
          <p:cNvPr id="58" name="AutoShape 47"/>
          <p:cNvCxnSpPr>
            <a:cxnSpLocks noChangeShapeType="1"/>
            <a:stCxn id="53" idx="3"/>
            <a:endCxn id="5" idx="1"/>
          </p:cNvCxnSpPr>
          <p:nvPr/>
        </p:nvCxnSpPr>
        <p:spPr bwMode="auto">
          <a:xfrm flipV="1">
            <a:off x="2276082" y="3360135"/>
            <a:ext cx="953440" cy="33501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Espace réservé de la date 1"/>
          <p:cNvSpPr>
            <a:spLocks noGrp="1"/>
          </p:cNvSpPr>
          <p:nvPr/>
        </p:nvSpPr>
        <p:spPr>
          <a:xfrm>
            <a:off x="6321152" y="332656"/>
            <a:ext cx="3312368" cy="576064"/>
          </a:xfrm>
          <a:prstGeom prst="rect">
            <a:avLst/>
          </a:prstGeom>
          <a:solidFill>
            <a:srgbClr val="FF6600"/>
          </a:solidFill>
          <a:ln>
            <a:solidFill>
              <a:srgbClr val="60597B"/>
            </a:solidFill>
          </a:ln>
        </p:spPr>
        <p:txBody>
          <a:bodyPr vert="horz" lIns="0" tIns="0" rIns="0" bIns="0" rtlCol="0" anchor="ctr"/>
          <a:lstStyle>
            <a:defPPr>
              <a:defRPr lang="fr-FR"/>
            </a:defPPr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fr-FR" sz="1000" u="none" kern="1200" cap="none" dirty="0" smtClean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u="sng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sz="1800" b="1" dirty="0" smtClean="0">
                <a:solidFill>
                  <a:srgbClr val="3366FF"/>
                </a:solidFill>
              </a:rPr>
              <a:t>Courtesy of Pierre </a:t>
            </a:r>
            <a:r>
              <a:rPr lang="en-US" sz="1800" b="1" dirty="0" err="1" smtClean="0">
                <a:solidFill>
                  <a:srgbClr val="3366FF"/>
                </a:solidFill>
              </a:rPr>
              <a:t>Bosland</a:t>
            </a:r>
            <a:r>
              <a:rPr lang="en-US" sz="1800" b="1" dirty="0" smtClean="0">
                <a:solidFill>
                  <a:srgbClr val="3366FF"/>
                </a:solidFill>
              </a:rPr>
              <a:t>/CEA</a:t>
            </a:r>
            <a:endParaRPr lang="en-US" sz="1800" b="1" dirty="0">
              <a:solidFill>
                <a:srgbClr val="3366FF"/>
              </a:solidFill>
            </a:endParaRPr>
          </a:p>
        </p:txBody>
      </p:sp>
      <p:grpSp>
        <p:nvGrpSpPr>
          <p:cNvPr id="40" name="Groupe 30"/>
          <p:cNvGrpSpPr/>
          <p:nvPr/>
        </p:nvGrpSpPr>
        <p:grpSpPr>
          <a:xfrm>
            <a:off x="2360712" y="4509120"/>
            <a:ext cx="5112568" cy="2448272"/>
            <a:chOff x="-316430" y="1774943"/>
            <a:chExt cx="8424936" cy="4907619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330" y="2352310"/>
              <a:ext cx="3491880" cy="372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4" name="Connecteur droit avec flèche 4"/>
            <p:cNvCxnSpPr>
              <a:stCxn id="45" idx="3"/>
            </p:cNvCxnSpPr>
            <p:nvPr/>
          </p:nvCxnSpPr>
          <p:spPr bwMode="auto">
            <a:xfrm>
              <a:off x="1952328" y="2472748"/>
              <a:ext cx="1115616" cy="381166"/>
            </a:xfrm>
            <a:prstGeom prst="straightConnector1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5" name="ZoneTexte 7"/>
            <p:cNvSpPr txBox="1"/>
            <p:nvPr/>
          </p:nvSpPr>
          <p:spPr>
            <a:xfrm>
              <a:off x="656184" y="1970074"/>
              <a:ext cx="1296144" cy="1005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Space frame</a:t>
              </a:r>
              <a:endParaRPr lang="en-US" sz="1050" dirty="0"/>
            </a:p>
          </p:txBody>
        </p:sp>
        <p:cxnSp>
          <p:nvCxnSpPr>
            <p:cNvPr id="46" name="Connecteur droit avec flèche 11"/>
            <p:cNvCxnSpPr>
              <a:stCxn id="49" idx="1"/>
            </p:cNvCxnSpPr>
            <p:nvPr/>
          </p:nvCxnSpPr>
          <p:spPr bwMode="auto">
            <a:xfrm flipH="1" flipV="1">
              <a:off x="4508109" y="3718016"/>
              <a:ext cx="752531" cy="740327"/>
            </a:xfrm>
            <a:prstGeom prst="straightConnector1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7" name="Connecteur droit avec flèche 12"/>
            <p:cNvCxnSpPr>
              <a:stCxn id="48" idx="3"/>
            </p:cNvCxnSpPr>
            <p:nvPr/>
          </p:nvCxnSpPr>
          <p:spPr bwMode="auto">
            <a:xfrm flipV="1">
              <a:off x="1304257" y="5102581"/>
              <a:ext cx="1205879" cy="529751"/>
            </a:xfrm>
            <a:prstGeom prst="straightConnector1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8" name="ZoneTexte 13"/>
            <p:cNvSpPr txBox="1"/>
            <p:nvPr/>
          </p:nvSpPr>
          <p:spPr>
            <a:xfrm>
              <a:off x="-316430" y="4582104"/>
              <a:ext cx="1620687" cy="2100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Beam valves and extremity flange</a:t>
              </a:r>
              <a:endParaRPr lang="en-US" sz="1050" dirty="0"/>
            </a:p>
          </p:txBody>
        </p:sp>
        <p:sp>
          <p:nvSpPr>
            <p:cNvPr id="49" name="ZoneTexte 16"/>
            <p:cNvSpPr txBox="1"/>
            <p:nvPr/>
          </p:nvSpPr>
          <p:spPr>
            <a:xfrm>
              <a:off x="5260640" y="3718008"/>
              <a:ext cx="2847866" cy="1480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TA6V rods in X pattern to keep the beam axis at the same position during cool down</a:t>
              </a:r>
              <a:endParaRPr lang="en-US" sz="1050" dirty="0"/>
            </a:p>
          </p:txBody>
        </p:sp>
        <p:sp>
          <p:nvSpPr>
            <p:cNvPr id="50" name="ZoneTexte 20"/>
            <p:cNvSpPr txBox="1"/>
            <p:nvPr/>
          </p:nvSpPr>
          <p:spPr>
            <a:xfrm>
              <a:off x="5853946" y="2929677"/>
              <a:ext cx="1872208" cy="1005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Magnetic shield</a:t>
              </a:r>
              <a:endParaRPr lang="en-US" sz="1050" dirty="0"/>
            </a:p>
          </p:txBody>
        </p:sp>
        <p:sp>
          <p:nvSpPr>
            <p:cNvPr id="51" name="ZoneTexte 21"/>
            <p:cNvSpPr txBox="1"/>
            <p:nvPr/>
          </p:nvSpPr>
          <p:spPr>
            <a:xfrm>
              <a:off x="5379301" y="1774943"/>
              <a:ext cx="2637650" cy="5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Tuning system</a:t>
              </a:r>
              <a:endParaRPr lang="en-US" sz="1050" dirty="0"/>
            </a:p>
          </p:txBody>
        </p:sp>
        <p:cxnSp>
          <p:nvCxnSpPr>
            <p:cNvPr id="52" name="Connecteur droit avec flèche 22"/>
            <p:cNvCxnSpPr>
              <a:stCxn id="50" idx="1"/>
            </p:cNvCxnSpPr>
            <p:nvPr/>
          </p:nvCxnSpPr>
          <p:spPr bwMode="auto">
            <a:xfrm flipH="1" flipV="1">
              <a:off x="4311352" y="3218360"/>
              <a:ext cx="1542594" cy="213991"/>
            </a:xfrm>
            <a:prstGeom prst="straightConnector1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4" name="Connecteur droit avec flèche 26"/>
            <p:cNvCxnSpPr>
              <a:stCxn id="51" idx="2"/>
            </p:cNvCxnSpPr>
            <p:nvPr/>
          </p:nvCxnSpPr>
          <p:spPr bwMode="auto">
            <a:xfrm flipH="1">
              <a:off x="5023318" y="2283924"/>
              <a:ext cx="1674809" cy="212728"/>
            </a:xfrm>
            <a:prstGeom prst="straightConnector1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850024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ESS\cryomodules\14 mars Irfu\Ens-dans-salle-blanch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0577" y="1268761"/>
            <a:ext cx="7332814" cy="4310799"/>
          </a:xfrm>
          <a:prstGeom prst="rect">
            <a:avLst/>
          </a:prstGeom>
          <a:noFill/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356969" y="409228"/>
            <a:ext cx="6942771" cy="1143000"/>
          </a:xfrm>
        </p:spPr>
        <p:txBody>
          <a:bodyPr/>
          <a:lstStyle/>
          <a:p>
            <a:r>
              <a:rPr lang="en-US" sz="2400" dirty="0" smtClean="0">
                <a:solidFill>
                  <a:srgbClr val="3366FF"/>
                </a:solidFill>
                <a:latin typeface="Papyrus"/>
                <a:cs typeface="Papyrus"/>
              </a:rPr>
              <a:t>The CEA ISO 5 new clean room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 rot="725490">
            <a:off x="7532847" y="4503671"/>
            <a:ext cx="1326147" cy="7200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+mj-lt"/>
                <a:ea typeface="+mj-ea"/>
                <a:cs typeface="+mj-cs"/>
                <a:sym typeface="Lucida Grande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r>
              <a:rPr lang="en-US" sz="2000" dirty="0" smtClean="0"/>
              <a:t>IS0 5</a:t>
            </a:r>
          </a:p>
          <a:p>
            <a:r>
              <a:rPr lang="en-US" sz="2000" dirty="0" smtClean="0"/>
              <a:t>51,85 m</a:t>
            </a:r>
            <a:r>
              <a:rPr lang="en-US" sz="2000" baseline="30000" dirty="0" smtClean="0"/>
              <a:t>2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 rot="725490">
            <a:off x="764999" y="1504863"/>
            <a:ext cx="1895824" cy="94244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+mj-lt"/>
                <a:ea typeface="+mj-ea"/>
                <a:cs typeface="+mj-cs"/>
                <a:sym typeface="Lucida Grande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r>
              <a:rPr lang="en-US" sz="2000" dirty="0" smtClean="0"/>
              <a:t>IS0 7</a:t>
            </a:r>
          </a:p>
          <a:p>
            <a:r>
              <a:rPr lang="en-US" sz="2000" dirty="0" smtClean="0"/>
              <a:t>26,1 m</a:t>
            </a:r>
            <a:r>
              <a:rPr lang="en-US" sz="2000" baseline="30000" dirty="0" smtClean="0"/>
              <a:t>2</a:t>
            </a:r>
            <a:endParaRPr lang="en-US" sz="2000" dirty="0" smtClean="0"/>
          </a:p>
          <a:p>
            <a:r>
              <a:rPr lang="en-US" sz="1400" dirty="0" smtClean="0"/>
              <a:t>Water cleaning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 rot="725490">
            <a:off x="7118534" y="1556085"/>
            <a:ext cx="2242642" cy="66993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+mj-lt"/>
                <a:ea typeface="+mj-ea"/>
                <a:cs typeface="+mj-cs"/>
                <a:sym typeface="Lucida Grande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r>
              <a:rPr lang="en-US" sz="1400" dirty="0" smtClean="0"/>
              <a:t>High Pressure Rinsing</a:t>
            </a:r>
          </a:p>
          <a:p>
            <a:r>
              <a:rPr lang="en-US" sz="2000" dirty="0" smtClean="0"/>
              <a:t>HPR</a:t>
            </a:r>
          </a:p>
        </p:txBody>
      </p:sp>
      <p:cxnSp>
        <p:nvCxnSpPr>
          <p:cNvPr id="5" name="Connecteur droit avec flèche 4"/>
          <p:cNvCxnSpPr>
            <a:stCxn id="13" idx="2"/>
          </p:cNvCxnSpPr>
          <p:nvPr/>
        </p:nvCxnSpPr>
        <p:spPr bwMode="auto">
          <a:xfrm flipH="1">
            <a:off x="7505258" y="2218584"/>
            <a:ext cx="658584" cy="77836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Connecteur droit avec flèche 13"/>
          <p:cNvCxnSpPr>
            <a:stCxn id="11" idx="1"/>
          </p:cNvCxnSpPr>
          <p:nvPr/>
        </p:nvCxnSpPr>
        <p:spPr bwMode="auto">
          <a:xfrm flipH="1" flipV="1">
            <a:off x="6123130" y="3284985"/>
            <a:ext cx="1424427" cy="1450515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Connecteur droit avec flèche 14"/>
          <p:cNvCxnSpPr>
            <a:stCxn id="12" idx="3"/>
          </p:cNvCxnSpPr>
          <p:nvPr/>
        </p:nvCxnSpPr>
        <p:spPr bwMode="auto">
          <a:xfrm>
            <a:off x="2639793" y="2159376"/>
            <a:ext cx="1377103" cy="463111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itre 1"/>
          <p:cNvSpPr txBox="1">
            <a:spLocks/>
          </p:cNvSpPr>
          <p:nvPr/>
        </p:nvSpPr>
        <p:spPr>
          <a:xfrm>
            <a:off x="4520952" y="908720"/>
            <a:ext cx="5206309" cy="571500"/>
          </a:xfrm>
          <a:prstGeom prst="rect">
            <a:avLst/>
          </a:prstGeom>
        </p:spPr>
        <p:txBody>
          <a:bodyPr/>
          <a:lstStyle>
            <a:lvl1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+mj-lt"/>
                <a:ea typeface="+mj-ea"/>
                <a:cs typeface="+mj-cs"/>
                <a:sym typeface="Lucida Grande" charset="0"/>
              </a:defRPr>
            </a:lvl1pPr>
            <a:lvl2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39688" indent="-39688"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just"/>
            <a:r>
              <a:rPr lang="en-US" sz="2000" dirty="0" smtClean="0">
                <a:latin typeface="Papyrus"/>
                <a:cs typeface="Papyrus"/>
              </a:rPr>
              <a:t>Availability of the clean room: June 2013</a:t>
            </a:r>
          </a:p>
        </p:txBody>
      </p:sp>
      <p:sp>
        <p:nvSpPr>
          <p:cNvPr id="2" name="Rectangle 1"/>
          <p:cNvSpPr/>
          <p:nvPr/>
        </p:nvSpPr>
        <p:spPr>
          <a:xfrm>
            <a:off x="72008" y="5264040"/>
            <a:ext cx="4953000" cy="1477328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algn="just"/>
            <a:r>
              <a:rPr lang="en-US" sz="1800" dirty="0" smtClean="0">
                <a:latin typeface="Papyrus"/>
                <a:cs typeface="Papyrus"/>
                <a:sym typeface="Wingdings"/>
              </a:rPr>
              <a:t> </a:t>
            </a:r>
            <a:r>
              <a:rPr lang="en-US" sz="1800" dirty="0" smtClean="0">
                <a:latin typeface="Papyrus"/>
                <a:cs typeface="Papyrus"/>
              </a:rPr>
              <a:t>Development of the cryogenics and RF bunker to test the final ECCTD @ CEA </a:t>
            </a:r>
            <a:r>
              <a:rPr lang="en-US" sz="1800" dirty="0" err="1" smtClean="0">
                <a:latin typeface="Papyrus"/>
                <a:cs typeface="Papyrus"/>
              </a:rPr>
              <a:t>Saclay</a:t>
            </a:r>
            <a:endParaRPr lang="en-US" sz="1800" dirty="0" smtClean="0">
              <a:latin typeface="Papyrus"/>
              <a:cs typeface="Papyrus"/>
            </a:endParaRPr>
          </a:p>
          <a:p>
            <a:pPr algn="just"/>
            <a:r>
              <a:rPr lang="en-US" sz="1800" dirty="0" smtClean="0">
                <a:latin typeface="Papyrus"/>
                <a:cs typeface="Papyrus"/>
              </a:rPr>
              <a:t>Additional implementation</a:t>
            </a:r>
          </a:p>
          <a:p>
            <a:pPr marL="285750" indent="-285750" algn="just">
              <a:buFont typeface="Arial"/>
              <a:buChar char="•"/>
            </a:pPr>
            <a:r>
              <a:rPr lang="en-US" sz="1800" dirty="0" smtClean="0">
                <a:latin typeface="Papyrus"/>
                <a:cs typeface="Papyrus"/>
              </a:rPr>
              <a:t>ESS tunnel valve box</a:t>
            </a:r>
          </a:p>
          <a:p>
            <a:pPr marL="285750" indent="-285750" algn="just">
              <a:buFont typeface="Arial"/>
              <a:buChar char="•"/>
            </a:pPr>
            <a:r>
              <a:rPr lang="en-US" sz="1800" dirty="0" smtClean="0">
                <a:latin typeface="Papyrus"/>
                <a:cs typeface="Papyrus"/>
              </a:rPr>
              <a:t>ESS tunnel control system</a:t>
            </a:r>
            <a:endParaRPr lang="en-US" sz="1800" dirty="0">
              <a:latin typeface="Papyrus"/>
              <a:cs typeface="Papyru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0" y="5445224"/>
            <a:ext cx="1152128" cy="4770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39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400" b="1" dirty="0"/>
              <a:t>ESS </a:t>
            </a:r>
            <a:r>
              <a:rPr lang="en-US" sz="2400" b="1" dirty="0" err="1" smtClean="0"/>
              <a:t>Linac</a:t>
            </a:r>
            <a:r>
              <a:rPr lang="en-US" sz="2400" b="1" dirty="0" smtClean="0"/>
              <a:t> control system and </a:t>
            </a:r>
            <a:r>
              <a:rPr lang="en-US" sz="2400" b="1" dirty="0"/>
              <a:t>PLC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348" y="1340768"/>
            <a:ext cx="8706172" cy="4785420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smtClean="0"/>
              <a:t>In the framework of the ECCTD project, a ESS general </a:t>
            </a:r>
            <a:r>
              <a:rPr lang="en-GB" sz="1800" dirty="0"/>
              <a:t>control </a:t>
            </a:r>
            <a:r>
              <a:rPr lang="en-GB" sz="1800" dirty="0" smtClean="0"/>
              <a:t>system shall </a:t>
            </a:r>
            <a:r>
              <a:rPr lang="en-GB" sz="1800" dirty="0"/>
              <a:t>be developed between CEA and </a:t>
            </a:r>
            <a:r>
              <a:rPr lang="en-GB" sz="1800" dirty="0" smtClean="0"/>
              <a:t>ESS expertise</a:t>
            </a:r>
          </a:p>
          <a:p>
            <a:pPr marL="0" indent="0">
              <a:buNone/>
            </a:pPr>
            <a:endParaRPr lang="en-GB" sz="1050" dirty="0"/>
          </a:p>
          <a:p>
            <a:r>
              <a:rPr lang="en-GB" sz="1800" dirty="0"/>
              <a:t>A</a:t>
            </a:r>
            <a:r>
              <a:rPr lang="en-GB" sz="1800" dirty="0" smtClean="0"/>
              <a:t>im to extrapolate the same system </a:t>
            </a:r>
            <a:r>
              <a:rPr lang="en-GB" sz="1800" dirty="0"/>
              <a:t>to the ESS </a:t>
            </a:r>
            <a:r>
              <a:rPr lang="en-GB" sz="1800" dirty="0" err="1"/>
              <a:t>linac</a:t>
            </a:r>
            <a:r>
              <a:rPr lang="en-GB" sz="1800" dirty="0"/>
              <a:t> </a:t>
            </a:r>
            <a:r>
              <a:rPr lang="en-GB" sz="1800" dirty="0" smtClean="0"/>
              <a:t>tunnel</a:t>
            </a:r>
            <a:r>
              <a:rPr lang="en-GB" sz="1800" dirty="0"/>
              <a:t> </a:t>
            </a:r>
            <a:r>
              <a:rPr lang="en-GB" sz="1800" dirty="0" smtClean="0"/>
              <a:t>control system</a:t>
            </a:r>
          </a:p>
          <a:p>
            <a:r>
              <a:rPr lang="en-GB" sz="1800" dirty="0" smtClean="0"/>
              <a:t>Propose a common architecture</a:t>
            </a:r>
            <a:r>
              <a:rPr lang="en-US" sz="1800" dirty="0" smtClean="0"/>
              <a:t> </a:t>
            </a:r>
          </a:p>
          <a:p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96" y="3140968"/>
            <a:ext cx="5025008" cy="2822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200" y="2636912"/>
            <a:ext cx="2807522" cy="22054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7056" y="4437112"/>
            <a:ext cx="2344956" cy="17336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93160" y="3645024"/>
            <a:ext cx="576064" cy="4770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57056" y="5445224"/>
            <a:ext cx="432048" cy="36004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052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Conclusion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544" y="2276872"/>
            <a:ext cx="8856984" cy="33116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3366FF"/>
                </a:solidFill>
              </a:rPr>
              <a:t>The ECCTD to validate the elliptical cavity components and beyond…</a:t>
            </a:r>
            <a:r>
              <a:rPr lang="en-US" sz="2400" dirty="0">
                <a:solidFill>
                  <a:srgbClr val="3366FF"/>
                </a:solidFill>
              </a:rPr>
              <a:t> </a:t>
            </a:r>
            <a:endParaRPr lang="en-US" sz="2400" dirty="0" smtClean="0">
              <a:solidFill>
                <a:srgbClr val="3366FF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3366FF"/>
                </a:solidFill>
              </a:rPr>
              <a:t> … thanks to the expertise of worldwide collaborations</a:t>
            </a:r>
            <a:endParaRPr lang="en-US" sz="2400" dirty="0">
              <a:solidFill>
                <a:srgbClr val="3366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160" y="188640"/>
            <a:ext cx="3275165" cy="20504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76" y="4581128"/>
            <a:ext cx="4253672" cy="171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2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259" y="274638"/>
            <a:ext cx="6473125" cy="572200"/>
          </a:xfrm>
        </p:spPr>
        <p:txBody>
          <a:bodyPr/>
          <a:lstStyle/>
          <a:p>
            <a:pPr marL="0" indent="0" algn="ctr"/>
            <a:r>
              <a:rPr lang="en-US" sz="3200" dirty="0" smtClean="0">
                <a:solidFill>
                  <a:srgbClr val="3366FF"/>
                </a:solidFill>
              </a:rPr>
              <a:t>Outlines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1052736"/>
            <a:ext cx="9217024" cy="4752528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3366FF"/>
                </a:solidFill>
              </a:rPr>
              <a:t>Main actors and parameters</a:t>
            </a:r>
          </a:p>
          <a:p>
            <a:pPr algn="ctr"/>
            <a:r>
              <a:rPr lang="en-US" sz="2800" dirty="0" smtClean="0">
                <a:solidFill>
                  <a:srgbClr val="3366FF"/>
                </a:solidFill>
              </a:rPr>
              <a:t>Hardware development </a:t>
            </a:r>
          </a:p>
          <a:p>
            <a:pPr algn="ctr"/>
            <a:r>
              <a:rPr lang="en-US" sz="2800" dirty="0" smtClean="0">
                <a:solidFill>
                  <a:srgbClr val="3366FF"/>
                </a:solidFill>
              </a:rPr>
              <a:t>ECCTD program</a:t>
            </a:r>
          </a:p>
          <a:p>
            <a:pPr marL="0" indent="0" algn="ctr">
              <a:buNone/>
            </a:pPr>
            <a:endParaRPr lang="en-US" sz="2400" dirty="0" smtClean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en-US" sz="1800" dirty="0"/>
              <a:t>See related talks by</a:t>
            </a:r>
          </a:p>
          <a:p>
            <a:r>
              <a:rPr lang="en-US" sz="1800" dirty="0" smtClean="0"/>
              <a:t>Gilles Olivier : </a:t>
            </a:r>
            <a:r>
              <a:rPr lang="en-US" sz="1800" dirty="0"/>
              <a:t>"Engineering design of the ESS elliptical cryomodule”</a:t>
            </a:r>
          </a:p>
          <a:p>
            <a:r>
              <a:rPr lang="en-US" sz="1800" dirty="0" err="1"/>
              <a:t>Mamad</a:t>
            </a:r>
            <a:r>
              <a:rPr lang="en-US" sz="1800" dirty="0"/>
              <a:t> </a:t>
            </a:r>
            <a:r>
              <a:rPr lang="en-US" sz="1800" dirty="0" err="1"/>
              <a:t>Eshraqi</a:t>
            </a:r>
            <a:r>
              <a:rPr lang="en-US" sz="1800" dirty="0"/>
              <a:t>:”ESS design options”</a:t>
            </a:r>
          </a:p>
          <a:p>
            <a:r>
              <a:rPr lang="en-US" sz="1800" dirty="0"/>
              <a:t>John </a:t>
            </a:r>
            <a:r>
              <a:rPr lang="en-US" sz="1800" dirty="0" err="1"/>
              <a:t>Weisend</a:t>
            </a:r>
            <a:r>
              <a:rPr lang="en-US" sz="1800" dirty="0"/>
              <a:t>: “ESS cryogenics</a:t>
            </a:r>
            <a:r>
              <a:rPr lang="en-US" sz="1800" dirty="0" smtClean="0"/>
              <a:t>”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Synergy with Spoke and SPL cryomodules:</a:t>
            </a:r>
          </a:p>
          <a:p>
            <a:r>
              <a:rPr lang="en-US" sz="1800" dirty="0" err="1"/>
              <a:t>Sebastien</a:t>
            </a:r>
            <a:r>
              <a:rPr lang="en-US" sz="1800" dirty="0"/>
              <a:t> </a:t>
            </a:r>
            <a:r>
              <a:rPr lang="en-US" sz="1800" dirty="0" err="1"/>
              <a:t>Bousson</a:t>
            </a:r>
            <a:r>
              <a:rPr lang="en-US" sz="1800" dirty="0"/>
              <a:t>: ”Engineering design of the ESS spoke cryomodule”</a:t>
            </a:r>
          </a:p>
          <a:p>
            <a:r>
              <a:rPr lang="en-US" sz="1800" dirty="0" err="1"/>
              <a:t>Rossana</a:t>
            </a:r>
            <a:r>
              <a:rPr lang="en-US" sz="1800" dirty="0"/>
              <a:t> </a:t>
            </a:r>
            <a:r>
              <a:rPr lang="en-US" sz="1800" dirty="0" err="1"/>
              <a:t>Bonomi</a:t>
            </a:r>
            <a:r>
              <a:rPr lang="en-US" sz="1800" dirty="0"/>
              <a:t>: “Status of the SPL short </a:t>
            </a:r>
            <a:r>
              <a:rPr lang="en-US" sz="1800" dirty="0" err="1"/>
              <a:t>cryo</a:t>
            </a:r>
            <a:r>
              <a:rPr lang="en-US" sz="1800" dirty="0"/>
              <a:t>-module </a:t>
            </a:r>
            <a:r>
              <a:rPr lang="en-US" sz="1800" dirty="0" smtClean="0"/>
              <a:t>development</a:t>
            </a:r>
            <a:r>
              <a:rPr lang="en-US" sz="2000" dirty="0" smtClean="0"/>
              <a:t>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0446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3366FF"/>
                </a:solidFill>
              </a:rPr>
              <a:t>The ESS </a:t>
            </a:r>
            <a:r>
              <a:rPr lang="en-US" sz="2800" dirty="0" smtClean="0">
                <a:solidFill>
                  <a:srgbClr val="3366FF"/>
                </a:solidFill>
              </a:rPr>
              <a:t>philosophy</a:t>
            </a:r>
            <a:endParaRPr lang="en-US" sz="28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536" y="970080"/>
            <a:ext cx="6418165" cy="5038244"/>
          </a:xfrm>
        </p:spPr>
        <p:txBody>
          <a:bodyPr>
            <a:noAutofit/>
          </a:bodyPr>
          <a:lstStyle/>
          <a:p>
            <a:r>
              <a:rPr lang="en-GB" sz="2000" b="1" dirty="0" smtClean="0"/>
              <a:t>Vision &amp; Raison </a:t>
            </a:r>
            <a:r>
              <a:rPr lang="en-GB" sz="2000" b="1" dirty="0" smtClean="0"/>
              <a:t>d’</a:t>
            </a:r>
            <a:r>
              <a:rPr lang="en-GB" sz="2000" b="1" dirty="0" smtClean="0"/>
              <a:t>ê</a:t>
            </a:r>
            <a:r>
              <a:rPr lang="en-GB" sz="2000" b="1" dirty="0" smtClean="0"/>
              <a:t>tre</a:t>
            </a:r>
            <a:r>
              <a:rPr lang="en-GB" sz="2000" b="1" dirty="0" smtClean="0"/>
              <a:t>: </a:t>
            </a:r>
            <a:r>
              <a:rPr lang="en-GB" sz="2000" dirty="0" smtClean="0"/>
              <a:t>Science </a:t>
            </a:r>
            <a:r>
              <a:rPr lang="en-GB" sz="2000" dirty="0"/>
              <a:t>for Society</a:t>
            </a:r>
          </a:p>
          <a:p>
            <a:endParaRPr lang="en-US" sz="900" dirty="0" smtClean="0"/>
          </a:p>
          <a:p>
            <a:r>
              <a:rPr lang="en-GB" sz="2000" b="1" dirty="0" smtClean="0"/>
              <a:t>Mission:</a:t>
            </a:r>
            <a:endParaRPr lang="en-GB" sz="2000" b="1" dirty="0"/>
          </a:p>
          <a:p>
            <a:pPr lvl="1"/>
            <a:r>
              <a:rPr lang="en-GB" sz="1800" dirty="0"/>
              <a:t>Design, construct and operate </a:t>
            </a:r>
            <a:r>
              <a:rPr lang="en-GB" sz="1800" dirty="0" smtClean="0"/>
              <a:t> </a:t>
            </a:r>
          </a:p>
          <a:p>
            <a:pPr marL="457200" lvl="1" indent="0">
              <a:buNone/>
            </a:pPr>
            <a:r>
              <a:rPr lang="en-GB" sz="1800" dirty="0"/>
              <a:t>	</a:t>
            </a:r>
            <a:r>
              <a:rPr lang="en-GB" sz="1800" dirty="0" smtClean="0"/>
              <a:t>the </a:t>
            </a:r>
            <a:r>
              <a:rPr lang="en-GB" sz="1800" dirty="0"/>
              <a:t>worlds-leading neutron </a:t>
            </a:r>
            <a:r>
              <a:rPr lang="en-GB" sz="1800" dirty="0" smtClean="0"/>
              <a:t>source</a:t>
            </a:r>
          </a:p>
          <a:p>
            <a:pPr lvl="1"/>
            <a:r>
              <a:rPr lang="en-US" sz="1800" dirty="0" smtClean="0">
                <a:solidFill>
                  <a:srgbClr val="262626"/>
                </a:solidFill>
                <a:ea typeface="ＭＳ Ｐゴシック" charset="0"/>
                <a:sym typeface="Marker Felt" charset="0"/>
              </a:rPr>
              <a:t>Manage </a:t>
            </a:r>
            <a:r>
              <a:rPr lang="en-US" sz="1800" dirty="0">
                <a:solidFill>
                  <a:srgbClr val="262626"/>
                </a:solidFill>
                <a:ea typeface="ＭＳ Ｐゴシック" charset="0"/>
                <a:sym typeface="Marker Felt" charset="0"/>
              </a:rPr>
              <a:t>the company business</a:t>
            </a:r>
            <a:endParaRPr lang="en-GB" sz="1800" dirty="0" smtClean="0"/>
          </a:p>
          <a:p>
            <a:pPr lvl="1"/>
            <a:endParaRPr lang="en-GB" sz="900" dirty="0" smtClean="0"/>
          </a:p>
          <a:p>
            <a:r>
              <a:rPr lang="en-GB" sz="2000" b="1" dirty="0" smtClean="0"/>
              <a:t>Core Values:</a:t>
            </a:r>
            <a:endParaRPr lang="en-GB" sz="2000" b="1" dirty="0"/>
          </a:p>
          <a:p>
            <a:pPr marL="685800" lvl="1"/>
            <a:r>
              <a:rPr lang="en-GB" sz="1800" dirty="0" smtClean="0"/>
              <a:t>Excellence; Openness; Sustainability</a:t>
            </a:r>
          </a:p>
          <a:p>
            <a:pPr marL="685800" lvl="1"/>
            <a:endParaRPr lang="en-GB" sz="900" dirty="0" smtClean="0"/>
          </a:p>
          <a:p>
            <a:r>
              <a:rPr lang="en-US" sz="2000" b="1" dirty="0" smtClean="0">
                <a:ea typeface="ＭＳ Ｐゴシック" charset="0"/>
                <a:sym typeface="Helvetica" charset="0"/>
              </a:rPr>
              <a:t>ESS philosophy:</a:t>
            </a:r>
            <a:endParaRPr lang="en-US" sz="2000" b="1" dirty="0">
              <a:ea typeface="ＭＳ Ｐゴシック" charset="0"/>
              <a:sym typeface="Helvetica" charset="0"/>
            </a:endParaRPr>
          </a:p>
          <a:p>
            <a:pPr lvl="1"/>
            <a:r>
              <a:rPr lang="ja-JP" altLang="en-US" sz="1800" dirty="0">
                <a:ea typeface="ＭＳ Ｐゴシック" charset="0"/>
                <a:sym typeface="Helvetica" charset="0"/>
              </a:rPr>
              <a:t>“</a:t>
            </a:r>
            <a:r>
              <a:rPr lang="en-US" sz="1800" dirty="0">
                <a:ea typeface="ＭＳ Ｐゴシック" charset="0"/>
                <a:sym typeface="Helvetica" charset="0"/>
              </a:rPr>
              <a:t>Greenfield thinking on a greenfield site</a:t>
            </a:r>
            <a:r>
              <a:rPr lang="ja-JP" altLang="en-US" sz="1800" dirty="0" smtClean="0">
                <a:ea typeface="ＭＳ Ｐゴシック" charset="0"/>
                <a:sym typeface="Helvetica" charset="0"/>
              </a:rPr>
              <a:t>”</a:t>
            </a:r>
            <a:endParaRPr lang="en-GB" sz="1400" dirty="0" smtClean="0"/>
          </a:p>
          <a:p>
            <a:pPr marL="685800" lvl="1"/>
            <a:endParaRPr lang="en-GB" sz="1100" dirty="0" smtClean="0"/>
          </a:p>
          <a:p>
            <a:endParaRPr lang="en-GB" sz="16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783" y="1099570"/>
            <a:ext cx="3784699" cy="468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27776" y="5380474"/>
            <a:ext cx="909377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Papyrus"/>
                <a:cs typeface="Papyrus"/>
              </a:rPr>
              <a:t>Goal: to deliver first neutrons before this decade is </a:t>
            </a:r>
            <a:r>
              <a:rPr lang="en-US" dirty="0" smtClean="0">
                <a:solidFill>
                  <a:srgbClr val="3366FF"/>
                </a:solidFill>
                <a:latin typeface="Papyrus"/>
                <a:cs typeface="Papyrus"/>
              </a:rPr>
              <a:t>out</a:t>
            </a:r>
            <a:endParaRPr lang="en-US" dirty="0">
              <a:solidFill>
                <a:srgbClr val="3366FF"/>
              </a:solidFill>
              <a:latin typeface="Papyrus"/>
              <a:cs typeface="Papyrus"/>
            </a:endParaRPr>
          </a:p>
          <a:p>
            <a:r>
              <a:rPr lang="en-US" sz="2000" b="1" dirty="0">
                <a:solidFill>
                  <a:srgbClr val="3366FF"/>
                </a:solidFill>
                <a:latin typeface="Papyrus"/>
                <a:cs typeface="Papyrus"/>
                <a:sym typeface="Wingdings"/>
              </a:rPr>
              <a:t> Goal oriented project</a:t>
            </a:r>
            <a:endParaRPr lang="en-GB" sz="1600" dirty="0">
              <a:solidFill>
                <a:srgbClr val="3366FF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4104058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172914" y="1183686"/>
            <a:ext cx="2262251" cy="675709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>
            <a:defPPr>
              <a:defRPr lang="fr-F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defRPr>
            </a:lvl1pPr>
          </a:lstStyle>
          <a:p>
            <a:r>
              <a:rPr lang="fr-FR" sz="1600" dirty="0" smtClean="0"/>
              <a:t>G</a:t>
            </a:r>
            <a:r>
              <a:rPr lang="fr-FR" sz="1600" dirty="0"/>
              <a:t>. Devanz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418854" y="3072677"/>
            <a:ext cx="2222830" cy="1015663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31750" h="25400" prst="angle"/>
            <a:bevelB w="25400" h="254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 smtClean="0"/>
              <a:t>Chemical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treatments</a:t>
            </a:r>
            <a:r>
              <a:rPr lang="fr-FR" sz="1200" b="1" dirty="0" smtClean="0"/>
              <a:t> and clean room </a:t>
            </a:r>
            <a:r>
              <a:rPr lang="fr-FR" sz="1200" b="1" dirty="0" err="1" smtClean="0"/>
              <a:t>preparation</a:t>
            </a:r>
            <a:endParaRPr lang="fr-FR" sz="1200" b="1" dirty="0" smtClean="0"/>
          </a:p>
          <a:p>
            <a:pPr lvl="1" algn="just"/>
            <a:r>
              <a:rPr lang="fr-FR" sz="1200" dirty="0" smtClean="0"/>
              <a:t>F. </a:t>
            </a:r>
            <a:r>
              <a:rPr lang="fr-FR" sz="1200" dirty="0" err="1" smtClean="0"/>
              <a:t>Eozénou</a:t>
            </a:r>
            <a:endParaRPr lang="fr-FR" sz="1200" dirty="0" smtClean="0"/>
          </a:p>
          <a:p>
            <a:pPr lvl="1" algn="just"/>
            <a:r>
              <a:rPr lang="fr-FR" sz="1200" dirty="0" smtClean="0"/>
              <a:t>C. </a:t>
            </a:r>
            <a:r>
              <a:rPr lang="fr-FR" sz="1200" dirty="0" err="1" smtClean="0"/>
              <a:t>Sevouin</a:t>
            </a:r>
            <a:endParaRPr lang="fr-FR" sz="1200" dirty="0" smtClean="0"/>
          </a:p>
          <a:p>
            <a:pPr lvl="1" algn="just"/>
            <a:r>
              <a:rPr lang="fr-FR" sz="1200" dirty="0" smtClean="0"/>
              <a:t>Y. Gasser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343044" y="2940111"/>
            <a:ext cx="1462349" cy="77766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>
            <a:defPPr>
              <a:defRPr lang="fr-F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defRPr>
            </a:lvl1pPr>
          </a:lstStyle>
          <a:p>
            <a:r>
              <a:rPr lang="fr-FR" dirty="0" err="1"/>
              <a:t>Couplers</a:t>
            </a:r>
            <a:r>
              <a:rPr lang="fr-FR" dirty="0"/>
              <a:t> </a:t>
            </a:r>
          </a:p>
          <a:p>
            <a:r>
              <a:rPr lang="fr-FR" dirty="0"/>
              <a:t>M. </a:t>
            </a:r>
            <a:r>
              <a:rPr lang="fr-FR" dirty="0" smtClean="0"/>
              <a:t>Luong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418018" y="1052736"/>
            <a:ext cx="2223665" cy="861774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31750" h="25400" prst="angle"/>
            <a:bevelB w="25400" h="25400" prst="angle"/>
          </a:sp3d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000"/>
            </a:lvl1pPr>
          </a:lstStyle>
          <a:p>
            <a:r>
              <a:rPr lang="fr-FR" b="1" dirty="0"/>
              <a:t>Conception &amp; simulation </a:t>
            </a:r>
          </a:p>
          <a:p>
            <a:pPr marL="361950" algn="just">
              <a:tabLst>
                <a:tab pos="361950" algn="l"/>
              </a:tabLst>
            </a:pPr>
            <a:r>
              <a:rPr lang="fr-FR" dirty="0"/>
              <a:t>J. Plouin</a:t>
            </a:r>
          </a:p>
          <a:p>
            <a:pPr marL="361950" algn="just">
              <a:tabLst>
                <a:tab pos="361950" algn="l"/>
              </a:tabLst>
            </a:pPr>
            <a:r>
              <a:rPr lang="fr-FR" dirty="0" smtClean="0"/>
              <a:t>M. Desmons</a:t>
            </a:r>
          </a:p>
          <a:p>
            <a:pPr marL="361950" algn="just">
              <a:tabLst>
                <a:tab pos="361950" algn="l"/>
              </a:tabLst>
            </a:pPr>
            <a:r>
              <a:rPr lang="fr-FR" dirty="0" smtClean="0"/>
              <a:t>G</a:t>
            </a:r>
            <a:r>
              <a:rPr lang="fr-FR" dirty="0"/>
              <a:t>. </a:t>
            </a:r>
            <a:r>
              <a:rPr lang="fr-FR" dirty="0" smtClean="0"/>
              <a:t>Ferrand</a:t>
            </a:r>
          </a:p>
          <a:p>
            <a:pPr marL="361950" algn="just">
              <a:tabLst>
                <a:tab pos="361950" algn="l"/>
              </a:tabLst>
            </a:pPr>
            <a:endParaRPr lang="fr-FR" dirty="0"/>
          </a:p>
        </p:txBody>
      </p:sp>
      <p:cxnSp>
        <p:nvCxnSpPr>
          <p:cNvPr id="11" name="Connecteur droit 10"/>
          <p:cNvCxnSpPr>
            <a:stCxn id="6" idx="0"/>
          </p:cNvCxnSpPr>
          <p:nvPr/>
        </p:nvCxnSpPr>
        <p:spPr>
          <a:xfrm flipH="1" flipV="1">
            <a:off x="6074218" y="2441721"/>
            <a:ext cx="1" cy="49839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2648744" y="2441722"/>
            <a:ext cx="4342424" cy="5117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stCxn id="4" idx="2"/>
          </p:cNvCxnSpPr>
          <p:nvPr/>
        </p:nvCxnSpPr>
        <p:spPr>
          <a:xfrm>
            <a:off x="5304039" y="1859395"/>
            <a:ext cx="0" cy="59209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648744" y="2276872"/>
            <a:ext cx="0" cy="200315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6991169" y="1483623"/>
            <a:ext cx="1" cy="468562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5" idx="1"/>
          </p:cNvCxnSpPr>
          <p:nvPr/>
        </p:nvCxnSpPr>
        <p:spPr>
          <a:xfrm flipH="1">
            <a:off x="6991170" y="3580508"/>
            <a:ext cx="42768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7418854" y="4285627"/>
            <a:ext cx="1637349" cy="40011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31750" h="25400" prst="angle"/>
            <a:bevelB w="25400" h="25400" prst="angle"/>
          </a:sp3d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000"/>
            </a:lvl1pPr>
          </a:lstStyle>
          <a:p>
            <a:r>
              <a:rPr lang="fr-FR" b="1" dirty="0" smtClean="0"/>
              <a:t>Vacuum</a:t>
            </a:r>
            <a:endParaRPr lang="fr-FR" b="1" dirty="0"/>
          </a:p>
          <a:p>
            <a:r>
              <a:rPr lang="fr-FR" dirty="0" smtClean="0"/>
              <a:t>P. Carbonnier</a:t>
            </a:r>
            <a:endParaRPr lang="fr-FR" dirty="0"/>
          </a:p>
        </p:txBody>
      </p:sp>
      <p:cxnSp>
        <p:nvCxnSpPr>
          <p:cNvPr id="18" name="Connecteur droit 17"/>
          <p:cNvCxnSpPr>
            <a:stCxn id="17" idx="1"/>
          </p:cNvCxnSpPr>
          <p:nvPr/>
        </p:nvCxnSpPr>
        <p:spPr>
          <a:xfrm flipH="1">
            <a:off x="6981225" y="4485682"/>
            <a:ext cx="437628" cy="1056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768757" y="2996952"/>
            <a:ext cx="2184243" cy="925018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>
            <a:defPPr>
              <a:defRPr lang="fr-F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defRPr>
            </a:lvl1pPr>
          </a:lstStyle>
          <a:p>
            <a:r>
              <a:rPr lang="fr-FR" dirty="0" err="1"/>
              <a:t>Cavity</a:t>
            </a:r>
            <a:endParaRPr lang="fr-FR" dirty="0"/>
          </a:p>
          <a:p>
            <a:r>
              <a:rPr lang="fr-FR" dirty="0"/>
              <a:t>Tuner &amp; </a:t>
            </a:r>
            <a:r>
              <a:rPr lang="fr-FR" dirty="0" err="1"/>
              <a:t>Magn</a:t>
            </a:r>
            <a:r>
              <a:rPr lang="fr-FR" dirty="0"/>
              <a:t>. </a:t>
            </a:r>
            <a:r>
              <a:rPr lang="fr-FR" dirty="0" err="1"/>
              <a:t>shield</a:t>
            </a:r>
            <a:endParaRPr lang="fr-FR" dirty="0"/>
          </a:p>
          <a:p>
            <a:r>
              <a:rPr lang="fr-FR" dirty="0"/>
              <a:t>F. </a:t>
            </a:r>
            <a:r>
              <a:rPr lang="fr-FR" dirty="0" err="1" smtClean="0"/>
              <a:t>Peauger</a:t>
            </a:r>
            <a:endParaRPr lang="fr-FR" dirty="0"/>
          </a:p>
        </p:txBody>
      </p:sp>
      <p:cxnSp>
        <p:nvCxnSpPr>
          <p:cNvPr id="20" name="Connecteur droit 19"/>
          <p:cNvCxnSpPr>
            <a:endCxn id="19" idx="0"/>
          </p:cNvCxnSpPr>
          <p:nvPr/>
        </p:nvCxnSpPr>
        <p:spPr>
          <a:xfrm>
            <a:off x="3860879" y="2498562"/>
            <a:ext cx="0" cy="49839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7418854" y="4900503"/>
            <a:ext cx="1637349" cy="707886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31750" h="25400" prst="angle"/>
            <a:bevelB w="25400" h="25400" prst="angle"/>
          </a:sp3d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000"/>
            </a:lvl1pPr>
          </a:lstStyle>
          <a:p>
            <a:r>
              <a:rPr lang="fr-FR" b="1" dirty="0" err="1" smtClean="0"/>
              <a:t>Cryogenics</a:t>
            </a:r>
            <a:endParaRPr lang="fr-FR" b="1" dirty="0"/>
          </a:p>
          <a:p>
            <a:pPr marL="361950" algn="just"/>
            <a:r>
              <a:rPr lang="fr-FR" dirty="0" smtClean="0"/>
              <a:t>B. Renard</a:t>
            </a:r>
          </a:p>
          <a:p>
            <a:pPr marL="361950" algn="just"/>
            <a:r>
              <a:rPr lang="fr-FR" dirty="0" smtClean="0"/>
              <a:t>P. </a:t>
            </a:r>
            <a:r>
              <a:rPr lang="fr-FR" dirty="0" err="1" smtClean="0"/>
              <a:t>Sahuquet</a:t>
            </a:r>
            <a:endParaRPr lang="fr-FR" dirty="0" smtClean="0"/>
          </a:p>
          <a:p>
            <a:pPr marL="361950" algn="just"/>
            <a:r>
              <a:rPr lang="fr-FR" dirty="0" smtClean="0"/>
              <a:t>D. </a:t>
            </a:r>
            <a:r>
              <a:rPr lang="fr-FR" dirty="0" err="1" smtClean="0"/>
              <a:t>Braud</a:t>
            </a:r>
            <a:endParaRPr lang="fr-FR" dirty="0"/>
          </a:p>
        </p:txBody>
      </p:sp>
      <p:cxnSp>
        <p:nvCxnSpPr>
          <p:cNvPr id="22" name="Connecteur droit 21"/>
          <p:cNvCxnSpPr>
            <a:stCxn id="21" idx="1"/>
          </p:cNvCxnSpPr>
          <p:nvPr/>
        </p:nvCxnSpPr>
        <p:spPr>
          <a:xfrm flipH="1">
            <a:off x="6991168" y="5254446"/>
            <a:ext cx="42768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7418854" y="5877626"/>
            <a:ext cx="1637349" cy="553998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31750" h="25400" prst="angle"/>
            <a:bevelB w="25400" h="25400" prst="angle"/>
          </a:sp3d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000"/>
            </a:lvl1pPr>
          </a:lstStyle>
          <a:p>
            <a:r>
              <a:rPr lang="fr-FR" b="1" dirty="0" smtClean="0"/>
              <a:t>clean </a:t>
            </a:r>
            <a:r>
              <a:rPr lang="fr-FR" b="1" dirty="0"/>
              <a:t>room</a:t>
            </a:r>
          </a:p>
          <a:p>
            <a:r>
              <a:rPr lang="fr-FR" dirty="0"/>
              <a:t>J.P. </a:t>
            </a:r>
            <a:r>
              <a:rPr lang="fr-FR" dirty="0" err="1" smtClean="0"/>
              <a:t>Poupeau</a:t>
            </a:r>
            <a:endParaRPr lang="fr-FR" dirty="0" smtClean="0"/>
          </a:p>
          <a:p>
            <a:r>
              <a:rPr lang="fr-FR" dirty="0" smtClean="0"/>
              <a:t>C. </a:t>
            </a:r>
            <a:r>
              <a:rPr lang="fr-FR" dirty="0" err="1" smtClean="0"/>
              <a:t>Servouin</a:t>
            </a:r>
            <a:endParaRPr lang="fr-FR" dirty="0"/>
          </a:p>
        </p:txBody>
      </p:sp>
      <p:cxnSp>
        <p:nvCxnSpPr>
          <p:cNvPr id="24" name="Connecteur droit 23"/>
          <p:cNvCxnSpPr>
            <a:stCxn id="23" idx="1"/>
          </p:cNvCxnSpPr>
          <p:nvPr/>
        </p:nvCxnSpPr>
        <p:spPr>
          <a:xfrm flipH="1">
            <a:off x="6981225" y="6154625"/>
            <a:ext cx="437628" cy="731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7418854" y="2040386"/>
            <a:ext cx="1637349" cy="861774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31750" h="25400" prst="angle"/>
            <a:bevelB w="25400" h="25400" prst="angle"/>
          </a:sp3d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000"/>
            </a:lvl1pPr>
          </a:lstStyle>
          <a:p>
            <a:r>
              <a:rPr lang="fr-FR" b="1" dirty="0" smtClean="0"/>
              <a:t>RF engineering</a:t>
            </a:r>
          </a:p>
          <a:p>
            <a:pPr marL="273050" algn="just"/>
            <a:r>
              <a:rPr lang="fr-FR" dirty="0" smtClean="0">
                <a:solidFill>
                  <a:schemeClr val="tx1"/>
                </a:solidFill>
              </a:rPr>
              <a:t>M. Desmons</a:t>
            </a:r>
          </a:p>
          <a:p>
            <a:pPr marL="273050" algn="just"/>
            <a:r>
              <a:rPr lang="fr-FR" dirty="0" smtClean="0"/>
              <a:t>A. </a:t>
            </a:r>
            <a:r>
              <a:rPr lang="fr-FR" dirty="0" err="1" smtClean="0"/>
              <a:t>Hamdi</a:t>
            </a:r>
            <a:endParaRPr lang="fr-FR" dirty="0" smtClean="0"/>
          </a:p>
          <a:p>
            <a:pPr marL="273050" algn="just"/>
            <a:r>
              <a:rPr lang="fr-FR" dirty="0" smtClean="0"/>
              <a:t>D. </a:t>
            </a:r>
            <a:r>
              <a:rPr lang="fr-FR" dirty="0" err="1" smtClean="0"/>
              <a:t>Roudier</a:t>
            </a:r>
            <a:endParaRPr lang="fr-FR" dirty="0" smtClean="0"/>
          </a:p>
          <a:p>
            <a:pPr marL="273050" algn="just"/>
            <a:r>
              <a:rPr lang="fr-FR" dirty="0" smtClean="0"/>
              <a:t>E. Jacques</a:t>
            </a:r>
            <a:endParaRPr lang="fr-FR" dirty="0"/>
          </a:p>
        </p:txBody>
      </p:sp>
      <p:cxnSp>
        <p:nvCxnSpPr>
          <p:cNvPr id="26" name="Connecteur droit 25"/>
          <p:cNvCxnSpPr>
            <a:stCxn id="7" idx="1"/>
          </p:cNvCxnSpPr>
          <p:nvPr/>
        </p:nvCxnSpPr>
        <p:spPr>
          <a:xfrm flipH="1">
            <a:off x="6991168" y="1483623"/>
            <a:ext cx="42685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>
            <a:stCxn id="25" idx="1"/>
          </p:cNvCxnSpPr>
          <p:nvPr/>
        </p:nvCxnSpPr>
        <p:spPr>
          <a:xfrm flipH="1">
            <a:off x="6991170" y="2471273"/>
            <a:ext cx="42768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2432720" y="2839869"/>
            <a:ext cx="21602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16496" y="5373216"/>
            <a:ext cx="61926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Papyrus"/>
                <a:cs typeface="Papyrus"/>
              </a:rPr>
              <a:t>ESS: </a:t>
            </a:r>
            <a:r>
              <a:rPr lang="en-US" sz="2000" dirty="0" err="1">
                <a:latin typeface="Papyrus"/>
                <a:cs typeface="Papyrus"/>
              </a:rPr>
              <a:t>Nuno</a:t>
            </a:r>
            <a:r>
              <a:rPr lang="en-US" sz="2000" dirty="0">
                <a:latin typeface="Papyrus"/>
                <a:cs typeface="Papyrus"/>
              </a:rPr>
              <a:t> </a:t>
            </a:r>
            <a:r>
              <a:rPr lang="en-US" sz="2000" dirty="0" err="1">
                <a:latin typeface="Papyrus"/>
                <a:cs typeface="Papyrus"/>
              </a:rPr>
              <a:t>Ellias</a:t>
            </a:r>
            <a:r>
              <a:rPr lang="en-US" sz="2000" dirty="0">
                <a:latin typeface="Papyrus"/>
                <a:cs typeface="Papyrus"/>
              </a:rPr>
              <a:t>, </a:t>
            </a:r>
            <a:r>
              <a:rPr lang="en-US" sz="2000" dirty="0" smtClean="0">
                <a:latin typeface="Papyrus"/>
                <a:cs typeface="Papyrus"/>
              </a:rPr>
              <a:t>Anders Johansson, </a:t>
            </a:r>
            <a:r>
              <a:rPr lang="en-US" sz="2000" dirty="0" err="1" smtClean="0">
                <a:latin typeface="Papyrus"/>
                <a:cs typeface="Papyrus"/>
              </a:rPr>
              <a:t>Miha</a:t>
            </a:r>
            <a:r>
              <a:rPr lang="en-US" sz="2000" dirty="0" smtClean="0">
                <a:latin typeface="Papyrus"/>
                <a:cs typeface="Papyrus"/>
              </a:rPr>
              <a:t> </a:t>
            </a:r>
            <a:r>
              <a:rPr lang="en-US" sz="2000" dirty="0" err="1" smtClean="0">
                <a:latin typeface="Papyrus"/>
                <a:cs typeface="Papyrus"/>
              </a:rPr>
              <a:t>Rescic</a:t>
            </a:r>
            <a:r>
              <a:rPr lang="en-US" sz="2000" dirty="0">
                <a:latin typeface="Papyrus"/>
                <a:cs typeface="Papyrus"/>
              </a:rPr>
              <a:t>, Garry </a:t>
            </a:r>
            <a:r>
              <a:rPr lang="en-US" sz="2000" dirty="0" err="1" smtClean="0">
                <a:latin typeface="Papyrus"/>
                <a:cs typeface="Papyrus"/>
              </a:rPr>
              <a:t>Trahern</a:t>
            </a:r>
            <a:r>
              <a:rPr lang="en-US" sz="2000" dirty="0" smtClean="0">
                <a:latin typeface="Papyrus"/>
                <a:cs typeface="Papyrus"/>
              </a:rPr>
              <a:t>, ICS, </a:t>
            </a:r>
            <a:r>
              <a:rPr lang="en-US" sz="2000" dirty="0" err="1" smtClean="0">
                <a:latin typeface="Papyrus"/>
                <a:cs typeface="Papyrus"/>
              </a:rPr>
              <a:t>Cryo</a:t>
            </a:r>
            <a:r>
              <a:rPr lang="en-US" sz="2000" dirty="0" smtClean="0">
                <a:latin typeface="Papyrus"/>
                <a:cs typeface="Papyrus"/>
              </a:rPr>
              <a:t>, vacuum, test stand, </a:t>
            </a:r>
            <a:r>
              <a:rPr lang="en-US" sz="2000" dirty="0" err="1" smtClean="0">
                <a:latin typeface="Papyrus"/>
                <a:cs typeface="Papyrus"/>
              </a:rPr>
              <a:t>etc</a:t>
            </a:r>
            <a:endParaRPr lang="en-US" sz="2000" dirty="0" smtClean="0">
              <a:latin typeface="Papyrus"/>
              <a:cs typeface="Papyrus"/>
            </a:endParaRPr>
          </a:p>
          <a:p>
            <a:endParaRPr lang="en-US" sz="2000" dirty="0">
              <a:latin typeface="Papyrus"/>
              <a:cs typeface="Papyrus"/>
            </a:endParaRPr>
          </a:p>
          <a:p>
            <a:r>
              <a:rPr lang="en-US" sz="2000" dirty="0" smtClean="0">
                <a:latin typeface="Papyrus"/>
                <a:cs typeface="Papyrus"/>
              </a:rPr>
              <a:t>WP4: </a:t>
            </a:r>
            <a:r>
              <a:rPr lang="fr-FR" sz="2000" kern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/>
                <a:cs typeface="Papyrus"/>
              </a:rPr>
              <a:t>Sebastien</a:t>
            </a:r>
            <a:r>
              <a:rPr lang="fr-FR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/>
                <a:cs typeface="Papyrus"/>
              </a:rPr>
              <a:t> </a:t>
            </a:r>
            <a:r>
              <a:rPr lang="fr-FR" sz="2000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/>
                <a:cs typeface="Papyrus"/>
              </a:rPr>
              <a:t>Bousson</a:t>
            </a:r>
            <a:r>
              <a:rPr lang="fr-FR" sz="20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/>
                <a:cs typeface="Papyrus"/>
              </a:rPr>
              <a:t>/ Steve </a:t>
            </a:r>
            <a:r>
              <a:rPr lang="fr-FR" sz="2000" kern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/>
                <a:cs typeface="Papyrus"/>
              </a:rPr>
              <a:t>Molloy</a:t>
            </a:r>
            <a:endParaRPr lang="en-US" sz="2000" dirty="0">
              <a:latin typeface="Papyrus"/>
              <a:cs typeface="Papyru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29064" y="188640"/>
            <a:ext cx="4176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2000" kern="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/>
                <a:cs typeface="Papyrus"/>
              </a:rPr>
              <a:t>Pierre </a:t>
            </a:r>
            <a:r>
              <a:rPr lang="fr-FR" sz="2000" kern="0" dirty="0" err="1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/>
                <a:cs typeface="Papyrus"/>
              </a:rPr>
              <a:t>Bosland</a:t>
            </a:r>
            <a:r>
              <a:rPr lang="fr-FR" sz="2000" kern="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/>
                <a:cs typeface="Papyrus"/>
              </a:rPr>
              <a:t>: WP5 leader</a:t>
            </a:r>
          </a:p>
          <a:p>
            <a:pPr lvl="0">
              <a:defRPr/>
            </a:pPr>
            <a:r>
              <a:rPr lang="fr-FR" sz="2000" kern="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/>
                <a:cs typeface="Papyrus"/>
              </a:rPr>
              <a:t>Christine Darve: </a:t>
            </a:r>
            <a:r>
              <a:rPr lang="fr-FR" sz="2000" kern="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/>
                <a:cs typeface="Papyrus"/>
              </a:rPr>
              <a:t>ESS liaison </a:t>
            </a:r>
          </a:p>
        </p:txBody>
      </p:sp>
      <p:sp>
        <p:nvSpPr>
          <p:cNvPr id="34" name="ZoneTexte 18"/>
          <p:cNvSpPr txBox="1"/>
          <p:nvPr/>
        </p:nvSpPr>
        <p:spPr>
          <a:xfrm>
            <a:off x="3008784" y="4221088"/>
            <a:ext cx="2184243" cy="925018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>
            <a:defPPr>
              <a:defRPr lang="fr-F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defRPr>
            </a:lvl1pPr>
          </a:lstStyle>
          <a:p>
            <a:r>
              <a:rPr lang="fr-FR" dirty="0" smtClean="0"/>
              <a:t>SIS</a:t>
            </a:r>
          </a:p>
          <a:p>
            <a:r>
              <a:rPr lang="fr-FR" dirty="0" err="1" smtClean="0"/>
              <a:t>Francoise</a:t>
            </a:r>
            <a:r>
              <a:rPr lang="fr-FR" dirty="0" smtClean="0"/>
              <a:t> </a:t>
            </a:r>
            <a:r>
              <a:rPr lang="fr-FR" dirty="0" err="1" smtClean="0"/>
              <a:t>Gougnaud</a:t>
            </a:r>
            <a:endParaRPr lang="fr-FR" dirty="0"/>
          </a:p>
        </p:txBody>
      </p:sp>
      <p:cxnSp>
        <p:nvCxnSpPr>
          <p:cNvPr id="35" name="Connecteur droit 12"/>
          <p:cNvCxnSpPr/>
          <p:nvPr/>
        </p:nvCxnSpPr>
        <p:spPr>
          <a:xfrm>
            <a:off x="5097016" y="2492896"/>
            <a:ext cx="0" cy="172819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72480" y="2623845"/>
            <a:ext cx="2304256" cy="77766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>
            <a:defPPr>
              <a:defRPr lang="fr-FR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defRPr>
            </a:lvl1pPr>
          </a:lstStyle>
          <a:p>
            <a:r>
              <a:rPr lang="fr-FR" dirty="0" err="1"/>
              <a:t>Tooling</a:t>
            </a:r>
            <a:r>
              <a:rPr lang="fr-FR" dirty="0"/>
              <a:t> - </a:t>
            </a:r>
            <a:r>
              <a:rPr lang="fr-FR" dirty="0" err="1"/>
              <a:t>Assembling</a:t>
            </a:r>
            <a:endParaRPr lang="fr-FR" dirty="0"/>
          </a:p>
          <a:p>
            <a:r>
              <a:rPr lang="fr-FR" dirty="0"/>
              <a:t>N. Bazin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72480" y="1183686"/>
            <a:ext cx="2574286" cy="1138773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31750" h="25400" prst="angle"/>
            <a:bevelB w="25400" h="254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1700" dirty="0" smtClean="0"/>
              <a:t>Cryostat</a:t>
            </a:r>
          </a:p>
          <a:p>
            <a:pPr algn="ctr"/>
            <a:r>
              <a:rPr lang="fr-FR" sz="1700" dirty="0"/>
              <a:t>Design </a:t>
            </a:r>
            <a:r>
              <a:rPr lang="fr-FR" sz="1700" dirty="0" smtClean="0"/>
              <a:t>&amp; </a:t>
            </a:r>
            <a:r>
              <a:rPr lang="fr-FR" sz="1700" dirty="0" err="1" smtClean="0"/>
              <a:t>Procurement</a:t>
            </a:r>
            <a:endParaRPr lang="fr-FR" sz="1700" dirty="0" smtClean="0"/>
          </a:p>
          <a:p>
            <a:pPr algn="ctr"/>
            <a:r>
              <a:rPr lang="fr-FR" sz="1700" b="1" dirty="0" smtClean="0"/>
              <a:t>IPNO</a:t>
            </a:r>
          </a:p>
          <a:p>
            <a:pPr algn="ctr"/>
            <a:r>
              <a:rPr lang="fr-FR" sz="1700" dirty="0" smtClean="0"/>
              <a:t>G. Olivier</a:t>
            </a:r>
            <a:endParaRPr lang="fr-FR" sz="1700" dirty="0"/>
          </a:p>
        </p:txBody>
      </p:sp>
      <p:sp>
        <p:nvSpPr>
          <p:cNvPr id="41" name="Rectangle 40"/>
          <p:cNvSpPr/>
          <p:nvPr/>
        </p:nvSpPr>
        <p:spPr>
          <a:xfrm>
            <a:off x="2072680" y="332656"/>
            <a:ext cx="2595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b="1" kern="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/>
                <a:cs typeface="Papyrus"/>
              </a:rPr>
              <a:t>CEA/CNRS </a:t>
            </a:r>
            <a:r>
              <a:rPr lang="fr-FR" sz="2400" b="1" kern="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/>
                <a:cs typeface="Papyrus"/>
              </a:rPr>
              <a:t>team</a:t>
            </a:r>
            <a:endParaRPr lang="fr-FR" sz="2400" b="1" kern="0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/>
              <a:cs typeface="Papyrus"/>
            </a:endParaRPr>
          </a:p>
        </p:txBody>
      </p:sp>
      <p:cxnSp>
        <p:nvCxnSpPr>
          <p:cNvPr id="42" name="Connecteur droit 27"/>
          <p:cNvCxnSpPr/>
          <p:nvPr/>
        </p:nvCxnSpPr>
        <p:spPr>
          <a:xfrm>
            <a:off x="2432720" y="4293096"/>
            <a:ext cx="21602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272480" y="3559949"/>
            <a:ext cx="2304256" cy="1354217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31750" h="25400" prst="angle"/>
            <a:bevelB w="25400" h="25400" prst="angle"/>
          </a:sp3d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700"/>
            </a:lvl1pPr>
          </a:lstStyle>
          <a:p>
            <a:endParaRPr lang="fr-FR" dirty="0" smtClean="0"/>
          </a:p>
          <a:p>
            <a:r>
              <a:rPr lang="fr-FR" dirty="0" smtClean="0"/>
              <a:t>IPNO </a:t>
            </a:r>
            <a:r>
              <a:rPr lang="fr-FR" dirty="0" smtClean="0"/>
              <a:t>team</a:t>
            </a:r>
            <a:endParaRPr lang="fr-FR" sz="16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fr-FR" sz="1600" dirty="0" smtClean="0">
                <a:solidFill>
                  <a:schemeClr val="tx1"/>
                </a:solidFill>
                <a:latin typeface="Arial"/>
                <a:cs typeface="Arial"/>
              </a:rPr>
              <a:t>J.P. </a:t>
            </a:r>
            <a:r>
              <a:rPr lang="fr-FR" sz="1600" dirty="0" err="1" smtClean="0">
                <a:solidFill>
                  <a:schemeClr val="tx1"/>
                </a:solidFill>
                <a:latin typeface="Arial"/>
                <a:cs typeface="Arial"/>
              </a:rPr>
              <a:t>Thermeau</a:t>
            </a:r>
            <a:endParaRPr lang="fr-FR" sz="16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fr-FR" sz="1600" dirty="0" smtClean="0">
                <a:solidFill>
                  <a:schemeClr val="tx1"/>
                </a:solidFill>
                <a:latin typeface="Arial"/>
                <a:cs typeface="Arial"/>
              </a:rPr>
              <a:t>M. </a:t>
            </a:r>
            <a:r>
              <a:rPr lang="fr-FR" sz="1600" dirty="0" err="1" smtClean="0">
                <a:solidFill>
                  <a:schemeClr val="tx1"/>
                </a:solidFill>
                <a:latin typeface="Arial"/>
                <a:cs typeface="Arial"/>
              </a:rPr>
              <a:t>Pierens</a:t>
            </a:r>
            <a:endParaRPr lang="fr-FR" sz="1600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55611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73352" y="2348880"/>
            <a:ext cx="5832648" cy="39604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Cryogenic </a:t>
            </a:r>
            <a:r>
              <a:rPr lang="en-US" dirty="0" err="1" smtClean="0"/>
              <a:t>distridution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259" y="260648"/>
            <a:ext cx="7474441" cy="572200"/>
          </a:xfrm>
        </p:spPr>
        <p:txBody>
          <a:bodyPr/>
          <a:lstStyle/>
          <a:p>
            <a:r>
              <a:rPr lang="en-US" sz="2800" dirty="0">
                <a:solidFill>
                  <a:srgbClr val="3366FF"/>
                </a:solidFill>
              </a:rPr>
              <a:t>C</a:t>
            </a:r>
            <a:r>
              <a:rPr lang="en-US" sz="2800" dirty="0" smtClean="0">
                <a:solidFill>
                  <a:srgbClr val="3366FF"/>
                </a:solidFill>
              </a:rPr>
              <a:t>ryomodule stakeholders - Interfaces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20552" y="1052736"/>
            <a:ext cx="90574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GB" sz="2000" dirty="0">
                <a:latin typeface="Papyrus"/>
                <a:cs typeface="Papyrus"/>
              </a:rPr>
              <a:t>ESS </a:t>
            </a:r>
            <a:r>
              <a:rPr lang="en-GB" sz="2000" dirty="0" smtClean="0">
                <a:latin typeface="Papyrus"/>
                <a:cs typeface="Papyrus"/>
              </a:rPr>
              <a:t>lead engineers and work-package leaders</a:t>
            </a:r>
          </a:p>
          <a:p>
            <a:pPr marL="285750" lvl="0" indent="-285750">
              <a:buFont typeface="Arial"/>
              <a:buChar char="•"/>
            </a:pPr>
            <a:r>
              <a:rPr lang="en-GB" sz="2000" dirty="0" smtClean="0">
                <a:latin typeface="Papyrus"/>
                <a:cs typeface="Papyrus"/>
              </a:rPr>
              <a:t>Cryomodule designers</a:t>
            </a:r>
            <a:endParaRPr lang="en-US" sz="2000" dirty="0">
              <a:latin typeface="Papyrus"/>
              <a:cs typeface="Papyrus"/>
            </a:endParaRPr>
          </a:p>
          <a:p>
            <a:pPr marL="285750" lvl="0" indent="-285750">
              <a:buFont typeface="Arial"/>
              <a:buChar char="•"/>
            </a:pPr>
            <a:r>
              <a:rPr lang="en-GB" sz="2000" dirty="0" smtClean="0">
                <a:latin typeface="Papyrus"/>
                <a:cs typeface="Papyrus"/>
              </a:rPr>
              <a:t>Cavity package designers</a:t>
            </a:r>
            <a:endParaRPr lang="en-US" sz="2000" dirty="0">
              <a:latin typeface="Papyrus"/>
              <a:cs typeface="Papyrus"/>
            </a:endParaRPr>
          </a:p>
          <a:p>
            <a:pPr marL="285750" lvl="0" indent="-285750">
              <a:buFont typeface="Arial"/>
              <a:buChar char="•"/>
            </a:pPr>
            <a:r>
              <a:rPr lang="en-GB" sz="2000" dirty="0">
                <a:latin typeface="Papyrus"/>
                <a:cs typeface="Papyrus"/>
              </a:rPr>
              <a:t>Control </a:t>
            </a:r>
            <a:r>
              <a:rPr lang="en-GB" sz="2000" dirty="0" smtClean="0">
                <a:latin typeface="Papyrus"/>
                <a:cs typeface="Papyrus"/>
              </a:rPr>
              <a:t>command (Control Box, PLC, LLRF, MPS)</a:t>
            </a:r>
          </a:p>
          <a:p>
            <a:pPr marL="285750" lvl="0" indent="-285750">
              <a:buFont typeface="Arial"/>
              <a:buChar char="•"/>
            </a:pPr>
            <a:r>
              <a:rPr lang="en-GB" sz="2000" dirty="0" smtClean="0">
                <a:latin typeface="Papyrus"/>
                <a:cs typeface="Papyrus"/>
              </a:rPr>
              <a:t>Instrumentation teams</a:t>
            </a:r>
          </a:p>
          <a:p>
            <a:pPr marL="285750" lvl="0" indent="-285750">
              <a:buFont typeface="Arial"/>
              <a:buChar char="•"/>
            </a:pPr>
            <a:r>
              <a:rPr lang="en-GB" sz="2000" dirty="0">
                <a:latin typeface="Papyrus"/>
                <a:cs typeface="Papyrus"/>
              </a:rPr>
              <a:t>Safety team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Papyrus"/>
                <a:cs typeface="Papyrus"/>
              </a:rPr>
              <a:t>RF team</a:t>
            </a:r>
          </a:p>
          <a:p>
            <a:pPr marL="285750" lvl="0" indent="-285750">
              <a:buFont typeface="Arial"/>
              <a:buChar char="•"/>
            </a:pPr>
            <a:r>
              <a:rPr lang="en-GB" sz="2000" dirty="0" smtClean="0">
                <a:latin typeface="Papyrus"/>
                <a:cs typeface="Papyrus"/>
              </a:rPr>
              <a:t>Component </a:t>
            </a:r>
            <a:r>
              <a:rPr lang="en-GB" sz="2000" dirty="0">
                <a:latin typeface="Papyrus"/>
                <a:cs typeface="Papyrus"/>
              </a:rPr>
              <a:t>assembly teams </a:t>
            </a:r>
            <a:endParaRPr lang="en-GB" sz="2000" dirty="0" smtClean="0">
              <a:latin typeface="Papyrus"/>
              <a:cs typeface="Papyrus"/>
            </a:endParaRPr>
          </a:p>
          <a:p>
            <a:pPr marL="285750" lvl="0" indent="-285750">
              <a:buFont typeface="Arial"/>
              <a:buChar char="•"/>
            </a:pPr>
            <a:r>
              <a:rPr lang="en-GB" sz="2000" dirty="0" smtClean="0">
                <a:latin typeface="Papyrus"/>
                <a:cs typeface="Papyrus"/>
              </a:rPr>
              <a:t>ESS </a:t>
            </a:r>
            <a:r>
              <a:rPr lang="en-GB" sz="2000" dirty="0">
                <a:latin typeface="Papyrus"/>
                <a:cs typeface="Papyrus"/>
              </a:rPr>
              <a:t>system </a:t>
            </a:r>
            <a:r>
              <a:rPr lang="en-GB" sz="2000" dirty="0" smtClean="0">
                <a:latin typeface="Papyrus"/>
                <a:cs typeface="Papyrus"/>
              </a:rPr>
              <a:t>engineer, QA</a:t>
            </a:r>
            <a:endParaRPr lang="en-US" sz="2000" dirty="0">
              <a:latin typeface="Papyrus"/>
              <a:cs typeface="Papyrus"/>
            </a:endParaRPr>
          </a:p>
          <a:p>
            <a:pPr marL="285750" lvl="0" indent="-285750">
              <a:buFont typeface="Arial"/>
              <a:buChar char="•"/>
            </a:pPr>
            <a:r>
              <a:rPr lang="en-GB" sz="2000" dirty="0">
                <a:latin typeface="Papyrus"/>
                <a:cs typeface="Papyrus"/>
              </a:rPr>
              <a:t>Survey </a:t>
            </a:r>
            <a:r>
              <a:rPr lang="en-GB" sz="2000" dirty="0" smtClean="0">
                <a:latin typeface="Papyrus"/>
                <a:cs typeface="Papyrus"/>
              </a:rPr>
              <a:t>experts</a:t>
            </a:r>
          </a:p>
          <a:p>
            <a:pPr marL="285750" lvl="0" indent="-285750">
              <a:buFont typeface="Arial"/>
              <a:buChar char="•"/>
            </a:pPr>
            <a:r>
              <a:rPr lang="en-GB" sz="2000" dirty="0" smtClean="0">
                <a:latin typeface="Papyrus"/>
                <a:cs typeface="Papyrus"/>
              </a:rPr>
              <a:t>Test stand service</a:t>
            </a:r>
            <a:endParaRPr lang="en-GB" sz="2000" dirty="0" smtClean="0">
              <a:latin typeface="Papyrus"/>
              <a:cs typeface="Papyrus"/>
            </a:endParaRPr>
          </a:p>
          <a:p>
            <a:pPr marL="285750" lvl="0" indent="-285750">
              <a:buFont typeface="Arial"/>
              <a:buChar char="•"/>
            </a:pPr>
            <a:r>
              <a:rPr lang="en-GB" sz="2000" dirty="0" err="1" smtClean="0">
                <a:latin typeface="Papyrus"/>
                <a:cs typeface="Papyrus"/>
              </a:rPr>
              <a:t>Toolings</a:t>
            </a:r>
            <a:endParaRPr lang="en-GB" sz="2000" dirty="0" smtClean="0">
              <a:latin typeface="Papyrus"/>
              <a:cs typeface="Papyrus"/>
            </a:endParaRPr>
          </a:p>
          <a:p>
            <a:pPr marL="285750" lvl="0" indent="-285750">
              <a:buFont typeface="Arial"/>
              <a:buChar char="•"/>
            </a:pPr>
            <a:r>
              <a:rPr lang="en-GB" sz="2000" dirty="0" smtClean="0">
                <a:latin typeface="Papyrus"/>
                <a:cs typeface="Papyrus"/>
              </a:rPr>
              <a:t>Transport</a:t>
            </a:r>
          </a:p>
          <a:p>
            <a:pPr marL="285750" lvl="0" indent="-285750">
              <a:buFont typeface="Arial"/>
              <a:buChar char="•"/>
            </a:pPr>
            <a:r>
              <a:rPr lang="en-GB" sz="2000" dirty="0" smtClean="0">
                <a:latin typeface="Papyrus"/>
                <a:cs typeface="Papyrus"/>
              </a:rPr>
              <a:t>Conv. Fac.</a:t>
            </a:r>
            <a:endParaRPr lang="en-US" sz="2000" dirty="0">
              <a:latin typeface="Papyrus"/>
              <a:cs typeface="Papyrus"/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Papyrus"/>
              <a:cs typeface="Papyru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04728" y="2420888"/>
            <a:ext cx="7560840" cy="3960440"/>
            <a:chOff x="2504728" y="2420888"/>
            <a:chExt cx="7560840" cy="396044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45560" y="3140968"/>
              <a:ext cx="3960440" cy="2683814"/>
            </a:xfrm>
            <a:prstGeom prst="rect">
              <a:avLst/>
            </a:prstGeom>
          </p:spPr>
        </p:pic>
        <p:sp>
          <p:nvSpPr>
            <p:cNvPr id="7" name="Up Arrow 6"/>
            <p:cNvSpPr/>
            <p:nvPr/>
          </p:nvSpPr>
          <p:spPr>
            <a:xfrm>
              <a:off x="7673752" y="2865588"/>
              <a:ext cx="576064" cy="648072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366FF"/>
                </a:solidFill>
              </a:endParaRPr>
            </a:p>
          </p:txBody>
        </p:sp>
        <p:sp>
          <p:nvSpPr>
            <p:cNvPr id="8" name="Up Arrow 7"/>
            <p:cNvSpPr/>
            <p:nvPr/>
          </p:nvSpPr>
          <p:spPr>
            <a:xfrm rot="10800000">
              <a:off x="7385720" y="5169844"/>
              <a:ext cx="576064" cy="648072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366FF"/>
                </a:solidFill>
              </a:endParaRPr>
            </a:p>
          </p:txBody>
        </p:sp>
        <p:sp>
          <p:nvSpPr>
            <p:cNvPr id="9" name="Up Arrow 8"/>
            <p:cNvSpPr/>
            <p:nvPr/>
          </p:nvSpPr>
          <p:spPr>
            <a:xfrm rot="15386533">
              <a:off x="5695569" y="4397036"/>
              <a:ext cx="576064" cy="648072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366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229028" y="2420888"/>
              <a:ext cx="28365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3366FF"/>
                  </a:solidFill>
                  <a:latin typeface="Papyrus"/>
                  <a:cs typeface="Papyrus"/>
                </a:rPr>
                <a:t>Cryogenic </a:t>
              </a:r>
              <a:r>
                <a:rPr lang="en-US" sz="2000" dirty="0" smtClean="0">
                  <a:solidFill>
                    <a:srgbClr val="3366FF"/>
                  </a:solidFill>
                  <a:latin typeface="Papyrus"/>
                  <a:cs typeface="Papyrus"/>
                </a:rPr>
                <a:t>distribution</a:t>
              </a:r>
              <a:endParaRPr lang="en-US" sz="2000" dirty="0">
                <a:solidFill>
                  <a:srgbClr val="3366FF"/>
                </a:solidFill>
                <a:latin typeface="Papyrus"/>
                <a:cs typeface="Papyru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241704" y="5805264"/>
              <a:ext cx="22478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3366FF"/>
                  </a:solidFill>
                  <a:latin typeface="Papyrus"/>
                  <a:cs typeface="Papyrus"/>
                </a:rPr>
                <a:t>Radio-frequency</a:t>
              </a:r>
              <a:endParaRPr lang="en-US" sz="2000" dirty="0">
                <a:solidFill>
                  <a:srgbClr val="3366FF"/>
                </a:solidFill>
                <a:latin typeface="Papyrus"/>
                <a:cs typeface="Papyru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673080" y="5013176"/>
              <a:ext cx="122413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3366FF"/>
                  </a:solidFill>
                  <a:latin typeface="Papyrus"/>
                  <a:cs typeface="Papyrus"/>
                </a:rPr>
                <a:t>Beam Vacuum</a:t>
              </a:r>
              <a:endParaRPr lang="en-US" sz="2000" dirty="0">
                <a:solidFill>
                  <a:srgbClr val="3366FF"/>
                </a:solidFill>
                <a:latin typeface="Papyrus"/>
                <a:cs typeface="Papyru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376936" y="3501008"/>
              <a:ext cx="158417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3366FF"/>
                  </a:solidFill>
                  <a:latin typeface="Papyrus"/>
                  <a:cs typeface="Papyrus"/>
                </a:rPr>
                <a:t>Beam Diagnostic</a:t>
              </a:r>
              <a:endParaRPr lang="en-US" sz="2000" dirty="0">
                <a:solidFill>
                  <a:srgbClr val="3366FF"/>
                </a:solidFill>
                <a:latin typeface="Papyrus"/>
                <a:cs typeface="Papyrus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04728" y="4442652"/>
              <a:ext cx="3096343" cy="1938676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4448944" y="4653136"/>
              <a:ext cx="122413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3366FF"/>
                  </a:solidFill>
                  <a:latin typeface="Papyrus"/>
                  <a:cs typeface="Papyrus"/>
                </a:rPr>
                <a:t>Beam Optics</a:t>
              </a:r>
              <a:endParaRPr lang="en-US" sz="2000" dirty="0">
                <a:solidFill>
                  <a:srgbClr val="3366FF"/>
                </a:solidFill>
                <a:latin typeface="Papyrus"/>
                <a:cs typeface="Papyrus"/>
              </a:endParaRPr>
            </a:p>
          </p:txBody>
        </p:sp>
      </p:grpSp>
      <p:sp>
        <p:nvSpPr>
          <p:cNvPr id="20" name="Up Arrow 19"/>
          <p:cNvSpPr/>
          <p:nvPr/>
        </p:nvSpPr>
        <p:spPr>
          <a:xfrm>
            <a:off x="5673080" y="2924944"/>
            <a:ext cx="576064" cy="64807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097016" y="2492896"/>
            <a:ext cx="2836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Papyrus"/>
                <a:cs typeface="Papyrus"/>
              </a:rPr>
              <a:t>Control system</a:t>
            </a:r>
            <a:endParaRPr lang="en-US" sz="2000" dirty="0">
              <a:solidFill>
                <a:srgbClr val="3366FF"/>
              </a:solidFill>
              <a:latin typeface="Papyrus"/>
              <a:cs typeface="Papyru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36576" y="5661248"/>
            <a:ext cx="151216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Papyrus"/>
                <a:cs typeface="Papyrus"/>
              </a:rPr>
              <a:t>October </a:t>
            </a:r>
            <a:r>
              <a:rPr lang="en-US" sz="1600" dirty="0" smtClean="0">
                <a:latin typeface="Papyrus"/>
                <a:cs typeface="Papyrus"/>
              </a:rPr>
              <a:t>2012 Baseline</a:t>
            </a:r>
            <a:endParaRPr lang="en-US" sz="18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4102990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76536" y="1157976"/>
            <a:ext cx="83494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Papyrus"/>
                <a:cs typeface="Papyrus"/>
              </a:rPr>
              <a:t> P</a:t>
            </a:r>
            <a:r>
              <a:rPr lang="fr-FR" sz="2000" baseline="-25000" dirty="0" smtClean="0">
                <a:latin typeface="Papyrus"/>
                <a:cs typeface="Papyrus"/>
              </a:rPr>
              <a:t>RF</a:t>
            </a:r>
            <a:r>
              <a:rPr lang="fr-FR" sz="2000" dirty="0" smtClean="0">
                <a:latin typeface="Papyrus"/>
                <a:cs typeface="Papyrus"/>
              </a:rPr>
              <a:t> max = 1.2 </a:t>
            </a:r>
            <a:r>
              <a:rPr lang="fr-FR" sz="2000" dirty="0" smtClean="0">
                <a:latin typeface="Papyrus"/>
                <a:cs typeface="Papyrus"/>
              </a:rPr>
              <a:t>MW</a:t>
            </a:r>
            <a:r>
              <a:rPr lang="fr-FR" sz="2000" dirty="0" smtClean="0">
                <a:latin typeface="Papyrus"/>
                <a:cs typeface="Papyrus"/>
              </a:rPr>
              <a:t>	&lt;= HIPPI power coupler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>
                <a:latin typeface="Papyrus"/>
                <a:cs typeface="Papyrus"/>
              </a:rPr>
              <a:t> </a:t>
            </a:r>
            <a:r>
              <a:rPr lang="fr-FR" sz="2000" dirty="0" smtClean="0">
                <a:latin typeface="Papyrus"/>
                <a:cs typeface="Papyrus"/>
              </a:rPr>
              <a:t>Piezo tuner		&lt;= Saclay V tuner (HIPPI / SPL tuner</a:t>
            </a:r>
            <a:r>
              <a:rPr lang="fr-FR" sz="2000" dirty="0" smtClean="0">
                <a:latin typeface="Papyrus"/>
                <a:cs typeface="Papyrus"/>
              </a:rPr>
              <a:t>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Papyrus"/>
                <a:cs typeface="Papyrus"/>
              </a:rPr>
              <a:t> </a:t>
            </a:r>
            <a:r>
              <a:rPr lang="fr-FR" sz="2000" dirty="0" err="1" smtClean="0">
                <a:latin typeface="Papyrus"/>
                <a:cs typeface="Papyrus"/>
              </a:rPr>
              <a:t>Titanium</a:t>
            </a:r>
            <a:r>
              <a:rPr lang="fr-FR" sz="2000" dirty="0" smtClean="0">
                <a:latin typeface="Papyrus"/>
                <a:cs typeface="Papyrus"/>
              </a:rPr>
              <a:t> </a:t>
            </a:r>
            <a:r>
              <a:rPr lang="fr-FR" sz="2000" dirty="0" err="1" smtClean="0">
                <a:latin typeface="Papyrus"/>
                <a:cs typeface="Papyrus"/>
              </a:rPr>
              <a:t>helium</a:t>
            </a:r>
            <a:r>
              <a:rPr lang="fr-FR" sz="2000" dirty="0" smtClean="0">
                <a:latin typeface="Papyrus"/>
                <a:cs typeface="Papyrus"/>
              </a:rPr>
              <a:t> </a:t>
            </a:r>
            <a:r>
              <a:rPr lang="fr-FR" sz="2000" dirty="0" err="1" smtClean="0">
                <a:latin typeface="Papyrus"/>
                <a:cs typeface="Papyrus"/>
              </a:rPr>
              <a:t>vessel</a:t>
            </a:r>
            <a:r>
              <a:rPr lang="fr-FR" sz="2000" dirty="0" smtClean="0">
                <a:latin typeface="Papyrus"/>
                <a:cs typeface="Papyrus"/>
              </a:rPr>
              <a:t> (</a:t>
            </a:r>
            <a:r>
              <a:rPr lang="fr-FR" sz="2000" dirty="0" err="1" smtClean="0">
                <a:latin typeface="Papyrus"/>
                <a:cs typeface="Papyrus"/>
              </a:rPr>
              <a:t>Thickness</a:t>
            </a:r>
            <a:r>
              <a:rPr lang="fr-FR" sz="2000" dirty="0" smtClean="0">
                <a:latin typeface="Papyrus"/>
                <a:cs typeface="Papyrus"/>
              </a:rPr>
              <a:t>: 5 mm</a:t>
            </a:r>
            <a:r>
              <a:rPr lang="fr-FR" sz="2000" dirty="0" smtClean="0">
                <a:latin typeface="Papyrus"/>
                <a:cs typeface="Papyrus"/>
              </a:rPr>
              <a:t>), </a:t>
            </a:r>
            <a:r>
              <a:rPr lang="fr-FR" sz="2000" dirty="0" err="1" smtClean="0">
                <a:latin typeface="Papyrus"/>
                <a:cs typeface="Papyrus"/>
              </a:rPr>
              <a:t>Flanges</a:t>
            </a:r>
            <a:r>
              <a:rPr lang="fr-FR" sz="2000" dirty="0" smtClean="0">
                <a:latin typeface="Papyrus"/>
                <a:cs typeface="Papyrus"/>
              </a:rPr>
              <a:t> </a:t>
            </a:r>
            <a:r>
              <a:rPr lang="fr-FR" sz="2000" dirty="0" err="1" smtClean="0">
                <a:latin typeface="Papyrus"/>
                <a:cs typeface="Papyrus"/>
              </a:rPr>
              <a:t>material</a:t>
            </a:r>
            <a:r>
              <a:rPr lang="fr-FR" sz="2000" dirty="0" smtClean="0">
                <a:latin typeface="Papyrus"/>
                <a:cs typeface="Papyrus"/>
              </a:rPr>
              <a:t>: NbTi</a:t>
            </a:r>
            <a:endParaRPr lang="fr-FR" sz="2000" dirty="0">
              <a:latin typeface="Papyrus"/>
              <a:cs typeface="Papyrus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>
                <a:latin typeface="Papyrus"/>
                <a:cs typeface="Papyrus"/>
              </a:rPr>
              <a:t> </a:t>
            </a:r>
            <a:r>
              <a:rPr lang="fr-FR" sz="2000" dirty="0" smtClean="0">
                <a:latin typeface="Papyrus"/>
                <a:cs typeface="Papyrus"/>
              </a:rPr>
              <a:t>L_</a:t>
            </a:r>
            <a:r>
              <a:rPr lang="en-US" sz="2000" dirty="0" smtClean="0">
                <a:latin typeface="Papyrus"/>
                <a:cs typeface="Papyrus"/>
              </a:rPr>
              <a:t>Pulse x </a:t>
            </a:r>
            <a:r>
              <a:rPr lang="en-US" sz="2000" dirty="0">
                <a:latin typeface="Papyrus"/>
                <a:cs typeface="Papyrus"/>
              </a:rPr>
              <a:t>rep </a:t>
            </a:r>
            <a:r>
              <a:rPr lang="en-US" sz="2000" dirty="0" smtClean="0">
                <a:latin typeface="Papyrus"/>
                <a:cs typeface="Papyrus"/>
              </a:rPr>
              <a:t>rate = DC : 2.86 </a:t>
            </a:r>
            <a:r>
              <a:rPr lang="en-US" sz="2000" dirty="0" err="1" smtClean="0">
                <a:latin typeface="Papyrus"/>
                <a:cs typeface="Papyrus"/>
              </a:rPr>
              <a:t>ms</a:t>
            </a:r>
            <a:r>
              <a:rPr lang="en-US" sz="2000" dirty="0" smtClean="0">
                <a:latin typeface="Papyrus"/>
                <a:cs typeface="Papyrus"/>
              </a:rPr>
              <a:t> x  </a:t>
            </a:r>
            <a:r>
              <a:rPr lang="en-US" sz="2000" dirty="0">
                <a:latin typeface="Papyrus"/>
                <a:cs typeface="Papyrus"/>
              </a:rPr>
              <a:t>14 </a:t>
            </a:r>
            <a:r>
              <a:rPr lang="en-US" sz="2000" dirty="0" smtClean="0">
                <a:latin typeface="Papyrus"/>
                <a:cs typeface="Papyrus"/>
              </a:rPr>
              <a:t>Hz </a:t>
            </a:r>
            <a:r>
              <a:rPr lang="en-US" sz="2000" dirty="0" smtClean="0">
                <a:latin typeface="Papyrus"/>
                <a:cs typeface="Papyrus"/>
              </a:rPr>
              <a:t>= 4 %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Papyrus"/>
                <a:cs typeface="Papyrus"/>
              </a:rPr>
              <a:t> 5-cell high beta (0.86)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Papyrus"/>
                <a:cs typeface="Papyrus"/>
              </a:rPr>
              <a:t> 6-cell medium beta (0.67) [S. Molloy]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 smtClean="0">
              <a:latin typeface="Papyrus"/>
              <a:cs typeface="Papyrus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Papyrus"/>
                <a:cs typeface="Papyrus"/>
              </a:rPr>
              <a:t>Mustang’s proposed parameters</a:t>
            </a:r>
          </a:p>
          <a:p>
            <a:pPr lvl="1">
              <a:defRPr/>
            </a:pPr>
            <a:r>
              <a:rPr lang="en-US" sz="2000" dirty="0">
                <a:latin typeface="Papyrus"/>
                <a:cs typeface="Papyrus"/>
              </a:rPr>
              <a:t>Power: 1 MW (2019</a:t>
            </a:r>
            <a:r>
              <a:rPr lang="en-US" sz="2000" dirty="0" smtClean="0">
                <a:latin typeface="Papyrus"/>
                <a:cs typeface="Papyrus"/>
              </a:rPr>
              <a:t>),5 MW (2025), </a:t>
            </a:r>
          </a:p>
          <a:p>
            <a:pPr lvl="1">
              <a:defRPr/>
            </a:pPr>
            <a:r>
              <a:rPr lang="en-US" sz="2000" dirty="0" smtClean="0">
                <a:latin typeface="Papyrus"/>
                <a:cs typeface="Papyrus"/>
              </a:rPr>
              <a:t>Peak </a:t>
            </a:r>
            <a:r>
              <a:rPr lang="en-US" sz="2000" dirty="0">
                <a:latin typeface="Papyrus"/>
                <a:cs typeface="Papyrus"/>
              </a:rPr>
              <a:t>surface field ⟶ 45 MV/m</a:t>
            </a:r>
          </a:p>
          <a:p>
            <a:pPr lvl="1">
              <a:defRPr/>
            </a:pPr>
            <a:r>
              <a:rPr lang="en-US" sz="2000" dirty="0">
                <a:latin typeface="Papyrus"/>
                <a:cs typeface="Papyrus"/>
              </a:rPr>
              <a:t>Energy ⟶ 2000 MeV ⇒ Current ⟶ 62.5 mA </a:t>
            </a:r>
          </a:p>
        </p:txBody>
      </p:sp>
      <p:grpSp>
        <p:nvGrpSpPr>
          <p:cNvPr id="5" name="Groupe 16"/>
          <p:cNvGrpSpPr/>
          <p:nvPr/>
        </p:nvGrpSpPr>
        <p:grpSpPr>
          <a:xfrm>
            <a:off x="3158801" y="1147128"/>
            <a:ext cx="6652143" cy="1087671"/>
            <a:chOff x="2987824" y="4509120"/>
            <a:chExt cx="6140440" cy="1087671"/>
          </a:xfrm>
        </p:grpSpPr>
        <p:sp>
          <p:nvSpPr>
            <p:cNvPr id="6" name="Ellipse 12"/>
            <p:cNvSpPr/>
            <p:nvPr/>
          </p:nvSpPr>
          <p:spPr>
            <a:xfrm>
              <a:off x="2987824" y="4581128"/>
              <a:ext cx="2952328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Ellipse 13"/>
            <p:cNvSpPr/>
            <p:nvPr/>
          </p:nvSpPr>
          <p:spPr>
            <a:xfrm>
              <a:off x="2987824" y="5061205"/>
              <a:ext cx="4752528" cy="5040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ccolade fermante 14"/>
            <p:cNvSpPr/>
            <p:nvPr/>
          </p:nvSpPr>
          <p:spPr>
            <a:xfrm>
              <a:off x="7524328" y="4509120"/>
              <a:ext cx="360040" cy="1080120"/>
            </a:xfrm>
            <a:prstGeom prst="rightBrac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ZoneTexte 15"/>
            <p:cNvSpPr txBox="1"/>
            <p:nvPr/>
          </p:nvSpPr>
          <p:spPr>
            <a:xfrm>
              <a:off x="7956376" y="4581128"/>
              <a:ext cx="11718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Papyrus"/>
                  <a:cs typeface="Papyrus"/>
                </a:rPr>
                <a:t>Adapted </a:t>
              </a:r>
            </a:p>
            <a:p>
              <a:r>
                <a:rPr lang="en-US" sz="2000" dirty="0" smtClean="0">
                  <a:latin typeface="Papyrus"/>
                  <a:cs typeface="Papyrus"/>
                </a:rPr>
                <a:t>to ESS cavities</a:t>
              </a:r>
              <a:endParaRPr lang="en-US" sz="2000" dirty="0">
                <a:latin typeface="Papyrus"/>
                <a:cs typeface="Papyrus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2216696" y="332656"/>
            <a:ext cx="6942771" cy="5212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Papyrus"/>
                <a:ea typeface="+mj-ea"/>
                <a:cs typeface="Papyrus"/>
                <a:sym typeface="TitilliumText14L 600 wt" pitchFamily="-64" charset="0"/>
              </a:rPr>
              <a:t>Elliptical cavities for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Papyrus"/>
                <a:ea typeface="+mj-ea"/>
                <a:cs typeface="Papyrus"/>
                <a:sym typeface="TitilliumText14L 600 wt" pitchFamily="-64" charset="0"/>
              </a:rPr>
              <a:t>ESS </a:t>
            </a:r>
          </a:p>
          <a:p>
            <a:pPr lvl="0"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Papyrus"/>
                <a:ea typeface="+mj-ea"/>
                <a:cs typeface="Papyrus"/>
                <a:sym typeface="TitilliumText14L 600 wt" pitchFamily="-64" charset="0"/>
              </a:rPr>
              <a:t>(see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Papyrus"/>
                <a:ea typeface="+mj-ea"/>
                <a:cs typeface="Papyrus"/>
                <a:sym typeface="TitilliumText14L 600 wt" pitchFamily="-64" charset="0"/>
              </a:rPr>
              <a:t>Mamad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Papyrus"/>
                <a:ea typeface="+mj-ea"/>
                <a:cs typeface="Papyrus"/>
                <a:sym typeface="TitilliumText14L 600 wt" pitchFamily="-64" charset="0"/>
              </a:rPr>
              <a:t> </a:t>
            </a:r>
            <a:r>
              <a:rPr lang="en-US" sz="2000" dirty="0" err="1">
                <a:solidFill>
                  <a:srgbClr val="3366FF"/>
                </a:solidFill>
                <a:latin typeface="Papyrus"/>
                <a:cs typeface="Papyrus"/>
              </a:rPr>
              <a:t>Eshraqi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Papyrus"/>
                <a:ea typeface="+mj-ea"/>
                <a:cs typeface="Papyrus"/>
                <a:sym typeface="TitilliumText14L 600 wt" pitchFamily="-64" charset="0"/>
              </a:rPr>
              <a:t>’s talk)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Papyrus"/>
              <a:ea typeface="+mj-ea"/>
              <a:cs typeface="Papyrus"/>
              <a:sym typeface="TitilliumText14L 600 wt" pitchFamily="-6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1352" y="4960470"/>
            <a:ext cx="1498335" cy="156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5088" y="3160270"/>
            <a:ext cx="3913521" cy="169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913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632" y="116632"/>
            <a:ext cx="8175180" cy="609600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rgbClr val="3366FF"/>
                </a:solidFill>
                <a:latin typeface="Papyrus"/>
                <a:cs typeface="Papyrus"/>
              </a:rPr>
              <a:t>Cavity Cryomodule </a:t>
            </a:r>
            <a:r>
              <a:rPr lang="en-US" sz="2400" dirty="0">
                <a:solidFill>
                  <a:srgbClr val="3366FF"/>
                </a:solidFill>
                <a:latin typeface="Papyrus"/>
                <a:cs typeface="Papyrus"/>
              </a:rPr>
              <a:t>T</a:t>
            </a:r>
            <a:r>
              <a:rPr lang="en-US" sz="2400" dirty="0" smtClean="0">
                <a:solidFill>
                  <a:srgbClr val="3366FF"/>
                </a:solidFill>
                <a:latin typeface="Papyrus"/>
                <a:cs typeface="Papyrus"/>
              </a:rPr>
              <a:t>echnology Demonstrator</a:t>
            </a:r>
            <a:endParaRPr lang="en-US" sz="2400" dirty="0">
              <a:solidFill>
                <a:srgbClr val="3366FF"/>
              </a:solidFill>
              <a:latin typeface="Papyrus"/>
              <a:cs typeface="Papyru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6496" y="2636912"/>
            <a:ext cx="9308060" cy="2448272"/>
          </a:xfrm>
          <a:prstGeom prst="rect">
            <a:avLst/>
          </a:prstGeom>
        </p:spPr>
        <p:txBody>
          <a:bodyPr/>
          <a:lstStyle/>
          <a:p>
            <a:pPr marL="402697" indent="-342900"/>
            <a:r>
              <a:rPr lang="en-US" sz="2000" dirty="0" smtClean="0">
                <a:latin typeface="Papyrus"/>
                <a:ea typeface="Lucida Grande"/>
                <a:cs typeface="Papyrus"/>
              </a:rPr>
              <a:t>Validate </a:t>
            </a:r>
            <a:r>
              <a:rPr lang="en-US" sz="2000" dirty="0">
                <a:solidFill>
                  <a:srgbClr val="030000"/>
                </a:solidFill>
                <a:latin typeface="Papyrus"/>
                <a:cs typeface="Papyrus"/>
              </a:rPr>
              <a:t>the </a:t>
            </a:r>
            <a:r>
              <a:rPr lang="en-US" sz="2000" dirty="0">
                <a:solidFill>
                  <a:srgbClr val="3366FF"/>
                </a:solidFill>
                <a:latin typeface="Papyrus"/>
                <a:cs typeface="Papyrus"/>
              </a:rPr>
              <a:t>RF, mechanical, thermal and vacuum  design </a:t>
            </a:r>
            <a:r>
              <a:rPr lang="en-US" sz="2000" dirty="0" smtClean="0">
                <a:solidFill>
                  <a:srgbClr val="030000"/>
                </a:solidFill>
                <a:latin typeface="Papyrus"/>
                <a:cs typeface="Papyrus"/>
              </a:rPr>
              <a:t>performances</a:t>
            </a:r>
          </a:p>
          <a:p>
            <a:pPr marL="231247" indent="-171450"/>
            <a:endParaRPr lang="en-US" sz="1000" dirty="0">
              <a:solidFill>
                <a:srgbClr val="030000"/>
              </a:solidFill>
              <a:latin typeface="Papyrus"/>
              <a:cs typeface="Papyrus"/>
            </a:endParaRPr>
          </a:p>
          <a:p>
            <a:pPr marL="402697" indent="-342900"/>
            <a:r>
              <a:rPr lang="en-US" sz="2000" dirty="0" smtClean="0">
                <a:latin typeface="Papyrus"/>
                <a:cs typeface="Papyrus"/>
              </a:rPr>
              <a:t>Demonstrate </a:t>
            </a:r>
            <a:r>
              <a:rPr lang="en-US" sz="2000" dirty="0">
                <a:latin typeface="Papyrus"/>
                <a:cs typeface="Papyrus"/>
              </a:rPr>
              <a:t>the </a:t>
            </a:r>
            <a:r>
              <a:rPr lang="en-US" sz="2000" dirty="0">
                <a:solidFill>
                  <a:srgbClr val="3366FF"/>
                </a:solidFill>
                <a:latin typeface="Papyrus"/>
                <a:cs typeface="Papyrus"/>
              </a:rPr>
              <a:t>industrialization </a:t>
            </a:r>
            <a:r>
              <a:rPr lang="en-US" sz="2000" dirty="0" smtClean="0">
                <a:solidFill>
                  <a:srgbClr val="3366FF"/>
                </a:solidFill>
                <a:latin typeface="Papyrus"/>
                <a:cs typeface="Papyrus"/>
              </a:rPr>
              <a:t>process</a:t>
            </a:r>
            <a:r>
              <a:rPr lang="en-US" sz="1200" dirty="0" smtClean="0">
                <a:solidFill>
                  <a:srgbClr val="030000"/>
                </a:solidFill>
                <a:latin typeface="Papyrus"/>
                <a:cs typeface="Papyrus"/>
              </a:rPr>
              <a:t> </a:t>
            </a:r>
            <a:r>
              <a:rPr lang="en-US" sz="2000" dirty="0" smtClean="0">
                <a:latin typeface="Papyrus"/>
                <a:ea typeface="Lucida Grande"/>
                <a:cs typeface="Papyrus"/>
              </a:rPr>
              <a:t>by validating component life-cycles</a:t>
            </a:r>
          </a:p>
          <a:p>
            <a:pPr marL="231247" indent="-171450"/>
            <a:endParaRPr lang="en-US" sz="1000" dirty="0">
              <a:solidFill>
                <a:srgbClr val="030000"/>
              </a:solidFill>
              <a:latin typeface="Papyrus"/>
              <a:cs typeface="Papyrus"/>
            </a:endParaRPr>
          </a:p>
          <a:p>
            <a:pPr marL="402697" indent="-342900"/>
            <a:r>
              <a:rPr lang="en-US" sz="2000" dirty="0" smtClean="0">
                <a:latin typeface="Papyrus"/>
                <a:ea typeface="Lucida Grande"/>
                <a:cs typeface="Papyrus"/>
              </a:rPr>
              <a:t>Develop ESS 704 MHz SRF </a:t>
            </a:r>
            <a:r>
              <a:rPr lang="en-US" sz="2000" dirty="0" err="1" smtClean="0">
                <a:latin typeface="Papyrus"/>
                <a:ea typeface="Lucida Grande"/>
                <a:cs typeface="Papyrus"/>
              </a:rPr>
              <a:t>linac</a:t>
            </a:r>
            <a:r>
              <a:rPr lang="en-US" sz="2000" dirty="0" smtClean="0">
                <a:latin typeface="Papyrus"/>
                <a:ea typeface="Lucida Grande"/>
                <a:cs typeface="Papyrus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Papyrus"/>
                <a:ea typeface="Lucida Grande"/>
                <a:cs typeface="Papyrus"/>
              </a:rPr>
              <a:t>operating </a:t>
            </a:r>
            <a:r>
              <a:rPr lang="en-US" sz="2000" dirty="0" smtClean="0">
                <a:solidFill>
                  <a:srgbClr val="3366FF"/>
                </a:solidFill>
                <a:latin typeface="Papyrus"/>
                <a:ea typeface="Lucida Grande"/>
                <a:cs typeface="Papyrus"/>
              </a:rPr>
              <a:t>procedures </a:t>
            </a:r>
          </a:p>
          <a:p>
            <a:pPr marL="231247" indent="-171450"/>
            <a:endParaRPr lang="en-US" sz="1000" dirty="0" smtClean="0">
              <a:latin typeface="Papyrus"/>
              <a:ea typeface="Lucida Grande"/>
              <a:cs typeface="Papyrus"/>
            </a:endParaRPr>
          </a:p>
          <a:p>
            <a:pPr marL="402697" indent="-342900"/>
            <a:r>
              <a:rPr lang="en-US" sz="2000" dirty="0" smtClean="0">
                <a:latin typeface="Papyrus"/>
                <a:ea typeface="Lucida Grande"/>
                <a:cs typeface="Papyrus"/>
              </a:rPr>
              <a:t>Validate </a:t>
            </a:r>
            <a:r>
              <a:rPr lang="en-US" sz="2000" dirty="0" smtClean="0">
                <a:solidFill>
                  <a:srgbClr val="3366FF"/>
                </a:solidFill>
                <a:latin typeface="Papyrus"/>
                <a:ea typeface="Lucida Grande"/>
                <a:cs typeface="Papyrus"/>
              </a:rPr>
              <a:t>control command strategy </a:t>
            </a:r>
            <a:r>
              <a:rPr lang="en-US" sz="2000" dirty="0" smtClean="0">
                <a:latin typeface="Papyrus"/>
                <a:ea typeface="Lucida Grande"/>
                <a:cs typeface="Papyrus"/>
              </a:rPr>
              <a:t>(Control box, PLC, EPICS, LLRF)</a:t>
            </a:r>
          </a:p>
          <a:p>
            <a:pPr marL="231247" indent="-171450"/>
            <a:endParaRPr lang="en-US" sz="1000" dirty="0">
              <a:latin typeface="Papyrus"/>
              <a:ea typeface="Lucida Grande"/>
              <a:cs typeface="Papyrus"/>
            </a:endParaRPr>
          </a:p>
          <a:p>
            <a:pPr marL="402697" indent="-342900"/>
            <a:r>
              <a:rPr lang="en-US" sz="2000" dirty="0" smtClean="0">
                <a:latin typeface="Papyrus"/>
                <a:ea typeface="Lucida Grande"/>
                <a:cs typeface="Papyrus"/>
              </a:rPr>
              <a:t>Test the ESS integration and interface with cryogenics, vacuum </a:t>
            </a:r>
            <a:endParaRPr lang="en-US" sz="1200" b="0" dirty="0">
              <a:solidFill>
                <a:srgbClr val="030000"/>
              </a:solidFill>
              <a:latin typeface="Papyrus"/>
              <a:cs typeface="Papyrus"/>
            </a:endParaRPr>
          </a:p>
          <a:p>
            <a:endParaRPr lang="en-US" sz="1000" b="0" dirty="0" smtClean="0">
              <a:solidFill>
                <a:srgbClr val="030000"/>
              </a:solidFill>
              <a:latin typeface="Papyrus"/>
              <a:cs typeface="Papyrus"/>
            </a:endParaRPr>
          </a:p>
          <a:p>
            <a:r>
              <a:rPr lang="en-US" sz="2000" b="0" dirty="0" smtClean="0">
                <a:solidFill>
                  <a:srgbClr val="3366FF"/>
                </a:solidFill>
                <a:latin typeface="Papyrus"/>
                <a:cs typeface="Papyrus"/>
              </a:rPr>
              <a:t>Train </a:t>
            </a:r>
            <a:r>
              <a:rPr lang="en-US" sz="2000" b="0" dirty="0" smtClean="0">
                <a:solidFill>
                  <a:srgbClr val="000000"/>
                </a:solidFill>
                <a:latin typeface="Papyrus"/>
                <a:cs typeface="Papyrus"/>
              </a:rPr>
              <a:t>and</a:t>
            </a:r>
            <a:r>
              <a:rPr lang="en-US" sz="2000" b="0" dirty="0" smtClean="0">
                <a:solidFill>
                  <a:srgbClr val="3366FF"/>
                </a:solidFill>
                <a:latin typeface="Papyrus"/>
                <a:cs typeface="Papyrus"/>
              </a:rPr>
              <a:t> collaboration building</a:t>
            </a:r>
            <a:endParaRPr lang="en-US" sz="1400" b="0" dirty="0">
              <a:solidFill>
                <a:srgbClr val="030000"/>
              </a:solidFill>
              <a:latin typeface="Papyrus"/>
              <a:cs typeface="Papyrus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776536" y="980728"/>
            <a:ext cx="8352927" cy="720080"/>
          </a:xfrm>
          <a:prstGeom prst="roundRect">
            <a:avLst/>
          </a:prstGeom>
          <a:blipFill dpi="0" rotWithShape="1">
            <a:blip r:embed="rId3">
              <a:alphaModFix amt="28000"/>
            </a:blip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9115" y="1156682"/>
            <a:ext cx="87463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234"/>
            <a:r>
              <a:rPr lang="en-US" sz="2000" b="1" dirty="0">
                <a:latin typeface="Papyrus"/>
                <a:cs typeface="Papyrus"/>
                <a:sym typeface="Wingdings" pitchFamily="2" charset="2"/>
              </a:rPr>
              <a:t>O</a:t>
            </a:r>
            <a:r>
              <a:rPr lang="en-US" sz="2000" b="1" dirty="0" smtClean="0">
                <a:latin typeface="Papyrus"/>
                <a:cs typeface="Papyrus"/>
                <a:sym typeface="Wingdings" pitchFamily="2" charset="2"/>
              </a:rPr>
              <a:t>ne full scale cell of 704 MHz high- and medium-beta </a:t>
            </a:r>
            <a:r>
              <a:rPr lang="en-US" sz="2000" b="1" dirty="0" smtClean="0">
                <a:latin typeface="Papyrus"/>
                <a:cs typeface="Papyrus"/>
              </a:rPr>
              <a:t>cavity cryomodule</a:t>
            </a:r>
            <a:endParaRPr lang="en-US" sz="2000" b="1" dirty="0">
              <a:latin typeface="Papyrus"/>
              <a:cs typeface="Papyru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4488" y="5949280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797" indent="0">
              <a:buNone/>
            </a:pPr>
            <a:r>
              <a:rPr lang="en-GB" sz="2000" dirty="0" smtClean="0">
                <a:solidFill>
                  <a:schemeClr val="tx1"/>
                </a:solidFill>
                <a:latin typeface="Papyrus"/>
                <a:cs typeface="Papyrus"/>
                <a:sym typeface="Wingdings"/>
              </a:rPr>
              <a:t> </a:t>
            </a:r>
            <a:r>
              <a:rPr lang="en-GB" sz="2000" dirty="0" smtClean="0">
                <a:solidFill>
                  <a:schemeClr val="tx1"/>
                </a:solidFill>
                <a:latin typeface="Papyrus"/>
                <a:cs typeface="Papyrus"/>
              </a:rPr>
              <a:t>Similar process for the spoke cryomodules</a:t>
            </a:r>
            <a:endParaRPr lang="en-GB" sz="2000" dirty="0">
              <a:solidFill>
                <a:schemeClr val="tx1"/>
              </a:solidFill>
              <a:latin typeface="Papyrus"/>
              <a:cs typeface="Papyru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952" y="1916832"/>
            <a:ext cx="9433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Papyrus"/>
                <a:cs typeface="Papyrus"/>
              </a:rPr>
              <a:t>A </a:t>
            </a:r>
            <a:r>
              <a:rPr lang="en-US" sz="2000" dirty="0">
                <a:latin typeface="Papyrus"/>
                <a:cs typeface="Papyrus"/>
              </a:rPr>
              <a:t>staged approach towards the ESS </a:t>
            </a:r>
            <a:r>
              <a:rPr lang="en-US" sz="2000" dirty="0" err="1">
                <a:latin typeface="Papyrus"/>
                <a:cs typeface="Papyrus"/>
              </a:rPr>
              <a:t>Linac</a:t>
            </a:r>
            <a:r>
              <a:rPr lang="en-US" sz="2000" dirty="0">
                <a:latin typeface="Papyrus"/>
                <a:cs typeface="Papyrus"/>
              </a:rPr>
              <a:t> tunnel </a:t>
            </a:r>
            <a:r>
              <a:rPr lang="en-US" sz="2000" dirty="0" smtClean="0">
                <a:latin typeface="Papyrus"/>
                <a:cs typeface="Papyrus"/>
              </a:rPr>
              <a:t>installation </a:t>
            </a:r>
            <a:endParaRPr lang="en-US" sz="20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54786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852" y="188640"/>
            <a:ext cx="7612660" cy="504056"/>
          </a:xfrm>
        </p:spPr>
        <p:txBody>
          <a:bodyPr/>
          <a:lstStyle/>
          <a:p>
            <a:r>
              <a:rPr lang="en-US" sz="2400" dirty="0" smtClean="0"/>
              <a:t>Elliptical cavity </a:t>
            </a:r>
            <a:r>
              <a:rPr lang="en-US" sz="2400" dirty="0"/>
              <a:t>string and cryomodule package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56656" y="2924944"/>
            <a:ext cx="8049344" cy="557358"/>
          </a:xfrm>
          <a:prstGeom prst="rect">
            <a:avLst/>
          </a:prstGeom>
          <a:noFill/>
        </p:spPr>
        <p:txBody>
          <a:bodyPr wrap="square" lIns="64288" tIns="32144" rIns="64288" bIns="32144" rtlCol="0">
            <a:spAutoFit/>
          </a:bodyPr>
          <a:lstStyle/>
          <a:p>
            <a:pPr marL="321359" lvl="1"/>
            <a:r>
              <a:rPr lang="en-US" sz="1600" dirty="0">
                <a:latin typeface="Papyrus"/>
                <a:cs typeface="Papyrus"/>
                <a:sym typeface="Wingdings"/>
              </a:rPr>
              <a:t>Elliptical Cavities Cryomodule Technology Demonstrator results by the end of 2015 </a:t>
            </a:r>
            <a:r>
              <a:rPr lang="en-US" sz="1600" dirty="0">
                <a:solidFill>
                  <a:srgbClr val="3366FF"/>
                </a:solidFill>
                <a:latin typeface="Papyrus"/>
                <a:cs typeface="Papyrus"/>
                <a:sym typeface="Wingdings"/>
              </a:rPr>
              <a:t> start pre-series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085330"/>
              </p:ext>
            </p:extLst>
          </p:nvPr>
        </p:nvGraphicFramePr>
        <p:xfrm>
          <a:off x="2000672" y="1093374"/>
          <a:ext cx="7624128" cy="2047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Document" r:id="rId4" imgW="5892800" imgH="1714500" progId="Word.Document.12">
                  <p:embed/>
                </p:oleObj>
              </mc:Choice>
              <mc:Fallback>
                <p:oleObj name="Document" r:id="rId4" imgW="5892800" imgH="1714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00672" y="1093374"/>
                        <a:ext cx="7624128" cy="2047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15" y="3470415"/>
            <a:ext cx="6143183" cy="222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288" y="3429000"/>
            <a:ext cx="2169923" cy="222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10" y="2564904"/>
            <a:ext cx="2105508" cy="118854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848544" y="2204864"/>
            <a:ext cx="1053167" cy="280363"/>
          </a:xfrm>
          <a:prstGeom prst="rect">
            <a:avLst/>
          </a:prstGeom>
        </p:spPr>
        <p:txBody>
          <a:bodyPr wrap="none" lIns="64291" tIns="32146" rIns="64291" bIns="32146">
            <a:spAutoFit/>
          </a:bodyPr>
          <a:lstStyle/>
          <a:p>
            <a:r>
              <a:rPr lang="en-US" sz="1400" dirty="0">
                <a:latin typeface="Calibri" pitchFamily="34" charset="0"/>
                <a:cs typeface="Calibri" pitchFamily="34" charset="0"/>
              </a:rPr>
              <a:t>Space-frame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2648744" y="5445224"/>
            <a:ext cx="2141556" cy="280363"/>
          </a:xfrm>
          <a:prstGeom prst="rect">
            <a:avLst/>
          </a:prstGeom>
        </p:spPr>
        <p:txBody>
          <a:bodyPr wrap="none" lIns="64291" tIns="32146" rIns="64291" bIns="32146">
            <a:spAutoFit/>
          </a:bodyPr>
          <a:lstStyle/>
          <a:p>
            <a:r>
              <a:rPr lang="en-US" sz="1400" dirty="0">
                <a:latin typeface="Calibri" pitchFamily="34" charset="0"/>
                <a:cs typeface="Calibri" pitchFamily="34" charset="0"/>
              </a:rPr>
              <a:t>Power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coupler and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biais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sys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1442613" y="5596909"/>
            <a:ext cx="899279" cy="280363"/>
          </a:xfrm>
          <a:prstGeom prst="rect">
            <a:avLst/>
          </a:prstGeom>
        </p:spPr>
        <p:txBody>
          <a:bodyPr wrap="none" lIns="64291" tIns="32146" rIns="64291" bIns="32146">
            <a:spAutoFit/>
          </a:bodyPr>
          <a:lstStyle/>
          <a:p>
            <a:r>
              <a:rPr lang="en-US" sz="1400" dirty="0">
                <a:latin typeface="Calibri" pitchFamily="34" charset="0"/>
                <a:cs typeface="Calibri" pitchFamily="34" charset="0"/>
              </a:rPr>
              <a:t>Cold tuner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4623902" y="5293125"/>
            <a:ext cx="1014695" cy="280363"/>
          </a:xfrm>
          <a:prstGeom prst="rect">
            <a:avLst/>
          </a:prstGeom>
        </p:spPr>
        <p:txBody>
          <a:bodyPr wrap="none" lIns="64291" tIns="32146" rIns="64291" bIns="32146">
            <a:spAutoFit/>
          </a:bodyPr>
          <a:lstStyle/>
          <a:p>
            <a:r>
              <a:rPr lang="en-US" sz="1400" dirty="0">
                <a:latin typeface="Calibri" pitchFamily="34" charset="0"/>
                <a:cs typeface="Calibri" pitchFamily="34" charset="0"/>
              </a:rPr>
              <a:t>Helium tank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5446652" y="4989341"/>
            <a:ext cx="1640643" cy="280363"/>
          </a:xfrm>
          <a:prstGeom prst="rect">
            <a:avLst/>
          </a:prstGeom>
        </p:spPr>
        <p:txBody>
          <a:bodyPr wrap="none" lIns="64291" tIns="32146" rIns="64291" bIns="32146">
            <a:spAutoFit/>
          </a:bodyPr>
          <a:lstStyle/>
          <a:p>
            <a:r>
              <a:rPr lang="en-US" sz="1400" dirty="0">
                <a:latin typeface="Calibri" pitchFamily="34" charset="0"/>
                <a:cs typeface="Calibri" pitchFamily="34" charset="0"/>
              </a:rPr>
              <a:t>5-cell elliptical cavity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826560" y="4685550"/>
            <a:ext cx="219400" cy="9619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472058" y="4736181"/>
            <a:ext cx="274249" cy="810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185103" y="4584289"/>
            <a:ext cx="493649" cy="810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5720898" y="4179244"/>
            <a:ext cx="493649" cy="810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1352600" y="2420888"/>
            <a:ext cx="288032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160912" y="764704"/>
            <a:ext cx="37204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Papyrus"/>
                <a:cs typeface="Papyrus"/>
              </a:rPr>
              <a:t>Quantity as per October 2012 Baseline</a:t>
            </a:r>
            <a:endParaRPr lang="en-US" sz="1800" dirty="0">
              <a:latin typeface="Papyrus"/>
              <a:cs typeface="Papyru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4488" y="5877272"/>
            <a:ext cx="921702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 cmpd="thinThick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Papyrus"/>
                <a:cs typeface="Papyrus"/>
              </a:rPr>
              <a:t>A uniform cryomodule package for the medium and high beta elliptical cavities</a:t>
            </a:r>
          </a:p>
        </p:txBody>
      </p:sp>
    </p:spTree>
    <p:extLst>
      <p:ext uri="{BB962C8B-B14F-4D97-AF65-F5344CB8AC3E}">
        <p14:creationId xmlns:p14="http://schemas.microsoft.com/office/powerpoint/2010/main" val="378070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674" y="4149080"/>
            <a:ext cx="3543878" cy="22511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ym typeface="Wingdings" pitchFamily="2" charset="2"/>
              </a:rPr>
              <a:t>The 704 </a:t>
            </a:r>
            <a:r>
              <a:rPr lang="en-US" sz="2400" b="1" dirty="0">
                <a:sym typeface="Wingdings" pitchFamily="2" charset="2"/>
              </a:rPr>
              <a:t>MHz </a:t>
            </a:r>
            <a:r>
              <a:rPr lang="en-US" sz="2400" b="1" dirty="0" smtClean="0">
                <a:sym typeface="Wingdings" pitchFamily="2" charset="2"/>
              </a:rPr>
              <a:t> c</a:t>
            </a:r>
            <a:r>
              <a:rPr lang="en-GB" sz="2400" dirty="0" err="1" smtClean="0"/>
              <a:t>ryomodule</a:t>
            </a:r>
            <a:r>
              <a:rPr lang="en-GB" sz="2400" dirty="0" smtClean="0"/>
              <a:t> contains</a:t>
            </a:r>
            <a:br>
              <a:rPr lang="en-GB" sz="2400" dirty="0" smtClean="0"/>
            </a:br>
            <a:r>
              <a:rPr lang="en-GB" sz="2000" dirty="0" smtClean="0"/>
              <a:t>(See Gilles Olivier’s talk)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464" y="990600"/>
            <a:ext cx="9777536" cy="5867400"/>
          </a:xfrm>
        </p:spPr>
        <p:txBody>
          <a:bodyPr/>
          <a:lstStyle/>
          <a:p>
            <a:pPr marL="478366" lvl="1" indent="0">
              <a:buNone/>
            </a:pPr>
            <a:endParaRPr lang="en-US" sz="1000" dirty="0"/>
          </a:p>
          <a:p>
            <a:pPr lvl="1"/>
            <a:r>
              <a:rPr lang="en-GB" sz="2000" dirty="0" smtClean="0"/>
              <a:t>Four 704 MHz elliptical cavity helium tanks equipped </a:t>
            </a:r>
          </a:p>
          <a:p>
            <a:pPr marL="478366" lvl="1" indent="0">
              <a:buNone/>
            </a:pPr>
            <a:r>
              <a:rPr lang="en-GB" sz="2000" dirty="0" smtClean="0"/>
              <a:t>with their  fundamental power couplers and cold tuning systems</a:t>
            </a:r>
          </a:p>
          <a:p>
            <a:pPr lvl="1"/>
            <a:endParaRPr lang="en-GB" sz="1000" dirty="0" smtClean="0"/>
          </a:p>
          <a:p>
            <a:pPr lvl="1"/>
            <a:r>
              <a:rPr lang="en-GB" sz="2000" dirty="0" smtClean="0"/>
              <a:t>The </a:t>
            </a:r>
            <a:r>
              <a:rPr lang="en-GB" sz="2000" dirty="0"/>
              <a:t>supporting and mechanical </a:t>
            </a:r>
            <a:r>
              <a:rPr lang="en-GB" sz="2000" dirty="0" smtClean="0"/>
              <a:t>systems</a:t>
            </a:r>
          </a:p>
          <a:p>
            <a:pPr lvl="1"/>
            <a:endParaRPr lang="en-US" sz="1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en-GB" sz="2000" dirty="0" smtClean="0"/>
              <a:t>The </a:t>
            </a:r>
            <a:r>
              <a:rPr lang="en-GB" sz="2000" dirty="0"/>
              <a:t>vacuum vessel, thermal and magnetic </a:t>
            </a:r>
            <a:r>
              <a:rPr lang="en-GB" sz="2000" dirty="0" err="1"/>
              <a:t>shieldings</a:t>
            </a:r>
            <a:r>
              <a:rPr lang="en-GB" sz="2000" dirty="0"/>
              <a:t> </a:t>
            </a:r>
            <a:endParaRPr lang="en-GB" sz="2000" dirty="0" smtClean="0"/>
          </a:p>
          <a:p>
            <a:pPr marL="478366" lvl="1" indent="0">
              <a:buNone/>
            </a:pPr>
            <a:r>
              <a:rPr lang="en-GB" sz="2000" dirty="0" smtClean="0"/>
              <a:t>to insulate </a:t>
            </a:r>
            <a:r>
              <a:rPr lang="en-GB" sz="2000" dirty="0"/>
              <a:t>the </a:t>
            </a:r>
            <a:r>
              <a:rPr lang="en-GB" sz="2000" dirty="0" smtClean="0"/>
              <a:t>cavity packages </a:t>
            </a:r>
            <a:r>
              <a:rPr lang="en-GB" sz="2000" dirty="0"/>
              <a:t>from the ambient </a:t>
            </a:r>
            <a:r>
              <a:rPr lang="en-GB" sz="2000" dirty="0" smtClean="0"/>
              <a:t>condition</a:t>
            </a:r>
          </a:p>
          <a:p>
            <a:pPr lvl="1"/>
            <a:endParaRPr lang="en-US" sz="1000" dirty="0"/>
          </a:p>
          <a:p>
            <a:pPr lvl="1"/>
            <a:r>
              <a:rPr lang="en-GB" sz="2000" dirty="0"/>
              <a:t>The cryogenic distribution </a:t>
            </a:r>
            <a:r>
              <a:rPr lang="en-GB" sz="2000" dirty="0" smtClean="0"/>
              <a:t>(</a:t>
            </a:r>
            <a:r>
              <a:rPr lang="en-GB" sz="2000" dirty="0"/>
              <a:t>hydraulic </a:t>
            </a:r>
            <a:r>
              <a:rPr lang="en-GB" sz="2000" dirty="0" smtClean="0"/>
              <a:t>circuits, jumper connection) </a:t>
            </a:r>
          </a:p>
          <a:p>
            <a:pPr marL="478366" lvl="1" indent="0">
              <a:buNone/>
            </a:pPr>
            <a:r>
              <a:rPr lang="en-GB" sz="2000" dirty="0" smtClean="0"/>
              <a:t>to interface </a:t>
            </a:r>
            <a:r>
              <a:rPr lang="en-GB" sz="2000" dirty="0"/>
              <a:t>the </a:t>
            </a:r>
            <a:r>
              <a:rPr lang="en-GB" sz="2000" dirty="0" smtClean="0"/>
              <a:t>cavity packages </a:t>
            </a:r>
            <a:r>
              <a:rPr lang="en-GB" sz="2000" dirty="0"/>
              <a:t>with the </a:t>
            </a:r>
            <a:r>
              <a:rPr lang="en-GB" sz="2000" dirty="0" smtClean="0"/>
              <a:t>cryogenic valve box (CTL, cryoplant)</a:t>
            </a:r>
          </a:p>
          <a:p>
            <a:pPr lvl="1"/>
            <a:endParaRPr lang="en-US" sz="1000" dirty="0"/>
          </a:p>
          <a:p>
            <a:pPr lvl="1"/>
            <a:r>
              <a:rPr lang="en-GB" sz="2000" dirty="0" smtClean="0"/>
              <a:t>The instrumentation, control equipment and </a:t>
            </a:r>
            <a:r>
              <a:rPr lang="en-GB" sz="2000" dirty="0"/>
              <a:t>the safety </a:t>
            </a:r>
            <a:r>
              <a:rPr lang="en-GB" sz="2000" dirty="0" smtClean="0"/>
              <a:t>devices</a:t>
            </a:r>
          </a:p>
          <a:p>
            <a:pPr lvl="1"/>
            <a:endParaRPr lang="en-GB" sz="1000" dirty="0" smtClean="0"/>
          </a:p>
          <a:p>
            <a:pPr lvl="1"/>
            <a:r>
              <a:rPr lang="en-GB" sz="2000" dirty="0" smtClean="0"/>
              <a:t>No HOM couplers !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6846" y="550532"/>
            <a:ext cx="1997793" cy="2158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7507" y="4941168"/>
            <a:ext cx="2047581" cy="1372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89304" y="2564904"/>
            <a:ext cx="2216696" cy="4770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97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ixel">
  <a:themeElements>
    <a:clrScheme name="1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1_Pixel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65" charset="0"/>
          </a:defRPr>
        </a:defPPr>
      </a:lstStyle>
    </a:lnDef>
  </a:objectDefaults>
  <a:extraClrSchemeLst>
    <a:extraClrScheme>
      <a:clrScheme name="1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99630</TotalTime>
  <Pages>0</Pages>
  <Words>1161</Words>
  <Characters>0</Characters>
  <Application>Microsoft Macintosh PowerPoint</Application>
  <PresentationFormat>A4 Paper (210x297 mm)</PresentationFormat>
  <Lines>0</Lines>
  <Paragraphs>283</Paragraphs>
  <Slides>18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Office Theme</vt:lpstr>
      <vt:lpstr>Standarddesign</vt:lpstr>
      <vt:lpstr>1_Pixel</vt:lpstr>
      <vt:lpstr>4_Office Theme</vt:lpstr>
      <vt:lpstr>5_Office Theme</vt:lpstr>
      <vt:lpstr>Document</vt:lpstr>
      <vt:lpstr>PowerPoint Presentation</vt:lpstr>
      <vt:lpstr>Outlines</vt:lpstr>
      <vt:lpstr>The ESS philosophy</vt:lpstr>
      <vt:lpstr>PowerPoint Presentation</vt:lpstr>
      <vt:lpstr>Cryomodule stakeholders - Interfaces</vt:lpstr>
      <vt:lpstr>PowerPoint Presentation</vt:lpstr>
      <vt:lpstr>Cavity Cryomodule Technology Demonstrator</vt:lpstr>
      <vt:lpstr>Elliptical cavity string and cryomodule package</vt:lpstr>
      <vt:lpstr>The 704 MHz  cryomodule contains (See Gilles Olivier’s talk) </vt:lpstr>
      <vt:lpstr>Cryomodule instrumentation – detailed view</vt:lpstr>
      <vt:lpstr>ESS Cryomodule constraints and risks</vt:lpstr>
      <vt:lpstr>Standards and ESS Safety Culture </vt:lpstr>
      <vt:lpstr>Cavities’ fabrication scheme</vt:lpstr>
      <vt:lpstr>Cavities’ fabrication scheme  vs surface and material properties</vt:lpstr>
      <vt:lpstr>PowerPoint Presentation</vt:lpstr>
      <vt:lpstr>The CEA ISO 5 new clean room</vt:lpstr>
      <vt:lpstr>ESS Linac control system and PLC </vt:lpstr>
      <vt:lpstr>Conclusion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 Elliptical Cavity Cryomodule Technology Demonstrators (ECCTD) overview</dc:title>
  <dc:subject/>
  <dc:creator>Christine Darve</dc:creator>
  <cp:keywords>ESS</cp:keywords>
  <dc:description/>
  <cp:lastModifiedBy>Christine Darve</cp:lastModifiedBy>
  <cp:revision>420</cp:revision>
  <cp:lastPrinted>2012-11-27T13:24:07Z</cp:lastPrinted>
  <dcterms:modified xsi:type="dcterms:W3CDTF">2013-04-17T04:10:07Z</dcterms:modified>
  <cp:category/>
</cp:coreProperties>
</file>