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672" r:id="rId2"/>
    <p:sldId id="754" r:id="rId3"/>
    <p:sldId id="753" r:id="rId4"/>
    <p:sldId id="745" r:id="rId5"/>
    <p:sldId id="609" r:id="rId6"/>
    <p:sldId id="723" r:id="rId7"/>
    <p:sldId id="756" r:id="rId8"/>
    <p:sldId id="654" r:id="rId9"/>
    <p:sldId id="709" r:id="rId10"/>
    <p:sldId id="724" r:id="rId11"/>
    <p:sldId id="725" r:id="rId12"/>
    <p:sldId id="549" r:id="rId13"/>
    <p:sldId id="726" r:id="rId14"/>
    <p:sldId id="623" r:id="rId15"/>
    <p:sldId id="626" r:id="rId16"/>
    <p:sldId id="679" r:id="rId17"/>
    <p:sldId id="718" r:id="rId18"/>
    <p:sldId id="746" r:id="rId19"/>
    <p:sldId id="741" r:id="rId20"/>
    <p:sldId id="662" r:id="rId21"/>
    <p:sldId id="738" r:id="rId22"/>
    <p:sldId id="743" r:id="rId23"/>
    <p:sldId id="758" r:id="rId24"/>
    <p:sldId id="747" r:id="rId25"/>
    <p:sldId id="752" r:id="rId26"/>
    <p:sldId id="435" r:id="rId27"/>
    <p:sldId id="755" r:id="rId28"/>
    <p:sldId id="737" r:id="rId29"/>
    <p:sldId id="757" r:id="rId30"/>
    <p:sldId id="728" r:id="rId31"/>
    <p:sldId id="569" r:id="rId32"/>
  </p:sldIdLst>
  <p:sldSz cx="9144000" cy="6858000" type="screen4x3"/>
  <p:notesSz cx="6934200" cy="92329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3300"/>
    <a:srgbClr val="7F65B3"/>
    <a:srgbClr val="FF66FF"/>
    <a:srgbClr val="0000FF"/>
    <a:srgbClr val="009900"/>
    <a:srgbClr val="FF5050"/>
    <a:srgbClr val="FF3399"/>
    <a:srgbClr val="FF9900"/>
    <a:srgbClr val="FFFF99"/>
    <a:srgbClr val="84A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55" autoAdjust="0"/>
    <p:restoredTop sz="75291" autoAdjust="0"/>
  </p:normalViewPr>
  <p:slideViewPr>
    <p:cSldViewPr>
      <p:cViewPr>
        <p:scale>
          <a:sx n="100" d="100"/>
          <a:sy n="100" d="100"/>
        </p:scale>
        <p:origin x="-786" y="-33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908" y="-96"/>
      </p:cViewPr>
      <p:guideLst>
        <p:guide orient="horz" pos="2908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576" cy="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005" y="0"/>
            <a:ext cx="3005576" cy="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9336"/>
            <a:ext cx="3005576" cy="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005" y="8769336"/>
            <a:ext cx="3005576" cy="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213DDF6-E6B4-4EE1-BE51-1873B912097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642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576" cy="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005" y="0"/>
            <a:ext cx="3005576" cy="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097" y="4386145"/>
            <a:ext cx="5548008" cy="4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36"/>
            <a:ext cx="3005576" cy="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005" y="8769336"/>
            <a:ext cx="3005576" cy="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ED1259DA-E997-4986-9760-5CF69C06BBC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819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42875"/>
            <a:ext cx="8128000" cy="471488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752600"/>
            <a:ext cx="76200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556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35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38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1082675" y="533400"/>
            <a:ext cx="8061325" cy="0"/>
          </a:xfrm>
          <a:prstGeom prst="line">
            <a:avLst/>
          </a:prstGeom>
          <a:noFill/>
          <a:ln w="28575">
            <a:solidFill>
              <a:srgbClr val="7F65B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255588" y="6381750"/>
            <a:ext cx="8637587" cy="0"/>
          </a:xfrm>
          <a:prstGeom prst="line">
            <a:avLst/>
          </a:prstGeom>
          <a:noFill/>
          <a:ln w="28575">
            <a:solidFill>
              <a:srgbClr val="7F65B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88925" y="6513512"/>
            <a:ext cx="8820150" cy="20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tabLst>
                <a:tab pos="4305300" algn="ctr"/>
                <a:tab pos="8521700" algn="r"/>
              </a:tabLst>
            </a:pPr>
            <a:r>
              <a:rPr lang="en-US" sz="1400" b="0">
                <a:solidFill>
                  <a:srgbClr val="7F65B3"/>
                </a:solidFill>
                <a:latin typeface="Tahoma" pitchFamily="34" charset="0"/>
              </a:rPr>
              <a:t>Alban </a:t>
            </a:r>
            <a:r>
              <a:rPr lang="en-US" sz="1400" b="0" smtClean="0">
                <a:solidFill>
                  <a:srgbClr val="7F65B3"/>
                </a:solidFill>
                <a:latin typeface="Tahoma" pitchFamily="34" charset="0"/>
              </a:rPr>
              <a:t>Mosnier	LIPAc Status &amp; Design</a:t>
            </a:r>
            <a:r>
              <a:rPr lang="fr-FR" sz="1400" b="0" smtClean="0">
                <a:solidFill>
                  <a:srgbClr val="7F65B3"/>
                </a:solidFill>
                <a:latin typeface="Tahoma" pitchFamily="34" charset="0"/>
              </a:rPr>
              <a:t>, SLHiPP-3, 17-18/04/13,</a:t>
            </a:r>
            <a:r>
              <a:rPr lang="fr-FR" sz="1400" b="0" baseline="0" smtClean="0">
                <a:solidFill>
                  <a:srgbClr val="7F65B3"/>
                </a:solidFill>
                <a:latin typeface="Tahoma" pitchFamily="34" charset="0"/>
              </a:rPr>
              <a:t> Louvain-la-Neuve</a:t>
            </a:r>
            <a:r>
              <a:rPr lang="en-US" sz="1400" b="0" smtClean="0">
                <a:solidFill>
                  <a:srgbClr val="7F65B3"/>
                </a:solidFill>
                <a:latin typeface="Tahoma" pitchFamily="34" charset="0"/>
              </a:rPr>
              <a:t>	</a:t>
            </a:r>
            <a:fld id="{45F90CB0-9DBC-4493-BA4E-5D8A395390C2}" type="slidenum">
              <a:rPr lang="en-US" sz="1400" b="0" smtClean="0">
                <a:solidFill>
                  <a:srgbClr val="7F65B3"/>
                </a:solidFill>
                <a:latin typeface="Tahoma" pitchFamily="34" charset="0"/>
              </a:rPr>
              <a:pPr eaLnBrk="0" hangingPunct="0">
                <a:tabLst>
                  <a:tab pos="4305300" algn="ctr"/>
                  <a:tab pos="8521700" algn="r"/>
                </a:tabLst>
              </a:pPr>
              <a:t>‹#›</a:t>
            </a:fld>
            <a:endParaRPr lang="en-US" sz="1400" b="0">
              <a:solidFill>
                <a:srgbClr val="7F65B3"/>
              </a:solidFill>
              <a:latin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8" y="101777"/>
            <a:ext cx="1080000" cy="580286"/>
          </a:xfrm>
          <a:prstGeom prst="rect">
            <a:avLst/>
          </a:prstGeom>
          <a:solidFill>
            <a:schemeClr val="bg1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60" r:id="rId5"/>
    <p:sldLayoutId id="2147483740" r:id="rId6"/>
    <p:sldLayoutId id="2147483741" r:id="rId7"/>
    <p:sldLayoutId id="2147483742" r:id="rId8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349490" cy="55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51520" y="2130425"/>
            <a:ext cx="8640960" cy="158660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lvl="0">
              <a:defRPr/>
            </a:pPr>
            <a:r>
              <a:rPr lang="en-US" sz="4800" kern="0" smtClean="0">
                <a:solidFill>
                  <a:srgbClr val="7F65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LIPAc status &amp; design</a:t>
            </a:r>
            <a:endParaRPr kumimoji="0" lang="en-US" sz="4800" b="0" i="0" u="none" strike="noStrike" kern="0" cap="none" spc="0" normalizeH="0" baseline="0" noProof="0" smtClean="0">
              <a:ln>
                <a:noFill/>
              </a:ln>
              <a:solidFill>
                <a:srgbClr val="7F65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itannic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722" y="3981902"/>
            <a:ext cx="8026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smtClean="0">
                <a:solidFill>
                  <a:srgbClr val="7F65B3"/>
                </a:solidFill>
              </a:rPr>
              <a:t>Linear IFMIF Prototype Accelerator (LIPAc)</a:t>
            </a:r>
            <a:endParaRPr lang="en-US" sz="2800" b="1" i="1">
              <a:solidFill>
                <a:srgbClr val="7F65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72" y="548680"/>
            <a:ext cx="4220159" cy="290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2291357" cy="240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6208" y="4267430"/>
            <a:ext cx="2288677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b="1">
                <a:latin typeface="Tahoma" pitchFamily="34" charset="0"/>
                <a:ea typeface="Tahoma" pitchFamily="34" charset="0"/>
                <a:cs typeface="Tahoma" pitchFamily="34" charset="0"/>
              </a:rPr>
              <a:t>technological </a:t>
            </a:r>
            <a:r>
              <a:rPr lang="en-US" sz="1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prototype</a:t>
            </a:r>
            <a:r>
              <a:rPr lang="en-US" sz="140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machined at </a:t>
            </a:r>
            <a:r>
              <a:rPr lang="en-US" sz="1400">
                <a:latin typeface="Tahoma" pitchFamily="34" charset="0"/>
                <a:ea typeface="Tahoma" pitchFamily="34" charset="0"/>
                <a:cs typeface="Tahoma" pitchFamily="34" charset="0"/>
              </a:rPr>
              <a:t>INFN </a:t>
            </a:r>
            <a:r>
              <a:rPr lang="en-US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and local industries, brazed </a:t>
            </a:r>
            <a:r>
              <a:rPr lang="en-US" sz="1400">
                <a:latin typeface="Tahoma" pitchFamily="34" charset="0"/>
                <a:ea typeface="Tahoma" pitchFamily="34" charset="0"/>
                <a:cs typeface="Tahoma" pitchFamily="34" charset="0"/>
              </a:rPr>
              <a:t>at CERN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5993" y="5184686"/>
            <a:ext cx="1973007" cy="5035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2 prototypes</a:t>
            </a:r>
            <a:r>
              <a:rPr lang="en-US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 scale ½</a:t>
            </a:r>
          </a:p>
          <a:p>
            <a:pPr algn="ctr"/>
            <a:r>
              <a:rPr lang="en-US" sz="1400" smtClean="0">
                <a:latin typeface="Tahoma" pitchFamily="34" charset="0"/>
                <a:ea typeface="Tahoma" pitchFamily="34" charset="0"/>
                <a:cs typeface="Tahoma" pitchFamily="34" charset="0"/>
              </a:rPr>
              <a:t>brazed in 1 single step </a:t>
            </a:r>
            <a:endParaRPr lang="en-US" sz="14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RFQ technology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76" y="6001543"/>
            <a:ext cx="1510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chemeClr val="bg1"/>
                </a:solidFill>
              </a:rPr>
              <a:t>Skid prototype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1" y="764704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Full scale Al mockup </a:t>
            </a:r>
            <a:r>
              <a:rPr lang="fr-FR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to validate tuning procedure &amp; mode stabilization by means of beadpull measurements</a:t>
            </a:r>
            <a:endParaRPr lang="en-US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905150" y="4058443"/>
            <a:ext cx="2340000" cy="16571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/>
          <a:srcRect r="89"/>
          <a:stretch>
            <a:fillRect/>
          </a:stretch>
        </p:blipFill>
        <p:spPr bwMode="auto">
          <a:xfrm>
            <a:off x="5093444" y="3717032"/>
            <a:ext cx="1811566" cy="2340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20072" y="6073551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>
                <a:solidFill>
                  <a:srgbClr val="7F65B3"/>
                </a:solidFill>
              </a:rPr>
              <a:t>Vacuum ports</a:t>
            </a:r>
            <a:endParaRPr lang="en-US" sz="1400" b="1">
              <a:solidFill>
                <a:srgbClr val="7F65B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73998" y="6073551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>
                <a:solidFill>
                  <a:srgbClr val="7F65B3"/>
                </a:solidFill>
              </a:rPr>
              <a:t>Vanes</a:t>
            </a:r>
            <a:endParaRPr lang="en-US" sz="1400" b="1">
              <a:solidFill>
                <a:srgbClr val="7F65B3"/>
              </a:solidFill>
            </a:endParaRPr>
          </a:p>
        </p:txBody>
      </p:sp>
      <p:pic>
        <p:nvPicPr>
          <p:cNvPr id="16" name="Picture 2" descr="P102094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6" r="22764" b="33972"/>
          <a:stretch/>
        </p:blipFill>
        <p:spPr bwMode="auto">
          <a:xfrm>
            <a:off x="2771800" y="2806281"/>
            <a:ext cx="1977200" cy="236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473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3109510" cy="203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RFQ fabrication and tests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365" y="5417115"/>
            <a:ext cx="3322474" cy="5035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400" smtClean="0"/>
              <a:t>module #16 (High Energy SM)</a:t>
            </a:r>
          </a:p>
          <a:p>
            <a:pPr algn="ctr"/>
            <a:r>
              <a:rPr lang="en-GB" sz="1400" smtClean="0"/>
              <a:t>machined &amp; brazed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891" y="2276873"/>
            <a:ext cx="3322473" cy="3127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764704"/>
            <a:ext cx="5814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/>
              <a:t>Fabrication tolerance</a:t>
            </a:r>
          </a:p>
          <a:p>
            <a:r>
              <a:rPr lang="fr-FR" smtClean="0"/>
              <a:t>target = 50 </a:t>
            </a:r>
            <a:r>
              <a:rPr lang="fr-FR" smtClean="0">
                <a:sym typeface="Symbol"/>
              </a:rPr>
              <a:t>m acceptance criteria = 100</a:t>
            </a:r>
            <a:r>
              <a:rPr lang="fr-FR" smtClean="0"/>
              <a:t> </a:t>
            </a:r>
            <a:r>
              <a:rPr lang="fr-FR">
                <a:sym typeface="Symbol"/>
              </a:rPr>
              <a:t>m</a:t>
            </a:r>
            <a:endParaRPr lang="en-US" smtClean="0"/>
          </a:p>
          <a:p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 module : </a:t>
            </a:r>
            <a:r>
              <a:rPr lang="en-US"/>
              <a:t>100 </a:t>
            </a:r>
            <a:r>
              <a:rPr lang="en-US">
                <a:sym typeface="Symbol"/>
              </a:rPr>
              <a:t></a:t>
            </a:r>
            <a:r>
              <a:rPr lang="en-US" smtClean="0"/>
              <a:t>m max </a:t>
            </a:r>
            <a:r>
              <a:rPr lang="en-US"/>
              <a:t>deformation </a:t>
            </a:r>
            <a:r>
              <a:rPr lang="en-US" smtClean="0"/>
              <a:t>measured</a:t>
            </a:r>
          </a:p>
          <a:p>
            <a:r>
              <a:rPr lang="fr-FR" smtClean="0"/>
              <a:t>2</a:t>
            </a:r>
            <a:r>
              <a:rPr lang="fr-FR" baseline="30000" smtClean="0"/>
              <a:t>nd</a:t>
            </a:r>
            <a:r>
              <a:rPr lang="fr-FR" smtClean="0"/>
              <a:t> module : -25 </a:t>
            </a:r>
            <a:r>
              <a:rPr lang="en-US" smtClean="0">
                <a:sym typeface="Symbol"/>
              </a:rPr>
              <a:t></a:t>
            </a:r>
            <a:r>
              <a:rPr lang="en-US"/>
              <a:t>m</a:t>
            </a:r>
            <a:r>
              <a:rPr lang="fr-FR" smtClean="0"/>
              <a:t> 1st brazing +13 </a:t>
            </a:r>
            <a:r>
              <a:rPr lang="en-US" smtClean="0">
                <a:sym typeface="Symbol"/>
              </a:rPr>
              <a:t></a:t>
            </a:r>
            <a:r>
              <a:rPr lang="en-US"/>
              <a:t>m</a:t>
            </a:r>
            <a:r>
              <a:rPr lang="fr-FR" smtClean="0"/>
              <a:t> 2</a:t>
            </a:r>
            <a:r>
              <a:rPr lang="fr-FR" baseline="30000" smtClean="0"/>
              <a:t>nd</a:t>
            </a:r>
            <a:r>
              <a:rPr lang="fr-FR" smtClean="0"/>
              <a:t> brazing</a:t>
            </a:r>
            <a:endParaRPr lang="en-US" smtClean="0"/>
          </a:p>
        </p:txBody>
      </p:sp>
      <p:sp>
        <p:nvSpPr>
          <p:cNvPr id="10" name="TextBox 9"/>
          <p:cNvSpPr txBox="1"/>
          <p:nvPr/>
        </p:nvSpPr>
        <p:spPr>
          <a:xfrm>
            <a:off x="4139952" y="213285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3 </a:t>
            </a:r>
            <a:r>
              <a:rPr lang="en-US" b="1"/>
              <a:t>modules (plus </a:t>
            </a:r>
            <a:r>
              <a:rPr lang="en-US" b="1" smtClean="0"/>
              <a:t>RF </a:t>
            </a:r>
            <a:r>
              <a:rPr lang="en-US" b="1"/>
              <a:t>plug) </a:t>
            </a:r>
            <a:r>
              <a:rPr lang="en-US" b="1" smtClean="0"/>
              <a:t>completed for </a:t>
            </a:r>
            <a:r>
              <a:rPr lang="en-US" b="1"/>
              <a:t>high power </a:t>
            </a:r>
            <a:r>
              <a:rPr lang="en-US" b="1" smtClean="0"/>
              <a:t>tests at Legnaro in July 2013  </a:t>
            </a:r>
            <a:endParaRPr lang="en-US" b="1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3194685" cy="2123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85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69567"/>
            <a:ext cx="4754364" cy="326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79512" y="2742019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mtClean="0">
                <a:solidFill>
                  <a:srgbClr val="7F65B3"/>
                </a:solidFill>
              </a:rPr>
              <a:t>Scrapers:</a:t>
            </a:r>
            <a:r>
              <a:rPr lang="fr-FR" sz="1600" smtClean="0"/>
              <a:t> to clean the beam from transverse halo and off-momentum particles (non-accelerated in the RFQ) before the SRF Linac</a:t>
            </a:r>
            <a:endParaRPr lang="en-US" sz="1600"/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MEBT</a:t>
            </a:r>
            <a:r>
              <a:rPr lang="en-US" sz="2800" b="1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design &amp; beam dynamics 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610136"/>
            <a:ext cx="7604844" cy="269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652120" y="5262299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mtClean="0"/>
              <a:t>designed for 500 W beam power deposition</a:t>
            </a:r>
          </a:p>
          <a:p>
            <a:r>
              <a:rPr lang="fr-FR" sz="1600" smtClean="0"/>
              <a:t>beam dynamics prediction &lt; 10 W</a:t>
            </a:r>
            <a:endParaRPr lang="en-US" sz="1600"/>
          </a:p>
        </p:txBody>
      </p:sp>
      <p:sp>
        <p:nvSpPr>
          <p:cNvPr id="45" name="TextBox 44"/>
          <p:cNvSpPr txBox="1"/>
          <p:nvPr/>
        </p:nvSpPr>
        <p:spPr>
          <a:xfrm>
            <a:off x="179512" y="687467"/>
            <a:ext cx="460851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fr-FR" sz="16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very </a:t>
            </a:r>
            <a:r>
              <a:rPr lang="fr-FR" sz="1600" b="1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compact </a:t>
            </a:r>
            <a:r>
              <a:rPr lang="fr-FR" sz="1600" b="1">
                <a:solidFill>
                  <a:srgbClr val="7F65B3"/>
                </a:solidFill>
                <a:ea typeface="Tahoma" pitchFamily="34" charset="0"/>
                <a:cs typeface="Tahoma" pitchFamily="34" charset="0"/>
                <a:sym typeface="Symbol"/>
              </a:rPr>
              <a:t></a:t>
            </a:r>
            <a:r>
              <a:rPr lang="fr-FR" sz="1600" b="1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 2 </a:t>
            </a:r>
            <a:r>
              <a:rPr lang="fr-FR" sz="16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m, many components</a:t>
            </a:r>
            <a:endParaRPr lang="en-US" sz="16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sz="1600" smtClean="0">
                <a:ea typeface="Tahoma" pitchFamily="34" charset="0"/>
                <a:cs typeface="Tahoma" pitchFamily="34" charset="0"/>
              </a:rPr>
              <a:t>5 quadrupoles &amp; </a:t>
            </a:r>
            <a:r>
              <a:rPr lang="fr-FR" sz="1600">
                <a:ea typeface="Tahoma" pitchFamily="34" charset="0"/>
                <a:cs typeface="Tahoma" pitchFamily="34" charset="0"/>
              </a:rPr>
              <a:t>steering </a:t>
            </a:r>
            <a:r>
              <a:rPr lang="fr-FR" sz="1600" smtClean="0">
                <a:ea typeface="Tahoma" pitchFamily="34" charset="0"/>
                <a:cs typeface="Tahoma" pitchFamily="34" charset="0"/>
              </a:rPr>
              <a:t>coils</a:t>
            </a:r>
            <a:endParaRPr lang="fr-FR" sz="1600">
              <a:ea typeface="Tahoma" pitchFamily="34" charset="0"/>
              <a:cs typeface="Tahoma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sz="1600" smtClean="0">
                <a:ea typeface="Tahoma" pitchFamily="34" charset="0"/>
                <a:cs typeface="Tahoma" pitchFamily="34" charset="0"/>
              </a:rPr>
              <a:t>2 </a:t>
            </a:r>
            <a:r>
              <a:rPr lang="fr-FR" sz="1600">
                <a:ea typeface="Tahoma" pitchFamily="34" charset="0"/>
                <a:cs typeface="Tahoma" pitchFamily="34" charset="0"/>
              </a:rPr>
              <a:t>bunchers, 2 </a:t>
            </a:r>
            <a:r>
              <a:rPr lang="fr-FR" sz="1600" smtClean="0">
                <a:ea typeface="Tahoma" pitchFamily="34" charset="0"/>
                <a:cs typeface="Tahoma" pitchFamily="34" charset="0"/>
              </a:rPr>
              <a:t>movable scrapers</a:t>
            </a:r>
            <a:endParaRPr lang="fr-FR" sz="1600">
              <a:ea typeface="Tahoma" pitchFamily="34" charset="0"/>
              <a:cs typeface="Tahoma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sz="1600" smtClean="0">
                <a:ea typeface="Tahoma" pitchFamily="34" charset="0"/>
                <a:cs typeface="Tahoma" pitchFamily="34" charset="0"/>
              </a:rPr>
              <a:t>BPMs (in the center of quads)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sz="1600" smtClean="0">
                <a:ea typeface="Tahoma" pitchFamily="34" charset="0"/>
                <a:cs typeface="Tahoma" pitchFamily="34" charset="0"/>
              </a:rPr>
              <a:t>turbomolecular pumps on bunchers</a:t>
            </a:r>
            <a:br>
              <a:rPr lang="fr-FR" sz="1600" smtClean="0">
                <a:ea typeface="Tahoma" pitchFamily="34" charset="0"/>
                <a:cs typeface="Tahoma" pitchFamily="34" charset="0"/>
              </a:rPr>
            </a:br>
            <a:r>
              <a:rPr lang="fr-FR" sz="1600" smtClean="0">
                <a:ea typeface="Tahoma" pitchFamily="34" charset="0"/>
                <a:cs typeface="Tahoma" pitchFamily="34" charset="0"/>
              </a:rPr>
              <a:t>(1300 l/s /buncher)</a:t>
            </a:r>
            <a:endParaRPr lang="fr-FR" sz="1600"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4051" y="54868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smtClean="0">
                <a:solidFill>
                  <a:srgbClr val="7F65B3"/>
                </a:solidFill>
              </a:rPr>
              <a:t>CIEMAT</a:t>
            </a:r>
            <a:endParaRPr lang="en-US" b="1">
              <a:solidFill>
                <a:srgbClr val="7F65B3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8"/>
          <p:cNvSpPr txBox="1"/>
          <p:nvPr/>
        </p:nvSpPr>
        <p:spPr>
          <a:xfrm>
            <a:off x="1043608" y="1500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Medium Energy Beam Transport</a:t>
            </a:r>
            <a:endParaRPr lang="fr-FR" sz="2400" b="1" ker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MEBT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854677"/>
            <a:ext cx="4027891" cy="62670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>
              <a:spcBef>
                <a:spcPts val="0"/>
              </a:spcBef>
            </a:pPr>
            <a:r>
              <a:rPr lang="fr-FR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Quadrupole</a:t>
            </a:r>
            <a:r>
              <a:rPr lang="fr-FR" smtClean="0">
                <a:latin typeface="Tahoma" pitchFamily="34" charset="0"/>
                <a:ea typeface="Tahoma" pitchFamily="34" charset="0"/>
                <a:cs typeface="Tahoma" pitchFamily="34" charset="0"/>
              </a:rPr>
              <a:t>: prototype completed</a:t>
            </a:r>
          </a:p>
          <a:p>
            <a:pPr>
              <a:spcBef>
                <a:spcPts val="0"/>
              </a:spcBef>
            </a:pPr>
            <a:r>
              <a:rPr lang="fr-FR" smtClean="0">
                <a:latin typeface="Tahoma" pitchFamily="34" charset="0"/>
                <a:ea typeface="Tahoma" pitchFamily="34" charset="0"/>
                <a:cs typeface="Tahoma" pitchFamily="34" charset="0"/>
              </a:rPr>
              <a:t>validated on a magnetic test bench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7544" y="3573016"/>
            <a:ext cx="4248472" cy="2592288"/>
            <a:chOff x="467544" y="3643376"/>
            <a:chExt cx="4104457" cy="244992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9" t="10654" r="4063" b="14583"/>
            <a:stretch/>
          </p:blipFill>
          <p:spPr bwMode="auto">
            <a:xfrm>
              <a:off x="467544" y="3643376"/>
              <a:ext cx="4027891" cy="2449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095041" y="5785518"/>
              <a:ext cx="2476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smtClean="0">
                  <a:solidFill>
                    <a:schemeClr val="bg1"/>
                  </a:solidFill>
                </a:rPr>
                <a:t>Magnetic test at ALBA/CELLS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5536" y="603017"/>
            <a:ext cx="8482832" cy="2177911"/>
            <a:chOff x="395536" y="603017"/>
            <a:chExt cx="8482832" cy="2177911"/>
          </a:xfrm>
        </p:grpSpPr>
        <p:sp>
          <p:nvSpPr>
            <p:cNvPr id="10" name="TextBox 9"/>
            <p:cNvSpPr txBox="1"/>
            <p:nvPr/>
          </p:nvSpPr>
          <p:spPr>
            <a:xfrm>
              <a:off x="395536" y="692696"/>
              <a:ext cx="4315922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tabLst>
                  <a:tab pos="266700" algn="l"/>
                </a:tabLst>
                <a:defRPr/>
              </a:pPr>
              <a:r>
                <a:rPr lang="fr-FR" b="1" smtClean="0">
                  <a:latin typeface="Arial" charset="0"/>
                </a:rPr>
                <a:t>Bunchers:  5-gap IH structure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fr-FR">
                  <a:ea typeface="Tahoma" pitchFamily="34" charset="0"/>
                  <a:cs typeface="Tahoma" pitchFamily="34" charset="0"/>
                </a:rPr>
                <a:t>Start of manufacturing in Dec-2012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fr-FR">
                  <a:ea typeface="Tahoma" pitchFamily="34" charset="0"/>
                  <a:cs typeface="Tahoma" pitchFamily="34" charset="0"/>
                </a:rPr>
                <a:t>P</a:t>
              </a:r>
              <a:r>
                <a:rPr lang="en-US">
                  <a:ea typeface="Tahoma" pitchFamily="34" charset="0"/>
                  <a:cs typeface="Tahoma" pitchFamily="34" charset="0"/>
                </a:rPr>
                <a:t>ower tests planned in </a:t>
              </a:r>
              <a:r>
                <a:rPr lang="en-US" smtClean="0">
                  <a:ea typeface="Tahoma" pitchFamily="34" charset="0"/>
                  <a:cs typeface="Tahoma" pitchFamily="34" charset="0"/>
                </a:rPr>
                <a:t>Aug-2013</a:t>
              </a:r>
              <a:endParaRPr lang="fr-FR">
                <a:latin typeface="Arial" charset="0"/>
              </a:endParaRP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§"/>
                <a:defRPr/>
              </a:pPr>
              <a:r>
                <a:rPr lang="fr-FR">
                  <a:latin typeface="Arial" charset="0"/>
                </a:rPr>
                <a:t>Voltage EoLT = 350 kV</a:t>
              </a: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§"/>
                <a:defRPr/>
              </a:pPr>
              <a:r>
                <a:rPr lang="fr-FR">
                  <a:latin typeface="Arial" charset="0"/>
                </a:rPr>
                <a:t>Cavity length &lt; 350 mm</a:t>
              </a: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§"/>
                <a:defRPr/>
              </a:pPr>
              <a:r>
                <a:rPr lang="fr-FR">
                  <a:latin typeface="Arial" charset="0"/>
                </a:rPr>
                <a:t>CW &amp;</a:t>
              </a:r>
              <a:r>
                <a:rPr lang="fr-FR" smtClean="0">
                  <a:latin typeface="Arial" charset="0"/>
                </a:rPr>
                <a:t> </a:t>
              </a:r>
              <a:r>
                <a:rPr lang="fr-FR">
                  <a:latin typeface="Arial" charset="0"/>
                </a:rPr>
                <a:t>pulsed mode </a:t>
              </a:r>
              <a:r>
                <a:rPr lang="fr-FR" smtClean="0">
                  <a:latin typeface="Arial" charset="0"/>
                </a:rPr>
                <a:t>operation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6"/>
            <a:stretch/>
          </p:blipFill>
          <p:spPr bwMode="auto">
            <a:xfrm>
              <a:off x="4716016" y="747033"/>
              <a:ext cx="2016224" cy="176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603017"/>
              <a:ext cx="1930104" cy="2177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4572032" y="28546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fr-FR" b="1">
                <a:ea typeface="Tahoma" pitchFamily="34" charset="0"/>
                <a:cs typeface="Tahoma" pitchFamily="34" charset="0"/>
              </a:rPr>
              <a:t>Scraper</a:t>
            </a:r>
            <a:r>
              <a:rPr lang="fr-FR">
                <a:ea typeface="Tahoma" pitchFamily="34" charset="0"/>
                <a:cs typeface="Tahoma" pitchFamily="34" charset="0"/>
              </a:rPr>
              <a:t>: manufacturing </a:t>
            </a:r>
            <a:r>
              <a:rPr lang="fr-FR" smtClean="0">
                <a:ea typeface="Tahoma" pitchFamily="34" charset="0"/>
                <a:cs typeface="Tahoma" pitchFamily="34" charset="0"/>
              </a:rPr>
              <a:t>completed,</a:t>
            </a:r>
          </a:p>
          <a:p>
            <a:pPr>
              <a:spcBef>
                <a:spcPts val="0"/>
              </a:spcBef>
            </a:pPr>
            <a:r>
              <a:rPr lang="fr-FR" smtClean="0">
                <a:ea typeface="Tahoma" pitchFamily="34" charset="0"/>
                <a:cs typeface="Tahoma" pitchFamily="34" charset="0"/>
              </a:rPr>
              <a:t>assembly &amp; tests </a:t>
            </a:r>
            <a:r>
              <a:rPr lang="fr-FR" smtClean="0">
                <a:ea typeface="Tahoma" pitchFamily="34" charset="0"/>
                <a:cs typeface="Tahoma" pitchFamily="34" charset="0"/>
              </a:rPr>
              <a:t>finished </a:t>
            </a:r>
            <a:r>
              <a:rPr lang="fr-FR" smtClean="0">
                <a:ea typeface="Tahoma" pitchFamily="34" charset="0"/>
                <a:cs typeface="Tahoma" pitchFamily="34" charset="0"/>
              </a:rPr>
              <a:t>end </a:t>
            </a:r>
            <a:r>
              <a:rPr lang="fr-FR" smtClean="0">
                <a:ea typeface="Tahoma" pitchFamily="34" charset="0"/>
                <a:cs typeface="Tahoma" pitchFamily="34" charset="0"/>
              </a:rPr>
              <a:t>March 2013</a:t>
            </a:r>
            <a:endParaRPr lang="fr-FR"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3"/>
          <a:stretch/>
        </p:blipFill>
        <p:spPr bwMode="auto">
          <a:xfrm>
            <a:off x="5220072" y="3573016"/>
            <a:ext cx="3168553" cy="258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092280" y="3574106"/>
            <a:ext cx="12963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/>
              <a:t>courtesy </a:t>
            </a:r>
            <a:r>
              <a:rPr lang="en-US" sz="1200"/>
              <a:t>of AVS 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26222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50991" y="5406315"/>
            <a:ext cx="2481449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360000">
              <a:spcBef>
                <a:spcPts val="600"/>
              </a:spcBef>
            </a:pPr>
            <a:r>
              <a:rPr lang="en-US" sz="1600" b="1" spc="50" smtClean="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  <a:t>8 </a:t>
            </a:r>
            <a:r>
              <a:rPr lang="en-US" sz="1600" b="1" spc="5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  <a:t>solenoid packages</a:t>
            </a:r>
            <a:br>
              <a:rPr lang="en-US" sz="1600" b="1" spc="5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</a:br>
            <a:r>
              <a:rPr lang="en-US" sz="1600" b="1" spc="50" smtClean="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  <a:t>	SC magnet (6 T)</a:t>
            </a:r>
            <a:br>
              <a:rPr lang="en-US" sz="1600" b="1" spc="50" smtClean="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</a:br>
            <a:r>
              <a:rPr lang="en-US" sz="1600" b="1" spc="50" smtClean="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  <a:t>	Steerers </a:t>
            </a:r>
            <a:r>
              <a:rPr lang="en-US" sz="1600" b="1" spc="5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  <a:t>and </a:t>
            </a:r>
            <a:r>
              <a:rPr lang="en-US" sz="1600" b="1" spc="50" smtClean="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  <a:t>BPM</a:t>
            </a:r>
            <a:endParaRPr lang="en-US" sz="1600" b="1" spc="50">
              <a:ln w="11430"/>
              <a:solidFill>
                <a:srgbClr val="7F65B3"/>
              </a:solidFill>
              <a:effectLst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ZoneTexte 8"/>
          <p:cNvSpPr txBox="1"/>
          <p:nvPr/>
        </p:nvSpPr>
        <p:spPr>
          <a:xfrm>
            <a:off x="1043608" y="1500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SRF Linac</a:t>
            </a:r>
            <a:endParaRPr lang="fr-FR" sz="2400" b="1" ker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Cryomodule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b="890"/>
          <a:stretch/>
        </p:blipFill>
        <p:spPr bwMode="auto">
          <a:xfrm>
            <a:off x="-16892" y="1044000"/>
            <a:ext cx="8045276" cy="42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126688" y="5406315"/>
            <a:ext cx="274145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360000">
              <a:spcBef>
                <a:spcPts val="600"/>
              </a:spcBef>
            </a:pPr>
            <a:r>
              <a:rPr lang="en-US" sz="1600" b="1" spc="5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  <a:t>8 resonators (</a:t>
            </a:r>
            <a:r>
              <a:rPr lang="en-US" sz="1600" b="1" spc="5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  <a:sym typeface="Symbol"/>
              </a:rPr>
              <a:t></a:t>
            </a:r>
            <a:r>
              <a:rPr lang="en-US" sz="1600" b="1" spc="5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  <a:t>=0.094)</a:t>
            </a:r>
            <a:br>
              <a:rPr lang="en-US" sz="1600" b="1" spc="5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</a:br>
            <a:r>
              <a:rPr lang="en-US" sz="1600" b="1" spc="50" smtClean="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  <a:t>	Tuning system</a:t>
            </a:r>
            <a:r>
              <a:rPr lang="en-US" sz="1600" b="1" spc="5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  <a:t/>
            </a:r>
            <a:br>
              <a:rPr lang="en-US" sz="1600" b="1" spc="5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</a:br>
            <a:r>
              <a:rPr lang="en-US" sz="1600" b="1" spc="50" smtClean="0">
                <a:ln w="11430"/>
                <a:solidFill>
                  <a:srgbClr val="7F65B3"/>
                </a:solidFill>
                <a:effectLst/>
                <a:ea typeface="Tahoma" pitchFamily="34" charset="0"/>
                <a:cs typeface="Tahoma" pitchFamily="34" charset="0"/>
              </a:rPr>
              <a:t>	Coaxial coupler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3334" y="548680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smtClean="0">
                <a:solidFill>
                  <a:srgbClr val="7F65B3"/>
                </a:solidFill>
              </a:rPr>
              <a:t>CEA (coord) CIEMAT</a:t>
            </a:r>
            <a:endParaRPr lang="en-US" b="1">
              <a:solidFill>
                <a:srgbClr val="7F65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41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548680"/>
            <a:ext cx="3965328" cy="247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115616" y="15007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mtClean="0">
                <a:solidFill>
                  <a:schemeClr val="bg1"/>
                </a:solidFill>
              </a:rPr>
              <a:t>Solenoid package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43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04"/>
          <a:stretch/>
        </p:blipFill>
        <p:spPr>
          <a:xfrm>
            <a:off x="255226" y="2793022"/>
            <a:ext cx="1811704" cy="2826739"/>
          </a:xfrm>
          <a:prstGeom prst="rect">
            <a:avLst/>
          </a:prstGeom>
        </p:spPr>
      </p:pic>
      <p:sp>
        <p:nvSpPr>
          <p:cNvPr id="121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Solenoid and Coupler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47" name="9 Imagen" descr="IMG_13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08" y="3285566"/>
            <a:ext cx="1674812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000824" y="611977"/>
            <a:ext cx="5143177" cy="5616075"/>
            <a:chOff x="4000824" y="611977"/>
            <a:chExt cx="5143177" cy="5616075"/>
          </a:xfrm>
        </p:grpSpPr>
        <p:grpSp>
          <p:nvGrpSpPr>
            <p:cNvPr id="2" name="Group 1"/>
            <p:cNvGrpSpPr/>
            <p:nvPr/>
          </p:nvGrpSpPr>
          <p:grpSpPr>
            <a:xfrm>
              <a:off x="4000824" y="1268760"/>
              <a:ext cx="2574803" cy="4072676"/>
              <a:chOff x="6462256" y="870249"/>
              <a:chExt cx="2574803" cy="4072676"/>
            </a:xfrm>
          </p:grpSpPr>
          <p:pic>
            <p:nvPicPr>
              <p:cNvPr id="52" name="Image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83" t="4219" r="7900" b="5668"/>
              <a:stretch/>
            </p:blipFill>
            <p:spPr>
              <a:xfrm>
                <a:off x="6595048" y="1087360"/>
                <a:ext cx="2441448" cy="3551245"/>
              </a:xfrm>
              <a:prstGeom prst="rect">
                <a:avLst/>
              </a:prstGeom>
            </p:spPr>
          </p:pic>
          <p:grpSp>
            <p:nvGrpSpPr>
              <p:cNvPr id="53" name="Groupe 20"/>
              <p:cNvGrpSpPr/>
              <p:nvPr/>
            </p:nvGrpSpPr>
            <p:grpSpPr>
              <a:xfrm>
                <a:off x="6462256" y="870249"/>
                <a:ext cx="2574803" cy="4072676"/>
                <a:chOff x="6487014" y="2050940"/>
                <a:chExt cx="2584132" cy="3823537"/>
              </a:xfrm>
            </p:grpSpPr>
            <p:sp>
              <p:nvSpPr>
                <p:cNvPr id="54" name="ZoneTexte 21"/>
                <p:cNvSpPr txBox="1"/>
                <p:nvPr/>
              </p:nvSpPr>
              <p:spPr>
                <a:xfrm>
                  <a:off x="8055342" y="2050940"/>
                  <a:ext cx="1015804" cy="4334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err="1" smtClean="0">
                      <a:latin typeface="Calibri" pitchFamily="34" charset="0"/>
                      <a:cs typeface="Calibri" pitchFamily="34" charset="0"/>
                    </a:rPr>
                    <a:t>Antenna</a:t>
                  </a:r>
                  <a:endParaRPr lang="fr-FR" sz="1200" dirty="0" smtClean="0">
                    <a:latin typeface="Calibri" pitchFamily="34" charset="0"/>
                    <a:cs typeface="Calibri" pitchFamily="34" charset="0"/>
                  </a:endParaRPr>
                </a:p>
                <a:p>
                  <a:pPr algn="ctr"/>
                  <a:r>
                    <a:rPr lang="fr-FR" sz="1200">
                      <a:solidFill>
                        <a:srgbClr val="5F5F5F"/>
                      </a:solidFill>
                      <a:latin typeface="Calibri" pitchFamily="34" charset="0"/>
                      <a:cs typeface="Calibri" pitchFamily="34" charset="0"/>
                    </a:rPr>
                    <a:t>w</a:t>
                  </a:r>
                  <a:r>
                    <a:rPr lang="fr-FR" sz="1200" smtClean="0">
                      <a:solidFill>
                        <a:srgbClr val="5F5F5F"/>
                      </a:solidFill>
                      <a:latin typeface="Calibri" pitchFamily="34" charset="0"/>
                      <a:cs typeface="Calibri" pitchFamily="34" charset="0"/>
                    </a:rPr>
                    <a:t>ater-cooled</a:t>
                  </a:r>
                  <a:endParaRPr lang="fr-FR" sz="1200" dirty="0">
                    <a:solidFill>
                      <a:srgbClr val="5F5F5F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grpSp>
              <p:nvGrpSpPr>
                <p:cNvPr id="55" name="Groupe 22"/>
                <p:cNvGrpSpPr/>
                <p:nvPr/>
              </p:nvGrpSpPr>
              <p:grpSpPr>
                <a:xfrm>
                  <a:off x="6487014" y="2061299"/>
                  <a:ext cx="2507824" cy="3813178"/>
                  <a:chOff x="6487014" y="2061299"/>
                  <a:chExt cx="2507824" cy="3813178"/>
                </a:xfrm>
              </p:grpSpPr>
              <p:sp>
                <p:nvSpPr>
                  <p:cNvPr id="56" name="ZoneTexte 23"/>
                  <p:cNvSpPr txBox="1"/>
                  <p:nvPr/>
                </p:nvSpPr>
                <p:spPr>
                  <a:xfrm>
                    <a:off x="6487014" y="5441054"/>
                    <a:ext cx="1093027" cy="4334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1200" dirty="0" smtClean="0">
                        <a:latin typeface="Calibri" pitchFamily="34" charset="0"/>
                        <a:cs typeface="Calibri" pitchFamily="34" charset="0"/>
                      </a:rPr>
                      <a:t>Tee Transition</a:t>
                    </a:r>
                  </a:p>
                  <a:p>
                    <a:pPr algn="ctr"/>
                    <a:r>
                      <a:rPr lang="fr-FR" sz="1200" smtClean="0">
                        <a:solidFill>
                          <a:srgbClr val="5F5F5F"/>
                        </a:solidFill>
                        <a:latin typeface="Calibri" pitchFamily="34" charset="0"/>
                        <a:cs typeface="Calibri" pitchFamily="34" charset="0"/>
                      </a:rPr>
                      <a:t>water-cooled</a:t>
                    </a:r>
                    <a:endParaRPr lang="fr-FR" sz="1200" dirty="0">
                      <a:solidFill>
                        <a:srgbClr val="5F5F5F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57" name="Connecteur droit avec flèche 24"/>
                  <p:cNvCxnSpPr>
                    <a:stCxn id="56" idx="0"/>
                  </p:cNvCxnSpPr>
                  <p:nvPr/>
                </p:nvCxnSpPr>
                <p:spPr>
                  <a:xfrm flipV="1">
                    <a:off x="7033528" y="5166361"/>
                    <a:ext cx="382256" cy="274693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cteur droit avec flèche 25"/>
                  <p:cNvCxnSpPr/>
                  <p:nvPr/>
                </p:nvCxnSpPr>
                <p:spPr>
                  <a:xfrm flipH="1">
                    <a:off x="7893699" y="2221859"/>
                    <a:ext cx="297365" cy="19476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ZoneTexte 27"/>
                  <p:cNvSpPr txBox="1"/>
                  <p:nvPr/>
                </p:nvSpPr>
                <p:spPr>
                  <a:xfrm>
                    <a:off x="6537693" y="3066620"/>
                    <a:ext cx="978886" cy="6067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Calibri" pitchFamily="34" charset="0"/>
                        <a:cs typeface="Calibri" pitchFamily="34" charset="0"/>
                      </a:rPr>
                      <a:t>Connection bellows with </a:t>
                    </a:r>
                    <a:r>
                      <a:rPr lang="en-US" sz="1200" dirty="0" smtClean="0">
                        <a:latin typeface="Calibri" pitchFamily="34" charset="0"/>
                        <a:cs typeface="Calibri" pitchFamily="34" charset="0"/>
                      </a:rPr>
                      <a:t>vacuum </a:t>
                    </a:r>
                    <a:r>
                      <a:rPr lang="en-US" sz="1200" dirty="0">
                        <a:latin typeface="Calibri" pitchFamily="34" charset="0"/>
                        <a:cs typeface="Calibri" pitchFamily="34" charset="0"/>
                      </a:rPr>
                      <a:t>tank </a:t>
                    </a:r>
                    <a:endParaRPr lang="fr-FR" sz="1200" dirty="0"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61" name="Connecteur droit avec flèche 28"/>
                  <p:cNvCxnSpPr/>
                  <p:nvPr/>
                </p:nvCxnSpPr>
                <p:spPr>
                  <a:xfrm>
                    <a:off x="7143383" y="3657600"/>
                    <a:ext cx="377090" cy="10263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ZoneTexte 29"/>
                  <p:cNvSpPr txBox="1"/>
                  <p:nvPr/>
                </p:nvSpPr>
                <p:spPr>
                  <a:xfrm>
                    <a:off x="8155082" y="2659368"/>
                    <a:ext cx="839756" cy="6067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200" dirty="0" err="1" smtClean="0">
                        <a:latin typeface="Calibri" pitchFamily="34" charset="0"/>
                        <a:cs typeface="Calibri" pitchFamily="34" charset="0"/>
                      </a:rPr>
                      <a:t>Outer</a:t>
                    </a:r>
                    <a:r>
                      <a:rPr lang="fr-FR" sz="1200" dirty="0" smtClean="0">
                        <a:latin typeface="Calibri" pitchFamily="34" charset="0"/>
                        <a:cs typeface="Calibri" pitchFamily="34" charset="0"/>
                      </a:rPr>
                      <a:t> </a:t>
                    </a:r>
                    <a:r>
                      <a:rPr lang="fr-FR" sz="1200" err="1" smtClean="0">
                        <a:latin typeface="Calibri" pitchFamily="34" charset="0"/>
                        <a:cs typeface="Calibri" pitchFamily="34" charset="0"/>
                      </a:rPr>
                      <a:t>conductor</a:t>
                    </a:r>
                    <a:r>
                      <a:rPr lang="fr-FR" sz="1200" smtClean="0">
                        <a:latin typeface="Calibri" pitchFamily="34" charset="0"/>
                        <a:cs typeface="Calibri" pitchFamily="34" charset="0"/>
                      </a:rPr>
                      <a:t> </a:t>
                    </a:r>
                    <a:r>
                      <a:rPr lang="fr-FR" sz="1200" smtClean="0">
                        <a:solidFill>
                          <a:srgbClr val="5F5F5F"/>
                        </a:solidFill>
                        <a:latin typeface="Calibri" pitchFamily="34" charset="0"/>
                        <a:cs typeface="Calibri" pitchFamily="34" charset="0"/>
                      </a:rPr>
                      <a:t>GHe</a:t>
                    </a:r>
                    <a:endParaRPr lang="fr-FR" sz="1200" dirty="0">
                      <a:solidFill>
                        <a:srgbClr val="5F5F5F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92" name="Connecteur droit avec flèche 30"/>
                  <p:cNvCxnSpPr/>
                  <p:nvPr/>
                </p:nvCxnSpPr>
                <p:spPr>
                  <a:xfrm flipH="1">
                    <a:off x="8033657" y="3090672"/>
                    <a:ext cx="314815" cy="25901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ZoneTexte 33"/>
                  <p:cNvSpPr txBox="1"/>
                  <p:nvPr/>
                </p:nvSpPr>
                <p:spPr>
                  <a:xfrm>
                    <a:off x="6971306" y="2061299"/>
                    <a:ext cx="963356" cy="2600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200" b="1" dirty="0" smtClean="0">
                        <a:solidFill>
                          <a:srgbClr val="000099"/>
                        </a:solidFill>
                        <a:latin typeface="Calibri" pitchFamily="34" charset="0"/>
                        <a:cs typeface="Calibri" pitchFamily="34" charset="0"/>
                      </a:rPr>
                      <a:t>4 K, vacuum</a:t>
                    </a:r>
                    <a:endParaRPr lang="fr-FR" sz="1200" b="1" dirty="0">
                      <a:solidFill>
                        <a:srgbClr val="000099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102" name="ZoneTexte 34"/>
                  <p:cNvSpPr txBox="1"/>
                  <p:nvPr/>
                </p:nvSpPr>
                <p:spPr>
                  <a:xfrm>
                    <a:off x="7766792" y="5566299"/>
                    <a:ext cx="866699" cy="2600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200" b="1" dirty="0" smtClean="0">
                        <a:solidFill>
                          <a:srgbClr val="C00000"/>
                        </a:solidFill>
                        <a:latin typeface="Calibri" pitchFamily="34" charset="0"/>
                        <a:cs typeface="Calibri" pitchFamily="34" charset="0"/>
                      </a:rPr>
                      <a:t>300 K, </a:t>
                    </a:r>
                    <a:r>
                      <a:rPr lang="fr-FR" sz="1200" b="1" dirty="0" err="1" smtClean="0">
                        <a:solidFill>
                          <a:srgbClr val="C00000"/>
                        </a:solidFill>
                        <a:latin typeface="Calibri" pitchFamily="34" charset="0"/>
                        <a:cs typeface="Calibri" pitchFamily="34" charset="0"/>
                      </a:rPr>
                      <a:t>P</a:t>
                    </a:r>
                    <a:r>
                      <a:rPr lang="fr-FR" sz="1200" b="1" baseline="-25000" dirty="0" err="1" smtClean="0">
                        <a:solidFill>
                          <a:srgbClr val="C00000"/>
                        </a:solidFill>
                        <a:latin typeface="Calibri" pitchFamily="34" charset="0"/>
                        <a:cs typeface="Calibri" pitchFamily="34" charset="0"/>
                      </a:rPr>
                      <a:t>atm</a:t>
                    </a:r>
                    <a:endParaRPr lang="fr-FR" sz="1200" b="1" baseline="-25000" dirty="0">
                      <a:solidFill>
                        <a:srgbClr val="C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</p:grpSp>
          </p:grpSp>
        </p:grpSp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2" t="9025" r="7091" b="11747"/>
            <a:stretch/>
          </p:blipFill>
          <p:spPr bwMode="auto">
            <a:xfrm>
              <a:off x="6636926" y="2937038"/>
              <a:ext cx="2327562" cy="3291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966" y="1365841"/>
              <a:ext cx="1627990" cy="142718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 bwMode="auto">
            <a:xfrm>
              <a:off x="4953516" y="3261493"/>
              <a:ext cx="885505" cy="599556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V="1">
              <a:off x="5781871" y="2514187"/>
              <a:ext cx="1205918" cy="89036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0" name="ZoneTexte 70"/>
            <p:cNvSpPr txBox="1"/>
            <p:nvPr/>
          </p:nvSpPr>
          <p:spPr>
            <a:xfrm>
              <a:off x="4220949" y="611977"/>
              <a:ext cx="4923052" cy="5847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txBody>
            <a:bodyPr wrap="square" rIns="3600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600" smtClean="0">
                  <a:ea typeface="Tahoma" pitchFamily="34" charset="0"/>
                  <a:cs typeface="Tahoma" pitchFamily="34" charset="0"/>
                </a:rPr>
                <a:t>2 prototypes completed, tested when RF power</a:t>
              </a:r>
            </a:p>
            <a:p>
              <a:pPr>
                <a:spcBef>
                  <a:spcPts val="0"/>
                </a:spcBef>
              </a:pPr>
              <a:r>
                <a:rPr lang="fr-FR" sz="1600" smtClean="0">
                  <a:ea typeface="Tahoma" pitchFamily="34" charset="0"/>
                  <a:cs typeface="Tahoma" pitchFamily="34" charset="0"/>
                </a:rPr>
                <a:t>Source and test-bench will be available </a:t>
              </a:r>
              <a:r>
                <a:rPr lang="fr-FR" sz="1600" smtClean="0">
                  <a:ea typeface="Tahoma" pitchFamily="34" charset="0"/>
                  <a:cs typeface="Tahoma" pitchFamily="34" charset="0"/>
                </a:rPr>
                <a:t>(April </a:t>
              </a:r>
              <a:r>
                <a:rPr lang="fr-FR" sz="1600" smtClean="0">
                  <a:ea typeface="Tahoma" pitchFamily="34" charset="0"/>
                  <a:cs typeface="Tahoma" pitchFamily="34" charset="0"/>
                </a:rPr>
                <a:t>2013)</a:t>
              </a:r>
              <a:endParaRPr lang="en-US" sz="1600"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9" name="ZoneTexte 70"/>
          <p:cNvSpPr txBox="1"/>
          <p:nvPr/>
        </p:nvSpPr>
        <p:spPr>
          <a:xfrm>
            <a:off x="251520" y="5480269"/>
            <a:ext cx="4977179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>
                <a:ea typeface="Tahoma" pitchFamily="34" charset="0"/>
                <a:cs typeface="Tahoma" pitchFamily="34" charset="0"/>
              </a:rPr>
              <a:t>Cold tests </a:t>
            </a:r>
            <a:r>
              <a:rPr lang="en-US" sz="1600" smtClean="0">
                <a:ea typeface="Tahoma" pitchFamily="34" charset="0"/>
                <a:cs typeface="Tahoma" pitchFamily="34" charset="0"/>
              </a:rPr>
              <a:t>@4.2 K Quench </a:t>
            </a:r>
            <a:r>
              <a:rPr lang="en-US" sz="1600">
                <a:ea typeface="Tahoma" pitchFamily="34" charset="0"/>
                <a:cs typeface="Tahoma" pitchFamily="34" charset="0"/>
              </a:rPr>
              <a:t>at </a:t>
            </a:r>
            <a:r>
              <a:rPr lang="en-US" sz="1600" smtClean="0">
                <a:ea typeface="Tahoma" pitchFamily="34" charset="0"/>
                <a:cs typeface="Tahoma" pitchFamily="34" charset="0"/>
                <a:sym typeface="Symbol"/>
              </a:rPr>
              <a:t></a:t>
            </a:r>
            <a:r>
              <a:rPr lang="en-US" sz="1600" smtClean="0">
                <a:ea typeface="Tahoma" pitchFamily="34" charset="0"/>
                <a:cs typeface="Tahoma" pitchFamily="34" charset="0"/>
              </a:rPr>
              <a:t>260 A (210 </a:t>
            </a:r>
            <a:r>
              <a:rPr lang="en-US" sz="1600">
                <a:ea typeface="Tahoma" pitchFamily="34" charset="0"/>
                <a:cs typeface="Tahoma" pitchFamily="34" charset="0"/>
              </a:rPr>
              <a:t>A nominal</a:t>
            </a:r>
            <a:r>
              <a:rPr lang="en-US" sz="1600" smtClean="0">
                <a:ea typeface="Tahoma" pitchFamily="34" charset="0"/>
                <a:cs typeface="Tahoma" pitchFamily="34" charset="0"/>
              </a:rPr>
              <a:t>)</a:t>
            </a:r>
          </a:p>
          <a:p>
            <a:pPr>
              <a:spcBef>
                <a:spcPts val="0"/>
              </a:spcBef>
            </a:pPr>
            <a:r>
              <a:rPr lang="fr-FR" sz="1600" smtClean="0">
                <a:ea typeface="Tahoma" pitchFamily="34" charset="0"/>
                <a:cs typeface="Tahoma" pitchFamily="34" charset="0"/>
              </a:rPr>
              <a:t>Checked with steering coils</a:t>
            </a:r>
            <a:endParaRPr lang="en-US" sz="1600" smtClean="0"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</a:pPr>
            <a:r>
              <a:rPr lang="fr-FR" sz="1600" smtClean="0">
                <a:ea typeface="Tahoma" pitchFamily="34" charset="0"/>
                <a:cs typeface="Tahoma" pitchFamily="34" charset="0"/>
              </a:rPr>
              <a:t>Test in </a:t>
            </a:r>
            <a:r>
              <a:rPr lang="fr-FR" sz="1600">
                <a:ea typeface="Tahoma" pitchFamily="34" charset="0"/>
                <a:cs typeface="Tahoma" pitchFamily="34" charset="0"/>
              </a:rPr>
              <a:t>h</a:t>
            </a:r>
            <a:r>
              <a:rPr lang="fr-FR" sz="1600" smtClean="0">
                <a:ea typeface="Tahoma" pitchFamily="34" charset="0"/>
                <a:cs typeface="Tahoma" pitchFamily="34" charset="0"/>
              </a:rPr>
              <a:t>orizontal position </a:t>
            </a:r>
            <a:r>
              <a:rPr lang="fr-FR" sz="1600">
                <a:ea typeface="Tahoma" pitchFamily="34" charset="0"/>
                <a:cs typeface="Tahoma" pitchFamily="34" charset="0"/>
              </a:rPr>
              <a:t>p</a:t>
            </a:r>
            <a:r>
              <a:rPr lang="fr-FR" sz="1600" smtClean="0">
                <a:ea typeface="Tahoma" pitchFamily="34" charset="0"/>
                <a:cs typeface="Tahoma" pitchFamily="34" charset="0"/>
              </a:rPr>
              <a:t>lanned in Dec-2012</a:t>
            </a:r>
            <a:endParaRPr lang="en-US" sz="160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58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620688"/>
            <a:ext cx="80648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fr-FR" b="1" smtClean="0">
                <a:solidFill>
                  <a:srgbClr val="7F65B3"/>
                </a:solidFill>
              </a:rPr>
              <a:t>Two </a:t>
            </a:r>
            <a:r>
              <a:rPr lang="fr-FR" b="1" dirty="0" err="1" smtClean="0">
                <a:solidFill>
                  <a:srgbClr val="7F65B3"/>
                </a:solidFill>
              </a:rPr>
              <a:t>cavity</a:t>
            </a:r>
            <a:r>
              <a:rPr lang="fr-FR" b="1" dirty="0" smtClean="0">
                <a:solidFill>
                  <a:srgbClr val="7F65B3"/>
                </a:solidFill>
              </a:rPr>
              <a:t> prototypes </a:t>
            </a:r>
            <a:r>
              <a:rPr lang="fr-FR" dirty="0" err="1" smtClean="0"/>
              <a:t>completed</a:t>
            </a:r>
            <a:r>
              <a:rPr lang="fr-FR" dirty="0" smtClean="0"/>
              <a:t> in </a:t>
            </a:r>
            <a:r>
              <a:rPr lang="fr-FR" dirty="0" err="1" smtClean="0"/>
              <a:t>Summer</a:t>
            </a:r>
            <a:r>
              <a:rPr lang="fr-FR" dirty="0" smtClean="0"/>
              <a:t> 2010, </a:t>
            </a:r>
            <a:r>
              <a:rPr lang="fr-FR" dirty="0" err="1" smtClean="0"/>
              <a:t>delivered</a:t>
            </a:r>
            <a:r>
              <a:rPr lang="fr-FR" dirty="0" smtClean="0"/>
              <a:t> </a:t>
            </a:r>
            <a:r>
              <a:rPr lang="fr-FR" smtClean="0"/>
              <a:t>in Sept'10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fr-FR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fr-FR" smtClean="0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fr-FR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fr-FR" smtClean="0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fr-FR" smtClean="0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fr-FR" smtClean="0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fr-FR" b="1" smtClean="0">
                <a:solidFill>
                  <a:srgbClr val="7F65B3"/>
                </a:solidFill>
              </a:rPr>
              <a:t>Original tuner design</a:t>
            </a:r>
            <a:r>
              <a:rPr lang="fr-FR" smtClean="0"/>
              <a:t>: </a:t>
            </a:r>
            <a:r>
              <a:rPr lang="en-GB"/>
              <a:t>relied on a capacitive plunger with a large membrane to allow an elastic deformation of ±1 mm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b="1" smtClean="0"/>
              <a:t>First </a:t>
            </a:r>
            <a:r>
              <a:rPr lang="en-US" b="1" dirty="0"/>
              <a:t>troubles </a:t>
            </a:r>
            <a:r>
              <a:rPr lang="en-US"/>
              <a:t>during </a:t>
            </a:r>
            <a:r>
              <a:rPr lang="en-US" smtClean="0"/>
              <a:t>cryogenic </a:t>
            </a:r>
            <a:r>
              <a:rPr lang="en-US"/>
              <a:t>tests </a:t>
            </a:r>
            <a:r>
              <a:rPr lang="en-US" smtClean="0"/>
              <a:t>reported </a:t>
            </a:r>
            <a:r>
              <a:rPr lang="en-US"/>
              <a:t>in </a:t>
            </a:r>
            <a:r>
              <a:rPr lang="en-US" smtClean="0"/>
              <a:t>May 2011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90" y="1112892"/>
            <a:ext cx="3571875" cy="181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Superconducting Cavities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230662" y="4221088"/>
            <a:ext cx="3197322" cy="1924459"/>
            <a:chOff x="5220072" y="1170789"/>
            <a:chExt cx="3947311" cy="2375875"/>
          </a:xfrm>
        </p:grpSpPr>
        <p:pic>
          <p:nvPicPr>
            <p:cNvPr id="22" name="Picture 2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4870" b="45087"/>
            <a:stretch/>
          </p:blipFill>
          <p:spPr bwMode="auto">
            <a:xfrm>
              <a:off x="5222523" y="1470214"/>
              <a:ext cx="3924300" cy="2076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ZoneTexte 7"/>
            <p:cNvSpPr txBox="1"/>
            <p:nvPr/>
          </p:nvSpPr>
          <p:spPr>
            <a:xfrm>
              <a:off x="5229125" y="1170789"/>
              <a:ext cx="3938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smtClean="0">
                  <a:solidFill>
                    <a:srgbClr val="5F5F5F"/>
                  </a:solidFill>
                  <a:latin typeface="Calibri" pitchFamily="34" charset="0"/>
                  <a:cs typeface="Calibri" pitchFamily="34" charset="0"/>
                </a:rPr>
                <a:t>A0 </a:t>
              </a:r>
              <a:r>
                <a:rPr lang="fr-FR" sz="1400" i="1" dirty="0" err="1" smtClean="0">
                  <a:solidFill>
                    <a:srgbClr val="5F5F5F"/>
                  </a:solidFill>
                  <a:latin typeface="Calibri" pitchFamily="34" charset="0"/>
                  <a:cs typeface="Calibri" pitchFamily="34" charset="0"/>
                </a:rPr>
                <a:t>plunger</a:t>
              </a:r>
              <a:r>
                <a:rPr lang="fr-FR" sz="1400" i="1" dirty="0" smtClean="0">
                  <a:solidFill>
                    <a:srgbClr val="5F5F5F"/>
                  </a:solidFill>
                  <a:latin typeface="Calibri" pitchFamily="34" charset="0"/>
                  <a:cs typeface="Calibri" pitchFamily="34" charset="0"/>
                </a:rPr>
                <a:t> design</a:t>
              </a:r>
              <a:endParaRPr lang="fr-FR" sz="1400" i="1" dirty="0">
                <a:solidFill>
                  <a:srgbClr val="5F5F5F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ZoneTexte 16"/>
            <p:cNvSpPr txBox="1"/>
            <p:nvPr/>
          </p:nvSpPr>
          <p:spPr>
            <a:xfrm>
              <a:off x="5220072" y="3035805"/>
              <a:ext cx="875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Nb </a:t>
              </a:r>
              <a:r>
                <a:rPr lang="fr-FR" sz="1200" dirty="0" err="1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plunger</a:t>
              </a:r>
              <a:endParaRPr lang="fr-FR" sz="1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5" name="Connecteur droit avec flèche 19"/>
            <p:cNvCxnSpPr/>
            <p:nvPr/>
          </p:nvCxnSpPr>
          <p:spPr>
            <a:xfrm flipV="1">
              <a:off x="6107312" y="2927164"/>
              <a:ext cx="488887" cy="226336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6"/>
          <a:stretch/>
        </p:blipFill>
        <p:spPr bwMode="auto">
          <a:xfrm>
            <a:off x="5508104" y="1052736"/>
            <a:ext cx="2692336" cy="186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4410978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smtClean="0">
                <a:solidFill>
                  <a:srgbClr val="FF0000"/>
                </a:solidFill>
              </a:rPr>
              <a:t>Potential risks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fr-FR" sz="1400" smtClean="0"/>
              <a:t>high </a:t>
            </a:r>
            <a:r>
              <a:rPr lang="fr-FR" sz="1400"/>
              <a:t>peak magnetic field at </a:t>
            </a:r>
            <a:r>
              <a:rPr lang="fr-FR" sz="1400" smtClean="0"/>
              <a:t>membrane center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fr-FR" sz="1400" smtClean="0"/>
              <a:t>Helicoflex gasket in region of significant field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fr-FR" sz="1400" smtClean="0"/>
              <a:t>NbTi flange: poor thermal conductivity</a:t>
            </a:r>
            <a:endParaRPr lang="fr-FR" sz="1400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fr-FR" sz="1400" smtClean="0"/>
              <a:t>Fabrication issue: </a:t>
            </a:r>
            <a:r>
              <a:rPr lang="fr-FR" sz="1400"/>
              <a:t>neck region contains two NbTi/Nb welds in a recessed </a:t>
            </a:r>
            <a:r>
              <a:rPr lang="fr-FR" sz="1400" smtClean="0"/>
              <a:t>area</a:t>
            </a:r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67121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16024" y="5446965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dirty="0" smtClean="0"/>
              <a:t>Given </a:t>
            </a:r>
            <a:r>
              <a:rPr lang="en-GB" dirty="0"/>
              <a:t>the rigidity of </a:t>
            </a:r>
            <a:r>
              <a:rPr lang="en-GB"/>
              <a:t>the </a:t>
            </a:r>
            <a:r>
              <a:rPr lang="en-GB" smtClean="0"/>
              <a:t>resonator, </a:t>
            </a:r>
            <a:r>
              <a:rPr lang="en-GB" dirty="0"/>
              <a:t>this solution implies a lengthening of the </a:t>
            </a:r>
            <a:r>
              <a:rPr lang="en-GB" dirty="0" err="1"/>
              <a:t>cryomodule</a:t>
            </a:r>
            <a:r>
              <a:rPr lang="en-GB" dirty="0"/>
              <a:t> lattice </a:t>
            </a:r>
            <a:r>
              <a:rPr lang="en-GB" dirty="0" smtClean="0">
                <a:sym typeface="Symbol"/>
              </a:rPr>
              <a:t></a:t>
            </a:r>
            <a:r>
              <a:rPr lang="en-GB" dirty="0" smtClean="0"/>
              <a:t> </a:t>
            </a:r>
            <a:r>
              <a:rPr lang="en-GB" dirty="0"/>
              <a:t>10 </a:t>
            </a:r>
            <a:r>
              <a:rPr lang="en-GB" dirty="0" smtClean="0"/>
              <a:t>cm </a:t>
            </a:r>
            <a:r>
              <a:rPr lang="en-GB" dirty="0"/>
              <a:t>to ease </a:t>
            </a:r>
            <a:r>
              <a:rPr lang="en-GB"/>
              <a:t>the </a:t>
            </a:r>
            <a:r>
              <a:rPr lang="en-GB" smtClean="0"/>
              <a:t>tuner integration between He tank </a:t>
            </a:r>
            <a:r>
              <a:rPr lang="en-GB" smtClean="0"/>
              <a:t>&amp; </a:t>
            </a:r>
            <a:r>
              <a:rPr lang="en-GB" smtClean="0"/>
              <a:t>solenoid</a:t>
            </a:r>
            <a:endParaRPr lang="en-GB" dirty="0" smtClean="0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Compression plunger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640720"/>
            <a:ext cx="836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>
              <a:spcBef>
                <a:spcPts val="600"/>
              </a:spcBef>
            </a:pPr>
            <a:r>
              <a:rPr lang="en-GB" smtClean="0">
                <a:solidFill>
                  <a:srgbClr val="7F65B3"/>
                </a:solidFill>
              </a:rPr>
              <a:t>Following </a:t>
            </a:r>
            <a:r>
              <a:rPr lang="en-GB">
                <a:solidFill>
                  <a:srgbClr val="7F65B3"/>
                </a:solidFill>
              </a:rPr>
              <a:t>up the recommendations of </a:t>
            </a:r>
            <a:r>
              <a:rPr lang="en-GB" smtClean="0">
                <a:solidFill>
                  <a:srgbClr val="7F65B3"/>
                </a:solidFill>
              </a:rPr>
              <a:t>a </a:t>
            </a:r>
            <a:r>
              <a:rPr lang="en-GB">
                <a:solidFill>
                  <a:srgbClr val="7F65B3"/>
                </a:solidFill>
              </a:rPr>
              <a:t>Review </a:t>
            </a:r>
            <a:r>
              <a:rPr lang="en-GB" smtClean="0">
                <a:solidFill>
                  <a:srgbClr val="7F65B3"/>
                </a:solidFill>
              </a:rPr>
              <a:t>Panel (June </a:t>
            </a:r>
            <a:r>
              <a:rPr lang="en-GB" smtClean="0">
                <a:solidFill>
                  <a:srgbClr val="7F65B3"/>
                </a:solidFill>
              </a:rPr>
              <a:t>'12)</a:t>
            </a:r>
            <a:br>
              <a:rPr lang="en-GB" smtClean="0">
                <a:solidFill>
                  <a:srgbClr val="7F65B3"/>
                </a:solidFill>
              </a:rPr>
            </a:br>
            <a:r>
              <a:rPr lang="en-GB" smtClean="0">
                <a:solidFill>
                  <a:srgbClr val="7F65B3"/>
                </a:solidFill>
              </a:rPr>
              <a:t>new </a:t>
            </a:r>
            <a:r>
              <a:rPr lang="en-GB">
                <a:solidFill>
                  <a:srgbClr val="7F65B3"/>
                </a:solidFill>
              </a:rPr>
              <a:t>design based on </a:t>
            </a:r>
            <a:r>
              <a:rPr lang="en-GB" b="1" smtClean="0">
                <a:solidFill>
                  <a:srgbClr val="7F65B3"/>
                </a:solidFill>
              </a:rPr>
              <a:t>conventional </a:t>
            </a:r>
            <a:r>
              <a:rPr lang="en-GB" b="1">
                <a:solidFill>
                  <a:srgbClr val="7F65B3"/>
                </a:solidFill>
              </a:rPr>
              <a:t>compression tuner</a:t>
            </a:r>
            <a:r>
              <a:rPr lang="en-GB">
                <a:solidFill>
                  <a:srgbClr val="7F65B3"/>
                </a:solidFill>
              </a:rPr>
              <a:t> principle </a:t>
            </a:r>
            <a:r>
              <a:rPr lang="en-GB" smtClean="0">
                <a:solidFill>
                  <a:srgbClr val="7F65B3"/>
                </a:solidFill>
              </a:rPr>
              <a:t>developed</a:t>
            </a:r>
            <a:endParaRPr lang="en-US" dirty="0" smtClean="0">
              <a:solidFill>
                <a:srgbClr val="7F65B3"/>
              </a:solidFill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107504" y="908720"/>
            <a:ext cx="792088" cy="216024"/>
          </a:xfrm>
          <a:prstGeom prst="rightArrow">
            <a:avLst/>
          </a:prstGeom>
          <a:gradFill flip="none" rotWithShape="1">
            <a:gsLst>
              <a:gs pos="0">
                <a:srgbClr val="7F65B3">
                  <a:tint val="66000"/>
                  <a:satMod val="160000"/>
                </a:srgbClr>
              </a:gs>
              <a:gs pos="50000">
                <a:srgbClr val="7F65B3">
                  <a:tint val="44500"/>
                  <a:satMod val="160000"/>
                </a:srgbClr>
              </a:gs>
              <a:gs pos="100000">
                <a:srgbClr val="7F65B3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235" y="1556792"/>
            <a:ext cx="476093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Tuner </a:t>
            </a:r>
            <a:r>
              <a:rPr lang="en-US" sz="1600" dirty="0"/>
              <a:t>only acts in one direction </a:t>
            </a:r>
            <a:r>
              <a:rPr lang="en-US" sz="1600" dirty="0" smtClean="0"/>
              <a:t>(compression</a:t>
            </a:r>
            <a:r>
              <a:rPr lang="en-US" sz="1600" dirty="0"/>
              <a:t>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smtClean="0"/>
              <a:t>Tuning force 8000 N / nose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smtClean="0"/>
              <a:t>Disengaged system during cooldown &amp; warmup</a:t>
            </a:r>
            <a:endParaRPr lang="en-US" sz="16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38152"/>
            <a:ext cx="3442344" cy="205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90862" y="2755475"/>
            <a:ext cx="4035119" cy="2357214"/>
            <a:chOff x="242889" y="3808090"/>
            <a:chExt cx="4035119" cy="2357214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9" y="3947257"/>
              <a:ext cx="4035119" cy="200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Line Callout 2 (No Border) 17"/>
            <p:cNvSpPr/>
            <p:nvPr/>
          </p:nvSpPr>
          <p:spPr bwMode="auto">
            <a:xfrm>
              <a:off x="1450410" y="5506518"/>
              <a:ext cx="720080" cy="288032"/>
            </a:xfrm>
            <a:prstGeom prst="callout2">
              <a:avLst>
                <a:gd name="adj1" fmla="val 48699"/>
                <a:gd name="adj2" fmla="val -346"/>
                <a:gd name="adj3" fmla="val 45705"/>
                <a:gd name="adj4" fmla="val -24255"/>
                <a:gd name="adj5" fmla="val -198974"/>
                <a:gd name="adj6" fmla="val -44671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niobium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" name="Line Callout 1 (No Border) 18"/>
            <p:cNvSpPr/>
            <p:nvPr/>
          </p:nvSpPr>
          <p:spPr bwMode="auto">
            <a:xfrm>
              <a:off x="251520" y="5661248"/>
              <a:ext cx="805049" cy="250588"/>
            </a:xfrm>
            <a:prstGeom prst="callout1">
              <a:avLst>
                <a:gd name="adj1" fmla="val -8205"/>
                <a:gd name="adj2" fmla="val 50644"/>
                <a:gd name="adj3" fmla="val -151055"/>
                <a:gd name="adj4" fmla="val 50133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36000" rIns="9144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He outlet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" name="Line Callout 1 (No Border) 19"/>
            <p:cNvSpPr/>
            <p:nvPr/>
          </p:nvSpPr>
          <p:spPr bwMode="auto">
            <a:xfrm>
              <a:off x="3267230" y="4149080"/>
              <a:ext cx="805049" cy="250588"/>
            </a:xfrm>
            <a:prstGeom prst="callout1">
              <a:avLst>
                <a:gd name="adj1" fmla="val 236210"/>
                <a:gd name="adj2" fmla="val 50644"/>
                <a:gd name="adj3" fmla="val 103688"/>
                <a:gd name="adj4" fmla="val 50133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36000" rIns="9144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He inlet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1" name="Line Callout 2 (No Border) 20"/>
            <p:cNvSpPr/>
            <p:nvPr/>
          </p:nvSpPr>
          <p:spPr bwMode="auto">
            <a:xfrm>
              <a:off x="2555776" y="5877272"/>
              <a:ext cx="864096" cy="288032"/>
            </a:xfrm>
            <a:prstGeom prst="callout2">
              <a:avLst>
                <a:gd name="adj1" fmla="val 48699"/>
                <a:gd name="adj2" fmla="val -346"/>
                <a:gd name="adj3" fmla="val 45705"/>
                <a:gd name="adj4" fmla="val -24255"/>
                <a:gd name="adj5" fmla="val -291818"/>
                <a:gd name="adj6" fmla="val -45441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sz="1200"/>
                <a:t>b</a:t>
              </a: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eam axis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2" name="Line Callout 2 (No Border) 21"/>
            <p:cNvSpPr/>
            <p:nvPr/>
          </p:nvSpPr>
          <p:spPr bwMode="auto">
            <a:xfrm>
              <a:off x="1907704" y="3808090"/>
              <a:ext cx="756000" cy="288032"/>
            </a:xfrm>
            <a:prstGeom prst="callout2">
              <a:avLst>
                <a:gd name="adj1" fmla="val 48699"/>
                <a:gd name="adj2" fmla="val -346"/>
                <a:gd name="adj3" fmla="val 45705"/>
                <a:gd name="adj4" fmla="val -24255"/>
                <a:gd name="adj5" fmla="val 202349"/>
                <a:gd name="adj6" fmla="val -67265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titanium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Cavity qualification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1"/>
            <a:ext cx="3954480" cy="211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9260" y="840696"/>
            <a:ext cx="1852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</a:rPr>
              <a:t>Plunger </a:t>
            </a:r>
            <a:r>
              <a:rPr lang="en-US" sz="1200" smtClean="0">
                <a:solidFill>
                  <a:schemeClr val="bg1"/>
                </a:solidFill>
              </a:rPr>
              <a:t>port closed</a:t>
            </a:r>
            <a:endParaRPr lang="en-US" sz="1200" smtClean="0">
              <a:solidFill>
                <a:schemeClr val="bg1"/>
              </a:solidFill>
            </a:endParaRPr>
          </a:p>
          <a:p>
            <a:r>
              <a:rPr lang="en-US" sz="1200" i="1" smtClean="0">
                <a:solidFill>
                  <a:schemeClr val="bg1"/>
                </a:solidFill>
              </a:rPr>
              <a:t>Nb </a:t>
            </a:r>
            <a:r>
              <a:rPr lang="en-US" sz="1200" i="1">
                <a:solidFill>
                  <a:schemeClr val="bg1"/>
                </a:solidFill>
              </a:rPr>
              <a:t>disk EB welded </a:t>
            </a:r>
            <a:endParaRPr lang="en-US" sz="1200" i="1" smtClean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2051720" y="1071528"/>
            <a:ext cx="237540" cy="125224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50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b="1151"/>
          <a:stretch/>
        </p:blipFill>
        <p:spPr bwMode="auto">
          <a:xfrm>
            <a:off x="4427985" y="555528"/>
            <a:ext cx="4077896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6024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sym typeface="Symbol"/>
              </a:rPr>
              <a:t>P02 </a:t>
            </a:r>
            <a:r>
              <a:rPr lang="en-US">
                <a:sym typeface="Symbol"/>
              </a:rPr>
              <a:t>qualified </a:t>
            </a:r>
            <a:r>
              <a:rPr lang="fr-FR" smtClean="0">
                <a:sym typeface="Symbol"/>
              </a:rPr>
              <a:t>	</a:t>
            </a:r>
            <a:r>
              <a:rPr lang="en-US" smtClean="0">
                <a:sym typeface="Symbol"/>
              </a:rPr>
              <a:t>RF </a:t>
            </a:r>
            <a:r>
              <a:rPr lang="en-US">
                <a:sym typeface="Symbol"/>
              </a:rPr>
              <a:t>design </a:t>
            </a:r>
            <a:r>
              <a:rPr lang="en-US">
                <a:sym typeface="Symbol"/>
              </a:rPr>
              <a:t>of </a:t>
            </a:r>
            <a:r>
              <a:rPr lang="en-US" smtClean="0">
                <a:sym typeface="Symbol"/>
              </a:rPr>
              <a:t>HWR		therefore </a:t>
            </a:r>
            <a:r>
              <a:rPr lang="en-US">
                <a:sym typeface="Symbol"/>
              </a:rPr>
              <a:t>validated</a:t>
            </a:r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0"/>
          <a:stretch/>
        </p:blipFill>
        <p:spPr bwMode="auto">
          <a:xfrm rot="5400000">
            <a:off x="5298663" y="2824023"/>
            <a:ext cx="2974658" cy="399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1520" y="6001543"/>
            <a:ext cx="4513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smtClean="0"/>
              <a:t>Ex. membrane stress max 60.8 MPa &lt; 150 MPa @4.4K</a:t>
            </a:r>
            <a:endParaRPr lang="en-US" sz="1400" i="1"/>
          </a:p>
        </p:txBody>
      </p:sp>
      <p:sp>
        <p:nvSpPr>
          <p:cNvPr id="18" name="TextBox 17"/>
          <p:cNvSpPr txBox="1"/>
          <p:nvPr/>
        </p:nvSpPr>
        <p:spPr>
          <a:xfrm>
            <a:off x="182191" y="3886874"/>
            <a:ext cx="504056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smtClean="0"/>
              <a:t>Cavity licensing (High Pressure Vessel)</a:t>
            </a:r>
          </a:p>
          <a:p>
            <a:pPr>
              <a:spcBef>
                <a:spcPts val="600"/>
              </a:spcBef>
            </a:pPr>
            <a:r>
              <a:rPr lang="en-US" sz="1600" smtClean="0"/>
              <a:t>stress </a:t>
            </a:r>
            <a:r>
              <a:rPr lang="en-US" sz="1600"/>
              <a:t>analysis </a:t>
            </a:r>
            <a:r>
              <a:rPr lang="en-US" sz="1600" smtClean="0"/>
              <a:t>by an authorized engineering company</a:t>
            </a:r>
          </a:p>
          <a:p>
            <a:pPr>
              <a:spcBef>
                <a:spcPts val="600"/>
              </a:spcBef>
            </a:pPr>
            <a:r>
              <a:rPr lang="en-US" sz="1600" smtClean="0">
                <a:sym typeface="Symbol"/>
              </a:rPr>
              <a:t> </a:t>
            </a:r>
            <a:r>
              <a:rPr lang="en-US" sz="1600" smtClean="0"/>
              <a:t>all </a:t>
            </a:r>
            <a:r>
              <a:rPr lang="en-US" sz="1600"/>
              <a:t>stresses </a:t>
            </a:r>
            <a:r>
              <a:rPr lang="en-US" sz="1600" smtClean="0"/>
              <a:t> allowable </a:t>
            </a:r>
            <a:r>
              <a:rPr lang="en-US" sz="1600"/>
              <a:t>according </a:t>
            </a:r>
            <a:r>
              <a:rPr lang="en-US" sz="1600"/>
              <a:t>to </a:t>
            </a:r>
            <a:r>
              <a:rPr lang="en-US" sz="1600" smtClean="0"/>
              <a:t>ASME code</a:t>
            </a:r>
            <a:endParaRPr lang="fr-FR" sz="1600"/>
          </a:p>
          <a:p>
            <a:pPr>
              <a:spcBef>
                <a:spcPts val="600"/>
              </a:spcBef>
            </a:pPr>
            <a:r>
              <a:rPr lang="en-US" sz="1600"/>
              <a:t>Allowable stress </a:t>
            </a:r>
            <a:r>
              <a:rPr lang="en-US" sz="1600" i="1"/>
              <a:t>S</a:t>
            </a:r>
            <a:r>
              <a:rPr lang="en-US" sz="1600"/>
              <a:t> = Min [ </a:t>
            </a:r>
            <a:r>
              <a:rPr lang="en-US" sz="1600" i="1"/>
              <a:t>S</a:t>
            </a:r>
            <a:r>
              <a:rPr lang="en-US" sz="1600" i="1" baseline="-25000"/>
              <a:t>u</a:t>
            </a:r>
            <a:r>
              <a:rPr lang="en-US" sz="1600"/>
              <a:t> / 4 ;</a:t>
            </a:r>
            <a:r>
              <a:rPr lang="en-US" sz="1600" i="1"/>
              <a:t> S</a:t>
            </a:r>
            <a:r>
              <a:rPr lang="en-US" sz="1600" i="1" baseline="-25000"/>
              <a:t>y</a:t>
            </a:r>
            <a:r>
              <a:rPr lang="en-US" sz="1600"/>
              <a:t> / 1.5 ]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 smtClean="0"/>
              <a:t>internal P = 1.5 bar inside the He vessel  @300K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fr-FR" sz="1600"/>
              <a:t>i</a:t>
            </a:r>
            <a:r>
              <a:rPr lang="fr-FR" sz="1600" smtClean="0"/>
              <a:t>nternal P + load of 8 kN on beam flange @4.4K</a:t>
            </a:r>
          </a:p>
        </p:txBody>
      </p:sp>
      <p:sp>
        <p:nvSpPr>
          <p:cNvPr id="19" name="Right Arrow 18"/>
          <p:cNvSpPr/>
          <p:nvPr/>
        </p:nvSpPr>
        <p:spPr bwMode="auto">
          <a:xfrm rot="10593550">
            <a:off x="8599747" y="4676687"/>
            <a:ext cx="432048" cy="169616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7" name="Line Callout 2 (No Border) 86"/>
          <p:cNvSpPr/>
          <p:nvPr/>
        </p:nvSpPr>
        <p:spPr bwMode="auto">
          <a:xfrm>
            <a:off x="7542176" y="3571275"/>
            <a:ext cx="1331254" cy="276999"/>
          </a:xfrm>
          <a:prstGeom prst="callout2">
            <a:avLst>
              <a:gd name="adj1" fmla="val 48699"/>
              <a:gd name="adj2" fmla="val -346"/>
              <a:gd name="adj3" fmla="val 45705"/>
              <a:gd name="adj4" fmla="val -24255"/>
              <a:gd name="adj5" fmla="val 182507"/>
              <a:gd name="adj6" fmla="val -46103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72000" tIns="45720" rIns="7200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</a:rPr>
              <a:t>LHe 1.5 bar max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Tahoma" pitchFamily="34" charset="0"/>
            </a:endParaRPr>
          </a:p>
        </p:txBody>
      </p:sp>
      <p:sp>
        <p:nvSpPr>
          <p:cNvPr id="20" name="Line Callout 1 (No Border) 19"/>
          <p:cNvSpPr/>
          <p:nvPr/>
        </p:nvSpPr>
        <p:spPr bwMode="auto">
          <a:xfrm>
            <a:off x="7452320" y="3886874"/>
            <a:ext cx="1512168" cy="262206"/>
          </a:xfrm>
          <a:prstGeom prst="callout1">
            <a:avLst>
              <a:gd name="adj1" fmla="val 97590"/>
              <a:gd name="adj2" fmla="val 93206"/>
              <a:gd name="adj3" fmla="val 241118"/>
              <a:gd name="adj4" fmla="val 93881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36000" rIns="9144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z="1200">
                <a:solidFill>
                  <a:srgbClr val="C00000"/>
                </a:solidFill>
              </a:rPr>
              <a:t>8 kN / </a:t>
            </a:r>
            <a:r>
              <a:rPr lang="fr-FR" sz="1200">
                <a:solidFill>
                  <a:srgbClr val="C00000"/>
                </a:solidFill>
              </a:rPr>
              <a:t>beam </a:t>
            </a:r>
            <a:r>
              <a:rPr lang="fr-FR" sz="1200" smtClean="0">
                <a:solidFill>
                  <a:srgbClr val="C00000"/>
                </a:solidFill>
              </a:rPr>
              <a:t>flange</a:t>
            </a:r>
            <a:endParaRPr lang="en-US" sz="1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7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54" b="11753"/>
          <a:stretch/>
        </p:blipFill>
        <p:spPr>
          <a:xfrm>
            <a:off x="0" y="620688"/>
            <a:ext cx="9144000" cy="317452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4427984" y="2530400"/>
            <a:ext cx="701840" cy="1546672"/>
          </a:xfrm>
          <a:prstGeom prst="straightConnector1">
            <a:avLst/>
          </a:prstGeom>
          <a:noFill/>
          <a:ln w="38100" cap="flat" cmpd="sng" algn="ctr">
            <a:solidFill>
              <a:srgbClr val="7F65B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ZoneTexte 9"/>
          <p:cNvSpPr txBox="1"/>
          <p:nvPr/>
        </p:nvSpPr>
        <p:spPr>
          <a:xfrm>
            <a:off x="323528" y="980728"/>
            <a:ext cx="2376264" cy="523220"/>
          </a:xfrm>
          <a:prstGeom prst="rect">
            <a:avLst/>
          </a:prstGeom>
          <a:noFill/>
          <a:ln>
            <a:noFill/>
          </a:ln>
        </p:spPr>
        <p:txBody>
          <a:bodyPr wrap="square" lIns="72000" rIns="36000" rtlCol="0">
            <a:spAutoFit/>
          </a:bodyPr>
          <a:lstStyle/>
          <a:p>
            <a:pPr marL="173038" indent="-173038">
              <a:spcBef>
                <a:spcPts val="0"/>
              </a:spcBef>
              <a:buFont typeface="Symbol" pitchFamily="18" charset="2"/>
              <a:buChar char="·"/>
            </a:pPr>
            <a:r>
              <a:rPr lang="fr-FR" sz="1400" b="1" smtClean="0">
                <a:solidFill>
                  <a:srgbClr val="7F65B3"/>
                </a:solidFill>
              </a:rPr>
              <a:t>Diagnostics-Plate</a:t>
            </a:r>
            <a:br>
              <a:rPr lang="fr-FR" sz="1400" b="1" smtClean="0">
                <a:solidFill>
                  <a:srgbClr val="7F65B3"/>
                </a:solidFill>
              </a:rPr>
            </a:br>
            <a:r>
              <a:rPr lang="fr-FR" sz="1400" smtClean="0"/>
              <a:t>to </a:t>
            </a:r>
            <a:r>
              <a:rPr lang="fr-FR" sz="1400"/>
              <a:t>characterize the beam</a:t>
            </a:r>
          </a:p>
        </p:txBody>
      </p:sp>
      <p:cxnSp>
        <p:nvCxnSpPr>
          <p:cNvPr id="5" name="Straight Arrow Connector 4"/>
          <p:cNvCxnSpPr>
            <a:stCxn id="9" idx="0"/>
          </p:cNvCxnSpPr>
          <p:nvPr/>
        </p:nvCxnSpPr>
        <p:spPr bwMode="auto">
          <a:xfrm flipV="1">
            <a:off x="4067944" y="2511350"/>
            <a:ext cx="36004" cy="394544"/>
          </a:xfrm>
          <a:prstGeom prst="straightConnector1">
            <a:avLst/>
          </a:prstGeom>
          <a:noFill/>
          <a:ln w="19050" cap="flat" cmpd="sng" algn="ctr">
            <a:solidFill>
              <a:srgbClr val="7F65B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2376264" y="548680"/>
            <a:ext cx="435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Bef>
                <a:spcPts val="0"/>
              </a:spcBef>
              <a:buFont typeface="Symbol" pitchFamily="18" charset="2"/>
              <a:buChar char="·"/>
            </a:pPr>
            <a:r>
              <a:rPr lang="en-US" sz="1400" b="1" smtClean="0">
                <a:solidFill>
                  <a:srgbClr val="7F65B3"/>
                </a:solidFill>
              </a:rPr>
              <a:t>Bending magnet (20°)</a:t>
            </a:r>
            <a:br>
              <a:rPr lang="en-US" sz="1400" b="1" smtClean="0">
                <a:solidFill>
                  <a:srgbClr val="7F65B3"/>
                </a:solidFill>
              </a:rPr>
            </a:br>
            <a:r>
              <a:rPr lang="en-US" sz="1400" smtClean="0"/>
              <a:t>to </a:t>
            </a:r>
            <a:r>
              <a:rPr lang="en-US" sz="1400"/>
              <a:t>avoid n-radiation in upstream elements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3131840" y="1071900"/>
            <a:ext cx="360040" cy="710498"/>
          </a:xfrm>
          <a:prstGeom prst="straightConnector1">
            <a:avLst/>
          </a:prstGeom>
          <a:noFill/>
          <a:ln w="19050" cap="flat" cmpd="sng" algn="ctr">
            <a:solidFill>
              <a:srgbClr val="7F65B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ZoneTexte 9"/>
          <p:cNvSpPr txBox="1"/>
          <p:nvPr/>
        </p:nvSpPr>
        <p:spPr>
          <a:xfrm>
            <a:off x="2195736" y="2905894"/>
            <a:ext cx="3744416" cy="503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marL="173038" indent="-173038">
              <a:spcBef>
                <a:spcPts val="0"/>
              </a:spcBef>
              <a:buFont typeface="Symbol" pitchFamily="18" charset="2"/>
              <a:buChar char="·"/>
            </a:pPr>
            <a:r>
              <a:rPr lang="fr-FR" sz="1400" b="1" smtClean="0">
                <a:solidFill>
                  <a:srgbClr val="7F65B3"/>
                </a:solidFill>
              </a:rPr>
              <a:t>Magnetic beam expander</a:t>
            </a:r>
            <a:br>
              <a:rPr lang="fr-FR" sz="1400" b="1" smtClean="0">
                <a:solidFill>
                  <a:srgbClr val="7F65B3"/>
                </a:solidFill>
              </a:rPr>
            </a:br>
            <a:r>
              <a:rPr lang="fr-FR" sz="1400" smtClean="0"/>
              <a:t>to </a:t>
            </a:r>
            <a:r>
              <a:rPr lang="fr-FR" sz="1400"/>
              <a:t>limit </a:t>
            </a:r>
            <a:r>
              <a:rPr lang="fr-FR" sz="1400" smtClean="0"/>
              <a:t>power </a:t>
            </a:r>
            <a:r>
              <a:rPr lang="fr-FR" sz="1400"/>
              <a:t>density on </a:t>
            </a:r>
            <a:r>
              <a:rPr lang="fr-FR" sz="1400" smtClean="0"/>
              <a:t>BD &lt; 200 kW/cm</a:t>
            </a:r>
            <a:r>
              <a:rPr lang="fr-FR" sz="1400" baseline="30000" smtClean="0"/>
              <a:t>2</a:t>
            </a:r>
            <a:endParaRPr lang="fr-FR" sz="1400" baseline="30000"/>
          </a:p>
        </p:txBody>
      </p:sp>
      <p:sp>
        <p:nvSpPr>
          <p:cNvPr id="12" name="ZoneTexte 9"/>
          <p:cNvSpPr txBox="1"/>
          <p:nvPr/>
        </p:nvSpPr>
        <p:spPr>
          <a:xfrm>
            <a:off x="4899433" y="4555693"/>
            <a:ext cx="4032448" cy="738664"/>
          </a:xfrm>
          <a:prstGeom prst="rect">
            <a:avLst/>
          </a:prstGeom>
          <a:noFill/>
          <a:ln>
            <a:noFill/>
          </a:ln>
        </p:spPr>
        <p:txBody>
          <a:bodyPr wrap="square" lIns="72000" rIns="36000" rtlCol="0">
            <a:spAutoFit/>
          </a:bodyPr>
          <a:lstStyle/>
          <a:p>
            <a:pPr marL="173038" indent="-173038">
              <a:spcBef>
                <a:spcPts val="0"/>
              </a:spcBef>
              <a:buFont typeface="Symbol" pitchFamily="18" charset="2"/>
              <a:buChar char="·"/>
            </a:pPr>
            <a:r>
              <a:rPr lang="fr-FR" sz="1400" b="1" smtClean="0">
                <a:solidFill>
                  <a:srgbClr val="7F65B3"/>
                </a:solidFill>
              </a:rPr>
              <a:t>Lead shutter</a:t>
            </a:r>
            <a:br>
              <a:rPr lang="fr-FR" sz="1400" b="1" smtClean="0">
                <a:solidFill>
                  <a:srgbClr val="7F65B3"/>
                </a:solidFill>
              </a:rPr>
            </a:br>
            <a:r>
              <a:rPr lang="fr-FR" sz="1400" smtClean="0"/>
              <a:t>closed during beam shutdown </a:t>
            </a:r>
            <a:r>
              <a:rPr lang="en-US" sz="1400" smtClean="0"/>
              <a:t>to </a:t>
            </a:r>
            <a:r>
              <a:rPr lang="en-US" sz="1400"/>
              <a:t>shield residual gamma rays from </a:t>
            </a:r>
            <a:r>
              <a:rPr lang="en-US" sz="1400" smtClean="0"/>
              <a:t>activated beam dump</a:t>
            </a:r>
            <a:endParaRPr lang="fr-FR" sz="1400"/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9559" r="33820" b="16614"/>
          <a:stretch/>
        </p:blipFill>
        <p:spPr bwMode="auto">
          <a:xfrm>
            <a:off x="2569401" y="3501008"/>
            <a:ext cx="2404566" cy="284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583668" y="4366599"/>
            <a:ext cx="1201291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837" tIns="32918" rIns="65837" bIns="32918"/>
          <a:lstStyle>
            <a:lvl1pPr indent="90488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sz="1400" b="1" i="1">
                <a:solidFill>
                  <a:srgbClr val="7F65B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Cryogenic pump</a:t>
            </a: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V="1">
            <a:off x="3072992" y="5150754"/>
            <a:ext cx="792088" cy="636102"/>
          </a:xfrm>
          <a:prstGeom prst="line">
            <a:avLst/>
          </a:prstGeom>
          <a:noFill/>
          <a:ln w="19050">
            <a:solidFill>
              <a:srgbClr val="7F65B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 flipH="1">
            <a:off x="4261258" y="4917461"/>
            <a:ext cx="638175" cy="0"/>
          </a:xfrm>
          <a:prstGeom prst="line">
            <a:avLst/>
          </a:prstGeom>
          <a:noFill/>
          <a:ln w="19050">
            <a:solidFill>
              <a:srgbClr val="7F65B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657167" y="5553567"/>
            <a:ext cx="1210977" cy="49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837" tIns="32918" rIns="65837" bIns="32918">
            <a:spAutoFit/>
          </a:bodyPr>
          <a:lstStyle>
            <a:lvl1pPr indent="90488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sz="1400" b="1" i="1">
                <a:solidFill>
                  <a:srgbClr val="7F65B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Cryogenic pump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511660" y="1497450"/>
            <a:ext cx="324036" cy="635406"/>
          </a:xfrm>
          <a:prstGeom prst="straightConnector1">
            <a:avLst/>
          </a:prstGeom>
          <a:noFill/>
          <a:ln w="19050" cap="flat" cmpd="sng" algn="ctr">
            <a:solidFill>
              <a:srgbClr val="7F65B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HEBT Line &amp; Beam Dump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ZoneTexte 9"/>
          <p:cNvSpPr txBox="1"/>
          <p:nvPr/>
        </p:nvSpPr>
        <p:spPr>
          <a:xfrm>
            <a:off x="107504" y="5570656"/>
            <a:ext cx="4032448" cy="738664"/>
          </a:xfrm>
          <a:prstGeom prst="rect">
            <a:avLst/>
          </a:prstGeom>
          <a:noFill/>
          <a:ln>
            <a:noFill/>
          </a:ln>
        </p:spPr>
        <p:txBody>
          <a:bodyPr wrap="square" lIns="72000" rIns="36000" rtlCol="0">
            <a:spAutoFit/>
          </a:bodyPr>
          <a:lstStyle/>
          <a:p>
            <a:pPr marL="173038" indent="-173038">
              <a:spcBef>
                <a:spcPts val="0"/>
              </a:spcBef>
              <a:buFont typeface="Symbol" pitchFamily="18" charset="2"/>
              <a:buChar char="·"/>
            </a:pPr>
            <a:r>
              <a:rPr lang="fr-FR" sz="1400" b="1">
                <a:solidFill>
                  <a:srgbClr val="7F65B3"/>
                </a:solidFill>
              </a:rPr>
              <a:t>S</a:t>
            </a:r>
            <a:r>
              <a:rPr lang="fr-FR" sz="1400" b="1" smtClean="0">
                <a:solidFill>
                  <a:srgbClr val="7F65B3"/>
                </a:solidFill>
              </a:rPr>
              <a:t>craper</a:t>
            </a:r>
            <a:br>
              <a:rPr lang="fr-FR" sz="1400" b="1" smtClean="0">
                <a:solidFill>
                  <a:srgbClr val="7F65B3"/>
                </a:solidFill>
              </a:rPr>
            </a:br>
            <a:r>
              <a:rPr lang="en-GB" sz="1400"/>
              <a:t>to protect the last </a:t>
            </a:r>
            <a:r>
              <a:rPr lang="en-GB" sz="1400" smtClean="0"/>
              <a:t>portion</a:t>
            </a:r>
            <a:br>
              <a:rPr lang="en-GB" sz="1400" smtClean="0"/>
            </a:br>
            <a:r>
              <a:rPr lang="en-GB" sz="1400" smtClean="0"/>
              <a:t>of </a:t>
            </a:r>
            <a:r>
              <a:rPr lang="en-GB" sz="1400"/>
              <a:t>the vacuum pipe in front of the beam dump</a:t>
            </a:r>
            <a:endParaRPr lang="fr-FR" sz="1400"/>
          </a:p>
        </p:txBody>
      </p:sp>
      <p:sp>
        <p:nvSpPr>
          <p:cNvPr id="18" name="TextBox 17"/>
          <p:cNvSpPr txBox="1"/>
          <p:nvPr/>
        </p:nvSpPr>
        <p:spPr>
          <a:xfrm>
            <a:off x="8044052" y="548680"/>
            <a:ext cx="10999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b="1" smtClean="0">
                <a:solidFill>
                  <a:srgbClr val="7F65B3"/>
                </a:solidFill>
              </a:rPr>
              <a:t>CIEMAT</a:t>
            </a:r>
            <a:endParaRPr lang="en-US" b="1">
              <a:solidFill>
                <a:srgbClr val="7F65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ynop\synop ifmif-v05-nu.pn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7"/>
          <a:stretch>
            <a:fillRect/>
          </a:stretch>
        </p:blipFill>
        <p:spPr bwMode="auto">
          <a:xfrm flipV="1">
            <a:off x="214353" y="2973174"/>
            <a:ext cx="7236184" cy="7958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 24" descr="D:\Synop\synop ifmif-v05-nu.png"/>
          <p:cNvPicPr/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852" y="2239308"/>
            <a:ext cx="7131601" cy="79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21"/>
          <p:cNvSpPr txBox="1"/>
          <p:nvPr/>
        </p:nvSpPr>
        <p:spPr>
          <a:xfrm>
            <a:off x="400050" y="2809591"/>
            <a:ext cx="365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 accelerators, 2 x 125 mA, 2 x 5MW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ZoneTexte 33"/>
          <p:cNvSpPr txBox="1"/>
          <p:nvPr/>
        </p:nvSpPr>
        <p:spPr>
          <a:xfrm>
            <a:off x="0" y="1340768"/>
            <a:ext cx="1741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Deuteron source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140 mA, 100 keV</a:t>
            </a: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ZoneTexte 34"/>
          <p:cNvSpPr txBox="1"/>
          <p:nvPr/>
        </p:nvSpPr>
        <p:spPr>
          <a:xfrm>
            <a:off x="683568" y="2104281"/>
            <a:ext cx="1192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RFQ 5 MeV</a:t>
            </a: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ZoneTexte 35"/>
          <p:cNvSpPr txBox="1"/>
          <p:nvPr/>
        </p:nvSpPr>
        <p:spPr>
          <a:xfrm>
            <a:off x="2014555" y="1340768"/>
            <a:ext cx="2334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SRF Linac 40 MeV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(Half Wave Resonators)</a:t>
            </a: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 84"/>
          <p:cNvSpPr>
            <a:spLocks noChangeArrowheads="1"/>
          </p:cNvSpPr>
          <p:nvPr/>
        </p:nvSpPr>
        <p:spPr bwMode="auto">
          <a:xfrm>
            <a:off x="6745932" y="1052736"/>
            <a:ext cx="2309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defTabSz="36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9625" algn="l"/>
              </a:tabLst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igh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&gt;20 </a:t>
            </a:r>
            <a:r>
              <a:rPr kumimoji="0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dpa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/an</a:t>
            </a:r>
            <a:r>
              <a:rPr kumimoji="0" lang="en-US" altLang="ja-JP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0.5 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</a:t>
            </a:r>
            <a:endParaRPr kumimoji="0" lang="en-US" altLang="ja-JP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36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9625" algn="l"/>
              </a:tabLst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edium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&gt;  1 </a:t>
            </a:r>
            <a:r>
              <a:rPr kumimoji="0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dpa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/an</a:t>
            </a:r>
            <a:r>
              <a:rPr kumimoji="0" lang="en-US" altLang="ja-JP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6 L</a:t>
            </a:r>
            <a:endParaRPr kumimoji="0" lang="en-US" altLang="ja-JP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36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9625" algn="l"/>
              </a:tabLst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ow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&lt;  1 </a:t>
            </a:r>
            <a:r>
              <a:rPr kumimoji="0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dpa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/an</a:t>
            </a:r>
            <a:r>
              <a:rPr lang="en-US" altLang="ja-JP" sz="1400" kern="0" dirty="0">
                <a:solidFill>
                  <a:sysClr val="windowText" lastClr="000000"/>
                </a:solidFill>
              </a:rPr>
              <a:t> </a:t>
            </a:r>
            <a:r>
              <a:rPr lang="en-US" altLang="ja-JP" sz="1400" kern="0" dirty="0" smtClean="0">
                <a:solidFill>
                  <a:sysClr val="windowText" lastClr="000000"/>
                </a:solidFill>
              </a:rPr>
              <a:t>  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8 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75"/>
          <p:cNvSpPr>
            <a:spLocks noChangeArrowheads="1"/>
          </p:cNvSpPr>
          <p:nvPr/>
        </p:nvSpPr>
        <p:spPr bwMode="auto">
          <a:xfrm>
            <a:off x="8099807" y="1845404"/>
            <a:ext cx="10086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Test 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Cells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82"/>
          <p:cNvSpPr>
            <a:spLocks noChangeArrowheads="1"/>
          </p:cNvSpPr>
          <p:nvPr/>
        </p:nvSpPr>
        <p:spPr bwMode="auto">
          <a:xfrm>
            <a:off x="6550670" y="1825660"/>
            <a:ext cx="13336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Lithium 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Target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25 mm thick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15 m/s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77"/>
          <p:cNvSpPr>
            <a:spLocks noChangeArrowheads="1"/>
          </p:cNvSpPr>
          <p:nvPr/>
        </p:nvSpPr>
        <p:spPr bwMode="auto">
          <a:xfrm>
            <a:off x="6411844" y="3356992"/>
            <a:ext cx="11124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 </a:t>
            </a:r>
            <a:r>
              <a:rPr kumimoji="0" lang="en-US" altLang="ja-JP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shape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200 x 50 mm</a:t>
            </a:r>
            <a:r>
              <a:rPr kumimoji="0" lang="en-US" altLang="ja-JP" sz="1400" b="0" i="1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2" name="Connecteur droit avec flèche 38"/>
          <p:cNvCxnSpPr/>
          <p:nvPr/>
        </p:nvCxnSpPr>
        <p:spPr>
          <a:xfrm flipV="1">
            <a:off x="438150" y="2022748"/>
            <a:ext cx="0" cy="430887"/>
          </a:xfrm>
          <a:prstGeom prst="straightConnector1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13" name="Connecteur droit avec flèche 39"/>
          <p:cNvCxnSpPr/>
          <p:nvPr/>
        </p:nvCxnSpPr>
        <p:spPr>
          <a:xfrm flipV="1">
            <a:off x="3059832" y="1970951"/>
            <a:ext cx="0" cy="430887"/>
          </a:xfrm>
          <a:prstGeom prst="straightConnector1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/>
        </p:spPr>
      </p:cxn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360040" y="4964975"/>
            <a:ext cx="65882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400" b="1" i="1" smtClean="0">
                <a:solidFill>
                  <a:srgbClr val="7F65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LIPAc = prototype for IFMIF</a:t>
            </a:r>
          </a:p>
          <a:p>
            <a:r>
              <a:rPr lang="fr-FR" sz="2400" b="1" i="1" smtClean="0">
                <a:solidFill>
                  <a:srgbClr val="7F65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includes all critical accelerator components</a:t>
            </a:r>
          </a:p>
          <a:p>
            <a:r>
              <a:rPr lang="fr-FR" sz="2400" b="1" i="1">
                <a:solidFill>
                  <a:srgbClr val="7F65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</a:t>
            </a:r>
            <a:r>
              <a:rPr lang="fr-FR" sz="2400" b="1" i="1" smtClean="0">
                <a:solidFill>
                  <a:srgbClr val="7F65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 be tested at nominal beam current at BA site</a:t>
            </a:r>
            <a:endParaRPr lang="fr-FR" sz="2400" b="1" i="1">
              <a:solidFill>
                <a:srgbClr val="7F65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656" y="3119525"/>
            <a:ext cx="3384000" cy="66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86458" y="550421"/>
            <a:ext cx="658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aims </a:t>
            </a:r>
            <a:r>
              <a:rPr lang="en-US" sz="1200" dirty="0"/>
              <a:t>at generating materials irradiation test data  for DEMO and future fusion power </a:t>
            </a:r>
            <a:r>
              <a:rPr lang="en-US" sz="1200" dirty="0" smtClean="0"/>
              <a:t>plants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based </a:t>
            </a:r>
            <a:r>
              <a:rPr lang="en-US" sz="1200" dirty="0"/>
              <a:t>on an accelerator-driven, D-Li neutron source to produce high energy </a:t>
            </a:r>
            <a:r>
              <a:rPr lang="en-US" sz="1200" dirty="0" smtClean="0"/>
              <a:t>neutrons</a:t>
            </a:r>
            <a:br>
              <a:rPr lang="en-US" sz="1200" dirty="0" smtClean="0"/>
            </a:br>
            <a:r>
              <a:rPr lang="en-US" sz="1200" dirty="0" smtClean="0"/>
              <a:t>at </a:t>
            </a:r>
            <a:r>
              <a:rPr lang="en-US" sz="1200" dirty="0"/>
              <a:t>sufficient intensity and irradiation </a:t>
            </a:r>
            <a:r>
              <a:rPr lang="en-US" sz="1200" dirty="0" smtClean="0"/>
              <a:t>volume</a:t>
            </a:r>
            <a:endParaRPr lang="en-US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24949" y="4005064"/>
            <a:ext cx="8023622" cy="2425540"/>
            <a:chOff x="1024949" y="4171812"/>
            <a:chExt cx="8023622" cy="242554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9477" y="4171812"/>
              <a:ext cx="3609094" cy="2425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024949" y="4244838"/>
              <a:ext cx="4158254" cy="646331"/>
            </a:xfrm>
            <a:prstGeom prst="rect">
              <a:avLst/>
            </a:prstGeom>
            <a:gradFill flip="none" rotWithShape="1">
              <a:gsLst>
                <a:gs pos="0">
                  <a:srgbClr val="84ADD6">
                    <a:tint val="66000"/>
                    <a:satMod val="160000"/>
                  </a:srgbClr>
                </a:gs>
                <a:gs pos="50000">
                  <a:srgbClr val="84ADD6">
                    <a:tint val="44500"/>
                    <a:satMod val="160000"/>
                  </a:srgbClr>
                </a:gs>
                <a:gs pos="100000">
                  <a:srgbClr val="84ADD6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txBody>
            <a:bodyPr wrap="none" rtlCol="0">
              <a:spAutoFit/>
            </a:bodyPr>
            <a:lstStyle/>
            <a:p>
              <a:r>
                <a:rPr lang="fr-FR" smtClean="0"/>
                <a:t>Total neutron flux </a:t>
              </a:r>
              <a:r>
                <a:rPr lang="fr-FR" smtClean="0">
                  <a:sym typeface="Symbol"/>
                </a:rPr>
                <a:t> 10</a:t>
              </a:r>
              <a:r>
                <a:rPr lang="fr-FR" baseline="30000" smtClean="0">
                  <a:sym typeface="Symbol"/>
                </a:rPr>
                <a:t>18</a:t>
              </a:r>
              <a:r>
                <a:rPr lang="fr-FR" smtClean="0">
                  <a:sym typeface="Symbol"/>
                </a:rPr>
                <a:t> n/m</a:t>
              </a:r>
              <a:r>
                <a:rPr lang="fr-FR" baseline="30000" smtClean="0">
                  <a:sym typeface="Symbol"/>
                </a:rPr>
                <a:t>2</a:t>
              </a:r>
              <a:r>
                <a:rPr lang="fr-FR" smtClean="0">
                  <a:sym typeface="Symbol"/>
                </a:rPr>
                <a:t>/s</a:t>
              </a:r>
            </a:p>
            <a:p>
              <a:r>
                <a:rPr lang="fr-FR">
                  <a:sym typeface="Symbol"/>
                </a:rPr>
                <a:t>w</a:t>
              </a:r>
              <a:r>
                <a:rPr lang="fr-FR" smtClean="0">
                  <a:sym typeface="Symbol"/>
                </a:rPr>
                <a:t>ith a broad energy peak near 14 MeV</a:t>
              </a:r>
              <a:endParaRPr lang="en-US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0000">
            <a:off x="7050152" y="2012590"/>
            <a:ext cx="212725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IFMIF &amp; LIPAc objectives</a:t>
            </a:r>
            <a:endParaRPr lang="en-US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0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0.00104 0.1319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5483906" cy="4017541"/>
          </a:xfrm>
          <a:prstGeom prst="rect">
            <a:avLst/>
          </a:prstGeom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344960" y="3580747"/>
            <a:ext cx="12816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smtClean="0">
                <a:solidFill>
                  <a:srgbClr val="7F65B3"/>
                </a:solidFill>
              </a:rPr>
              <a:t>Polyethylene</a:t>
            </a:r>
          </a:p>
          <a:p>
            <a:pPr>
              <a:spcBef>
                <a:spcPts val="0"/>
              </a:spcBef>
            </a:pPr>
            <a:r>
              <a:rPr lang="en-US" sz="1400" smtClean="0">
                <a:solidFill>
                  <a:srgbClr val="7F65B3"/>
                </a:solidFill>
              </a:rPr>
              <a:t>shield</a:t>
            </a:r>
            <a:endParaRPr lang="en-US" sz="1400">
              <a:solidFill>
                <a:srgbClr val="7F65B3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46076" y="856457"/>
            <a:ext cx="10793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7F65B3"/>
                </a:solidFill>
              </a:rPr>
              <a:t>Iron shield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91680" y="669181"/>
            <a:ext cx="17281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7F65B3"/>
                </a:solidFill>
              </a:rPr>
              <a:t>Water shield tanks</a:t>
            </a:r>
          </a:p>
        </p:txBody>
      </p:sp>
      <p:sp>
        <p:nvSpPr>
          <p:cNvPr id="22" name="Text Box 60"/>
          <p:cNvSpPr txBox="1">
            <a:spLocks noChangeArrowheads="1"/>
          </p:cNvSpPr>
          <p:nvPr/>
        </p:nvSpPr>
        <p:spPr bwMode="auto">
          <a:xfrm>
            <a:off x="267376" y="4777064"/>
            <a:ext cx="3993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FR" b="1" smtClean="0"/>
              <a:t>Cartridge</a:t>
            </a:r>
            <a:endParaRPr lang="en-US" b="1" smtClean="0"/>
          </a:p>
          <a:p>
            <a:pPr>
              <a:spcBef>
                <a:spcPts val="0"/>
              </a:spcBef>
            </a:pPr>
            <a:r>
              <a:rPr lang="en-US" smtClean="0"/>
              <a:t>Inner &amp; outer </a:t>
            </a:r>
            <a:r>
              <a:rPr lang="en-US"/>
              <a:t>cones </a:t>
            </a:r>
            <a:r>
              <a:rPr lang="en-US" smtClean="0"/>
              <a:t>= Cu </a:t>
            </a:r>
            <a:r>
              <a:rPr lang="en-US"/>
              <a:t>(edp)</a:t>
            </a:r>
          </a:p>
          <a:p>
            <a:pPr>
              <a:spcBef>
                <a:spcPts val="0"/>
              </a:spcBef>
            </a:pPr>
            <a:r>
              <a:rPr lang="en-US"/>
              <a:t>Cooled by liquid water (high v, 3 </a:t>
            </a:r>
            <a:r>
              <a:rPr lang="en-US" smtClean="0"/>
              <a:t>bar)</a:t>
            </a:r>
            <a:endParaRPr lang="en-US"/>
          </a:p>
          <a:p>
            <a:pPr>
              <a:spcBef>
                <a:spcPts val="0"/>
              </a:spcBef>
            </a:pPr>
            <a:r>
              <a:rPr lang="en-US" smtClean="0"/>
              <a:t>T </a:t>
            </a:r>
            <a:r>
              <a:rPr lang="en-US">
                <a:cs typeface="Arial" charset="0"/>
              </a:rPr>
              <a:t>~100 ºC</a:t>
            </a:r>
            <a:r>
              <a:rPr lang="en-US"/>
              <a:t> </a:t>
            </a:r>
            <a:r>
              <a:rPr lang="en-US" smtClean="0"/>
              <a:t>not </a:t>
            </a:r>
            <a:r>
              <a:rPr lang="en-US"/>
              <a:t>too far from boiling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4058" y="849486"/>
            <a:ext cx="4225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smtClean="0"/>
              <a:t>Beam dump with its local shielding</a:t>
            </a:r>
          </a:p>
          <a:p>
            <a:pPr algn="r"/>
            <a:r>
              <a:rPr lang="sv-SE"/>
              <a:t>water </a:t>
            </a:r>
            <a:r>
              <a:rPr lang="sv-SE" smtClean="0"/>
              <a:t>+ </a:t>
            </a:r>
            <a:r>
              <a:rPr lang="sv-SE"/>
              <a:t>polyethylene (neutron)</a:t>
            </a:r>
          </a:p>
          <a:p>
            <a:pPr algn="r"/>
            <a:r>
              <a:rPr lang="sv-SE"/>
              <a:t>iron (gamma</a:t>
            </a:r>
            <a:r>
              <a:rPr lang="sv-SE" smtClean="0"/>
              <a:t>)</a:t>
            </a:r>
            <a:endParaRPr lang="sv-SE"/>
          </a:p>
        </p:txBody>
      </p:sp>
      <p:pic>
        <p:nvPicPr>
          <p:cNvPr id="23" name="Picture 5" descr="general 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03661"/>
            <a:ext cx="2497925" cy="353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382932" y="5822761"/>
            <a:ext cx="3653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Remote disconnection system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Beam Dump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4572000" y="1164234"/>
            <a:ext cx="9603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smtClean="0">
                <a:solidFill>
                  <a:srgbClr val="7F65B3"/>
                </a:solidFill>
              </a:rPr>
              <a:t>Cooling</a:t>
            </a:r>
          </a:p>
          <a:p>
            <a:pPr>
              <a:spcBef>
                <a:spcPts val="0"/>
              </a:spcBef>
            </a:pPr>
            <a:r>
              <a:rPr lang="en-US" sz="1400" smtClean="0">
                <a:solidFill>
                  <a:srgbClr val="7F65B3"/>
                </a:solidFill>
              </a:rPr>
              <a:t>pipes</a:t>
            </a:r>
            <a:endParaRPr lang="en-US" sz="1400">
              <a:solidFill>
                <a:srgbClr val="7F65B3"/>
              </a:solidFill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079745" y="3688469"/>
            <a:ext cx="9357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smtClean="0">
                <a:solidFill>
                  <a:srgbClr val="7F65B3"/>
                </a:solidFill>
              </a:rPr>
              <a:t>cartridge</a:t>
            </a:r>
            <a:endParaRPr lang="en-US" sz="1400">
              <a:solidFill>
                <a:srgbClr val="7F65B3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851918" y="3380692"/>
            <a:ext cx="13681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smtClean="0">
                <a:solidFill>
                  <a:srgbClr val="7F65B3"/>
                </a:solidFill>
              </a:rPr>
              <a:t>Inner Cu cone</a:t>
            </a:r>
            <a:endParaRPr lang="en-US" sz="1400">
              <a:solidFill>
                <a:srgbClr val="7F65B3"/>
              </a:solidFill>
            </a:endParaRPr>
          </a:p>
        </p:txBody>
      </p:sp>
      <p:cxnSp>
        <p:nvCxnSpPr>
          <p:cNvPr id="11" name="Straight Arrow Connector 10"/>
          <p:cNvCxnSpPr>
            <a:stCxn id="4" idx="0"/>
          </p:cNvCxnSpPr>
          <p:nvPr/>
        </p:nvCxnSpPr>
        <p:spPr bwMode="auto">
          <a:xfrm flipV="1">
            <a:off x="985764" y="3212976"/>
            <a:ext cx="640804" cy="367771"/>
          </a:xfrm>
          <a:prstGeom prst="straightConnector1">
            <a:avLst/>
          </a:prstGeom>
          <a:noFill/>
          <a:ln w="19050" cap="flat" cmpd="sng" algn="ctr">
            <a:solidFill>
              <a:srgbClr val="7F65B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2"/>
          </p:cNvCxnSpPr>
          <p:nvPr/>
        </p:nvCxnSpPr>
        <p:spPr bwMode="auto">
          <a:xfrm>
            <a:off x="985764" y="1164234"/>
            <a:ext cx="640804" cy="278159"/>
          </a:xfrm>
          <a:prstGeom prst="straightConnector1">
            <a:avLst/>
          </a:prstGeom>
          <a:noFill/>
          <a:ln w="19050" cap="flat" cmpd="sng" algn="ctr">
            <a:solidFill>
              <a:srgbClr val="7F65B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2490292" y="980728"/>
            <a:ext cx="251661" cy="576064"/>
          </a:xfrm>
          <a:prstGeom prst="straightConnector1">
            <a:avLst/>
          </a:prstGeom>
          <a:noFill/>
          <a:ln w="19050" cap="flat" cmpd="sng" algn="ctr">
            <a:solidFill>
              <a:srgbClr val="7F65B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2616122" y="2314972"/>
            <a:ext cx="931489" cy="1441594"/>
          </a:xfrm>
          <a:prstGeom prst="straightConnector1">
            <a:avLst/>
          </a:prstGeom>
          <a:noFill/>
          <a:ln w="19050" cap="flat" cmpd="sng" algn="ctr">
            <a:solidFill>
              <a:srgbClr val="7F65B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3026137" y="2007890"/>
            <a:ext cx="1329839" cy="1427298"/>
          </a:xfrm>
          <a:prstGeom prst="straightConnector1">
            <a:avLst/>
          </a:prstGeom>
          <a:noFill/>
          <a:ln w="19050" cap="flat" cmpd="sng" algn="ctr">
            <a:solidFill>
              <a:srgbClr val="7F65B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7956376" y="1772816"/>
            <a:ext cx="8114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smtClean="0">
                <a:solidFill>
                  <a:srgbClr val="7F65B3"/>
                </a:solidFill>
              </a:rPr>
              <a:t>Bellow</a:t>
            </a:r>
            <a:endParaRPr lang="en-US" sz="1400">
              <a:solidFill>
                <a:srgbClr val="7F65B3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7474170" y="2080593"/>
            <a:ext cx="723893" cy="70128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6012160" y="1799605"/>
            <a:ext cx="15631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smtClean="0">
                <a:solidFill>
                  <a:srgbClr val="7F65B3"/>
                </a:solidFill>
              </a:rPr>
              <a:t>Articulated collar</a:t>
            </a:r>
            <a:endParaRPr lang="en-US" sz="1400">
              <a:solidFill>
                <a:srgbClr val="7F65B3"/>
              </a:solidFill>
            </a:endParaRPr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 bwMode="auto">
          <a:xfrm>
            <a:off x="6793759" y="2107382"/>
            <a:ext cx="133217" cy="56893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8044052" y="548680"/>
            <a:ext cx="10999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b="1" smtClean="0">
                <a:solidFill>
                  <a:srgbClr val="7F65B3"/>
                </a:solidFill>
              </a:rPr>
              <a:t>CIEMAT</a:t>
            </a:r>
            <a:endParaRPr lang="en-US" b="1">
              <a:solidFill>
                <a:srgbClr val="7F65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AG0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90942"/>
            <a:ext cx="4176464" cy="301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7984" y="4163596"/>
            <a:ext cx="3119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mtClean="0"/>
              <a:t>Hydraulic circuit: </a:t>
            </a:r>
            <a:r>
              <a:rPr lang="en-US" sz="1600">
                <a:latin typeface="Helvetica" pitchFamily="34" charset="0"/>
              </a:rPr>
              <a:t>to </a:t>
            </a:r>
            <a:r>
              <a:rPr lang="en-US" sz="1600" smtClean="0">
                <a:latin typeface="Helvetica" pitchFamily="34" charset="0"/>
              </a:rPr>
              <a:t>study the </a:t>
            </a:r>
            <a:r>
              <a:rPr lang="en-US" sz="1600">
                <a:latin typeface="Helvetica" pitchFamily="34" charset="0"/>
              </a:rPr>
              <a:t>fluid-dynamics </a:t>
            </a:r>
            <a:r>
              <a:rPr lang="en-US" sz="1600" smtClean="0">
                <a:latin typeface="Helvetica" pitchFamily="34" charset="0"/>
              </a:rPr>
              <a:t>aspects</a:t>
            </a:r>
          </a:p>
          <a:p>
            <a:r>
              <a:rPr lang="en-US" sz="1600" smtClean="0">
                <a:latin typeface="Helvetica" pitchFamily="34" charset="0"/>
              </a:rPr>
              <a:t>of </a:t>
            </a:r>
            <a:r>
              <a:rPr lang="en-US" sz="1600">
                <a:latin typeface="Helvetica" pitchFamily="34" charset="0"/>
              </a:rPr>
              <a:t>the beam </a:t>
            </a:r>
            <a:r>
              <a:rPr lang="en-US" sz="1600" smtClean="0">
                <a:latin typeface="Helvetica" pitchFamily="34" charset="0"/>
              </a:rPr>
              <a:t>dump cooling </a:t>
            </a:r>
            <a:r>
              <a:rPr lang="en-US" sz="1600">
                <a:latin typeface="Helvetica" pitchFamily="34" charset="0"/>
              </a:rPr>
              <a:t>(vibrations,heat transfer coef </a:t>
            </a:r>
            <a:r>
              <a:rPr lang="en-US" sz="1600" smtClean="0">
                <a:latin typeface="Helvetica" pitchFamily="34" charset="0"/>
              </a:rPr>
              <a:t>estimation, flow and pressure measurements,…) </a:t>
            </a:r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2699792" y="749603"/>
            <a:ext cx="3456384" cy="180000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Tahoma" pitchFamily="34" charset="0"/>
              <a:buChar char="●"/>
            </a:pPr>
            <a:r>
              <a:rPr lang="en-US"/>
              <a:t>HEBT &amp; Beam Dump in final stage of detailed </a:t>
            </a:r>
            <a:r>
              <a:rPr lang="en-US" smtClean="0"/>
              <a:t>design</a:t>
            </a:r>
          </a:p>
          <a:p>
            <a:pPr marL="285750" indent="-285750">
              <a:buFont typeface="Tahoma" pitchFamily="34" charset="0"/>
              <a:buChar char="●"/>
            </a:pPr>
            <a:r>
              <a:rPr lang="en-US" smtClean="0"/>
              <a:t>Cone prototypes built:</a:t>
            </a:r>
            <a:br>
              <a:rPr lang="en-US" smtClean="0"/>
            </a:br>
            <a:r>
              <a:rPr lang="en-US" smtClean="0"/>
              <a:t>electron beam welding and electro-deposition</a:t>
            </a:r>
          </a:p>
          <a:p>
            <a:pPr marL="285750" indent="-285750">
              <a:buFont typeface="Tahoma" pitchFamily="34" charset="0"/>
              <a:buChar char="●"/>
            </a:pPr>
            <a:r>
              <a:rPr lang="en-US" smtClean="0"/>
              <a:t>Hydraulic test </a:t>
            </a:r>
            <a:r>
              <a:rPr lang="en-US"/>
              <a:t>cooling </a:t>
            </a:r>
            <a:r>
              <a:rPr lang="en-US" smtClean="0"/>
              <a:t>circuit</a:t>
            </a:r>
            <a:endParaRPr 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Beam Dump prototypes and tests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8" descr="P506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764704"/>
            <a:ext cx="240092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1807"/>
            <a:ext cx="1390911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03" y="757280"/>
            <a:ext cx="1182479" cy="49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1311" y="3101727"/>
            <a:ext cx="10377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smtClean="0">
                <a:solidFill>
                  <a:schemeClr val="bg1"/>
                </a:solidFill>
              </a:rPr>
              <a:t>Al mandrel</a:t>
            </a:r>
          </a:p>
          <a:p>
            <a:pPr algn="r"/>
            <a:r>
              <a:rPr lang="fr-FR" sz="1400" smtClean="0">
                <a:solidFill>
                  <a:schemeClr val="bg1"/>
                </a:solidFill>
              </a:rPr>
              <a:t>with Cu tip</a:t>
            </a:r>
          </a:p>
          <a:p>
            <a:pPr algn="r"/>
            <a:r>
              <a:rPr lang="fr-FR" sz="1400" smtClean="0">
                <a:solidFill>
                  <a:schemeClr val="bg1"/>
                </a:solidFill>
              </a:rPr>
              <a:t>SS flange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2532" y="721271"/>
            <a:ext cx="220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1.5m edp prototype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757" y="2195372"/>
            <a:ext cx="224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2</a:t>
            </a:r>
            <a:r>
              <a:rPr lang="fr-FR" smtClean="0">
                <a:solidFill>
                  <a:schemeClr val="bg1"/>
                </a:solidFill>
              </a:rPr>
              <a:t>.5m ebw prototype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5234" y="5386003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smtClean="0">
                <a:solidFill>
                  <a:schemeClr val="bg1"/>
                </a:solidFill>
              </a:rPr>
              <a:t>demoulding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949280"/>
            <a:ext cx="798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Contract notification in Summer 2013 for cartridge, BD tank &amp; cooling system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4036"/>
            <a:ext cx="9144000" cy="2705244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t="4308" r="3273" b="10647"/>
          <a:stretch/>
        </p:blipFill>
        <p:spPr>
          <a:xfrm>
            <a:off x="5436096" y="766798"/>
            <a:ext cx="3495253" cy="273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Beam Instrumentation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0578" y="744959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Diagnostics Plate</a:t>
            </a:r>
            <a:endParaRPr lang="en-US" sz="1400" b="1"/>
          </a:p>
        </p:txBody>
      </p:sp>
      <p:sp>
        <p:nvSpPr>
          <p:cNvPr id="7" name="ZoneTexte 83"/>
          <p:cNvSpPr txBox="1"/>
          <p:nvPr/>
        </p:nvSpPr>
        <p:spPr>
          <a:xfrm>
            <a:off x="1136277" y="5631733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7F65B3"/>
                </a:solidFill>
              </a:rPr>
              <a:t>100 keV</a:t>
            </a:r>
            <a:endParaRPr lang="fr-FR" sz="1400" dirty="0">
              <a:solidFill>
                <a:srgbClr val="7F65B3"/>
              </a:solidFill>
            </a:endParaRPr>
          </a:p>
        </p:txBody>
      </p:sp>
      <p:sp>
        <p:nvSpPr>
          <p:cNvPr id="8" name="ZoneTexte 83"/>
          <p:cNvSpPr txBox="1"/>
          <p:nvPr/>
        </p:nvSpPr>
        <p:spPr>
          <a:xfrm>
            <a:off x="4088605" y="5636618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>
                <a:solidFill>
                  <a:srgbClr val="7F65B3"/>
                </a:solidFill>
              </a:rPr>
              <a:t>5 </a:t>
            </a:r>
            <a:r>
              <a:rPr lang="fr-FR" sz="1400" dirty="0">
                <a:solidFill>
                  <a:srgbClr val="7F65B3"/>
                </a:solidFill>
              </a:rPr>
              <a:t>M</a:t>
            </a:r>
            <a:r>
              <a:rPr lang="fr-FR" sz="1400" smtClean="0">
                <a:solidFill>
                  <a:srgbClr val="7F65B3"/>
                </a:solidFill>
              </a:rPr>
              <a:t>eV</a:t>
            </a:r>
            <a:endParaRPr lang="fr-FR" sz="1400" dirty="0">
              <a:solidFill>
                <a:srgbClr val="7F65B3"/>
              </a:solidFill>
            </a:endParaRPr>
          </a:p>
        </p:txBody>
      </p:sp>
      <p:sp>
        <p:nvSpPr>
          <p:cNvPr id="9" name="ZoneTexte 83"/>
          <p:cNvSpPr txBox="1"/>
          <p:nvPr/>
        </p:nvSpPr>
        <p:spPr>
          <a:xfrm>
            <a:off x="5868144" y="5641503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rgbClr val="7F65B3"/>
                </a:solidFill>
              </a:rPr>
              <a:t>9</a:t>
            </a:r>
            <a:r>
              <a:rPr lang="fr-FR" sz="1400" smtClean="0">
                <a:solidFill>
                  <a:srgbClr val="7F65B3"/>
                </a:solidFill>
              </a:rPr>
              <a:t> </a:t>
            </a:r>
            <a:r>
              <a:rPr lang="fr-FR" sz="1400" dirty="0">
                <a:solidFill>
                  <a:srgbClr val="7F65B3"/>
                </a:solidFill>
              </a:rPr>
              <a:t>M</a:t>
            </a:r>
            <a:r>
              <a:rPr lang="fr-FR" sz="1400" smtClean="0">
                <a:solidFill>
                  <a:srgbClr val="7F65B3"/>
                </a:solidFill>
              </a:rPr>
              <a:t>eV</a:t>
            </a:r>
            <a:endParaRPr lang="fr-FR" sz="1400" dirty="0">
              <a:solidFill>
                <a:srgbClr val="7F65B3"/>
              </a:solidFill>
            </a:endParaRPr>
          </a:p>
        </p:txBody>
      </p:sp>
      <p:sp>
        <p:nvSpPr>
          <p:cNvPr id="10" name="Current Monitors"/>
          <p:cNvSpPr/>
          <p:nvPr/>
        </p:nvSpPr>
        <p:spPr>
          <a:xfrm>
            <a:off x="107504" y="908720"/>
            <a:ext cx="4141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lvl="0" indent="-180975" defTabSz="3600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/>
              <a:t>Current monitors (ACCT, DCCT, FCT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11" name="BPM"/>
          <p:cNvSpPr/>
          <p:nvPr/>
        </p:nvSpPr>
        <p:spPr>
          <a:xfrm>
            <a:off x="107504" y="1219206"/>
            <a:ext cx="3271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lvl="0" indent="-180975" defTabSz="3600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/>
              <a:t>Beam Position </a:t>
            </a:r>
            <a:r>
              <a:rPr lang="en-US" smtClean="0"/>
              <a:t>monitors x 20</a:t>
            </a:r>
            <a:endParaRPr lang="en-US"/>
          </a:p>
        </p:txBody>
      </p:sp>
      <p:sp>
        <p:nvSpPr>
          <p:cNvPr id="12" name="Beam Profilers"/>
          <p:cNvSpPr/>
          <p:nvPr/>
        </p:nvSpPr>
        <p:spPr>
          <a:xfrm>
            <a:off x="107504" y="1529692"/>
            <a:ext cx="537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 defTabSz="3600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/>
              <a:t>Beam Profile monitors (ionization &amp; fluorescence)</a:t>
            </a:r>
          </a:p>
        </p:txBody>
      </p:sp>
      <p:sp>
        <p:nvSpPr>
          <p:cNvPr id="13" name="BLM"/>
          <p:cNvSpPr/>
          <p:nvPr/>
        </p:nvSpPr>
        <p:spPr>
          <a:xfrm>
            <a:off x="107504" y="1840178"/>
            <a:ext cx="4033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lvl="0" indent="-180975" defTabSz="3600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/>
              <a:t>Beam Loss monitors (ion chambers)</a:t>
            </a:r>
          </a:p>
        </p:txBody>
      </p:sp>
      <p:sp>
        <p:nvSpPr>
          <p:cNvPr id="14" name="Micro-Loss"/>
          <p:cNvSpPr/>
          <p:nvPr/>
        </p:nvSpPr>
        <p:spPr>
          <a:xfrm>
            <a:off x="107504" y="2150664"/>
            <a:ext cx="3527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lvl="0" indent="-180975" defTabSz="3600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/>
              <a:t>Micro-Loss monitors (diamond)</a:t>
            </a:r>
          </a:p>
        </p:txBody>
      </p:sp>
      <p:sp>
        <p:nvSpPr>
          <p:cNvPr id="15" name="Bunch Length"/>
          <p:cNvSpPr/>
          <p:nvPr/>
        </p:nvSpPr>
        <p:spPr>
          <a:xfrm>
            <a:off x="107504" y="2461150"/>
            <a:ext cx="5014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lvl="0" indent="-180975" defTabSz="3600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/>
              <a:t>Bunch length monitor </a:t>
            </a:r>
            <a:r>
              <a:rPr lang="fr-FR" smtClean="0"/>
              <a:t>(Residual gas, GSI-like)</a:t>
            </a:r>
            <a:endParaRPr lang="en-US"/>
          </a:p>
        </p:txBody>
      </p:sp>
      <p:sp>
        <p:nvSpPr>
          <p:cNvPr id="16" name="Interceptive"/>
          <p:cNvSpPr/>
          <p:nvPr/>
        </p:nvSpPr>
        <p:spPr>
          <a:xfrm>
            <a:off x="107504" y="2771636"/>
            <a:ext cx="5658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 defTabSz="3600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/>
              <a:t>Interceptive: SEM grid + slits (</a:t>
            </a:r>
            <a:r>
              <a:rPr lang="en-US" smtClean="0"/>
              <a:t>E</a:t>
            </a:r>
            <a:r>
              <a:rPr lang="en-US" sz="1400" smtClean="0"/>
              <a:t>spread</a:t>
            </a:r>
            <a:r>
              <a:rPr lang="en-US" smtClean="0"/>
              <a:t>, Emit)</a:t>
            </a:r>
            <a:endParaRPr lang="en-US"/>
          </a:p>
        </p:txBody>
      </p:sp>
      <p:sp>
        <p:nvSpPr>
          <p:cNvPr id="51" name="Rectangle 50"/>
          <p:cNvSpPr/>
          <p:nvPr/>
        </p:nvSpPr>
        <p:spPr bwMode="auto">
          <a:xfrm>
            <a:off x="6310256" y="1288685"/>
            <a:ext cx="534670" cy="4028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89412" y="548680"/>
            <a:ext cx="16546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b="1" smtClean="0">
                <a:solidFill>
                  <a:srgbClr val="7F65B3"/>
                </a:solidFill>
              </a:rPr>
              <a:t>CEA-CIEMAT</a:t>
            </a:r>
            <a:endParaRPr lang="en-US" b="1">
              <a:solidFill>
                <a:srgbClr val="7F65B3"/>
              </a:solidFill>
            </a:endParaRPr>
          </a:p>
        </p:txBody>
      </p:sp>
      <p:sp>
        <p:nvSpPr>
          <p:cNvPr id="53" name="Up Arrow 52"/>
          <p:cNvSpPr/>
          <p:nvPr/>
        </p:nvSpPr>
        <p:spPr>
          <a:xfrm>
            <a:off x="6444209" y="3501008"/>
            <a:ext cx="252000" cy="206558"/>
          </a:xfrm>
          <a:prstGeom prst="upArrow">
            <a:avLst/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marL="358775" indent="-358775" algn="ctr">
              <a:buAutoNum type="arabicPlain"/>
            </a:pPr>
            <a:endParaRPr lang="en-US" sz="2000" b="1" u="sng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507606" y="3897152"/>
            <a:ext cx="126000" cy="720000"/>
          </a:xfrm>
          <a:prstGeom prst="rect">
            <a:avLst/>
          </a:prstGeom>
          <a:gradFill flip="none" rotWithShape="1">
            <a:gsLst>
              <a:gs pos="31000">
                <a:srgbClr val="0099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1520" y="5949280"/>
            <a:ext cx="581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End of procurement before end 2013 for all diagnostics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7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34"/>
          <p:cNvSpPr/>
          <p:nvPr/>
        </p:nvSpPr>
        <p:spPr>
          <a:xfrm>
            <a:off x="467544" y="1484784"/>
            <a:ext cx="2252295" cy="252000"/>
          </a:xfrm>
          <a:prstGeom prst="roundRect">
            <a:avLst/>
          </a:prstGeom>
          <a:gradFill flip="none" rotWithShape="1">
            <a:gsLst>
              <a:gs pos="0">
                <a:srgbClr val="3366FF">
                  <a:tint val="66000"/>
                  <a:satMod val="160000"/>
                </a:srgbClr>
              </a:gs>
              <a:gs pos="50000">
                <a:srgbClr val="3366FF">
                  <a:tint val="44500"/>
                  <a:satMod val="160000"/>
                </a:srgbClr>
              </a:gs>
              <a:gs pos="100000">
                <a:srgbClr val="3366FF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Site preparation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ZoneTexte 63"/>
          <p:cNvSpPr txBox="1"/>
          <p:nvPr/>
        </p:nvSpPr>
        <p:spPr>
          <a:xfrm>
            <a:off x="6683602" y="4777988"/>
            <a:ext cx="1992854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Start of 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commissioning</a:t>
            </a:r>
            <a:endParaRPr kumimoji="0" lang="fr-FR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Full Accelerator</a:t>
            </a: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1176398" y="692696"/>
            <a:ext cx="7564115" cy="603739"/>
            <a:chOff x="1176398" y="692696"/>
            <a:chExt cx="7564115" cy="603739"/>
          </a:xfrm>
        </p:grpSpPr>
        <p:grpSp>
          <p:nvGrpSpPr>
            <p:cNvPr id="58" name="Group 57"/>
            <p:cNvGrpSpPr/>
            <p:nvPr/>
          </p:nvGrpSpPr>
          <p:grpSpPr>
            <a:xfrm>
              <a:off x="1176398" y="1008435"/>
              <a:ext cx="1262154" cy="288000"/>
              <a:chOff x="620430" y="1748811"/>
              <a:chExt cx="1262154" cy="288000"/>
            </a:xfrm>
            <a:solidFill>
              <a:srgbClr val="FFE6CD"/>
            </a:solidFill>
          </p:grpSpPr>
          <p:sp>
            <p:nvSpPr>
              <p:cNvPr id="54" name="TextBox 53"/>
              <p:cNvSpPr txBox="1"/>
              <p:nvPr/>
            </p:nvSpPr>
            <p:spPr>
              <a:xfrm>
                <a:off x="935548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Q2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250666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Q3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565784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Q4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20430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Q1</a:t>
                </a:r>
                <a:endParaRPr lang="en-US" sz="1000">
                  <a:latin typeface="+mn-lt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2438380" y="1008435"/>
              <a:ext cx="1262154" cy="288000"/>
              <a:chOff x="620430" y="1748811"/>
              <a:chExt cx="1262154" cy="288000"/>
            </a:xfrm>
            <a:solidFill>
              <a:srgbClr val="FFE6CD"/>
            </a:solidFill>
          </p:grpSpPr>
          <p:sp>
            <p:nvSpPr>
              <p:cNvPr id="60" name="TextBox 59"/>
              <p:cNvSpPr txBox="1"/>
              <p:nvPr/>
            </p:nvSpPr>
            <p:spPr>
              <a:xfrm>
                <a:off x="935548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Q2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250666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Q3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565784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Q4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20430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Q1</a:t>
                </a:r>
                <a:endParaRPr lang="en-US" sz="1000">
                  <a:latin typeface="+mn-lt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3700362" y="1008435"/>
              <a:ext cx="1262154" cy="288000"/>
              <a:chOff x="620430" y="1748811"/>
              <a:chExt cx="1262154" cy="288000"/>
            </a:xfrm>
            <a:solidFill>
              <a:srgbClr val="FFE6CD"/>
            </a:solidFill>
          </p:grpSpPr>
          <p:sp>
            <p:nvSpPr>
              <p:cNvPr id="65" name="TextBox 64"/>
              <p:cNvSpPr txBox="1"/>
              <p:nvPr/>
            </p:nvSpPr>
            <p:spPr>
              <a:xfrm>
                <a:off x="935548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Q2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250666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Q3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565784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Q4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20430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Q1</a:t>
                </a:r>
                <a:endParaRPr lang="en-US" sz="1000">
                  <a:latin typeface="+mn-lt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4954393" y="1008435"/>
              <a:ext cx="1262154" cy="288000"/>
              <a:chOff x="612479" y="1748811"/>
              <a:chExt cx="1262154" cy="288000"/>
            </a:xfrm>
            <a:solidFill>
              <a:srgbClr val="FFE6CD"/>
            </a:solidFill>
          </p:grpSpPr>
          <p:sp>
            <p:nvSpPr>
              <p:cNvPr id="70" name="TextBox 69"/>
              <p:cNvSpPr txBox="1"/>
              <p:nvPr/>
            </p:nvSpPr>
            <p:spPr>
              <a:xfrm>
                <a:off x="927597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Q2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242715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Q3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557833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Q4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612479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Q1</a:t>
                </a:r>
                <a:endParaRPr lang="en-US" sz="1000">
                  <a:latin typeface="+mn-lt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6216375" y="1008435"/>
              <a:ext cx="1262154" cy="288000"/>
              <a:chOff x="620430" y="1748811"/>
              <a:chExt cx="1262154" cy="288000"/>
            </a:xfrm>
            <a:solidFill>
              <a:srgbClr val="FFE6CD"/>
            </a:solidFill>
          </p:grpSpPr>
          <p:sp>
            <p:nvSpPr>
              <p:cNvPr id="75" name="TextBox 74"/>
              <p:cNvSpPr txBox="1"/>
              <p:nvPr/>
            </p:nvSpPr>
            <p:spPr>
              <a:xfrm>
                <a:off x="935548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Q2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250666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Q3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565784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Q4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20430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Q1</a:t>
                </a:r>
                <a:endParaRPr lang="en-US" sz="1000">
                  <a:latin typeface="+mn-lt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7478359" y="1008435"/>
              <a:ext cx="1262154" cy="288000"/>
              <a:chOff x="620430" y="1748811"/>
              <a:chExt cx="1262154" cy="288000"/>
            </a:xfrm>
            <a:solidFill>
              <a:srgbClr val="FFE6CD"/>
            </a:solidFill>
          </p:grpSpPr>
          <p:sp>
            <p:nvSpPr>
              <p:cNvPr id="80" name="TextBox 79"/>
              <p:cNvSpPr txBox="1"/>
              <p:nvPr/>
            </p:nvSpPr>
            <p:spPr>
              <a:xfrm>
                <a:off x="935548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Q2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250666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Q3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565784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Q4</a:t>
                </a:r>
                <a:endParaRPr lang="en-US" sz="1000">
                  <a:latin typeface="+mn-lt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20430" y="1748811"/>
                <a:ext cx="316800" cy="288000"/>
              </a:xfrm>
              <a:prstGeom prst="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fr-FR" sz="1000" smtClean="0">
                    <a:latin typeface="+mn-lt"/>
                  </a:rPr>
                  <a:t>Q1</a:t>
                </a:r>
                <a:endParaRPr lang="en-US" sz="1000">
                  <a:latin typeface="+mn-lt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176398" y="692696"/>
              <a:ext cx="1261396" cy="318924"/>
            </a:xfrm>
            <a:prstGeom prst="rect">
              <a:avLst/>
            </a:prstGeom>
            <a:solidFill>
              <a:srgbClr val="FFE6CD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tIns="36000" bIns="36000" rtlCol="0" anchor="ctr">
              <a:spAutoFit/>
            </a:bodyPr>
            <a:lstStyle/>
            <a:p>
              <a:pPr algn="ctr"/>
              <a:r>
                <a:rPr lang="fr-FR" sz="1600" b="1" smtClean="0">
                  <a:latin typeface="+mn-lt"/>
                </a:rPr>
                <a:t>2012</a:t>
              </a:r>
              <a:endParaRPr lang="en-US" sz="1600" b="1">
                <a:latin typeface="+mn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439857" y="692696"/>
              <a:ext cx="1261396" cy="318924"/>
            </a:xfrm>
            <a:prstGeom prst="rect">
              <a:avLst/>
            </a:prstGeom>
            <a:solidFill>
              <a:srgbClr val="FFE6CD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tIns="36000" bIns="36000" rtlCol="0" anchor="ctr">
              <a:spAutoFit/>
            </a:bodyPr>
            <a:lstStyle/>
            <a:p>
              <a:pPr algn="ctr"/>
              <a:r>
                <a:rPr lang="fr-FR" sz="1600" b="1" smtClean="0">
                  <a:latin typeface="+mn-lt"/>
                </a:rPr>
                <a:t>2013</a:t>
              </a:r>
              <a:endParaRPr lang="en-US" sz="1600" b="1">
                <a:latin typeface="+mn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93692" y="692696"/>
              <a:ext cx="1261396" cy="318924"/>
            </a:xfrm>
            <a:prstGeom prst="rect">
              <a:avLst/>
            </a:prstGeom>
            <a:solidFill>
              <a:srgbClr val="FFE6CD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tIns="36000" bIns="36000" rtlCol="0" anchor="ctr">
              <a:spAutoFit/>
            </a:bodyPr>
            <a:lstStyle/>
            <a:p>
              <a:pPr algn="ctr"/>
              <a:r>
                <a:rPr lang="fr-FR" sz="1600" b="1" smtClean="0">
                  <a:latin typeface="+mn-lt"/>
                </a:rPr>
                <a:t>2014</a:t>
              </a:r>
              <a:endParaRPr lang="en-US" sz="1600" b="1">
                <a:latin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955478" y="692696"/>
              <a:ext cx="1261396" cy="318924"/>
            </a:xfrm>
            <a:prstGeom prst="rect">
              <a:avLst/>
            </a:prstGeom>
            <a:solidFill>
              <a:srgbClr val="FFE6CD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tIns="36000" bIns="36000" rtlCol="0" anchor="ctr">
              <a:spAutoFit/>
            </a:bodyPr>
            <a:lstStyle/>
            <a:p>
              <a:pPr algn="ctr"/>
              <a:r>
                <a:rPr lang="fr-FR" sz="1600" b="1" smtClean="0">
                  <a:latin typeface="+mn-lt"/>
                </a:rPr>
                <a:t>2015</a:t>
              </a:r>
              <a:endParaRPr lang="en-US" sz="1600" b="1">
                <a:latin typeface="+mn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17264" y="692696"/>
              <a:ext cx="1261396" cy="318924"/>
            </a:xfrm>
            <a:prstGeom prst="rect">
              <a:avLst/>
            </a:prstGeom>
            <a:solidFill>
              <a:srgbClr val="FFE6CD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tIns="36000" bIns="36000" rtlCol="0" anchor="ctr">
              <a:spAutoFit/>
            </a:bodyPr>
            <a:lstStyle/>
            <a:p>
              <a:pPr algn="ctr"/>
              <a:r>
                <a:rPr lang="fr-FR" sz="1600" b="1" smtClean="0">
                  <a:latin typeface="+mn-lt"/>
                </a:rPr>
                <a:t>2016</a:t>
              </a:r>
              <a:endParaRPr lang="en-US" sz="1600" b="1">
                <a:latin typeface="+mn-l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479050" y="692696"/>
              <a:ext cx="1261396" cy="318924"/>
            </a:xfrm>
            <a:prstGeom prst="rect">
              <a:avLst/>
            </a:prstGeom>
            <a:solidFill>
              <a:srgbClr val="FFE6CD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tIns="36000" bIns="36000" rtlCol="0" anchor="ctr">
              <a:spAutoFit/>
            </a:bodyPr>
            <a:lstStyle/>
            <a:p>
              <a:pPr algn="ctr"/>
              <a:r>
                <a:rPr lang="fr-FR" sz="1600" b="1" smtClean="0">
                  <a:latin typeface="+mn-lt"/>
                </a:rPr>
                <a:t>2017</a:t>
              </a:r>
              <a:endParaRPr lang="en-US" sz="1600" b="1">
                <a:latin typeface="+mn-lt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181152" y="1300368"/>
            <a:ext cx="7567312" cy="4576976"/>
            <a:chOff x="1181152" y="1300368"/>
            <a:chExt cx="7567312" cy="4576976"/>
          </a:xfrm>
        </p:grpSpPr>
        <p:cxnSp>
          <p:nvCxnSpPr>
            <p:cNvPr id="2" name="Connecteur droit 54"/>
            <p:cNvCxnSpPr/>
            <p:nvPr/>
          </p:nvCxnSpPr>
          <p:spPr>
            <a:xfrm rot="5400000">
              <a:off x="-475737" y="3586368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</p:cxnSp>
        <p:cxnSp>
          <p:nvCxnSpPr>
            <p:cNvPr id="3" name="Connecteur droit 53"/>
            <p:cNvCxnSpPr/>
            <p:nvPr/>
          </p:nvCxnSpPr>
          <p:spPr>
            <a:xfrm rot="5400000">
              <a:off x="-1104848" y="3591344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</p:cxnSp>
        <p:cxnSp>
          <p:nvCxnSpPr>
            <p:cNvPr id="4" name="Connecteur droit 54"/>
            <p:cNvCxnSpPr/>
            <p:nvPr/>
          </p:nvCxnSpPr>
          <p:spPr>
            <a:xfrm rot="5400000">
              <a:off x="158635" y="3591344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</p:cxnSp>
        <p:cxnSp>
          <p:nvCxnSpPr>
            <p:cNvPr id="5" name="Connecteur droit 55"/>
            <p:cNvCxnSpPr/>
            <p:nvPr/>
          </p:nvCxnSpPr>
          <p:spPr>
            <a:xfrm rot="5400000">
              <a:off x="1413040" y="3591344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</p:cxnSp>
        <p:cxnSp>
          <p:nvCxnSpPr>
            <p:cNvPr id="6" name="Connecteur droit 56"/>
            <p:cNvCxnSpPr/>
            <p:nvPr/>
          </p:nvCxnSpPr>
          <p:spPr>
            <a:xfrm rot="5400000">
              <a:off x="2675396" y="3591344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</p:cxnSp>
        <p:cxnSp>
          <p:nvCxnSpPr>
            <p:cNvPr id="7" name="Connecteur droit 57"/>
            <p:cNvCxnSpPr/>
            <p:nvPr/>
          </p:nvCxnSpPr>
          <p:spPr>
            <a:xfrm rot="5400000">
              <a:off x="3929801" y="3591344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</p:cxnSp>
        <p:cxnSp>
          <p:nvCxnSpPr>
            <p:cNvPr id="8" name="Connecteur droit 58"/>
            <p:cNvCxnSpPr/>
            <p:nvPr/>
          </p:nvCxnSpPr>
          <p:spPr>
            <a:xfrm rot="5400000">
              <a:off x="5200108" y="3591344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</p:cxnSp>
        <p:cxnSp>
          <p:nvCxnSpPr>
            <p:cNvPr id="9" name="Connecteur droit 59"/>
            <p:cNvCxnSpPr/>
            <p:nvPr/>
          </p:nvCxnSpPr>
          <p:spPr>
            <a:xfrm rot="5400000">
              <a:off x="6454513" y="3591344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</p:cxnSp>
        <p:cxnSp>
          <p:nvCxnSpPr>
            <p:cNvPr id="11" name="Connecteur droit 60"/>
            <p:cNvCxnSpPr/>
            <p:nvPr/>
          </p:nvCxnSpPr>
          <p:spPr>
            <a:xfrm rot="10800000">
              <a:off x="1188464" y="5868705"/>
              <a:ext cx="7560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</p:cxnSp>
        <p:cxnSp>
          <p:nvCxnSpPr>
            <p:cNvPr id="27" name="Connecteur droit 54"/>
            <p:cNvCxnSpPr/>
            <p:nvPr/>
          </p:nvCxnSpPr>
          <p:spPr>
            <a:xfrm rot="5400000">
              <a:off x="787104" y="3586368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</p:cxnSp>
        <p:cxnSp>
          <p:nvCxnSpPr>
            <p:cNvPr id="28" name="Connecteur droit 54"/>
            <p:cNvCxnSpPr/>
            <p:nvPr/>
          </p:nvCxnSpPr>
          <p:spPr>
            <a:xfrm rot="5400000">
              <a:off x="2049945" y="3586368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</p:cxnSp>
        <p:cxnSp>
          <p:nvCxnSpPr>
            <p:cNvPr id="29" name="Connecteur droit 54"/>
            <p:cNvCxnSpPr/>
            <p:nvPr/>
          </p:nvCxnSpPr>
          <p:spPr>
            <a:xfrm rot="5400000">
              <a:off x="3304835" y="3586368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</p:cxnSp>
        <p:cxnSp>
          <p:nvCxnSpPr>
            <p:cNvPr id="30" name="Connecteur droit 54"/>
            <p:cNvCxnSpPr/>
            <p:nvPr/>
          </p:nvCxnSpPr>
          <p:spPr>
            <a:xfrm rot="5400000">
              <a:off x="4561979" y="3586368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</p:cxnSp>
        <p:cxnSp>
          <p:nvCxnSpPr>
            <p:cNvPr id="31" name="Connecteur droit 54"/>
            <p:cNvCxnSpPr/>
            <p:nvPr/>
          </p:nvCxnSpPr>
          <p:spPr>
            <a:xfrm rot="5400000">
              <a:off x="5824819" y="3586368"/>
              <a:ext cx="4572000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</p:cxnSp>
      </p:grpSp>
      <p:sp>
        <p:nvSpPr>
          <p:cNvPr id="87" name="Rectangle à coins arrondis 34"/>
          <p:cNvSpPr/>
          <p:nvPr/>
        </p:nvSpPr>
        <p:spPr>
          <a:xfrm>
            <a:off x="2751753" y="1866427"/>
            <a:ext cx="1260000" cy="252000"/>
          </a:xfrm>
          <a:prstGeom prst="roundRect">
            <a:avLst/>
          </a:prstGeom>
          <a:gradFill flip="none" rotWithShape="1">
            <a:gsLst>
              <a:gs pos="0">
                <a:srgbClr val="3366FF">
                  <a:tint val="66000"/>
                  <a:satMod val="160000"/>
                </a:srgbClr>
              </a:gs>
              <a:gs pos="50000">
                <a:srgbClr val="3366FF">
                  <a:tint val="44500"/>
                  <a:satMod val="160000"/>
                </a:srgbClr>
              </a:gs>
              <a:gs pos="100000">
                <a:srgbClr val="3366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Injector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88" name="Rectangle à coins arrondis 34"/>
          <p:cNvSpPr/>
          <p:nvPr/>
        </p:nvSpPr>
        <p:spPr>
          <a:xfrm>
            <a:off x="4788144" y="2248070"/>
            <a:ext cx="1080000" cy="252000"/>
          </a:xfrm>
          <a:prstGeom prst="roundRect">
            <a:avLst/>
          </a:prstGeom>
          <a:gradFill flip="none" rotWithShape="1">
            <a:gsLst>
              <a:gs pos="0">
                <a:srgbClr val="3366FF">
                  <a:tint val="66000"/>
                  <a:satMod val="160000"/>
                </a:srgbClr>
              </a:gs>
              <a:gs pos="50000">
                <a:srgbClr val="3366FF">
                  <a:tint val="44500"/>
                  <a:satMod val="160000"/>
                </a:srgbClr>
              </a:gs>
              <a:gs pos="100000">
                <a:srgbClr val="3366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RFQ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89" name="Rectangle à coins arrondis 34"/>
          <p:cNvSpPr/>
          <p:nvPr/>
        </p:nvSpPr>
        <p:spPr>
          <a:xfrm>
            <a:off x="4608144" y="2629713"/>
            <a:ext cx="1260000" cy="252000"/>
          </a:xfrm>
          <a:prstGeom prst="roundRect">
            <a:avLst/>
          </a:prstGeom>
          <a:gradFill flip="none" rotWithShape="1">
            <a:gsLst>
              <a:gs pos="0">
                <a:srgbClr val="3366FF">
                  <a:tint val="66000"/>
                  <a:satMod val="160000"/>
                </a:srgbClr>
              </a:gs>
              <a:gs pos="50000">
                <a:srgbClr val="3366FF">
                  <a:tint val="44500"/>
                  <a:satMod val="160000"/>
                </a:srgbClr>
              </a:gs>
              <a:gs pos="100000">
                <a:srgbClr val="3366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MEBT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90" name="Rectangle à coins arrondis 34"/>
          <p:cNvSpPr/>
          <p:nvPr/>
        </p:nvSpPr>
        <p:spPr>
          <a:xfrm>
            <a:off x="5868144" y="3011356"/>
            <a:ext cx="972000" cy="252000"/>
          </a:xfrm>
          <a:prstGeom prst="roundRect">
            <a:avLst/>
          </a:prstGeom>
          <a:gradFill flip="none" rotWithShape="1">
            <a:gsLst>
              <a:gs pos="0">
                <a:srgbClr val="3366FF">
                  <a:tint val="66000"/>
                  <a:satMod val="160000"/>
                </a:srgbClr>
              </a:gs>
              <a:gs pos="50000">
                <a:srgbClr val="3366FF">
                  <a:tint val="44500"/>
                  <a:satMod val="160000"/>
                </a:srgbClr>
              </a:gs>
              <a:gs pos="100000">
                <a:srgbClr val="3366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SRF Linac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91" name="Rectangle à coins arrondis 34"/>
          <p:cNvSpPr/>
          <p:nvPr/>
        </p:nvSpPr>
        <p:spPr>
          <a:xfrm>
            <a:off x="5868144" y="3392999"/>
            <a:ext cx="972000" cy="252000"/>
          </a:xfrm>
          <a:prstGeom prst="roundRect">
            <a:avLst/>
          </a:prstGeom>
          <a:gradFill flip="none" rotWithShape="1">
            <a:gsLst>
              <a:gs pos="0">
                <a:srgbClr val="3366FF">
                  <a:tint val="66000"/>
                  <a:satMod val="160000"/>
                </a:srgbClr>
              </a:gs>
              <a:gs pos="50000">
                <a:srgbClr val="3366FF">
                  <a:tint val="44500"/>
                  <a:satMod val="160000"/>
                </a:srgbClr>
              </a:gs>
              <a:gs pos="100000">
                <a:srgbClr val="3366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HEBT &amp; BD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92" name="Rectangle à coins arrondis 34"/>
          <p:cNvSpPr/>
          <p:nvPr/>
        </p:nvSpPr>
        <p:spPr>
          <a:xfrm>
            <a:off x="4608144" y="3774642"/>
            <a:ext cx="1260000" cy="252000"/>
          </a:xfrm>
          <a:prstGeom prst="roundRect">
            <a:avLst/>
          </a:prstGeom>
          <a:gradFill flip="none" rotWithShape="1">
            <a:gsLst>
              <a:gs pos="0">
                <a:srgbClr val="3366FF">
                  <a:tint val="66000"/>
                  <a:satMod val="160000"/>
                </a:srgbClr>
              </a:gs>
              <a:gs pos="50000">
                <a:srgbClr val="3366FF">
                  <a:tint val="44500"/>
                  <a:satMod val="160000"/>
                </a:srgbClr>
              </a:gs>
              <a:gs pos="100000">
                <a:srgbClr val="3366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Diag</a:t>
            </a:r>
            <a:r>
              <a:rPr kumimoji="0" lang="fr-FR" sz="1400" b="0" i="1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 RFQ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93" name="Rectangle à coins arrondis 34"/>
          <p:cNvSpPr/>
          <p:nvPr/>
        </p:nvSpPr>
        <p:spPr>
          <a:xfrm>
            <a:off x="5760144" y="4156285"/>
            <a:ext cx="1080000" cy="252000"/>
          </a:xfrm>
          <a:prstGeom prst="roundRect">
            <a:avLst/>
          </a:prstGeom>
          <a:gradFill flip="none" rotWithShape="1">
            <a:gsLst>
              <a:gs pos="0">
                <a:srgbClr val="3366FF">
                  <a:tint val="66000"/>
                  <a:satMod val="160000"/>
                </a:srgbClr>
              </a:gs>
              <a:gs pos="50000">
                <a:srgbClr val="3366FF">
                  <a:tint val="44500"/>
                  <a:satMod val="160000"/>
                </a:srgbClr>
              </a:gs>
              <a:gs pos="100000">
                <a:srgbClr val="3366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Diag</a:t>
            </a:r>
            <a:r>
              <a:rPr kumimoji="0" lang="fr-FR" sz="1400" b="0" i="1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 SRF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94" name="Rectangle à coins arrondis 34"/>
          <p:cNvSpPr/>
          <p:nvPr/>
        </p:nvSpPr>
        <p:spPr>
          <a:xfrm>
            <a:off x="4346451" y="4537928"/>
            <a:ext cx="1872000" cy="252000"/>
          </a:xfrm>
          <a:prstGeom prst="roundRect">
            <a:avLst/>
          </a:prstGeom>
          <a:gradFill flip="none" rotWithShape="1">
            <a:gsLst>
              <a:gs pos="0">
                <a:srgbClr val="3366FF">
                  <a:tint val="66000"/>
                  <a:satMod val="160000"/>
                </a:srgbClr>
              </a:gs>
              <a:gs pos="50000">
                <a:srgbClr val="3366FF">
                  <a:tint val="44500"/>
                  <a:satMod val="160000"/>
                </a:srgbClr>
              </a:gs>
              <a:gs pos="100000">
                <a:srgbClr val="3366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RF Power systems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95" name="Rectangle à coins arrondis 34"/>
          <p:cNvSpPr/>
          <p:nvPr/>
        </p:nvSpPr>
        <p:spPr>
          <a:xfrm>
            <a:off x="4345264" y="4919570"/>
            <a:ext cx="972000" cy="252000"/>
          </a:xfrm>
          <a:prstGeom prst="roundRect">
            <a:avLst/>
          </a:prstGeom>
          <a:gradFill flip="none" rotWithShape="1">
            <a:gsLst>
              <a:gs pos="0">
                <a:srgbClr val="3366FF">
                  <a:tint val="66000"/>
                  <a:satMod val="160000"/>
                </a:srgbClr>
              </a:gs>
              <a:gs pos="50000">
                <a:srgbClr val="3366FF">
                  <a:tint val="44500"/>
                  <a:satMod val="160000"/>
                </a:srgbClr>
              </a:gs>
              <a:gs pos="100000">
                <a:srgbClr val="3366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Cryoplant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96" name="Rectangle à coins arrondis 34"/>
          <p:cNvSpPr/>
          <p:nvPr/>
        </p:nvSpPr>
        <p:spPr>
          <a:xfrm>
            <a:off x="6848292" y="5301209"/>
            <a:ext cx="2295708" cy="252000"/>
          </a:xfrm>
          <a:prstGeom prst="roundRect">
            <a:avLst/>
          </a:prstGeom>
          <a:gradFill flip="none" rotWithShape="1">
            <a:gsLst>
              <a:gs pos="0">
                <a:srgbClr val="3366FF">
                  <a:tint val="66000"/>
                  <a:satMod val="160000"/>
                </a:srgbClr>
              </a:gs>
              <a:gs pos="50000">
                <a:srgbClr val="3366FF">
                  <a:tint val="44500"/>
                  <a:satMod val="160000"/>
                </a:srgbClr>
              </a:gs>
              <a:gs pos="100000">
                <a:srgbClr val="3366FF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3366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LIPAc commissioning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riangle isocèle 38"/>
          <p:cNvSpPr/>
          <p:nvPr/>
        </p:nvSpPr>
        <p:spPr>
          <a:xfrm flipV="1">
            <a:off x="6793484" y="5078046"/>
            <a:ext cx="144016" cy="216024"/>
          </a:xfrm>
          <a:prstGeom prst="triangle">
            <a:avLst/>
          </a:prstGeom>
          <a:solidFill>
            <a:srgbClr val="3366FF"/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9" name="Straight Connector 98"/>
          <p:cNvCxnSpPr/>
          <p:nvPr/>
        </p:nvCxnSpPr>
        <p:spPr bwMode="auto">
          <a:xfrm>
            <a:off x="8108595" y="5661248"/>
            <a:ext cx="2225" cy="576064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TextBox 99"/>
          <p:cNvSpPr txBox="1"/>
          <p:nvPr/>
        </p:nvSpPr>
        <p:spPr>
          <a:xfrm>
            <a:off x="5940168" y="5949280"/>
            <a:ext cx="2129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smtClean="0">
                <a:solidFill>
                  <a:srgbClr val="FF0000"/>
                </a:solidFill>
              </a:rPr>
              <a:t>End of BA Agreement</a:t>
            </a:r>
            <a:endParaRPr lang="en-US" sz="1600" i="1">
              <a:solidFill>
                <a:srgbClr val="FF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56612" y="2505059"/>
            <a:ext cx="1231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FF0000"/>
                </a:solidFill>
              </a:rPr>
              <a:t>c</a:t>
            </a:r>
            <a:r>
              <a:rPr lang="fr-FR" sz="1600" smtClean="0">
                <a:solidFill>
                  <a:srgbClr val="FF0000"/>
                </a:solidFill>
              </a:rPr>
              <a:t>ritical path</a:t>
            </a:r>
            <a:endParaRPr lang="en-US" sz="1600">
              <a:solidFill>
                <a:srgbClr val="FF0000"/>
              </a:solidFill>
            </a:endParaRPr>
          </a:p>
        </p:txBody>
      </p:sp>
      <p:cxnSp>
        <p:nvCxnSpPr>
          <p:cNvPr id="104" name="Straight Arrow Connector 103"/>
          <p:cNvCxnSpPr/>
          <p:nvPr/>
        </p:nvCxnSpPr>
        <p:spPr bwMode="auto">
          <a:xfrm flipH="1">
            <a:off x="6850524" y="2712436"/>
            <a:ext cx="329458" cy="29892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6" name="TextBox 105"/>
          <p:cNvSpPr txBox="1"/>
          <p:nvPr/>
        </p:nvSpPr>
        <p:spPr>
          <a:xfrm>
            <a:off x="483074" y="3032373"/>
            <a:ext cx="44853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b="1" smtClean="0">
                <a:ln w="1905"/>
                <a:solidFill>
                  <a:srgbClr val="7F65B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Sequence of installation &amp; beam commissioning</a:t>
            </a:r>
            <a:br>
              <a:rPr lang="fr-FR" sz="1400" b="1" smtClean="0">
                <a:ln w="1905"/>
                <a:solidFill>
                  <a:srgbClr val="7F65B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1400" b="1" smtClean="0">
                <a:ln w="1905"/>
                <a:solidFill>
                  <a:srgbClr val="7F65B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pulsed proton, deuteron, up to cw</a:t>
            </a: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fr-FR" sz="1400" b="1" smtClean="0">
                <a:ln w="1905"/>
                <a:solidFill>
                  <a:srgbClr val="7F65B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Injector</a:t>
            </a:r>
            <a:endParaRPr lang="fr-FR" sz="1400" b="1">
              <a:ln w="1905"/>
              <a:solidFill>
                <a:srgbClr val="7F65B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fr-FR" sz="1400" b="1" smtClean="0">
                <a:ln w="1905"/>
                <a:solidFill>
                  <a:srgbClr val="7F65B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RFQ + MEBT + D-Plate</a:t>
            </a: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fr-FR" sz="1400" b="1" smtClean="0">
                <a:ln w="1905"/>
                <a:solidFill>
                  <a:srgbClr val="7F65B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Cryomodule + D-Plate + HEBT + BD</a:t>
            </a: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fr-FR" sz="1400" b="1" smtClean="0">
                <a:ln w="1905"/>
                <a:solidFill>
                  <a:srgbClr val="7F65B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Full LIPAc</a:t>
            </a:r>
            <a:endParaRPr lang="en-US" sz="1400" b="1">
              <a:ln w="1905"/>
              <a:solidFill>
                <a:srgbClr val="7F65B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7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fr-FR" sz="2800" b="1" smtClean="0">
                <a:solidFill>
                  <a:srgbClr val="7F65B3"/>
                </a:solidFill>
                <a:latin typeface="+mn-lt"/>
              </a:rPr>
              <a:t>Installation &amp; Commissioning</a:t>
            </a:r>
            <a:endParaRPr lang="fr-FR" sz="2800" b="1">
              <a:solidFill>
                <a:srgbClr val="7F65B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563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Conclusions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124744"/>
            <a:ext cx="7200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fr-FR" sz="2400" smtClean="0"/>
              <a:t>INJECTOR (1st LIPAc accelerator component) </a:t>
            </a:r>
            <a:r>
              <a:rPr lang="fr-FR" sz="2400" smtClean="0"/>
              <a:t>has been </a:t>
            </a:r>
            <a:r>
              <a:rPr lang="fr-FR" sz="2400" smtClean="0"/>
              <a:t>delivered end of March 2013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fr-FR" sz="2400" smtClean="0"/>
              <a:t>RFQ planned to be delivered in October 2014, assuming end of RFQ modules fabrication in February 2014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fr-FR" sz="2400" smtClean="0"/>
              <a:t>But some other critical accelerator components deserve special attention to keep the schedule on track, as SC cavities and bunchers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2352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" b="3148"/>
          <a:stretch/>
        </p:blipFill>
        <p:spPr>
          <a:xfrm>
            <a:off x="561975" y="756667"/>
            <a:ext cx="8020050" cy="5264621"/>
          </a:xfrm>
          <a:prstGeom prst="rect">
            <a:avLst/>
          </a:prstGeom>
        </p:spPr>
      </p:pic>
      <p:grpSp>
        <p:nvGrpSpPr>
          <p:cNvPr id="4" name="Group 21"/>
          <p:cNvGrpSpPr>
            <a:grpSpLocks noChangeAspect="1"/>
          </p:cNvGrpSpPr>
          <p:nvPr/>
        </p:nvGrpSpPr>
        <p:grpSpPr bwMode="auto">
          <a:xfrm>
            <a:off x="1671241" y="887892"/>
            <a:ext cx="4645449" cy="3952495"/>
            <a:chOff x="-113" y="507"/>
            <a:chExt cx="3667" cy="3120"/>
          </a:xfrm>
        </p:grpSpPr>
        <p:sp>
          <p:nvSpPr>
            <p:cNvPr id="5" name="AutoShape 7"/>
            <p:cNvSpPr>
              <a:spLocks noChangeAspect="1" noChangeArrowheads="1"/>
            </p:cNvSpPr>
            <p:nvPr/>
          </p:nvSpPr>
          <p:spPr bwMode="auto">
            <a:xfrm>
              <a:off x="716" y="513"/>
              <a:ext cx="169" cy="171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8"/>
            <p:cNvSpPr>
              <a:spLocks noChangeAspect="1" noChangeArrowheads="1"/>
            </p:cNvSpPr>
            <p:nvPr/>
          </p:nvSpPr>
          <p:spPr bwMode="auto">
            <a:xfrm>
              <a:off x="-113" y="507"/>
              <a:ext cx="169" cy="171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9"/>
            <p:cNvSpPr>
              <a:spLocks noChangeAspect="1" noChangeArrowheads="1"/>
            </p:cNvSpPr>
            <p:nvPr/>
          </p:nvSpPr>
          <p:spPr bwMode="auto">
            <a:xfrm>
              <a:off x="2502" y="1692"/>
              <a:ext cx="169" cy="171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spect="1" noChangeArrowheads="1"/>
            </p:cNvSpPr>
            <p:nvPr/>
          </p:nvSpPr>
          <p:spPr bwMode="auto">
            <a:xfrm>
              <a:off x="2641" y="1970"/>
              <a:ext cx="169" cy="171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12"/>
            <p:cNvSpPr>
              <a:spLocks noChangeAspect="1" noChangeArrowheads="1"/>
            </p:cNvSpPr>
            <p:nvPr/>
          </p:nvSpPr>
          <p:spPr bwMode="auto">
            <a:xfrm>
              <a:off x="2501" y="2271"/>
              <a:ext cx="169" cy="171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3"/>
            <p:cNvSpPr>
              <a:spLocks noChangeAspect="1" noChangeArrowheads="1"/>
            </p:cNvSpPr>
            <p:nvPr/>
          </p:nvSpPr>
          <p:spPr bwMode="auto">
            <a:xfrm>
              <a:off x="3385" y="2356"/>
              <a:ext cx="169" cy="171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4"/>
            <p:cNvSpPr>
              <a:spLocks noChangeAspect="1" noChangeArrowheads="1"/>
            </p:cNvSpPr>
            <p:nvPr/>
          </p:nvSpPr>
          <p:spPr bwMode="auto">
            <a:xfrm>
              <a:off x="3261" y="3456"/>
              <a:ext cx="169" cy="171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5"/>
            <p:cNvSpPr>
              <a:spLocks noChangeAspect="1" noChangeArrowheads="1"/>
            </p:cNvSpPr>
            <p:nvPr/>
          </p:nvSpPr>
          <p:spPr bwMode="auto">
            <a:xfrm>
              <a:off x="3106" y="2282"/>
              <a:ext cx="169" cy="171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7"/>
            <p:cNvSpPr>
              <a:spLocks noChangeAspect="1" noChangeArrowheads="1"/>
            </p:cNvSpPr>
            <p:nvPr/>
          </p:nvSpPr>
          <p:spPr bwMode="auto">
            <a:xfrm>
              <a:off x="715" y="1692"/>
              <a:ext cx="169" cy="171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8"/>
            <p:cNvSpPr>
              <a:spLocks noChangeAspect="1" noChangeArrowheads="1"/>
            </p:cNvSpPr>
            <p:nvPr/>
          </p:nvSpPr>
          <p:spPr bwMode="auto">
            <a:xfrm>
              <a:off x="2999" y="2020"/>
              <a:ext cx="169" cy="171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20"/>
            <p:cNvSpPr>
              <a:spLocks noChangeAspect="1" noChangeArrowheads="1"/>
            </p:cNvSpPr>
            <p:nvPr/>
          </p:nvSpPr>
          <p:spPr bwMode="auto">
            <a:xfrm>
              <a:off x="2229" y="2424"/>
              <a:ext cx="169" cy="171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2"/>
          <p:cNvGrpSpPr>
            <a:grpSpLocks/>
          </p:cNvGrpSpPr>
          <p:nvPr/>
        </p:nvGrpSpPr>
        <p:grpSpPr bwMode="auto">
          <a:xfrm>
            <a:off x="1620019" y="4869160"/>
            <a:ext cx="2428875" cy="312738"/>
            <a:chOff x="1383" y="3144"/>
            <a:chExt cx="1530" cy="197"/>
          </a:xfrm>
        </p:grpSpPr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>
              <a:off x="1383" y="3172"/>
              <a:ext cx="136" cy="137"/>
            </a:xfrm>
            <a:prstGeom prst="star5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1569" y="3144"/>
              <a:ext cx="1344" cy="197"/>
            </a:xfrm>
            <a:prstGeom prst="rect">
              <a:avLst/>
            </a:prstGeom>
            <a:solidFill>
              <a:srgbClr val="FFFF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18000" tIns="18000" rIns="18000" bIns="18000">
              <a:spAutoFit/>
            </a:bodyPr>
            <a:lstStyle/>
            <a:p>
              <a:r>
                <a:rPr lang="fr-FR"/>
                <a:t> </a:t>
              </a:r>
              <a:r>
                <a:rPr lang="fr-FR" sz="1400"/>
                <a:t>based on SRF technology</a:t>
              </a:r>
            </a:p>
          </p:txBody>
        </p:sp>
      </p:grpSp>
      <p:sp>
        <p:nvSpPr>
          <p:cNvPr id="22" name="ZoneTexte 24"/>
          <p:cNvSpPr txBox="1"/>
          <p:nvPr/>
        </p:nvSpPr>
        <p:spPr>
          <a:xfrm>
            <a:off x="5796136" y="731353"/>
            <a:ext cx="3160073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pPr algn="r"/>
            <a:r>
              <a:rPr lang="en-US" sz="1400" b="1" i="1" smtClean="0">
                <a:sym typeface="Wingdings" pitchFamily="2" charset="2"/>
              </a:rPr>
              <a:t>average beam current vs. energy</a:t>
            </a:r>
          </a:p>
          <a:p>
            <a:pPr algn="r"/>
            <a:r>
              <a:rPr lang="en-US" sz="1400" b="1" i="1">
                <a:sym typeface="Wingdings" pitchFamily="2" charset="2"/>
              </a:rPr>
              <a:t>power </a:t>
            </a:r>
            <a:r>
              <a:rPr lang="en-US" sz="1400" b="1" i="1">
                <a:sym typeface="Symbol" pitchFamily="18" charset="2"/>
              </a:rPr>
              <a:t> current  </a:t>
            </a:r>
            <a:r>
              <a:rPr lang="en-US" sz="1400" b="1" i="1" smtClean="0">
                <a:sym typeface="Symbol" pitchFamily="18" charset="2"/>
              </a:rPr>
              <a:t>energy</a:t>
            </a:r>
            <a:endParaRPr lang="en-US" sz="1400" b="1" i="1">
              <a:sym typeface="Symbol" pitchFamily="18" charset="2"/>
            </a:endParaRPr>
          </a:p>
        </p:txBody>
      </p:sp>
      <p:sp>
        <p:nvSpPr>
          <p:cNvPr id="25" name="ZoneTexte 29"/>
          <p:cNvSpPr txBox="1"/>
          <p:nvPr/>
        </p:nvSpPr>
        <p:spPr>
          <a:xfrm>
            <a:off x="790377" y="5507707"/>
            <a:ext cx="7791647" cy="73866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tabLst>
                <a:tab pos="714375" algn="l"/>
              </a:tabLst>
            </a:pPr>
            <a:r>
              <a:rPr lang="fr-FR" sz="1400" smtClean="0"/>
              <a:t>IFMIF =	multi-MW class hadron accelerator, but differently from other high power accelerators,</a:t>
            </a:r>
          </a:p>
          <a:p>
            <a:pPr>
              <a:tabLst>
                <a:tab pos="714375" algn="l"/>
              </a:tabLst>
            </a:pPr>
            <a:r>
              <a:rPr lang="fr-FR" sz="1400" smtClean="0"/>
              <a:t>	stands in the low energy (a few tens of MeV) and high intensity region</a:t>
            </a:r>
          </a:p>
          <a:p>
            <a:pPr>
              <a:tabLst>
                <a:tab pos="714375" algn="l"/>
              </a:tabLst>
            </a:pPr>
            <a:r>
              <a:rPr lang="fr-FR" sz="1400" smtClean="0">
                <a:sym typeface="Symbol"/>
              </a:rPr>
              <a:t>	 high space charge regime with radio-activation hazard due to deuteron beam</a:t>
            </a:r>
            <a:endParaRPr lang="en-US" sz="1400"/>
          </a:p>
        </p:txBody>
      </p:sp>
      <p:sp>
        <p:nvSpPr>
          <p:cNvPr id="26" name="Title"/>
          <p:cNvSpPr txBox="1">
            <a:spLocks noChangeArrowheads="1"/>
          </p:cNvSpPr>
          <p:nvPr/>
        </p:nvSpPr>
        <p:spPr bwMode="auto">
          <a:xfrm>
            <a:off x="1115616" y="44624"/>
            <a:ext cx="8028416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400" b="1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Beam power landscape for hadrons </a:t>
            </a:r>
            <a:r>
              <a:rPr lang="en-US" sz="24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accelerators</a:t>
            </a:r>
            <a:endParaRPr lang="en-US" sz="24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smtClean="0"/>
              <a:t>END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467544" y="692696"/>
            <a:ext cx="856895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smtClean="0">
                <a:ea typeface="Tahoma" pitchFamily="34" charset="0"/>
                <a:cs typeface="Tahoma" pitchFamily="34" charset="0"/>
                <a:sym typeface="Symbol" pitchFamily="18" charset="2"/>
              </a:rPr>
              <a:t>Beam Intensity</a:t>
            </a:r>
            <a:r>
              <a:rPr lang="en-US" smtClean="0">
                <a:ea typeface="Tahoma" pitchFamily="34" charset="0"/>
                <a:cs typeface="Tahoma" pitchFamily="34" charset="0"/>
                <a:sym typeface="Symbol" pitchFamily="18" charset="2"/>
              </a:rPr>
              <a:t>: Large ACCT (</a:t>
            </a:r>
            <a:r>
              <a:rPr lang="en-US" smtClean="0">
                <a:ea typeface="Tahoma" pitchFamily="34" charset="0"/>
                <a:cs typeface="Tahoma" pitchFamily="34" charset="0"/>
                <a:sym typeface="Symbol"/>
              </a:rPr>
              <a:t> 178 mm)</a:t>
            </a:r>
            <a:r>
              <a:rPr lang="en-US" smtClean="0">
                <a:ea typeface="Tahoma" pitchFamily="34" charset="0"/>
                <a:cs typeface="Tahoma" pitchFamily="34" charset="0"/>
                <a:sym typeface="Symbol" pitchFamily="18" charset="2"/>
              </a:rPr>
              <a:t> at the RFQ entrance with specific magnetic shielding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smtClean="0">
                <a:ea typeface="Tahoma" pitchFamily="34" charset="0"/>
                <a:cs typeface="Tahoma" pitchFamily="34" charset="0"/>
                <a:sym typeface="Symbol" pitchFamily="18" charset="2"/>
              </a:rPr>
              <a:t>Beam Profile </a:t>
            </a:r>
            <a:r>
              <a:rPr lang="en-US" smtClean="0">
                <a:ea typeface="Tahoma" pitchFamily="34" charset="0"/>
                <a:cs typeface="Tahoma" pitchFamily="34" charset="0"/>
                <a:sym typeface="Symbol" pitchFamily="18" charset="2"/>
              </a:rPr>
              <a:t>and species fraction (Doppler shift method): use of rad-hard CID cameras and CCD camera outside the vault with fiberscope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smtClean="0">
                <a:ea typeface="Tahoma" pitchFamily="34" charset="0"/>
                <a:cs typeface="Tahoma" pitchFamily="34" charset="0"/>
                <a:sym typeface="Symbol" pitchFamily="18" charset="2"/>
              </a:rPr>
              <a:t>Emittance</a:t>
            </a:r>
            <a:r>
              <a:rPr lang="en-US" smtClean="0">
                <a:ea typeface="Tahoma" pitchFamily="34" charset="0"/>
                <a:cs typeface="Tahoma" pitchFamily="34" charset="0"/>
                <a:sym typeface="Symbol" pitchFamily="18" charset="2"/>
              </a:rPr>
              <a:t>: Allison scanner to sustain 17 kW beam power</a:t>
            </a:r>
            <a:endParaRPr lang="en-US" dirty="0" smtClean="0">
              <a:ea typeface="Tahoma" pitchFamily="34" charset="0"/>
              <a:cs typeface="Tahoma" pitchFamily="34" charset="0"/>
              <a:sym typeface="Symbol" pitchFamily="18" charset="2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b="1" smtClean="0">
                <a:ea typeface="Tahoma" pitchFamily="34" charset="0"/>
                <a:cs typeface="Tahoma" pitchFamily="34" charset="0"/>
                <a:sym typeface="Symbol" pitchFamily="18" charset="2"/>
              </a:rPr>
              <a:t>Space charge compensation</a:t>
            </a:r>
            <a:r>
              <a:rPr lang="en-US" smtClean="0">
                <a:ea typeface="Tahoma" pitchFamily="34" charset="0"/>
                <a:cs typeface="Tahoma" pitchFamily="34" charset="0"/>
                <a:sym typeface="Symbol" pitchFamily="18" charset="2"/>
              </a:rPr>
              <a:t>: 4 Grid Analyzer to measure the energy of secondary ions or electrons repelled out of the beam</a:t>
            </a:r>
            <a:endParaRPr lang="en-US" dirty="0" smtClean="0">
              <a:ea typeface="Tahoma" pitchFamily="34" charset="0"/>
              <a:cs typeface="Tahoma" pitchFamily="34" charset="0"/>
              <a:sym typeface="Symbol" pitchFamily="18" charset="2"/>
            </a:endParaRPr>
          </a:p>
        </p:txBody>
      </p:sp>
      <p:pic>
        <p:nvPicPr>
          <p:cNvPr id="3" name="Image 26" descr="D:\IFMIF\Injecteur\Photos-Construction-Injecteur\Emittancemètre\mars 2012 EMU\P103099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732240" y="3140968"/>
            <a:ext cx="1828800" cy="2828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4" descr="ACC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25" y="2921587"/>
            <a:ext cx="2349755" cy="160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1899" y="2924944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smtClean="0"/>
              <a:t>Bergoz</a:t>
            </a:r>
          </a:p>
          <a:p>
            <a:r>
              <a:rPr lang="fr-FR" i="1" smtClean="0"/>
              <a:t>ACCT</a:t>
            </a:r>
            <a:endParaRPr lang="en-US" i="1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374" y="3248109"/>
            <a:ext cx="2863850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lèche droite 10"/>
          <p:cNvSpPr/>
          <p:nvPr/>
        </p:nvSpPr>
        <p:spPr>
          <a:xfrm>
            <a:off x="2970384" y="4319671"/>
            <a:ext cx="1063552" cy="5715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/>
              <a:t>BEAM</a:t>
            </a:r>
          </a:p>
        </p:txBody>
      </p:sp>
      <p:pic>
        <p:nvPicPr>
          <p:cNvPr id="8" name="Image 7" descr="4gaIFMIF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26" y="4709505"/>
            <a:ext cx="2349755" cy="156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42068" y="6034615"/>
            <a:ext cx="25076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97350"/>
            <a:r>
              <a:rPr lang="en-US" sz="1200" b="1">
                <a:latin typeface="Tahoma" pitchFamily="34" charset="0"/>
                <a:cs typeface="Tahoma" pitchFamily="34" charset="0"/>
              </a:rPr>
              <a:t>FGA design for IFMIF injector</a:t>
            </a:r>
            <a:endParaRPr lang="en-US" sz="1200" b="1"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Injector diagnostics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fr-FR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Chopper addition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710" y="618941"/>
            <a:ext cx="8964488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447675" algn="l"/>
              </a:tabLst>
            </a:pPr>
            <a:r>
              <a:rPr lang="en-GB" smtClean="0"/>
              <a:t>Need </a:t>
            </a:r>
            <a:r>
              <a:rPr lang="en-GB"/>
              <a:t>of pulsed mode with sharp rise/fall </a:t>
            </a:r>
            <a:r>
              <a:rPr lang="en-GB" smtClean="0"/>
              <a:t>times</a:t>
            </a:r>
            <a:br>
              <a:rPr lang="en-GB" smtClean="0"/>
            </a:br>
            <a:r>
              <a:rPr lang="en-GB" smtClean="0"/>
              <a:t>	(</a:t>
            </a:r>
            <a:r>
              <a:rPr lang="en-GB"/>
              <a:t>to limit transient current which would be lost downstream</a:t>
            </a:r>
            <a:r>
              <a:rPr lang="en-GB" smtClean="0"/>
              <a:t>)</a:t>
            </a:r>
            <a:br>
              <a:rPr lang="en-GB" smtClean="0"/>
            </a:br>
            <a:r>
              <a:rPr lang="en-GB" smtClean="0"/>
              <a:t>	with </a:t>
            </a:r>
            <a:r>
              <a:rPr lang="en-GB"/>
              <a:t>beam perfectly matched to the RFQ input conditions all along its </a:t>
            </a:r>
            <a:r>
              <a:rPr lang="en-GB" smtClean="0"/>
              <a:t>duration</a:t>
            </a:r>
            <a:endParaRPr lang="en-GB"/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447675" algn="l"/>
              </a:tabLst>
            </a:pPr>
            <a:r>
              <a:rPr lang="en-GB" smtClean="0"/>
              <a:t>But	</a:t>
            </a:r>
            <a:r>
              <a:rPr lang="en-GB" b="1" smtClean="0"/>
              <a:t>ECR </a:t>
            </a:r>
            <a:r>
              <a:rPr lang="en-GB" b="1"/>
              <a:t>ion source</a:t>
            </a:r>
            <a:r>
              <a:rPr lang="en-GB"/>
              <a:t>: not able to produce such beam </a:t>
            </a:r>
            <a:r>
              <a:rPr lang="en-GB" smtClean="0"/>
              <a:t>pulses</a:t>
            </a:r>
            <a:br>
              <a:rPr lang="en-GB" smtClean="0"/>
            </a:br>
            <a:r>
              <a:rPr lang="en-GB" smtClean="0"/>
              <a:t>	</a:t>
            </a:r>
            <a:r>
              <a:rPr lang="en-GB" b="1" smtClean="0"/>
              <a:t>RF </a:t>
            </a:r>
            <a:r>
              <a:rPr lang="en-GB" b="1"/>
              <a:t>cutting technique in the </a:t>
            </a:r>
            <a:r>
              <a:rPr lang="en-GB" b="1" smtClean="0"/>
              <a:t>RFQ: </a:t>
            </a:r>
            <a:r>
              <a:rPr lang="en-GB" smtClean="0"/>
              <a:t>could </a:t>
            </a:r>
            <a:r>
              <a:rPr lang="en-GB"/>
              <a:t>jeopardize the RFQ operation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Þ"/>
              <a:tabLst>
                <a:tab pos="447675" algn="l"/>
              </a:tabLst>
            </a:pPr>
            <a:r>
              <a:rPr lang="en-GB" b="1" smtClean="0">
                <a:solidFill>
                  <a:srgbClr val="1C34B4"/>
                </a:solidFill>
              </a:rPr>
              <a:t>electrostatic </a:t>
            </a:r>
            <a:r>
              <a:rPr lang="en-GB" b="1">
                <a:solidFill>
                  <a:srgbClr val="1C34B4"/>
                </a:solidFill>
              </a:rPr>
              <a:t>chopper</a:t>
            </a:r>
            <a:r>
              <a:rPr lang="en-GB">
                <a:solidFill>
                  <a:srgbClr val="1C34B4"/>
                </a:solidFill>
              </a:rPr>
              <a:t> </a:t>
            </a:r>
            <a:r>
              <a:rPr lang="en-GB"/>
              <a:t>located in the Injector </a:t>
            </a:r>
            <a:r>
              <a:rPr lang="en-GB" smtClean="0"/>
              <a:t>LEBT</a:t>
            </a:r>
            <a:br>
              <a:rPr lang="en-GB" smtClean="0"/>
            </a:br>
            <a:r>
              <a:rPr lang="en-GB" smtClean="0"/>
              <a:t>(between </a:t>
            </a:r>
            <a:r>
              <a:rPr lang="en-GB"/>
              <a:t>the 2 solenoids</a:t>
            </a:r>
            <a:r>
              <a:rPr lang="en-GB" smtClean="0"/>
              <a:t>)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447675" algn="l"/>
              </a:tabLst>
            </a:pPr>
            <a:r>
              <a:rPr lang="en-GB" b="1"/>
              <a:t>In addition, </a:t>
            </a:r>
            <a:r>
              <a:rPr lang="en-GB" b="1">
                <a:sym typeface="Symbol"/>
              </a:rPr>
              <a:t>this option enables the use of interceptive </a:t>
            </a:r>
            <a:r>
              <a:rPr lang="en-GB" b="1" smtClean="0">
                <a:sym typeface="Symbol"/>
              </a:rPr>
              <a:t>diags</a:t>
            </a:r>
          </a:p>
        </p:txBody>
      </p:sp>
      <p:pic>
        <p:nvPicPr>
          <p:cNvPr id="5" name="Image 3"/>
          <p:cNvPicPr/>
          <p:nvPr/>
        </p:nvPicPr>
        <p:blipFill rotWithShape="1">
          <a:blip r:embed="rId2" cstate="print"/>
          <a:srcRect l="13885" r="10916"/>
          <a:stretch/>
        </p:blipFill>
        <p:spPr bwMode="auto">
          <a:xfrm>
            <a:off x="395536" y="3788440"/>
            <a:ext cx="2392326" cy="221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Line Callout 1 5"/>
          <p:cNvSpPr/>
          <p:nvPr/>
        </p:nvSpPr>
        <p:spPr>
          <a:xfrm>
            <a:off x="1694978" y="3429000"/>
            <a:ext cx="1152128" cy="255905"/>
          </a:xfrm>
          <a:prstGeom prst="borderCallout1">
            <a:avLst>
              <a:gd name="adj1" fmla="val 18750"/>
              <a:gd name="adj2" fmla="val -8333"/>
              <a:gd name="adj3" fmla="val 224682"/>
              <a:gd name="adj4" fmla="val -4110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smtClean="0">
                <a:solidFill>
                  <a:schemeClr val="tx1"/>
                </a:solidFill>
              </a:rPr>
              <a:t>Available port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2199034" y="3844985"/>
            <a:ext cx="648072" cy="255905"/>
          </a:xfrm>
          <a:prstGeom prst="borderCallout1">
            <a:avLst>
              <a:gd name="adj1" fmla="val 18750"/>
              <a:gd name="adj2" fmla="val -8333"/>
              <a:gd name="adj3" fmla="val 62641"/>
              <a:gd name="adj4" fmla="val -7227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smtClean="0">
                <a:solidFill>
                  <a:schemeClr val="tx1"/>
                </a:solidFill>
              </a:rPr>
              <a:t>EMU</a:t>
            </a:r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9" name="Imag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3704" y="3681209"/>
            <a:ext cx="3304800" cy="21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56992"/>
            <a:ext cx="2561760" cy="133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1055"/>
            <a:ext cx="2561760" cy="1339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9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Ionization.pdf"/>
          <p:cNvPicPr>
            <a:picLocks noChangeAspect="1"/>
          </p:cNvPicPr>
          <p:nvPr/>
        </p:nvPicPr>
        <p:blipFill rotWithShape="1">
          <a:blip r:embed="rId2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5127" y="2006448"/>
            <a:ext cx="1426208" cy="1390993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048" y="2060848"/>
            <a:ext cx="1492896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0"/>
          <p:cNvSpPr txBox="1"/>
          <p:nvPr/>
        </p:nvSpPr>
        <p:spPr>
          <a:xfrm>
            <a:off x="374551" y="908720"/>
            <a:ext cx="4413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Principle: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 ionization of the residual gas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Residual gas pressure: 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few 10</a:t>
            </a:r>
            <a:r>
              <a:rPr kumimoji="0" lang="en-US" sz="16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-8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 to 10</a:t>
            </a:r>
            <a:r>
              <a:rPr kumimoji="0" lang="en-US" sz="16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-5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 mbar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Resolution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 ∼ 1 mm</a:t>
            </a:r>
            <a:r>
              <a:rPr kumimoji="0" lang="en-US" sz="1600" b="0" i="0" u="none" strike="noStrike" kern="0" cap="none" spc="0" normalizeH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      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Profile rate 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∼ few Hz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smtClean="0">
                <a:solidFill>
                  <a:srgbClr val="000090"/>
                </a:solidFill>
                <a:ea typeface="Tahoma" pitchFamily="34" charset="0"/>
                <a:cs typeface="Tahoma" pitchFamily="34" charset="0"/>
              </a:rPr>
              <a:t>Apertures</a:t>
            </a:r>
            <a:r>
              <a:rPr lang="en-US" sz="1600" kern="0" smtClean="0">
                <a:solidFill>
                  <a:sysClr val="windowText" lastClr="000000"/>
                </a:solidFill>
                <a:ea typeface="Tahoma" pitchFamily="34" charset="0"/>
                <a:cs typeface="Tahoma" pitchFamily="34" charset="0"/>
              </a:rPr>
              <a:t>  &gt;10 </a:t>
            </a:r>
            <a:r>
              <a:rPr lang="en-US" sz="1600" kern="0">
                <a:solidFill>
                  <a:sysClr val="windowText" lastClr="000000"/>
                </a:solidFill>
                <a:ea typeface="Tahoma" pitchFamily="34" charset="0"/>
                <a:cs typeface="Tahoma" pitchFamily="34" charset="0"/>
              </a:rPr>
              <a:t>cm for </a:t>
            </a:r>
            <a:r>
              <a:rPr lang="en-US" sz="1600" kern="0" smtClean="0">
                <a:solidFill>
                  <a:sysClr val="windowText" lastClr="000000"/>
                </a:solidFill>
                <a:ea typeface="Tahoma" pitchFamily="34" charset="0"/>
                <a:cs typeface="Tahoma" pitchFamily="34" charset="0"/>
              </a:rPr>
              <a:t>DP   &gt;15 </a:t>
            </a:r>
            <a:r>
              <a:rPr lang="en-US" sz="1600" kern="0">
                <a:solidFill>
                  <a:sysClr val="windowText" lastClr="000000"/>
                </a:solidFill>
                <a:ea typeface="Tahoma" pitchFamily="34" charset="0"/>
                <a:cs typeface="Tahoma" pitchFamily="34" charset="0"/>
              </a:rPr>
              <a:t>cm for HEBT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0129" y="3516396"/>
            <a:ext cx="2307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 defTabSz="446088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smtClean="0">
                <a:ea typeface="Tahoma" pitchFamily="34" charset="0"/>
                <a:cs typeface="Tahoma" pitchFamily="34" charset="0"/>
              </a:rPr>
              <a:t>Test at GSI </a:t>
            </a:r>
            <a:r>
              <a:rPr lang="fr-FR" sz="1400" i="1">
                <a:ea typeface="Tahoma" pitchFamily="34" charset="0"/>
                <a:cs typeface="Tahoma" pitchFamily="34" charset="0"/>
              </a:rPr>
              <a:t>(5 MeV.A, </a:t>
            </a:r>
            <a:r>
              <a:rPr lang="fr-FR" sz="1400" i="1" smtClean="0">
                <a:ea typeface="Tahoma" pitchFamily="34" charset="0"/>
                <a:cs typeface="Tahoma" pitchFamily="34" charset="0"/>
              </a:rPr>
              <a:t>mA)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32749" y="54868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rgbClr val="FF9900"/>
                </a:solidFill>
              </a:rPr>
              <a:t>IPM</a:t>
            </a:r>
            <a:endParaRPr lang="en-US" b="1">
              <a:solidFill>
                <a:srgbClr val="FF99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4716016" y="544488"/>
            <a:ext cx="0" cy="5832000"/>
          </a:xfrm>
          <a:prstGeom prst="line">
            <a:avLst/>
          </a:prstGeom>
          <a:ln w="12700"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61492" y="908720"/>
            <a:ext cx="8280000" cy="0"/>
          </a:xfrm>
          <a:prstGeom prst="line">
            <a:avLst/>
          </a:prstGeom>
          <a:ln w="12700"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8"/>
          <p:cNvSpPr txBox="1"/>
          <p:nvPr/>
        </p:nvSpPr>
        <p:spPr>
          <a:xfrm>
            <a:off x="1043608" y="1500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few Diagnostics…</a:t>
            </a:r>
            <a:endParaRPr lang="fr-FR" sz="2400" b="1" ker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Beam Profilers development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44208" y="54868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rgbClr val="FF9900"/>
                </a:solidFill>
              </a:rPr>
              <a:t>FPM</a:t>
            </a:r>
            <a:endParaRPr lang="en-US" b="1">
              <a:solidFill>
                <a:srgbClr val="FF9900"/>
              </a:solidFill>
            </a:endParaRPr>
          </a:p>
        </p:txBody>
      </p:sp>
      <p:pic>
        <p:nvPicPr>
          <p:cNvPr id="39" name="Image 20" descr="21092011_006_peti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1519" y="3890991"/>
            <a:ext cx="2002489" cy="169824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892078"/>
            <a:ext cx="2215588" cy="16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51117" y="3501008"/>
            <a:ext cx="1820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/>
              <a:t>IPM in front of BD</a:t>
            </a:r>
            <a:endParaRPr lang="en-US" sz="1600"/>
          </a:p>
        </p:txBody>
      </p:sp>
      <p:sp>
        <p:nvSpPr>
          <p:cNvPr id="3" name="TextBox 2"/>
          <p:cNvSpPr txBox="1"/>
          <p:nvPr/>
        </p:nvSpPr>
        <p:spPr>
          <a:xfrm>
            <a:off x="215895" y="5661248"/>
            <a:ext cx="4513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smtClean="0"/>
              <a:t>Challenges</a:t>
            </a:r>
            <a:r>
              <a:rPr lang="en-US" sz="1400" smtClean="0"/>
              <a:t>: Large </a:t>
            </a:r>
            <a:r>
              <a:rPr lang="en-US" sz="1400"/>
              <a:t>aperture (</a:t>
            </a:r>
            <a:r>
              <a:rPr lang="en-US" sz="1400" smtClean="0"/>
              <a:t>15× 15 cm</a:t>
            </a:r>
            <a:r>
              <a:rPr lang="en-US" sz="1400" baseline="30000" smtClean="0"/>
              <a:t>2</a:t>
            </a:r>
            <a:r>
              <a:rPr lang="en-US" sz="1400" smtClean="0"/>
              <a:t>)</a:t>
            </a:r>
            <a:endParaRPr lang="en-US" sz="1400"/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sz="1400"/>
              <a:t>Radiation hardness ∼ 7 kSv/h (neutrons)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</a:pPr>
            <a:r>
              <a:rPr lang="en-US" sz="1400" smtClean="0"/>
              <a:t>ceramic </a:t>
            </a:r>
            <a:r>
              <a:rPr lang="en-US" sz="1400"/>
              <a:t>(HV </a:t>
            </a:r>
            <a:r>
              <a:rPr lang="en-US" sz="1400" smtClean="0"/>
              <a:t>+ </a:t>
            </a:r>
            <a:r>
              <a:rPr lang="en-US" sz="1400"/>
              <a:t>strip </a:t>
            </a:r>
            <a:r>
              <a:rPr lang="en-US" sz="1400" smtClean="0"/>
              <a:t>plates) field </a:t>
            </a:r>
            <a:r>
              <a:rPr lang="en-US" sz="1400"/>
              <a:t>uniformity </a:t>
            </a:r>
          </a:p>
        </p:txBody>
      </p:sp>
      <p:sp>
        <p:nvSpPr>
          <p:cNvPr id="40" name="ZoneTexte 10"/>
          <p:cNvSpPr txBox="1"/>
          <p:nvPr/>
        </p:nvSpPr>
        <p:spPr>
          <a:xfrm>
            <a:off x="4727891" y="908720"/>
            <a:ext cx="4413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Principle: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 fluorescence by interaction of the beam with the residual gas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>
                <a:solidFill>
                  <a:srgbClr val="000090"/>
                </a:solidFill>
                <a:ea typeface="Tahoma" pitchFamily="34" charset="0"/>
                <a:cs typeface="Tahoma" pitchFamily="34" charset="0"/>
              </a:rPr>
              <a:t>2 </a:t>
            </a:r>
            <a:r>
              <a:rPr lang="en-US" sz="1600" kern="0" smtClean="0">
                <a:solidFill>
                  <a:srgbClr val="000090"/>
                </a:solidFill>
                <a:ea typeface="Tahoma" pitchFamily="34" charset="0"/>
                <a:cs typeface="Tahoma" pitchFamily="34" charset="0"/>
              </a:rPr>
              <a:t>read-out prototypes </a:t>
            </a:r>
            <a:r>
              <a:rPr lang="en-US" sz="1600" kern="0" smtClean="0">
                <a:solidFill>
                  <a:sysClr val="windowText" lastClr="000000"/>
                </a:solidFill>
                <a:ea typeface="Tahoma" pitchFamily="34" charset="0"/>
                <a:cs typeface="Tahoma" pitchFamily="34" charset="0"/>
              </a:rPr>
              <a:t>tested</a:t>
            </a:r>
          </a:p>
          <a:p>
            <a:pPr marL="182563" lvl="2" indent="-182563" defTabSz="261938">
              <a:spcBef>
                <a:spcPts val="0"/>
              </a:spcBef>
              <a:buFont typeface="Arial"/>
              <a:buChar char="•"/>
            </a:pPr>
            <a:r>
              <a:rPr lang="en-US" sz="1600"/>
              <a:t>ICID (Intensified Charge Injection Device) camera (MCP + CID)</a:t>
            </a:r>
          </a:p>
          <a:p>
            <a:pPr marL="182563" lvl="2" indent="-182563" defTabSz="261938">
              <a:spcBef>
                <a:spcPts val="0"/>
              </a:spcBef>
              <a:buFont typeface="Arial"/>
              <a:buChar char="•"/>
            </a:pPr>
            <a:r>
              <a:rPr lang="en-US" sz="1600"/>
              <a:t>PMT: multi anode 32 channels linear array </a:t>
            </a: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2564904"/>
            <a:ext cx="435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>
                <a:solidFill>
                  <a:srgbClr val="000090"/>
                </a:solidFill>
              </a:rPr>
              <a:t>Campaign tests at CNA </a:t>
            </a:r>
            <a:r>
              <a:rPr lang="en-US" sz="1600" smtClean="0">
                <a:solidFill>
                  <a:srgbClr val="000090"/>
                </a:solidFill>
              </a:rPr>
              <a:t>cyclotron Sevilla:</a:t>
            </a:r>
          </a:p>
          <a:p>
            <a:pPr>
              <a:spcBef>
                <a:spcPts val="0"/>
              </a:spcBef>
            </a:pPr>
            <a:r>
              <a:rPr lang="en-US" sz="1600" smtClean="0"/>
              <a:t>D</a:t>
            </a:r>
            <a:r>
              <a:rPr lang="en-US" sz="1600" baseline="30000"/>
              <a:t>+</a:t>
            </a:r>
            <a:r>
              <a:rPr lang="en-US" sz="1600"/>
              <a:t>: 9 </a:t>
            </a:r>
            <a:r>
              <a:rPr lang="en-US" sz="1600" smtClean="0"/>
              <a:t>MeV and H</a:t>
            </a:r>
            <a:r>
              <a:rPr lang="en-US" sz="1600" baseline="30000"/>
              <a:t>+</a:t>
            </a:r>
            <a:r>
              <a:rPr lang="en-US" sz="1600"/>
              <a:t>: 18 </a:t>
            </a:r>
            <a:r>
              <a:rPr lang="en-US" sz="1600" smtClean="0"/>
              <a:t>MeV</a:t>
            </a:r>
          </a:p>
          <a:p>
            <a:pPr>
              <a:spcBef>
                <a:spcPts val="0"/>
              </a:spcBef>
            </a:pPr>
            <a:endParaRPr lang="en-US" sz="1600"/>
          </a:p>
        </p:txBody>
      </p:sp>
      <p:sp>
        <p:nvSpPr>
          <p:cNvPr id="45" name="TextBox 44"/>
          <p:cNvSpPr txBox="1"/>
          <p:nvPr/>
        </p:nvSpPr>
        <p:spPr>
          <a:xfrm>
            <a:off x="4788024" y="5452200"/>
            <a:ext cx="435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smtClean="0"/>
              <a:t>Extrapolation to LIPAc (</a:t>
            </a:r>
            <a:r>
              <a:rPr lang="en-US" sz="1600"/>
              <a:t>125 mA</a:t>
            </a:r>
            <a:r>
              <a:rPr lang="en-US" sz="1600" smtClean="0"/>
              <a:t>) OK</a:t>
            </a:r>
            <a:endParaRPr lang="en-US" sz="1600"/>
          </a:p>
          <a:p>
            <a:pPr>
              <a:spcBef>
                <a:spcPts val="0"/>
              </a:spcBef>
            </a:pPr>
            <a:r>
              <a:rPr lang="en-US" sz="1600" smtClean="0"/>
              <a:t>new </a:t>
            </a:r>
            <a:r>
              <a:rPr lang="en-US" sz="1600"/>
              <a:t>tests done at Sevilla (Oct 2011</a:t>
            </a:r>
            <a:r>
              <a:rPr lang="en-US" sz="160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1600" smtClean="0"/>
              <a:t>	…improved profile measurements  </a:t>
            </a:r>
            <a:endParaRPr lang="en-US" sz="1600"/>
          </a:p>
        </p:txBody>
      </p:sp>
      <p:pic>
        <p:nvPicPr>
          <p:cNvPr id="46" name="Image 14" descr="ICID.eps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219952"/>
            <a:ext cx="2167428" cy="1656184"/>
          </a:xfrm>
          <a:prstGeom prst="rect">
            <a:avLst/>
          </a:prstGeom>
        </p:spPr>
      </p:pic>
      <p:sp>
        <p:nvSpPr>
          <p:cNvPr id="47" name="ZoneTexte 23"/>
          <p:cNvSpPr txBox="1"/>
          <p:nvPr/>
        </p:nvSpPr>
        <p:spPr>
          <a:xfrm>
            <a:off x="5423122" y="4898202"/>
            <a:ext cx="1041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ICID camera</a:t>
            </a:r>
            <a:endParaRPr lang="en-US" sz="1200" dirty="0">
              <a:solidFill>
                <a:srgbClr val="FF6600"/>
              </a:solidFill>
            </a:endParaRPr>
          </a:p>
        </p:txBody>
      </p:sp>
      <p:pic>
        <p:nvPicPr>
          <p:cNvPr id="42" name="25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7460" y="3219952"/>
            <a:ext cx="1746982" cy="2111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3666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25197"/>
              </p:ext>
            </p:extLst>
          </p:nvPr>
        </p:nvGraphicFramePr>
        <p:xfrm>
          <a:off x="2051720" y="620688"/>
          <a:ext cx="6220296" cy="4525963"/>
        </p:xfrm>
        <a:graphic>
          <a:graphicData uri="http://schemas.openxmlformats.org/drawingml/2006/table">
            <a:tbl>
              <a:tblPr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a:tblPr>
              <a:tblGrid>
                <a:gridCol w="2481162"/>
                <a:gridCol w="1869567"/>
                <a:gridCol w="1869567"/>
              </a:tblGrid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System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Coordinating 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Contributing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Injector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CEA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RFQ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INFN-LNL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MEBT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CIEMAT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Cryomodule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CEA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CIEMAT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HEBT &amp; Beam Dump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CIEMAT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 Power System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CIEMAT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CEA / SCK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Cryogenic Plant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CEA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 Diagnostics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CEA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CIEMAT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Local Control System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CEA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CIEMAT / INFN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Conventional Facilities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JAEA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Central Control System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JAEA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RFQ couplers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JAEA</a:t>
                      </a: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" name="Title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Procurement sharing</a:t>
            </a:r>
            <a:endParaRPr lang="en-US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9512" y="5337474"/>
            <a:ext cx="878497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Ins="18000" anchor="ctr">
            <a:spAutoFit/>
          </a:bodyPr>
          <a:lstStyle/>
          <a:p>
            <a:pPr>
              <a:spcBef>
                <a:spcPts val="0"/>
              </a:spcBef>
            </a:pPr>
            <a:r>
              <a:rPr lang="en-US" i="1"/>
              <a:t>Components of the prototype accelerator provided by European </a:t>
            </a:r>
            <a:r>
              <a:rPr lang="en-US" i="1" smtClean="0"/>
              <a:t>Institutions</a:t>
            </a:r>
          </a:p>
          <a:p>
            <a:pPr>
              <a:spcBef>
                <a:spcPts val="0"/>
              </a:spcBef>
            </a:pPr>
            <a:r>
              <a:rPr lang="fr-FR" i="1" smtClean="0"/>
              <a:t>(design, construction, acceptance tests)</a:t>
            </a:r>
          </a:p>
          <a:p>
            <a:pPr>
              <a:spcBef>
                <a:spcPts val="0"/>
              </a:spcBef>
            </a:pPr>
            <a:r>
              <a:rPr lang="fr-FR" i="1" smtClean="0"/>
              <a:t>Infrastructure (building, auxiliaries, etc) provided by JAEA</a:t>
            </a:r>
            <a:endParaRPr lang="en-US" i="1" smtClean="0"/>
          </a:p>
        </p:txBody>
      </p:sp>
    </p:spTree>
    <p:extLst>
      <p:ext uri="{BB962C8B-B14F-4D97-AF65-F5344CB8AC3E}">
        <p14:creationId xmlns:p14="http://schemas.microsoft.com/office/powerpoint/2010/main" val="3726138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RF Power system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5805264"/>
            <a:ext cx="2393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>
                <a:solidFill>
                  <a:schemeClr val="bg1"/>
                </a:solidFill>
              </a:rPr>
              <a:t>RF module (2 RF chains)</a:t>
            </a: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600" y="620688"/>
            <a:ext cx="3718462" cy="244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692696"/>
            <a:ext cx="4047616" cy="17235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1600" smtClean="0"/>
              <a:t>Prototype </a:t>
            </a:r>
            <a:r>
              <a:rPr lang="en-GB" sz="1600"/>
              <a:t>RF module (1 x </a:t>
            </a:r>
            <a:r>
              <a:rPr lang="en-GB" sz="1600" smtClean="0"/>
              <a:t>200kW)</a:t>
            </a:r>
            <a:br>
              <a:rPr lang="en-GB" sz="1600" smtClean="0"/>
            </a:br>
            <a:r>
              <a:rPr lang="en-GB" sz="1600" smtClean="0"/>
              <a:t>ready in March'13</a:t>
            </a:r>
            <a:endParaRPr lang="en-US" sz="1600"/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1600"/>
              <a:t>First RF module (2 x </a:t>
            </a:r>
            <a:r>
              <a:rPr lang="en-GB" sz="1600" smtClean="0"/>
              <a:t>100kW)</a:t>
            </a:r>
            <a:br>
              <a:rPr lang="en-GB" sz="1600" smtClean="0"/>
            </a:br>
            <a:r>
              <a:rPr lang="en-GB" sz="1600" smtClean="0"/>
              <a:t>ready in May'13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1600"/>
              <a:t>S</a:t>
            </a:r>
            <a:r>
              <a:rPr lang="en-GB" sz="1600" smtClean="0"/>
              <a:t>olid-state amplifier (16kW))</a:t>
            </a:r>
            <a:br>
              <a:rPr lang="en-GB" sz="1600" smtClean="0"/>
            </a:br>
            <a:r>
              <a:rPr lang="en-GB" sz="1600" smtClean="0"/>
              <a:t>ready for buncher tests in August'13</a:t>
            </a:r>
            <a:endParaRPr lang="en-US" sz="1600"/>
          </a:p>
        </p:txBody>
      </p:sp>
      <p:sp>
        <p:nvSpPr>
          <p:cNvPr id="3" name="TextBox 2"/>
          <p:cNvSpPr txBox="1"/>
          <p:nvPr/>
        </p:nvSpPr>
        <p:spPr>
          <a:xfrm>
            <a:off x="1547664" y="147990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>
                <a:solidFill>
                  <a:srgbClr val="FF9900"/>
                </a:solidFill>
              </a:rPr>
              <a:t>RFQ</a:t>
            </a:r>
            <a:endParaRPr lang="en-US" sz="1400">
              <a:solidFill>
                <a:srgbClr val="FF9900"/>
              </a:solidFill>
            </a:endParaRPr>
          </a:p>
        </p:txBody>
      </p:sp>
      <p:sp>
        <p:nvSpPr>
          <p:cNvPr id="4" name="Left Brace 3"/>
          <p:cNvSpPr/>
          <p:nvPr/>
        </p:nvSpPr>
        <p:spPr bwMode="auto">
          <a:xfrm>
            <a:off x="1331640" y="511863"/>
            <a:ext cx="1296144" cy="108825"/>
          </a:xfrm>
          <a:prstGeom prst="leftBrac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 rot="16200000">
            <a:off x="1701395" y="-192296"/>
            <a:ext cx="288032" cy="1441996"/>
          </a:xfrm>
          <a:prstGeom prst="rightBrace">
            <a:avLst/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90"/>
              </a:solidFill>
              <a:effectLst/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7973" y="158443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>
                <a:solidFill>
                  <a:srgbClr val="FF9900"/>
                </a:solidFill>
              </a:rPr>
              <a:t>HWR</a:t>
            </a:r>
            <a:endParaRPr lang="en-US" sz="1400">
              <a:solidFill>
                <a:srgbClr val="FF9900"/>
              </a:solidFill>
            </a:endParaRPr>
          </a:p>
        </p:txBody>
      </p:sp>
      <p:sp>
        <p:nvSpPr>
          <p:cNvPr id="13" name="Right Brace 12"/>
          <p:cNvSpPr/>
          <p:nvPr/>
        </p:nvSpPr>
        <p:spPr bwMode="auto">
          <a:xfrm rot="16200000">
            <a:off x="3541704" y="-181843"/>
            <a:ext cx="288032" cy="1441996"/>
          </a:xfrm>
          <a:prstGeom prst="rightBrace">
            <a:avLst/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90"/>
              </a:solidFill>
              <a:effectLst/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2124" y="148531"/>
            <a:ext cx="911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>
                <a:solidFill>
                  <a:srgbClr val="FF9900"/>
                </a:solidFill>
              </a:rPr>
              <a:t>Bunchers</a:t>
            </a:r>
            <a:endParaRPr lang="en-US" sz="1400">
              <a:solidFill>
                <a:srgbClr val="FF99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2769252" y="394243"/>
            <a:ext cx="0" cy="288000"/>
          </a:xfrm>
          <a:prstGeom prst="straightConnector1">
            <a:avLst/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51" y="2708920"/>
            <a:ext cx="4143637" cy="346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5 Imagen" descr="2012-09-05 10.43.59.jpg"/>
          <p:cNvPicPr>
            <a:picLocks noChangeAspect="1"/>
          </p:cNvPicPr>
          <p:nvPr/>
        </p:nvPicPr>
        <p:blipFill>
          <a:blip r:embed="rId4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/>
          <a:stretch>
            <a:fillRect/>
          </a:stretch>
        </p:blipFill>
        <p:spPr bwMode="auto">
          <a:xfrm>
            <a:off x="368421" y="3325893"/>
            <a:ext cx="4321642" cy="263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6194" y="5651375"/>
            <a:ext cx="2541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>
                <a:solidFill>
                  <a:schemeClr val="bg1"/>
                </a:solidFill>
              </a:rPr>
              <a:t>Prototype RF module (Oct'12)</a:t>
            </a:r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Cryoplant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Image 301"/>
          <p:cNvPicPr>
            <a:picLocks noChangeAspect="1"/>
          </p:cNvPicPr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8" y="620688"/>
            <a:ext cx="6613876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054991" y="3255367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smtClean="0"/>
              <a:t>PC (Power Coupler for cavity)</a:t>
            </a:r>
            <a:br>
              <a:rPr lang="fr-FR" sz="1000" smtClean="0"/>
            </a:br>
            <a:r>
              <a:rPr lang="fr-FR" sz="1000" smtClean="0"/>
              <a:t>CL (Curent Leads for solenoid)</a:t>
            </a:r>
            <a:endParaRPr lang="en-US" sz="1000"/>
          </a:p>
        </p:txBody>
      </p:sp>
      <p:sp>
        <p:nvSpPr>
          <p:cNvPr id="2" name="Rectangle 1"/>
          <p:cNvSpPr/>
          <p:nvPr/>
        </p:nvSpPr>
        <p:spPr bwMode="auto">
          <a:xfrm>
            <a:off x="5785784" y="3920150"/>
            <a:ext cx="1800200" cy="10801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0" y="3805521"/>
            <a:ext cx="2959830" cy="250379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59832" y="5939988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rgbClr val="7F65B3"/>
                </a:solidFill>
              </a:rPr>
              <a:t>Heat loads estimation</a:t>
            </a:r>
            <a:endParaRPr lang="en-US" b="1">
              <a:solidFill>
                <a:srgbClr val="7F65B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5301208"/>
            <a:ext cx="2746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Process Flow Diagram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63241" y="1369343"/>
            <a:ext cx="5384551" cy="1077218"/>
          </a:xfrm>
          <a:prstGeom prst="rect">
            <a:avLst/>
          </a:prstGeom>
          <a:gradFill flip="none" rotWithShape="1">
            <a:gsLst>
              <a:gs pos="0">
                <a:srgbClr val="7F65B3">
                  <a:tint val="66000"/>
                  <a:satMod val="160000"/>
                </a:srgbClr>
              </a:gs>
              <a:gs pos="50000">
                <a:srgbClr val="7F65B3">
                  <a:tint val="44500"/>
                  <a:satMod val="160000"/>
                </a:srgbClr>
              </a:gs>
              <a:gs pos="100000">
                <a:srgbClr val="7F65B3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mtClean="0"/>
              <a:t>Procurement arrangement not yet signed, however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fr-FR" smtClean="0"/>
              <a:t>EDR uploaded and approved (end 2011)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fr-FR" smtClean="0"/>
              <a:t>Call for tender launched in October'12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lerator mockup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" b="7439"/>
          <a:stretch/>
        </p:blipFill>
        <p:spPr>
          <a:xfrm>
            <a:off x="0" y="548680"/>
            <a:ext cx="9144000" cy="5809590"/>
          </a:xfrm>
          <a:prstGeom prst="rect">
            <a:avLst/>
          </a:prstGeom>
        </p:spPr>
      </p:pic>
      <p:sp>
        <p:nvSpPr>
          <p:cNvPr id="4" name="Title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a</a:t>
            </a:r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ccelerator components mockup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Legend LIPAc"/>
          <p:cNvSpPr txBox="1"/>
          <p:nvPr/>
        </p:nvSpPr>
        <p:spPr>
          <a:xfrm>
            <a:off x="157341" y="5939988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n w="12700">
                  <a:noFill/>
                </a:ln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125 mA 9 MeV deuteron beam (1.125 </a:t>
            </a:r>
            <a:r>
              <a:rPr lang="fr-FR" b="1" smtClean="0">
                <a:ln w="12700">
                  <a:noFill/>
                </a:ln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MW)</a:t>
            </a:r>
            <a:endParaRPr lang="fr-FR" b="1">
              <a:ln w="12700">
                <a:noFill/>
              </a:ln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Legend Injector"/>
          <p:cNvSpPr txBox="1"/>
          <p:nvPr/>
        </p:nvSpPr>
        <p:spPr>
          <a:xfrm rot="1800000">
            <a:off x="1053301" y="2606505"/>
            <a:ext cx="100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>
                <a:ln w="1905"/>
                <a:gradFill flip="none" rotWithShape="1">
                  <a:gsLst>
                    <a:gs pos="0">
                      <a:srgbClr val="FF0000"/>
                    </a:gs>
                    <a:gs pos="78000">
                      <a:srgbClr val="FF5050"/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27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ahoma" pitchFamily="34" charset="0"/>
                <a:cs typeface="Tahoma" pitchFamily="34" charset="0"/>
              </a:rPr>
              <a:t>Injector</a:t>
            </a:r>
          </a:p>
          <a:p>
            <a:pPr algn="ctr"/>
            <a:r>
              <a:rPr lang="fr-FR" sz="1400" b="1" smtClean="0">
                <a:ln w="1905"/>
                <a:gradFill flip="none" rotWithShape="1">
                  <a:gsLst>
                    <a:gs pos="0">
                      <a:srgbClr val="FF0000"/>
                    </a:gs>
                    <a:gs pos="78000">
                      <a:srgbClr val="FF5050"/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27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ahoma" pitchFamily="34" charset="0"/>
                <a:cs typeface="Tahoma" pitchFamily="34" charset="0"/>
              </a:rPr>
              <a:t>100 kV</a:t>
            </a:r>
          </a:p>
        </p:txBody>
      </p:sp>
      <p:sp>
        <p:nvSpPr>
          <p:cNvPr id="11" name="Legend RFQ"/>
          <p:cNvSpPr txBox="1"/>
          <p:nvPr/>
        </p:nvSpPr>
        <p:spPr>
          <a:xfrm rot="1800000">
            <a:off x="1953188" y="3236517"/>
            <a:ext cx="135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>
                <a:ln w="1905"/>
                <a:gradFill flip="none" rotWithShape="1">
                  <a:gsLst>
                    <a:gs pos="0">
                      <a:srgbClr val="FF0000"/>
                    </a:gs>
                    <a:gs pos="78000">
                      <a:srgbClr val="FF5050"/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27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ahoma" pitchFamily="34" charset="0"/>
                <a:cs typeface="Tahoma" pitchFamily="34" charset="0"/>
              </a:rPr>
              <a:t>RFQ &amp; MEBT</a:t>
            </a:r>
          </a:p>
          <a:p>
            <a:pPr algn="ctr"/>
            <a:r>
              <a:rPr lang="fr-FR" sz="1400" b="1">
                <a:ln w="1905"/>
                <a:gradFill flip="none" rotWithShape="1">
                  <a:gsLst>
                    <a:gs pos="0">
                      <a:srgbClr val="FF0000"/>
                    </a:gs>
                    <a:gs pos="78000">
                      <a:srgbClr val="FF5050"/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27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ahoma" pitchFamily="34" charset="0"/>
                <a:cs typeface="Tahoma" pitchFamily="34" charset="0"/>
              </a:rPr>
              <a:t>5 </a:t>
            </a:r>
            <a:r>
              <a:rPr lang="fr-FR" sz="1400" b="1" smtClean="0">
                <a:ln w="1905"/>
                <a:gradFill flip="none" rotWithShape="1">
                  <a:gsLst>
                    <a:gs pos="0">
                      <a:srgbClr val="FF0000"/>
                    </a:gs>
                    <a:gs pos="78000">
                      <a:srgbClr val="FF5050"/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27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ahoma" pitchFamily="34" charset="0"/>
                <a:cs typeface="Tahoma" pitchFamily="34" charset="0"/>
              </a:rPr>
              <a:t>MeV</a:t>
            </a:r>
          </a:p>
        </p:txBody>
      </p:sp>
      <p:sp>
        <p:nvSpPr>
          <p:cNvPr id="13" name="Legend Cryomodule"/>
          <p:cNvSpPr txBox="1"/>
          <p:nvPr/>
        </p:nvSpPr>
        <p:spPr>
          <a:xfrm rot="1800000">
            <a:off x="3205436" y="3938654"/>
            <a:ext cx="132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>
                <a:ln w="1905"/>
                <a:gradFill flip="none" rotWithShape="1">
                  <a:gsLst>
                    <a:gs pos="0">
                      <a:srgbClr val="FF0000"/>
                    </a:gs>
                    <a:gs pos="78000">
                      <a:srgbClr val="FF5050"/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27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ahoma" pitchFamily="34" charset="0"/>
                <a:cs typeface="Tahoma" pitchFamily="34" charset="0"/>
              </a:rPr>
              <a:t>Cryomodule</a:t>
            </a:r>
          </a:p>
          <a:p>
            <a:pPr algn="ctr"/>
            <a:r>
              <a:rPr lang="fr-FR" sz="1400" b="1" smtClean="0">
                <a:ln w="1905"/>
                <a:gradFill flip="none" rotWithShape="1">
                  <a:gsLst>
                    <a:gs pos="0">
                      <a:srgbClr val="FF0000"/>
                    </a:gs>
                    <a:gs pos="78000">
                      <a:srgbClr val="FF5050"/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27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ahoma" pitchFamily="34" charset="0"/>
                <a:cs typeface="Tahoma" pitchFamily="34" charset="0"/>
              </a:rPr>
              <a:t>9 MeV</a:t>
            </a:r>
          </a:p>
        </p:txBody>
      </p:sp>
      <p:sp>
        <p:nvSpPr>
          <p:cNvPr id="17" name="Legend HEBT"/>
          <p:cNvSpPr txBox="1"/>
          <p:nvPr/>
        </p:nvSpPr>
        <p:spPr>
          <a:xfrm rot="1800000">
            <a:off x="4217409" y="4719621"/>
            <a:ext cx="2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smtClean="0">
                <a:ln w="1905"/>
                <a:gradFill flip="none" rotWithShape="1">
                  <a:gsLst>
                    <a:gs pos="0">
                      <a:srgbClr val="FF0000"/>
                    </a:gs>
                    <a:gs pos="78000">
                      <a:srgbClr val="FF5050"/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27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ahoma" pitchFamily="34" charset="0"/>
                <a:cs typeface="Tahoma" pitchFamily="34" charset="0"/>
              </a:rPr>
              <a:t>HEBT &amp; Beam Dump</a:t>
            </a:r>
          </a:p>
        </p:txBody>
      </p:sp>
      <p:sp>
        <p:nvSpPr>
          <p:cNvPr id="16" name="Legend RF System"/>
          <p:cNvSpPr txBox="1"/>
          <p:nvPr/>
        </p:nvSpPr>
        <p:spPr>
          <a:xfrm rot="1860000">
            <a:off x="3905250" y="1787573"/>
            <a:ext cx="2379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>
                <a:ln w="1905"/>
                <a:gradFill>
                  <a:gsLst>
                    <a:gs pos="0">
                      <a:srgbClr val="FF0000"/>
                    </a:gs>
                    <a:gs pos="78000">
                      <a:srgbClr val="FF5050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ahoma" pitchFamily="34" charset="0"/>
                <a:cs typeface="Tahoma" pitchFamily="34" charset="0"/>
              </a:rPr>
              <a:t>RF System 18 RF chains</a:t>
            </a:r>
          </a:p>
        </p:txBody>
      </p:sp>
      <p:sp>
        <p:nvSpPr>
          <p:cNvPr id="19" name="Legend Cryogenic"/>
          <p:cNvSpPr txBox="1"/>
          <p:nvPr/>
        </p:nvSpPr>
        <p:spPr>
          <a:xfrm rot="1800000">
            <a:off x="6145637" y="4695383"/>
            <a:ext cx="1691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>
                <a:ln w="1905"/>
                <a:gradFill>
                  <a:gsLst>
                    <a:gs pos="0">
                      <a:srgbClr val="FF0000"/>
                    </a:gs>
                    <a:gs pos="78000">
                      <a:srgbClr val="FF5050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ahoma" pitchFamily="34" charset="0"/>
                <a:cs typeface="Tahoma" pitchFamily="34" charset="0"/>
              </a:rPr>
              <a:t>Cryogenic plant</a:t>
            </a:r>
          </a:p>
        </p:txBody>
      </p:sp>
    </p:spTree>
    <p:extLst>
      <p:ext uri="{BB962C8B-B14F-4D97-AF65-F5344CB8AC3E}">
        <p14:creationId xmlns:p14="http://schemas.microsoft.com/office/powerpoint/2010/main" val="223726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7" grpId="0"/>
      <p:bldP spid="1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934236"/>
            <a:ext cx="5086669" cy="168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8"/>
          <p:cNvSpPr txBox="1"/>
          <p:nvPr/>
        </p:nvSpPr>
        <p:spPr>
          <a:xfrm>
            <a:off x="1043608" y="1500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Low energy &lt; 5 MeV</a:t>
            </a:r>
            <a:endParaRPr kumimoji="0" lang="fr-FR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Injector (Ion source, LEBT) beam dynamics 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ZoneTexte 7"/>
          <p:cNvSpPr txBox="1"/>
          <p:nvPr/>
        </p:nvSpPr>
        <p:spPr>
          <a:xfrm>
            <a:off x="179512" y="908720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7F65B3"/>
                </a:solidFill>
              </a:rPr>
              <a:t>ECR ion source</a:t>
            </a:r>
            <a:endParaRPr lang="en-GB" sz="1600" baseline="30000">
              <a:solidFill>
                <a:srgbClr val="7F65B3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5" y="1489052"/>
            <a:ext cx="273134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38261" y="4766518"/>
            <a:ext cx="8805739" cy="14080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25000"/>
              </a:spcBef>
              <a:buFont typeface="Symbol"/>
              <a:buChar char="Þ"/>
              <a:tabLst>
                <a:tab pos="355600" algn="l"/>
              </a:tabLst>
            </a:pPr>
            <a:r>
              <a:rPr lang="fr-FR" smtClean="0">
                <a:solidFill>
                  <a:srgbClr val="0000CC"/>
                </a:solidFill>
              </a:rPr>
              <a:t>high </a:t>
            </a:r>
            <a:r>
              <a:rPr lang="fr-FR">
                <a:solidFill>
                  <a:srgbClr val="0000CC"/>
                </a:solidFill>
              </a:rPr>
              <a:t>level of space charge compensation all along the </a:t>
            </a:r>
            <a:r>
              <a:rPr lang="fr-FR" smtClean="0">
                <a:solidFill>
                  <a:srgbClr val="0000CC"/>
                </a:solidFill>
              </a:rPr>
              <a:t>LEBT line</a:t>
            </a:r>
          </a:p>
          <a:p>
            <a:pPr>
              <a:spcBef>
                <a:spcPct val="25000"/>
              </a:spcBef>
              <a:tabLst>
                <a:tab pos="355600" algn="l"/>
              </a:tabLst>
            </a:pPr>
            <a:r>
              <a:rPr lang="fr-FR" smtClean="0">
                <a:solidFill>
                  <a:srgbClr val="0000CC"/>
                </a:solidFill>
              </a:rPr>
              <a:t>	to meet the requirements: </a:t>
            </a:r>
            <a:r>
              <a:rPr lang="en-US" smtClean="0">
                <a:solidFill>
                  <a:srgbClr val="0000CC"/>
                </a:solidFill>
              </a:rPr>
              <a:t>emittance (0.25 </a:t>
            </a:r>
            <a:r>
              <a:rPr lang="en-US" smtClean="0">
                <a:solidFill>
                  <a:srgbClr val="0000CC"/>
                </a:solidFill>
                <a:sym typeface="Symbol"/>
              </a:rPr>
              <a:t> mm mrad)</a:t>
            </a:r>
            <a:r>
              <a:rPr lang="en-US" smtClean="0">
                <a:solidFill>
                  <a:srgbClr val="0000CC"/>
                </a:solidFill>
              </a:rPr>
              <a:t>  </a:t>
            </a:r>
            <a:r>
              <a:rPr lang="en-US">
                <a:solidFill>
                  <a:srgbClr val="0000CC"/>
                </a:solidFill>
              </a:rPr>
              <a:t>+ </a:t>
            </a:r>
            <a:r>
              <a:rPr lang="en-US" smtClean="0">
                <a:solidFill>
                  <a:srgbClr val="0000CC"/>
                </a:solidFill>
              </a:rPr>
              <a:t>RFQ matching</a:t>
            </a:r>
            <a:endParaRPr lang="fr-FR">
              <a:solidFill>
                <a:srgbClr val="0000CC"/>
              </a:solidFill>
            </a:endParaRPr>
          </a:p>
          <a:p>
            <a:pPr marL="358775" indent="-358775">
              <a:spcBef>
                <a:spcPct val="25000"/>
              </a:spcBef>
              <a:buFontTx/>
              <a:buChar char="•"/>
            </a:pPr>
            <a:r>
              <a:rPr lang="fr-FR"/>
              <a:t>injection of </a:t>
            </a:r>
            <a:r>
              <a:rPr lang="fr-FR" smtClean="0"/>
              <a:t>specific </a:t>
            </a:r>
            <a:r>
              <a:rPr lang="fr-FR"/>
              <a:t>gas in </a:t>
            </a:r>
            <a:r>
              <a:rPr lang="fr-FR" smtClean="0"/>
              <a:t>HEBT (krypton </a:t>
            </a:r>
            <a:r>
              <a:rPr lang="fr-FR" smtClean="0">
                <a:sym typeface="Symbol"/>
              </a:rPr>
              <a:t> </a:t>
            </a:r>
            <a:r>
              <a:rPr lang="fr-FR" smtClean="0"/>
              <a:t>4.10</a:t>
            </a:r>
            <a:r>
              <a:rPr lang="fr-FR" baseline="30000" smtClean="0"/>
              <a:t>-5</a:t>
            </a:r>
            <a:r>
              <a:rPr lang="fr-FR" smtClean="0"/>
              <a:t> </a:t>
            </a:r>
            <a:r>
              <a:rPr lang="fr-FR"/>
              <a:t>hPa</a:t>
            </a:r>
            <a:r>
              <a:rPr lang="fr-FR" smtClean="0"/>
              <a:t>) predicted by calculations</a:t>
            </a:r>
            <a:endParaRPr lang="fr-FR"/>
          </a:p>
          <a:p>
            <a:pPr marL="358775" indent="-358775">
              <a:spcBef>
                <a:spcPct val="25000"/>
              </a:spcBef>
              <a:buFontTx/>
              <a:buChar char="•"/>
            </a:pPr>
            <a:r>
              <a:rPr lang="fr-FR"/>
              <a:t>HV electrode in front of the RFQ to trap the electrons (e-repeller) </a:t>
            </a:r>
          </a:p>
        </p:txBody>
      </p:sp>
      <p:sp>
        <p:nvSpPr>
          <p:cNvPr id="18" name="ZoneTexte 8"/>
          <p:cNvSpPr txBox="1"/>
          <p:nvPr/>
        </p:nvSpPr>
        <p:spPr>
          <a:xfrm>
            <a:off x="3923928" y="2502188"/>
            <a:ext cx="517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rgbClr val="7F65B3"/>
                </a:solidFill>
              </a:rPr>
              <a:t>LEBT</a:t>
            </a:r>
            <a:r>
              <a:rPr lang="en-GB" b="1" smtClean="0">
                <a:solidFill>
                  <a:srgbClr val="1C34B4"/>
                </a:solidFill>
              </a:rPr>
              <a:t> </a:t>
            </a:r>
            <a:r>
              <a:rPr lang="en-GB" smtClean="0"/>
              <a:t>no beam loss, optimum injection into RFQ </a:t>
            </a: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17202" y="1567825"/>
            <a:ext cx="383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009900"/>
                </a:solidFill>
              </a:rPr>
              <a:t>Initial 4-electrode extraction system</a:t>
            </a:r>
            <a:endParaRPr lang="en-US">
              <a:solidFill>
                <a:srgbClr val="0099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5936" y="1567825"/>
            <a:ext cx="38552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9900"/>
                </a:solidFill>
              </a:rPr>
              <a:t>New   5-electrode extraction system</a:t>
            </a:r>
          </a:p>
          <a:p>
            <a:r>
              <a:rPr lang="fr-FR" dirty="0" err="1" smtClean="0">
                <a:solidFill>
                  <a:srgbClr val="009900"/>
                </a:solidFill>
              </a:rPr>
              <a:t>after</a:t>
            </a:r>
            <a:r>
              <a:rPr lang="fr-FR" dirty="0" smtClean="0">
                <a:solidFill>
                  <a:srgbClr val="009900"/>
                </a:solidFill>
              </a:rPr>
              <a:t> </a:t>
            </a:r>
            <a:r>
              <a:rPr lang="fr-FR" dirty="0" err="1" smtClean="0">
                <a:solidFill>
                  <a:srgbClr val="009900"/>
                </a:solidFill>
              </a:rPr>
              <a:t>sparking</a:t>
            </a:r>
            <a:r>
              <a:rPr lang="fr-FR" dirty="0" smtClean="0">
                <a:solidFill>
                  <a:srgbClr val="009900"/>
                </a:solidFill>
              </a:rPr>
              <a:t> issues </a:t>
            </a:r>
            <a:r>
              <a:rPr lang="fr-FR" dirty="0" err="1" smtClean="0">
                <a:solidFill>
                  <a:srgbClr val="009900"/>
                </a:solidFill>
              </a:rPr>
              <a:t>at</a:t>
            </a:r>
            <a:r>
              <a:rPr lang="fr-FR" dirty="0" smtClean="0">
                <a:solidFill>
                  <a:srgbClr val="009900"/>
                </a:solidFill>
              </a:rPr>
              <a:t> 100 kV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60432" y="53938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smtClean="0">
                <a:solidFill>
                  <a:srgbClr val="7F65B3"/>
                </a:solidFill>
              </a:rPr>
              <a:t>CEA</a:t>
            </a:r>
            <a:endParaRPr lang="en-US" b="1">
              <a:solidFill>
                <a:srgbClr val="7F65B3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95736" y="908720"/>
            <a:ext cx="694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Extraction: 140 mA D+ </a:t>
            </a:r>
            <a:r>
              <a:rPr lang="en-GB" smtClean="0">
                <a:sym typeface="Symbol"/>
              </a:rPr>
              <a:t> </a:t>
            </a:r>
            <a:r>
              <a:rPr lang="en-GB" smtClean="0"/>
              <a:t>175 mA total (</a:t>
            </a:r>
            <a:r>
              <a:rPr lang="en-GB" sz="1600" smtClean="0"/>
              <a:t>80% D</a:t>
            </a:r>
            <a:r>
              <a:rPr lang="en-GB" sz="1600" baseline="30000" smtClean="0"/>
              <a:t>+</a:t>
            </a:r>
            <a:r>
              <a:rPr lang="en-GB" sz="1600" smtClean="0"/>
              <a:t>, 15% D</a:t>
            </a:r>
            <a:r>
              <a:rPr lang="en-GB" sz="1600" baseline="-25000" smtClean="0"/>
              <a:t>2</a:t>
            </a:r>
            <a:r>
              <a:rPr lang="en-GB" sz="1600" baseline="30000" smtClean="0"/>
              <a:t>+</a:t>
            </a:r>
            <a:r>
              <a:rPr lang="en-GB" sz="1600" smtClean="0"/>
              <a:t>,  5% D</a:t>
            </a:r>
            <a:r>
              <a:rPr lang="en-GB" sz="1600" baseline="-25000" smtClean="0"/>
              <a:t>3</a:t>
            </a:r>
            <a:r>
              <a:rPr lang="en-GB" sz="1600" baseline="30000" smtClean="0"/>
              <a:t>+</a:t>
            </a:r>
            <a:r>
              <a:rPr lang="en-GB" sz="1600" smtClean="0"/>
              <a:t>)</a:t>
            </a:r>
            <a:endParaRPr lang="en-GB" sz="1600" baseline="3000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7" y="1493002"/>
            <a:ext cx="2756241" cy="29534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1794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30" y="996632"/>
            <a:ext cx="5742940" cy="4864735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043608" y="1500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Injector</a:t>
            </a:r>
            <a:endParaRPr lang="fr-FR" sz="2400" b="1" ker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Injector at CEA-Saclay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0007" y="908720"/>
            <a:ext cx="8024441" cy="5328592"/>
            <a:chOff x="580007" y="908720"/>
            <a:chExt cx="8024441" cy="5328592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07" y="908720"/>
              <a:ext cx="4448475" cy="2496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96" y="3650073"/>
              <a:ext cx="3048000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752" y="908720"/>
              <a:ext cx="2829696" cy="424172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4270203"/>
              <a:ext cx="2497143" cy="166587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87896" y="5898758"/>
              <a:ext cx="25788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mtClean="0"/>
                <a:t>Ion source on HV platform</a:t>
              </a:r>
              <a:endParaRPr lang="en-US" sz="16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64346" y="5150441"/>
              <a:ext cx="1540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mtClean="0"/>
                <a:t>Equipped LEBT</a:t>
              </a:r>
              <a:endParaRPr lang="en-US" sz="16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07904" y="5898758"/>
              <a:ext cx="26867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mtClean="0"/>
                <a:t>View-port after 1st solenoid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836746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Injector </a:t>
            </a:r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D</a:t>
            </a:r>
            <a:r>
              <a:rPr lang="en-US" sz="2800" b="1" baseline="30000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+</a:t>
            </a:r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 beam </a:t>
            </a:r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tests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5616" y="594554"/>
            <a:ext cx="78488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/>
              <a:t>I</a:t>
            </a:r>
            <a:r>
              <a:rPr lang="en-US" sz="2000" smtClean="0"/>
              <a:t>njector </a:t>
            </a:r>
            <a:r>
              <a:rPr lang="en-US" sz="2000"/>
              <a:t>meets the </a:t>
            </a:r>
            <a:r>
              <a:rPr lang="en-US" sz="2000" smtClean="0"/>
              <a:t>specifications </a:t>
            </a:r>
            <a:r>
              <a:rPr lang="en-US" sz="2000"/>
              <a:t>at low duty </a:t>
            </a:r>
            <a:r>
              <a:rPr lang="en-US" sz="2000" smtClean="0"/>
              <a:t>cycle</a:t>
            </a:r>
            <a:endParaRPr lang="en-US" sz="2000"/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/>
              <a:t>No showstopper to reach the </a:t>
            </a:r>
            <a:r>
              <a:rPr lang="en-US" sz="2000" smtClean="0"/>
              <a:t>specifications </a:t>
            </a:r>
            <a:r>
              <a:rPr lang="fr-FR" sz="2000" smtClean="0"/>
              <a:t>with continuous beam</a:t>
            </a:r>
            <a:endParaRPr lang="fr-FR" sz="2000"/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fr-FR" sz="2000" smtClean="0"/>
              <a:t>emittance measurement at high duty cycle to be improved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179512" y="1988840"/>
            <a:ext cx="4127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smtClean="0"/>
              <a:t>Emittance evolution with beam current</a:t>
            </a:r>
          </a:p>
          <a:p>
            <a:r>
              <a:rPr lang="fr-FR" i="1" smtClean="0"/>
              <a:t>10% duty cycle</a:t>
            </a:r>
          </a:p>
          <a:p>
            <a:r>
              <a:rPr lang="fr-FR" i="1" smtClean="0"/>
              <a:t>From 100mA to 150mA</a:t>
            </a:r>
            <a:endParaRPr lang="en-US" i="1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789040"/>
            <a:ext cx="30153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12" y="2996952"/>
            <a:ext cx="4547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Optimal tuning for emittance coincides</a:t>
            </a:r>
          </a:p>
          <a:p>
            <a:r>
              <a:rPr lang="fr-FR" sz="2000" smtClean="0"/>
              <a:t>with correct matching to RFQ (lowB)</a:t>
            </a:r>
            <a:endParaRPr lang="en-US" sz="2000"/>
          </a:p>
        </p:txBody>
      </p:sp>
      <p:sp>
        <p:nvSpPr>
          <p:cNvPr id="13" name="Oval 12"/>
          <p:cNvSpPr/>
          <p:nvPr/>
        </p:nvSpPr>
        <p:spPr bwMode="auto">
          <a:xfrm>
            <a:off x="1655297" y="5757764"/>
            <a:ext cx="216024" cy="216024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49624"/>
            <a:ext cx="42672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49624"/>
            <a:ext cx="42672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49624"/>
            <a:ext cx="42672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49624"/>
            <a:ext cx="42672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49624"/>
            <a:ext cx="42672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7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2" t="13156" r="25009" b="9645"/>
          <a:stretch/>
        </p:blipFill>
        <p:spPr bwMode="auto">
          <a:xfrm>
            <a:off x="5266226" y="2661414"/>
            <a:ext cx="3096000" cy="298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00mA"/>
          <p:cNvSpPr txBox="1"/>
          <p:nvPr/>
        </p:nvSpPr>
        <p:spPr>
          <a:xfrm>
            <a:off x="5928372" y="1975833"/>
            <a:ext cx="2011236" cy="478387"/>
          </a:xfrm>
          <a:prstGeom prst="rect">
            <a:avLst/>
          </a:prstGeom>
          <a:solidFill>
            <a:schemeClr val="tx1"/>
          </a:solidFill>
        </p:spPr>
        <p:txBody>
          <a:bodyPr wrap="square" tIns="36000" bIns="72000" rtlCol="0" anchor="ctr">
            <a:spAutoFit/>
          </a:bodyPr>
          <a:lstStyle/>
          <a:p>
            <a:pPr algn="ctr"/>
            <a:r>
              <a:rPr lang="fr-FR" b="1" smtClean="0">
                <a:solidFill>
                  <a:schemeClr val="bg1"/>
                </a:solidFill>
              </a:rPr>
              <a:t>100 mA  0.14 </a:t>
            </a:r>
            <a:r>
              <a:rPr lang="fr-FR" sz="2400" b="1" smtClean="0">
                <a:solidFill>
                  <a:schemeClr val="bg1"/>
                </a:solidFill>
                <a:sym typeface="Symbol"/>
              </a:rPr>
              <a:t>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5" name="TextBox 110mA"/>
          <p:cNvSpPr txBox="1"/>
          <p:nvPr/>
        </p:nvSpPr>
        <p:spPr>
          <a:xfrm>
            <a:off x="5928372" y="1975833"/>
            <a:ext cx="2011235" cy="478387"/>
          </a:xfrm>
          <a:prstGeom prst="rect">
            <a:avLst/>
          </a:prstGeom>
          <a:solidFill>
            <a:schemeClr val="tx1"/>
          </a:solidFill>
        </p:spPr>
        <p:txBody>
          <a:bodyPr wrap="square" tIns="36000" bIns="72000" rtlCol="0" anchor="ctr">
            <a:spAutoFit/>
          </a:bodyPr>
          <a:lstStyle/>
          <a:p>
            <a:pPr algn="ctr"/>
            <a:r>
              <a:rPr lang="fr-FR" b="1" smtClean="0">
                <a:solidFill>
                  <a:schemeClr val="bg1"/>
                </a:solidFill>
              </a:rPr>
              <a:t>110 mA</a:t>
            </a:r>
            <a:r>
              <a:rPr lang="fr-FR" b="1">
                <a:solidFill>
                  <a:schemeClr val="bg1"/>
                </a:solidFill>
              </a:rPr>
              <a:t>  </a:t>
            </a:r>
            <a:r>
              <a:rPr lang="fr-FR" b="1" smtClean="0">
                <a:solidFill>
                  <a:schemeClr val="bg1"/>
                </a:solidFill>
              </a:rPr>
              <a:t>0.15 </a:t>
            </a:r>
            <a:r>
              <a:rPr lang="fr-FR" sz="2400" b="1">
                <a:solidFill>
                  <a:schemeClr val="bg1"/>
                </a:solidFill>
                <a:sym typeface="Symbol"/>
              </a:rPr>
              <a:t></a:t>
            </a:r>
            <a:r>
              <a:rPr lang="fr-FR" b="1" smtClean="0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6" name="TextBox 120mA"/>
          <p:cNvSpPr txBox="1"/>
          <p:nvPr/>
        </p:nvSpPr>
        <p:spPr>
          <a:xfrm>
            <a:off x="5928373" y="1975833"/>
            <a:ext cx="2011234" cy="478387"/>
          </a:xfrm>
          <a:prstGeom prst="rect">
            <a:avLst/>
          </a:prstGeom>
          <a:solidFill>
            <a:schemeClr val="tx1"/>
          </a:solidFill>
        </p:spPr>
        <p:txBody>
          <a:bodyPr wrap="square" tIns="36000" bIns="72000" rtlCol="0" anchor="ctr">
            <a:spAutoFit/>
          </a:bodyPr>
          <a:lstStyle/>
          <a:p>
            <a:pPr algn="ctr"/>
            <a:r>
              <a:rPr lang="fr-FR" b="1" smtClean="0">
                <a:solidFill>
                  <a:schemeClr val="bg1"/>
                </a:solidFill>
              </a:rPr>
              <a:t>120 mA</a:t>
            </a:r>
            <a:r>
              <a:rPr lang="fr-FR" b="1">
                <a:solidFill>
                  <a:schemeClr val="bg1"/>
                </a:solidFill>
              </a:rPr>
              <a:t>  </a:t>
            </a:r>
            <a:r>
              <a:rPr lang="fr-FR" b="1" smtClean="0">
                <a:solidFill>
                  <a:schemeClr val="bg1"/>
                </a:solidFill>
              </a:rPr>
              <a:t>0.16 </a:t>
            </a:r>
            <a:r>
              <a:rPr lang="fr-FR" sz="2400" b="1">
                <a:solidFill>
                  <a:schemeClr val="bg1"/>
                </a:solidFill>
                <a:sym typeface="Symbol"/>
              </a:rPr>
              <a:t>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7" name="TextBox 130mA"/>
          <p:cNvSpPr txBox="1"/>
          <p:nvPr/>
        </p:nvSpPr>
        <p:spPr>
          <a:xfrm>
            <a:off x="5928373" y="1975833"/>
            <a:ext cx="2011234" cy="478387"/>
          </a:xfrm>
          <a:prstGeom prst="rect">
            <a:avLst/>
          </a:prstGeom>
          <a:solidFill>
            <a:schemeClr val="tx1"/>
          </a:solidFill>
        </p:spPr>
        <p:txBody>
          <a:bodyPr wrap="square" tIns="36000" bIns="72000" rtlCol="0" anchor="ctr">
            <a:spAutoFit/>
          </a:bodyPr>
          <a:lstStyle/>
          <a:p>
            <a:pPr algn="ctr"/>
            <a:r>
              <a:rPr lang="fr-FR" b="1" smtClean="0">
                <a:solidFill>
                  <a:schemeClr val="bg1"/>
                </a:solidFill>
              </a:rPr>
              <a:t>130 mA</a:t>
            </a:r>
            <a:r>
              <a:rPr lang="fr-FR" b="1">
                <a:solidFill>
                  <a:schemeClr val="bg1"/>
                </a:solidFill>
              </a:rPr>
              <a:t>  </a:t>
            </a:r>
            <a:r>
              <a:rPr lang="fr-FR" b="1" smtClean="0">
                <a:solidFill>
                  <a:schemeClr val="bg1"/>
                </a:solidFill>
              </a:rPr>
              <a:t>0.17 </a:t>
            </a:r>
            <a:r>
              <a:rPr lang="fr-FR" sz="2400" b="1">
                <a:solidFill>
                  <a:schemeClr val="bg1"/>
                </a:solidFill>
                <a:sym typeface="Symbol"/>
              </a:rPr>
              <a:t>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8" name="TextBox 140mA"/>
          <p:cNvSpPr txBox="1"/>
          <p:nvPr/>
        </p:nvSpPr>
        <p:spPr>
          <a:xfrm>
            <a:off x="5928373" y="1975833"/>
            <a:ext cx="2011234" cy="478387"/>
          </a:xfrm>
          <a:prstGeom prst="rect">
            <a:avLst/>
          </a:prstGeom>
          <a:solidFill>
            <a:schemeClr val="tx1"/>
          </a:solidFill>
        </p:spPr>
        <p:txBody>
          <a:bodyPr wrap="square" tIns="36000" bIns="72000" rtlCol="0" anchor="ctr">
            <a:spAutoFit/>
          </a:bodyPr>
          <a:lstStyle/>
          <a:p>
            <a:pPr algn="ctr"/>
            <a:r>
              <a:rPr lang="fr-FR" b="1" smtClean="0">
                <a:solidFill>
                  <a:schemeClr val="bg1"/>
                </a:solidFill>
              </a:rPr>
              <a:t>140 mA</a:t>
            </a:r>
            <a:r>
              <a:rPr lang="fr-FR" b="1">
                <a:solidFill>
                  <a:schemeClr val="bg1"/>
                </a:solidFill>
              </a:rPr>
              <a:t>  </a:t>
            </a:r>
            <a:r>
              <a:rPr lang="fr-FR" b="1" smtClean="0">
                <a:solidFill>
                  <a:schemeClr val="bg1"/>
                </a:solidFill>
              </a:rPr>
              <a:t>0.20 </a:t>
            </a:r>
            <a:r>
              <a:rPr lang="fr-FR" sz="2400" b="1">
                <a:solidFill>
                  <a:schemeClr val="bg1"/>
                </a:solidFill>
                <a:sym typeface="Symbol"/>
              </a:rPr>
              <a:t>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9" name="TextBox 150mA"/>
          <p:cNvSpPr txBox="1"/>
          <p:nvPr/>
        </p:nvSpPr>
        <p:spPr>
          <a:xfrm>
            <a:off x="5928373" y="1975833"/>
            <a:ext cx="2011234" cy="478387"/>
          </a:xfrm>
          <a:prstGeom prst="rect">
            <a:avLst/>
          </a:prstGeom>
          <a:solidFill>
            <a:schemeClr val="tx1"/>
          </a:solidFill>
        </p:spPr>
        <p:txBody>
          <a:bodyPr wrap="square" tIns="36000" bIns="72000" rtlCol="0" anchor="ctr">
            <a:spAutoFit/>
          </a:bodyPr>
          <a:lstStyle/>
          <a:p>
            <a:pPr algn="ctr"/>
            <a:r>
              <a:rPr lang="fr-FR" b="1" smtClean="0">
                <a:solidFill>
                  <a:schemeClr val="bg1"/>
                </a:solidFill>
              </a:rPr>
              <a:t>150 mA</a:t>
            </a:r>
            <a:r>
              <a:rPr lang="fr-FR" b="1">
                <a:solidFill>
                  <a:schemeClr val="bg1"/>
                </a:solidFill>
              </a:rPr>
              <a:t>  </a:t>
            </a:r>
            <a:r>
              <a:rPr lang="fr-FR" b="1" smtClean="0">
                <a:solidFill>
                  <a:schemeClr val="bg1"/>
                </a:solidFill>
              </a:rPr>
              <a:t>0.26 </a:t>
            </a:r>
            <a:r>
              <a:rPr lang="fr-FR" sz="2400" b="1">
                <a:solidFill>
                  <a:schemeClr val="bg1"/>
                </a:solidFill>
                <a:sym typeface="Symbol"/>
              </a:rPr>
              <a:t>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547664" y="1187713"/>
            <a:ext cx="6072447" cy="4544984"/>
            <a:chOff x="1547664" y="1187713"/>
            <a:chExt cx="6072447" cy="4544984"/>
          </a:xfrm>
        </p:grpSpPr>
        <p:pic>
          <p:nvPicPr>
            <p:cNvPr id="42" name="Picture 2" descr="C:\Users\mosnier\AppData\Local\Microsoft\Windows\Temporary Internet Files\Content.Outlook\6NZSDBSV\P3010037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1547664" y="1187713"/>
              <a:ext cx="6072447" cy="4544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1771564" y="1377642"/>
              <a:ext cx="3520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Injector </a:t>
              </a:r>
              <a:r>
                <a:rPr lang="en-US" b="1" smtClean="0">
                  <a:solidFill>
                    <a:schemeClr val="bg1"/>
                  </a:solidFill>
                </a:rPr>
                <a:t>arrived at Rokkasho</a:t>
              </a:r>
            </a:p>
            <a:p>
              <a:r>
                <a:rPr lang="en-US" b="1" smtClean="0">
                  <a:solidFill>
                    <a:schemeClr val="bg1"/>
                  </a:solidFill>
                </a:rPr>
                <a:t>end </a:t>
              </a:r>
              <a:r>
                <a:rPr lang="en-US" b="1">
                  <a:solidFill>
                    <a:schemeClr val="bg1"/>
                  </a:solidFill>
                </a:rPr>
                <a:t>of </a:t>
              </a:r>
              <a:r>
                <a:rPr lang="en-US" b="1">
                  <a:solidFill>
                    <a:schemeClr val="bg1"/>
                  </a:solidFill>
                </a:rPr>
                <a:t>March </a:t>
              </a:r>
              <a:r>
                <a:rPr lang="en-US" b="1" smtClean="0">
                  <a:solidFill>
                    <a:schemeClr val="bg1"/>
                  </a:solidFill>
                </a:rPr>
                <a:t>2013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75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139"/>
          <p:cNvSpPr txBox="1"/>
          <p:nvPr/>
        </p:nvSpPr>
        <p:spPr>
          <a:xfrm>
            <a:off x="7841712" y="764104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smtClean="0">
                <a:solidFill>
                  <a:srgbClr val="0000CC"/>
                </a:solidFill>
              </a:rPr>
              <a:t>modulation</a:t>
            </a:r>
            <a:endParaRPr lang="en-US" sz="1000" b="1">
              <a:solidFill>
                <a:srgbClr val="0000CC"/>
              </a:solidFill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7471227" y="1547566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smtClean="0">
                <a:solidFill>
                  <a:srgbClr val="7030A0"/>
                </a:solidFill>
              </a:rPr>
              <a:t>Voltage/100 (kV)</a:t>
            </a:r>
            <a:endParaRPr lang="en-US" sz="1000" b="1">
              <a:solidFill>
                <a:srgbClr val="7030A0"/>
              </a:solidFill>
            </a:endParaRPr>
          </a:p>
        </p:txBody>
      </p:sp>
      <p:sp>
        <p:nvSpPr>
          <p:cNvPr id="142" name="ZoneTexte 141"/>
          <p:cNvSpPr txBox="1"/>
          <p:nvPr/>
        </p:nvSpPr>
        <p:spPr>
          <a:xfrm>
            <a:off x="7471227" y="2525481"/>
            <a:ext cx="1422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smtClean="0">
                <a:solidFill>
                  <a:srgbClr val="009900"/>
                </a:solidFill>
              </a:rPr>
              <a:t>Av. aperture (cm)</a:t>
            </a:r>
            <a:endParaRPr lang="en-US" sz="1000" b="1">
              <a:solidFill>
                <a:srgbClr val="009900"/>
              </a:solidFill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7327211" y="2894147"/>
            <a:ext cx="1478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smtClean="0">
                <a:solidFill>
                  <a:srgbClr val="663300"/>
                </a:solidFill>
              </a:rPr>
              <a:t>Small aperture (cm)</a:t>
            </a:r>
            <a:endParaRPr lang="en-US" sz="1000" b="1">
              <a:solidFill>
                <a:srgbClr val="663300"/>
              </a:solidFill>
            </a:endParaRPr>
          </a:p>
        </p:txBody>
      </p:sp>
      <p:grpSp>
        <p:nvGrpSpPr>
          <p:cNvPr id="243" name="Groupe 242"/>
          <p:cNvGrpSpPr/>
          <p:nvPr/>
        </p:nvGrpSpPr>
        <p:grpSpPr>
          <a:xfrm>
            <a:off x="4063945" y="761610"/>
            <a:ext cx="4603826" cy="2354733"/>
            <a:chOff x="3945768" y="906226"/>
            <a:chExt cx="4603826" cy="2354733"/>
          </a:xfrm>
        </p:grpSpPr>
        <p:sp>
          <p:nvSpPr>
            <p:cNvPr id="231" name="Forme libre 230"/>
            <p:cNvSpPr/>
            <p:nvPr/>
          </p:nvSpPr>
          <p:spPr>
            <a:xfrm>
              <a:off x="3951736" y="2659321"/>
              <a:ext cx="4550272" cy="491400"/>
            </a:xfrm>
            <a:custGeom>
              <a:avLst/>
              <a:gdLst>
                <a:gd name="connsiteX0" fmla="*/ 0 w 6501226"/>
                <a:gd name="connsiteY0" fmla="*/ 697693 h 697693"/>
                <a:gd name="connsiteX1" fmla="*/ 708264 w 6501226"/>
                <a:gd name="connsiteY1" fmla="*/ 697693 h 697693"/>
                <a:gd name="connsiteX2" fmla="*/ 1030682 w 6501226"/>
                <a:gd name="connsiteY2" fmla="*/ 697693 h 697693"/>
                <a:gd name="connsiteX3" fmla="*/ 1432384 w 6501226"/>
                <a:gd name="connsiteY3" fmla="*/ 697693 h 697693"/>
                <a:gd name="connsiteX4" fmla="*/ 1923940 w 6501226"/>
                <a:gd name="connsiteY4" fmla="*/ 697693 h 697693"/>
                <a:gd name="connsiteX5" fmla="*/ 2145933 w 6501226"/>
                <a:gd name="connsiteY5" fmla="*/ 697693 h 697693"/>
                <a:gd name="connsiteX6" fmla="*/ 2320356 w 6501226"/>
                <a:gd name="connsiteY6" fmla="*/ 692407 h 697693"/>
                <a:gd name="connsiteX7" fmla="*/ 2505350 w 6501226"/>
                <a:gd name="connsiteY7" fmla="*/ 671265 h 697693"/>
                <a:gd name="connsiteX8" fmla="*/ 2695630 w 6501226"/>
                <a:gd name="connsiteY8" fmla="*/ 644837 h 697693"/>
                <a:gd name="connsiteX9" fmla="*/ 2891196 w 6501226"/>
                <a:gd name="connsiteY9" fmla="*/ 602553 h 697693"/>
                <a:gd name="connsiteX10" fmla="*/ 3028620 w 6501226"/>
                <a:gd name="connsiteY10" fmla="*/ 565554 h 697693"/>
                <a:gd name="connsiteX11" fmla="*/ 3134331 w 6501226"/>
                <a:gd name="connsiteY11" fmla="*/ 528555 h 697693"/>
                <a:gd name="connsiteX12" fmla="*/ 3314039 w 6501226"/>
                <a:gd name="connsiteY12" fmla="*/ 465128 h 697693"/>
                <a:gd name="connsiteX13" fmla="*/ 3499034 w 6501226"/>
                <a:gd name="connsiteY13" fmla="*/ 385845 h 697693"/>
                <a:gd name="connsiteX14" fmla="*/ 3678742 w 6501226"/>
                <a:gd name="connsiteY14" fmla="*/ 301276 h 697693"/>
                <a:gd name="connsiteX15" fmla="*/ 3874308 w 6501226"/>
                <a:gd name="connsiteY15" fmla="*/ 227279 h 697693"/>
                <a:gd name="connsiteX16" fmla="*/ 3990590 w 6501226"/>
                <a:gd name="connsiteY16" fmla="*/ 174423 h 697693"/>
                <a:gd name="connsiteX17" fmla="*/ 4180870 w 6501226"/>
                <a:gd name="connsiteY17" fmla="*/ 116282 h 697693"/>
                <a:gd name="connsiteX18" fmla="*/ 4376435 w 6501226"/>
                <a:gd name="connsiteY18" fmla="*/ 68712 h 697693"/>
                <a:gd name="connsiteX19" fmla="*/ 4503288 w 6501226"/>
                <a:gd name="connsiteY19" fmla="*/ 47570 h 697693"/>
                <a:gd name="connsiteX20" fmla="*/ 4635427 w 6501226"/>
                <a:gd name="connsiteY20" fmla="*/ 26428 h 697693"/>
                <a:gd name="connsiteX21" fmla="*/ 4756994 w 6501226"/>
                <a:gd name="connsiteY21" fmla="*/ 15857 h 697693"/>
                <a:gd name="connsiteX22" fmla="*/ 4963131 w 6501226"/>
                <a:gd name="connsiteY22" fmla="*/ 10571 h 697693"/>
                <a:gd name="connsiteX23" fmla="*/ 5248550 w 6501226"/>
                <a:gd name="connsiteY23" fmla="*/ 0 h 697693"/>
                <a:gd name="connsiteX24" fmla="*/ 5697822 w 6501226"/>
                <a:gd name="connsiteY24" fmla="*/ 5286 h 697693"/>
                <a:gd name="connsiteX25" fmla="*/ 6036097 w 6501226"/>
                <a:gd name="connsiteY25" fmla="*/ 5286 h 697693"/>
                <a:gd name="connsiteX26" fmla="*/ 6310946 w 6501226"/>
                <a:gd name="connsiteY26" fmla="*/ 0 h 697693"/>
                <a:gd name="connsiteX27" fmla="*/ 6501226 w 6501226"/>
                <a:gd name="connsiteY27" fmla="*/ 5286 h 697693"/>
                <a:gd name="connsiteX28" fmla="*/ 6501226 w 6501226"/>
                <a:gd name="connsiteY28" fmla="*/ 0 h 697693"/>
                <a:gd name="connsiteX0" fmla="*/ 0 w 6501226"/>
                <a:gd name="connsiteY0" fmla="*/ 697693 h 697693"/>
                <a:gd name="connsiteX1" fmla="*/ 694684 w 6501226"/>
                <a:gd name="connsiteY1" fmla="*/ 679586 h 697693"/>
                <a:gd name="connsiteX2" fmla="*/ 1030682 w 6501226"/>
                <a:gd name="connsiteY2" fmla="*/ 697693 h 697693"/>
                <a:gd name="connsiteX3" fmla="*/ 1432384 w 6501226"/>
                <a:gd name="connsiteY3" fmla="*/ 697693 h 697693"/>
                <a:gd name="connsiteX4" fmla="*/ 1923940 w 6501226"/>
                <a:gd name="connsiteY4" fmla="*/ 697693 h 697693"/>
                <a:gd name="connsiteX5" fmla="*/ 2145933 w 6501226"/>
                <a:gd name="connsiteY5" fmla="*/ 697693 h 697693"/>
                <a:gd name="connsiteX6" fmla="*/ 2320356 w 6501226"/>
                <a:gd name="connsiteY6" fmla="*/ 692407 h 697693"/>
                <a:gd name="connsiteX7" fmla="*/ 2505350 w 6501226"/>
                <a:gd name="connsiteY7" fmla="*/ 671265 h 697693"/>
                <a:gd name="connsiteX8" fmla="*/ 2695630 w 6501226"/>
                <a:gd name="connsiteY8" fmla="*/ 644837 h 697693"/>
                <a:gd name="connsiteX9" fmla="*/ 2891196 w 6501226"/>
                <a:gd name="connsiteY9" fmla="*/ 602553 h 697693"/>
                <a:gd name="connsiteX10" fmla="*/ 3028620 w 6501226"/>
                <a:gd name="connsiteY10" fmla="*/ 565554 h 697693"/>
                <a:gd name="connsiteX11" fmla="*/ 3134331 w 6501226"/>
                <a:gd name="connsiteY11" fmla="*/ 528555 h 697693"/>
                <a:gd name="connsiteX12" fmla="*/ 3314039 w 6501226"/>
                <a:gd name="connsiteY12" fmla="*/ 465128 h 697693"/>
                <a:gd name="connsiteX13" fmla="*/ 3499034 w 6501226"/>
                <a:gd name="connsiteY13" fmla="*/ 385845 h 697693"/>
                <a:gd name="connsiteX14" fmla="*/ 3678742 w 6501226"/>
                <a:gd name="connsiteY14" fmla="*/ 301276 h 697693"/>
                <a:gd name="connsiteX15" fmla="*/ 3874308 w 6501226"/>
                <a:gd name="connsiteY15" fmla="*/ 227279 h 697693"/>
                <a:gd name="connsiteX16" fmla="*/ 3990590 w 6501226"/>
                <a:gd name="connsiteY16" fmla="*/ 174423 h 697693"/>
                <a:gd name="connsiteX17" fmla="*/ 4180870 w 6501226"/>
                <a:gd name="connsiteY17" fmla="*/ 116282 h 697693"/>
                <a:gd name="connsiteX18" fmla="*/ 4376435 w 6501226"/>
                <a:gd name="connsiteY18" fmla="*/ 68712 h 697693"/>
                <a:gd name="connsiteX19" fmla="*/ 4503288 w 6501226"/>
                <a:gd name="connsiteY19" fmla="*/ 47570 h 697693"/>
                <a:gd name="connsiteX20" fmla="*/ 4635427 w 6501226"/>
                <a:gd name="connsiteY20" fmla="*/ 26428 h 697693"/>
                <a:gd name="connsiteX21" fmla="*/ 4756994 w 6501226"/>
                <a:gd name="connsiteY21" fmla="*/ 15857 h 697693"/>
                <a:gd name="connsiteX22" fmla="*/ 4963131 w 6501226"/>
                <a:gd name="connsiteY22" fmla="*/ 10571 h 697693"/>
                <a:gd name="connsiteX23" fmla="*/ 5248550 w 6501226"/>
                <a:gd name="connsiteY23" fmla="*/ 0 h 697693"/>
                <a:gd name="connsiteX24" fmla="*/ 5697822 w 6501226"/>
                <a:gd name="connsiteY24" fmla="*/ 5286 h 697693"/>
                <a:gd name="connsiteX25" fmla="*/ 6036097 w 6501226"/>
                <a:gd name="connsiteY25" fmla="*/ 5286 h 697693"/>
                <a:gd name="connsiteX26" fmla="*/ 6310946 w 6501226"/>
                <a:gd name="connsiteY26" fmla="*/ 0 h 697693"/>
                <a:gd name="connsiteX27" fmla="*/ 6501226 w 6501226"/>
                <a:gd name="connsiteY27" fmla="*/ 5286 h 697693"/>
                <a:gd name="connsiteX28" fmla="*/ 6501226 w 6501226"/>
                <a:gd name="connsiteY28" fmla="*/ 0 h 697693"/>
                <a:gd name="connsiteX0" fmla="*/ 0 w 6501226"/>
                <a:gd name="connsiteY0" fmla="*/ 697693 h 697693"/>
                <a:gd name="connsiteX1" fmla="*/ 694684 w 6501226"/>
                <a:gd name="connsiteY1" fmla="*/ 679586 h 697693"/>
                <a:gd name="connsiteX2" fmla="*/ 1030682 w 6501226"/>
                <a:gd name="connsiteY2" fmla="*/ 697693 h 697693"/>
                <a:gd name="connsiteX3" fmla="*/ 1432384 w 6501226"/>
                <a:gd name="connsiteY3" fmla="*/ 697693 h 697693"/>
                <a:gd name="connsiteX4" fmla="*/ 1923940 w 6501226"/>
                <a:gd name="connsiteY4" fmla="*/ 697693 h 697693"/>
                <a:gd name="connsiteX5" fmla="*/ 2145933 w 6501226"/>
                <a:gd name="connsiteY5" fmla="*/ 697693 h 697693"/>
                <a:gd name="connsiteX6" fmla="*/ 2320356 w 6501226"/>
                <a:gd name="connsiteY6" fmla="*/ 692407 h 697693"/>
                <a:gd name="connsiteX7" fmla="*/ 2505350 w 6501226"/>
                <a:gd name="connsiteY7" fmla="*/ 671265 h 697693"/>
                <a:gd name="connsiteX8" fmla="*/ 2695630 w 6501226"/>
                <a:gd name="connsiteY8" fmla="*/ 644837 h 697693"/>
                <a:gd name="connsiteX9" fmla="*/ 2891196 w 6501226"/>
                <a:gd name="connsiteY9" fmla="*/ 602553 h 697693"/>
                <a:gd name="connsiteX10" fmla="*/ 3028620 w 6501226"/>
                <a:gd name="connsiteY10" fmla="*/ 565554 h 697693"/>
                <a:gd name="connsiteX11" fmla="*/ 3134331 w 6501226"/>
                <a:gd name="connsiteY11" fmla="*/ 528555 h 697693"/>
                <a:gd name="connsiteX12" fmla="*/ 3314039 w 6501226"/>
                <a:gd name="connsiteY12" fmla="*/ 465128 h 697693"/>
                <a:gd name="connsiteX13" fmla="*/ 3499034 w 6501226"/>
                <a:gd name="connsiteY13" fmla="*/ 385845 h 697693"/>
                <a:gd name="connsiteX14" fmla="*/ 3678742 w 6501226"/>
                <a:gd name="connsiteY14" fmla="*/ 301276 h 697693"/>
                <a:gd name="connsiteX15" fmla="*/ 3874308 w 6501226"/>
                <a:gd name="connsiteY15" fmla="*/ 227279 h 697693"/>
                <a:gd name="connsiteX16" fmla="*/ 3990590 w 6501226"/>
                <a:gd name="connsiteY16" fmla="*/ 174423 h 697693"/>
                <a:gd name="connsiteX17" fmla="*/ 4180870 w 6501226"/>
                <a:gd name="connsiteY17" fmla="*/ 116282 h 697693"/>
                <a:gd name="connsiteX18" fmla="*/ 4376435 w 6501226"/>
                <a:gd name="connsiteY18" fmla="*/ 68712 h 697693"/>
                <a:gd name="connsiteX19" fmla="*/ 4503288 w 6501226"/>
                <a:gd name="connsiteY19" fmla="*/ 47570 h 697693"/>
                <a:gd name="connsiteX20" fmla="*/ 4635427 w 6501226"/>
                <a:gd name="connsiteY20" fmla="*/ 26428 h 697693"/>
                <a:gd name="connsiteX21" fmla="*/ 4756994 w 6501226"/>
                <a:gd name="connsiteY21" fmla="*/ 15857 h 697693"/>
                <a:gd name="connsiteX22" fmla="*/ 4963131 w 6501226"/>
                <a:gd name="connsiteY22" fmla="*/ 10571 h 697693"/>
                <a:gd name="connsiteX23" fmla="*/ 5248550 w 6501226"/>
                <a:gd name="connsiteY23" fmla="*/ 0 h 697693"/>
                <a:gd name="connsiteX24" fmla="*/ 5697822 w 6501226"/>
                <a:gd name="connsiteY24" fmla="*/ 5286 h 697693"/>
                <a:gd name="connsiteX25" fmla="*/ 6036097 w 6501226"/>
                <a:gd name="connsiteY25" fmla="*/ 5286 h 697693"/>
                <a:gd name="connsiteX26" fmla="*/ 6310946 w 6501226"/>
                <a:gd name="connsiteY26" fmla="*/ 0 h 697693"/>
                <a:gd name="connsiteX27" fmla="*/ 6501226 w 6501226"/>
                <a:gd name="connsiteY27" fmla="*/ 5286 h 697693"/>
                <a:gd name="connsiteX28" fmla="*/ 6501226 w 6501226"/>
                <a:gd name="connsiteY28" fmla="*/ 0 h 697693"/>
                <a:gd name="connsiteX0" fmla="*/ 0 w 6501226"/>
                <a:gd name="connsiteY0" fmla="*/ 697693 h 697693"/>
                <a:gd name="connsiteX1" fmla="*/ 167987 w 6501226"/>
                <a:gd name="connsiteY1" fmla="*/ 534259 h 697693"/>
                <a:gd name="connsiteX2" fmla="*/ 694684 w 6501226"/>
                <a:gd name="connsiteY2" fmla="*/ 679586 h 697693"/>
                <a:gd name="connsiteX3" fmla="*/ 1030682 w 6501226"/>
                <a:gd name="connsiteY3" fmla="*/ 697693 h 697693"/>
                <a:gd name="connsiteX4" fmla="*/ 1432384 w 6501226"/>
                <a:gd name="connsiteY4" fmla="*/ 697693 h 697693"/>
                <a:gd name="connsiteX5" fmla="*/ 1923940 w 6501226"/>
                <a:gd name="connsiteY5" fmla="*/ 697693 h 697693"/>
                <a:gd name="connsiteX6" fmla="*/ 2145933 w 6501226"/>
                <a:gd name="connsiteY6" fmla="*/ 697693 h 697693"/>
                <a:gd name="connsiteX7" fmla="*/ 2320356 w 6501226"/>
                <a:gd name="connsiteY7" fmla="*/ 692407 h 697693"/>
                <a:gd name="connsiteX8" fmla="*/ 2505350 w 6501226"/>
                <a:gd name="connsiteY8" fmla="*/ 671265 h 697693"/>
                <a:gd name="connsiteX9" fmla="*/ 2695630 w 6501226"/>
                <a:gd name="connsiteY9" fmla="*/ 644837 h 697693"/>
                <a:gd name="connsiteX10" fmla="*/ 2891196 w 6501226"/>
                <a:gd name="connsiteY10" fmla="*/ 602553 h 697693"/>
                <a:gd name="connsiteX11" fmla="*/ 3028620 w 6501226"/>
                <a:gd name="connsiteY11" fmla="*/ 565554 h 697693"/>
                <a:gd name="connsiteX12" fmla="*/ 3134331 w 6501226"/>
                <a:gd name="connsiteY12" fmla="*/ 528555 h 697693"/>
                <a:gd name="connsiteX13" fmla="*/ 3314039 w 6501226"/>
                <a:gd name="connsiteY13" fmla="*/ 465128 h 697693"/>
                <a:gd name="connsiteX14" fmla="*/ 3499034 w 6501226"/>
                <a:gd name="connsiteY14" fmla="*/ 385845 h 697693"/>
                <a:gd name="connsiteX15" fmla="*/ 3678742 w 6501226"/>
                <a:gd name="connsiteY15" fmla="*/ 301276 h 697693"/>
                <a:gd name="connsiteX16" fmla="*/ 3874308 w 6501226"/>
                <a:gd name="connsiteY16" fmla="*/ 227279 h 697693"/>
                <a:gd name="connsiteX17" fmla="*/ 3990590 w 6501226"/>
                <a:gd name="connsiteY17" fmla="*/ 174423 h 697693"/>
                <a:gd name="connsiteX18" fmla="*/ 4180870 w 6501226"/>
                <a:gd name="connsiteY18" fmla="*/ 116282 h 697693"/>
                <a:gd name="connsiteX19" fmla="*/ 4376435 w 6501226"/>
                <a:gd name="connsiteY19" fmla="*/ 68712 h 697693"/>
                <a:gd name="connsiteX20" fmla="*/ 4503288 w 6501226"/>
                <a:gd name="connsiteY20" fmla="*/ 47570 h 697693"/>
                <a:gd name="connsiteX21" fmla="*/ 4635427 w 6501226"/>
                <a:gd name="connsiteY21" fmla="*/ 26428 h 697693"/>
                <a:gd name="connsiteX22" fmla="*/ 4756994 w 6501226"/>
                <a:gd name="connsiteY22" fmla="*/ 15857 h 697693"/>
                <a:gd name="connsiteX23" fmla="*/ 4963131 w 6501226"/>
                <a:gd name="connsiteY23" fmla="*/ 10571 h 697693"/>
                <a:gd name="connsiteX24" fmla="*/ 5248550 w 6501226"/>
                <a:gd name="connsiteY24" fmla="*/ 0 h 697693"/>
                <a:gd name="connsiteX25" fmla="*/ 5697822 w 6501226"/>
                <a:gd name="connsiteY25" fmla="*/ 5286 h 697693"/>
                <a:gd name="connsiteX26" fmla="*/ 6036097 w 6501226"/>
                <a:gd name="connsiteY26" fmla="*/ 5286 h 697693"/>
                <a:gd name="connsiteX27" fmla="*/ 6310946 w 6501226"/>
                <a:gd name="connsiteY27" fmla="*/ 0 h 697693"/>
                <a:gd name="connsiteX28" fmla="*/ 6501226 w 6501226"/>
                <a:gd name="connsiteY28" fmla="*/ 5286 h 697693"/>
                <a:gd name="connsiteX29" fmla="*/ 6501226 w 6501226"/>
                <a:gd name="connsiteY29" fmla="*/ 0 h 697693"/>
                <a:gd name="connsiteX0" fmla="*/ 0 w 6474066"/>
                <a:gd name="connsiteY0" fmla="*/ 380822 h 697693"/>
                <a:gd name="connsiteX1" fmla="*/ 140827 w 6474066"/>
                <a:gd name="connsiteY1" fmla="*/ 534259 h 697693"/>
                <a:gd name="connsiteX2" fmla="*/ 667524 w 6474066"/>
                <a:gd name="connsiteY2" fmla="*/ 679586 h 697693"/>
                <a:gd name="connsiteX3" fmla="*/ 1003522 w 6474066"/>
                <a:gd name="connsiteY3" fmla="*/ 697693 h 697693"/>
                <a:gd name="connsiteX4" fmla="*/ 1405224 w 6474066"/>
                <a:gd name="connsiteY4" fmla="*/ 697693 h 697693"/>
                <a:gd name="connsiteX5" fmla="*/ 1896780 w 6474066"/>
                <a:gd name="connsiteY5" fmla="*/ 697693 h 697693"/>
                <a:gd name="connsiteX6" fmla="*/ 2118773 w 6474066"/>
                <a:gd name="connsiteY6" fmla="*/ 697693 h 697693"/>
                <a:gd name="connsiteX7" fmla="*/ 2293196 w 6474066"/>
                <a:gd name="connsiteY7" fmla="*/ 692407 h 697693"/>
                <a:gd name="connsiteX8" fmla="*/ 2478190 w 6474066"/>
                <a:gd name="connsiteY8" fmla="*/ 671265 h 697693"/>
                <a:gd name="connsiteX9" fmla="*/ 2668470 w 6474066"/>
                <a:gd name="connsiteY9" fmla="*/ 644837 h 697693"/>
                <a:gd name="connsiteX10" fmla="*/ 2864036 w 6474066"/>
                <a:gd name="connsiteY10" fmla="*/ 602553 h 697693"/>
                <a:gd name="connsiteX11" fmla="*/ 3001460 w 6474066"/>
                <a:gd name="connsiteY11" fmla="*/ 565554 h 697693"/>
                <a:gd name="connsiteX12" fmla="*/ 3107171 w 6474066"/>
                <a:gd name="connsiteY12" fmla="*/ 528555 h 697693"/>
                <a:gd name="connsiteX13" fmla="*/ 3286879 w 6474066"/>
                <a:gd name="connsiteY13" fmla="*/ 465128 h 697693"/>
                <a:gd name="connsiteX14" fmla="*/ 3471874 w 6474066"/>
                <a:gd name="connsiteY14" fmla="*/ 385845 h 697693"/>
                <a:gd name="connsiteX15" fmla="*/ 3651582 w 6474066"/>
                <a:gd name="connsiteY15" fmla="*/ 301276 h 697693"/>
                <a:gd name="connsiteX16" fmla="*/ 3847148 w 6474066"/>
                <a:gd name="connsiteY16" fmla="*/ 227279 h 697693"/>
                <a:gd name="connsiteX17" fmla="*/ 3963430 w 6474066"/>
                <a:gd name="connsiteY17" fmla="*/ 174423 h 697693"/>
                <a:gd name="connsiteX18" fmla="*/ 4153710 w 6474066"/>
                <a:gd name="connsiteY18" fmla="*/ 116282 h 697693"/>
                <a:gd name="connsiteX19" fmla="*/ 4349275 w 6474066"/>
                <a:gd name="connsiteY19" fmla="*/ 68712 h 697693"/>
                <a:gd name="connsiteX20" fmla="*/ 4476128 w 6474066"/>
                <a:gd name="connsiteY20" fmla="*/ 47570 h 697693"/>
                <a:gd name="connsiteX21" fmla="*/ 4608267 w 6474066"/>
                <a:gd name="connsiteY21" fmla="*/ 26428 h 697693"/>
                <a:gd name="connsiteX22" fmla="*/ 4729834 w 6474066"/>
                <a:gd name="connsiteY22" fmla="*/ 15857 h 697693"/>
                <a:gd name="connsiteX23" fmla="*/ 4935971 w 6474066"/>
                <a:gd name="connsiteY23" fmla="*/ 10571 h 697693"/>
                <a:gd name="connsiteX24" fmla="*/ 5221390 w 6474066"/>
                <a:gd name="connsiteY24" fmla="*/ 0 h 697693"/>
                <a:gd name="connsiteX25" fmla="*/ 5670662 w 6474066"/>
                <a:gd name="connsiteY25" fmla="*/ 5286 h 697693"/>
                <a:gd name="connsiteX26" fmla="*/ 6008937 w 6474066"/>
                <a:gd name="connsiteY26" fmla="*/ 5286 h 697693"/>
                <a:gd name="connsiteX27" fmla="*/ 6283786 w 6474066"/>
                <a:gd name="connsiteY27" fmla="*/ 0 h 697693"/>
                <a:gd name="connsiteX28" fmla="*/ 6474066 w 6474066"/>
                <a:gd name="connsiteY28" fmla="*/ 5286 h 697693"/>
                <a:gd name="connsiteX29" fmla="*/ 6474066 w 6474066"/>
                <a:gd name="connsiteY29" fmla="*/ 0 h 697693"/>
                <a:gd name="connsiteX0" fmla="*/ 0 w 6474066"/>
                <a:gd name="connsiteY0" fmla="*/ 380822 h 697693"/>
                <a:gd name="connsiteX1" fmla="*/ 149880 w 6474066"/>
                <a:gd name="connsiteY1" fmla="*/ 529732 h 697693"/>
                <a:gd name="connsiteX2" fmla="*/ 667524 w 6474066"/>
                <a:gd name="connsiteY2" fmla="*/ 679586 h 697693"/>
                <a:gd name="connsiteX3" fmla="*/ 1003522 w 6474066"/>
                <a:gd name="connsiteY3" fmla="*/ 697693 h 697693"/>
                <a:gd name="connsiteX4" fmla="*/ 1405224 w 6474066"/>
                <a:gd name="connsiteY4" fmla="*/ 697693 h 697693"/>
                <a:gd name="connsiteX5" fmla="*/ 1896780 w 6474066"/>
                <a:gd name="connsiteY5" fmla="*/ 697693 h 697693"/>
                <a:gd name="connsiteX6" fmla="*/ 2118773 w 6474066"/>
                <a:gd name="connsiteY6" fmla="*/ 697693 h 697693"/>
                <a:gd name="connsiteX7" fmla="*/ 2293196 w 6474066"/>
                <a:gd name="connsiteY7" fmla="*/ 692407 h 697693"/>
                <a:gd name="connsiteX8" fmla="*/ 2478190 w 6474066"/>
                <a:gd name="connsiteY8" fmla="*/ 671265 h 697693"/>
                <a:gd name="connsiteX9" fmla="*/ 2668470 w 6474066"/>
                <a:gd name="connsiteY9" fmla="*/ 644837 h 697693"/>
                <a:gd name="connsiteX10" fmla="*/ 2864036 w 6474066"/>
                <a:gd name="connsiteY10" fmla="*/ 602553 h 697693"/>
                <a:gd name="connsiteX11" fmla="*/ 3001460 w 6474066"/>
                <a:gd name="connsiteY11" fmla="*/ 565554 h 697693"/>
                <a:gd name="connsiteX12" fmla="*/ 3107171 w 6474066"/>
                <a:gd name="connsiteY12" fmla="*/ 528555 h 697693"/>
                <a:gd name="connsiteX13" fmla="*/ 3286879 w 6474066"/>
                <a:gd name="connsiteY13" fmla="*/ 465128 h 697693"/>
                <a:gd name="connsiteX14" fmla="*/ 3471874 w 6474066"/>
                <a:gd name="connsiteY14" fmla="*/ 385845 h 697693"/>
                <a:gd name="connsiteX15" fmla="*/ 3651582 w 6474066"/>
                <a:gd name="connsiteY15" fmla="*/ 301276 h 697693"/>
                <a:gd name="connsiteX16" fmla="*/ 3847148 w 6474066"/>
                <a:gd name="connsiteY16" fmla="*/ 227279 h 697693"/>
                <a:gd name="connsiteX17" fmla="*/ 3963430 w 6474066"/>
                <a:gd name="connsiteY17" fmla="*/ 174423 h 697693"/>
                <a:gd name="connsiteX18" fmla="*/ 4153710 w 6474066"/>
                <a:gd name="connsiteY18" fmla="*/ 116282 h 697693"/>
                <a:gd name="connsiteX19" fmla="*/ 4349275 w 6474066"/>
                <a:gd name="connsiteY19" fmla="*/ 68712 h 697693"/>
                <a:gd name="connsiteX20" fmla="*/ 4476128 w 6474066"/>
                <a:gd name="connsiteY20" fmla="*/ 47570 h 697693"/>
                <a:gd name="connsiteX21" fmla="*/ 4608267 w 6474066"/>
                <a:gd name="connsiteY21" fmla="*/ 26428 h 697693"/>
                <a:gd name="connsiteX22" fmla="*/ 4729834 w 6474066"/>
                <a:gd name="connsiteY22" fmla="*/ 15857 h 697693"/>
                <a:gd name="connsiteX23" fmla="*/ 4935971 w 6474066"/>
                <a:gd name="connsiteY23" fmla="*/ 10571 h 697693"/>
                <a:gd name="connsiteX24" fmla="*/ 5221390 w 6474066"/>
                <a:gd name="connsiteY24" fmla="*/ 0 h 697693"/>
                <a:gd name="connsiteX25" fmla="*/ 5670662 w 6474066"/>
                <a:gd name="connsiteY25" fmla="*/ 5286 h 697693"/>
                <a:gd name="connsiteX26" fmla="*/ 6008937 w 6474066"/>
                <a:gd name="connsiteY26" fmla="*/ 5286 h 697693"/>
                <a:gd name="connsiteX27" fmla="*/ 6283786 w 6474066"/>
                <a:gd name="connsiteY27" fmla="*/ 0 h 697693"/>
                <a:gd name="connsiteX28" fmla="*/ 6474066 w 6474066"/>
                <a:gd name="connsiteY28" fmla="*/ 5286 h 697693"/>
                <a:gd name="connsiteX29" fmla="*/ 6474066 w 6474066"/>
                <a:gd name="connsiteY29" fmla="*/ 0 h 697693"/>
                <a:gd name="connsiteX0" fmla="*/ 0 w 6474066"/>
                <a:gd name="connsiteY0" fmla="*/ 380822 h 697693"/>
                <a:gd name="connsiteX1" fmla="*/ 149880 w 6474066"/>
                <a:gd name="connsiteY1" fmla="*/ 529732 h 697693"/>
                <a:gd name="connsiteX2" fmla="*/ 667524 w 6474066"/>
                <a:gd name="connsiteY2" fmla="*/ 679586 h 697693"/>
                <a:gd name="connsiteX3" fmla="*/ 1003522 w 6474066"/>
                <a:gd name="connsiteY3" fmla="*/ 697693 h 697693"/>
                <a:gd name="connsiteX4" fmla="*/ 1405224 w 6474066"/>
                <a:gd name="connsiteY4" fmla="*/ 697693 h 697693"/>
                <a:gd name="connsiteX5" fmla="*/ 1896780 w 6474066"/>
                <a:gd name="connsiteY5" fmla="*/ 697693 h 697693"/>
                <a:gd name="connsiteX6" fmla="*/ 2118773 w 6474066"/>
                <a:gd name="connsiteY6" fmla="*/ 697693 h 697693"/>
                <a:gd name="connsiteX7" fmla="*/ 2293196 w 6474066"/>
                <a:gd name="connsiteY7" fmla="*/ 692407 h 697693"/>
                <a:gd name="connsiteX8" fmla="*/ 2478190 w 6474066"/>
                <a:gd name="connsiteY8" fmla="*/ 671265 h 697693"/>
                <a:gd name="connsiteX9" fmla="*/ 2668470 w 6474066"/>
                <a:gd name="connsiteY9" fmla="*/ 644837 h 697693"/>
                <a:gd name="connsiteX10" fmla="*/ 2864036 w 6474066"/>
                <a:gd name="connsiteY10" fmla="*/ 602553 h 697693"/>
                <a:gd name="connsiteX11" fmla="*/ 3001460 w 6474066"/>
                <a:gd name="connsiteY11" fmla="*/ 565554 h 697693"/>
                <a:gd name="connsiteX12" fmla="*/ 3107171 w 6474066"/>
                <a:gd name="connsiteY12" fmla="*/ 528555 h 697693"/>
                <a:gd name="connsiteX13" fmla="*/ 3286879 w 6474066"/>
                <a:gd name="connsiteY13" fmla="*/ 465128 h 697693"/>
                <a:gd name="connsiteX14" fmla="*/ 3471874 w 6474066"/>
                <a:gd name="connsiteY14" fmla="*/ 385845 h 697693"/>
                <a:gd name="connsiteX15" fmla="*/ 3651582 w 6474066"/>
                <a:gd name="connsiteY15" fmla="*/ 301276 h 697693"/>
                <a:gd name="connsiteX16" fmla="*/ 3847148 w 6474066"/>
                <a:gd name="connsiteY16" fmla="*/ 227279 h 697693"/>
                <a:gd name="connsiteX17" fmla="*/ 3963430 w 6474066"/>
                <a:gd name="connsiteY17" fmla="*/ 174423 h 697693"/>
                <a:gd name="connsiteX18" fmla="*/ 4153710 w 6474066"/>
                <a:gd name="connsiteY18" fmla="*/ 116282 h 697693"/>
                <a:gd name="connsiteX19" fmla="*/ 4349275 w 6474066"/>
                <a:gd name="connsiteY19" fmla="*/ 68712 h 697693"/>
                <a:gd name="connsiteX20" fmla="*/ 4476128 w 6474066"/>
                <a:gd name="connsiteY20" fmla="*/ 47570 h 697693"/>
                <a:gd name="connsiteX21" fmla="*/ 4608267 w 6474066"/>
                <a:gd name="connsiteY21" fmla="*/ 26428 h 697693"/>
                <a:gd name="connsiteX22" fmla="*/ 4729834 w 6474066"/>
                <a:gd name="connsiteY22" fmla="*/ 15857 h 697693"/>
                <a:gd name="connsiteX23" fmla="*/ 4935971 w 6474066"/>
                <a:gd name="connsiteY23" fmla="*/ 10571 h 697693"/>
                <a:gd name="connsiteX24" fmla="*/ 5221390 w 6474066"/>
                <a:gd name="connsiteY24" fmla="*/ 0 h 697693"/>
                <a:gd name="connsiteX25" fmla="*/ 5670662 w 6474066"/>
                <a:gd name="connsiteY25" fmla="*/ 5286 h 697693"/>
                <a:gd name="connsiteX26" fmla="*/ 6008937 w 6474066"/>
                <a:gd name="connsiteY26" fmla="*/ 5286 h 697693"/>
                <a:gd name="connsiteX27" fmla="*/ 6283786 w 6474066"/>
                <a:gd name="connsiteY27" fmla="*/ 0 h 697693"/>
                <a:gd name="connsiteX28" fmla="*/ 6474066 w 6474066"/>
                <a:gd name="connsiteY28" fmla="*/ 5286 h 697693"/>
                <a:gd name="connsiteX29" fmla="*/ 6474066 w 6474066"/>
                <a:gd name="connsiteY29" fmla="*/ 0 h 697693"/>
                <a:gd name="connsiteX0" fmla="*/ 0 w 6474066"/>
                <a:gd name="connsiteY0" fmla="*/ 380822 h 697693"/>
                <a:gd name="connsiteX1" fmla="*/ 149880 w 6474066"/>
                <a:gd name="connsiteY1" fmla="*/ 529732 h 697693"/>
                <a:gd name="connsiteX2" fmla="*/ 667524 w 6474066"/>
                <a:gd name="connsiteY2" fmla="*/ 679586 h 697693"/>
                <a:gd name="connsiteX3" fmla="*/ 1003522 w 6474066"/>
                <a:gd name="connsiteY3" fmla="*/ 697693 h 697693"/>
                <a:gd name="connsiteX4" fmla="*/ 1405224 w 6474066"/>
                <a:gd name="connsiteY4" fmla="*/ 697693 h 697693"/>
                <a:gd name="connsiteX5" fmla="*/ 1896780 w 6474066"/>
                <a:gd name="connsiteY5" fmla="*/ 697693 h 697693"/>
                <a:gd name="connsiteX6" fmla="*/ 2118773 w 6474066"/>
                <a:gd name="connsiteY6" fmla="*/ 697693 h 697693"/>
                <a:gd name="connsiteX7" fmla="*/ 2293196 w 6474066"/>
                <a:gd name="connsiteY7" fmla="*/ 692407 h 697693"/>
                <a:gd name="connsiteX8" fmla="*/ 2478190 w 6474066"/>
                <a:gd name="connsiteY8" fmla="*/ 671265 h 697693"/>
                <a:gd name="connsiteX9" fmla="*/ 2668470 w 6474066"/>
                <a:gd name="connsiteY9" fmla="*/ 644837 h 697693"/>
                <a:gd name="connsiteX10" fmla="*/ 2864036 w 6474066"/>
                <a:gd name="connsiteY10" fmla="*/ 602553 h 697693"/>
                <a:gd name="connsiteX11" fmla="*/ 3001460 w 6474066"/>
                <a:gd name="connsiteY11" fmla="*/ 565554 h 697693"/>
                <a:gd name="connsiteX12" fmla="*/ 3107171 w 6474066"/>
                <a:gd name="connsiteY12" fmla="*/ 528555 h 697693"/>
                <a:gd name="connsiteX13" fmla="*/ 3286879 w 6474066"/>
                <a:gd name="connsiteY13" fmla="*/ 465128 h 697693"/>
                <a:gd name="connsiteX14" fmla="*/ 3471874 w 6474066"/>
                <a:gd name="connsiteY14" fmla="*/ 385845 h 697693"/>
                <a:gd name="connsiteX15" fmla="*/ 3651582 w 6474066"/>
                <a:gd name="connsiteY15" fmla="*/ 301276 h 697693"/>
                <a:gd name="connsiteX16" fmla="*/ 3847148 w 6474066"/>
                <a:gd name="connsiteY16" fmla="*/ 227279 h 697693"/>
                <a:gd name="connsiteX17" fmla="*/ 3963430 w 6474066"/>
                <a:gd name="connsiteY17" fmla="*/ 174423 h 697693"/>
                <a:gd name="connsiteX18" fmla="*/ 4153710 w 6474066"/>
                <a:gd name="connsiteY18" fmla="*/ 116282 h 697693"/>
                <a:gd name="connsiteX19" fmla="*/ 4349275 w 6474066"/>
                <a:gd name="connsiteY19" fmla="*/ 68712 h 697693"/>
                <a:gd name="connsiteX20" fmla="*/ 4476128 w 6474066"/>
                <a:gd name="connsiteY20" fmla="*/ 47570 h 697693"/>
                <a:gd name="connsiteX21" fmla="*/ 4608267 w 6474066"/>
                <a:gd name="connsiteY21" fmla="*/ 26428 h 697693"/>
                <a:gd name="connsiteX22" fmla="*/ 4729834 w 6474066"/>
                <a:gd name="connsiteY22" fmla="*/ 15857 h 697693"/>
                <a:gd name="connsiteX23" fmla="*/ 4935971 w 6474066"/>
                <a:gd name="connsiteY23" fmla="*/ 10571 h 697693"/>
                <a:gd name="connsiteX24" fmla="*/ 5221390 w 6474066"/>
                <a:gd name="connsiteY24" fmla="*/ 0 h 697693"/>
                <a:gd name="connsiteX25" fmla="*/ 5670662 w 6474066"/>
                <a:gd name="connsiteY25" fmla="*/ 5286 h 697693"/>
                <a:gd name="connsiteX26" fmla="*/ 6008937 w 6474066"/>
                <a:gd name="connsiteY26" fmla="*/ 5286 h 697693"/>
                <a:gd name="connsiteX27" fmla="*/ 6283786 w 6474066"/>
                <a:gd name="connsiteY27" fmla="*/ 0 h 697693"/>
                <a:gd name="connsiteX28" fmla="*/ 6474066 w 6474066"/>
                <a:gd name="connsiteY28" fmla="*/ 5286 h 697693"/>
                <a:gd name="connsiteX29" fmla="*/ 6474066 w 6474066"/>
                <a:gd name="connsiteY29" fmla="*/ 0 h 697693"/>
                <a:gd name="connsiteX0" fmla="*/ 0 w 6474066"/>
                <a:gd name="connsiteY0" fmla="*/ 380822 h 697693"/>
                <a:gd name="connsiteX1" fmla="*/ 149880 w 6474066"/>
                <a:gd name="connsiteY1" fmla="*/ 529732 h 697693"/>
                <a:gd name="connsiteX2" fmla="*/ 335476 w 6474066"/>
                <a:gd name="connsiteY2" fmla="*/ 584053 h 697693"/>
                <a:gd name="connsiteX3" fmla="*/ 667524 w 6474066"/>
                <a:gd name="connsiteY3" fmla="*/ 679586 h 697693"/>
                <a:gd name="connsiteX4" fmla="*/ 1003522 w 6474066"/>
                <a:gd name="connsiteY4" fmla="*/ 697693 h 697693"/>
                <a:gd name="connsiteX5" fmla="*/ 1405224 w 6474066"/>
                <a:gd name="connsiteY5" fmla="*/ 697693 h 697693"/>
                <a:gd name="connsiteX6" fmla="*/ 1896780 w 6474066"/>
                <a:gd name="connsiteY6" fmla="*/ 697693 h 697693"/>
                <a:gd name="connsiteX7" fmla="*/ 2118773 w 6474066"/>
                <a:gd name="connsiteY7" fmla="*/ 697693 h 697693"/>
                <a:gd name="connsiteX8" fmla="*/ 2293196 w 6474066"/>
                <a:gd name="connsiteY8" fmla="*/ 692407 h 697693"/>
                <a:gd name="connsiteX9" fmla="*/ 2478190 w 6474066"/>
                <a:gd name="connsiteY9" fmla="*/ 671265 h 697693"/>
                <a:gd name="connsiteX10" fmla="*/ 2668470 w 6474066"/>
                <a:gd name="connsiteY10" fmla="*/ 644837 h 697693"/>
                <a:gd name="connsiteX11" fmla="*/ 2864036 w 6474066"/>
                <a:gd name="connsiteY11" fmla="*/ 602553 h 697693"/>
                <a:gd name="connsiteX12" fmla="*/ 3001460 w 6474066"/>
                <a:gd name="connsiteY12" fmla="*/ 565554 h 697693"/>
                <a:gd name="connsiteX13" fmla="*/ 3107171 w 6474066"/>
                <a:gd name="connsiteY13" fmla="*/ 528555 h 697693"/>
                <a:gd name="connsiteX14" fmla="*/ 3286879 w 6474066"/>
                <a:gd name="connsiteY14" fmla="*/ 465128 h 697693"/>
                <a:gd name="connsiteX15" fmla="*/ 3471874 w 6474066"/>
                <a:gd name="connsiteY15" fmla="*/ 385845 h 697693"/>
                <a:gd name="connsiteX16" fmla="*/ 3651582 w 6474066"/>
                <a:gd name="connsiteY16" fmla="*/ 301276 h 697693"/>
                <a:gd name="connsiteX17" fmla="*/ 3847148 w 6474066"/>
                <a:gd name="connsiteY17" fmla="*/ 227279 h 697693"/>
                <a:gd name="connsiteX18" fmla="*/ 3963430 w 6474066"/>
                <a:gd name="connsiteY18" fmla="*/ 174423 h 697693"/>
                <a:gd name="connsiteX19" fmla="*/ 4153710 w 6474066"/>
                <a:gd name="connsiteY19" fmla="*/ 116282 h 697693"/>
                <a:gd name="connsiteX20" fmla="*/ 4349275 w 6474066"/>
                <a:gd name="connsiteY20" fmla="*/ 68712 h 697693"/>
                <a:gd name="connsiteX21" fmla="*/ 4476128 w 6474066"/>
                <a:gd name="connsiteY21" fmla="*/ 47570 h 697693"/>
                <a:gd name="connsiteX22" fmla="*/ 4608267 w 6474066"/>
                <a:gd name="connsiteY22" fmla="*/ 26428 h 697693"/>
                <a:gd name="connsiteX23" fmla="*/ 4729834 w 6474066"/>
                <a:gd name="connsiteY23" fmla="*/ 15857 h 697693"/>
                <a:gd name="connsiteX24" fmla="*/ 4935971 w 6474066"/>
                <a:gd name="connsiteY24" fmla="*/ 10571 h 697693"/>
                <a:gd name="connsiteX25" fmla="*/ 5221390 w 6474066"/>
                <a:gd name="connsiteY25" fmla="*/ 0 h 697693"/>
                <a:gd name="connsiteX26" fmla="*/ 5670662 w 6474066"/>
                <a:gd name="connsiteY26" fmla="*/ 5286 h 697693"/>
                <a:gd name="connsiteX27" fmla="*/ 6008937 w 6474066"/>
                <a:gd name="connsiteY27" fmla="*/ 5286 h 697693"/>
                <a:gd name="connsiteX28" fmla="*/ 6283786 w 6474066"/>
                <a:gd name="connsiteY28" fmla="*/ 0 h 697693"/>
                <a:gd name="connsiteX29" fmla="*/ 6474066 w 6474066"/>
                <a:gd name="connsiteY29" fmla="*/ 5286 h 697693"/>
                <a:gd name="connsiteX30" fmla="*/ 6474066 w 6474066"/>
                <a:gd name="connsiteY30" fmla="*/ 0 h 697693"/>
                <a:gd name="connsiteX0" fmla="*/ 0 w 6474066"/>
                <a:gd name="connsiteY0" fmla="*/ 380822 h 697693"/>
                <a:gd name="connsiteX1" fmla="*/ 149880 w 6474066"/>
                <a:gd name="connsiteY1" fmla="*/ 529732 h 697693"/>
                <a:gd name="connsiteX2" fmla="*/ 344530 w 6474066"/>
                <a:gd name="connsiteY2" fmla="*/ 606686 h 697693"/>
                <a:gd name="connsiteX3" fmla="*/ 667524 w 6474066"/>
                <a:gd name="connsiteY3" fmla="*/ 679586 h 697693"/>
                <a:gd name="connsiteX4" fmla="*/ 1003522 w 6474066"/>
                <a:gd name="connsiteY4" fmla="*/ 697693 h 697693"/>
                <a:gd name="connsiteX5" fmla="*/ 1405224 w 6474066"/>
                <a:gd name="connsiteY5" fmla="*/ 697693 h 697693"/>
                <a:gd name="connsiteX6" fmla="*/ 1896780 w 6474066"/>
                <a:gd name="connsiteY6" fmla="*/ 697693 h 697693"/>
                <a:gd name="connsiteX7" fmla="*/ 2118773 w 6474066"/>
                <a:gd name="connsiteY7" fmla="*/ 697693 h 697693"/>
                <a:gd name="connsiteX8" fmla="*/ 2293196 w 6474066"/>
                <a:gd name="connsiteY8" fmla="*/ 692407 h 697693"/>
                <a:gd name="connsiteX9" fmla="*/ 2478190 w 6474066"/>
                <a:gd name="connsiteY9" fmla="*/ 671265 h 697693"/>
                <a:gd name="connsiteX10" fmla="*/ 2668470 w 6474066"/>
                <a:gd name="connsiteY10" fmla="*/ 644837 h 697693"/>
                <a:gd name="connsiteX11" fmla="*/ 2864036 w 6474066"/>
                <a:gd name="connsiteY11" fmla="*/ 602553 h 697693"/>
                <a:gd name="connsiteX12" fmla="*/ 3001460 w 6474066"/>
                <a:gd name="connsiteY12" fmla="*/ 565554 h 697693"/>
                <a:gd name="connsiteX13" fmla="*/ 3107171 w 6474066"/>
                <a:gd name="connsiteY13" fmla="*/ 528555 h 697693"/>
                <a:gd name="connsiteX14" fmla="*/ 3286879 w 6474066"/>
                <a:gd name="connsiteY14" fmla="*/ 465128 h 697693"/>
                <a:gd name="connsiteX15" fmla="*/ 3471874 w 6474066"/>
                <a:gd name="connsiteY15" fmla="*/ 385845 h 697693"/>
                <a:gd name="connsiteX16" fmla="*/ 3651582 w 6474066"/>
                <a:gd name="connsiteY16" fmla="*/ 301276 h 697693"/>
                <a:gd name="connsiteX17" fmla="*/ 3847148 w 6474066"/>
                <a:gd name="connsiteY17" fmla="*/ 227279 h 697693"/>
                <a:gd name="connsiteX18" fmla="*/ 3963430 w 6474066"/>
                <a:gd name="connsiteY18" fmla="*/ 174423 h 697693"/>
                <a:gd name="connsiteX19" fmla="*/ 4153710 w 6474066"/>
                <a:gd name="connsiteY19" fmla="*/ 116282 h 697693"/>
                <a:gd name="connsiteX20" fmla="*/ 4349275 w 6474066"/>
                <a:gd name="connsiteY20" fmla="*/ 68712 h 697693"/>
                <a:gd name="connsiteX21" fmla="*/ 4476128 w 6474066"/>
                <a:gd name="connsiteY21" fmla="*/ 47570 h 697693"/>
                <a:gd name="connsiteX22" fmla="*/ 4608267 w 6474066"/>
                <a:gd name="connsiteY22" fmla="*/ 26428 h 697693"/>
                <a:gd name="connsiteX23" fmla="*/ 4729834 w 6474066"/>
                <a:gd name="connsiteY23" fmla="*/ 15857 h 697693"/>
                <a:gd name="connsiteX24" fmla="*/ 4935971 w 6474066"/>
                <a:gd name="connsiteY24" fmla="*/ 10571 h 697693"/>
                <a:gd name="connsiteX25" fmla="*/ 5221390 w 6474066"/>
                <a:gd name="connsiteY25" fmla="*/ 0 h 697693"/>
                <a:gd name="connsiteX26" fmla="*/ 5670662 w 6474066"/>
                <a:gd name="connsiteY26" fmla="*/ 5286 h 697693"/>
                <a:gd name="connsiteX27" fmla="*/ 6008937 w 6474066"/>
                <a:gd name="connsiteY27" fmla="*/ 5286 h 697693"/>
                <a:gd name="connsiteX28" fmla="*/ 6283786 w 6474066"/>
                <a:gd name="connsiteY28" fmla="*/ 0 h 697693"/>
                <a:gd name="connsiteX29" fmla="*/ 6474066 w 6474066"/>
                <a:gd name="connsiteY29" fmla="*/ 5286 h 697693"/>
                <a:gd name="connsiteX30" fmla="*/ 6474066 w 6474066"/>
                <a:gd name="connsiteY30" fmla="*/ 0 h 697693"/>
                <a:gd name="connsiteX0" fmla="*/ 0 w 6474066"/>
                <a:gd name="connsiteY0" fmla="*/ 380822 h 697693"/>
                <a:gd name="connsiteX1" fmla="*/ 149880 w 6474066"/>
                <a:gd name="connsiteY1" fmla="*/ 529732 h 697693"/>
                <a:gd name="connsiteX2" fmla="*/ 344530 w 6474066"/>
                <a:gd name="connsiteY2" fmla="*/ 606686 h 697693"/>
                <a:gd name="connsiteX3" fmla="*/ 530126 w 6474066"/>
                <a:gd name="connsiteY3" fmla="*/ 651954 h 697693"/>
                <a:gd name="connsiteX4" fmla="*/ 667524 w 6474066"/>
                <a:gd name="connsiteY4" fmla="*/ 679586 h 697693"/>
                <a:gd name="connsiteX5" fmla="*/ 1003522 w 6474066"/>
                <a:gd name="connsiteY5" fmla="*/ 697693 h 697693"/>
                <a:gd name="connsiteX6" fmla="*/ 1405224 w 6474066"/>
                <a:gd name="connsiteY6" fmla="*/ 697693 h 697693"/>
                <a:gd name="connsiteX7" fmla="*/ 1896780 w 6474066"/>
                <a:gd name="connsiteY7" fmla="*/ 697693 h 697693"/>
                <a:gd name="connsiteX8" fmla="*/ 2118773 w 6474066"/>
                <a:gd name="connsiteY8" fmla="*/ 697693 h 697693"/>
                <a:gd name="connsiteX9" fmla="*/ 2293196 w 6474066"/>
                <a:gd name="connsiteY9" fmla="*/ 692407 h 697693"/>
                <a:gd name="connsiteX10" fmla="*/ 2478190 w 6474066"/>
                <a:gd name="connsiteY10" fmla="*/ 671265 h 697693"/>
                <a:gd name="connsiteX11" fmla="*/ 2668470 w 6474066"/>
                <a:gd name="connsiteY11" fmla="*/ 644837 h 697693"/>
                <a:gd name="connsiteX12" fmla="*/ 2864036 w 6474066"/>
                <a:gd name="connsiteY12" fmla="*/ 602553 h 697693"/>
                <a:gd name="connsiteX13" fmla="*/ 3001460 w 6474066"/>
                <a:gd name="connsiteY13" fmla="*/ 565554 h 697693"/>
                <a:gd name="connsiteX14" fmla="*/ 3107171 w 6474066"/>
                <a:gd name="connsiteY14" fmla="*/ 528555 h 697693"/>
                <a:gd name="connsiteX15" fmla="*/ 3286879 w 6474066"/>
                <a:gd name="connsiteY15" fmla="*/ 465128 h 697693"/>
                <a:gd name="connsiteX16" fmla="*/ 3471874 w 6474066"/>
                <a:gd name="connsiteY16" fmla="*/ 385845 h 697693"/>
                <a:gd name="connsiteX17" fmla="*/ 3651582 w 6474066"/>
                <a:gd name="connsiteY17" fmla="*/ 301276 h 697693"/>
                <a:gd name="connsiteX18" fmla="*/ 3847148 w 6474066"/>
                <a:gd name="connsiteY18" fmla="*/ 227279 h 697693"/>
                <a:gd name="connsiteX19" fmla="*/ 3963430 w 6474066"/>
                <a:gd name="connsiteY19" fmla="*/ 174423 h 697693"/>
                <a:gd name="connsiteX20" fmla="*/ 4153710 w 6474066"/>
                <a:gd name="connsiteY20" fmla="*/ 116282 h 697693"/>
                <a:gd name="connsiteX21" fmla="*/ 4349275 w 6474066"/>
                <a:gd name="connsiteY21" fmla="*/ 68712 h 697693"/>
                <a:gd name="connsiteX22" fmla="*/ 4476128 w 6474066"/>
                <a:gd name="connsiteY22" fmla="*/ 47570 h 697693"/>
                <a:gd name="connsiteX23" fmla="*/ 4608267 w 6474066"/>
                <a:gd name="connsiteY23" fmla="*/ 26428 h 697693"/>
                <a:gd name="connsiteX24" fmla="*/ 4729834 w 6474066"/>
                <a:gd name="connsiteY24" fmla="*/ 15857 h 697693"/>
                <a:gd name="connsiteX25" fmla="*/ 4935971 w 6474066"/>
                <a:gd name="connsiteY25" fmla="*/ 10571 h 697693"/>
                <a:gd name="connsiteX26" fmla="*/ 5221390 w 6474066"/>
                <a:gd name="connsiteY26" fmla="*/ 0 h 697693"/>
                <a:gd name="connsiteX27" fmla="*/ 5670662 w 6474066"/>
                <a:gd name="connsiteY27" fmla="*/ 5286 h 697693"/>
                <a:gd name="connsiteX28" fmla="*/ 6008937 w 6474066"/>
                <a:gd name="connsiteY28" fmla="*/ 5286 h 697693"/>
                <a:gd name="connsiteX29" fmla="*/ 6283786 w 6474066"/>
                <a:gd name="connsiteY29" fmla="*/ 0 h 697693"/>
                <a:gd name="connsiteX30" fmla="*/ 6474066 w 6474066"/>
                <a:gd name="connsiteY30" fmla="*/ 5286 h 697693"/>
                <a:gd name="connsiteX31" fmla="*/ 6474066 w 6474066"/>
                <a:gd name="connsiteY31" fmla="*/ 0 h 697693"/>
                <a:gd name="connsiteX0" fmla="*/ 0 w 6474066"/>
                <a:gd name="connsiteY0" fmla="*/ 380822 h 697693"/>
                <a:gd name="connsiteX1" fmla="*/ 149880 w 6474066"/>
                <a:gd name="connsiteY1" fmla="*/ 529732 h 697693"/>
                <a:gd name="connsiteX2" fmla="*/ 344530 w 6474066"/>
                <a:gd name="connsiteY2" fmla="*/ 606686 h 697693"/>
                <a:gd name="connsiteX3" fmla="*/ 516546 w 6474066"/>
                <a:gd name="connsiteY3" fmla="*/ 656481 h 697693"/>
                <a:gd name="connsiteX4" fmla="*/ 667524 w 6474066"/>
                <a:gd name="connsiteY4" fmla="*/ 679586 h 697693"/>
                <a:gd name="connsiteX5" fmla="*/ 1003522 w 6474066"/>
                <a:gd name="connsiteY5" fmla="*/ 697693 h 697693"/>
                <a:gd name="connsiteX6" fmla="*/ 1405224 w 6474066"/>
                <a:gd name="connsiteY6" fmla="*/ 697693 h 697693"/>
                <a:gd name="connsiteX7" fmla="*/ 1896780 w 6474066"/>
                <a:gd name="connsiteY7" fmla="*/ 697693 h 697693"/>
                <a:gd name="connsiteX8" fmla="*/ 2118773 w 6474066"/>
                <a:gd name="connsiteY8" fmla="*/ 697693 h 697693"/>
                <a:gd name="connsiteX9" fmla="*/ 2293196 w 6474066"/>
                <a:gd name="connsiteY9" fmla="*/ 692407 h 697693"/>
                <a:gd name="connsiteX10" fmla="*/ 2478190 w 6474066"/>
                <a:gd name="connsiteY10" fmla="*/ 671265 h 697693"/>
                <a:gd name="connsiteX11" fmla="*/ 2668470 w 6474066"/>
                <a:gd name="connsiteY11" fmla="*/ 644837 h 697693"/>
                <a:gd name="connsiteX12" fmla="*/ 2864036 w 6474066"/>
                <a:gd name="connsiteY12" fmla="*/ 602553 h 697693"/>
                <a:gd name="connsiteX13" fmla="*/ 3001460 w 6474066"/>
                <a:gd name="connsiteY13" fmla="*/ 565554 h 697693"/>
                <a:gd name="connsiteX14" fmla="*/ 3107171 w 6474066"/>
                <a:gd name="connsiteY14" fmla="*/ 528555 h 697693"/>
                <a:gd name="connsiteX15" fmla="*/ 3286879 w 6474066"/>
                <a:gd name="connsiteY15" fmla="*/ 465128 h 697693"/>
                <a:gd name="connsiteX16" fmla="*/ 3471874 w 6474066"/>
                <a:gd name="connsiteY16" fmla="*/ 385845 h 697693"/>
                <a:gd name="connsiteX17" fmla="*/ 3651582 w 6474066"/>
                <a:gd name="connsiteY17" fmla="*/ 301276 h 697693"/>
                <a:gd name="connsiteX18" fmla="*/ 3847148 w 6474066"/>
                <a:gd name="connsiteY18" fmla="*/ 227279 h 697693"/>
                <a:gd name="connsiteX19" fmla="*/ 3963430 w 6474066"/>
                <a:gd name="connsiteY19" fmla="*/ 174423 h 697693"/>
                <a:gd name="connsiteX20" fmla="*/ 4153710 w 6474066"/>
                <a:gd name="connsiteY20" fmla="*/ 116282 h 697693"/>
                <a:gd name="connsiteX21" fmla="*/ 4349275 w 6474066"/>
                <a:gd name="connsiteY21" fmla="*/ 68712 h 697693"/>
                <a:gd name="connsiteX22" fmla="*/ 4476128 w 6474066"/>
                <a:gd name="connsiteY22" fmla="*/ 47570 h 697693"/>
                <a:gd name="connsiteX23" fmla="*/ 4608267 w 6474066"/>
                <a:gd name="connsiteY23" fmla="*/ 26428 h 697693"/>
                <a:gd name="connsiteX24" fmla="*/ 4729834 w 6474066"/>
                <a:gd name="connsiteY24" fmla="*/ 15857 h 697693"/>
                <a:gd name="connsiteX25" fmla="*/ 4935971 w 6474066"/>
                <a:gd name="connsiteY25" fmla="*/ 10571 h 697693"/>
                <a:gd name="connsiteX26" fmla="*/ 5221390 w 6474066"/>
                <a:gd name="connsiteY26" fmla="*/ 0 h 697693"/>
                <a:gd name="connsiteX27" fmla="*/ 5670662 w 6474066"/>
                <a:gd name="connsiteY27" fmla="*/ 5286 h 697693"/>
                <a:gd name="connsiteX28" fmla="*/ 6008937 w 6474066"/>
                <a:gd name="connsiteY28" fmla="*/ 5286 h 697693"/>
                <a:gd name="connsiteX29" fmla="*/ 6283786 w 6474066"/>
                <a:gd name="connsiteY29" fmla="*/ 0 h 697693"/>
                <a:gd name="connsiteX30" fmla="*/ 6474066 w 6474066"/>
                <a:gd name="connsiteY30" fmla="*/ 5286 h 697693"/>
                <a:gd name="connsiteX31" fmla="*/ 6474066 w 6474066"/>
                <a:gd name="connsiteY31" fmla="*/ 0 h 697693"/>
                <a:gd name="connsiteX0" fmla="*/ 0 w 6474066"/>
                <a:gd name="connsiteY0" fmla="*/ 380822 h 697693"/>
                <a:gd name="connsiteX1" fmla="*/ 154407 w 6474066"/>
                <a:gd name="connsiteY1" fmla="*/ 529732 h 697693"/>
                <a:gd name="connsiteX2" fmla="*/ 344530 w 6474066"/>
                <a:gd name="connsiteY2" fmla="*/ 606686 h 697693"/>
                <a:gd name="connsiteX3" fmla="*/ 516546 w 6474066"/>
                <a:gd name="connsiteY3" fmla="*/ 656481 h 697693"/>
                <a:gd name="connsiteX4" fmla="*/ 667524 w 6474066"/>
                <a:gd name="connsiteY4" fmla="*/ 679586 h 697693"/>
                <a:gd name="connsiteX5" fmla="*/ 1003522 w 6474066"/>
                <a:gd name="connsiteY5" fmla="*/ 697693 h 697693"/>
                <a:gd name="connsiteX6" fmla="*/ 1405224 w 6474066"/>
                <a:gd name="connsiteY6" fmla="*/ 697693 h 697693"/>
                <a:gd name="connsiteX7" fmla="*/ 1896780 w 6474066"/>
                <a:gd name="connsiteY7" fmla="*/ 697693 h 697693"/>
                <a:gd name="connsiteX8" fmla="*/ 2118773 w 6474066"/>
                <a:gd name="connsiteY8" fmla="*/ 697693 h 697693"/>
                <a:gd name="connsiteX9" fmla="*/ 2293196 w 6474066"/>
                <a:gd name="connsiteY9" fmla="*/ 692407 h 697693"/>
                <a:gd name="connsiteX10" fmla="*/ 2478190 w 6474066"/>
                <a:gd name="connsiteY10" fmla="*/ 671265 h 697693"/>
                <a:gd name="connsiteX11" fmla="*/ 2668470 w 6474066"/>
                <a:gd name="connsiteY11" fmla="*/ 644837 h 697693"/>
                <a:gd name="connsiteX12" fmla="*/ 2864036 w 6474066"/>
                <a:gd name="connsiteY12" fmla="*/ 602553 h 697693"/>
                <a:gd name="connsiteX13" fmla="*/ 3001460 w 6474066"/>
                <a:gd name="connsiteY13" fmla="*/ 565554 h 697693"/>
                <a:gd name="connsiteX14" fmla="*/ 3107171 w 6474066"/>
                <a:gd name="connsiteY14" fmla="*/ 528555 h 697693"/>
                <a:gd name="connsiteX15" fmla="*/ 3286879 w 6474066"/>
                <a:gd name="connsiteY15" fmla="*/ 465128 h 697693"/>
                <a:gd name="connsiteX16" fmla="*/ 3471874 w 6474066"/>
                <a:gd name="connsiteY16" fmla="*/ 385845 h 697693"/>
                <a:gd name="connsiteX17" fmla="*/ 3651582 w 6474066"/>
                <a:gd name="connsiteY17" fmla="*/ 301276 h 697693"/>
                <a:gd name="connsiteX18" fmla="*/ 3847148 w 6474066"/>
                <a:gd name="connsiteY18" fmla="*/ 227279 h 697693"/>
                <a:gd name="connsiteX19" fmla="*/ 3963430 w 6474066"/>
                <a:gd name="connsiteY19" fmla="*/ 174423 h 697693"/>
                <a:gd name="connsiteX20" fmla="*/ 4153710 w 6474066"/>
                <a:gd name="connsiteY20" fmla="*/ 116282 h 697693"/>
                <a:gd name="connsiteX21" fmla="*/ 4349275 w 6474066"/>
                <a:gd name="connsiteY21" fmla="*/ 68712 h 697693"/>
                <a:gd name="connsiteX22" fmla="*/ 4476128 w 6474066"/>
                <a:gd name="connsiteY22" fmla="*/ 47570 h 697693"/>
                <a:gd name="connsiteX23" fmla="*/ 4608267 w 6474066"/>
                <a:gd name="connsiteY23" fmla="*/ 26428 h 697693"/>
                <a:gd name="connsiteX24" fmla="*/ 4729834 w 6474066"/>
                <a:gd name="connsiteY24" fmla="*/ 15857 h 697693"/>
                <a:gd name="connsiteX25" fmla="*/ 4935971 w 6474066"/>
                <a:gd name="connsiteY25" fmla="*/ 10571 h 697693"/>
                <a:gd name="connsiteX26" fmla="*/ 5221390 w 6474066"/>
                <a:gd name="connsiteY26" fmla="*/ 0 h 697693"/>
                <a:gd name="connsiteX27" fmla="*/ 5670662 w 6474066"/>
                <a:gd name="connsiteY27" fmla="*/ 5286 h 697693"/>
                <a:gd name="connsiteX28" fmla="*/ 6008937 w 6474066"/>
                <a:gd name="connsiteY28" fmla="*/ 5286 h 697693"/>
                <a:gd name="connsiteX29" fmla="*/ 6283786 w 6474066"/>
                <a:gd name="connsiteY29" fmla="*/ 0 h 697693"/>
                <a:gd name="connsiteX30" fmla="*/ 6474066 w 6474066"/>
                <a:gd name="connsiteY30" fmla="*/ 5286 h 697693"/>
                <a:gd name="connsiteX31" fmla="*/ 6474066 w 6474066"/>
                <a:gd name="connsiteY31" fmla="*/ 0 h 697693"/>
                <a:gd name="connsiteX0" fmla="*/ 0 w 6474066"/>
                <a:gd name="connsiteY0" fmla="*/ 380822 h 697693"/>
                <a:gd name="connsiteX1" fmla="*/ 163461 w 6474066"/>
                <a:gd name="connsiteY1" fmla="*/ 529732 h 697693"/>
                <a:gd name="connsiteX2" fmla="*/ 344530 w 6474066"/>
                <a:gd name="connsiteY2" fmla="*/ 606686 h 697693"/>
                <a:gd name="connsiteX3" fmla="*/ 516546 w 6474066"/>
                <a:gd name="connsiteY3" fmla="*/ 656481 h 697693"/>
                <a:gd name="connsiteX4" fmla="*/ 667524 w 6474066"/>
                <a:gd name="connsiteY4" fmla="*/ 679586 h 697693"/>
                <a:gd name="connsiteX5" fmla="*/ 1003522 w 6474066"/>
                <a:gd name="connsiteY5" fmla="*/ 697693 h 697693"/>
                <a:gd name="connsiteX6" fmla="*/ 1405224 w 6474066"/>
                <a:gd name="connsiteY6" fmla="*/ 697693 h 697693"/>
                <a:gd name="connsiteX7" fmla="*/ 1896780 w 6474066"/>
                <a:gd name="connsiteY7" fmla="*/ 697693 h 697693"/>
                <a:gd name="connsiteX8" fmla="*/ 2118773 w 6474066"/>
                <a:gd name="connsiteY8" fmla="*/ 697693 h 697693"/>
                <a:gd name="connsiteX9" fmla="*/ 2293196 w 6474066"/>
                <a:gd name="connsiteY9" fmla="*/ 692407 h 697693"/>
                <a:gd name="connsiteX10" fmla="*/ 2478190 w 6474066"/>
                <a:gd name="connsiteY10" fmla="*/ 671265 h 697693"/>
                <a:gd name="connsiteX11" fmla="*/ 2668470 w 6474066"/>
                <a:gd name="connsiteY11" fmla="*/ 644837 h 697693"/>
                <a:gd name="connsiteX12" fmla="*/ 2864036 w 6474066"/>
                <a:gd name="connsiteY12" fmla="*/ 602553 h 697693"/>
                <a:gd name="connsiteX13" fmla="*/ 3001460 w 6474066"/>
                <a:gd name="connsiteY13" fmla="*/ 565554 h 697693"/>
                <a:gd name="connsiteX14" fmla="*/ 3107171 w 6474066"/>
                <a:gd name="connsiteY14" fmla="*/ 528555 h 697693"/>
                <a:gd name="connsiteX15" fmla="*/ 3286879 w 6474066"/>
                <a:gd name="connsiteY15" fmla="*/ 465128 h 697693"/>
                <a:gd name="connsiteX16" fmla="*/ 3471874 w 6474066"/>
                <a:gd name="connsiteY16" fmla="*/ 385845 h 697693"/>
                <a:gd name="connsiteX17" fmla="*/ 3651582 w 6474066"/>
                <a:gd name="connsiteY17" fmla="*/ 301276 h 697693"/>
                <a:gd name="connsiteX18" fmla="*/ 3847148 w 6474066"/>
                <a:gd name="connsiteY18" fmla="*/ 227279 h 697693"/>
                <a:gd name="connsiteX19" fmla="*/ 3963430 w 6474066"/>
                <a:gd name="connsiteY19" fmla="*/ 174423 h 697693"/>
                <a:gd name="connsiteX20" fmla="*/ 4153710 w 6474066"/>
                <a:gd name="connsiteY20" fmla="*/ 116282 h 697693"/>
                <a:gd name="connsiteX21" fmla="*/ 4349275 w 6474066"/>
                <a:gd name="connsiteY21" fmla="*/ 68712 h 697693"/>
                <a:gd name="connsiteX22" fmla="*/ 4476128 w 6474066"/>
                <a:gd name="connsiteY22" fmla="*/ 47570 h 697693"/>
                <a:gd name="connsiteX23" fmla="*/ 4608267 w 6474066"/>
                <a:gd name="connsiteY23" fmla="*/ 26428 h 697693"/>
                <a:gd name="connsiteX24" fmla="*/ 4729834 w 6474066"/>
                <a:gd name="connsiteY24" fmla="*/ 15857 h 697693"/>
                <a:gd name="connsiteX25" fmla="*/ 4935971 w 6474066"/>
                <a:gd name="connsiteY25" fmla="*/ 10571 h 697693"/>
                <a:gd name="connsiteX26" fmla="*/ 5221390 w 6474066"/>
                <a:gd name="connsiteY26" fmla="*/ 0 h 697693"/>
                <a:gd name="connsiteX27" fmla="*/ 5670662 w 6474066"/>
                <a:gd name="connsiteY27" fmla="*/ 5286 h 697693"/>
                <a:gd name="connsiteX28" fmla="*/ 6008937 w 6474066"/>
                <a:gd name="connsiteY28" fmla="*/ 5286 h 697693"/>
                <a:gd name="connsiteX29" fmla="*/ 6283786 w 6474066"/>
                <a:gd name="connsiteY29" fmla="*/ 0 h 697693"/>
                <a:gd name="connsiteX30" fmla="*/ 6474066 w 6474066"/>
                <a:gd name="connsiteY30" fmla="*/ 5286 h 697693"/>
                <a:gd name="connsiteX31" fmla="*/ 6474066 w 6474066"/>
                <a:gd name="connsiteY31" fmla="*/ 0 h 697693"/>
                <a:gd name="connsiteX0" fmla="*/ 0 w 6474066"/>
                <a:gd name="connsiteY0" fmla="*/ 380822 h 697693"/>
                <a:gd name="connsiteX1" fmla="*/ 143286 w 6474066"/>
                <a:gd name="connsiteY1" fmla="*/ 519914 h 697693"/>
                <a:gd name="connsiteX2" fmla="*/ 344530 w 6474066"/>
                <a:gd name="connsiteY2" fmla="*/ 606686 h 697693"/>
                <a:gd name="connsiteX3" fmla="*/ 516546 w 6474066"/>
                <a:gd name="connsiteY3" fmla="*/ 656481 h 697693"/>
                <a:gd name="connsiteX4" fmla="*/ 667524 w 6474066"/>
                <a:gd name="connsiteY4" fmla="*/ 679586 h 697693"/>
                <a:gd name="connsiteX5" fmla="*/ 1003522 w 6474066"/>
                <a:gd name="connsiteY5" fmla="*/ 697693 h 697693"/>
                <a:gd name="connsiteX6" fmla="*/ 1405224 w 6474066"/>
                <a:gd name="connsiteY6" fmla="*/ 697693 h 697693"/>
                <a:gd name="connsiteX7" fmla="*/ 1896780 w 6474066"/>
                <a:gd name="connsiteY7" fmla="*/ 697693 h 697693"/>
                <a:gd name="connsiteX8" fmla="*/ 2118773 w 6474066"/>
                <a:gd name="connsiteY8" fmla="*/ 697693 h 697693"/>
                <a:gd name="connsiteX9" fmla="*/ 2293196 w 6474066"/>
                <a:gd name="connsiteY9" fmla="*/ 692407 h 697693"/>
                <a:gd name="connsiteX10" fmla="*/ 2478190 w 6474066"/>
                <a:gd name="connsiteY10" fmla="*/ 671265 h 697693"/>
                <a:gd name="connsiteX11" fmla="*/ 2668470 w 6474066"/>
                <a:gd name="connsiteY11" fmla="*/ 644837 h 697693"/>
                <a:gd name="connsiteX12" fmla="*/ 2864036 w 6474066"/>
                <a:gd name="connsiteY12" fmla="*/ 602553 h 697693"/>
                <a:gd name="connsiteX13" fmla="*/ 3001460 w 6474066"/>
                <a:gd name="connsiteY13" fmla="*/ 565554 h 697693"/>
                <a:gd name="connsiteX14" fmla="*/ 3107171 w 6474066"/>
                <a:gd name="connsiteY14" fmla="*/ 528555 h 697693"/>
                <a:gd name="connsiteX15" fmla="*/ 3286879 w 6474066"/>
                <a:gd name="connsiteY15" fmla="*/ 465128 h 697693"/>
                <a:gd name="connsiteX16" fmla="*/ 3471874 w 6474066"/>
                <a:gd name="connsiteY16" fmla="*/ 385845 h 697693"/>
                <a:gd name="connsiteX17" fmla="*/ 3651582 w 6474066"/>
                <a:gd name="connsiteY17" fmla="*/ 301276 h 697693"/>
                <a:gd name="connsiteX18" fmla="*/ 3847148 w 6474066"/>
                <a:gd name="connsiteY18" fmla="*/ 227279 h 697693"/>
                <a:gd name="connsiteX19" fmla="*/ 3963430 w 6474066"/>
                <a:gd name="connsiteY19" fmla="*/ 174423 h 697693"/>
                <a:gd name="connsiteX20" fmla="*/ 4153710 w 6474066"/>
                <a:gd name="connsiteY20" fmla="*/ 116282 h 697693"/>
                <a:gd name="connsiteX21" fmla="*/ 4349275 w 6474066"/>
                <a:gd name="connsiteY21" fmla="*/ 68712 h 697693"/>
                <a:gd name="connsiteX22" fmla="*/ 4476128 w 6474066"/>
                <a:gd name="connsiteY22" fmla="*/ 47570 h 697693"/>
                <a:gd name="connsiteX23" fmla="*/ 4608267 w 6474066"/>
                <a:gd name="connsiteY23" fmla="*/ 26428 h 697693"/>
                <a:gd name="connsiteX24" fmla="*/ 4729834 w 6474066"/>
                <a:gd name="connsiteY24" fmla="*/ 15857 h 697693"/>
                <a:gd name="connsiteX25" fmla="*/ 4935971 w 6474066"/>
                <a:gd name="connsiteY25" fmla="*/ 10571 h 697693"/>
                <a:gd name="connsiteX26" fmla="*/ 5221390 w 6474066"/>
                <a:gd name="connsiteY26" fmla="*/ 0 h 697693"/>
                <a:gd name="connsiteX27" fmla="*/ 5670662 w 6474066"/>
                <a:gd name="connsiteY27" fmla="*/ 5286 h 697693"/>
                <a:gd name="connsiteX28" fmla="*/ 6008937 w 6474066"/>
                <a:gd name="connsiteY28" fmla="*/ 5286 h 697693"/>
                <a:gd name="connsiteX29" fmla="*/ 6283786 w 6474066"/>
                <a:gd name="connsiteY29" fmla="*/ 0 h 697693"/>
                <a:gd name="connsiteX30" fmla="*/ 6474066 w 6474066"/>
                <a:gd name="connsiteY30" fmla="*/ 5286 h 697693"/>
                <a:gd name="connsiteX31" fmla="*/ 6474066 w 6474066"/>
                <a:gd name="connsiteY31" fmla="*/ 0 h 697693"/>
                <a:gd name="connsiteX0" fmla="*/ 26323 w 6500389"/>
                <a:gd name="connsiteY0" fmla="*/ 380822 h 697693"/>
                <a:gd name="connsiteX1" fmla="*/ 169609 w 6500389"/>
                <a:gd name="connsiteY1" fmla="*/ 519914 h 697693"/>
                <a:gd name="connsiteX2" fmla="*/ 370853 w 6500389"/>
                <a:gd name="connsiteY2" fmla="*/ 606686 h 697693"/>
                <a:gd name="connsiteX3" fmla="*/ 542869 w 6500389"/>
                <a:gd name="connsiteY3" fmla="*/ 656481 h 697693"/>
                <a:gd name="connsiteX4" fmla="*/ 693847 w 6500389"/>
                <a:gd name="connsiteY4" fmla="*/ 679586 h 697693"/>
                <a:gd name="connsiteX5" fmla="*/ 1029845 w 6500389"/>
                <a:gd name="connsiteY5" fmla="*/ 697693 h 697693"/>
                <a:gd name="connsiteX6" fmla="*/ 1431547 w 6500389"/>
                <a:gd name="connsiteY6" fmla="*/ 697693 h 697693"/>
                <a:gd name="connsiteX7" fmla="*/ 1923103 w 6500389"/>
                <a:gd name="connsiteY7" fmla="*/ 697693 h 697693"/>
                <a:gd name="connsiteX8" fmla="*/ 2145096 w 6500389"/>
                <a:gd name="connsiteY8" fmla="*/ 697693 h 697693"/>
                <a:gd name="connsiteX9" fmla="*/ 2319519 w 6500389"/>
                <a:gd name="connsiteY9" fmla="*/ 692407 h 697693"/>
                <a:gd name="connsiteX10" fmla="*/ 2504513 w 6500389"/>
                <a:gd name="connsiteY10" fmla="*/ 671265 h 697693"/>
                <a:gd name="connsiteX11" fmla="*/ 2694793 w 6500389"/>
                <a:gd name="connsiteY11" fmla="*/ 644837 h 697693"/>
                <a:gd name="connsiteX12" fmla="*/ 2890359 w 6500389"/>
                <a:gd name="connsiteY12" fmla="*/ 602553 h 697693"/>
                <a:gd name="connsiteX13" fmla="*/ 3027783 w 6500389"/>
                <a:gd name="connsiteY13" fmla="*/ 565554 h 697693"/>
                <a:gd name="connsiteX14" fmla="*/ 3133494 w 6500389"/>
                <a:gd name="connsiteY14" fmla="*/ 528555 h 697693"/>
                <a:gd name="connsiteX15" fmla="*/ 3313202 w 6500389"/>
                <a:gd name="connsiteY15" fmla="*/ 465128 h 697693"/>
                <a:gd name="connsiteX16" fmla="*/ 3498197 w 6500389"/>
                <a:gd name="connsiteY16" fmla="*/ 385845 h 697693"/>
                <a:gd name="connsiteX17" fmla="*/ 3677905 w 6500389"/>
                <a:gd name="connsiteY17" fmla="*/ 301276 h 697693"/>
                <a:gd name="connsiteX18" fmla="*/ 3873471 w 6500389"/>
                <a:gd name="connsiteY18" fmla="*/ 227279 h 697693"/>
                <a:gd name="connsiteX19" fmla="*/ 3989753 w 6500389"/>
                <a:gd name="connsiteY19" fmla="*/ 174423 h 697693"/>
                <a:gd name="connsiteX20" fmla="*/ 4180033 w 6500389"/>
                <a:gd name="connsiteY20" fmla="*/ 116282 h 697693"/>
                <a:gd name="connsiteX21" fmla="*/ 4375598 w 6500389"/>
                <a:gd name="connsiteY21" fmla="*/ 68712 h 697693"/>
                <a:gd name="connsiteX22" fmla="*/ 4502451 w 6500389"/>
                <a:gd name="connsiteY22" fmla="*/ 47570 h 697693"/>
                <a:gd name="connsiteX23" fmla="*/ 4634590 w 6500389"/>
                <a:gd name="connsiteY23" fmla="*/ 26428 h 697693"/>
                <a:gd name="connsiteX24" fmla="*/ 4756157 w 6500389"/>
                <a:gd name="connsiteY24" fmla="*/ 15857 h 697693"/>
                <a:gd name="connsiteX25" fmla="*/ 4962294 w 6500389"/>
                <a:gd name="connsiteY25" fmla="*/ 10571 h 697693"/>
                <a:gd name="connsiteX26" fmla="*/ 5247713 w 6500389"/>
                <a:gd name="connsiteY26" fmla="*/ 0 h 697693"/>
                <a:gd name="connsiteX27" fmla="*/ 5696985 w 6500389"/>
                <a:gd name="connsiteY27" fmla="*/ 5286 h 697693"/>
                <a:gd name="connsiteX28" fmla="*/ 6035260 w 6500389"/>
                <a:gd name="connsiteY28" fmla="*/ 5286 h 697693"/>
                <a:gd name="connsiteX29" fmla="*/ 6310109 w 6500389"/>
                <a:gd name="connsiteY29" fmla="*/ 0 h 697693"/>
                <a:gd name="connsiteX30" fmla="*/ 6500389 w 6500389"/>
                <a:gd name="connsiteY30" fmla="*/ 5286 h 697693"/>
                <a:gd name="connsiteX31" fmla="*/ 6500389 w 6500389"/>
                <a:gd name="connsiteY31" fmla="*/ 0 h 69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00389" h="697693">
                  <a:moveTo>
                    <a:pt x="26323" y="380822"/>
                  </a:moveTo>
                  <a:cubicBezTo>
                    <a:pt x="0" y="384515"/>
                    <a:pt x="80988" y="441451"/>
                    <a:pt x="169609" y="519914"/>
                  </a:cubicBezTo>
                  <a:cubicBezTo>
                    <a:pt x="225522" y="553786"/>
                    <a:pt x="284579" y="581710"/>
                    <a:pt x="370853" y="606686"/>
                  </a:cubicBezTo>
                  <a:cubicBezTo>
                    <a:pt x="434227" y="627056"/>
                    <a:pt x="489037" y="644331"/>
                    <a:pt x="542869" y="656481"/>
                  </a:cubicBezTo>
                  <a:cubicBezTo>
                    <a:pt x="596701" y="668631"/>
                    <a:pt x="614948" y="671963"/>
                    <a:pt x="693847" y="679586"/>
                  </a:cubicBezTo>
                  <a:lnTo>
                    <a:pt x="1029845" y="697693"/>
                  </a:lnTo>
                  <a:lnTo>
                    <a:pt x="1431547" y="697693"/>
                  </a:lnTo>
                  <a:lnTo>
                    <a:pt x="1923103" y="697693"/>
                  </a:lnTo>
                  <a:lnTo>
                    <a:pt x="2145096" y="697693"/>
                  </a:lnTo>
                  <a:lnTo>
                    <a:pt x="2319519" y="692407"/>
                  </a:lnTo>
                  <a:lnTo>
                    <a:pt x="2504513" y="671265"/>
                  </a:lnTo>
                  <a:lnTo>
                    <a:pt x="2694793" y="644837"/>
                  </a:lnTo>
                  <a:lnTo>
                    <a:pt x="2890359" y="602553"/>
                  </a:lnTo>
                  <a:lnTo>
                    <a:pt x="3027783" y="565554"/>
                  </a:lnTo>
                  <a:lnTo>
                    <a:pt x="3133494" y="528555"/>
                  </a:lnTo>
                  <a:lnTo>
                    <a:pt x="3313202" y="465128"/>
                  </a:lnTo>
                  <a:lnTo>
                    <a:pt x="3498197" y="385845"/>
                  </a:lnTo>
                  <a:lnTo>
                    <a:pt x="3677905" y="301276"/>
                  </a:lnTo>
                  <a:lnTo>
                    <a:pt x="3873471" y="227279"/>
                  </a:lnTo>
                  <a:lnTo>
                    <a:pt x="3989753" y="174423"/>
                  </a:lnTo>
                  <a:lnTo>
                    <a:pt x="4180033" y="116282"/>
                  </a:lnTo>
                  <a:lnTo>
                    <a:pt x="4375598" y="68712"/>
                  </a:lnTo>
                  <a:lnTo>
                    <a:pt x="4502451" y="47570"/>
                  </a:lnTo>
                  <a:lnTo>
                    <a:pt x="4634590" y="26428"/>
                  </a:lnTo>
                  <a:lnTo>
                    <a:pt x="4756157" y="15857"/>
                  </a:lnTo>
                  <a:lnTo>
                    <a:pt x="4962294" y="10571"/>
                  </a:lnTo>
                  <a:lnTo>
                    <a:pt x="5247713" y="0"/>
                  </a:lnTo>
                  <a:lnTo>
                    <a:pt x="5696985" y="5286"/>
                  </a:lnTo>
                  <a:lnTo>
                    <a:pt x="6035260" y="5286"/>
                  </a:lnTo>
                  <a:lnTo>
                    <a:pt x="6310109" y="0"/>
                  </a:lnTo>
                  <a:lnTo>
                    <a:pt x="6500389" y="5286"/>
                  </a:lnTo>
                  <a:lnTo>
                    <a:pt x="6500389" y="0"/>
                  </a:lnTo>
                </a:path>
              </a:pathLst>
            </a:custGeom>
            <a:ln w="28575">
              <a:solidFill>
                <a:srgbClr val="00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Forme libre 231"/>
            <p:cNvSpPr/>
            <p:nvPr/>
          </p:nvSpPr>
          <p:spPr>
            <a:xfrm>
              <a:off x="3960146" y="2948925"/>
              <a:ext cx="4589448" cy="312034"/>
            </a:xfrm>
            <a:custGeom>
              <a:avLst/>
              <a:gdLst>
                <a:gd name="connsiteX0" fmla="*/ 0 w 6569937"/>
                <a:gd name="connsiteY0" fmla="*/ 200851 h 364703"/>
                <a:gd name="connsiteX1" fmla="*/ 459842 w 6569937"/>
                <a:gd name="connsiteY1" fmla="*/ 237850 h 364703"/>
                <a:gd name="connsiteX2" fmla="*/ 676550 w 6569937"/>
                <a:gd name="connsiteY2" fmla="*/ 248421 h 364703"/>
                <a:gd name="connsiteX3" fmla="*/ 824545 w 6569937"/>
                <a:gd name="connsiteY3" fmla="*/ 258992 h 364703"/>
                <a:gd name="connsiteX4" fmla="*/ 1067681 w 6569937"/>
                <a:gd name="connsiteY4" fmla="*/ 280134 h 364703"/>
                <a:gd name="connsiteX5" fmla="*/ 1448240 w 6569937"/>
                <a:gd name="connsiteY5" fmla="*/ 269563 h 364703"/>
                <a:gd name="connsiteX6" fmla="*/ 1654376 w 6569937"/>
                <a:gd name="connsiteY6" fmla="*/ 285420 h 364703"/>
                <a:gd name="connsiteX7" fmla="*/ 1775944 w 6569937"/>
                <a:gd name="connsiteY7" fmla="*/ 295991 h 364703"/>
                <a:gd name="connsiteX8" fmla="*/ 1844656 w 6569937"/>
                <a:gd name="connsiteY8" fmla="*/ 301276 h 364703"/>
                <a:gd name="connsiteX9" fmla="*/ 1913368 w 6569937"/>
                <a:gd name="connsiteY9" fmla="*/ 317133 h 364703"/>
                <a:gd name="connsiteX10" fmla="*/ 1992652 w 6569937"/>
                <a:gd name="connsiteY10" fmla="*/ 332990 h 364703"/>
                <a:gd name="connsiteX11" fmla="*/ 2119505 w 6569937"/>
                <a:gd name="connsiteY11" fmla="*/ 338275 h 364703"/>
                <a:gd name="connsiteX12" fmla="*/ 2219930 w 6569937"/>
                <a:gd name="connsiteY12" fmla="*/ 343561 h 364703"/>
                <a:gd name="connsiteX13" fmla="*/ 2336212 w 6569937"/>
                <a:gd name="connsiteY13" fmla="*/ 348846 h 364703"/>
                <a:gd name="connsiteX14" fmla="*/ 2542349 w 6569937"/>
                <a:gd name="connsiteY14" fmla="*/ 364703 h 364703"/>
                <a:gd name="connsiteX15" fmla="*/ 2700915 w 6569937"/>
                <a:gd name="connsiteY15" fmla="*/ 348846 h 364703"/>
                <a:gd name="connsiteX16" fmla="*/ 2901766 w 6569937"/>
                <a:gd name="connsiteY16" fmla="*/ 343561 h 364703"/>
                <a:gd name="connsiteX17" fmla="*/ 3055047 w 6569937"/>
                <a:gd name="connsiteY17" fmla="*/ 317133 h 364703"/>
                <a:gd name="connsiteX18" fmla="*/ 3224185 w 6569937"/>
                <a:gd name="connsiteY18" fmla="*/ 285420 h 364703"/>
                <a:gd name="connsiteX19" fmla="*/ 3398608 w 6569937"/>
                <a:gd name="connsiteY19" fmla="*/ 243135 h 364703"/>
                <a:gd name="connsiteX20" fmla="*/ 3631172 w 6569937"/>
                <a:gd name="connsiteY20" fmla="*/ 184994 h 364703"/>
                <a:gd name="connsiteX21" fmla="*/ 3784453 w 6569937"/>
                <a:gd name="connsiteY21" fmla="*/ 142710 h 364703"/>
                <a:gd name="connsiteX22" fmla="*/ 3906020 w 6569937"/>
                <a:gd name="connsiteY22" fmla="*/ 105711 h 364703"/>
                <a:gd name="connsiteX23" fmla="*/ 4048730 w 6569937"/>
                <a:gd name="connsiteY23" fmla="*/ 79283 h 364703"/>
                <a:gd name="connsiteX24" fmla="*/ 4149156 w 6569937"/>
                <a:gd name="connsiteY24" fmla="*/ 58141 h 364703"/>
                <a:gd name="connsiteX25" fmla="*/ 4318293 w 6569937"/>
                <a:gd name="connsiteY25" fmla="*/ 31713 h 364703"/>
                <a:gd name="connsiteX26" fmla="*/ 4461003 w 6569937"/>
                <a:gd name="connsiteY26" fmla="*/ 15857 h 364703"/>
                <a:gd name="connsiteX27" fmla="*/ 4603713 w 6569937"/>
                <a:gd name="connsiteY27" fmla="*/ 0 h 364703"/>
                <a:gd name="connsiteX28" fmla="*/ 4793993 w 6569937"/>
                <a:gd name="connsiteY28" fmla="*/ 0 h 364703"/>
                <a:gd name="connsiteX29" fmla="*/ 5063556 w 6569937"/>
                <a:gd name="connsiteY29" fmla="*/ 0 h 364703"/>
                <a:gd name="connsiteX30" fmla="*/ 5301405 w 6569937"/>
                <a:gd name="connsiteY30" fmla="*/ 0 h 364703"/>
                <a:gd name="connsiteX31" fmla="*/ 5459972 w 6569937"/>
                <a:gd name="connsiteY31" fmla="*/ 10571 h 364703"/>
                <a:gd name="connsiteX32" fmla="*/ 5602682 w 6569937"/>
                <a:gd name="connsiteY32" fmla="*/ 10571 h 364703"/>
                <a:gd name="connsiteX33" fmla="*/ 5803533 w 6569937"/>
                <a:gd name="connsiteY33" fmla="*/ 5286 h 364703"/>
                <a:gd name="connsiteX34" fmla="*/ 6094238 w 6569937"/>
                <a:gd name="connsiteY34" fmla="*/ 15857 h 364703"/>
                <a:gd name="connsiteX35" fmla="*/ 6284518 w 6569937"/>
                <a:gd name="connsiteY35" fmla="*/ 15857 h 364703"/>
                <a:gd name="connsiteX36" fmla="*/ 6411371 w 6569937"/>
                <a:gd name="connsiteY36" fmla="*/ 15857 h 364703"/>
                <a:gd name="connsiteX37" fmla="*/ 6569937 w 6569937"/>
                <a:gd name="connsiteY37" fmla="*/ 15857 h 364703"/>
                <a:gd name="connsiteX0" fmla="*/ 0 w 6542775"/>
                <a:gd name="connsiteY0" fmla="*/ 0 h 414076"/>
                <a:gd name="connsiteX1" fmla="*/ 432680 w 6542775"/>
                <a:gd name="connsiteY1" fmla="*/ 287223 h 414076"/>
                <a:gd name="connsiteX2" fmla="*/ 649388 w 6542775"/>
                <a:gd name="connsiteY2" fmla="*/ 297794 h 414076"/>
                <a:gd name="connsiteX3" fmla="*/ 797383 w 6542775"/>
                <a:gd name="connsiteY3" fmla="*/ 308365 h 414076"/>
                <a:gd name="connsiteX4" fmla="*/ 1040519 w 6542775"/>
                <a:gd name="connsiteY4" fmla="*/ 329507 h 414076"/>
                <a:gd name="connsiteX5" fmla="*/ 1421078 w 6542775"/>
                <a:gd name="connsiteY5" fmla="*/ 318936 h 414076"/>
                <a:gd name="connsiteX6" fmla="*/ 1627214 w 6542775"/>
                <a:gd name="connsiteY6" fmla="*/ 334793 h 414076"/>
                <a:gd name="connsiteX7" fmla="*/ 1748782 w 6542775"/>
                <a:gd name="connsiteY7" fmla="*/ 345364 h 414076"/>
                <a:gd name="connsiteX8" fmla="*/ 1817494 w 6542775"/>
                <a:gd name="connsiteY8" fmla="*/ 350649 h 414076"/>
                <a:gd name="connsiteX9" fmla="*/ 1886206 w 6542775"/>
                <a:gd name="connsiteY9" fmla="*/ 366506 h 414076"/>
                <a:gd name="connsiteX10" fmla="*/ 1965490 w 6542775"/>
                <a:gd name="connsiteY10" fmla="*/ 382363 h 414076"/>
                <a:gd name="connsiteX11" fmla="*/ 2092343 w 6542775"/>
                <a:gd name="connsiteY11" fmla="*/ 387648 h 414076"/>
                <a:gd name="connsiteX12" fmla="*/ 2192768 w 6542775"/>
                <a:gd name="connsiteY12" fmla="*/ 392934 h 414076"/>
                <a:gd name="connsiteX13" fmla="*/ 2309050 w 6542775"/>
                <a:gd name="connsiteY13" fmla="*/ 398219 h 414076"/>
                <a:gd name="connsiteX14" fmla="*/ 2515187 w 6542775"/>
                <a:gd name="connsiteY14" fmla="*/ 414076 h 414076"/>
                <a:gd name="connsiteX15" fmla="*/ 2673753 w 6542775"/>
                <a:gd name="connsiteY15" fmla="*/ 398219 h 414076"/>
                <a:gd name="connsiteX16" fmla="*/ 2874604 w 6542775"/>
                <a:gd name="connsiteY16" fmla="*/ 392934 h 414076"/>
                <a:gd name="connsiteX17" fmla="*/ 3027885 w 6542775"/>
                <a:gd name="connsiteY17" fmla="*/ 366506 h 414076"/>
                <a:gd name="connsiteX18" fmla="*/ 3197023 w 6542775"/>
                <a:gd name="connsiteY18" fmla="*/ 334793 h 414076"/>
                <a:gd name="connsiteX19" fmla="*/ 3371446 w 6542775"/>
                <a:gd name="connsiteY19" fmla="*/ 292508 h 414076"/>
                <a:gd name="connsiteX20" fmla="*/ 3604010 w 6542775"/>
                <a:gd name="connsiteY20" fmla="*/ 234367 h 414076"/>
                <a:gd name="connsiteX21" fmla="*/ 3757291 w 6542775"/>
                <a:gd name="connsiteY21" fmla="*/ 192083 h 414076"/>
                <a:gd name="connsiteX22" fmla="*/ 3878858 w 6542775"/>
                <a:gd name="connsiteY22" fmla="*/ 155084 h 414076"/>
                <a:gd name="connsiteX23" fmla="*/ 4021568 w 6542775"/>
                <a:gd name="connsiteY23" fmla="*/ 128656 h 414076"/>
                <a:gd name="connsiteX24" fmla="*/ 4121994 w 6542775"/>
                <a:gd name="connsiteY24" fmla="*/ 107514 h 414076"/>
                <a:gd name="connsiteX25" fmla="*/ 4291131 w 6542775"/>
                <a:gd name="connsiteY25" fmla="*/ 81086 h 414076"/>
                <a:gd name="connsiteX26" fmla="*/ 4433841 w 6542775"/>
                <a:gd name="connsiteY26" fmla="*/ 65230 h 414076"/>
                <a:gd name="connsiteX27" fmla="*/ 4576551 w 6542775"/>
                <a:gd name="connsiteY27" fmla="*/ 49373 h 414076"/>
                <a:gd name="connsiteX28" fmla="*/ 4766831 w 6542775"/>
                <a:gd name="connsiteY28" fmla="*/ 49373 h 414076"/>
                <a:gd name="connsiteX29" fmla="*/ 5036394 w 6542775"/>
                <a:gd name="connsiteY29" fmla="*/ 49373 h 414076"/>
                <a:gd name="connsiteX30" fmla="*/ 5274243 w 6542775"/>
                <a:gd name="connsiteY30" fmla="*/ 49373 h 414076"/>
                <a:gd name="connsiteX31" fmla="*/ 5432810 w 6542775"/>
                <a:gd name="connsiteY31" fmla="*/ 59944 h 414076"/>
                <a:gd name="connsiteX32" fmla="*/ 5575520 w 6542775"/>
                <a:gd name="connsiteY32" fmla="*/ 59944 h 414076"/>
                <a:gd name="connsiteX33" fmla="*/ 5776371 w 6542775"/>
                <a:gd name="connsiteY33" fmla="*/ 54659 h 414076"/>
                <a:gd name="connsiteX34" fmla="*/ 6067076 w 6542775"/>
                <a:gd name="connsiteY34" fmla="*/ 65230 h 414076"/>
                <a:gd name="connsiteX35" fmla="*/ 6257356 w 6542775"/>
                <a:gd name="connsiteY35" fmla="*/ 65230 h 414076"/>
                <a:gd name="connsiteX36" fmla="*/ 6384209 w 6542775"/>
                <a:gd name="connsiteY36" fmla="*/ 65230 h 414076"/>
                <a:gd name="connsiteX37" fmla="*/ 6542775 w 6542775"/>
                <a:gd name="connsiteY37" fmla="*/ 65230 h 414076"/>
                <a:gd name="connsiteX0" fmla="*/ 0 w 6556355"/>
                <a:gd name="connsiteY0" fmla="*/ 0 h 445763"/>
                <a:gd name="connsiteX1" fmla="*/ 446260 w 6556355"/>
                <a:gd name="connsiteY1" fmla="*/ 318910 h 445763"/>
                <a:gd name="connsiteX2" fmla="*/ 662968 w 6556355"/>
                <a:gd name="connsiteY2" fmla="*/ 329481 h 445763"/>
                <a:gd name="connsiteX3" fmla="*/ 810963 w 6556355"/>
                <a:gd name="connsiteY3" fmla="*/ 340052 h 445763"/>
                <a:gd name="connsiteX4" fmla="*/ 1054099 w 6556355"/>
                <a:gd name="connsiteY4" fmla="*/ 361194 h 445763"/>
                <a:gd name="connsiteX5" fmla="*/ 1434658 w 6556355"/>
                <a:gd name="connsiteY5" fmla="*/ 350623 h 445763"/>
                <a:gd name="connsiteX6" fmla="*/ 1640794 w 6556355"/>
                <a:gd name="connsiteY6" fmla="*/ 366480 h 445763"/>
                <a:gd name="connsiteX7" fmla="*/ 1762362 w 6556355"/>
                <a:gd name="connsiteY7" fmla="*/ 377051 h 445763"/>
                <a:gd name="connsiteX8" fmla="*/ 1831074 w 6556355"/>
                <a:gd name="connsiteY8" fmla="*/ 382336 h 445763"/>
                <a:gd name="connsiteX9" fmla="*/ 1899786 w 6556355"/>
                <a:gd name="connsiteY9" fmla="*/ 398193 h 445763"/>
                <a:gd name="connsiteX10" fmla="*/ 1979070 w 6556355"/>
                <a:gd name="connsiteY10" fmla="*/ 414050 h 445763"/>
                <a:gd name="connsiteX11" fmla="*/ 2105923 w 6556355"/>
                <a:gd name="connsiteY11" fmla="*/ 419335 h 445763"/>
                <a:gd name="connsiteX12" fmla="*/ 2206348 w 6556355"/>
                <a:gd name="connsiteY12" fmla="*/ 424621 h 445763"/>
                <a:gd name="connsiteX13" fmla="*/ 2322630 w 6556355"/>
                <a:gd name="connsiteY13" fmla="*/ 429906 h 445763"/>
                <a:gd name="connsiteX14" fmla="*/ 2528767 w 6556355"/>
                <a:gd name="connsiteY14" fmla="*/ 445763 h 445763"/>
                <a:gd name="connsiteX15" fmla="*/ 2687333 w 6556355"/>
                <a:gd name="connsiteY15" fmla="*/ 429906 h 445763"/>
                <a:gd name="connsiteX16" fmla="*/ 2888184 w 6556355"/>
                <a:gd name="connsiteY16" fmla="*/ 424621 h 445763"/>
                <a:gd name="connsiteX17" fmla="*/ 3041465 w 6556355"/>
                <a:gd name="connsiteY17" fmla="*/ 398193 h 445763"/>
                <a:gd name="connsiteX18" fmla="*/ 3210603 w 6556355"/>
                <a:gd name="connsiteY18" fmla="*/ 366480 h 445763"/>
                <a:gd name="connsiteX19" fmla="*/ 3385026 w 6556355"/>
                <a:gd name="connsiteY19" fmla="*/ 324195 h 445763"/>
                <a:gd name="connsiteX20" fmla="*/ 3617590 w 6556355"/>
                <a:gd name="connsiteY20" fmla="*/ 266054 h 445763"/>
                <a:gd name="connsiteX21" fmla="*/ 3770871 w 6556355"/>
                <a:gd name="connsiteY21" fmla="*/ 223770 h 445763"/>
                <a:gd name="connsiteX22" fmla="*/ 3892438 w 6556355"/>
                <a:gd name="connsiteY22" fmla="*/ 186771 h 445763"/>
                <a:gd name="connsiteX23" fmla="*/ 4035148 w 6556355"/>
                <a:gd name="connsiteY23" fmla="*/ 160343 h 445763"/>
                <a:gd name="connsiteX24" fmla="*/ 4135574 w 6556355"/>
                <a:gd name="connsiteY24" fmla="*/ 139201 h 445763"/>
                <a:gd name="connsiteX25" fmla="*/ 4304711 w 6556355"/>
                <a:gd name="connsiteY25" fmla="*/ 112773 h 445763"/>
                <a:gd name="connsiteX26" fmla="*/ 4447421 w 6556355"/>
                <a:gd name="connsiteY26" fmla="*/ 96917 h 445763"/>
                <a:gd name="connsiteX27" fmla="*/ 4590131 w 6556355"/>
                <a:gd name="connsiteY27" fmla="*/ 81060 h 445763"/>
                <a:gd name="connsiteX28" fmla="*/ 4780411 w 6556355"/>
                <a:gd name="connsiteY28" fmla="*/ 81060 h 445763"/>
                <a:gd name="connsiteX29" fmla="*/ 5049974 w 6556355"/>
                <a:gd name="connsiteY29" fmla="*/ 81060 h 445763"/>
                <a:gd name="connsiteX30" fmla="*/ 5287823 w 6556355"/>
                <a:gd name="connsiteY30" fmla="*/ 81060 h 445763"/>
                <a:gd name="connsiteX31" fmla="*/ 5446390 w 6556355"/>
                <a:gd name="connsiteY31" fmla="*/ 91631 h 445763"/>
                <a:gd name="connsiteX32" fmla="*/ 5589100 w 6556355"/>
                <a:gd name="connsiteY32" fmla="*/ 91631 h 445763"/>
                <a:gd name="connsiteX33" fmla="*/ 5789951 w 6556355"/>
                <a:gd name="connsiteY33" fmla="*/ 86346 h 445763"/>
                <a:gd name="connsiteX34" fmla="*/ 6080656 w 6556355"/>
                <a:gd name="connsiteY34" fmla="*/ 96917 h 445763"/>
                <a:gd name="connsiteX35" fmla="*/ 6270936 w 6556355"/>
                <a:gd name="connsiteY35" fmla="*/ 96917 h 445763"/>
                <a:gd name="connsiteX36" fmla="*/ 6397789 w 6556355"/>
                <a:gd name="connsiteY36" fmla="*/ 96917 h 445763"/>
                <a:gd name="connsiteX37" fmla="*/ 6556355 w 6556355"/>
                <a:gd name="connsiteY37" fmla="*/ 96917 h 445763"/>
                <a:gd name="connsiteX0" fmla="*/ 0 w 6556355"/>
                <a:gd name="connsiteY0" fmla="*/ 0 h 445763"/>
                <a:gd name="connsiteX1" fmla="*/ 446260 w 6556355"/>
                <a:gd name="connsiteY1" fmla="*/ 318910 h 445763"/>
                <a:gd name="connsiteX2" fmla="*/ 662968 w 6556355"/>
                <a:gd name="connsiteY2" fmla="*/ 329481 h 445763"/>
                <a:gd name="connsiteX3" fmla="*/ 810963 w 6556355"/>
                <a:gd name="connsiteY3" fmla="*/ 340052 h 445763"/>
                <a:gd name="connsiteX4" fmla="*/ 1054099 w 6556355"/>
                <a:gd name="connsiteY4" fmla="*/ 361194 h 445763"/>
                <a:gd name="connsiteX5" fmla="*/ 1434658 w 6556355"/>
                <a:gd name="connsiteY5" fmla="*/ 350623 h 445763"/>
                <a:gd name="connsiteX6" fmla="*/ 1640794 w 6556355"/>
                <a:gd name="connsiteY6" fmla="*/ 366480 h 445763"/>
                <a:gd name="connsiteX7" fmla="*/ 1762362 w 6556355"/>
                <a:gd name="connsiteY7" fmla="*/ 377051 h 445763"/>
                <a:gd name="connsiteX8" fmla="*/ 1831074 w 6556355"/>
                <a:gd name="connsiteY8" fmla="*/ 382336 h 445763"/>
                <a:gd name="connsiteX9" fmla="*/ 1899786 w 6556355"/>
                <a:gd name="connsiteY9" fmla="*/ 398193 h 445763"/>
                <a:gd name="connsiteX10" fmla="*/ 1979070 w 6556355"/>
                <a:gd name="connsiteY10" fmla="*/ 414050 h 445763"/>
                <a:gd name="connsiteX11" fmla="*/ 2105923 w 6556355"/>
                <a:gd name="connsiteY11" fmla="*/ 419335 h 445763"/>
                <a:gd name="connsiteX12" fmla="*/ 2206348 w 6556355"/>
                <a:gd name="connsiteY12" fmla="*/ 424621 h 445763"/>
                <a:gd name="connsiteX13" fmla="*/ 2322630 w 6556355"/>
                <a:gd name="connsiteY13" fmla="*/ 429906 h 445763"/>
                <a:gd name="connsiteX14" fmla="*/ 2528767 w 6556355"/>
                <a:gd name="connsiteY14" fmla="*/ 445763 h 445763"/>
                <a:gd name="connsiteX15" fmla="*/ 2687333 w 6556355"/>
                <a:gd name="connsiteY15" fmla="*/ 429906 h 445763"/>
                <a:gd name="connsiteX16" fmla="*/ 2888184 w 6556355"/>
                <a:gd name="connsiteY16" fmla="*/ 424621 h 445763"/>
                <a:gd name="connsiteX17" fmla="*/ 3041465 w 6556355"/>
                <a:gd name="connsiteY17" fmla="*/ 398193 h 445763"/>
                <a:gd name="connsiteX18" fmla="*/ 3210603 w 6556355"/>
                <a:gd name="connsiteY18" fmla="*/ 366480 h 445763"/>
                <a:gd name="connsiteX19" fmla="*/ 3385026 w 6556355"/>
                <a:gd name="connsiteY19" fmla="*/ 324195 h 445763"/>
                <a:gd name="connsiteX20" fmla="*/ 3617590 w 6556355"/>
                <a:gd name="connsiteY20" fmla="*/ 266054 h 445763"/>
                <a:gd name="connsiteX21" fmla="*/ 3770871 w 6556355"/>
                <a:gd name="connsiteY21" fmla="*/ 223770 h 445763"/>
                <a:gd name="connsiteX22" fmla="*/ 3892438 w 6556355"/>
                <a:gd name="connsiteY22" fmla="*/ 186771 h 445763"/>
                <a:gd name="connsiteX23" fmla="*/ 4035148 w 6556355"/>
                <a:gd name="connsiteY23" fmla="*/ 160343 h 445763"/>
                <a:gd name="connsiteX24" fmla="*/ 4135574 w 6556355"/>
                <a:gd name="connsiteY24" fmla="*/ 139201 h 445763"/>
                <a:gd name="connsiteX25" fmla="*/ 4304711 w 6556355"/>
                <a:gd name="connsiteY25" fmla="*/ 112773 h 445763"/>
                <a:gd name="connsiteX26" fmla="*/ 4447421 w 6556355"/>
                <a:gd name="connsiteY26" fmla="*/ 96917 h 445763"/>
                <a:gd name="connsiteX27" fmla="*/ 4590131 w 6556355"/>
                <a:gd name="connsiteY27" fmla="*/ 81060 h 445763"/>
                <a:gd name="connsiteX28" fmla="*/ 4780411 w 6556355"/>
                <a:gd name="connsiteY28" fmla="*/ 81060 h 445763"/>
                <a:gd name="connsiteX29" fmla="*/ 5049974 w 6556355"/>
                <a:gd name="connsiteY29" fmla="*/ 81060 h 445763"/>
                <a:gd name="connsiteX30" fmla="*/ 5287823 w 6556355"/>
                <a:gd name="connsiteY30" fmla="*/ 81060 h 445763"/>
                <a:gd name="connsiteX31" fmla="*/ 5446390 w 6556355"/>
                <a:gd name="connsiteY31" fmla="*/ 91631 h 445763"/>
                <a:gd name="connsiteX32" fmla="*/ 5589100 w 6556355"/>
                <a:gd name="connsiteY32" fmla="*/ 91631 h 445763"/>
                <a:gd name="connsiteX33" fmla="*/ 5789951 w 6556355"/>
                <a:gd name="connsiteY33" fmla="*/ 86346 h 445763"/>
                <a:gd name="connsiteX34" fmla="*/ 6080656 w 6556355"/>
                <a:gd name="connsiteY34" fmla="*/ 96917 h 445763"/>
                <a:gd name="connsiteX35" fmla="*/ 6270936 w 6556355"/>
                <a:gd name="connsiteY35" fmla="*/ 96917 h 445763"/>
                <a:gd name="connsiteX36" fmla="*/ 6397789 w 6556355"/>
                <a:gd name="connsiteY36" fmla="*/ 96917 h 445763"/>
                <a:gd name="connsiteX37" fmla="*/ 6556355 w 6556355"/>
                <a:gd name="connsiteY37" fmla="*/ 96917 h 445763"/>
                <a:gd name="connsiteX0" fmla="*/ 0 w 6556355"/>
                <a:gd name="connsiteY0" fmla="*/ 0 h 445763"/>
                <a:gd name="connsiteX1" fmla="*/ 241144 w 6556355"/>
                <a:gd name="connsiteY1" fmla="*/ 190469 h 445763"/>
                <a:gd name="connsiteX2" fmla="*/ 446260 w 6556355"/>
                <a:gd name="connsiteY2" fmla="*/ 318910 h 445763"/>
                <a:gd name="connsiteX3" fmla="*/ 662968 w 6556355"/>
                <a:gd name="connsiteY3" fmla="*/ 329481 h 445763"/>
                <a:gd name="connsiteX4" fmla="*/ 810963 w 6556355"/>
                <a:gd name="connsiteY4" fmla="*/ 340052 h 445763"/>
                <a:gd name="connsiteX5" fmla="*/ 1054099 w 6556355"/>
                <a:gd name="connsiteY5" fmla="*/ 361194 h 445763"/>
                <a:gd name="connsiteX6" fmla="*/ 1434658 w 6556355"/>
                <a:gd name="connsiteY6" fmla="*/ 350623 h 445763"/>
                <a:gd name="connsiteX7" fmla="*/ 1640794 w 6556355"/>
                <a:gd name="connsiteY7" fmla="*/ 366480 h 445763"/>
                <a:gd name="connsiteX8" fmla="*/ 1762362 w 6556355"/>
                <a:gd name="connsiteY8" fmla="*/ 377051 h 445763"/>
                <a:gd name="connsiteX9" fmla="*/ 1831074 w 6556355"/>
                <a:gd name="connsiteY9" fmla="*/ 382336 h 445763"/>
                <a:gd name="connsiteX10" fmla="*/ 1899786 w 6556355"/>
                <a:gd name="connsiteY10" fmla="*/ 398193 h 445763"/>
                <a:gd name="connsiteX11" fmla="*/ 1979070 w 6556355"/>
                <a:gd name="connsiteY11" fmla="*/ 414050 h 445763"/>
                <a:gd name="connsiteX12" fmla="*/ 2105923 w 6556355"/>
                <a:gd name="connsiteY12" fmla="*/ 419335 h 445763"/>
                <a:gd name="connsiteX13" fmla="*/ 2206348 w 6556355"/>
                <a:gd name="connsiteY13" fmla="*/ 424621 h 445763"/>
                <a:gd name="connsiteX14" fmla="*/ 2322630 w 6556355"/>
                <a:gd name="connsiteY14" fmla="*/ 429906 h 445763"/>
                <a:gd name="connsiteX15" fmla="*/ 2528767 w 6556355"/>
                <a:gd name="connsiteY15" fmla="*/ 445763 h 445763"/>
                <a:gd name="connsiteX16" fmla="*/ 2687333 w 6556355"/>
                <a:gd name="connsiteY16" fmla="*/ 429906 h 445763"/>
                <a:gd name="connsiteX17" fmla="*/ 2888184 w 6556355"/>
                <a:gd name="connsiteY17" fmla="*/ 424621 h 445763"/>
                <a:gd name="connsiteX18" fmla="*/ 3041465 w 6556355"/>
                <a:gd name="connsiteY18" fmla="*/ 398193 h 445763"/>
                <a:gd name="connsiteX19" fmla="*/ 3210603 w 6556355"/>
                <a:gd name="connsiteY19" fmla="*/ 366480 h 445763"/>
                <a:gd name="connsiteX20" fmla="*/ 3385026 w 6556355"/>
                <a:gd name="connsiteY20" fmla="*/ 324195 h 445763"/>
                <a:gd name="connsiteX21" fmla="*/ 3617590 w 6556355"/>
                <a:gd name="connsiteY21" fmla="*/ 266054 h 445763"/>
                <a:gd name="connsiteX22" fmla="*/ 3770871 w 6556355"/>
                <a:gd name="connsiteY22" fmla="*/ 223770 h 445763"/>
                <a:gd name="connsiteX23" fmla="*/ 3892438 w 6556355"/>
                <a:gd name="connsiteY23" fmla="*/ 186771 h 445763"/>
                <a:gd name="connsiteX24" fmla="*/ 4035148 w 6556355"/>
                <a:gd name="connsiteY24" fmla="*/ 160343 h 445763"/>
                <a:gd name="connsiteX25" fmla="*/ 4135574 w 6556355"/>
                <a:gd name="connsiteY25" fmla="*/ 139201 h 445763"/>
                <a:gd name="connsiteX26" fmla="*/ 4304711 w 6556355"/>
                <a:gd name="connsiteY26" fmla="*/ 112773 h 445763"/>
                <a:gd name="connsiteX27" fmla="*/ 4447421 w 6556355"/>
                <a:gd name="connsiteY27" fmla="*/ 96917 h 445763"/>
                <a:gd name="connsiteX28" fmla="*/ 4590131 w 6556355"/>
                <a:gd name="connsiteY28" fmla="*/ 81060 h 445763"/>
                <a:gd name="connsiteX29" fmla="*/ 4780411 w 6556355"/>
                <a:gd name="connsiteY29" fmla="*/ 81060 h 445763"/>
                <a:gd name="connsiteX30" fmla="*/ 5049974 w 6556355"/>
                <a:gd name="connsiteY30" fmla="*/ 81060 h 445763"/>
                <a:gd name="connsiteX31" fmla="*/ 5287823 w 6556355"/>
                <a:gd name="connsiteY31" fmla="*/ 81060 h 445763"/>
                <a:gd name="connsiteX32" fmla="*/ 5446390 w 6556355"/>
                <a:gd name="connsiteY32" fmla="*/ 91631 h 445763"/>
                <a:gd name="connsiteX33" fmla="*/ 5589100 w 6556355"/>
                <a:gd name="connsiteY33" fmla="*/ 91631 h 445763"/>
                <a:gd name="connsiteX34" fmla="*/ 5789951 w 6556355"/>
                <a:gd name="connsiteY34" fmla="*/ 86346 h 445763"/>
                <a:gd name="connsiteX35" fmla="*/ 6080656 w 6556355"/>
                <a:gd name="connsiteY35" fmla="*/ 96917 h 445763"/>
                <a:gd name="connsiteX36" fmla="*/ 6270936 w 6556355"/>
                <a:gd name="connsiteY36" fmla="*/ 96917 h 445763"/>
                <a:gd name="connsiteX37" fmla="*/ 6397789 w 6556355"/>
                <a:gd name="connsiteY37" fmla="*/ 96917 h 445763"/>
                <a:gd name="connsiteX38" fmla="*/ 6556355 w 6556355"/>
                <a:gd name="connsiteY38" fmla="*/ 96917 h 445763"/>
                <a:gd name="connsiteX0" fmla="*/ 0 w 6556355"/>
                <a:gd name="connsiteY0" fmla="*/ 0 h 445763"/>
                <a:gd name="connsiteX1" fmla="*/ 241144 w 6556355"/>
                <a:gd name="connsiteY1" fmla="*/ 190469 h 445763"/>
                <a:gd name="connsiteX2" fmla="*/ 455313 w 6556355"/>
                <a:gd name="connsiteY2" fmla="*/ 278169 h 445763"/>
                <a:gd name="connsiteX3" fmla="*/ 662968 w 6556355"/>
                <a:gd name="connsiteY3" fmla="*/ 329481 h 445763"/>
                <a:gd name="connsiteX4" fmla="*/ 810963 w 6556355"/>
                <a:gd name="connsiteY4" fmla="*/ 340052 h 445763"/>
                <a:gd name="connsiteX5" fmla="*/ 1054099 w 6556355"/>
                <a:gd name="connsiteY5" fmla="*/ 361194 h 445763"/>
                <a:gd name="connsiteX6" fmla="*/ 1434658 w 6556355"/>
                <a:gd name="connsiteY6" fmla="*/ 350623 h 445763"/>
                <a:gd name="connsiteX7" fmla="*/ 1640794 w 6556355"/>
                <a:gd name="connsiteY7" fmla="*/ 366480 h 445763"/>
                <a:gd name="connsiteX8" fmla="*/ 1762362 w 6556355"/>
                <a:gd name="connsiteY8" fmla="*/ 377051 h 445763"/>
                <a:gd name="connsiteX9" fmla="*/ 1831074 w 6556355"/>
                <a:gd name="connsiteY9" fmla="*/ 382336 h 445763"/>
                <a:gd name="connsiteX10" fmla="*/ 1899786 w 6556355"/>
                <a:gd name="connsiteY10" fmla="*/ 398193 h 445763"/>
                <a:gd name="connsiteX11" fmla="*/ 1979070 w 6556355"/>
                <a:gd name="connsiteY11" fmla="*/ 414050 h 445763"/>
                <a:gd name="connsiteX12" fmla="*/ 2105923 w 6556355"/>
                <a:gd name="connsiteY12" fmla="*/ 419335 h 445763"/>
                <a:gd name="connsiteX13" fmla="*/ 2206348 w 6556355"/>
                <a:gd name="connsiteY13" fmla="*/ 424621 h 445763"/>
                <a:gd name="connsiteX14" fmla="*/ 2322630 w 6556355"/>
                <a:gd name="connsiteY14" fmla="*/ 429906 h 445763"/>
                <a:gd name="connsiteX15" fmla="*/ 2528767 w 6556355"/>
                <a:gd name="connsiteY15" fmla="*/ 445763 h 445763"/>
                <a:gd name="connsiteX16" fmla="*/ 2687333 w 6556355"/>
                <a:gd name="connsiteY16" fmla="*/ 429906 h 445763"/>
                <a:gd name="connsiteX17" fmla="*/ 2888184 w 6556355"/>
                <a:gd name="connsiteY17" fmla="*/ 424621 h 445763"/>
                <a:gd name="connsiteX18" fmla="*/ 3041465 w 6556355"/>
                <a:gd name="connsiteY18" fmla="*/ 398193 h 445763"/>
                <a:gd name="connsiteX19" fmla="*/ 3210603 w 6556355"/>
                <a:gd name="connsiteY19" fmla="*/ 366480 h 445763"/>
                <a:gd name="connsiteX20" fmla="*/ 3385026 w 6556355"/>
                <a:gd name="connsiteY20" fmla="*/ 324195 h 445763"/>
                <a:gd name="connsiteX21" fmla="*/ 3617590 w 6556355"/>
                <a:gd name="connsiteY21" fmla="*/ 266054 h 445763"/>
                <a:gd name="connsiteX22" fmla="*/ 3770871 w 6556355"/>
                <a:gd name="connsiteY22" fmla="*/ 223770 h 445763"/>
                <a:gd name="connsiteX23" fmla="*/ 3892438 w 6556355"/>
                <a:gd name="connsiteY23" fmla="*/ 186771 h 445763"/>
                <a:gd name="connsiteX24" fmla="*/ 4035148 w 6556355"/>
                <a:gd name="connsiteY24" fmla="*/ 160343 h 445763"/>
                <a:gd name="connsiteX25" fmla="*/ 4135574 w 6556355"/>
                <a:gd name="connsiteY25" fmla="*/ 139201 h 445763"/>
                <a:gd name="connsiteX26" fmla="*/ 4304711 w 6556355"/>
                <a:gd name="connsiteY26" fmla="*/ 112773 h 445763"/>
                <a:gd name="connsiteX27" fmla="*/ 4447421 w 6556355"/>
                <a:gd name="connsiteY27" fmla="*/ 96917 h 445763"/>
                <a:gd name="connsiteX28" fmla="*/ 4590131 w 6556355"/>
                <a:gd name="connsiteY28" fmla="*/ 81060 h 445763"/>
                <a:gd name="connsiteX29" fmla="*/ 4780411 w 6556355"/>
                <a:gd name="connsiteY29" fmla="*/ 81060 h 445763"/>
                <a:gd name="connsiteX30" fmla="*/ 5049974 w 6556355"/>
                <a:gd name="connsiteY30" fmla="*/ 81060 h 445763"/>
                <a:gd name="connsiteX31" fmla="*/ 5287823 w 6556355"/>
                <a:gd name="connsiteY31" fmla="*/ 81060 h 445763"/>
                <a:gd name="connsiteX32" fmla="*/ 5446390 w 6556355"/>
                <a:gd name="connsiteY32" fmla="*/ 91631 h 445763"/>
                <a:gd name="connsiteX33" fmla="*/ 5589100 w 6556355"/>
                <a:gd name="connsiteY33" fmla="*/ 91631 h 445763"/>
                <a:gd name="connsiteX34" fmla="*/ 5789951 w 6556355"/>
                <a:gd name="connsiteY34" fmla="*/ 86346 h 445763"/>
                <a:gd name="connsiteX35" fmla="*/ 6080656 w 6556355"/>
                <a:gd name="connsiteY35" fmla="*/ 96917 h 445763"/>
                <a:gd name="connsiteX36" fmla="*/ 6270936 w 6556355"/>
                <a:gd name="connsiteY36" fmla="*/ 96917 h 445763"/>
                <a:gd name="connsiteX37" fmla="*/ 6397789 w 6556355"/>
                <a:gd name="connsiteY37" fmla="*/ 96917 h 445763"/>
                <a:gd name="connsiteX38" fmla="*/ 6556355 w 6556355"/>
                <a:gd name="connsiteY38" fmla="*/ 96917 h 44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56355" h="445763">
                  <a:moveTo>
                    <a:pt x="0" y="0"/>
                  </a:moveTo>
                  <a:cubicBezTo>
                    <a:pt x="40191" y="31745"/>
                    <a:pt x="165259" y="144108"/>
                    <a:pt x="241144" y="190469"/>
                  </a:cubicBezTo>
                  <a:cubicBezTo>
                    <a:pt x="317029" y="236830"/>
                    <a:pt x="385009" y="255000"/>
                    <a:pt x="455313" y="278169"/>
                  </a:cubicBezTo>
                  <a:lnTo>
                    <a:pt x="662968" y="329481"/>
                  </a:lnTo>
                  <a:lnTo>
                    <a:pt x="810963" y="340052"/>
                  </a:lnTo>
                  <a:lnTo>
                    <a:pt x="1054099" y="361194"/>
                  </a:lnTo>
                  <a:lnTo>
                    <a:pt x="1434658" y="350623"/>
                  </a:lnTo>
                  <a:lnTo>
                    <a:pt x="1640794" y="366480"/>
                  </a:lnTo>
                  <a:lnTo>
                    <a:pt x="1762362" y="377051"/>
                  </a:lnTo>
                  <a:lnTo>
                    <a:pt x="1831074" y="382336"/>
                  </a:lnTo>
                  <a:lnTo>
                    <a:pt x="1899786" y="398193"/>
                  </a:lnTo>
                  <a:lnTo>
                    <a:pt x="1979070" y="414050"/>
                  </a:lnTo>
                  <a:lnTo>
                    <a:pt x="2105923" y="419335"/>
                  </a:lnTo>
                  <a:lnTo>
                    <a:pt x="2206348" y="424621"/>
                  </a:lnTo>
                  <a:lnTo>
                    <a:pt x="2322630" y="429906"/>
                  </a:lnTo>
                  <a:lnTo>
                    <a:pt x="2528767" y="445763"/>
                  </a:lnTo>
                  <a:lnTo>
                    <a:pt x="2687333" y="429906"/>
                  </a:lnTo>
                  <a:lnTo>
                    <a:pt x="2888184" y="424621"/>
                  </a:lnTo>
                  <a:lnTo>
                    <a:pt x="3041465" y="398193"/>
                  </a:lnTo>
                  <a:lnTo>
                    <a:pt x="3210603" y="366480"/>
                  </a:lnTo>
                  <a:lnTo>
                    <a:pt x="3385026" y="324195"/>
                  </a:lnTo>
                  <a:lnTo>
                    <a:pt x="3617590" y="266054"/>
                  </a:lnTo>
                  <a:lnTo>
                    <a:pt x="3770871" y="223770"/>
                  </a:lnTo>
                  <a:lnTo>
                    <a:pt x="3892438" y="186771"/>
                  </a:lnTo>
                  <a:lnTo>
                    <a:pt x="4035148" y="160343"/>
                  </a:lnTo>
                  <a:lnTo>
                    <a:pt x="4135574" y="139201"/>
                  </a:lnTo>
                  <a:lnTo>
                    <a:pt x="4304711" y="112773"/>
                  </a:lnTo>
                  <a:lnTo>
                    <a:pt x="4447421" y="96917"/>
                  </a:lnTo>
                  <a:lnTo>
                    <a:pt x="4590131" y="81060"/>
                  </a:lnTo>
                  <a:lnTo>
                    <a:pt x="4780411" y="81060"/>
                  </a:lnTo>
                  <a:lnTo>
                    <a:pt x="5049974" y="81060"/>
                  </a:lnTo>
                  <a:lnTo>
                    <a:pt x="5287823" y="81060"/>
                  </a:lnTo>
                  <a:lnTo>
                    <a:pt x="5446390" y="91631"/>
                  </a:lnTo>
                  <a:lnTo>
                    <a:pt x="5589100" y="91631"/>
                  </a:lnTo>
                  <a:lnTo>
                    <a:pt x="5789951" y="86346"/>
                  </a:lnTo>
                  <a:lnTo>
                    <a:pt x="6080656" y="96917"/>
                  </a:lnTo>
                  <a:lnTo>
                    <a:pt x="6270936" y="96917"/>
                  </a:lnTo>
                  <a:lnTo>
                    <a:pt x="6397789" y="96917"/>
                  </a:lnTo>
                  <a:lnTo>
                    <a:pt x="6556355" y="96917"/>
                  </a:lnTo>
                </a:path>
              </a:pathLst>
            </a:custGeom>
            <a:ln w="28575">
              <a:solidFill>
                <a:srgbClr val="66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orme libre 233"/>
            <p:cNvSpPr/>
            <p:nvPr/>
          </p:nvSpPr>
          <p:spPr>
            <a:xfrm>
              <a:off x="3964875" y="1083621"/>
              <a:ext cx="4581623" cy="1228842"/>
            </a:xfrm>
            <a:custGeom>
              <a:avLst/>
              <a:gdLst>
                <a:gd name="connsiteX0" fmla="*/ 0 w 6569938"/>
                <a:gd name="connsiteY0" fmla="*/ 5286 h 1664948"/>
                <a:gd name="connsiteX1" fmla="*/ 1405956 w 6569938"/>
                <a:gd name="connsiteY1" fmla="*/ 10571 h 1664948"/>
                <a:gd name="connsiteX2" fmla="*/ 2098363 w 6569938"/>
                <a:gd name="connsiteY2" fmla="*/ 5286 h 1664948"/>
                <a:gd name="connsiteX3" fmla="*/ 2156504 w 6569938"/>
                <a:gd name="connsiteY3" fmla="*/ 0 h 1664948"/>
                <a:gd name="connsiteX4" fmla="*/ 2251644 w 6569938"/>
                <a:gd name="connsiteY4" fmla="*/ 31713 h 1664948"/>
                <a:gd name="connsiteX5" fmla="*/ 2399639 w 6569938"/>
                <a:gd name="connsiteY5" fmla="*/ 47570 h 1664948"/>
                <a:gd name="connsiteX6" fmla="*/ 2574063 w 6569938"/>
                <a:gd name="connsiteY6" fmla="*/ 110997 h 1664948"/>
                <a:gd name="connsiteX7" fmla="*/ 2737915 w 6569938"/>
                <a:gd name="connsiteY7" fmla="*/ 206137 h 1664948"/>
                <a:gd name="connsiteX8" fmla="*/ 2859482 w 6569938"/>
                <a:gd name="connsiteY8" fmla="*/ 285420 h 1664948"/>
                <a:gd name="connsiteX9" fmla="*/ 2975764 w 6569938"/>
                <a:gd name="connsiteY9" fmla="*/ 380560 h 1664948"/>
                <a:gd name="connsiteX10" fmla="*/ 3107903 w 6569938"/>
                <a:gd name="connsiteY10" fmla="*/ 491556 h 1664948"/>
                <a:gd name="connsiteX11" fmla="*/ 3224185 w 6569938"/>
                <a:gd name="connsiteY11" fmla="*/ 623695 h 1664948"/>
                <a:gd name="connsiteX12" fmla="*/ 3372181 w 6569938"/>
                <a:gd name="connsiteY12" fmla="*/ 776976 h 1664948"/>
                <a:gd name="connsiteX13" fmla="*/ 3520176 w 6569938"/>
                <a:gd name="connsiteY13" fmla="*/ 935542 h 1664948"/>
                <a:gd name="connsiteX14" fmla="*/ 3678742 w 6569938"/>
                <a:gd name="connsiteY14" fmla="*/ 1083538 h 1664948"/>
                <a:gd name="connsiteX15" fmla="*/ 3805596 w 6569938"/>
                <a:gd name="connsiteY15" fmla="*/ 1210391 h 1664948"/>
                <a:gd name="connsiteX16" fmla="*/ 3900735 w 6569938"/>
                <a:gd name="connsiteY16" fmla="*/ 1300245 h 1664948"/>
                <a:gd name="connsiteX17" fmla="*/ 4069873 w 6569938"/>
                <a:gd name="connsiteY17" fmla="*/ 1395385 h 1664948"/>
                <a:gd name="connsiteX18" fmla="*/ 4265438 w 6569938"/>
                <a:gd name="connsiteY18" fmla="*/ 1495811 h 1664948"/>
                <a:gd name="connsiteX19" fmla="*/ 4408148 w 6569938"/>
                <a:gd name="connsiteY19" fmla="*/ 1559237 h 1664948"/>
                <a:gd name="connsiteX20" fmla="*/ 4561429 w 6569938"/>
                <a:gd name="connsiteY20" fmla="*/ 1617378 h 1664948"/>
                <a:gd name="connsiteX21" fmla="*/ 4852134 w 6569938"/>
                <a:gd name="connsiteY21" fmla="*/ 1643806 h 1664948"/>
                <a:gd name="connsiteX22" fmla="*/ 5042414 w 6569938"/>
                <a:gd name="connsiteY22" fmla="*/ 1659663 h 1664948"/>
                <a:gd name="connsiteX23" fmla="*/ 5327834 w 6569938"/>
                <a:gd name="connsiteY23" fmla="*/ 1664948 h 1664948"/>
                <a:gd name="connsiteX24" fmla="*/ 5708393 w 6569938"/>
                <a:gd name="connsiteY24" fmla="*/ 1659663 h 1664948"/>
                <a:gd name="connsiteX25" fmla="*/ 6231663 w 6569938"/>
                <a:gd name="connsiteY25" fmla="*/ 1664948 h 1664948"/>
                <a:gd name="connsiteX26" fmla="*/ 6569938 w 6569938"/>
                <a:gd name="connsiteY26" fmla="*/ 1659663 h 1664948"/>
                <a:gd name="connsiteX0" fmla="*/ 0 w 6569938"/>
                <a:gd name="connsiteY0" fmla="*/ 5286 h 1664948"/>
                <a:gd name="connsiteX1" fmla="*/ 1405956 w 6569938"/>
                <a:gd name="connsiteY1" fmla="*/ 10571 h 1664948"/>
                <a:gd name="connsiteX2" fmla="*/ 2098363 w 6569938"/>
                <a:gd name="connsiteY2" fmla="*/ 5286 h 1664948"/>
                <a:gd name="connsiteX3" fmla="*/ 2156504 w 6569938"/>
                <a:gd name="connsiteY3" fmla="*/ 0 h 1664948"/>
                <a:gd name="connsiteX4" fmla="*/ 2251644 w 6569938"/>
                <a:gd name="connsiteY4" fmla="*/ 31713 h 1664948"/>
                <a:gd name="connsiteX5" fmla="*/ 2399639 w 6569938"/>
                <a:gd name="connsiteY5" fmla="*/ 47570 h 1664948"/>
                <a:gd name="connsiteX6" fmla="*/ 2574063 w 6569938"/>
                <a:gd name="connsiteY6" fmla="*/ 110997 h 1664948"/>
                <a:gd name="connsiteX7" fmla="*/ 2737915 w 6569938"/>
                <a:gd name="connsiteY7" fmla="*/ 206137 h 1664948"/>
                <a:gd name="connsiteX8" fmla="*/ 2859482 w 6569938"/>
                <a:gd name="connsiteY8" fmla="*/ 285420 h 1664948"/>
                <a:gd name="connsiteX9" fmla="*/ 2975764 w 6569938"/>
                <a:gd name="connsiteY9" fmla="*/ 380560 h 1664948"/>
                <a:gd name="connsiteX10" fmla="*/ 3107903 w 6569938"/>
                <a:gd name="connsiteY10" fmla="*/ 491556 h 1664948"/>
                <a:gd name="connsiteX11" fmla="*/ 3224185 w 6569938"/>
                <a:gd name="connsiteY11" fmla="*/ 623695 h 1664948"/>
                <a:gd name="connsiteX12" fmla="*/ 3372181 w 6569938"/>
                <a:gd name="connsiteY12" fmla="*/ 776976 h 1664948"/>
                <a:gd name="connsiteX13" fmla="*/ 3520176 w 6569938"/>
                <a:gd name="connsiteY13" fmla="*/ 935542 h 1664948"/>
                <a:gd name="connsiteX14" fmla="*/ 3678742 w 6569938"/>
                <a:gd name="connsiteY14" fmla="*/ 1083538 h 1664948"/>
                <a:gd name="connsiteX15" fmla="*/ 3805596 w 6569938"/>
                <a:gd name="connsiteY15" fmla="*/ 1210391 h 1664948"/>
                <a:gd name="connsiteX16" fmla="*/ 3900735 w 6569938"/>
                <a:gd name="connsiteY16" fmla="*/ 1292080 h 1664948"/>
                <a:gd name="connsiteX17" fmla="*/ 4069873 w 6569938"/>
                <a:gd name="connsiteY17" fmla="*/ 1395385 h 1664948"/>
                <a:gd name="connsiteX18" fmla="*/ 4265438 w 6569938"/>
                <a:gd name="connsiteY18" fmla="*/ 1495811 h 1664948"/>
                <a:gd name="connsiteX19" fmla="*/ 4408148 w 6569938"/>
                <a:gd name="connsiteY19" fmla="*/ 1559237 h 1664948"/>
                <a:gd name="connsiteX20" fmla="*/ 4561429 w 6569938"/>
                <a:gd name="connsiteY20" fmla="*/ 1617378 h 1664948"/>
                <a:gd name="connsiteX21" fmla="*/ 4852134 w 6569938"/>
                <a:gd name="connsiteY21" fmla="*/ 1643806 h 1664948"/>
                <a:gd name="connsiteX22" fmla="*/ 5042414 w 6569938"/>
                <a:gd name="connsiteY22" fmla="*/ 1659663 h 1664948"/>
                <a:gd name="connsiteX23" fmla="*/ 5327834 w 6569938"/>
                <a:gd name="connsiteY23" fmla="*/ 1664948 h 1664948"/>
                <a:gd name="connsiteX24" fmla="*/ 5708393 w 6569938"/>
                <a:gd name="connsiteY24" fmla="*/ 1659663 h 1664948"/>
                <a:gd name="connsiteX25" fmla="*/ 6231663 w 6569938"/>
                <a:gd name="connsiteY25" fmla="*/ 1664948 h 1664948"/>
                <a:gd name="connsiteX26" fmla="*/ 6569938 w 6569938"/>
                <a:gd name="connsiteY26" fmla="*/ 1659663 h 1664948"/>
                <a:gd name="connsiteX0" fmla="*/ 0 w 6569938"/>
                <a:gd name="connsiteY0" fmla="*/ 5286 h 1664948"/>
                <a:gd name="connsiteX1" fmla="*/ 1405956 w 6569938"/>
                <a:gd name="connsiteY1" fmla="*/ 10571 h 1664948"/>
                <a:gd name="connsiteX2" fmla="*/ 2098363 w 6569938"/>
                <a:gd name="connsiteY2" fmla="*/ 5286 h 1664948"/>
                <a:gd name="connsiteX3" fmla="*/ 2156504 w 6569938"/>
                <a:gd name="connsiteY3" fmla="*/ 0 h 1664948"/>
                <a:gd name="connsiteX4" fmla="*/ 2251644 w 6569938"/>
                <a:gd name="connsiteY4" fmla="*/ 31713 h 1664948"/>
                <a:gd name="connsiteX5" fmla="*/ 2399639 w 6569938"/>
                <a:gd name="connsiteY5" fmla="*/ 47570 h 1664948"/>
                <a:gd name="connsiteX6" fmla="*/ 2574063 w 6569938"/>
                <a:gd name="connsiteY6" fmla="*/ 110997 h 1664948"/>
                <a:gd name="connsiteX7" fmla="*/ 2737915 w 6569938"/>
                <a:gd name="connsiteY7" fmla="*/ 206137 h 1664948"/>
                <a:gd name="connsiteX8" fmla="*/ 2859482 w 6569938"/>
                <a:gd name="connsiteY8" fmla="*/ 285420 h 1664948"/>
                <a:gd name="connsiteX9" fmla="*/ 2975764 w 6569938"/>
                <a:gd name="connsiteY9" fmla="*/ 380560 h 1664948"/>
                <a:gd name="connsiteX10" fmla="*/ 3107903 w 6569938"/>
                <a:gd name="connsiteY10" fmla="*/ 491556 h 1664948"/>
                <a:gd name="connsiteX11" fmla="*/ 3224185 w 6569938"/>
                <a:gd name="connsiteY11" fmla="*/ 623695 h 1664948"/>
                <a:gd name="connsiteX12" fmla="*/ 3372181 w 6569938"/>
                <a:gd name="connsiteY12" fmla="*/ 776976 h 1664948"/>
                <a:gd name="connsiteX13" fmla="*/ 3520176 w 6569938"/>
                <a:gd name="connsiteY13" fmla="*/ 935542 h 1664948"/>
                <a:gd name="connsiteX14" fmla="*/ 3673299 w 6569938"/>
                <a:gd name="connsiteY14" fmla="*/ 1083538 h 1664948"/>
                <a:gd name="connsiteX15" fmla="*/ 3805596 w 6569938"/>
                <a:gd name="connsiteY15" fmla="*/ 1210391 h 1664948"/>
                <a:gd name="connsiteX16" fmla="*/ 3900735 w 6569938"/>
                <a:gd name="connsiteY16" fmla="*/ 1292080 h 1664948"/>
                <a:gd name="connsiteX17" fmla="*/ 4069873 w 6569938"/>
                <a:gd name="connsiteY17" fmla="*/ 1395385 h 1664948"/>
                <a:gd name="connsiteX18" fmla="*/ 4265438 w 6569938"/>
                <a:gd name="connsiteY18" fmla="*/ 1495811 h 1664948"/>
                <a:gd name="connsiteX19" fmla="*/ 4408148 w 6569938"/>
                <a:gd name="connsiteY19" fmla="*/ 1559237 h 1664948"/>
                <a:gd name="connsiteX20" fmla="*/ 4561429 w 6569938"/>
                <a:gd name="connsiteY20" fmla="*/ 1617378 h 1664948"/>
                <a:gd name="connsiteX21" fmla="*/ 4852134 w 6569938"/>
                <a:gd name="connsiteY21" fmla="*/ 1643806 h 1664948"/>
                <a:gd name="connsiteX22" fmla="*/ 5042414 w 6569938"/>
                <a:gd name="connsiteY22" fmla="*/ 1659663 h 1664948"/>
                <a:gd name="connsiteX23" fmla="*/ 5327834 w 6569938"/>
                <a:gd name="connsiteY23" fmla="*/ 1664948 h 1664948"/>
                <a:gd name="connsiteX24" fmla="*/ 5708393 w 6569938"/>
                <a:gd name="connsiteY24" fmla="*/ 1659663 h 1664948"/>
                <a:gd name="connsiteX25" fmla="*/ 6231663 w 6569938"/>
                <a:gd name="connsiteY25" fmla="*/ 1664948 h 1664948"/>
                <a:gd name="connsiteX26" fmla="*/ 6569938 w 6569938"/>
                <a:gd name="connsiteY26" fmla="*/ 1659663 h 1664948"/>
                <a:gd name="connsiteX0" fmla="*/ 0 w 6569938"/>
                <a:gd name="connsiteY0" fmla="*/ 5286 h 1664948"/>
                <a:gd name="connsiteX1" fmla="*/ 1405956 w 6569938"/>
                <a:gd name="connsiteY1" fmla="*/ 10571 h 1664948"/>
                <a:gd name="connsiteX2" fmla="*/ 2098363 w 6569938"/>
                <a:gd name="connsiteY2" fmla="*/ 5286 h 1664948"/>
                <a:gd name="connsiteX3" fmla="*/ 2156504 w 6569938"/>
                <a:gd name="connsiteY3" fmla="*/ 0 h 1664948"/>
                <a:gd name="connsiteX4" fmla="*/ 2251644 w 6569938"/>
                <a:gd name="connsiteY4" fmla="*/ 31713 h 1664948"/>
                <a:gd name="connsiteX5" fmla="*/ 2399639 w 6569938"/>
                <a:gd name="connsiteY5" fmla="*/ 47570 h 1664948"/>
                <a:gd name="connsiteX6" fmla="*/ 2574063 w 6569938"/>
                <a:gd name="connsiteY6" fmla="*/ 110997 h 1664948"/>
                <a:gd name="connsiteX7" fmla="*/ 2737915 w 6569938"/>
                <a:gd name="connsiteY7" fmla="*/ 206137 h 1664948"/>
                <a:gd name="connsiteX8" fmla="*/ 2859482 w 6569938"/>
                <a:gd name="connsiteY8" fmla="*/ 285420 h 1664948"/>
                <a:gd name="connsiteX9" fmla="*/ 2975764 w 6569938"/>
                <a:gd name="connsiteY9" fmla="*/ 380560 h 1664948"/>
                <a:gd name="connsiteX10" fmla="*/ 3107903 w 6569938"/>
                <a:gd name="connsiteY10" fmla="*/ 491556 h 1664948"/>
                <a:gd name="connsiteX11" fmla="*/ 3224185 w 6569938"/>
                <a:gd name="connsiteY11" fmla="*/ 623695 h 1664948"/>
                <a:gd name="connsiteX12" fmla="*/ 3372181 w 6569938"/>
                <a:gd name="connsiteY12" fmla="*/ 776976 h 1664948"/>
                <a:gd name="connsiteX13" fmla="*/ 3520176 w 6569938"/>
                <a:gd name="connsiteY13" fmla="*/ 935542 h 1664948"/>
                <a:gd name="connsiteX14" fmla="*/ 3673299 w 6569938"/>
                <a:gd name="connsiteY14" fmla="*/ 1083538 h 1664948"/>
                <a:gd name="connsiteX15" fmla="*/ 3805596 w 6569938"/>
                <a:gd name="connsiteY15" fmla="*/ 1210391 h 1664948"/>
                <a:gd name="connsiteX16" fmla="*/ 3900735 w 6569938"/>
                <a:gd name="connsiteY16" fmla="*/ 1292080 h 1664948"/>
                <a:gd name="connsiteX17" fmla="*/ 4069873 w 6569938"/>
                <a:gd name="connsiteY17" fmla="*/ 1395385 h 1664948"/>
                <a:gd name="connsiteX18" fmla="*/ 4265438 w 6569938"/>
                <a:gd name="connsiteY18" fmla="*/ 1495811 h 1664948"/>
                <a:gd name="connsiteX19" fmla="*/ 4408148 w 6569938"/>
                <a:gd name="connsiteY19" fmla="*/ 1559237 h 1664948"/>
                <a:gd name="connsiteX20" fmla="*/ 4572315 w 6569938"/>
                <a:gd name="connsiteY20" fmla="*/ 1609214 h 1664948"/>
                <a:gd name="connsiteX21" fmla="*/ 4852134 w 6569938"/>
                <a:gd name="connsiteY21" fmla="*/ 1643806 h 1664948"/>
                <a:gd name="connsiteX22" fmla="*/ 5042414 w 6569938"/>
                <a:gd name="connsiteY22" fmla="*/ 1659663 h 1664948"/>
                <a:gd name="connsiteX23" fmla="*/ 5327834 w 6569938"/>
                <a:gd name="connsiteY23" fmla="*/ 1664948 h 1664948"/>
                <a:gd name="connsiteX24" fmla="*/ 5708393 w 6569938"/>
                <a:gd name="connsiteY24" fmla="*/ 1659663 h 1664948"/>
                <a:gd name="connsiteX25" fmla="*/ 6231663 w 6569938"/>
                <a:gd name="connsiteY25" fmla="*/ 1664948 h 1664948"/>
                <a:gd name="connsiteX26" fmla="*/ 6569938 w 6569938"/>
                <a:gd name="connsiteY26" fmla="*/ 1659663 h 1664948"/>
                <a:gd name="connsiteX0" fmla="*/ 0 w 6569938"/>
                <a:gd name="connsiteY0" fmla="*/ 8376 h 1668038"/>
                <a:gd name="connsiteX1" fmla="*/ 1157556 w 6569938"/>
                <a:gd name="connsiteY1" fmla="*/ 0 h 1668038"/>
                <a:gd name="connsiteX2" fmla="*/ 1405956 w 6569938"/>
                <a:gd name="connsiteY2" fmla="*/ 13661 h 1668038"/>
                <a:gd name="connsiteX3" fmla="*/ 2098363 w 6569938"/>
                <a:gd name="connsiteY3" fmla="*/ 8376 h 1668038"/>
                <a:gd name="connsiteX4" fmla="*/ 2156504 w 6569938"/>
                <a:gd name="connsiteY4" fmla="*/ 3090 h 1668038"/>
                <a:gd name="connsiteX5" fmla="*/ 2251644 w 6569938"/>
                <a:gd name="connsiteY5" fmla="*/ 34803 h 1668038"/>
                <a:gd name="connsiteX6" fmla="*/ 2399639 w 6569938"/>
                <a:gd name="connsiteY6" fmla="*/ 50660 h 1668038"/>
                <a:gd name="connsiteX7" fmla="*/ 2574063 w 6569938"/>
                <a:gd name="connsiteY7" fmla="*/ 114087 h 1668038"/>
                <a:gd name="connsiteX8" fmla="*/ 2737915 w 6569938"/>
                <a:gd name="connsiteY8" fmla="*/ 209227 h 1668038"/>
                <a:gd name="connsiteX9" fmla="*/ 2859482 w 6569938"/>
                <a:gd name="connsiteY9" fmla="*/ 288510 h 1668038"/>
                <a:gd name="connsiteX10" fmla="*/ 2975764 w 6569938"/>
                <a:gd name="connsiteY10" fmla="*/ 383650 h 1668038"/>
                <a:gd name="connsiteX11" fmla="*/ 3107903 w 6569938"/>
                <a:gd name="connsiteY11" fmla="*/ 494646 h 1668038"/>
                <a:gd name="connsiteX12" fmla="*/ 3224185 w 6569938"/>
                <a:gd name="connsiteY12" fmla="*/ 626785 h 1668038"/>
                <a:gd name="connsiteX13" fmla="*/ 3372181 w 6569938"/>
                <a:gd name="connsiteY13" fmla="*/ 780066 h 1668038"/>
                <a:gd name="connsiteX14" fmla="*/ 3520176 w 6569938"/>
                <a:gd name="connsiteY14" fmla="*/ 938632 h 1668038"/>
                <a:gd name="connsiteX15" fmla="*/ 3673299 w 6569938"/>
                <a:gd name="connsiteY15" fmla="*/ 1086628 h 1668038"/>
                <a:gd name="connsiteX16" fmla="*/ 3805596 w 6569938"/>
                <a:gd name="connsiteY16" fmla="*/ 1213481 h 1668038"/>
                <a:gd name="connsiteX17" fmla="*/ 3900735 w 6569938"/>
                <a:gd name="connsiteY17" fmla="*/ 1295170 h 1668038"/>
                <a:gd name="connsiteX18" fmla="*/ 4069873 w 6569938"/>
                <a:gd name="connsiteY18" fmla="*/ 1398475 h 1668038"/>
                <a:gd name="connsiteX19" fmla="*/ 4265438 w 6569938"/>
                <a:gd name="connsiteY19" fmla="*/ 1498901 h 1668038"/>
                <a:gd name="connsiteX20" fmla="*/ 4408148 w 6569938"/>
                <a:gd name="connsiteY20" fmla="*/ 1562327 h 1668038"/>
                <a:gd name="connsiteX21" fmla="*/ 4572315 w 6569938"/>
                <a:gd name="connsiteY21" fmla="*/ 1612304 h 1668038"/>
                <a:gd name="connsiteX22" fmla="*/ 4852134 w 6569938"/>
                <a:gd name="connsiteY22" fmla="*/ 1646896 h 1668038"/>
                <a:gd name="connsiteX23" fmla="*/ 5042414 w 6569938"/>
                <a:gd name="connsiteY23" fmla="*/ 1662753 h 1668038"/>
                <a:gd name="connsiteX24" fmla="*/ 5327834 w 6569938"/>
                <a:gd name="connsiteY24" fmla="*/ 1668038 h 1668038"/>
                <a:gd name="connsiteX25" fmla="*/ 5708393 w 6569938"/>
                <a:gd name="connsiteY25" fmla="*/ 1662753 h 1668038"/>
                <a:gd name="connsiteX26" fmla="*/ 6231663 w 6569938"/>
                <a:gd name="connsiteY26" fmla="*/ 1668038 h 1668038"/>
                <a:gd name="connsiteX27" fmla="*/ 6569938 w 6569938"/>
                <a:gd name="connsiteY27" fmla="*/ 1662753 h 1668038"/>
                <a:gd name="connsiteX0" fmla="*/ 0 w 6569938"/>
                <a:gd name="connsiteY0" fmla="*/ 5286 h 1664948"/>
                <a:gd name="connsiteX1" fmla="*/ 904381 w 6569938"/>
                <a:gd name="connsiteY1" fmla="*/ 3734 h 1664948"/>
                <a:gd name="connsiteX2" fmla="*/ 1405956 w 6569938"/>
                <a:gd name="connsiteY2" fmla="*/ 10571 h 1664948"/>
                <a:gd name="connsiteX3" fmla="*/ 2098363 w 6569938"/>
                <a:gd name="connsiteY3" fmla="*/ 5286 h 1664948"/>
                <a:gd name="connsiteX4" fmla="*/ 2156504 w 6569938"/>
                <a:gd name="connsiteY4" fmla="*/ 0 h 1664948"/>
                <a:gd name="connsiteX5" fmla="*/ 2251644 w 6569938"/>
                <a:gd name="connsiteY5" fmla="*/ 31713 h 1664948"/>
                <a:gd name="connsiteX6" fmla="*/ 2399639 w 6569938"/>
                <a:gd name="connsiteY6" fmla="*/ 47570 h 1664948"/>
                <a:gd name="connsiteX7" fmla="*/ 2574063 w 6569938"/>
                <a:gd name="connsiteY7" fmla="*/ 110997 h 1664948"/>
                <a:gd name="connsiteX8" fmla="*/ 2737915 w 6569938"/>
                <a:gd name="connsiteY8" fmla="*/ 206137 h 1664948"/>
                <a:gd name="connsiteX9" fmla="*/ 2859482 w 6569938"/>
                <a:gd name="connsiteY9" fmla="*/ 285420 h 1664948"/>
                <a:gd name="connsiteX10" fmla="*/ 2975764 w 6569938"/>
                <a:gd name="connsiteY10" fmla="*/ 380560 h 1664948"/>
                <a:gd name="connsiteX11" fmla="*/ 3107903 w 6569938"/>
                <a:gd name="connsiteY11" fmla="*/ 491556 h 1664948"/>
                <a:gd name="connsiteX12" fmla="*/ 3224185 w 6569938"/>
                <a:gd name="connsiteY12" fmla="*/ 623695 h 1664948"/>
                <a:gd name="connsiteX13" fmla="*/ 3372181 w 6569938"/>
                <a:gd name="connsiteY13" fmla="*/ 776976 h 1664948"/>
                <a:gd name="connsiteX14" fmla="*/ 3520176 w 6569938"/>
                <a:gd name="connsiteY14" fmla="*/ 935542 h 1664948"/>
                <a:gd name="connsiteX15" fmla="*/ 3673299 w 6569938"/>
                <a:gd name="connsiteY15" fmla="*/ 1083538 h 1664948"/>
                <a:gd name="connsiteX16" fmla="*/ 3805596 w 6569938"/>
                <a:gd name="connsiteY16" fmla="*/ 1210391 h 1664948"/>
                <a:gd name="connsiteX17" fmla="*/ 3900735 w 6569938"/>
                <a:gd name="connsiteY17" fmla="*/ 1292080 h 1664948"/>
                <a:gd name="connsiteX18" fmla="*/ 4069873 w 6569938"/>
                <a:gd name="connsiteY18" fmla="*/ 1395385 h 1664948"/>
                <a:gd name="connsiteX19" fmla="*/ 4265438 w 6569938"/>
                <a:gd name="connsiteY19" fmla="*/ 1495811 h 1664948"/>
                <a:gd name="connsiteX20" fmla="*/ 4408148 w 6569938"/>
                <a:gd name="connsiteY20" fmla="*/ 1559237 h 1664948"/>
                <a:gd name="connsiteX21" fmla="*/ 4572315 w 6569938"/>
                <a:gd name="connsiteY21" fmla="*/ 1609214 h 1664948"/>
                <a:gd name="connsiteX22" fmla="*/ 4852134 w 6569938"/>
                <a:gd name="connsiteY22" fmla="*/ 1643806 h 1664948"/>
                <a:gd name="connsiteX23" fmla="*/ 5042414 w 6569938"/>
                <a:gd name="connsiteY23" fmla="*/ 1659663 h 1664948"/>
                <a:gd name="connsiteX24" fmla="*/ 5327834 w 6569938"/>
                <a:gd name="connsiteY24" fmla="*/ 1664948 h 1664948"/>
                <a:gd name="connsiteX25" fmla="*/ 5708393 w 6569938"/>
                <a:gd name="connsiteY25" fmla="*/ 1659663 h 1664948"/>
                <a:gd name="connsiteX26" fmla="*/ 6231663 w 6569938"/>
                <a:gd name="connsiteY26" fmla="*/ 1664948 h 1664948"/>
                <a:gd name="connsiteX27" fmla="*/ 6569938 w 6569938"/>
                <a:gd name="connsiteY27" fmla="*/ 1659663 h 1664948"/>
                <a:gd name="connsiteX0" fmla="*/ 0 w 6569938"/>
                <a:gd name="connsiteY0" fmla="*/ 5286 h 1664948"/>
                <a:gd name="connsiteX1" fmla="*/ 904381 w 6569938"/>
                <a:gd name="connsiteY1" fmla="*/ 10558 h 1664948"/>
                <a:gd name="connsiteX2" fmla="*/ 1405956 w 6569938"/>
                <a:gd name="connsiteY2" fmla="*/ 10571 h 1664948"/>
                <a:gd name="connsiteX3" fmla="*/ 2098363 w 6569938"/>
                <a:gd name="connsiteY3" fmla="*/ 5286 h 1664948"/>
                <a:gd name="connsiteX4" fmla="*/ 2156504 w 6569938"/>
                <a:gd name="connsiteY4" fmla="*/ 0 h 1664948"/>
                <a:gd name="connsiteX5" fmla="*/ 2251644 w 6569938"/>
                <a:gd name="connsiteY5" fmla="*/ 31713 h 1664948"/>
                <a:gd name="connsiteX6" fmla="*/ 2399639 w 6569938"/>
                <a:gd name="connsiteY6" fmla="*/ 47570 h 1664948"/>
                <a:gd name="connsiteX7" fmla="*/ 2574063 w 6569938"/>
                <a:gd name="connsiteY7" fmla="*/ 110997 h 1664948"/>
                <a:gd name="connsiteX8" fmla="*/ 2737915 w 6569938"/>
                <a:gd name="connsiteY8" fmla="*/ 206137 h 1664948"/>
                <a:gd name="connsiteX9" fmla="*/ 2859482 w 6569938"/>
                <a:gd name="connsiteY9" fmla="*/ 285420 h 1664948"/>
                <a:gd name="connsiteX10" fmla="*/ 2975764 w 6569938"/>
                <a:gd name="connsiteY10" fmla="*/ 380560 h 1664948"/>
                <a:gd name="connsiteX11" fmla="*/ 3107903 w 6569938"/>
                <a:gd name="connsiteY11" fmla="*/ 491556 h 1664948"/>
                <a:gd name="connsiteX12" fmla="*/ 3224185 w 6569938"/>
                <a:gd name="connsiteY12" fmla="*/ 623695 h 1664948"/>
                <a:gd name="connsiteX13" fmla="*/ 3372181 w 6569938"/>
                <a:gd name="connsiteY13" fmla="*/ 776976 h 1664948"/>
                <a:gd name="connsiteX14" fmla="*/ 3520176 w 6569938"/>
                <a:gd name="connsiteY14" fmla="*/ 935542 h 1664948"/>
                <a:gd name="connsiteX15" fmla="*/ 3673299 w 6569938"/>
                <a:gd name="connsiteY15" fmla="*/ 1083538 h 1664948"/>
                <a:gd name="connsiteX16" fmla="*/ 3805596 w 6569938"/>
                <a:gd name="connsiteY16" fmla="*/ 1210391 h 1664948"/>
                <a:gd name="connsiteX17" fmla="*/ 3900735 w 6569938"/>
                <a:gd name="connsiteY17" fmla="*/ 1292080 h 1664948"/>
                <a:gd name="connsiteX18" fmla="*/ 4069873 w 6569938"/>
                <a:gd name="connsiteY18" fmla="*/ 1395385 h 1664948"/>
                <a:gd name="connsiteX19" fmla="*/ 4265438 w 6569938"/>
                <a:gd name="connsiteY19" fmla="*/ 1495811 h 1664948"/>
                <a:gd name="connsiteX20" fmla="*/ 4408148 w 6569938"/>
                <a:gd name="connsiteY20" fmla="*/ 1559237 h 1664948"/>
                <a:gd name="connsiteX21" fmla="*/ 4572315 w 6569938"/>
                <a:gd name="connsiteY21" fmla="*/ 1609214 h 1664948"/>
                <a:gd name="connsiteX22" fmla="*/ 4852134 w 6569938"/>
                <a:gd name="connsiteY22" fmla="*/ 1643806 h 1664948"/>
                <a:gd name="connsiteX23" fmla="*/ 5042414 w 6569938"/>
                <a:gd name="connsiteY23" fmla="*/ 1659663 h 1664948"/>
                <a:gd name="connsiteX24" fmla="*/ 5327834 w 6569938"/>
                <a:gd name="connsiteY24" fmla="*/ 1664948 h 1664948"/>
                <a:gd name="connsiteX25" fmla="*/ 5708393 w 6569938"/>
                <a:gd name="connsiteY25" fmla="*/ 1659663 h 1664948"/>
                <a:gd name="connsiteX26" fmla="*/ 6231663 w 6569938"/>
                <a:gd name="connsiteY26" fmla="*/ 1664948 h 1664948"/>
                <a:gd name="connsiteX27" fmla="*/ 6569938 w 6569938"/>
                <a:gd name="connsiteY27" fmla="*/ 1659663 h 1664948"/>
                <a:gd name="connsiteX0" fmla="*/ 0 w 6569938"/>
                <a:gd name="connsiteY0" fmla="*/ 5286 h 1664948"/>
                <a:gd name="connsiteX1" fmla="*/ 924908 w 6569938"/>
                <a:gd name="connsiteY1" fmla="*/ 3734 h 1664948"/>
                <a:gd name="connsiteX2" fmla="*/ 1405956 w 6569938"/>
                <a:gd name="connsiteY2" fmla="*/ 10571 h 1664948"/>
                <a:gd name="connsiteX3" fmla="*/ 2098363 w 6569938"/>
                <a:gd name="connsiteY3" fmla="*/ 5286 h 1664948"/>
                <a:gd name="connsiteX4" fmla="*/ 2156504 w 6569938"/>
                <a:gd name="connsiteY4" fmla="*/ 0 h 1664948"/>
                <a:gd name="connsiteX5" fmla="*/ 2251644 w 6569938"/>
                <a:gd name="connsiteY5" fmla="*/ 31713 h 1664948"/>
                <a:gd name="connsiteX6" fmla="*/ 2399639 w 6569938"/>
                <a:gd name="connsiteY6" fmla="*/ 47570 h 1664948"/>
                <a:gd name="connsiteX7" fmla="*/ 2574063 w 6569938"/>
                <a:gd name="connsiteY7" fmla="*/ 110997 h 1664948"/>
                <a:gd name="connsiteX8" fmla="*/ 2737915 w 6569938"/>
                <a:gd name="connsiteY8" fmla="*/ 206137 h 1664948"/>
                <a:gd name="connsiteX9" fmla="*/ 2859482 w 6569938"/>
                <a:gd name="connsiteY9" fmla="*/ 285420 h 1664948"/>
                <a:gd name="connsiteX10" fmla="*/ 2975764 w 6569938"/>
                <a:gd name="connsiteY10" fmla="*/ 380560 h 1664948"/>
                <a:gd name="connsiteX11" fmla="*/ 3107903 w 6569938"/>
                <a:gd name="connsiteY11" fmla="*/ 491556 h 1664948"/>
                <a:gd name="connsiteX12" fmla="*/ 3224185 w 6569938"/>
                <a:gd name="connsiteY12" fmla="*/ 623695 h 1664948"/>
                <a:gd name="connsiteX13" fmla="*/ 3372181 w 6569938"/>
                <a:gd name="connsiteY13" fmla="*/ 776976 h 1664948"/>
                <a:gd name="connsiteX14" fmla="*/ 3520176 w 6569938"/>
                <a:gd name="connsiteY14" fmla="*/ 935542 h 1664948"/>
                <a:gd name="connsiteX15" fmla="*/ 3673299 w 6569938"/>
                <a:gd name="connsiteY15" fmla="*/ 1083538 h 1664948"/>
                <a:gd name="connsiteX16" fmla="*/ 3805596 w 6569938"/>
                <a:gd name="connsiteY16" fmla="*/ 1210391 h 1664948"/>
                <a:gd name="connsiteX17" fmla="*/ 3900735 w 6569938"/>
                <a:gd name="connsiteY17" fmla="*/ 1292080 h 1664948"/>
                <a:gd name="connsiteX18" fmla="*/ 4069873 w 6569938"/>
                <a:gd name="connsiteY18" fmla="*/ 1395385 h 1664948"/>
                <a:gd name="connsiteX19" fmla="*/ 4265438 w 6569938"/>
                <a:gd name="connsiteY19" fmla="*/ 1495811 h 1664948"/>
                <a:gd name="connsiteX20" fmla="*/ 4408148 w 6569938"/>
                <a:gd name="connsiteY20" fmla="*/ 1559237 h 1664948"/>
                <a:gd name="connsiteX21" fmla="*/ 4572315 w 6569938"/>
                <a:gd name="connsiteY21" fmla="*/ 1609214 h 1664948"/>
                <a:gd name="connsiteX22" fmla="*/ 4852134 w 6569938"/>
                <a:gd name="connsiteY22" fmla="*/ 1643806 h 1664948"/>
                <a:gd name="connsiteX23" fmla="*/ 5042414 w 6569938"/>
                <a:gd name="connsiteY23" fmla="*/ 1659663 h 1664948"/>
                <a:gd name="connsiteX24" fmla="*/ 5327834 w 6569938"/>
                <a:gd name="connsiteY24" fmla="*/ 1664948 h 1664948"/>
                <a:gd name="connsiteX25" fmla="*/ 5708393 w 6569938"/>
                <a:gd name="connsiteY25" fmla="*/ 1659663 h 1664948"/>
                <a:gd name="connsiteX26" fmla="*/ 6231663 w 6569938"/>
                <a:gd name="connsiteY26" fmla="*/ 1664948 h 1664948"/>
                <a:gd name="connsiteX27" fmla="*/ 6569938 w 6569938"/>
                <a:gd name="connsiteY27" fmla="*/ 1659663 h 1664948"/>
                <a:gd name="connsiteX0" fmla="*/ 0 w 6563095"/>
                <a:gd name="connsiteY0" fmla="*/ 1755488 h 1755488"/>
                <a:gd name="connsiteX1" fmla="*/ 918065 w 6563095"/>
                <a:gd name="connsiteY1" fmla="*/ 3734 h 1755488"/>
                <a:gd name="connsiteX2" fmla="*/ 1399113 w 6563095"/>
                <a:gd name="connsiteY2" fmla="*/ 10571 h 1755488"/>
                <a:gd name="connsiteX3" fmla="*/ 2091520 w 6563095"/>
                <a:gd name="connsiteY3" fmla="*/ 5286 h 1755488"/>
                <a:gd name="connsiteX4" fmla="*/ 2149661 w 6563095"/>
                <a:gd name="connsiteY4" fmla="*/ 0 h 1755488"/>
                <a:gd name="connsiteX5" fmla="*/ 2244801 w 6563095"/>
                <a:gd name="connsiteY5" fmla="*/ 31713 h 1755488"/>
                <a:gd name="connsiteX6" fmla="*/ 2392796 w 6563095"/>
                <a:gd name="connsiteY6" fmla="*/ 47570 h 1755488"/>
                <a:gd name="connsiteX7" fmla="*/ 2567220 w 6563095"/>
                <a:gd name="connsiteY7" fmla="*/ 110997 h 1755488"/>
                <a:gd name="connsiteX8" fmla="*/ 2731072 w 6563095"/>
                <a:gd name="connsiteY8" fmla="*/ 206137 h 1755488"/>
                <a:gd name="connsiteX9" fmla="*/ 2852639 w 6563095"/>
                <a:gd name="connsiteY9" fmla="*/ 285420 h 1755488"/>
                <a:gd name="connsiteX10" fmla="*/ 2968921 w 6563095"/>
                <a:gd name="connsiteY10" fmla="*/ 380560 h 1755488"/>
                <a:gd name="connsiteX11" fmla="*/ 3101060 w 6563095"/>
                <a:gd name="connsiteY11" fmla="*/ 491556 h 1755488"/>
                <a:gd name="connsiteX12" fmla="*/ 3217342 w 6563095"/>
                <a:gd name="connsiteY12" fmla="*/ 623695 h 1755488"/>
                <a:gd name="connsiteX13" fmla="*/ 3365338 w 6563095"/>
                <a:gd name="connsiteY13" fmla="*/ 776976 h 1755488"/>
                <a:gd name="connsiteX14" fmla="*/ 3513333 w 6563095"/>
                <a:gd name="connsiteY14" fmla="*/ 935542 h 1755488"/>
                <a:gd name="connsiteX15" fmla="*/ 3666456 w 6563095"/>
                <a:gd name="connsiteY15" fmla="*/ 1083538 h 1755488"/>
                <a:gd name="connsiteX16" fmla="*/ 3798753 w 6563095"/>
                <a:gd name="connsiteY16" fmla="*/ 1210391 h 1755488"/>
                <a:gd name="connsiteX17" fmla="*/ 3893892 w 6563095"/>
                <a:gd name="connsiteY17" fmla="*/ 1292080 h 1755488"/>
                <a:gd name="connsiteX18" fmla="*/ 4063030 w 6563095"/>
                <a:gd name="connsiteY18" fmla="*/ 1395385 h 1755488"/>
                <a:gd name="connsiteX19" fmla="*/ 4258595 w 6563095"/>
                <a:gd name="connsiteY19" fmla="*/ 1495811 h 1755488"/>
                <a:gd name="connsiteX20" fmla="*/ 4401305 w 6563095"/>
                <a:gd name="connsiteY20" fmla="*/ 1559237 h 1755488"/>
                <a:gd name="connsiteX21" fmla="*/ 4565472 w 6563095"/>
                <a:gd name="connsiteY21" fmla="*/ 1609214 h 1755488"/>
                <a:gd name="connsiteX22" fmla="*/ 4845291 w 6563095"/>
                <a:gd name="connsiteY22" fmla="*/ 1643806 h 1755488"/>
                <a:gd name="connsiteX23" fmla="*/ 5035571 w 6563095"/>
                <a:gd name="connsiteY23" fmla="*/ 1659663 h 1755488"/>
                <a:gd name="connsiteX24" fmla="*/ 5320991 w 6563095"/>
                <a:gd name="connsiteY24" fmla="*/ 1664948 h 1755488"/>
                <a:gd name="connsiteX25" fmla="*/ 5701550 w 6563095"/>
                <a:gd name="connsiteY25" fmla="*/ 1659663 h 1755488"/>
                <a:gd name="connsiteX26" fmla="*/ 6224820 w 6563095"/>
                <a:gd name="connsiteY26" fmla="*/ 1664948 h 1755488"/>
                <a:gd name="connsiteX27" fmla="*/ 6563095 w 6563095"/>
                <a:gd name="connsiteY27" fmla="*/ 1659663 h 1755488"/>
                <a:gd name="connsiteX0" fmla="*/ 0 w 6563095"/>
                <a:gd name="connsiteY0" fmla="*/ 1755488 h 1755488"/>
                <a:gd name="connsiteX1" fmla="*/ 788059 w 6563095"/>
                <a:gd name="connsiteY1" fmla="*/ 263041 h 1755488"/>
                <a:gd name="connsiteX2" fmla="*/ 918065 w 6563095"/>
                <a:gd name="connsiteY2" fmla="*/ 3734 h 1755488"/>
                <a:gd name="connsiteX3" fmla="*/ 1399113 w 6563095"/>
                <a:gd name="connsiteY3" fmla="*/ 10571 h 1755488"/>
                <a:gd name="connsiteX4" fmla="*/ 2091520 w 6563095"/>
                <a:gd name="connsiteY4" fmla="*/ 5286 h 1755488"/>
                <a:gd name="connsiteX5" fmla="*/ 2149661 w 6563095"/>
                <a:gd name="connsiteY5" fmla="*/ 0 h 1755488"/>
                <a:gd name="connsiteX6" fmla="*/ 2244801 w 6563095"/>
                <a:gd name="connsiteY6" fmla="*/ 31713 h 1755488"/>
                <a:gd name="connsiteX7" fmla="*/ 2392796 w 6563095"/>
                <a:gd name="connsiteY7" fmla="*/ 47570 h 1755488"/>
                <a:gd name="connsiteX8" fmla="*/ 2567220 w 6563095"/>
                <a:gd name="connsiteY8" fmla="*/ 110997 h 1755488"/>
                <a:gd name="connsiteX9" fmla="*/ 2731072 w 6563095"/>
                <a:gd name="connsiteY9" fmla="*/ 206137 h 1755488"/>
                <a:gd name="connsiteX10" fmla="*/ 2852639 w 6563095"/>
                <a:gd name="connsiteY10" fmla="*/ 285420 h 1755488"/>
                <a:gd name="connsiteX11" fmla="*/ 2968921 w 6563095"/>
                <a:gd name="connsiteY11" fmla="*/ 380560 h 1755488"/>
                <a:gd name="connsiteX12" fmla="*/ 3101060 w 6563095"/>
                <a:gd name="connsiteY12" fmla="*/ 491556 h 1755488"/>
                <a:gd name="connsiteX13" fmla="*/ 3217342 w 6563095"/>
                <a:gd name="connsiteY13" fmla="*/ 623695 h 1755488"/>
                <a:gd name="connsiteX14" fmla="*/ 3365338 w 6563095"/>
                <a:gd name="connsiteY14" fmla="*/ 776976 h 1755488"/>
                <a:gd name="connsiteX15" fmla="*/ 3513333 w 6563095"/>
                <a:gd name="connsiteY15" fmla="*/ 935542 h 1755488"/>
                <a:gd name="connsiteX16" fmla="*/ 3666456 w 6563095"/>
                <a:gd name="connsiteY16" fmla="*/ 1083538 h 1755488"/>
                <a:gd name="connsiteX17" fmla="*/ 3798753 w 6563095"/>
                <a:gd name="connsiteY17" fmla="*/ 1210391 h 1755488"/>
                <a:gd name="connsiteX18" fmla="*/ 3893892 w 6563095"/>
                <a:gd name="connsiteY18" fmla="*/ 1292080 h 1755488"/>
                <a:gd name="connsiteX19" fmla="*/ 4063030 w 6563095"/>
                <a:gd name="connsiteY19" fmla="*/ 1395385 h 1755488"/>
                <a:gd name="connsiteX20" fmla="*/ 4258595 w 6563095"/>
                <a:gd name="connsiteY20" fmla="*/ 1495811 h 1755488"/>
                <a:gd name="connsiteX21" fmla="*/ 4401305 w 6563095"/>
                <a:gd name="connsiteY21" fmla="*/ 1559237 h 1755488"/>
                <a:gd name="connsiteX22" fmla="*/ 4565472 w 6563095"/>
                <a:gd name="connsiteY22" fmla="*/ 1609214 h 1755488"/>
                <a:gd name="connsiteX23" fmla="*/ 4845291 w 6563095"/>
                <a:gd name="connsiteY23" fmla="*/ 1643806 h 1755488"/>
                <a:gd name="connsiteX24" fmla="*/ 5035571 w 6563095"/>
                <a:gd name="connsiteY24" fmla="*/ 1659663 h 1755488"/>
                <a:gd name="connsiteX25" fmla="*/ 5320991 w 6563095"/>
                <a:gd name="connsiteY25" fmla="*/ 1664948 h 1755488"/>
                <a:gd name="connsiteX26" fmla="*/ 5701550 w 6563095"/>
                <a:gd name="connsiteY26" fmla="*/ 1659663 h 1755488"/>
                <a:gd name="connsiteX27" fmla="*/ 6224820 w 6563095"/>
                <a:gd name="connsiteY27" fmla="*/ 1664948 h 1755488"/>
                <a:gd name="connsiteX28" fmla="*/ 6563095 w 6563095"/>
                <a:gd name="connsiteY28" fmla="*/ 1659663 h 1755488"/>
                <a:gd name="connsiteX0" fmla="*/ 0 w 6563095"/>
                <a:gd name="connsiteY0" fmla="*/ 1755488 h 1755488"/>
                <a:gd name="connsiteX1" fmla="*/ 722051 w 6563095"/>
                <a:gd name="connsiteY1" fmla="*/ 171312 h 1755488"/>
                <a:gd name="connsiteX2" fmla="*/ 918065 w 6563095"/>
                <a:gd name="connsiteY2" fmla="*/ 3734 h 1755488"/>
                <a:gd name="connsiteX3" fmla="*/ 1399113 w 6563095"/>
                <a:gd name="connsiteY3" fmla="*/ 10571 h 1755488"/>
                <a:gd name="connsiteX4" fmla="*/ 2091520 w 6563095"/>
                <a:gd name="connsiteY4" fmla="*/ 5286 h 1755488"/>
                <a:gd name="connsiteX5" fmla="*/ 2149661 w 6563095"/>
                <a:gd name="connsiteY5" fmla="*/ 0 h 1755488"/>
                <a:gd name="connsiteX6" fmla="*/ 2244801 w 6563095"/>
                <a:gd name="connsiteY6" fmla="*/ 31713 h 1755488"/>
                <a:gd name="connsiteX7" fmla="*/ 2392796 w 6563095"/>
                <a:gd name="connsiteY7" fmla="*/ 47570 h 1755488"/>
                <a:gd name="connsiteX8" fmla="*/ 2567220 w 6563095"/>
                <a:gd name="connsiteY8" fmla="*/ 110997 h 1755488"/>
                <a:gd name="connsiteX9" fmla="*/ 2731072 w 6563095"/>
                <a:gd name="connsiteY9" fmla="*/ 206137 h 1755488"/>
                <a:gd name="connsiteX10" fmla="*/ 2852639 w 6563095"/>
                <a:gd name="connsiteY10" fmla="*/ 285420 h 1755488"/>
                <a:gd name="connsiteX11" fmla="*/ 2968921 w 6563095"/>
                <a:gd name="connsiteY11" fmla="*/ 380560 h 1755488"/>
                <a:gd name="connsiteX12" fmla="*/ 3101060 w 6563095"/>
                <a:gd name="connsiteY12" fmla="*/ 491556 h 1755488"/>
                <a:gd name="connsiteX13" fmla="*/ 3217342 w 6563095"/>
                <a:gd name="connsiteY13" fmla="*/ 623695 h 1755488"/>
                <a:gd name="connsiteX14" fmla="*/ 3365338 w 6563095"/>
                <a:gd name="connsiteY14" fmla="*/ 776976 h 1755488"/>
                <a:gd name="connsiteX15" fmla="*/ 3513333 w 6563095"/>
                <a:gd name="connsiteY15" fmla="*/ 935542 h 1755488"/>
                <a:gd name="connsiteX16" fmla="*/ 3666456 w 6563095"/>
                <a:gd name="connsiteY16" fmla="*/ 1083538 h 1755488"/>
                <a:gd name="connsiteX17" fmla="*/ 3798753 w 6563095"/>
                <a:gd name="connsiteY17" fmla="*/ 1210391 h 1755488"/>
                <a:gd name="connsiteX18" fmla="*/ 3893892 w 6563095"/>
                <a:gd name="connsiteY18" fmla="*/ 1292080 h 1755488"/>
                <a:gd name="connsiteX19" fmla="*/ 4063030 w 6563095"/>
                <a:gd name="connsiteY19" fmla="*/ 1395385 h 1755488"/>
                <a:gd name="connsiteX20" fmla="*/ 4258595 w 6563095"/>
                <a:gd name="connsiteY20" fmla="*/ 1495811 h 1755488"/>
                <a:gd name="connsiteX21" fmla="*/ 4401305 w 6563095"/>
                <a:gd name="connsiteY21" fmla="*/ 1559237 h 1755488"/>
                <a:gd name="connsiteX22" fmla="*/ 4565472 w 6563095"/>
                <a:gd name="connsiteY22" fmla="*/ 1609214 h 1755488"/>
                <a:gd name="connsiteX23" fmla="*/ 4845291 w 6563095"/>
                <a:gd name="connsiteY23" fmla="*/ 1643806 h 1755488"/>
                <a:gd name="connsiteX24" fmla="*/ 5035571 w 6563095"/>
                <a:gd name="connsiteY24" fmla="*/ 1659663 h 1755488"/>
                <a:gd name="connsiteX25" fmla="*/ 5320991 w 6563095"/>
                <a:gd name="connsiteY25" fmla="*/ 1664948 h 1755488"/>
                <a:gd name="connsiteX26" fmla="*/ 5701550 w 6563095"/>
                <a:gd name="connsiteY26" fmla="*/ 1659663 h 1755488"/>
                <a:gd name="connsiteX27" fmla="*/ 6224820 w 6563095"/>
                <a:gd name="connsiteY27" fmla="*/ 1664948 h 1755488"/>
                <a:gd name="connsiteX28" fmla="*/ 6563095 w 6563095"/>
                <a:gd name="connsiteY28" fmla="*/ 1659663 h 1755488"/>
                <a:gd name="connsiteX0" fmla="*/ 0 w 6563095"/>
                <a:gd name="connsiteY0" fmla="*/ 1755488 h 1755488"/>
                <a:gd name="connsiteX1" fmla="*/ 623836 w 6563095"/>
                <a:gd name="connsiteY1" fmla="*/ 406343 h 1755488"/>
                <a:gd name="connsiteX2" fmla="*/ 722051 w 6563095"/>
                <a:gd name="connsiteY2" fmla="*/ 171312 h 1755488"/>
                <a:gd name="connsiteX3" fmla="*/ 918065 w 6563095"/>
                <a:gd name="connsiteY3" fmla="*/ 3734 h 1755488"/>
                <a:gd name="connsiteX4" fmla="*/ 1399113 w 6563095"/>
                <a:gd name="connsiteY4" fmla="*/ 10571 h 1755488"/>
                <a:gd name="connsiteX5" fmla="*/ 2091520 w 6563095"/>
                <a:gd name="connsiteY5" fmla="*/ 5286 h 1755488"/>
                <a:gd name="connsiteX6" fmla="*/ 2149661 w 6563095"/>
                <a:gd name="connsiteY6" fmla="*/ 0 h 1755488"/>
                <a:gd name="connsiteX7" fmla="*/ 2244801 w 6563095"/>
                <a:gd name="connsiteY7" fmla="*/ 31713 h 1755488"/>
                <a:gd name="connsiteX8" fmla="*/ 2392796 w 6563095"/>
                <a:gd name="connsiteY8" fmla="*/ 47570 h 1755488"/>
                <a:gd name="connsiteX9" fmla="*/ 2567220 w 6563095"/>
                <a:gd name="connsiteY9" fmla="*/ 110997 h 1755488"/>
                <a:gd name="connsiteX10" fmla="*/ 2731072 w 6563095"/>
                <a:gd name="connsiteY10" fmla="*/ 206137 h 1755488"/>
                <a:gd name="connsiteX11" fmla="*/ 2852639 w 6563095"/>
                <a:gd name="connsiteY11" fmla="*/ 285420 h 1755488"/>
                <a:gd name="connsiteX12" fmla="*/ 2968921 w 6563095"/>
                <a:gd name="connsiteY12" fmla="*/ 380560 h 1755488"/>
                <a:gd name="connsiteX13" fmla="*/ 3101060 w 6563095"/>
                <a:gd name="connsiteY13" fmla="*/ 491556 h 1755488"/>
                <a:gd name="connsiteX14" fmla="*/ 3217342 w 6563095"/>
                <a:gd name="connsiteY14" fmla="*/ 623695 h 1755488"/>
                <a:gd name="connsiteX15" fmla="*/ 3365338 w 6563095"/>
                <a:gd name="connsiteY15" fmla="*/ 776976 h 1755488"/>
                <a:gd name="connsiteX16" fmla="*/ 3513333 w 6563095"/>
                <a:gd name="connsiteY16" fmla="*/ 935542 h 1755488"/>
                <a:gd name="connsiteX17" fmla="*/ 3666456 w 6563095"/>
                <a:gd name="connsiteY17" fmla="*/ 1083538 h 1755488"/>
                <a:gd name="connsiteX18" fmla="*/ 3798753 w 6563095"/>
                <a:gd name="connsiteY18" fmla="*/ 1210391 h 1755488"/>
                <a:gd name="connsiteX19" fmla="*/ 3893892 w 6563095"/>
                <a:gd name="connsiteY19" fmla="*/ 1292080 h 1755488"/>
                <a:gd name="connsiteX20" fmla="*/ 4063030 w 6563095"/>
                <a:gd name="connsiteY20" fmla="*/ 1395385 h 1755488"/>
                <a:gd name="connsiteX21" fmla="*/ 4258595 w 6563095"/>
                <a:gd name="connsiteY21" fmla="*/ 1495811 h 1755488"/>
                <a:gd name="connsiteX22" fmla="*/ 4401305 w 6563095"/>
                <a:gd name="connsiteY22" fmla="*/ 1559237 h 1755488"/>
                <a:gd name="connsiteX23" fmla="*/ 4565472 w 6563095"/>
                <a:gd name="connsiteY23" fmla="*/ 1609214 h 1755488"/>
                <a:gd name="connsiteX24" fmla="*/ 4845291 w 6563095"/>
                <a:gd name="connsiteY24" fmla="*/ 1643806 h 1755488"/>
                <a:gd name="connsiteX25" fmla="*/ 5035571 w 6563095"/>
                <a:gd name="connsiteY25" fmla="*/ 1659663 h 1755488"/>
                <a:gd name="connsiteX26" fmla="*/ 5320991 w 6563095"/>
                <a:gd name="connsiteY26" fmla="*/ 1664948 h 1755488"/>
                <a:gd name="connsiteX27" fmla="*/ 5701550 w 6563095"/>
                <a:gd name="connsiteY27" fmla="*/ 1659663 h 1755488"/>
                <a:gd name="connsiteX28" fmla="*/ 6224820 w 6563095"/>
                <a:gd name="connsiteY28" fmla="*/ 1664948 h 1755488"/>
                <a:gd name="connsiteX29" fmla="*/ 6563095 w 6563095"/>
                <a:gd name="connsiteY29" fmla="*/ 1659663 h 1755488"/>
                <a:gd name="connsiteX0" fmla="*/ 0 w 6563095"/>
                <a:gd name="connsiteY0" fmla="*/ 1755488 h 1755488"/>
                <a:gd name="connsiteX1" fmla="*/ 582781 w 6563095"/>
                <a:gd name="connsiteY1" fmla="*/ 344929 h 1755488"/>
                <a:gd name="connsiteX2" fmla="*/ 722051 w 6563095"/>
                <a:gd name="connsiteY2" fmla="*/ 171312 h 1755488"/>
                <a:gd name="connsiteX3" fmla="*/ 918065 w 6563095"/>
                <a:gd name="connsiteY3" fmla="*/ 3734 h 1755488"/>
                <a:gd name="connsiteX4" fmla="*/ 1399113 w 6563095"/>
                <a:gd name="connsiteY4" fmla="*/ 10571 h 1755488"/>
                <a:gd name="connsiteX5" fmla="*/ 2091520 w 6563095"/>
                <a:gd name="connsiteY5" fmla="*/ 5286 h 1755488"/>
                <a:gd name="connsiteX6" fmla="*/ 2149661 w 6563095"/>
                <a:gd name="connsiteY6" fmla="*/ 0 h 1755488"/>
                <a:gd name="connsiteX7" fmla="*/ 2244801 w 6563095"/>
                <a:gd name="connsiteY7" fmla="*/ 31713 h 1755488"/>
                <a:gd name="connsiteX8" fmla="*/ 2392796 w 6563095"/>
                <a:gd name="connsiteY8" fmla="*/ 47570 h 1755488"/>
                <a:gd name="connsiteX9" fmla="*/ 2567220 w 6563095"/>
                <a:gd name="connsiteY9" fmla="*/ 110997 h 1755488"/>
                <a:gd name="connsiteX10" fmla="*/ 2731072 w 6563095"/>
                <a:gd name="connsiteY10" fmla="*/ 206137 h 1755488"/>
                <a:gd name="connsiteX11" fmla="*/ 2852639 w 6563095"/>
                <a:gd name="connsiteY11" fmla="*/ 285420 h 1755488"/>
                <a:gd name="connsiteX12" fmla="*/ 2968921 w 6563095"/>
                <a:gd name="connsiteY12" fmla="*/ 380560 h 1755488"/>
                <a:gd name="connsiteX13" fmla="*/ 3101060 w 6563095"/>
                <a:gd name="connsiteY13" fmla="*/ 491556 h 1755488"/>
                <a:gd name="connsiteX14" fmla="*/ 3217342 w 6563095"/>
                <a:gd name="connsiteY14" fmla="*/ 623695 h 1755488"/>
                <a:gd name="connsiteX15" fmla="*/ 3365338 w 6563095"/>
                <a:gd name="connsiteY15" fmla="*/ 776976 h 1755488"/>
                <a:gd name="connsiteX16" fmla="*/ 3513333 w 6563095"/>
                <a:gd name="connsiteY16" fmla="*/ 935542 h 1755488"/>
                <a:gd name="connsiteX17" fmla="*/ 3666456 w 6563095"/>
                <a:gd name="connsiteY17" fmla="*/ 1083538 h 1755488"/>
                <a:gd name="connsiteX18" fmla="*/ 3798753 w 6563095"/>
                <a:gd name="connsiteY18" fmla="*/ 1210391 h 1755488"/>
                <a:gd name="connsiteX19" fmla="*/ 3893892 w 6563095"/>
                <a:gd name="connsiteY19" fmla="*/ 1292080 h 1755488"/>
                <a:gd name="connsiteX20" fmla="*/ 4063030 w 6563095"/>
                <a:gd name="connsiteY20" fmla="*/ 1395385 h 1755488"/>
                <a:gd name="connsiteX21" fmla="*/ 4258595 w 6563095"/>
                <a:gd name="connsiteY21" fmla="*/ 1495811 h 1755488"/>
                <a:gd name="connsiteX22" fmla="*/ 4401305 w 6563095"/>
                <a:gd name="connsiteY22" fmla="*/ 1559237 h 1755488"/>
                <a:gd name="connsiteX23" fmla="*/ 4565472 w 6563095"/>
                <a:gd name="connsiteY23" fmla="*/ 1609214 h 1755488"/>
                <a:gd name="connsiteX24" fmla="*/ 4845291 w 6563095"/>
                <a:gd name="connsiteY24" fmla="*/ 1643806 h 1755488"/>
                <a:gd name="connsiteX25" fmla="*/ 5035571 w 6563095"/>
                <a:gd name="connsiteY25" fmla="*/ 1659663 h 1755488"/>
                <a:gd name="connsiteX26" fmla="*/ 5320991 w 6563095"/>
                <a:gd name="connsiteY26" fmla="*/ 1664948 h 1755488"/>
                <a:gd name="connsiteX27" fmla="*/ 5701550 w 6563095"/>
                <a:gd name="connsiteY27" fmla="*/ 1659663 h 1755488"/>
                <a:gd name="connsiteX28" fmla="*/ 6224820 w 6563095"/>
                <a:gd name="connsiteY28" fmla="*/ 1664948 h 1755488"/>
                <a:gd name="connsiteX29" fmla="*/ 6563095 w 6563095"/>
                <a:gd name="connsiteY29" fmla="*/ 1659663 h 1755488"/>
                <a:gd name="connsiteX0" fmla="*/ 0 w 6563095"/>
                <a:gd name="connsiteY0" fmla="*/ 1755488 h 1755488"/>
                <a:gd name="connsiteX1" fmla="*/ 96960 w 6563095"/>
                <a:gd name="connsiteY1" fmla="*/ 1525459 h 1755488"/>
                <a:gd name="connsiteX2" fmla="*/ 582781 w 6563095"/>
                <a:gd name="connsiteY2" fmla="*/ 344929 h 1755488"/>
                <a:gd name="connsiteX3" fmla="*/ 722051 w 6563095"/>
                <a:gd name="connsiteY3" fmla="*/ 171312 h 1755488"/>
                <a:gd name="connsiteX4" fmla="*/ 918065 w 6563095"/>
                <a:gd name="connsiteY4" fmla="*/ 3734 h 1755488"/>
                <a:gd name="connsiteX5" fmla="*/ 1399113 w 6563095"/>
                <a:gd name="connsiteY5" fmla="*/ 10571 h 1755488"/>
                <a:gd name="connsiteX6" fmla="*/ 2091520 w 6563095"/>
                <a:gd name="connsiteY6" fmla="*/ 5286 h 1755488"/>
                <a:gd name="connsiteX7" fmla="*/ 2149661 w 6563095"/>
                <a:gd name="connsiteY7" fmla="*/ 0 h 1755488"/>
                <a:gd name="connsiteX8" fmla="*/ 2244801 w 6563095"/>
                <a:gd name="connsiteY8" fmla="*/ 31713 h 1755488"/>
                <a:gd name="connsiteX9" fmla="*/ 2392796 w 6563095"/>
                <a:gd name="connsiteY9" fmla="*/ 47570 h 1755488"/>
                <a:gd name="connsiteX10" fmla="*/ 2567220 w 6563095"/>
                <a:gd name="connsiteY10" fmla="*/ 110997 h 1755488"/>
                <a:gd name="connsiteX11" fmla="*/ 2731072 w 6563095"/>
                <a:gd name="connsiteY11" fmla="*/ 206137 h 1755488"/>
                <a:gd name="connsiteX12" fmla="*/ 2852639 w 6563095"/>
                <a:gd name="connsiteY12" fmla="*/ 285420 h 1755488"/>
                <a:gd name="connsiteX13" fmla="*/ 2968921 w 6563095"/>
                <a:gd name="connsiteY13" fmla="*/ 380560 h 1755488"/>
                <a:gd name="connsiteX14" fmla="*/ 3101060 w 6563095"/>
                <a:gd name="connsiteY14" fmla="*/ 491556 h 1755488"/>
                <a:gd name="connsiteX15" fmla="*/ 3217342 w 6563095"/>
                <a:gd name="connsiteY15" fmla="*/ 623695 h 1755488"/>
                <a:gd name="connsiteX16" fmla="*/ 3365338 w 6563095"/>
                <a:gd name="connsiteY16" fmla="*/ 776976 h 1755488"/>
                <a:gd name="connsiteX17" fmla="*/ 3513333 w 6563095"/>
                <a:gd name="connsiteY17" fmla="*/ 935542 h 1755488"/>
                <a:gd name="connsiteX18" fmla="*/ 3666456 w 6563095"/>
                <a:gd name="connsiteY18" fmla="*/ 1083538 h 1755488"/>
                <a:gd name="connsiteX19" fmla="*/ 3798753 w 6563095"/>
                <a:gd name="connsiteY19" fmla="*/ 1210391 h 1755488"/>
                <a:gd name="connsiteX20" fmla="*/ 3893892 w 6563095"/>
                <a:gd name="connsiteY20" fmla="*/ 1292080 h 1755488"/>
                <a:gd name="connsiteX21" fmla="*/ 4063030 w 6563095"/>
                <a:gd name="connsiteY21" fmla="*/ 1395385 h 1755488"/>
                <a:gd name="connsiteX22" fmla="*/ 4258595 w 6563095"/>
                <a:gd name="connsiteY22" fmla="*/ 1495811 h 1755488"/>
                <a:gd name="connsiteX23" fmla="*/ 4401305 w 6563095"/>
                <a:gd name="connsiteY23" fmla="*/ 1559237 h 1755488"/>
                <a:gd name="connsiteX24" fmla="*/ 4565472 w 6563095"/>
                <a:gd name="connsiteY24" fmla="*/ 1609214 h 1755488"/>
                <a:gd name="connsiteX25" fmla="*/ 4845291 w 6563095"/>
                <a:gd name="connsiteY25" fmla="*/ 1643806 h 1755488"/>
                <a:gd name="connsiteX26" fmla="*/ 5035571 w 6563095"/>
                <a:gd name="connsiteY26" fmla="*/ 1659663 h 1755488"/>
                <a:gd name="connsiteX27" fmla="*/ 5320991 w 6563095"/>
                <a:gd name="connsiteY27" fmla="*/ 1664948 h 1755488"/>
                <a:gd name="connsiteX28" fmla="*/ 5701550 w 6563095"/>
                <a:gd name="connsiteY28" fmla="*/ 1659663 h 1755488"/>
                <a:gd name="connsiteX29" fmla="*/ 6224820 w 6563095"/>
                <a:gd name="connsiteY29" fmla="*/ 1664948 h 1755488"/>
                <a:gd name="connsiteX30" fmla="*/ 6563095 w 6563095"/>
                <a:gd name="connsiteY30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582781 w 6563095"/>
                <a:gd name="connsiteY2" fmla="*/ 344929 h 1755488"/>
                <a:gd name="connsiteX3" fmla="*/ 722051 w 6563095"/>
                <a:gd name="connsiteY3" fmla="*/ 171312 h 1755488"/>
                <a:gd name="connsiteX4" fmla="*/ 918065 w 6563095"/>
                <a:gd name="connsiteY4" fmla="*/ 3734 h 1755488"/>
                <a:gd name="connsiteX5" fmla="*/ 1399113 w 6563095"/>
                <a:gd name="connsiteY5" fmla="*/ 10571 h 1755488"/>
                <a:gd name="connsiteX6" fmla="*/ 2091520 w 6563095"/>
                <a:gd name="connsiteY6" fmla="*/ 5286 h 1755488"/>
                <a:gd name="connsiteX7" fmla="*/ 2149661 w 6563095"/>
                <a:gd name="connsiteY7" fmla="*/ 0 h 1755488"/>
                <a:gd name="connsiteX8" fmla="*/ 2244801 w 6563095"/>
                <a:gd name="connsiteY8" fmla="*/ 31713 h 1755488"/>
                <a:gd name="connsiteX9" fmla="*/ 2392796 w 6563095"/>
                <a:gd name="connsiteY9" fmla="*/ 47570 h 1755488"/>
                <a:gd name="connsiteX10" fmla="*/ 2567220 w 6563095"/>
                <a:gd name="connsiteY10" fmla="*/ 110997 h 1755488"/>
                <a:gd name="connsiteX11" fmla="*/ 2731072 w 6563095"/>
                <a:gd name="connsiteY11" fmla="*/ 206137 h 1755488"/>
                <a:gd name="connsiteX12" fmla="*/ 2852639 w 6563095"/>
                <a:gd name="connsiteY12" fmla="*/ 285420 h 1755488"/>
                <a:gd name="connsiteX13" fmla="*/ 2968921 w 6563095"/>
                <a:gd name="connsiteY13" fmla="*/ 380560 h 1755488"/>
                <a:gd name="connsiteX14" fmla="*/ 3101060 w 6563095"/>
                <a:gd name="connsiteY14" fmla="*/ 491556 h 1755488"/>
                <a:gd name="connsiteX15" fmla="*/ 3217342 w 6563095"/>
                <a:gd name="connsiteY15" fmla="*/ 623695 h 1755488"/>
                <a:gd name="connsiteX16" fmla="*/ 3365338 w 6563095"/>
                <a:gd name="connsiteY16" fmla="*/ 776976 h 1755488"/>
                <a:gd name="connsiteX17" fmla="*/ 3513333 w 6563095"/>
                <a:gd name="connsiteY17" fmla="*/ 935542 h 1755488"/>
                <a:gd name="connsiteX18" fmla="*/ 3666456 w 6563095"/>
                <a:gd name="connsiteY18" fmla="*/ 1083538 h 1755488"/>
                <a:gd name="connsiteX19" fmla="*/ 3798753 w 6563095"/>
                <a:gd name="connsiteY19" fmla="*/ 1210391 h 1755488"/>
                <a:gd name="connsiteX20" fmla="*/ 3893892 w 6563095"/>
                <a:gd name="connsiteY20" fmla="*/ 1292080 h 1755488"/>
                <a:gd name="connsiteX21" fmla="*/ 4063030 w 6563095"/>
                <a:gd name="connsiteY21" fmla="*/ 1395385 h 1755488"/>
                <a:gd name="connsiteX22" fmla="*/ 4258595 w 6563095"/>
                <a:gd name="connsiteY22" fmla="*/ 1495811 h 1755488"/>
                <a:gd name="connsiteX23" fmla="*/ 4401305 w 6563095"/>
                <a:gd name="connsiteY23" fmla="*/ 1559237 h 1755488"/>
                <a:gd name="connsiteX24" fmla="*/ 4565472 w 6563095"/>
                <a:gd name="connsiteY24" fmla="*/ 1609214 h 1755488"/>
                <a:gd name="connsiteX25" fmla="*/ 4845291 w 6563095"/>
                <a:gd name="connsiteY25" fmla="*/ 1643806 h 1755488"/>
                <a:gd name="connsiteX26" fmla="*/ 5035571 w 6563095"/>
                <a:gd name="connsiteY26" fmla="*/ 1659663 h 1755488"/>
                <a:gd name="connsiteX27" fmla="*/ 5320991 w 6563095"/>
                <a:gd name="connsiteY27" fmla="*/ 1664948 h 1755488"/>
                <a:gd name="connsiteX28" fmla="*/ 5701550 w 6563095"/>
                <a:gd name="connsiteY28" fmla="*/ 1659663 h 1755488"/>
                <a:gd name="connsiteX29" fmla="*/ 6224820 w 6563095"/>
                <a:gd name="connsiteY29" fmla="*/ 1664948 h 1755488"/>
                <a:gd name="connsiteX30" fmla="*/ 6563095 w 6563095"/>
                <a:gd name="connsiteY30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72227 w 6563095"/>
                <a:gd name="connsiteY2" fmla="*/ 1191089 h 1755488"/>
                <a:gd name="connsiteX3" fmla="*/ 582781 w 6563095"/>
                <a:gd name="connsiteY3" fmla="*/ 344929 h 1755488"/>
                <a:gd name="connsiteX4" fmla="*/ 722051 w 6563095"/>
                <a:gd name="connsiteY4" fmla="*/ 171312 h 1755488"/>
                <a:gd name="connsiteX5" fmla="*/ 918065 w 6563095"/>
                <a:gd name="connsiteY5" fmla="*/ 3734 h 1755488"/>
                <a:gd name="connsiteX6" fmla="*/ 1399113 w 6563095"/>
                <a:gd name="connsiteY6" fmla="*/ 10571 h 1755488"/>
                <a:gd name="connsiteX7" fmla="*/ 2091520 w 6563095"/>
                <a:gd name="connsiteY7" fmla="*/ 5286 h 1755488"/>
                <a:gd name="connsiteX8" fmla="*/ 2149661 w 6563095"/>
                <a:gd name="connsiteY8" fmla="*/ 0 h 1755488"/>
                <a:gd name="connsiteX9" fmla="*/ 2244801 w 6563095"/>
                <a:gd name="connsiteY9" fmla="*/ 31713 h 1755488"/>
                <a:gd name="connsiteX10" fmla="*/ 2392796 w 6563095"/>
                <a:gd name="connsiteY10" fmla="*/ 47570 h 1755488"/>
                <a:gd name="connsiteX11" fmla="*/ 2567220 w 6563095"/>
                <a:gd name="connsiteY11" fmla="*/ 110997 h 1755488"/>
                <a:gd name="connsiteX12" fmla="*/ 2731072 w 6563095"/>
                <a:gd name="connsiteY12" fmla="*/ 206137 h 1755488"/>
                <a:gd name="connsiteX13" fmla="*/ 2852639 w 6563095"/>
                <a:gd name="connsiteY13" fmla="*/ 285420 h 1755488"/>
                <a:gd name="connsiteX14" fmla="*/ 2968921 w 6563095"/>
                <a:gd name="connsiteY14" fmla="*/ 380560 h 1755488"/>
                <a:gd name="connsiteX15" fmla="*/ 3101060 w 6563095"/>
                <a:gd name="connsiteY15" fmla="*/ 491556 h 1755488"/>
                <a:gd name="connsiteX16" fmla="*/ 3217342 w 6563095"/>
                <a:gd name="connsiteY16" fmla="*/ 623695 h 1755488"/>
                <a:gd name="connsiteX17" fmla="*/ 3365338 w 6563095"/>
                <a:gd name="connsiteY17" fmla="*/ 776976 h 1755488"/>
                <a:gd name="connsiteX18" fmla="*/ 3513333 w 6563095"/>
                <a:gd name="connsiteY18" fmla="*/ 935542 h 1755488"/>
                <a:gd name="connsiteX19" fmla="*/ 3666456 w 6563095"/>
                <a:gd name="connsiteY19" fmla="*/ 1083538 h 1755488"/>
                <a:gd name="connsiteX20" fmla="*/ 3798753 w 6563095"/>
                <a:gd name="connsiteY20" fmla="*/ 1210391 h 1755488"/>
                <a:gd name="connsiteX21" fmla="*/ 3893892 w 6563095"/>
                <a:gd name="connsiteY21" fmla="*/ 1292080 h 1755488"/>
                <a:gd name="connsiteX22" fmla="*/ 4063030 w 6563095"/>
                <a:gd name="connsiteY22" fmla="*/ 1395385 h 1755488"/>
                <a:gd name="connsiteX23" fmla="*/ 4258595 w 6563095"/>
                <a:gd name="connsiteY23" fmla="*/ 1495811 h 1755488"/>
                <a:gd name="connsiteX24" fmla="*/ 4401305 w 6563095"/>
                <a:gd name="connsiteY24" fmla="*/ 1559237 h 1755488"/>
                <a:gd name="connsiteX25" fmla="*/ 4565472 w 6563095"/>
                <a:gd name="connsiteY25" fmla="*/ 1609214 h 1755488"/>
                <a:gd name="connsiteX26" fmla="*/ 4845291 w 6563095"/>
                <a:gd name="connsiteY26" fmla="*/ 1643806 h 1755488"/>
                <a:gd name="connsiteX27" fmla="*/ 5035571 w 6563095"/>
                <a:gd name="connsiteY27" fmla="*/ 1659663 h 1755488"/>
                <a:gd name="connsiteX28" fmla="*/ 5320991 w 6563095"/>
                <a:gd name="connsiteY28" fmla="*/ 1664948 h 1755488"/>
                <a:gd name="connsiteX29" fmla="*/ 5701550 w 6563095"/>
                <a:gd name="connsiteY29" fmla="*/ 1659663 h 1755488"/>
                <a:gd name="connsiteX30" fmla="*/ 6224820 w 6563095"/>
                <a:gd name="connsiteY30" fmla="*/ 1664948 h 1755488"/>
                <a:gd name="connsiteX31" fmla="*/ 6563095 w 6563095"/>
                <a:gd name="connsiteY31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38015 w 6563095"/>
                <a:gd name="connsiteY2" fmla="*/ 1184265 h 1755488"/>
                <a:gd name="connsiteX3" fmla="*/ 582781 w 6563095"/>
                <a:gd name="connsiteY3" fmla="*/ 344929 h 1755488"/>
                <a:gd name="connsiteX4" fmla="*/ 722051 w 6563095"/>
                <a:gd name="connsiteY4" fmla="*/ 171312 h 1755488"/>
                <a:gd name="connsiteX5" fmla="*/ 918065 w 6563095"/>
                <a:gd name="connsiteY5" fmla="*/ 3734 h 1755488"/>
                <a:gd name="connsiteX6" fmla="*/ 1399113 w 6563095"/>
                <a:gd name="connsiteY6" fmla="*/ 10571 h 1755488"/>
                <a:gd name="connsiteX7" fmla="*/ 2091520 w 6563095"/>
                <a:gd name="connsiteY7" fmla="*/ 5286 h 1755488"/>
                <a:gd name="connsiteX8" fmla="*/ 2149661 w 6563095"/>
                <a:gd name="connsiteY8" fmla="*/ 0 h 1755488"/>
                <a:gd name="connsiteX9" fmla="*/ 2244801 w 6563095"/>
                <a:gd name="connsiteY9" fmla="*/ 31713 h 1755488"/>
                <a:gd name="connsiteX10" fmla="*/ 2392796 w 6563095"/>
                <a:gd name="connsiteY10" fmla="*/ 47570 h 1755488"/>
                <a:gd name="connsiteX11" fmla="*/ 2567220 w 6563095"/>
                <a:gd name="connsiteY11" fmla="*/ 110997 h 1755488"/>
                <a:gd name="connsiteX12" fmla="*/ 2731072 w 6563095"/>
                <a:gd name="connsiteY12" fmla="*/ 206137 h 1755488"/>
                <a:gd name="connsiteX13" fmla="*/ 2852639 w 6563095"/>
                <a:gd name="connsiteY13" fmla="*/ 285420 h 1755488"/>
                <a:gd name="connsiteX14" fmla="*/ 2968921 w 6563095"/>
                <a:gd name="connsiteY14" fmla="*/ 380560 h 1755488"/>
                <a:gd name="connsiteX15" fmla="*/ 3101060 w 6563095"/>
                <a:gd name="connsiteY15" fmla="*/ 491556 h 1755488"/>
                <a:gd name="connsiteX16" fmla="*/ 3217342 w 6563095"/>
                <a:gd name="connsiteY16" fmla="*/ 623695 h 1755488"/>
                <a:gd name="connsiteX17" fmla="*/ 3365338 w 6563095"/>
                <a:gd name="connsiteY17" fmla="*/ 776976 h 1755488"/>
                <a:gd name="connsiteX18" fmla="*/ 3513333 w 6563095"/>
                <a:gd name="connsiteY18" fmla="*/ 935542 h 1755488"/>
                <a:gd name="connsiteX19" fmla="*/ 3666456 w 6563095"/>
                <a:gd name="connsiteY19" fmla="*/ 1083538 h 1755488"/>
                <a:gd name="connsiteX20" fmla="*/ 3798753 w 6563095"/>
                <a:gd name="connsiteY20" fmla="*/ 1210391 h 1755488"/>
                <a:gd name="connsiteX21" fmla="*/ 3893892 w 6563095"/>
                <a:gd name="connsiteY21" fmla="*/ 1292080 h 1755488"/>
                <a:gd name="connsiteX22" fmla="*/ 4063030 w 6563095"/>
                <a:gd name="connsiteY22" fmla="*/ 1395385 h 1755488"/>
                <a:gd name="connsiteX23" fmla="*/ 4258595 w 6563095"/>
                <a:gd name="connsiteY23" fmla="*/ 1495811 h 1755488"/>
                <a:gd name="connsiteX24" fmla="*/ 4401305 w 6563095"/>
                <a:gd name="connsiteY24" fmla="*/ 1559237 h 1755488"/>
                <a:gd name="connsiteX25" fmla="*/ 4565472 w 6563095"/>
                <a:gd name="connsiteY25" fmla="*/ 1609214 h 1755488"/>
                <a:gd name="connsiteX26" fmla="*/ 4845291 w 6563095"/>
                <a:gd name="connsiteY26" fmla="*/ 1643806 h 1755488"/>
                <a:gd name="connsiteX27" fmla="*/ 5035571 w 6563095"/>
                <a:gd name="connsiteY27" fmla="*/ 1659663 h 1755488"/>
                <a:gd name="connsiteX28" fmla="*/ 5320991 w 6563095"/>
                <a:gd name="connsiteY28" fmla="*/ 1664948 h 1755488"/>
                <a:gd name="connsiteX29" fmla="*/ 5701550 w 6563095"/>
                <a:gd name="connsiteY29" fmla="*/ 1659663 h 1755488"/>
                <a:gd name="connsiteX30" fmla="*/ 6224820 w 6563095"/>
                <a:gd name="connsiteY30" fmla="*/ 1664948 h 1755488"/>
                <a:gd name="connsiteX31" fmla="*/ 6563095 w 6563095"/>
                <a:gd name="connsiteY31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38015 w 6563095"/>
                <a:gd name="connsiteY2" fmla="*/ 1184265 h 1755488"/>
                <a:gd name="connsiteX3" fmla="*/ 295394 w 6563095"/>
                <a:gd name="connsiteY3" fmla="*/ 863543 h 1755488"/>
                <a:gd name="connsiteX4" fmla="*/ 582781 w 6563095"/>
                <a:gd name="connsiteY4" fmla="*/ 344929 h 1755488"/>
                <a:gd name="connsiteX5" fmla="*/ 722051 w 6563095"/>
                <a:gd name="connsiteY5" fmla="*/ 171312 h 1755488"/>
                <a:gd name="connsiteX6" fmla="*/ 918065 w 6563095"/>
                <a:gd name="connsiteY6" fmla="*/ 3734 h 1755488"/>
                <a:gd name="connsiteX7" fmla="*/ 1399113 w 6563095"/>
                <a:gd name="connsiteY7" fmla="*/ 10571 h 1755488"/>
                <a:gd name="connsiteX8" fmla="*/ 2091520 w 6563095"/>
                <a:gd name="connsiteY8" fmla="*/ 5286 h 1755488"/>
                <a:gd name="connsiteX9" fmla="*/ 2149661 w 6563095"/>
                <a:gd name="connsiteY9" fmla="*/ 0 h 1755488"/>
                <a:gd name="connsiteX10" fmla="*/ 2244801 w 6563095"/>
                <a:gd name="connsiteY10" fmla="*/ 31713 h 1755488"/>
                <a:gd name="connsiteX11" fmla="*/ 2392796 w 6563095"/>
                <a:gd name="connsiteY11" fmla="*/ 47570 h 1755488"/>
                <a:gd name="connsiteX12" fmla="*/ 2567220 w 6563095"/>
                <a:gd name="connsiteY12" fmla="*/ 110997 h 1755488"/>
                <a:gd name="connsiteX13" fmla="*/ 2731072 w 6563095"/>
                <a:gd name="connsiteY13" fmla="*/ 206137 h 1755488"/>
                <a:gd name="connsiteX14" fmla="*/ 2852639 w 6563095"/>
                <a:gd name="connsiteY14" fmla="*/ 285420 h 1755488"/>
                <a:gd name="connsiteX15" fmla="*/ 2968921 w 6563095"/>
                <a:gd name="connsiteY15" fmla="*/ 380560 h 1755488"/>
                <a:gd name="connsiteX16" fmla="*/ 3101060 w 6563095"/>
                <a:gd name="connsiteY16" fmla="*/ 491556 h 1755488"/>
                <a:gd name="connsiteX17" fmla="*/ 3217342 w 6563095"/>
                <a:gd name="connsiteY17" fmla="*/ 623695 h 1755488"/>
                <a:gd name="connsiteX18" fmla="*/ 3365338 w 6563095"/>
                <a:gd name="connsiteY18" fmla="*/ 776976 h 1755488"/>
                <a:gd name="connsiteX19" fmla="*/ 3513333 w 6563095"/>
                <a:gd name="connsiteY19" fmla="*/ 935542 h 1755488"/>
                <a:gd name="connsiteX20" fmla="*/ 3666456 w 6563095"/>
                <a:gd name="connsiteY20" fmla="*/ 1083538 h 1755488"/>
                <a:gd name="connsiteX21" fmla="*/ 3798753 w 6563095"/>
                <a:gd name="connsiteY21" fmla="*/ 1210391 h 1755488"/>
                <a:gd name="connsiteX22" fmla="*/ 3893892 w 6563095"/>
                <a:gd name="connsiteY22" fmla="*/ 1292080 h 1755488"/>
                <a:gd name="connsiteX23" fmla="*/ 4063030 w 6563095"/>
                <a:gd name="connsiteY23" fmla="*/ 1395385 h 1755488"/>
                <a:gd name="connsiteX24" fmla="*/ 4258595 w 6563095"/>
                <a:gd name="connsiteY24" fmla="*/ 1495811 h 1755488"/>
                <a:gd name="connsiteX25" fmla="*/ 4401305 w 6563095"/>
                <a:gd name="connsiteY25" fmla="*/ 1559237 h 1755488"/>
                <a:gd name="connsiteX26" fmla="*/ 4565472 w 6563095"/>
                <a:gd name="connsiteY26" fmla="*/ 1609214 h 1755488"/>
                <a:gd name="connsiteX27" fmla="*/ 4845291 w 6563095"/>
                <a:gd name="connsiteY27" fmla="*/ 1643806 h 1755488"/>
                <a:gd name="connsiteX28" fmla="*/ 5035571 w 6563095"/>
                <a:gd name="connsiteY28" fmla="*/ 1659663 h 1755488"/>
                <a:gd name="connsiteX29" fmla="*/ 5320991 w 6563095"/>
                <a:gd name="connsiteY29" fmla="*/ 1664948 h 1755488"/>
                <a:gd name="connsiteX30" fmla="*/ 5701550 w 6563095"/>
                <a:gd name="connsiteY30" fmla="*/ 1659663 h 1755488"/>
                <a:gd name="connsiteX31" fmla="*/ 6224820 w 6563095"/>
                <a:gd name="connsiteY31" fmla="*/ 1664948 h 1755488"/>
                <a:gd name="connsiteX32" fmla="*/ 6563095 w 6563095"/>
                <a:gd name="connsiteY32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38015 w 6563095"/>
                <a:gd name="connsiteY2" fmla="*/ 1184265 h 1755488"/>
                <a:gd name="connsiteX3" fmla="*/ 233811 w 6563095"/>
                <a:gd name="connsiteY3" fmla="*/ 849896 h 1755488"/>
                <a:gd name="connsiteX4" fmla="*/ 582781 w 6563095"/>
                <a:gd name="connsiteY4" fmla="*/ 344929 h 1755488"/>
                <a:gd name="connsiteX5" fmla="*/ 722051 w 6563095"/>
                <a:gd name="connsiteY5" fmla="*/ 171312 h 1755488"/>
                <a:gd name="connsiteX6" fmla="*/ 918065 w 6563095"/>
                <a:gd name="connsiteY6" fmla="*/ 3734 h 1755488"/>
                <a:gd name="connsiteX7" fmla="*/ 1399113 w 6563095"/>
                <a:gd name="connsiteY7" fmla="*/ 10571 h 1755488"/>
                <a:gd name="connsiteX8" fmla="*/ 2091520 w 6563095"/>
                <a:gd name="connsiteY8" fmla="*/ 5286 h 1755488"/>
                <a:gd name="connsiteX9" fmla="*/ 2149661 w 6563095"/>
                <a:gd name="connsiteY9" fmla="*/ 0 h 1755488"/>
                <a:gd name="connsiteX10" fmla="*/ 2244801 w 6563095"/>
                <a:gd name="connsiteY10" fmla="*/ 31713 h 1755488"/>
                <a:gd name="connsiteX11" fmla="*/ 2392796 w 6563095"/>
                <a:gd name="connsiteY11" fmla="*/ 47570 h 1755488"/>
                <a:gd name="connsiteX12" fmla="*/ 2567220 w 6563095"/>
                <a:gd name="connsiteY12" fmla="*/ 110997 h 1755488"/>
                <a:gd name="connsiteX13" fmla="*/ 2731072 w 6563095"/>
                <a:gd name="connsiteY13" fmla="*/ 206137 h 1755488"/>
                <a:gd name="connsiteX14" fmla="*/ 2852639 w 6563095"/>
                <a:gd name="connsiteY14" fmla="*/ 285420 h 1755488"/>
                <a:gd name="connsiteX15" fmla="*/ 2968921 w 6563095"/>
                <a:gd name="connsiteY15" fmla="*/ 380560 h 1755488"/>
                <a:gd name="connsiteX16" fmla="*/ 3101060 w 6563095"/>
                <a:gd name="connsiteY16" fmla="*/ 491556 h 1755488"/>
                <a:gd name="connsiteX17" fmla="*/ 3217342 w 6563095"/>
                <a:gd name="connsiteY17" fmla="*/ 623695 h 1755488"/>
                <a:gd name="connsiteX18" fmla="*/ 3365338 w 6563095"/>
                <a:gd name="connsiteY18" fmla="*/ 776976 h 1755488"/>
                <a:gd name="connsiteX19" fmla="*/ 3513333 w 6563095"/>
                <a:gd name="connsiteY19" fmla="*/ 935542 h 1755488"/>
                <a:gd name="connsiteX20" fmla="*/ 3666456 w 6563095"/>
                <a:gd name="connsiteY20" fmla="*/ 1083538 h 1755488"/>
                <a:gd name="connsiteX21" fmla="*/ 3798753 w 6563095"/>
                <a:gd name="connsiteY21" fmla="*/ 1210391 h 1755488"/>
                <a:gd name="connsiteX22" fmla="*/ 3893892 w 6563095"/>
                <a:gd name="connsiteY22" fmla="*/ 1292080 h 1755488"/>
                <a:gd name="connsiteX23" fmla="*/ 4063030 w 6563095"/>
                <a:gd name="connsiteY23" fmla="*/ 1395385 h 1755488"/>
                <a:gd name="connsiteX24" fmla="*/ 4258595 w 6563095"/>
                <a:gd name="connsiteY24" fmla="*/ 1495811 h 1755488"/>
                <a:gd name="connsiteX25" fmla="*/ 4401305 w 6563095"/>
                <a:gd name="connsiteY25" fmla="*/ 1559237 h 1755488"/>
                <a:gd name="connsiteX26" fmla="*/ 4565472 w 6563095"/>
                <a:gd name="connsiteY26" fmla="*/ 1609214 h 1755488"/>
                <a:gd name="connsiteX27" fmla="*/ 4845291 w 6563095"/>
                <a:gd name="connsiteY27" fmla="*/ 1643806 h 1755488"/>
                <a:gd name="connsiteX28" fmla="*/ 5035571 w 6563095"/>
                <a:gd name="connsiteY28" fmla="*/ 1659663 h 1755488"/>
                <a:gd name="connsiteX29" fmla="*/ 5320991 w 6563095"/>
                <a:gd name="connsiteY29" fmla="*/ 1664948 h 1755488"/>
                <a:gd name="connsiteX30" fmla="*/ 5701550 w 6563095"/>
                <a:gd name="connsiteY30" fmla="*/ 1659663 h 1755488"/>
                <a:gd name="connsiteX31" fmla="*/ 6224820 w 6563095"/>
                <a:gd name="connsiteY31" fmla="*/ 1664948 h 1755488"/>
                <a:gd name="connsiteX32" fmla="*/ 6563095 w 6563095"/>
                <a:gd name="connsiteY32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38015 w 6563095"/>
                <a:gd name="connsiteY2" fmla="*/ 1184265 h 1755488"/>
                <a:gd name="connsiteX3" fmla="*/ 233811 w 6563095"/>
                <a:gd name="connsiteY3" fmla="*/ 849896 h 1755488"/>
                <a:gd name="connsiteX4" fmla="*/ 377505 w 6563095"/>
                <a:gd name="connsiteY4" fmla="*/ 631531 h 1755488"/>
                <a:gd name="connsiteX5" fmla="*/ 582781 w 6563095"/>
                <a:gd name="connsiteY5" fmla="*/ 344929 h 1755488"/>
                <a:gd name="connsiteX6" fmla="*/ 722051 w 6563095"/>
                <a:gd name="connsiteY6" fmla="*/ 171312 h 1755488"/>
                <a:gd name="connsiteX7" fmla="*/ 918065 w 6563095"/>
                <a:gd name="connsiteY7" fmla="*/ 3734 h 1755488"/>
                <a:gd name="connsiteX8" fmla="*/ 1399113 w 6563095"/>
                <a:gd name="connsiteY8" fmla="*/ 10571 h 1755488"/>
                <a:gd name="connsiteX9" fmla="*/ 2091520 w 6563095"/>
                <a:gd name="connsiteY9" fmla="*/ 5286 h 1755488"/>
                <a:gd name="connsiteX10" fmla="*/ 2149661 w 6563095"/>
                <a:gd name="connsiteY10" fmla="*/ 0 h 1755488"/>
                <a:gd name="connsiteX11" fmla="*/ 2244801 w 6563095"/>
                <a:gd name="connsiteY11" fmla="*/ 31713 h 1755488"/>
                <a:gd name="connsiteX12" fmla="*/ 2392796 w 6563095"/>
                <a:gd name="connsiteY12" fmla="*/ 47570 h 1755488"/>
                <a:gd name="connsiteX13" fmla="*/ 2567220 w 6563095"/>
                <a:gd name="connsiteY13" fmla="*/ 110997 h 1755488"/>
                <a:gd name="connsiteX14" fmla="*/ 2731072 w 6563095"/>
                <a:gd name="connsiteY14" fmla="*/ 206137 h 1755488"/>
                <a:gd name="connsiteX15" fmla="*/ 2852639 w 6563095"/>
                <a:gd name="connsiteY15" fmla="*/ 285420 h 1755488"/>
                <a:gd name="connsiteX16" fmla="*/ 2968921 w 6563095"/>
                <a:gd name="connsiteY16" fmla="*/ 380560 h 1755488"/>
                <a:gd name="connsiteX17" fmla="*/ 3101060 w 6563095"/>
                <a:gd name="connsiteY17" fmla="*/ 491556 h 1755488"/>
                <a:gd name="connsiteX18" fmla="*/ 3217342 w 6563095"/>
                <a:gd name="connsiteY18" fmla="*/ 623695 h 1755488"/>
                <a:gd name="connsiteX19" fmla="*/ 3365338 w 6563095"/>
                <a:gd name="connsiteY19" fmla="*/ 776976 h 1755488"/>
                <a:gd name="connsiteX20" fmla="*/ 3513333 w 6563095"/>
                <a:gd name="connsiteY20" fmla="*/ 935542 h 1755488"/>
                <a:gd name="connsiteX21" fmla="*/ 3666456 w 6563095"/>
                <a:gd name="connsiteY21" fmla="*/ 1083538 h 1755488"/>
                <a:gd name="connsiteX22" fmla="*/ 3798753 w 6563095"/>
                <a:gd name="connsiteY22" fmla="*/ 1210391 h 1755488"/>
                <a:gd name="connsiteX23" fmla="*/ 3893892 w 6563095"/>
                <a:gd name="connsiteY23" fmla="*/ 1292080 h 1755488"/>
                <a:gd name="connsiteX24" fmla="*/ 4063030 w 6563095"/>
                <a:gd name="connsiteY24" fmla="*/ 1395385 h 1755488"/>
                <a:gd name="connsiteX25" fmla="*/ 4258595 w 6563095"/>
                <a:gd name="connsiteY25" fmla="*/ 1495811 h 1755488"/>
                <a:gd name="connsiteX26" fmla="*/ 4401305 w 6563095"/>
                <a:gd name="connsiteY26" fmla="*/ 1559237 h 1755488"/>
                <a:gd name="connsiteX27" fmla="*/ 4565472 w 6563095"/>
                <a:gd name="connsiteY27" fmla="*/ 1609214 h 1755488"/>
                <a:gd name="connsiteX28" fmla="*/ 4845291 w 6563095"/>
                <a:gd name="connsiteY28" fmla="*/ 1643806 h 1755488"/>
                <a:gd name="connsiteX29" fmla="*/ 5035571 w 6563095"/>
                <a:gd name="connsiteY29" fmla="*/ 1659663 h 1755488"/>
                <a:gd name="connsiteX30" fmla="*/ 5320991 w 6563095"/>
                <a:gd name="connsiteY30" fmla="*/ 1664948 h 1755488"/>
                <a:gd name="connsiteX31" fmla="*/ 5701550 w 6563095"/>
                <a:gd name="connsiteY31" fmla="*/ 1659663 h 1755488"/>
                <a:gd name="connsiteX32" fmla="*/ 6224820 w 6563095"/>
                <a:gd name="connsiteY32" fmla="*/ 1664948 h 1755488"/>
                <a:gd name="connsiteX33" fmla="*/ 6563095 w 6563095"/>
                <a:gd name="connsiteY33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38015 w 6563095"/>
                <a:gd name="connsiteY2" fmla="*/ 1184265 h 1755488"/>
                <a:gd name="connsiteX3" fmla="*/ 233811 w 6563095"/>
                <a:gd name="connsiteY3" fmla="*/ 849896 h 1755488"/>
                <a:gd name="connsiteX4" fmla="*/ 391190 w 6563095"/>
                <a:gd name="connsiteY4" fmla="*/ 590587 h 1755488"/>
                <a:gd name="connsiteX5" fmla="*/ 582781 w 6563095"/>
                <a:gd name="connsiteY5" fmla="*/ 344929 h 1755488"/>
                <a:gd name="connsiteX6" fmla="*/ 722051 w 6563095"/>
                <a:gd name="connsiteY6" fmla="*/ 171312 h 1755488"/>
                <a:gd name="connsiteX7" fmla="*/ 918065 w 6563095"/>
                <a:gd name="connsiteY7" fmla="*/ 3734 h 1755488"/>
                <a:gd name="connsiteX8" fmla="*/ 1399113 w 6563095"/>
                <a:gd name="connsiteY8" fmla="*/ 10571 h 1755488"/>
                <a:gd name="connsiteX9" fmla="*/ 2091520 w 6563095"/>
                <a:gd name="connsiteY9" fmla="*/ 5286 h 1755488"/>
                <a:gd name="connsiteX10" fmla="*/ 2149661 w 6563095"/>
                <a:gd name="connsiteY10" fmla="*/ 0 h 1755488"/>
                <a:gd name="connsiteX11" fmla="*/ 2244801 w 6563095"/>
                <a:gd name="connsiteY11" fmla="*/ 31713 h 1755488"/>
                <a:gd name="connsiteX12" fmla="*/ 2392796 w 6563095"/>
                <a:gd name="connsiteY12" fmla="*/ 47570 h 1755488"/>
                <a:gd name="connsiteX13" fmla="*/ 2567220 w 6563095"/>
                <a:gd name="connsiteY13" fmla="*/ 110997 h 1755488"/>
                <a:gd name="connsiteX14" fmla="*/ 2731072 w 6563095"/>
                <a:gd name="connsiteY14" fmla="*/ 206137 h 1755488"/>
                <a:gd name="connsiteX15" fmla="*/ 2852639 w 6563095"/>
                <a:gd name="connsiteY15" fmla="*/ 285420 h 1755488"/>
                <a:gd name="connsiteX16" fmla="*/ 2968921 w 6563095"/>
                <a:gd name="connsiteY16" fmla="*/ 380560 h 1755488"/>
                <a:gd name="connsiteX17" fmla="*/ 3101060 w 6563095"/>
                <a:gd name="connsiteY17" fmla="*/ 491556 h 1755488"/>
                <a:gd name="connsiteX18" fmla="*/ 3217342 w 6563095"/>
                <a:gd name="connsiteY18" fmla="*/ 623695 h 1755488"/>
                <a:gd name="connsiteX19" fmla="*/ 3365338 w 6563095"/>
                <a:gd name="connsiteY19" fmla="*/ 776976 h 1755488"/>
                <a:gd name="connsiteX20" fmla="*/ 3513333 w 6563095"/>
                <a:gd name="connsiteY20" fmla="*/ 935542 h 1755488"/>
                <a:gd name="connsiteX21" fmla="*/ 3666456 w 6563095"/>
                <a:gd name="connsiteY21" fmla="*/ 1083538 h 1755488"/>
                <a:gd name="connsiteX22" fmla="*/ 3798753 w 6563095"/>
                <a:gd name="connsiteY22" fmla="*/ 1210391 h 1755488"/>
                <a:gd name="connsiteX23" fmla="*/ 3893892 w 6563095"/>
                <a:gd name="connsiteY23" fmla="*/ 1292080 h 1755488"/>
                <a:gd name="connsiteX24" fmla="*/ 4063030 w 6563095"/>
                <a:gd name="connsiteY24" fmla="*/ 1395385 h 1755488"/>
                <a:gd name="connsiteX25" fmla="*/ 4258595 w 6563095"/>
                <a:gd name="connsiteY25" fmla="*/ 1495811 h 1755488"/>
                <a:gd name="connsiteX26" fmla="*/ 4401305 w 6563095"/>
                <a:gd name="connsiteY26" fmla="*/ 1559237 h 1755488"/>
                <a:gd name="connsiteX27" fmla="*/ 4565472 w 6563095"/>
                <a:gd name="connsiteY27" fmla="*/ 1609214 h 1755488"/>
                <a:gd name="connsiteX28" fmla="*/ 4845291 w 6563095"/>
                <a:gd name="connsiteY28" fmla="*/ 1643806 h 1755488"/>
                <a:gd name="connsiteX29" fmla="*/ 5035571 w 6563095"/>
                <a:gd name="connsiteY29" fmla="*/ 1659663 h 1755488"/>
                <a:gd name="connsiteX30" fmla="*/ 5320991 w 6563095"/>
                <a:gd name="connsiteY30" fmla="*/ 1664948 h 1755488"/>
                <a:gd name="connsiteX31" fmla="*/ 5701550 w 6563095"/>
                <a:gd name="connsiteY31" fmla="*/ 1659663 h 1755488"/>
                <a:gd name="connsiteX32" fmla="*/ 6224820 w 6563095"/>
                <a:gd name="connsiteY32" fmla="*/ 1664948 h 1755488"/>
                <a:gd name="connsiteX33" fmla="*/ 6563095 w 6563095"/>
                <a:gd name="connsiteY33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38015 w 6563095"/>
                <a:gd name="connsiteY2" fmla="*/ 1184265 h 1755488"/>
                <a:gd name="connsiteX3" fmla="*/ 233811 w 6563095"/>
                <a:gd name="connsiteY3" fmla="*/ 849896 h 1755488"/>
                <a:gd name="connsiteX4" fmla="*/ 391190 w 6563095"/>
                <a:gd name="connsiteY4" fmla="*/ 590587 h 1755488"/>
                <a:gd name="connsiteX5" fmla="*/ 582781 w 6563095"/>
                <a:gd name="connsiteY5" fmla="*/ 344929 h 1755488"/>
                <a:gd name="connsiteX6" fmla="*/ 749421 w 6563095"/>
                <a:gd name="connsiteY6" fmla="*/ 171312 h 1755488"/>
                <a:gd name="connsiteX7" fmla="*/ 918065 w 6563095"/>
                <a:gd name="connsiteY7" fmla="*/ 3734 h 1755488"/>
                <a:gd name="connsiteX8" fmla="*/ 1399113 w 6563095"/>
                <a:gd name="connsiteY8" fmla="*/ 10571 h 1755488"/>
                <a:gd name="connsiteX9" fmla="*/ 2091520 w 6563095"/>
                <a:gd name="connsiteY9" fmla="*/ 5286 h 1755488"/>
                <a:gd name="connsiteX10" fmla="*/ 2149661 w 6563095"/>
                <a:gd name="connsiteY10" fmla="*/ 0 h 1755488"/>
                <a:gd name="connsiteX11" fmla="*/ 2244801 w 6563095"/>
                <a:gd name="connsiteY11" fmla="*/ 31713 h 1755488"/>
                <a:gd name="connsiteX12" fmla="*/ 2392796 w 6563095"/>
                <a:gd name="connsiteY12" fmla="*/ 47570 h 1755488"/>
                <a:gd name="connsiteX13" fmla="*/ 2567220 w 6563095"/>
                <a:gd name="connsiteY13" fmla="*/ 110997 h 1755488"/>
                <a:gd name="connsiteX14" fmla="*/ 2731072 w 6563095"/>
                <a:gd name="connsiteY14" fmla="*/ 206137 h 1755488"/>
                <a:gd name="connsiteX15" fmla="*/ 2852639 w 6563095"/>
                <a:gd name="connsiteY15" fmla="*/ 285420 h 1755488"/>
                <a:gd name="connsiteX16" fmla="*/ 2968921 w 6563095"/>
                <a:gd name="connsiteY16" fmla="*/ 380560 h 1755488"/>
                <a:gd name="connsiteX17" fmla="*/ 3101060 w 6563095"/>
                <a:gd name="connsiteY17" fmla="*/ 491556 h 1755488"/>
                <a:gd name="connsiteX18" fmla="*/ 3217342 w 6563095"/>
                <a:gd name="connsiteY18" fmla="*/ 623695 h 1755488"/>
                <a:gd name="connsiteX19" fmla="*/ 3365338 w 6563095"/>
                <a:gd name="connsiteY19" fmla="*/ 776976 h 1755488"/>
                <a:gd name="connsiteX20" fmla="*/ 3513333 w 6563095"/>
                <a:gd name="connsiteY20" fmla="*/ 935542 h 1755488"/>
                <a:gd name="connsiteX21" fmla="*/ 3666456 w 6563095"/>
                <a:gd name="connsiteY21" fmla="*/ 1083538 h 1755488"/>
                <a:gd name="connsiteX22" fmla="*/ 3798753 w 6563095"/>
                <a:gd name="connsiteY22" fmla="*/ 1210391 h 1755488"/>
                <a:gd name="connsiteX23" fmla="*/ 3893892 w 6563095"/>
                <a:gd name="connsiteY23" fmla="*/ 1292080 h 1755488"/>
                <a:gd name="connsiteX24" fmla="*/ 4063030 w 6563095"/>
                <a:gd name="connsiteY24" fmla="*/ 1395385 h 1755488"/>
                <a:gd name="connsiteX25" fmla="*/ 4258595 w 6563095"/>
                <a:gd name="connsiteY25" fmla="*/ 1495811 h 1755488"/>
                <a:gd name="connsiteX26" fmla="*/ 4401305 w 6563095"/>
                <a:gd name="connsiteY26" fmla="*/ 1559237 h 1755488"/>
                <a:gd name="connsiteX27" fmla="*/ 4565472 w 6563095"/>
                <a:gd name="connsiteY27" fmla="*/ 1609214 h 1755488"/>
                <a:gd name="connsiteX28" fmla="*/ 4845291 w 6563095"/>
                <a:gd name="connsiteY28" fmla="*/ 1643806 h 1755488"/>
                <a:gd name="connsiteX29" fmla="*/ 5035571 w 6563095"/>
                <a:gd name="connsiteY29" fmla="*/ 1659663 h 1755488"/>
                <a:gd name="connsiteX30" fmla="*/ 5320991 w 6563095"/>
                <a:gd name="connsiteY30" fmla="*/ 1664948 h 1755488"/>
                <a:gd name="connsiteX31" fmla="*/ 5701550 w 6563095"/>
                <a:gd name="connsiteY31" fmla="*/ 1659663 h 1755488"/>
                <a:gd name="connsiteX32" fmla="*/ 6224820 w 6563095"/>
                <a:gd name="connsiteY32" fmla="*/ 1664948 h 1755488"/>
                <a:gd name="connsiteX33" fmla="*/ 6563095 w 6563095"/>
                <a:gd name="connsiteY33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38015 w 6563095"/>
                <a:gd name="connsiteY2" fmla="*/ 1184265 h 1755488"/>
                <a:gd name="connsiteX3" fmla="*/ 233811 w 6563095"/>
                <a:gd name="connsiteY3" fmla="*/ 849896 h 1755488"/>
                <a:gd name="connsiteX4" fmla="*/ 391190 w 6563095"/>
                <a:gd name="connsiteY4" fmla="*/ 590587 h 1755488"/>
                <a:gd name="connsiteX5" fmla="*/ 582781 w 6563095"/>
                <a:gd name="connsiteY5" fmla="*/ 344929 h 1755488"/>
                <a:gd name="connsiteX6" fmla="*/ 728894 w 6563095"/>
                <a:gd name="connsiteY6" fmla="*/ 178136 h 1755488"/>
                <a:gd name="connsiteX7" fmla="*/ 918065 w 6563095"/>
                <a:gd name="connsiteY7" fmla="*/ 3734 h 1755488"/>
                <a:gd name="connsiteX8" fmla="*/ 1399113 w 6563095"/>
                <a:gd name="connsiteY8" fmla="*/ 10571 h 1755488"/>
                <a:gd name="connsiteX9" fmla="*/ 2091520 w 6563095"/>
                <a:gd name="connsiteY9" fmla="*/ 5286 h 1755488"/>
                <a:gd name="connsiteX10" fmla="*/ 2149661 w 6563095"/>
                <a:gd name="connsiteY10" fmla="*/ 0 h 1755488"/>
                <a:gd name="connsiteX11" fmla="*/ 2244801 w 6563095"/>
                <a:gd name="connsiteY11" fmla="*/ 31713 h 1755488"/>
                <a:gd name="connsiteX12" fmla="*/ 2392796 w 6563095"/>
                <a:gd name="connsiteY12" fmla="*/ 47570 h 1755488"/>
                <a:gd name="connsiteX13" fmla="*/ 2567220 w 6563095"/>
                <a:gd name="connsiteY13" fmla="*/ 110997 h 1755488"/>
                <a:gd name="connsiteX14" fmla="*/ 2731072 w 6563095"/>
                <a:gd name="connsiteY14" fmla="*/ 206137 h 1755488"/>
                <a:gd name="connsiteX15" fmla="*/ 2852639 w 6563095"/>
                <a:gd name="connsiteY15" fmla="*/ 285420 h 1755488"/>
                <a:gd name="connsiteX16" fmla="*/ 2968921 w 6563095"/>
                <a:gd name="connsiteY16" fmla="*/ 380560 h 1755488"/>
                <a:gd name="connsiteX17" fmla="*/ 3101060 w 6563095"/>
                <a:gd name="connsiteY17" fmla="*/ 491556 h 1755488"/>
                <a:gd name="connsiteX18" fmla="*/ 3217342 w 6563095"/>
                <a:gd name="connsiteY18" fmla="*/ 623695 h 1755488"/>
                <a:gd name="connsiteX19" fmla="*/ 3365338 w 6563095"/>
                <a:gd name="connsiteY19" fmla="*/ 776976 h 1755488"/>
                <a:gd name="connsiteX20" fmla="*/ 3513333 w 6563095"/>
                <a:gd name="connsiteY20" fmla="*/ 935542 h 1755488"/>
                <a:gd name="connsiteX21" fmla="*/ 3666456 w 6563095"/>
                <a:gd name="connsiteY21" fmla="*/ 1083538 h 1755488"/>
                <a:gd name="connsiteX22" fmla="*/ 3798753 w 6563095"/>
                <a:gd name="connsiteY22" fmla="*/ 1210391 h 1755488"/>
                <a:gd name="connsiteX23" fmla="*/ 3893892 w 6563095"/>
                <a:gd name="connsiteY23" fmla="*/ 1292080 h 1755488"/>
                <a:gd name="connsiteX24" fmla="*/ 4063030 w 6563095"/>
                <a:gd name="connsiteY24" fmla="*/ 1395385 h 1755488"/>
                <a:gd name="connsiteX25" fmla="*/ 4258595 w 6563095"/>
                <a:gd name="connsiteY25" fmla="*/ 1495811 h 1755488"/>
                <a:gd name="connsiteX26" fmla="*/ 4401305 w 6563095"/>
                <a:gd name="connsiteY26" fmla="*/ 1559237 h 1755488"/>
                <a:gd name="connsiteX27" fmla="*/ 4565472 w 6563095"/>
                <a:gd name="connsiteY27" fmla="*/ 1609214 h 1755488"/>
                <a:gd name="connsiteX28" fmla="*/ 4845291 w 6563095"/>
                <a:gd name="connsiteY28" fmla="*/ 1643806 h 1755488"/>
                <a:gd name="connsiteX29" fmla="*/ 5035571 w 6563095"/>
                <a:gd name="connsiteY29" fmla="*/ 1659663 h 1755488"/>
                <a:gd name="connsiteX30" fmla="*/ 5320991 w 6563095"/>
                <a:gd name="connsiteY30" fmla="*/ 1664948 h 1755488"/>
                <a:gd name="connsiteX31" fmla="*/ 5701550 w 6563095"/>
                <a:gd name="connsiteY31" fmla="*/ 1659663 h 1755488"/>
                <a:gd name="connsiteX32" fmla="*/ 6224820 w 6563095"/>
                <a:gd name="connsiteY32" fmla="*/ 1664948 h 1755488"/>
                <a:gd name="connsiteX33" fmla="*/ 6563095 w 6563095"/>
                <a:gd name="connsiteY33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17487 w 6563095"/>
                <a:gd name="connsiteY2" fmla="*/ 1177441 h 1755488"/>
                <a:gd name="connsiteX3" fmla="*/ 233811 w 6563095"/>
                <a:gd name="connsiteY3" fmla="*/ 849896 h 1755488"/>
                <a:gd name="connsiteX4" fmla="*/ 391190 w 6563095"/>
                <a:gd name="connsiteY4" fmla="*/ 590587 h 1755488"/>
                <a:gd name="connsiteX5" fmla="*/ 582781 w 6563095"/>
                <a:gd name="connsiteY5" fmla="*/ 344929 h 1755488"/>
                <a:gd name="connsiteX6" fmla="*/ 728894 w 6563095"/>
                <a:gd name="connsiteY6" fmla="*/ 178136 h 1755488"/>
                <a:gd name="connsiteX7" fmla="*/ 918065 w 6563095"/>
                <a:gd name="connsiteY7" fmla="*/ 3734 h 1755488"/>
                <a:gd name="connsiteX8" fmla="*/ 1399113 w 6563095"/>
                <a:gd name="connsiteY8" fmla="*/ 10571 h 1755488"/>
                <a:gd name="connsiteX9" fmla="*/ 2091520 w 6563095"/>
                <a:gd name="connsiteY9" fmla="*/ 5286 h 1755488"/>
                <a:gd name="connsiteX10" fmla="*/ 2149661 w 6563095"/>
                <a:gd name="connsiteY10" fmla="*/ 0 h 1755488"/>
                <a:gd name="connsiteX11" fmla="*/ 2244801 w 6563095"/>
                <a:gd name="connsiteY11" fmla="*/ 31713 h 1755488"/>
                <a:gd name="connsiteX12" fmla="*/ 2392796 w 6563095"/>
                <a:gd name="connsiteY12" fmla="*/ 47570 h 1755488"/>
                <a:gd name="connsiteX13" fmla="*/ 2567220 w 6563095"/>
                <a:gd name="connsiteY13" fmla="*/ 110997 h 1755488"/>
                <a:gd name="connsiteX14" fmla="*/ 2731072 w 6563095"/>
                <a:gd name="connsiteY14" fmla="*/ 206137 h 1755488"/>
                <a:gd name="connsiteX15" fmla="*/ 2852639 w 6563095"/>
                <a:gd name="connsiteY15" fmla="*/ 285420 h 1755488"/>
                <a:gd name="connsiteX16" fmla="*/ 2968921 w 6563095"/>
                <a:gd name="connsiteY16" fmla="*/ 380560 h 1755488"/>
                <a:gd name="connsiteX17" fmla="*/ 3101060 w 6563095"/>
                <a:gd name="connsiteY17" fmla="*/ 491556 h 1755488"/>
                <a:gd name="connsiteX18" fmla="*/ 3217342 w 6563095"/>
                <a:gd name="connsiteY18" fmla="*/ 623695 h 1755488"/>
                <a:gd name="connsiteX19" fmla="*/ 3365338 w 6563095"/>
                <a:gd name="connsiteY19" fmla="*/ 776976 h 1755488"/>
                <a:gd name="connsiteX20" fmla="*/ 3513333 w 6563095"/>
                <a:gd name="connsiteY20" fmla="*/ 935542 h 1755488"/>
                <a:gd name="connsiteX21" fmla="*/ 3666456 w 6563095"/>
                <a:gd name="connsiteY21" fmla="*/ 1083538 h 1755488"/>
                <a:gd name="connsiteX22" fmla="*/ 3798753 w 6563095"/>
                <a:gd name="connsiteY22" fmla="*/ 1210391 h 1755488"/>
                <a:gd name="connsiteX23" fmla="*/ 3893892 w 6563095"/>
                <a:gd name="connsiteY23" fmla="*/ 1292080 h 1755488"/>
                <a:gd name="connsiteX24" fmla="*/ 4063030 w 6563095"/>
                <a:gd name="connsiteY24" fmla="*/ 1395385 h 1755488"/>
                <a:gd name="connsiteX25" fmla="*/ 4258595 w 6563095"/>
                <a:gd name="connsiteY25" fmla="*/ 1495811 h 1755488"/>
                <a:gd name="connsiteX26" fmla="*/ 4401305 w 6563095"/>
                <a:gd name="connsiteY26" fmla="*/ 1559237 h 1755488"/>
                <a:gd name="connsiteX27" fmla="*/ 4565472 w 6563095"/>
                <a:gd name="connsiteY27" fmla="*/ 1609214 h 1755488"/>
                <a:gd name="connsiteX28" fmla="*/ 4845291 w 6563095"/>
                <a:gd name="connsiteY28" fmla="*/ 1643806 h 1755488"/>
                <a:gd name="connsiteX29" fmla="*/ 5035571 w 6563095"/>
                <a:gd name="connsiteY29" fmla="*/ 1659663 h 1755488"/>
                <a:gd name="connsiteX30" fmla="*/ 5320991 w 6563095"/>
                <a:gd name="connsiteY30" fmla="*/ 1664948 h 1755488"/>
                <a:gd name="connsiteX31" fmla="*/ 5701550 w 6563095"/>
                <a:gd name="connsiteY31" fmla="*/ 1659663 h 1755488"/>
                <a:gd name="connsiteX32" fmla="*/ 6224820 w 6563095"/>
                <a:gd name="connsiteY32" fmla="*/ 1664948 h 1755488"/>
                <a:gd name="connsiteX33" fmla="*/ 6563095 w 6563095"/>
                <a:gd name="connsiteY33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17487 w 6563095"/>
                <a:gd name="connsiteY2" fmla="*/ 1177441 h 1755488"/>
                <a:gd name="connsiteX3" fmla="*/ 220127 w 6563095"/>
                <a:gd name="connsiteY3" fmla="*/ 870368 h 1755488"/>
                <a:gd name="connsiteX4" fmla="*/ 391190 w 6563095"/>
                <a:gd name="connsiteY4" fmla="*/ 590587 h 1755488"/>
                <a:gd name="connsiteX5" fmla="*/ 582781 w 6563095"/>
                <a:gd name="connsiteY5" fmla="*/ 344929 h 1755488"/>
                <a:gd name="connsiteX6" fmla="*/ 728894 w 6563095"/>
                <a:gd name="connsiteY6" fmla="*/ 178136 h 1755488"/>
                <a:gd name="connsiteX7" fmla="*/ 918065 w 6563095"/>
                <a:gd name="connsiteY7" fmla="*/ 3734 h 1755488"/>
                <a:gd name="connsiteX8" fmla="*/ 1399113 w 6563095"/>
                <a:gd name="connsiteY8" fmla="*/ 10571 h 1755488"/>
                <a:gd name="connsiteX9" fmla="*/ 2091520 w 6563095"/>
                <a:gd name="connsiteY9" fmla="*/ 5286 h 1755488"/>
                <a:gd name="connsiteX10" fmla="*/ 2149661 w 6563095"/>
                <a:gd name="connsiteY10" fmla="*/ 0 h 1755488"/>
                <a:gd name="connsiteX11" fmla="*/ 2244801 w 6563095"/>
                <a:gd name="connsiteY11" fmla="*/ 31713 h 1755488"/>
                <a:gd name="connsiteX12" fmla="*/ 2392796 w 6563095"/>
                <a:gd name="connsiteY12" fmla="*/ 47570 h 1755488"/>
                <a:gd name="connsiteX13" fmla="*/ 2567220 w 6563095"/>
                <a:gd name="connsiteY13" fmla="*/ 110997 h 1755488"/>
                <a:gd name="connsiteX14" fmla="*/ 2731072 w 6563095"/>
                <a:gd name="connsiteY14" fmla="*/ 206137 h 1755488"/>
                <a:gd name="connsiteX15" fmla="*/ 2852639 w 6563095"/>
                <a:gd name="connsiteY15" fmla="*/ 285420 h 1755488"/>
                <a:gd name="connsiteX16" fmla="*/ 2968921 w 6563095"/>
                <a:gd name="connsiteY16" fmla="*/ 380560 h 1755488"/>
                <a:gd name="connsiteX17" fmla="*/ 3101060 w 6563095"/>
                <a:gd name="connsiteY17" fmla="*/ 491556 h 1755488"/>
                <a:gd name="connsiteX18" fmla="*/ 3217342 w 6563095"/>
                <a:gd name="connsiteY18" fmla="*/ 623695 h 1755488"/>
                <a:gd name="connsiteX19" fmla="*/ 3365338 w 6563095"/>
                <a:gd name="connsiteY19" fmla="*/ 776976 h 1755488"/>
                <a:gd name="connsiteX20" fmla="*/ 3513333 w 6563095"/>
                <a:gd name="connsiteY20" fmla="*/ 935542 h 1755488"/>
                <a:gd name="connsiteX21" fmla="*/ 3666456 w 6563095"/>
                <a:gd name="connsiteY21" fmla="*/ 1083538 h 1755488"/>
                <a:gd name="connsiteX22" fmla="*/ 3798753 w 6563095"/>
                <a:gd name="connsiteY22" fmla="*/ 1210391 h 1755488"/>
                <a:gd name="connsiteX23" fmla="*/ 3893892 w 6563095"/>
                <a:gd name="connsiteY23" fmla="*/ 1292080 h 1755488"/>
                <a:gd name="connsiteX24" fmla="*/ 4063030 w 6563095"/>
                <a:gd name="connsiteY24" fmla="*/ 1395385 h 1755488"/>
                <a:gd name="connsiteX25" fmla="*/ 4258595 w 6563095"/>
                <a:gd name="connsiteY25" fmla="*/ 1495811 h 1755488"/>
                <a:gd name="connsiteX26" fmla="*/ 4401305 w 6563095"/>
                <a:gd name="connsiteY26" fmla="*/ 1559237 h 1755488"/>
                <a:gd name="connsiteX27" fmla="*/ 4565472 w 6563095"/>
                <a:gd name="connsiteY27" fmla="*/ 1609214 h 1755488"/>
                <a:gd name="connsiteX28" fmla="*/ 4845291 w 6563095"/>
                <a:gd name="connsiteY28" fmla="*/ 1643806 h 1755488"/>
                <a:gd name="connsiteX29" fmla="*/ 5035571 w 6563095"/>
                <a:gd name="connsiteY29" fmla="*/ 1659663 h 1755488"/>
                <a:gd name="connsiteX30" fmla="*/ 5320991 w 6563095"/>
                <a:gd name="connsiteY30" fmla="*/ 1664948 h 1755488"/>
                <a:gd name="connsiteX31" fmla="*/ 5701550 w 6563095"/>
                <a:gd name="connsiteY31" fmla="*/ 1659663 h 1755488"/>
                <a:gd name="connsiteX32" fmla="*/ 6224820 w 6563095"/>
                <a:gd name="connsiteY32" fmla="*/ 1664948 h 1755488"/>
                <a:gd name="connsiteX33" fmla="*/ 6563095 w 6563095"/>
                <a:gd name="connsiteY33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17487 w 6563095"/>
                <a:gd name="connsiteY2" fmla="*/ 1177441 h 1755488"/>
                <a:gd name="connsiteX3" fmla="*/ 247497 w 6563095"/>
                <a:gd name="connsiteY3" fmla="*/ 856721 h 1755488"/>
                <a:gd name="connsiteX4" fmla="*/ 391190 w 6563095"/>
                <a:gd name="connsiteY4" fmla="*/ 590587 h 1755488"/>
                <a:gd name="connsiteX5" fmla="*/ 582781 w 6563095"/>
                <a:gd name="connsiteY5" fmla="*/ 344929 h 1755488"/>
                <a:gd name="connsiteX6" fmla="*/ 728894 w 6563095"/>
                <a:gd name="connsiteY6" fmla="*/ 178136 h 1755488"/>
                <a:gd name="connsiteX7" fmla="*/ 918065 w 6563095"/>
                <a:gd name="connsiteY7" fmla="*/ 3734 h 1755488"/>
                <a:gd name="connsiteX8" fmla="*/ 1399113 w 6563095"/>
                <a:gd name="connsiteY8" fmla="*/ 10571 h 1755488"/>
                <a:gd name="connsiteX9" fmla="*/ 2091520 w 6563095"/>
                <a:gd name="connsiteY9" fmla="*/ 5286 h 1755488"/>
                <a:gd name="connsiteX10" fmla="*/ 2149661 w 6563095"/>
                <a:gd name="connsiteY10" fmla="*/ 0 h 1755488"/>
                <a:gd name="connsiteX11" fmla="*/ 2244801 w 6563095"/>
                <a:gd name="connsiteY11" fmla="*/ 31713 h 1755488"/>
                <a:gd name="connsiteX12" fmla="*/ 2392796 w 6563095"/>
                <a:gd name="connsiteY12" fmla="*/ 47570 h 1755488"/>
                <a:gd name="connsiteX13" fmla="*/ 2567220 w 6563095"/>
                <a:gd name="connsiteY13" fmla="*/ 110997 h 1755488"/>
                <a:gd name="connsiteX14" fmla="*/ 2731072 w 6563095"/>
                <a:gd name="connsiteY14" fmla="*/ 206137 h 1755488"/>
                <a:gd name="connsiteX15" fmla="*/ 2852639 w 6563095"/>
                <a:gd name="connsiteY15" fmla="*/ 285420 h 1755488"/>
                <a:gd name="connsiteX16" fmla="*/ 2968921 w 6563095"/>
                <a:gd name="connsiteY16" fmla="*/ 380560 h 1755488"/>
                <a:gd name="connsiteX17" fmla="*/ 3101060 w 6563095"/>
                <a:gd name="connsiteY17" fmla="*/ 491556 h 1755488"/>
                <a:gd name="connsiteX18" fmla="*/ 3217342 w 6563095"/>
                <a:gd name="connsiteY18" fmla="*/ 623695 h 1755488"/>
                <a:gd name="connsiteX19" fmla="*/ 3365338 w 6563095"/>
                <a:gd name="connsiteY19" fmla="*/ 776976 h 1755488"/>
                <a:gd name="connsiteX20" fmla="*/ 3513333 w 6563095"/>
                <a:gd name="connsiteY20" fmla="*/ 935542 h 1755488"/>
                <a:gd name="connsiteX21" fmla="*/ 3666456 w 6563095"/>
                <a:gd name="connsiteY21" fmla="*/ 1083538 h 1755488"/>
                <a:gd name="connsiteX22" fmla="*/ 3798753 w 6563095"/>
                <a:gd name="connsiteY22" fmla="*/ 1210391 h 1755488"/>
                <a:gd name="connsiteX23" fmla="*/ 3893892 w 6563095"/>
                <a:gd name="connsiteY23" fmla="*/ 1292080 h 1755488"/>
                <a:gd name="connsiteX24" fmla="*/ 4063030 w 6563095"/>
                <a:gd name="connsiteY24" fmla="*/ 1395385 h 1755488"/>
                <a:gd name="connsiteX25" fmla="*/ 4258595 w 6563095"/>
                <a:gd name="connsiteY25" fmla="*/ 1495811 h 1755488"/>
                <a:gd name="connsiteX26" fmla="*/ 4401305 w 6563095"/>
                <a:gd name="connsiteY26" fmla="*/ 1559237 h 1755488"/>
                <a:gd name="connsiteX27" fmla="*/ 4565472 w 6563095"/>
                <a:gd name="connsiteY27" fmla="*/ 1609214 h 1755488"/>
                <a:gd name="connsiteX28" fmla="*/ 4845291 w 6563095"/>
                <a:gd name="connsiteY28" fmla="*/ 1643806 h 1755488"/>
                <a:gd name="connsiteX29" fmla="*/ 5035571 w 6563095"/>
                <a:gd name="connsiteY29" fmla="*/ 1659663 h 1755488"/>
                <a:gd name="connsiteX30" fmla="*/ 5320991 w 6563095"/>
                <a:gd name="connsiteY30" fmla="*/ 1664948 h 1755488"/>
                <a:gd name="connsiteX31" fmla="*/ 5701550 w 6563095"/>
                <a:gd name="connsiteY31" fmla="*/ 1659663 h 1755488"/>
                <a:gd name="connsiteX32" fmla="*/ 6224820 w 6563095"/>
                <a:gd name="connsiteY32" fmla="*/ 1664948 h 1755488"/>
                <a:gd name="connsiteX33" fmla="*/ 6563095 w 6563095"/>
                <a:gd name="connsiteY33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17487 w 6563095"/>
                <a:gd name="connsiteY2" fmla="*/ 1177441 h 1755488"/>
                <a:gd name="connsiteX3" fmla="*/ 247497 w 6563095"/>
                <a:gd name="connsiteY3" fmla="*/ 856721 h 1755488"/>
                <a:gd name="connsiteX4" fmla="*/ 411717 w 6563095"/>
                <a:gd name="connsiteY4" fmla="*/ 590587 h 1755488"/>
                <a:gd name="connsiteX5" fmla="*/ 582781 w 6563095"/>
                <a:gd name="connsiteY5" fmla="*/ 344929 h 1755488"/>
                <a:gd name="connsiteX6" fmla="*/ 728894 w 6563095"/>
                <a:gd name="connsiteY6" fmla="*/ 178136 h 1755488"/>
                <a:gd name="connsiteX7" fmla="*/ 918065 w 6563095"/>
                <a:gd name="connsiteY7" fmla="*/ 3734 h 1755488"/>
                <a:gd name="connsiteX8" fmla="*/ 1399113 w 6563095"/>
                <a:gd name="connsiteY8" fmla="*/ 10571 h 1755488"/>
                <a:gd name="connsiteX9" fmla="*/ 2091520 w 6563095"/>
                <a:gd name="connsiteY9" fmla="*/ 5286 h 1755488"/>
                <a:gd name="connsiteX10" fmla="*/ 2149661 w 6563095"/>
                <a:gd name="connsiteY10" fmla="*/ 0 h 1755488"/>
                <a:gd name="connsiteX11" fmla="*/ 2244801 w 6563095"/>
                <a:gd name="connsiteY11" fmla="*/ 31713 h 1755488"/>
                <a:gd name="connsiteX12" fmla="*/ 2392796 w 6563095"/>
                <a:gd name="connsiteY12" fmla="*/ 47570 h 1755488"/>
                <a:gd name="connsiteX13" fmla="*/ 2567220 w 6563095"/>
                <a:gd name="connsiteY13" fmla="*/ 110997 h 1755488"/>
                <a:gd name="connsiteX14" fmla="*/ 2731072 w 6563095"/>
                <a:gd name="connsiteY14" fmla="*/ 206137 h 1755488"/>
                <a:gd name="connsiteX15" fmla="*/ 2852639 w 6563095"/>
                <a:gd name="connsiteY15" fmla="*/ 285420 h 1755488"/>
                <a:gd name="connsiteX16" fmla="*/ 2968921 w 6563095"/>
                <a:gd name="connsiteY16" fmla="*/ 380560 h 1755488"/>
                <a:gd name="connsiteX17" fmla="*/ 3101060 w 6563095"/>
                <a:gd name="connsiteY17" fmla="*/ 491556 h 1755488"/>
                <a:gd name="connsiteX18" fmla="*/ 3217342 w 6563095"/>
                <a:gd name="connsiteY18" fmla="*/ 623695 h 1755488"/>
                <a:gd name="connsiteX19" fmla="*/ 3365338 w 6563095"/>
                <a:gd name="connsiteY19" fmla="*/ 776976 h 1755488"/>
                <a:gd name="connsiteX20" fmla="*/ 3513333 w 6563095"/>
                <a:gd name="connsiteY20" fmla="*/ 935542 h 1755488"/>
                <a:gd name="connsiteX21" fmla="*/ 3666456 w 6563095"/>
                <a:gd name="connsiteY21" fmla="*/ 1083538 h 1755488"/>
                <a:gd name="connsiteX22" fmla="*/ 3798753 w 6563095"/>
                <a:gd name="connsiteY22" fmla="*/ 1210391 h 1755488"/>
                <a:gd name="connsiteX23" fmla="*/ 3893892 w 6563095"/>
                <a:gd name="connsiteY23" fmla="*/ 1292080 h 1755488"/>
                <a:gd name="connsiteX24" fmla="*/ 4063030 w 6563095"/>
                <a:gd name="connsiteY24" fmla="*/ 1395385 h 1755488"/>
                <a:gd name="connsiteX25" fmla="*/ 4258595 w 6563095"/>
                <a:gd name="connsiteY25" fmla="*/ 1495811 h 1755488"/>
                <a:gd name="connsiteX26" fmla="*/ 4401305 w 6563095"/>
                <a:gd name="connsiteY26" fmla="*/ 1559237 h 1755488"/>
                <a:gd name="connsiteX27" fmla="*/ 4565472 w 6563095"/>
                <a:gd name="connsiteY27" fmla="*/ 1609214 h 1755488"/>
                <a:gd name="connsiteX28" fmla="*/ 4845291 w 6563095"/>
                <a:gd name="connsiteY28" fmla="*/ 1643806 h 1755488"/>
                <a:gd name="connsiteX29" fmla="*/ 5035571 w 6563095"/>
                <a:gd name="connsiteY29" fmla="*/ 1659663 h 1755488"/>
                <a:gd name="connsiteX30" fmla="*/ 5320991 w 6563095"/>
                <a:gd name="connsiteY30" fmla="*/ 1664948 h 1755488"/>
                <a:gd name="connsiteX31" fmla="*/ 5701550 w 6563095"/>
                <a:gd name="connsiteY31" fmla="*/ 1659663 h 1755488"/>
                <a:gd name="connsiteX32" fmla="*/ 6224820 w 6563095"/>
                <a:gd name="connsiteY32" fmla="*/ 1664948 h 1755488"/>
                <a:gd name="connsiteX33" fmla="*/ 6563095 w 6563095"/>
                <a:gd name="connsiteY33" fmla="*/ 1659663 h 1755488"/>
                <a:gd name="connsiteX0" fmla="*/ 0 w 6563095"/>
                <a:gd name="connsiteY0" fmla="*/ 1755488 h 1755488"/>
                <a:gd name="connsiteX1" fmla="*/ 35377 w 6563095"/>
                <a:gd name="connsiteY1" fmla="*/ 1498163 h 1755488"/>
                <a:gd name="connsiteX2" fmla="*/ 117487 w 6563095"/>
                <a:gd name="connsiteY2" fmla="*/ 1177441 h 1755488"/>
                <a:gd name="connsiteX3" fmla="*/ 247497 w 6563095"/>
                <a:gd name="connsiteY3" fmla="*/ 856721 h 1755488"/>
                <a:gd name="connsiteX4" fmla="*/ 398033 w 6563095"/>
                <a:gd name="connsiteY4" fmla="*/ 590587 h 1755488"/>
                <a:gd name="connsiteX5" fmla="*/ 582781 w 6563095"/>
                <a:gd name="connsiteY5" fmla="*/ 344929 h 1755488"/>
                <a:gd name="connsiteX6" fmla="*/ 728894 w 6563095"/>
                <a:gd name="connsiteY6" fmla="*/ 178136 h 1755488"/>
                <a:gd name="connsiteX7" fmla="*/ 918065 w 6563095"/>
                <a:gd name="connsiteY7" fmla="*/ 3734 h 1755488"/>
                <a:gd name="connsiteX8" fmla="*/ 1399113 w 6563095"/>
                <a:gd name="connsiteY8" fmla="*/ 10571 h 1755488"/>
                <a:gd name="connsiteX9" fmla="*/ 2091520 w 6563095"/>
                <a:gd name="connsiteY9" fmla="*/ 5286 h 1755488"/>
                <a:gd name="connsiteX10" fmla="*/ 2149661 w 6563095"/>
                <a:gd name="connsiteY10" fmla="*/ 0 h 1755488"/>
                <a:gd name="connsiteX11" fmla="*/ 2244801 w 6563095"/>
                <a:gd name="connsiteY11" fmla="*/ 31713 h 1755488"/>
                <a:gd name="connsiteX12" fmla="*/ 2392796 w 6563095"/>
                <a:gd name="connsiteY12" fmla="*/ 47570 h 1755488"/>
                <a:gd name="connsiteX13" fmla="*/ 2567220 w 6563095"/>
                <a:gd name="connsiteY13" fmla="*/ 110997 h 1755488"/>
                <a:gd name="connsiteX14" fmla="*/ 2731072 w 6563095"/>
                <a:gd name="connsiteY14" fmla="*/ 206137 h 1755488"/>
                <a:gd name="connsiteX15" fmla="*/ 2852639 w 6563095"/>
                <a:gd name="connsiteY15" fmla="*/ 285420 h 1755488"/>
                <a:gd name="connsiteX16" fmla="*/ 2968921 w 6563095"/>
                <a:gd name="connsiteY16" fmla="*/ 380560 h 1755488"/>
                <a:gd name="connsiteX17" fmla="*/ 3101060 w 6563095"/>
                <a:gd name="connsiteY17" fmla="*/ 491556 h 1755488"/>
                <a:gd name="connsiteX18" fmla="*/ 3217342 w 6563095"/>
                <a:gd name="connsiteY18" fmla="*/ 623695 h 1755488"/>
                <a:gd name="connsiteX19" fmla="*/ 3365338 w 6563095"/>
                <a:gd name="connsiteY19" fmla="*/ 776976 h 1755488"/>
                <a:gd name="connsiteX20" fmla="*/ 3513333 w 6563095"/>
                <a:gd name="connsiteY20" fmla="*/ 935542 h 1755488"/>
                <a:gd name="connsiteX21" fmla="*/ 3666456 w 6563095"/>
                <a:gd name="connsiteY21" fmla="*/ 1083538 h 1755488"/>
                <a:gd name="connsiteX22" fmla="*/ 3798753 w 6563095"/>
                <a:gd name="connsiteY22" fmla="*/ 1210391 h 1755488"/>
                <a:gd name="connsiteX23" fmla="*/ 3893892 w 6563095"/>
                <a:gd name="connsiteY23" fmla="*/ 1292080 h 1755488"/>
                <a:gd name="connsiteX24" fmla="*/ 4063030 w 6563095"/>
                <a:gd name="connsiteY24" fmla="*/ 1395385 h 1755488"/>
                <a:gd name="connsiteX25" fmla="*/ 4258595 w 6563095"/>
                <a:gd name="connsiteY25" fmla="*/ 1495811 h 1755488"/>
                <a:gd name="connsiteX26" fmla="*/ 4401305 w 6563095"/>
                <a:gd name="connsiteY26" fmla="*/ 1559237 h 1755488"/>
                <a:gd name="connsiteX27" fmla="*/ 4565472 w 6563095"/>
                <a:gd name="connsiteY27" fmla="*/ 1609214 h 1755488"/>
                <a:gd name="connsiteX28" fmla="*/ 4845291 w 6563095"/>
                <a:gd name="connsiteY28" fmla="*/ 1643806 h 1755488"/>
                <a:gd name="connsiteX29" fmla="*/ 5035571 w 6563095"/>
                <a:gd name="connsiteY29" fmla="*/ 1659663 h 1755488"/>
                <a:gd name="connsiteX30" fmla="*/ 5320991 w 6563095"/>
                <a:gd name="connsiteY30" fmla="*/ 1664948 h 1755488"/>
                <a:gd name="connsiteX31" fmla="*/ 5701550 w 6563095"/>
                <a:gd name="connsiteY31" fmla="*/ 1659663 h 1755488"/>
                <a:gd name="connsiteX32" fmla="*/ 6224820 w 6563095"/>
                <a:gd name="connsiteY32" fmla="*/ 1664948 h 1755488"/>
                <a:gd name="connsiteX33" fmla="*/ 6563095 w 6563095"/>
                <a:gd name="connsiteY33" fmla="*/ 1659663 h 175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563095" h="1755488">
                  <a:moveTo>
                    <a:pt x="0" y="1755488"/>
                  </a:moveTo>
                  <a:lnTo>
                    <a:pt x="35377" y="1498163"/>
                  </a:lnTo>
                  <a:lnTo>
                    <a:pt x="117487" y="1177441"/>
                  </a:lnTo>
                  <a:lnTo>
                    <a:pt x="247497" y="856721"/>
                  </a:lnTo>
                  <a:lnTo>
                    <a:pt x="398033" y="590587"/>
                  </a:lnTo>
                  <a:lnTo>
                    <a:pt x="582781" y="344929"/>
                  </a:lnTo>
                  <a:lnTo>
                    <a:pt x="728894" y="178136"/>
                  </a:lnTo>
                  <a:lnTo>
                    <a:pt x="918065" y="3734"/>
                  </a:lnTo>
                  <a:lnTo>
                    <a:pt x="1399113" y="10571"/>
                  </a:lnTo>
                  <a:lnTo>
                    <a:pt x="2091520" y="5286"/>
                  </a:lnTo>
                  <a:lnTo>
                    <a:pt x="2149661" y="0"/>
                  </a:lnTo>
                  <a:lnTo>
                    <a:pt x="2244801" y="31713"/>
                  </a:lnTo>
                  <a:lnTo>
                    <a:pt x="2392796" y="47570"/>
                  </a:lnTo>
                  <a:lnTo>
                    <a:pt x="2567220" y="110997"/>
                  </a:lnTo>
                  <a:lnTo>
                    <a:pt x="2731072" y="206137"/>
                  </a:lnTo>
                  <a:lnTo>
                    <a:pt x="2852639" y="285420"/>
                  </a:lnTo>
                  <a:lnTo>
                    <a:pt x="2968921" y="380560"/>
                  </a:lnTo>
                  <a:lnTo>
                    <a:pt x="3101060" y="491556"/>
                  </a:lnTo>
                  <a:lnTo>
                    <a:pt x="3217342" y="623695"/>
                  </a:lnTo>
                  <a:lnTo>
                    <a:pt x="3365338" y="776976"/>
                  </a:lnTo>
                  <a:lnTo>
                    <a:pt x="3513333" y="935542"/>
                  </a:lnTo>
                  <a:lnTo>
                    <a:pt x="3666456" y="1083538"/>
                  </a:lnTo>
                  <a:lnTo>
                    <a:pt x="3798753" y="1210391"/>
                  </a:lnTo>
                  <a:lnTo>
                    <a:pt x="3893892" y="1292080"/>
                  </a:lnTo>
                  <a:lnTo>
                    <a:pt x="4063030" y="1395385"/>
                  </a:lnTo>
                  <a:lnTo>
                    <a:pt x="4258595" y="1495811"/>
                  </a:lnTo>
                  <a:lnTo>
                    <a:pt x="4401305" y="1559237"/>
                  </a:lnTo>
                  <a:lnTo>
                    <a:pt x="4565472" y="1609214"/>
                  </a:lnTo>
                  <a:lnTo>
                    <a:pt x="4845291" y="1643806"/>
                  </a:lnTo>
                  <a:lnTo>
                    <a:pt x="5035571" y="1659663"/>
                  </a:lnTo>
                  <a:lnTo>
                    <a:pt x="5320991" y="1664948"/>
                  </a:lnTo>
                  <a:lnTo>
                    <a:pt x="5701550" y="1659663"/>
                  </a:lnTo>
                  <a:lnTo>
                    <a:pt x="6224820" y="1664948"/>
                  </a:lnTo>
                  <a:lnTo>
                    <a:pt x="6563095" y="1659663"/>
                  </a:lnTo>
                </a:path>
              </a:pathLst>
            </a:cu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Forme libre 234"/>
            <p:cNvSpPr/>
            <p:nvPr/>
          </p:nvSpPr>
          <p:spPr>
            <a:xfrm>
              <a:off x="3945768" y="906226"/>
              <a:ext cx="4584156" cy="1309760"/>
            </a:xfrm>
            <a:custGeom>
              <a:avLst/>
              <a:gdLst>
                <a:gd name="connsiteX0" fmla="*/ 0 w 6548795"/>
                <a:gd name="connsiteY0" fmla="*/ 1871085 h 1871085"/>
                <a:gd name="connsiteX1" fmla="*/ 237850 w 6548795"/>
                <a:gd name="connsiteY1" fmla="*/ 1781230 h 1871085"/>
                <a:gd name="connsiteX2" fmla="*/ 433415 w 6548795"/>
                <a:gd name="connsiteY2" fmla="*/ 1717804 h 1871085"/>
                <a:gd name="connsiteX3" fmla="*/ 702978 w 6548795"/>
                <a:gd name="connsiteY3" fmla="*/ 1617378 h 1871085"/>
                <a:gd name="connsiteX4" fmla="*/ 845688 w 6548795"/>
                <a:gd name="connsiteY4" fmla="*/ 1564523 h 1871085"/>
                <a:gd name="connsiteX5" fmla="*/ 940828 w 6548795"/>
                <a:gd name="connsiteY5" fmla="*/ 1527524 h 1871085"/>
                <a:gd name="connsiteX6" fmla="*/ 983112 w 6548795"/>
                <a:gd name="connsiteY6" fmla="*/ 1522238 h 1871085"/>
                <a:gd name="connsiteX7" fmla="*/ 1109965 w 6548795"/>
                <a:gd name="connsiteY7" fmla="*/ 1516953 h 1871085"/>
                <a:gd name="connsiteX8" fmla="*/ 1268532 w 6548795"/>
                <a:gd name="connsiteY8" fmla="*/ 1511667 h 1871085"/>
                <a:gd name="connsiteX9" fmla="*/ 1368957 w 6548795"/>
                <a:gd name="connsiteY9" fmla="*/ 1490525 h 1871085"/>
                <a:gd name="connsiteX10" fmla="*/ 1453526 w 6548795"/>
                <a:gd name="connsiteY10" fmla="*/ 1474668 h 1871085"/>
                <a:gd name="connsiteX11" fmla="*/ 1585665 w 6548795"/>
                <a:gd name="connsiteY11" fmla="*/ 1448241 h 1871085"/>
                <a:gd name="connsiteX12" fmla="*/ 1680805 w 6548795"/>
                <a:gd name="connsiteY12" fmla="*/ 1411242 h 1871085"/>
                <a:gd name="connsiteX13" fmla="*/ 1791801 w 6548795"/>
                <a:gd name="connsiteY13" fmla="*/ 1358386 h 1871085"/>
                <a:gd name="connsiteX14" fmla="*/ 1886941 w 6548795"/>
                <a:gd name="connsiteY14" fmla="*/ 1268532 h 1871085"/>
                <a:gd name="connsiteX15" fmla="*/ 1939797 w 6548795"/>
                <a:gd name="connsiteY15" fmla="*/ 1189249 h 1871085"/>
                <a:gd name="connsiteX16" fmla="*/ 1982081 w 6548795"/>
                <a:gd name="connsiteY16" fmla="*/ 1115251 h 1871085"/>
                <a:gd name="connsiteX17" fmla="*/ 2045508 w 6548795"/>
                <a:gd name="connsiteY17" fmla="*/ 1035968 h 1871085"/>
                <a:gd name="connsiteX18" fmla="*/ 2124791 w 6548795"/>
                <a:gd name="connsiteY18" fmla="*/ 1035968 h 1871085"/>
                <a:gd name="connsiteX19" fmla="*/ 2193503 w 6548795"/>
                <a:gd name="connsiteY19" fmla="*/ 1057110 h 1871085"/>
                <a:gd name="connsiteX20" fmla="*/ 2320356 w 6548795"/>
                <a:gd name="connsiteY20" fmla="*/ 993684 h 1871085"/>
                <a:gd name="connsiteX21" fmla="*/ 2468352 w 6548795"/>
                <a:gd name="connsiteY21" fmla="*/ 935542 h 1871085"/>
                <a:gd name="connsiteX22" fmla="*/ 2632204 w 6548795"/>
                <a:gd name="connsiteY22" fmla="*/ 845688 h 1871085"/>
                <a:gd name="connsiteX23" fmla="*/ 2880624 w 6548795"/>
                <a:gd name="connsiteY23" fmla="*/ 734692 h 1871085"/>
                <a:gd name="connsiteX24" fmla="*/ 3049762 w 6548795"/>
                <a:gd name="connsiteY24" fmla="*/ 655408 h 1871085"/>
                <a:gd name="connsiteX25" fmla="*/ 3224185 w 6548795"/>
                <a:gd name="connsiteY25" fmla="*/ 576125 h 1871085"/>
                <a:gd name="connsiteX26" fmla="*/ 3361609 w 6548795"/>
                <a:gd name="connsiteY26" fmla="*/ 507413 h 1871085"/>
                <a:gd name="connsiteX27" fmla="*/ 3530747 w 6548795"/>
                <a:gd name="connsiteY27" fmla="*/ 433415 h 1871085"/>
                <a:gd name="connsiteX28" fmla="*/ 3694599 w 6548795"/>
                <a:gd name="connsiteY28" fmla="*/ 369989 h 1871085"/>
                <a:gd name="connsiteX29" fmla="*/ 3826738 w 6548795"/>
                <a:gd name="connsiteY29" fmla="*/ 317133 h 1871085"/>
                <a:gd name="connsiteX30" fmla="*/ 3943020 w 6548795"/>
                <a:gd name="connsiteY30" fmla="*/ 274849 h 1871085"/>
                <a:gd name="connsiteX31" fmla="*/ 4006446 w 6548795"/>
                <a:gd name="connsiteY31" fmla="*/ 258992 h 1871085"/>
                <a:gd name="connsiteX32" fmla="*/ 4091015 w 6548795"/>
                <a:gd name="connsiteY32" fmla="*/ 253707 h 1871085"/>
                <a:gd name="connsiteX33" fmla="*/ 4297152 w 6548795"/>
                <a:gd name="connsiteY33" fmla="*/ 211422 h 1871085"/>
                <a:gd name="connsiteX34" fmla="*/ 4445147 w 6548795"/>
                <a:gd name="connsiteY34" fmla="*/ 190280 h 1871085"/>
                <a:gd name="connsiteX35" fmla="*/ 4545572 w 6548795"/>
                <a:gd name="connsiteY35" fmla="*/ 179709 h 1871085"/>
                <a:gd name="connsiteX36" fmla="*/ 4635427 w 6548795"/>
                <a:gd name="connsiteY36" fmla="*/ 179709 h 1871085"/>
                <a:gd name="connsiteX37" fmla="*/ 4793993 w 6548795"/>
                <a:gd name="connsiteY37" fmla="*/ 163852 h 1871085"/>
                <a:gd name="connsiteX38" fmla="*/ 4883847 w 6548795"/>
                <a:gd name="connsiteY38" fmla="*/ 158567 h 1871085"/>
                <a:gd name="connsiteX39" fmla="*/ 5105841 w 6548795"/>
                <a:gd name="connsiteY39" fmla="*/ 147996 h 1871085"/>
                <a:gd name="connsiteX40" fmla="*/ 5274978 w 6548795"/>
                <a:gd name="connsiteY40" fmla="*/ 116282 h 1871085"/>
                <a:gd name="connsiteX41" fmla="*/ 5375404 w 6548795"/>
                <a:gd name="connsiteY41" fmla="*/ 110997 h 1871085"/>
                <a:gd name="connsiteX42" fmla="*/ 5518113 w 6548795"/>
                <a:gd name="connsiteY42" fmla="*/ 84569 h 1871085"/>
                <a:gd name="connsiteX43" fmla="*/ 5644967 w 6548795"/>
                <a:gd name="connsiteY43" fmla="*/ 84569 h 1871085"/>
                <a:gd name="connsiteX44" fmla="*/ 5761249 w 6548795"/>
                <a:gd name="connsiteY44" fmla="*/ 89855 h 1871085"/>
                <a:gd name="connsiteX45" fmla="*/ 5914530 w 6548795"/>
                <a:gd name="connsiteY45" fmla="*/ 52856 h 1871085"/>
                <a:gd name="connsiteX46" fmla="*/ 6030812 w 6548795"/>
                <a:gd name="connsiteY46" fmla="*/ 52856 h 1871085"/>
                <a:gd name="connsiteX47" fmla="*/ 6168236 w 6548795"/>
                <a:gd name="connsiteY47" fmla="*/ 47570 h 1871085"/>
                <a:gd name="connsiteX48" fmla="*/ 6284518 w 6548795"/>
                <a:gd name="connsiteY48" fmla="*/ 36999 h 1871085"/>
                <a:gd name="connsiteX49" fmla="*/ 6369087 w 6548795"/>
                <a:gd name="connsiteY49" fmla="*/ 36999 h 1871085"/>
                <a:gd name="connsiteX50" fmla="*/ 6453656 w 6548795"/>
                <a:gd name="connsiteY50" fmla="*/ 21142 h 1871085"/>
                <a:gd name="connsiteX51" fmla="*/ 6548795 w 6548795"/>
                <a:gd name="connsiteY51" fmla="*/ 0 h 1871085"/>
                <a:gd name="connsiteX52" fmla="*/ 6548795 w 6548795"/>
                <a:gd name="connsiteY52" fmla="*/ 0 h 187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548795" h="1871085">
                  <a:moveTo>
                    <a:pt x="0" y="1871085"/>
                  </a:moveTo>
                  <a:lnTo>
                    <a:pt x="237850" y="1781230"/>
                  </a:lnTo>
                  <a:lnTo>
                    <a:pt x="433415" y="1717804"/>
                  </a:lnTo>
                  <a:lnTo>
                    <a:pt x="702978" y="1617378"/>
                  </a:lnTo>
                  <a:lnTo>
                    <a:pt x="845688" y="1564523"/>
                  </a:lnTo>
                  <a:lnTo>
                    <a:pt x="940828" y="1527524"/>
                  </a:lnTo>
                  <a:lnTo>
                    <a:pt x="983112" y="1522238"/>
                  </a:lnTo>
                  <a:lnTo>
                    <a:pt x="1109965" y="1516953"/>
                  </a:lnTo>
                  <a:lnTo>
                    <a:pt x="1268532" y="1511667"/>
                  </a:lnTo>
                  <a:lnTo>
                    <a:pt x="1368957" y="1490525"/>
                  </a:lnTo>
                  <a:lnTo>
                    <a:pt x="1453526" y="1474668"/>
                  </a:lnTo>
                  <a:lnTo>
                    <a:pt x="1585665" y="1448241"/>
                  </a:lnTo>
                  <a:lnTo>
                    <a:pt x="1680805" y="1411242"/>
                  </a:lnTo>
                  <a:lnTo>
                    <a:pt x="1791801" y="1358386"/>
                  </a:lnTo>
                  <a:lnTo>
                    <a:pt x="1886941" y="1268532"/>
                  </a:lnTo>
                  <a:lnTo>
                    <a:pt x="1939797" y="1189249"/>
                  </a:lnTo>
                  <a:lnTo>
                    <a:pt x="1982081" y="1115251"/>
                  </a:lnTo>
                  <a:lnTo>
                    <a:pt x="2045508" y="1035968"/>
                  </a:lnTo>
                  <a:lnTo>
                    <a:pt x="2124791" y="1035968"/>
                  </a:lnTo>
                  <a:lnTo>
                    <a:pt x="2193503" y="1057110"/>
                  </a:lnTo>
                  <a:lnTo>
                    <a:pt x="2320356" y="993684"/>
                  </a:lnTo>
                  <a:lnTo>
                    <a:pt x="2468352" y="935542"/>
                  </a:lnTo>
                  <a:lnTo>
                    <a:pt x="2632204" y="845688"/>
                  </a:lnTo>
                  <a:lnTo>
                    <a:pt x="2880624" y="734692"/>
                  </a:lnTo>
                  <a:lnTo>
                    <a:pt x="3049762" y="655408"/>
                  </a:lnTo>
                  <a:lnTo>
                    <a:pt x="3224185" y="576125"/>
                  </a:lnTo>
                  <a:lnTo>
                    <a:pt x="3361609" y="507413"/>
                  </a:lnTo>
                  <a:lnTo>
                    <a:pt x="3530747" y="433415"/>
                  </a:lnTo>
                  <a:lnTo>
                    <a:pt x="3694599" y="369989"/>
                  </a:lnTo>
                  <a:lnTo>
                    <a:pt x="3826738" y="317133"/>
                  </a:lnTo>
                  <a:lnTo>
                    <a:pt x="3943020" y="274849"/>
                  </a:lnTo>
                  <a:lnTo>
                    <a:pt x="4006446" y="258992"/>
                  </a:lnTo>
                  <a:lnTo>
                    <a:pt x="4091015" y="253707"/>
                  </a:lnTo>
                  <a:lnTo>
                    <a:pt x="4297152" y="211422"/>
                  </a:lnTo>
                  <a:lnTo>
                    <a:pt x="4445147" y="190280"/>
                  </a:lnTo>
                  <a:lnTo>
                    <a:pt x="4545572" y="179709"/>
                  </a:lnTo>
                  <a:lnTo>
                    <a:pt x="4635427" y="179709"/>
                  </a:lnTo>
                  <a:lnTo>
                    <a:pt x="4793993" y="163852"/>
                  </a:lnTo>
                  <a:lnTo>
                    <a:pt x="4883847" y="158567"/>
                  </a:lnTo>
                  <a:lnTo>
                    <a:pt x="5105841" y="147996"/>
                  </a:lnTo>
                  <a:lnTo>
                    <a:pt x="5274978" y="116282"/>
                  </a:lnTo>
                  <a:lnTo>
                    <a:pt x="5375404" y="110997"/>
                  </a:lnTo>
                  <a:lnTo>
                    <a:pt x="5518113" y="84569"/>
                  </a:lnTo>
                  <a:lnTo>
                    <a:pt x="5644967" y="84569"/>
                  </a:lnTo>
                  <a:lnTo>
                    <a:pt x="5761249" y="89855"/>
                  </a:lnTo>
                  <a:lnTo>
                    <a:pt x="5914530" y="52856"/>
                  </a:lnTo>
                  <a:lnTo>
                    <a:pt x="6030812" y="52856"/>
                  </a:lnTo>
                  <a:lnTo>
                    <a:pt x="6168236" y="47570"/>
                  </a:lnTo>
                  <a:lnTo>
                    <a:pt x="6284518" y="36999"/>
                  </a:lnTo>
                  <a:lnTo>
                    <a:pt x="6369087" y="36999"/>
                  </a:lnTo>
                  <a:lnTo>
                    <a:pt x="6453656" y="21142"/>
                  </a:lnTo>
                  <a:lnTo>
                    <a:pt x="6548795" y="0"/>
                  </a:lnTo>
                  <a:lnTo>
                    <a:pt x="6548795" y="0"/>
                  </a:lnTo>
                </a:path>
              </a:pathLst>
            </a:custGeom>
            <a:ln w="28575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Forme libre 235"/>
            <p:cNvSpPr/>
            <p:nvPr/>
          </p:nvSpPr>
          <p:spPr>
            <a:xfrm>
              <a:off x="3960098" y="1672207"/>
              <a:ext cx="4569357" cy="865773"/>
            </a:xfrm>
            <a:custGeom>
              <a:avLst/>
              <a:gdLst>
                <a:gd name="connsiteX0" fmla="*/ 0 w 6527653"/>
                <a:gd name="connsiteY0" fmla="*/ 1231533 h 1236818"/>
                <a:gd name="connsiteX1" fmla="*/ 650122 w 6527653"/>
                <a:gd name="connsiteY1" fmla="*/ 1236818 h 1236818"/>
                <a:gd name="connsiteX2" fmla="*/ 1316101 w 6527653"/>
                <a:gd name="connsiteY2" fmla="*/ 1236818 h 1236818"/>
                <a:gd name="connsiteX3" fmla="*/ 1982081 w 6527653"/>
                <a:gd name="connsiteY3" fmla="*/ 1236818 h 1236818"/>
                <a:gd name="connsiteX4" fmla="*/ 2256929 w 6527653"/>
                <a:gd name="connsiteY4" fmla="*/ 1236818 h 1236818"/>
                <a:gd name="connsiteX5" fmla="*/ 2341498 w 6527653"/>
                <a:gd name="connsiteY5" fmla="*/ 1220962 h 1236818"/>
                <a:gd name="connsiteX6" fmla="*/ 2457780 w 6527653"/>
                <a:gd name="connsiteY6" fmla="*/ 1210391 h 1236818"/>
                <a:gd name="connsiteX7" fmla="*/ 2568777 w 6527653"/>
                <a:gd name="connsiteY7" fmla="*/ 1189248 h 1236818"/>
                <a:gd name="connsiteX8" fmla="*/ 2695630 w 6527653"/>
                <a:gd name="connsiteY8" fmla="*/ 1146964 h 1236818"/>
                <a:gd name="connsiteX9" fmla="*/ 2854196 w 6527653"/>
                <a:gd name="connsiteY9" fmla="*/ 1083538 h 1236818"/>
                <a:gd name="connsiteX10" fmla="*/ 2996906 w 6527653"/>
                <a:gd name="connsiteY10" fmla="*/ 1009540 h 1236818"/>
                <a:gd name="connsiteX11" fmla="*/ 3123759 w 6527653"/>
                <a:gd name="connsiteY11" fmla="*/ 924971 h 1236818"/>
                <a:gd name="connsiteX12" fmla="*/ 3277040 w 6527653"/>
                <a:gd name="connsiteY12" fmla="*/ 808689 h 1236818"/>
                <a:gd name="connsiteX13" fmla="*/ 3425036 w 6527653"/>
                <a:gd name="connsiteY13" fmla="*/ 697692 h 1236818"/>
                <a:gd name="connsiteX14" fmla="*/ 3588888 w 6527653"/>
                <a:gd name="connsiteY14" fmla="*/ 560268 h 1236818"/>
                <a:gd name="connsiteX15" fmla="*/ 3779167 w 6527653"/>
                <a:gd name="connsiteY15" fmla="*/ 417558 h 1236818"/>
                <a:gd name="connsiteX16" fmla="*/ 3969447 w 6527653"/>
                <a:gd name="connsiteY16" fmla="*/ 274848 h 1236818"/>
                <a:gd name="connsiteX17" fmla="*/ 4138585 w 6527653"/>
                <a:gd name="connsiteY17" fmla="*/ 174423 h 1236818"/>
                <a:gd name="connsiteX18" fmla="*/ 4260152 w 6527653"/>
                <a:gd name="connsiteY18" fmla="*/ 116282 h 1236818"/>
                <a:gd name="connsiteX19" fmla="*/ 4344721 w 6527653"/>
                <a:gd name="connsiteY19" fmla="*/ 84569 h 1236818"/>
                <a:gd name="connsiteX20" fmla="*/ 4461003 w 6527653"/>
                <a:gd name="connsiteY20" fmla="*/ 52855 h 1236818"/>
                <a:gd name="connsiteX21" fmla="*/ 4561429 w 6527653"/>
                <a:gd name="connsiteY21" fmla="*/ 36999 h 1236818"/>
                <a:gd name="connsiteX22" fmla="*/ 4630141 w 6527653"/>
                <a:gd name="connsiteY22" fmla="*/ 26428 h 1236818"/>
                <a:gd name="connsiteX23" fmla="*/ 4709424 w 6527653"/>
                <a:gd name="connsiteY23" fmla="*/ 5285 h 1236818"/>
                <a:gd name="connsiteX24" fmla="*/ 4915560 w 6527653"/>
                <a:gd name="connsiteY24" fmla="*/ 5285 h 1236818"/>
                <a:gd name="connsiteX25" fmla="*/ 5190409 w 6527653"/>
                <a:gd name="connsiteY25" fmla="*/ 5285 h 1236818"/>
                <a:gd name="connsiteX26" fmla="*/ 5644966 w 6527653"/>
                <a:gd name="connsiteY26" fmla="*/ 5285 h 1236818"/>
                <a:gd name="connsiteX27" fmla="*/ 6046668 w 6527653"/>
                <a:gd name="connsiteY27" fmla="*/ 5285 h 1236818"/>
                <a:gd name="connsiteX28" fmla="*/ 6342659 w 6527653"/>
                <a:gd name="connsiteY28" fmla="*/ 5285 h 1236818"/>
                <a:gd name="connsiteX29" fmla="*/ 6474797 w 6527653"/>
                <a:gd name="connsiteY29" fmla="*/ 0 h 1236818"/>
                <a:gd name="connsiteX30" fmla="*/ 6527653 w 6527653"/>
                <a:gd name="connsiteY30" fmla="*/ 5285 h 1236818"/>
                <a:gd name="connsiteX31" fmla="*/ 6517082 w 6527653"/>
                <a:gd name="connsiteY31" fmla="*/ 0 h 123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27653" h="1236818">
                  <a:moveTo>
                    <a:pt x="0" y="1231533"/>
                  </a:moveTo>
                  <a:lnTo>
                    <a:pt x="650122" y="1236818"/>
                  </a:lnTo>
                  <a:lnTo>
                    <a:pt x="1316101" y="1236818"/>
                  </a:lnTo>
                  <a:lnTo>
                    <a:pt x="1982081" y="1236818"/>
                  </a:lnTo>
                  <a:lnTo>
                    <a:pt x="2256929" y="1236818"/>
                  </a:lnTo>
                  <a:lnTo>
                    <a:pt x="2341498" y="1220962"/>
                  </a:lnTo>
                  <a:lnTo>
                    <a:pt x="2457780" y="1210391"/>
                  </a:lnTo>
                  <a:lnTo>
                    <a:pt x="2568777" y="1189248"/>
                  </a:lnTo>
                  <a:lnTo>
                    <a:pt x="2695630" y="1146964"/>
                  </a:lnTo>
                  <a:lnTo>
                    <a:pt x="2854196" y="1083538"/>
                  </a:lnTo>
                  <a:lnTo>
                    <a:pt x="2996906" y="1009540"/>
                  </a:lnTo>
                  <a:lnTo>
                    <a:pt x="3123759" y="924971"/>
                  </a:lnTo>
                  <a:lnTo>
                    <a:pt x="3277040" y="808689"/>
                  </a:lnTo>
                  <a:lnTo>
                    <a:pt x="3425036" y="697692"/>
                  </a:lnTo>
                  <a:lnTo>
                    <a:pt x="3588888" y="560268"/>
                  </a:lnTo>
                  <a:lnTo>
                    <a:pt x="3779167" y="417558"/>
                  </a:lnTo>
                  <a:lnTo>
                    <a:pt x="3969447" y="274848"/>
                  </a:lnTo>
                  <a:lnTo>
                    <a:pt x="4138585" y="174423"/>
                  </a:lnTo>
                  <a:lnTo>
                    <a:pt x="4260152" y="116282"/>
                  </a:lnTo>
                  <a:lnTo>
                    <a:pt x="4344721" y="84569"/>
                  </a:lnTo>
                  <a:lnTo>
                    <a:pt x="4461003" y="52855"/>
                  </a:lnTo>
                  <a:lnTo>
                    <a:pt x="4561429" y="36999"/>
                  </a:lnTo>
                  <a:lnTo>
                    <a:pt x="4630141" y="26428"/>
                  </a:lnTo>
                  <a:lnTo>
                    <a:pt x="4709424" y="5285"/>
                  </a:lnTo>
                  <a:lnTo>
                    <a:pt x="4915560" y="5285"/>
                  </a:lnTo>
                  <a:lnTo>
                    <a:pt x="5190409" y="5285"/>
                  </a:lnTo>
                  <a:lnTo>
                    <a:pt x="5644966" y="5285"/>
                  </a:lnTo>
                  <a:lnTo>
                    <a:pt x="6046668" y="5285"/>
                  </a:lnTo>
                  <a:lnTo>
                    <a:pt x="6342659" y="5285"/>
                  </a:lnTo>
                  <a:lnTo>
                    <a:pt x="6474797" y="0"/>
                  </a:lnTo>
                  <a:lnTo>
                    <a:pt x="6527653" y="5285"/>
                  </a:lnTo>
                  <a:lnTo>
                    <a:pt x="6517082" y="0"/>
                  </a:lnTo>
                </a:path>
              </a:pathLst>
            </a:custGeom>
            <a:ln w="28575"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9" name="Line 6"/>
          <p:cNvSpPr>
            <a:spLocks noChangeShapeType="1"/>
          </p:cNvSpPr>
          <p:nvPr/>
        </p:nvSpPr>
        <p:spPr bwMode="auto">
          <a:xfrm flipH="1" flipV="1">
            <a:off x="4720487" y="620688"/>
            <a:ext cx="0" cy="3600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" name="Line 7"/>
          <p:cNvSpPr>
            <a:spLocks noChangeShapeType="1"/>
          </p:cNvSpPr>
          <p:nvPr/>
        </p:nvSpPr>
        <p:spPr bwMode="auto">
          <a:xfrm flipV="1">
            <a:off x="5498362" y="620688"/>
            <a:ext cx="0" cy="3600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" name="Text Box 8"/>
          <p:cNvSpPr txBox="1">
            <a:spLocks noChangeArrowheads="1"/>
          </p:cNvSpPr>
          <p:nvPr/>
        </p:nvSpPr>
        <p:spPr bwMode="auto">
          <a:xfrm>
            <a:off x="4014843" y="3861048"/>
            <a:ext cx="2663667" cy="30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>
                <a:latin typeface="Calibri" pitchFamily="34" charset="0"/>
              </a:rPr>
              <a:t>Shaper          GB          </a:t>
            </a:r>
            <a:r>
              <a:rPr lang="en-US" sz="1400" i="1" smtClean="0">
                <a:latin typeface="Calibri" pitchFamily="34" charset="0"/>
              </a:rPr>
              <a:t>  Accelerator</a:t>
            </a:r>
            <a:endParaRPr lang="it-IT" sz="1400" i="1">
              <a:latin typeface="Calibri" pitchFamily="34" charset="0"/>
            </a:endParaRPr>
          </a:p>
        </p:txBody>
      </p:sp>
      <p:sp>
        <p:nvSpPr>
          <p:cNvPr id="242" name="ZoneTexte 241"/>
          <p:cNvSpPr txBox="1"/>
          <p:nvPr/>
        </p:nvSpPr>
        <p:spPr>
          <a:xfrm>
            <a:off x="8494539" y="2132256"/>
            <a:ext cx="272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smtClean="0">
                <a:solidFill>
                  <a:srgbClr val="FF0000"/>
                </a:solidFill>
              </a:rPr>
              <a:t>B</a:t>
            </a:r>
            <a:endParaRPr lang="en-US" sz="1000" b="1">
              <a:solidFill>
                <a:srgbClr val="FF0000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35496" y="764704"/>
            <a:ext cx="396044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90600">
              <a:spcBef>
                <a:spcPts val="600"/>
              </a:spcBef>
            </a:pPr>
            <a:r>
              <a:rPr lang="en-US" b="1" smtClean="0"/>
              <a:t>Main parameters selected</a:t>
            </a:r>
          </a:p>
          <a:p>
            <a:pPr marL="266700" lvl="1" indent="-266700" defTabSz="99060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smtClean="0"/>
              <a:t>Increasing voltage</a:t>
            </a:r>
            <a:br>
              <a:rPr lang="en-US" sz="1600" smtClean="0"/>
            </a:br>
            <a:r>
              <a:rPr lang="en-US" sz="1600" smtClean="0"/>
              <a:t>following an analytic law</a:t>
            </a:r>
          </a:p>
          <a:p>
            <a:pPr marL="266700" indent="-26670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smtClean="0"/>
              <a:t>Strong focusing (B=7)</a:t>
            </a:r>
            <a:br>
              <a:rPr lang="en-US" sz="1600" smtClean="0"/>
            </a:br>
            <a:r>
              <a:rPr lang="en-US" sz="1600" smtClean="0"/>
              <a:t>to keep the tune depression &gt; 0.4</a:t>
            </a:r>
            <a:br>
              <a:rPr lang="en-US" sz="1600" smtClean="0"/>
            </a:br>
            <a:r>
              <a:rPr lang="en-US" sz="1600" smtClean="0"/>
              <a:t>for better control of space charge</a:t>
            </a:r>
          </a:p>
          <a:p>
            <a:pPr marL="266700" indent="-26670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smtClean="0"/>
              <a:t>Min. beam loss &amp; main resonances avoided in the accelerator section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35496" y="3252753"/>
            <a:ext cx="396044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smtClean="0"/>
              <a:t>This design </a:t>
            </a:r>
            <a:r>
              <a:rPr lang="en-US" sz="1600" i="1"/>
              <a:t>allowed to </a:t>
            </a:r>
            <a:r>
              <a:rPr lang="en-US" sz="1600" i="1" smtClean="0"/>
              <a:t>obtain</a:t>
            </a:r>
            <a:br>
              <a:rPr lang="en-US" sz="1600" i="1" smtClean="0"/>
            </a:br>
            <a:r>
              <a:rPr lang="en-US" sz="1600" i="1" smtClean="0"/>
              <a:t>a </a:t>
            </a:r>
            <a:r>
              <a:rPr lang="en-US" sz="1600" i="1"/>
              <a:t>good transmission with good </a:t>
            </a:r>
            <a:r>
              <a:rPr lang="en-US" sz="1600" i="1" smtClean="0"/>
              <a:t>margin</a:t>
            </a:r>
            <a:endParaRPr lang="en-US" sz="1600"/>
          </a:p>
          <a:p>
            <a:pPr marL="266700" indent="-26670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/>
              <a:t>But a lower focusing parameter B at the RFQ entrance will </a:t>
            </a:r>
            <a:r>
              <a:rPr lang="en-US" sz="1600" smtClean="0"/>
              <a:t>make easier the beam injection from the LEBT (less demanding for the solenoids)</a:t>
            </a:r>
            <a:endParaRPr lang="en-US" sz="1600"/>
          </a:p>
        </p:txBody>
      </p:sp>
      <p:sp>
        <p:nvSpPr>
          <p:cNvPr id="61" name="ZoneTexte 60"/>
          <p:cNvSpPr txBox="1"/>
          <p:nvPr/>
        </p:nvSpPr>
        <p:spPr>
          <a:xfrm>
            <a:off x="35496" y="4941168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smtClean="0"/>
              <a:t>A </a:t>
            </a:r>
            <a:r>
              <a:rPr lang="en-US" sz="1600" b="1"/>
              <a:t>low-B RFQ </a:t>
            </a:r>
            <a:r>
              <a:rPr lang="en-US" sz="1600" b="1" smtClean="0"/>
              <a:t>studied </a:t>
            </a:r>
            <a:r>
              <a:rPr lang="en-US" sz="1600" b="1"/>
              <a:t>and </a:t>
            </a:r>
            <a:r>
              <a:rPr lang="en-US" sz="1600" b="1" smtClean="0"/>
              <a:t>adopted</a:t>
            </a:r>
            <a:endParaRPr lang="en-US" sz="1600" b="1"/>
          </a:p>
        </p:txBody>
      </p:sp>
      <p:sp>
        <p:nvSpPr>
          <p:cNvPr id="68" name="ZoneTexte 67"/>
          <p:cNvSpPr txBox="1"/>
          <p:nvPr/>
        </p:nvSpPr>
        <p:spPr>
          <a:xfrm>
            <a:off x="35496" y="5373216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smtClean="0"/>
              <a:t>Studies </a:t>
            </a:r>
            <a:r>
              <a:rPr lang="en-US" sz="1600"/>
              <a:t>of the transmission of the couple LEBT+RFQ </a:t>
            </a:r>
            <a:r>
              <a:rPr lang="en-US" sz="1600" smtClean="0"/>
              <a:t>showed </a:t>
            </a:r>
            <a:r>
              <a:rPr lang="en-US" sz="1600"/>
              <a:t>a more comfortable tunable </a:t>
            </a:r>
            <a:r>
              <a:rPr lang="en-US" sz="1600" smtClean="0"/>
              <a:t>range</a:t>
            </a:r>
            <a:endParaRPr lang="en-US" sz="1600"/>
          </a:p>
        </p:txBody>
      </p:sp>
      <p:grpSp>
        <p:nvGrpSpPr>
          <p:cNvPr id="69" name="Groupe 277"/>
          <p:cNvGrpSpPr/>
          <p:nvPr/>
        </p:nvGrpSpPr>
        <p:grpSpPr>
          <a:xfrm>
            <a:off x="3754073" y="692096"/>
            <a:ext cx="5282423" cy="3252670"/>
            <a:chOff x="422798" y="1601502"/>
            <a:chExt cx="7546319" cy="4646671"/>
          </a:xfrm>
        </p:grpSpPr>
        <p:grpSp>
          <p:nvGrpSpPr>
            <p:cNvPr id="70" name="Groupe 67"/>
            <p:cNvGrpSpPr/>
            <p:nvPr/>
          </p:nvGrpSpPr>
          <p:grpSpPr>
            <a:xfrm>
              <a:off x="866830" y="1696661"/>
              <a:ext cx="6580509" cy="3366895"/>
              <a:chOff x="866830" y="1696661"/>
              <a:chExt cx="6580509" cy="3366895"/>
            </a:xfrm>
          </p:grpSpPr>
          <p:sp>
            <p:nvSpPr>
              <p:cNvPr id="100" name="Forme libre 99"/>
              <p:cNvSpPr/>
              <p:nvPr/>
            </p:nvSpPr>
            <p:spPr>
              <a:xfrm>
                <a:off x="866830" y="1696661"/>
                <a:ext cx="6548795" cy="1871085"/>
              </a:xfrm>
              <a:custGeom>
                <a:avLst/>
                <a:gdLst>
                  <a:gd name="connsiteX0" fmla="*/ 0 w 6548795"/>
                  <a:gd name="connsiteY0" fmla="*/ 1871085 h 1871085"/>
                  <a:gd name="connsiteX1" fmla="*/ 237850 w 6548795"/>
                  <a:gd name="connsiteY1" fmla="*/ 1781230 h 1871085"/>
                  <a:gd name="connsiteX2" fmla="*/ 433415 w 6548795"/>
                  <a:gd name="connsiteY2" fmla="*/ 1717804 h 1871085"/>
                  <a:gd name="connsiteX3" fmla="*/ 702978 w 6548795"/>
                  <a:gd name="connsiteY3" fmla="*/ 1617378 h 1871085"/>
                  <a:gd name="connsiteX4" fmla="*/ 845688 w 6548795"/>
                  <a:gd name="connsiteY4" fmla="*/ 1564523 h 1871085"/>
                  <a:gd name="connsiteX5" fmla="*/ 940828 w 6548795"/>
                  <a:gd name="connsiteY5" fmla="*/ 1527524 h 1871085"/>
                  <a:gd name="connsiteX6" fmla="*/ 983112 w 6548795"/>
                  <a:gd name="connsiteY6" fmla="*/ 1522238 h 1871085"/>
                  <a:gd name="connsiteX7" fmla="*/ 1109965 w 6548795"/>
                  <a:gd name="connsiteY7" fmla="*/ 1516953 h 1871085"/>
                  <a:gd name="connsiteX8" fmla="*/ 1268532 w 6548795"/>
                  <a:gd name="connsiteY8" fmla="*/ 1511667 h 1871085"/>
                  <a:gd name="connsiteX9" fmla="*/ 1368957 w 6548795"/>
                  <a:gd name="connsiteY9" fmla="*/ 1490525 h 1871085"/>
                  <a:gd name="connsiteX10" fmla="*/ 1453526 w 6548795"/>
                  <a:gd name="connsiteY10" fmla="*/ 1474668 h 1871085"/>
                  <a:gd name="connsiteX11" fmla="*/ 1585665 w 6548795"/>
                  <a:gd name="connsiteY11" fmla="*/ 1448241 h 1871085"/>
                  <a:gd name="connsiteX12" fmla="*/ 1680805 w 6548795"/>
                  <a:gd name="connsiteY12" fmla="*/ 1411242 h 1871085"/>
                  <a:gd name="connsiteX13" fmla="*/ 1791801 w 6548795"/>
                  <a:gd name="connsiteY13" fmla="*/ 1358386 h 1871085"/>
                  <a:gd name="connsiteX14" fmla="*/ 1886941 w 6548795"/>
                  <a:gd name="connsiteY14" fmla="*/ 1268532 h 1871085"/>
                  <a:gd name="connsiteX15" fmla="*/ 1939797 w 6548795"/>
                  <a:gd name="connsiteY15" fmla="*/ 1189249 h 1871085"/>
                  <a:gd name="connsiteX16" fmla="*/ 1982081 w 6548795"/>
                  <a:gd name="connsiteY16" fmla="*/ 1115251 h 1871085"/>
                  <a:gd name="connsiteX17" fmla="*/ 2045508 w 6548795"/>
                  <a:gd name="connsiteY17" fmla="*/ 1035968 h 1871085"/>
                  <a:gd name="connsiteX18" fmla="*/ 2124791 w 6548795"/>
                  <a:gd name="connsiteY18" fmla="*/ 1035968 h 1871085"/>
                  <a:gd name="connsiteX19" fmla="*/ 2193503 w 6548795"/>
                  <a:gd name="connsiteY19" fmla="*/ 1057110 h 1871085"/>
                  <a:gd name="connsiteX20" fmla="*/ 2320356 w 6548795"/>
                  <a:gd name="connsiteY20" fmla="*/ 993684 h 1871085"/>
                  <a:gd name="connsiteX21" fmla="*/ 2468352 w 6548795"/>
                  <a:gd name="connsiteY21" fmla="*/ 935542 h 1871085"/>
                  <a:gd name="connsiteX22" fmla="*/ 2632204 w 6548795"/>
                  <a:gd name="connsiteY22" fmla="*/ 845688 h 1871085"/>
                  <a:gd name="connsiteX23" fmla="*/ 2880624 w 6548795"/>
                  <a:gd name="connsiteY23" fmla="*/ 734692 h 1871085"/>
                  <a:gd name="connsiteX24" fmla="*/ 3049762 w 6548795"/>
                  <a:gd name="connsiteY24" fmla="*/ 655408 h 1871085"/>
                  <a:gd name="connsiteX25" fmla="*/ 3224185 w 6548795"/>
                  <a:gd name="connsiteY25" fmla="*/ 576125 h 1871085"/>
                  <a:gd name="connsiteX26" fmla="*/ 3361609 w 6548795"/>
                  <a:gd name="connsiteY26" fmla="*/ 507413 h 1871085"/>
                  <a:gd name="connsiteX27" fmla="*/ 3530747 w 6548795"/>
                  <a:gd name="connsiteY27" fmla="*/ 433415 h 1871085"/>
                  <a:gd name="connsiteX28" fmla="*/ 3694599 w 6548795"/>
                  <a:gd name="connsiteY28" fmla="*/ 369989 h 1871085"/>
                  <a:gd name="connsiteX29" fmla="*/ 3826738 w 6548795"/>
                  <a:gd name="connsiteY29" fmla="*/ 317133 h 1871085"/>
                  <a:gd name="connsiteX30" fmla="*/ 3943020 w 6548795"/>
                  <a:gd name="connsiteY30" fmla="*/ 274849 h 1871085"/>
                  <a:gd name="connsiteX31" fmla="*/ 4006446 w 6548795"/>
                  <a:gd name="connsiteY31" fmla="*/ 258992 h 1871085"/>
                  <a:gd name="connsiteX32" fmla="*/ 4091015 w 6548795"/>
                  <a:gd name="connsiteY32" fmla="*/ 253707 h 1871085"/>
                  <a:gd name="connsiteX33" fmla="*/ 4297152 w 6548795"/>
                  <a:gd name="connsiteY33" fmla="*/ 211422 h 1871085"/>
                  <a:gd name="connsiteX34" fmla="*/ 4445147 w 6548795"/>
                  <a:gd name="connsiteY34" fmla="*/ 190280 h 1871085"/>
                  <a:gd name="connsiteX35" fmla="*/ 4545572 w 6548795"/>
                  <a:gd name="connsiteY35" fmla="*/ 179709 h 1871085"/>
                  <a:gd name="connsiteX36" fmla="*/ 4635427 w 6548795"/>
                  <a:gd name="connsiteY36" fmla="*/ 179709 h 1871085"/>
                  <a:gd name="connsiteX37" fmla="*/ 4793993 w 6548795"/>
                  <a:gd name="connsiteY37" fmla="*/ 163852 h 1871085"/>
                  <a:gd name="connsiteX38" fmla="*/ 4883847 w 6548795"/>
                  <a:gd name="connsiteY38" fmla="*/ 158567 h 1871085"/>
                  <a:gd name="connsiteX39" fmla="*/ 5105841 w 6548795"/>
                  <a:gd name="connsiteY39" fmla="*/ 147996 h 1871085"/>
                  <a:gd name="connsiteX40" fmla="*/ 5274978 w 6548795"/>
                  <a:gd name="connsiteY40" fmla="*/ 116282 h 1871085"/>
                  <a:gd name="connsiteX41" fmla="*/ 5375404 w 6548795"/>
                  <a:gd name="connsiteY41" fmla="*/ 110997 h 1871085"/>
                  <a:gd name="connsiteX42" fmla="*/ 5518113 w 6548795"/>
                  <a:gd name="connsiteY42" fmla="*/ 84569 h 1871085"/>
                  <a:gd name="connsiteX43" fmla="*/ 5644967 w 6548795"/>
                  <a:gd name="connsiteY43" fmla="*/ 84569 h 1871085"/>
                  <a:gd name="connsiteX44" fmla="*/ 5761249 w 6548795"/>
                  <a:gd name="connsiteY44" fmla="*/ 89855 h 1871085"/>
                  <a:gd name="connsiteX45" fmla="*/ 5914530 w 6548795"/>
                  <a:gd name="connsiteY45" fmla="*/ 52856 h 1871085"/>
                  <a:gd name="connsiteX46" fmla="*/ 6030812 w 6548795"/>
                  <a:gd name="connsiteY46" fmla="*/ 52856 h 1871085"/>
                  <a:gd name="connsiteX47" fmla="*/ 6168236 w 6548795"/>
                  <a:gd name="connsiteY47" fmla="*/ 47570 h 1871085"/>
                  <a:gd name="connsiteX48" fmla="*/ 6284518 w 6548795"/>
                  <a:gd name="connsiteY48" fmla="*/ 36999 h 1871085"/>
                  <a:gd name="connsiteX49" fmla="*/ 6369087 w 6548795"/>
                  <a:gd name="connsiteY49" fmla="*/ 36999 h 1871085"/>
                  <a:gd name="connsiteX50" fmla="*/ 6453656 w 6548795"/>
                  <a:gd name="connsiteY50" fmla="*/ 21142 h 1871085"/>
                  <a:gd name="connsiteX51" fmla="*/ 6548795 w 6548795"/>
                  <a:gd name="connsiteY51" fmla="*/ 0 h 1871085"/>
                  <a:gd name="connsiteX52" fmla="*/ 6548795 w 6548795"/>
                  <a:gd name="connsiteY52" fmla="*/ 0 h 187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548795" h="1871085">
                    <a:moveTo>
                      <a:pt x="0" y="1871085"/>
                    </a:moveTo>
                    <a:lnTo>
                      <a:pt x="237850" y="1781230"/>
                    </a:lnTo>
                    <a:lnTo>
                      <a:pt x="433415" y="1717804"/>
                    </a:lnTo>
                    <a:lnTo>
                      <a:pt x="702978" y="1617378"/>
                    </a:lnTo>
                    <a:lnTo>
                      <a:pt x="845688" y="1564523"/>
                    </a:lnTo>
                    <a:lnTo>
                      <a:pt x="940828" y="1527524"/>
                    </a:lnTo>
                    <a:lnTo>
                      <a:pt x="983112" y="1522238"/>
                    </a:lnTo>
                    <a:lnTo>
                      <a:pt x="1109965" y="1516953"/>
                    </a:lnTo>
                    <a:lnTo>
                      <a:pt x="1268532" y="1511667"/>
                    </a:lnTo>
                    <a:lnTo>
                      <a:pt x="1368957" y="1490525"/>
                    </a:lnTo>
                    <a:lnTo>
                      <a:pt x="1453526" y="1474668"/>
                    </a:lnTo>
                    <a:lnTo>
                      <a:pt x="1585665" y="1448241"/>
                    </a:lnTo>
                    <a:lnTo>
                      <a:pt x="1680805" y="1411242"/>
                    </a:lnTo>
                    <a:lnTo>
                      <a:pt x="1791801" y="1358386"/>
                    </a:lnTo>
                    <a:lnTo>
                      <a:pt x="1886941" y="1268532"/>
                    </a:lnTo>
                    <a:lnTo>
                      <a:pt x="1939797" y="1189249"/>
                    </a:lnTo>
                    <a:lnTo>
                      <a:pt x="1982081" y="1115251"/>
                    </a:lnTo>
                    <a:lnTo>
                      <a:pt x="2045508" y="1035968"/>
                    </a:lnTo>
                    <a:lnTo>
                      <a:pt x="2124791" y="1035968"/>
                    </a:lnTo>
                    <a:lnTo>
                      <a:pt x="2193503" y="1057110"/>
                    </a:lnTo>
                    <a:lnTo>
                      <a:pt x="2320356" y="993684"/>
                    </a:lnTo>
                    <a:lnTo>
                      <a:pt x="2468352" y="935542"/>
                    </a:lnTo>
                    <a:lnTo>
                      <a:pt x="2632204" y="845688"/>
                    </a:lnTo>
                    <a:lnTo>
                      <a:pt x="2880624" y="734692"/>
                    </a:lnTo>
                    <a:lnTo>
                      <a:pt x="3049762" y="655408"/>
                    </a:lnTo>
                    <a:lnTo>
                      <a:pt x="3224185" y="576125"/>
                    </a:lnTo>
                    <a:lnTo>
                      <a:pt x="3361609" y="507413"/>
                    </a:lnTo>
                    <a:lnTo>
                      <a:pt x="3530747" y="433415"/>
                    </a:lnTo>
                    <a:lnTo>
                      <a:pt x="3694599" y="369989"/>
                    </a:lnTo>
                    <a:lnTo>
                      <a:pt x="3826738" y="317133"/>
                    </a:lnTo>
                    <a:lnTo>
                      <a:pt x="3943020" y="274849"/>
                    </a:lnTo>
                    <a:lnTo>
                      <a:pt x="4006446" y="258992"/>
                    </a:lnTo>
                    <a:lnTo>
                      <a:pt x="4091015" y="253707"/>
                    </a:lnTo>
                    <a:lnTo>
                      <a:pt x="4297152" y="211422"/>
                    </a:lnTo>
                    <a:lnTo>
                      <a:pt x="4445147" y="190280"/>
                    </a:lnTo>
                    <a:lnTo>
                      <a:pt x="4545572" y="179709"/>
                    </a:lnTo>
                    <a:lnTo>
                      <a:pt x="4635427" y="179709"/>
                    </a:lnTo>
                    <a:lnTo>
                      <a:pt x="4793993" y="163852"/>
                    </a:lnTo>
                    <a:lnTo>
                      <a:pt x="4883847" y="158567"/>
                    </a:lnTo>
                    <a:lnTo>
                      <a:pt x="5105841" y="147996"/>
                    </a:lnTo>
                    <a:lnTo>
                      <a:pt x="5274978" y="116282"/>
                    </a:lnTo>
                    <a:lnTo>
                      <a:pt x="5375404" y="110997"/>
                    </a:lnTo>
                    <a:lnTo>
                      <a:pt x="5518113" y="84569"/>
                    </a:lnTo>
                    <a:lnTo>
                      <a:pt x="5644967" y="84569"/>
                    </a:lnTo>
                    <a:lnTo>
                      <a:pt x="5761249" y="89855"/>
                    </a:lnTo>
                    <a:lnTo>
                      <a:pt x="5914530" y="52856"/>
                    </a:lnTo>
                    <a:lnTo>
                      <a:pt x="6030812" y="52856"/>
                    </a:lnTo>
                    <a:lnTo>
                      <a:pt x="6168236" y="47570"/>
                    </a:lnTo>
                    <a:lnTo>
                      <a:pt x="6284518" y="36999"/>
                    </a:lnTo>
                    <a:lnTo>
                      <a:pt x="6369087" y="36999"/>
                    </a:lnTo>
                    <a:lnTo>
                      <a:pt x="6453656" y="21142"/>
                    </a:lnTo>
                    <a:lnTo>
                      <a:pt x="6548795" y="0"/>
                    </a:lnTo>
                    <a:lnTo>
                      <a:pt x="6548795" y="0"/>
                    </a:lnTo>
                  </a:path>
                </a:pathLst>
              </a:custGeom>
              <a:ln w="28575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orme libre 100"/>
              <p:cNvSpPr/>
              <p:nvPr/>
            </p:nvSpPr>
            <p:spPr>
              <a:xfrm>
                <a:off x="882687" y="2790770"/>
                <a:ext cx="6527653" cy="1236818"/>
              </a:xfrm>
              <a:custGeom>
                <a:avLst/>
                <a:gdLst>
                  <a:gd name="connsiteX0" fmla="*/ 0 w 6527653"/>
                  <a:gd name="connsiteY0" fmla="*/ 1231533 h 1236818"/>
                  <a:gd name="connsiteX1" fmla="*/ 650122 w 6527653"/>
                  <a:gd name="connsiteY1" fmla="*/ 1236818 h 1236818"/>
                  <a:gd name="connsiteX2" fmla="*/ 1316101 w 6527653"/>
                  <a:gd name="connsiteY2" fmla="*/ 1236818 h 1236818"/>
                  <a:gd name="connsiteX3" fmla="*/ 1982081 w 6527653"/>
                  <a:gd name="connsiteY3" fmla="*/ 1236818 h 1236818"/>
                  <a:gd name="connsiteX4" fmla="*/ 2256929 w 6527653"/>
                  <a:gd name="connsiteY4" fmla="*/ 1236818 h 1236818"/>
                  <a:gd name="connsiteX5" fmla="*/ 2341498 w 6527653"/>
                  <a:gd name="connsiteY5" fmla="*/ 1220962 h 1236818"/>
                  <a:gd name="connsiteX6" fmla="*/ 2457780 w 6527653"/>
                  <a:gd name="connsiteY6" fmla="*/ 1210391 h 1236818"/>
                  <a:gd name="connsiteX7" fmla="*/ 2568777 w 6527653"/>
                  <a:gd name="connsiteY7" fmla="*/ 1189248 h 1236818"/>
                  <a:gd name="connsiteX8" fmla="*/ 2695630 w 6527653"/>
                  <a:gd name="connsiteY8" fmla="*/ 1146964 h 1236818"/>
                  <a:gd name="connsiteX9" fmla="*/ 2854196 w 6527653"/>
                  <a:gd name="connsiteY9" fmla="*/ 1083538 h 1236818"/>
                  <a:gd name="connsiteX10" fmla="*/ 2996906 w 6527653"/>
                  <a:gd name="connsiteY10" fmla="*/ 1009540 h 1236818"/>
                  <a:gd name="connsiteX11" fmla="*/ 3123759 w 6527653"/>
                  <a:gd name="connsiteY11" fmla="*/ 924971 h 1236818"/>
                  <a:gd name="connsiteX12" fmla="*/ 3277040 w 6527653"/>
                  <a:gd name="connsiteY12" fmla="*/ 808689 h 1236818"/>
                  <a:gd name="connsiteX13" fmla="*/ 3425036 w 6527653"/>
                  <a:gd name="connsiteY13" fmla="*/ 697692 h 1236818"/>
                  <a:gd name="connsiteX14" fmla="*/ 3588888 w 6527653"/>
                  <a:gd name="connsiteY14" fmla="*/ 560268 h 1236818"/>
                  <a:gd name="connsiteX15" fmla="*/ 3779167 w 6527653"/>
                  <a:gd name="connsiteY15" fmla="*/ 417558 h 1236818"/>
                  <a:gd name="connsiteX16" fmla="*/ 3969447 w 6527653"/>
                  <a:gd name="connsiteY16" fmla="*/ 274848 h 1236818"/>
                  <a:gd name="connsiteX17" fmla="*/ 4138585 w 6527653"/>
                  <a:gd name="connsiteY17" fmla="*/ 174423 h 1236818"/>
                  <a:gd name="connsiteX18" fmla="*/ 4260152 w 6527653"/>
                  <a:gd name="connsiteY18" fmla="*/ 116282 h 1236818"/>
                  <a:gd name="connsiteX19" fmla="*/ 4344721 w 6527653"/>
                  <a:gd name="connsiteY19" fmla="*/ 84569 h 1236818"/>
                  <a:gd name="connsiteX20" fmla="*/ 4461003 w 6527653"/>
                  <a:gd name="connsiteY20" fmla="*/ 52855 h 1236818"/>
                  <a:gd name="connsiteX21" fmla="*/ 4561429 w 6527653"/>
                  <a:gd name="connsiteY21" fmla="*/ 36999 h 1236818"/>
                  <a:gd name="connsiteX22" fmla="*/ 4630141 w 6527653"/>
                  <a:gd name="connsiteY22" fmla="*/ 26428 h 1236818"/>
                  <a:gd name="connsiteX23" fmla="*/ 4709424 w 6527653"/>
                  <a:gd name="connsiteY23" fmla="*/ 5285 h 1236818"/>
                  <a:gd name="connsiteX24" fmla="*/ 4915560 w 6527653"/>
                  <a:gd name="connsiteY24" fmla="*/ 5285 h 1236818"/>
                  <a:gd name="connsiteX25" fmla="*/ 5190409 w 6527653"/>
                  <a:gd name="connsiteY25" fmla="*/ 5285 h 1236818"/>
                  <a:gd name="connsiteX26" fmla="*/ 5644966 w 6527653"/>
                  <a:gd name="connsiteY26" fmla="*/ 5285 h 1236818"/>
                  <a:gd name="connsiteX27" fmla="*/ 6046668 w 6527653"/>
                  <a:gd name="connsiteY27" fmla="*/ 5285 h 1236818"/>
                  <a:gd name="connsiteX28" fmla="*/ 6342659 w 6527653"/>
                  <a:gd name="connsiteY28" fmla="*/ 5285 h 1236818"/>
                  <a:gd name="connsiteX29" fmla="*/ 6474797 w 6527653"/>
                  <a:gd name="connsiteY29" fmla="*/ 0 h 1236818"/>
                  <a:gd name="connsiteX30" fmla="*/ 6527653 w 6527653"/>
                  <a:gd name="connsiteY30" fmla="*/ 5285 h 1236818"/>
                  <a:gd name="connsiteX31" fmla="*/ 6517082 w 6527653"/>
                  <a:gd name="connsiteY31" fmla="*/ 0 h 123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527653" h="1236818">
                    <a:moveTo>
                      <a:pt x="0" y="1231533"/>
                    </a:moveTo>
                    <a:lnTo>
                      <a:pt x="650122" y="1236818"/>
                    </a:lnTo>
                    <a:lnTo>
                      <a:pt x="1316101" y="1236818"/>
                    </a:lnTo>
                    <a:lnTo>
                      <a:pt x="1982081" y="1236818"/>
                    </a:lnTo>
                    <a:lnTo>
                      <a:pt x="2256929" y="1236818"/>
                    </a:lnTo>
                    <a:lnTo>
                      <a:pt x="2341498" y="1220962"/>
                    </a:lnTo>
                    <a:lnTo>
                      <a:pt x="2457780" y="1210391"/>
                    </a:lnTo>
                    <a:lnTo>
                      <a:pt x="2568777" y="1189248"/>
                    </a:lnTo>
                    <a:lnTo>
                      <a:pt x="2695630" y="1146964"/>
                    </a:lnTo>
                    <a:lnTo>
                      <a:pt x="2854196" y="1083538"/>
                    </a:lnTo>
                    <a:lnTo>
                      <a:pt x="2996906" y="1009540"/>
                    </a:lnTo>
                    <a:lnTo>
                      <a:pt x="3123759" y="924971"/>
                    </a:lnTo>
                    <a:lnTo>
                      <a:pt x="3277040" y="808689"/>
                    </a:lnTo>
                    <a:lnTo>
                      <a:pt x="3425036" y="697692"/>
                    </a:lnTo>
                    <a:lnTo>
                      <a:pt x="3588888" y="560268"/>
                    </a:lnTo>
                    <a:lnTo>
                      <a:pt x="3779167" y="417558"/>
                    </a:lnTo>
                    <a:lnTo>
                      <a:pt x="3969447" y="274848"/>
                    </a:lnTo>
                    <a:lnTo>
                      <a:pt x="4138585" y="174423"/>
                    </a:lnTo>
                    <a:lnTo>
                      <a:pt x="4260152" y="116282"/>
                    </a:lnTo>
                    <a:lnTo>
                      <a:pt x="4344721" y="84569"/>
                    </a:lnTo>
                    <a:lnTo>
                      <a:pt x="4461003" y="52855"/>
                    </a:lnTo>
                    <a:lnTo>
                      <a:pt x="4561429" y="36999"/>
                    </a:lnTo>
                    <a:lnTo>
                      <a:pt x="4630141" y="26428"/>
                    </a:lnTo>
                    <a:lnTo>
                      <a:pt x="4709424" y="5285"/>
                    </a:lnTo>
                    <a:lnTo>
                      <a:pt x="4915560" y="5285"/>
                    </a:lnTo>
                    <a:lnTo>
                      <a:pt x="5190409" y="5285"/>
                    </a:lnTo>
                    <a:lnTo>
                      <a:pt x="5644966" y="5285"/>
                    </a:lnTo>
                    <a:lnTo>
                      <a:pt x="6046668" y="5285"/>
                    </a:lnTo>
                    <a:lnTo>
                      <a:pt x="6342659" y="5285"/>
                    </a:lnTo>
                    <a:lnTo>
                      <a:pt x="6474797" y="0"/>
                    </a:lnTo>
                    <a:lnTo>
                      <a:pt x="6527653" y="5285"/>
                    </a:lnTo>
                    <a:lnTo>
                      <a:pt x="6517082" y="0"/>
                    </a:lnTo>
                  </a:path>
                </a:pathLst>
              </a:custGeom>
              <a:ln w="28575">
                <a:solidFill>
                  <a:srgbClr val="7030A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orme libre 101"/>
              <p:cNvSpPr/>
              <p:nvPr/>
            </p:nvSpPr>
            <p:spPr>
              <a:xfrm>
                <a:off x="877401" y="1955653"/>
                <a:ext cx="6569938" cy="1664948"/>
              </a:xfrm>
              <a:custGeom>
                <a:avLst/>
                <a:gdLst>
                  <a:gd name="connsiteX0" fmla="*/ 0 w 6569938"/>
                  <a:gd name="connsiteY0" fmla="*/ 5286 h 1664948"/>
                  <a:gd name="connsiteX1" fmla="*/ 1405956 w 6569938"/>
                  <a:gd name="connsiteY1" fmla="*/ 10571 h 1664948"/>
                  <a:gd name="connsiteX2" fmla="*/ 2098363 w 6569938"/>
                  <a:gd name="connsiteY2" fmla="*/ 5286 h 1664948"/>
                  <a:gd name="connsiteX3" fmla="*/ 2156504 w 6569938"/>
                  <a:gd name="connsiteY3" fmla="*/ 0 h 1664948"/>
                  <a:gd name="connsiteX4" fmla="*/ 2251644 w 6569938"/>
                  <a:gd name="connsiteY4" fmla="*/ 31713 h 1664948"/>
                  <a:gd name="connsiteX5" fmla="*/ 2399639 w 6569938"/>
                  <a:gd name="connsiteY5" fmla="*/ 47570 h 1664948"/>
                  <a:gd name="connsiteX6" fmla="*/ 2574063 w 6569938"/>
                  <a:gd name="connsiteY6" fmla="*/ 110997 h 1664948"/>
                  <a:gd name="connsiteX7" fmla="*/ 2737915 w 6569938"/>
                  <a:gd name="connsiteY7" fmla="*/ 206137 h 1664948"/>
                  <a:gd name="connsiteX8" fmla="*/ 2859482 w 6569938"/>
                  <a:gd name="connsiteY8" fmla="*/ 285420 h 1664948"/>
                  <a:gd name="connsiteX9" fmla="*/ 2975764 w 6569938"/>
                  <a:gd name="connsiteY9" fmla="*/ 380560 h 1664948"/>
                  <a:gd name="connsiteX10" fmla="*/ 3107903 w 6569938"/>
                  <a:gd name="connsiteY10" fmla="*/ 491556 h 1664948"/>
                  <a:gd name="connsiteX11" fmla="*/ 3224185 w 6569938"/>
                  <a:gd name="connsiteY11" fmla="*/ 623695 h 1664948"/>
                  <a:gd name="connsiteX12" fmla="*/ 3372181 w 6569938"/>
                  <a:gd name="connsiteY12" fmla="*/ 776976 h 1664948"/>
                  <a:gd name="connsiteX13" fmla="*/ 3520176 w 6569938"/>
                  <a:gd name="connsiteY13" fmla="*/ 935542 h 1664948"/>
                  <a:gd name="connsiteX14" fmla="*/ 3678742 w 6569938"/>
                  <a:gd name="connsiteY14" fmla="*/ 1083538 h 1664948"/>
                  <a:gd name="connsiteX15" fmla="*/ 3805596 w 6569938"/>
                  <a:gd name="connsiteY15" fmla="*/ 1210391 h 1664948"/>
                  <a:gd name="connsiteX16" fmla="*/ 3900735 w 6569938"/>
                  <a:gd name="connsiteY16" fmla="*/ 1300245 h 1664948"/>
                  <a:gd name="connsiteX17" fmla="*/ 4069873 w 6569938"/>
                  <a:gd name="connsiteY17" fmla="*/ 1395385 h 1664948"/>
                  <a:gd name="connsiteX18" fmla="*/ 4265438 w 6569938"/>
                  <a:gd name="connsiteY18" fmla="*/ 1495811 h 1664948"/>
                  <a:gd name="connsiteX19" fmla="*/ 4408148 w 6569938"/>
                  <a:gd name="connsiteY19" fmla="*/ 1559237 h 1664948"/>
                  <a:gd name="connsiteX20" fmla="*/ 4561429 w 6569938"/>
                  <a:gd name="connsiteY20" fmla="*/ 1617378 h 1664948"/>
                  <a:gd name="connsiteX21" fmla="*/ 4852134 w 6569938"/>
                  <a:gd name="connsiteY21" fmla="*/ 1643806 h 1664948"/>
                  <a:gd name="connsiteX22" fmla="*/ 5042414 w 6569938"/>
                  <a:gd name="connsiteY22" fmla="*/ 1659663 h 1664948"/>
                  <a:gd name="connsiteX23" fmla="*/ 5327834 w 6569938"/>
                  <a:gd name="connsiteY23" fmla="*/ 1664948 h 1664948"/>
                  <a:gd name="connsiteX24" fmla="*/ 5708393 w 6569938"/>
                  <a:gd name="connsiteY24" fmla="*/ 1659663 h 1664948"/>
                  <a:gd name="connsiteX25" fmla="*/ 6231663 w 6569938"/>
                  <a:gd name="connsiteY25" fmla="*/ 1664948 h 1664948"/>
                  <a:gd name="connsiteX26" fmla="*/ 6569938 w 6569938"/>
                  <a:gd name="connsiteY26" fmla="*/ 1659663 h 1664948"/>
                  <a:gd name="connsiteX0" fmla="*/ 0 w 6569938"/>
                  <a:gd name="connsiteY0" fmla="*/ 5286 h 1664948"/>
                  <a:gd name="connsiteX1" fmla="*/ 1405956 w 6569938"/>
                  <a:gd name="connsiteY1" fmla="*/ 10571 h 1664948"/>
                  <a:gd name="connsiteX2" fmla="*/ 2098363 w 6569938"/>
                  <a:gd name="connsiteY2" fmla="*/ 5286 h 1664948"/>
                  <a:gd name="connsiteX3" fmla="*/ 2156504 w 6569938"/>
                  <a:gd name="connsiteY3" fmla="*/ 0 h 1664948"/>
                  <a:gd name="connsiteX4" fmla="*/ 2251644 w 6569938"/>
                  <a:gd name="connsiteY4" fmla="*/ 31713 h 1664948"/>
                  <a:gd name="connsiteX5" fmla="*/ 2399639 w 6569938"/>
                  <a:gd name="connsiteY5" fmla="*/ 47570 h 1664948"/>
                  <a:gd name="connsiteX6" fmla="*/ 2574063 w 6569938"/>
                  <a:gd name="connsiteY6" fmla="*/ 110997 h 1664948"/>
                  <a:gd name="connsiteX7" fmla="*/ 2737915 w 6569938"/>
                  <a:gd name="connsiteY7" fmla="*/ 206137 h 1664948"/>
                  <a:gd name="connsiteX8" fmla="*/ 2859482 w 6569938"/>
                  <a:gd name="connsiteY8" fmla="*/ 285420 h 1664948"/>
                  <a:gd name="connsiteX9" fmla="*/ 2975764 w 6569938"/>
                  <a:gd name="connsiteY9" fmla="*/ 380560 h 1664948"/>
                  <a:gd name="connsiteX10" fmla="*/ 3107903 w 6569938"/>
                  <a:gd name="connsiteY10" fmla="*/ 491556 h 1664948"/>
                  <a:gd name="connsiteX11" fmla="*/ 3224185 w 6569938"/>
                  <a:gd name="connsiteY11" fmla="*/ 623695 h 1664948"/>
                  <a:gd name="connsiteX12" fmla="*/ 3372181 w 6569938"/>
                  <a:gd name="connsiteY12" fmla="*/ 776976 h 1664948"/>
                  <a:gd name="connsiteX13" fmla="*/ 3520176 w 6569938"/>
                  <a:gd name="connsiteY13" fmla="*/ 935542 h 1664948"/>
                  <a:gd name="connsiteX14" fmla="*/ 3678742 w 6569938"/>
                  <a:gd name="connsiteY14" fmla="*/ 1083538 h 1664948"/>
                  <a:gd name="connsiteX15" fmla="*/ 3805596 w 6569938"/>
                  <a:gd name="connsiteY15" fmla="*/ 1210391 h 1664948"/>
                  <a:gd name="connsiteX16" fmla="*/ 3900735 w 6569938"/>
                  <a:gd name="connsiteY16" fmla="*/ 1292080 h 1664948"/>
                  <a:gd name="connsiteX17" fmla="*/ 4069873 w 6569938"/>
                  <a:gd name="connsiteY17" fmla="*/ 1395385 h 1664948"/>
                  <a:gd name="connsiteX18" fmla="*/ 4265438 w 6569938"/>
                  <a:gd name="connsiteY18" fmla="*/ 1495811 h 1664948"/>
                  <a:gd name="connsiteX19" fmla="*/ 4408148 w 6569938"/>
                  <a:gd name="connsiteY19" fmla="*/ 1559237 h 1664948"/>
                  <a:gd name="connsiteX20" fmla="*/ 4561429 w 6569938"/>
                  <a:gd name="connsiteY20" fmla="*/ 1617378 h 1664948"/>
                  <a:gd name="connsiteX21" fmla="*/ 4852134 w 6569938"/>
                  <a:gd name="connsiteY21" fmla="*/ 1643806 h 1664948"/>
                  <a:gd name="connsiteX22" fmla="*/ 5042414 w 6569938"/>
                  <a:gd name="connsiteY22" fmla="*/ 1659663 h 1664948"/>
                  <a:gd name="connsiteX23" fmla="*/ 5327834 w 6569938"/>
                  <a:gd name="connsiteY23" fmla="*/ 1664948 h 1664948"/>
                  <a:gd name="connsiteX24" fmla="*/ 5708393 w 6569938"/>
                  <a:gd name="connsiteY24" fmla="*/ 1659663 h 1664948"/>
                  <a:gd name="connsiteX25" fmla="*/ 6231663 w 6569938"/>
                  <a:gd name="connsiteY25" fmla="*/ 1664948 h 1664948"/>
                  <a:gd name="connsiteX26" fmla="*/ 6569938 w 6569938"/>
                  <a:gd name="connsiteY26" fmla="*/ 1659663 h 1664948"/>
                  <a:gd name="connsiteX0" fmla="*/ 0 w 6569938"/>
                  <a:gd name="connsiteY0" fmla="*/ 5286 h 1664948"/>
                  <a:gd name="connsiteX1" fmla="*/ 1405956 w 6569938"/>
                  <a:gd name="connsiteY1" fmla="*/ 10571 h 1664948"/>
                  <a:gd name="connsiteX2" fmla="*/ 2098363 w 6569938"/>
                  <a:gd name="connsiteY2" fmla="*/ 5286 h 1664948"/>
                  <a:gd name="connsiteX3" fmla="*/ 2156504 w 6569938"/>
                  <a:gd name="connsiteY3" fmla="*/ 0 h 1664948"/>
                  <a:gd name="connsiteX4" fmla="*/ 2251644 w 6569938"/>
                  <a:gd name="connsiteY4" fmla="*/ 31713 h 1664948"/>
                  <a:gd name="connsiteX5" fmla="*/ 2399639 w 6569938"/>
                  <a:gd name="connsiteY5" fmla="*/ 47570 h 1664948"/>
                  <a:gd name="connsiteX6" fmla="*/ 2574063 w 6569938"/>
                  <a:gd name="connsiteY6" fmla="*/ 110997 h 1664948"/>
                  <a:gd name="connsiteX7" fmla="*/ 2737915 w 6569938"/>
                  <a:gd name="connsiteY7" fmla="*/ 206137 h 1664948"/>
                  <a:gd name="connsiteX8" fmla="*/ 2859482 w 6569938"/>
                  <a:gd name="connsiteY8" fmla="*/ 285420 h 1664948"/>
                  <a:gd name="connsiteX9" fmla="*/ 2975764 w 6569938"/>
                  <a:gd name="connsiteY9" fmla="*/ 380560 h 1664948"/>
                  <a:gd name="connsiteX10" fmla="*/ 3107903 w 6569938"/>
                  <a:gd name="connsiteY10" fmla="*/ 491556 h 1664948"/>
                  <a:gd name="connsiteX11" fmla="*/ 3224185 w 6569938"/>
                  <a:gd name="connsiteY11" fmla="*/ 623695 h 1664948"/>
                  <a:gd name="connsiteX12" fmla="*/ 3372181 w 6569938"/>
                  <a:gd name="connsiteY12" fmla="*/ 776976 h 1664948"/>
                  <a:gd name="connsiteX13" fmla="*/ 3520176 w 6569938"/>
                  <a:gd name="connsiteY13" fmla="*/ 935542 h 1664948"/>
                  <a:gd name="connsiteX14" fmla="*/ 3673299 w 6569938"/>
                  <a:gd name="connsiteY14" fmla="*/ 1083538 h 1664948"/>
                  <a:gd name="connsiteX15" fmla="*/ 3805596 w 6569938"/>
                  <a:gd name="connsiteY15" fmla="*/ 1210391 h 1664948"/>
                  <a:gd name="connsiteX16" fmla="*/ 3900735 w 6569938"/>
                  <a:gd name="connsiteY16" fmla="*/ 1292080 h 1664948"/>
                  <a:gd name="connsiteX17" fmla="*/ 4069873 w 6569938"/>
                  <a:gd name="connsiteY17" fmla="*/ 1395385 h 1664948"/>
                  <a:gd name="connsiteX18" fmla="*/ 4265438 w 6569938"/>
                  <a:gd name="connsiteY18" fmla="*/ 1495811 h 1664948"/>
                  <a:gd name="connsiteX19" fmla="*/ 4408148 w 6569938"/>
                  <a:gd name="connsiteY19" fmla="*/ 1559237 h 1664948"/>
                  <a:gd name="connsiteX20" fmla="*/ 4561429 w 6569938"/>
                  <a:gd name="connsiteY20" fmla="*/ 1617378 h 1664948"/>
                  <a:gd name="connsiteX21" fmla="*/ 4852134 w 6569938"/>
                  <a:gd name="connsiteY21" fmla="*/ 1643806 h 1664948"/>
                  <a:gd name="connsiteX22" fmla="*/ 5042414 w 6569938"/>
                  <a:gd name="connsiteY22" fmla="*/ 1659663 h 1664948"/>
                  <a:gd name="connsiteX23" fmla="*/ 5327834 w 6569938"/>
                  <a:gd name="connsiteY23" fmla="*/ 1664948 h 1664948"/>
                  <a:gd name="connsiteX24" fmla="*/ 5708393 w 6569938"/>
                  <a:gd name="connsiteY24" fmla="*/ 1659663 h 1664948"/>
                  <a:gd name="connsiteX25" fmla="*/ 6231663 w 6569938"/>
                  <a:gd name="connsiteY25" fmla="*/ 1664948 h 1664948"/>
                  <a:gd name="connsiteX26" fmla="*/ 6569938 w 6569938"/>
                  <a:gd name="connsiteY26" fmla="*/ 1659663 h 1664948"/>
                  <a:gd name="connsiteX0" fmla="*/ 0 w 6569938"/>
                  <a:gd name="connsiteY0" fmla="*/ 5286 h 1664948"/>
                  <a:gd name="connsiteX1" fmla="*/ 1405956 w 6569938"/>
                  <a:gd name="connsiteY1" fmla="*/ 10571 h 1664948"/>
                  <a:gd name="connsiteX2" fmla="*/ 2098363 w 6569938"/>
                  <a:gd name="connsiteY2" fmla="*/ 5286 h 1664948"/>
                  <a:gd name="connsiteX3" fmla="*/ 2156504 w 6569938"/>
                  <a:gd name="connsiteY3" fmla="*/ 0 h 1664948"/>
                  <a:gd name="connsiteX4" fmla="*/ 2251644 w 6569938"/>
                  <a:gd name="connsiteY4" fmla="*/ 31713 h 1664948"/>
                  <a:gd name="connsiteX5" fmla="*/ 2399639 w 6569938"/>
                  <a:gd name="connsiteY5" fmla="*/ 47570 h 1664948"/>
                  <a:gd name="connsiteX6" fmla="*/ 2574063 w 6569938"/>
                  <a:gd name="connsiteY6" fmla="*/ 110997 h 1664948"/>
                  <a:gd name="connsiteX7" fmla="*/ 2737915 w 6569938"/>
                  <a:gd name="connsiteY7" fmla="*/ 206137 h 1664948"/>
                  <a:gd name="connsiteX8" fmla="*/ 2859482 w 6569938"/>
                  <a:gd name="connsiteY8" fmla="*/ 285420 h 1664948"/>
                  <a:gd name="connsiteX9" fmla="*/ 2975764 w 6569938"/>
                  <a:gd name="connsiteY9" fmla="*/ 380560 h 1664948"/>
                  <a:gd name="connsiteX10" fmla="*/ 3107903 w 6569938"/>
                  <a:gd name="connsiteY10" fmla="*/ 491556 h 1664948"/>
                  <a:gd name="connsiteX11" fmla="*/ 3224185 w 6569938"/>
                  <a:gd name="connsiteY11" fmla="*/ 623695 h 1664948"/>
                  <a:gd name="connsiteX12" fmla="*/ 3372181 w 6569938"/>
                  <a:gd name="connsiteY12" fmla="*/ 776976 h 1664948"/>
                  <a:gd name="connsiteX13" fmla="*/ 3520176 w 6569938"/>
                  <a:gd name="connsiteY13" fmla="*/ 935542 h 1664948"/>
                  <a:gd name="connsiteX14" fmla="*/ 3673299 w 6569938"/>
                  <a:gd name="connsiteY14" fmla="*/ 1083538 h 1664948"/>
                  <a:gd name="connsiteX15" fmla="*/ 3805596 w 6569938"/>
                  <a:gd name="connsiteY15" fmla="*/ 1210391 h 1664948"/>
                  <a:gd name="connsiteX16" fmla="*/ 3900735 w 6569938"/>
                  <a:gd name="connsiteY16" fmla="*/ 1292080 h 1664948"/>
                  <a:gd name="connsiteX17" fmla="*/ 4069873 w 6569938"/>
                  <a:gd name="connsiteY17" fmla="*/ 1395385 h 1664948"/>
                  <a:gd name="connsiteX18" fmla="*/ 4265438 w 6569938"/>
                  <a:gd name="connsiteY18" fmla="*/ 1495811 h 1664948"/>
                  <a:gd name="connsiteX19" fmla="*/ 4408148 w 6569938"/>
                  <a:gd name="connsiteY19" fmla="*/ 1559237 h 1664948"/>
                  <a:gd name="connsiteX20" fmla="*/ 4572315 w 6569938"/>
                  <a:gd name="connsiteY20" fmla="*/ 1609214 h 1664948"/>
                  <a:gd name="connsiteX21" fmla="*/ 4852134 w 6569938"/>
                  <a:gd name="connsiteY21" fmla="*/ 1643806 h 1664948"/>
                  <a:gd name="connsiteX22" fmla="*/ 5042414 w 6569938"/>
                  <a:gd name="connsiteY22" fmla="*/ 1659663 h 1664948"/>
                  <a:gd name="connsiteX23" fmla="*/ 5327834 w 6569938"/>
                  <a:gd name="connsiteY23" fmla="*/ 1664948 h 1664948"/>
                  <a:gd name="connsiteX24" fmla="*/ 5708393 w 6569938"/>
                  <a:gd name="connsiteY24" fmla="*/ 1659663 h 1664948"/>
                  <a:gd name="connsiteX25" fmla="*/ 6231663 w 6569938"/>
                  <a:gd name="connsiteY25" fmla="*/ 1664948 h 1664948"/>
                  <a:gd name="connsiteX26" fmla="*/ 6569938 w 6569938"/>
                  <a:gd name="connsiteY26" fmla="*/ 1659663 h 166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569938" h="1664948">
                    <a:moveTo>
                      <a:pt x="0" y="5286"/>
                    </a:moveTo>
                    <a:lnTo>
                      <a:pt x="1405956" y="10571"/>
                    </a:lnTo>
                    <a:lnTo>
                      <a:pt x="2098363" y="5286"/>
                    </a:lnTo>
                    <a:lnTo>
                      <a:pt x="2156504" y="0"/>
                    </a:lnTo>
                    <a:lnTo>
                      <a:pt x="2251644" y="31713"/>
                    </a:lnTo>
                    <a:lnTo>
                      <a:pt x="2399639" y="47570"/>
                    </a:lnTo>
                    <a:lnTo>
                      <a:pt x="2574063" y="110997"/>
                    </a:lnTo>
                    <a:lnTo>
                      <a:pt x="2737915" y="206137"/>
                    </a:lnTo>
                    <a:lnTo>
                      <a:pt x="2859482" y="285420"/>
                    </a:lnTo>
                    <a:lnTo>
                      <a:pt x="2975764" y="380560"/>
                    </a:lnTo>
                    <a:lnTo>
                      <a:pt x="3107903" y="491556"/>
                    </a:lnTo>
                    <a:lnTo>
                      <a:pt x="3224185" y="623695"/>
                    </a:lnTo>
                    <a:lnTo>
                      <a:pt x="3372181" y="776976"/>
                    </a:lnTo>
                    <a:lnTo>
                      <a:pt x="3520176" y="935542"/>
                    </a:lnTo>
                    <a:lnTo>
                      <a:pt x="3673299" y="1083538"/>
                    </a:lnTo>
                    <a:lnTo>
                      <a:pt x="3805596" y="1210391"/>
                    </a:lnTo>
                    <a:lnTo>
                      <a:pt x="3900735" y="1292080"/>
                    </a:lnTo>
                    <a:lnTo>
                      <a:pt x="4069873" y="1395385"/>
                    </a:lnTo>
                    <a:lnTo>
                      <a:pt x="4265438" y="1495811"/>
                    </a:lnTo>
                    <a:lnTo>
                      <a:pt x="4408148" y="1559237"/>
                    </a:lnTo>
                    <a:lnTo>
                      <a:pt x="4572315" y="1609214"/>
                    </a:lnTo>
                    <a:lnTo>
                      <a:pt x="4852134" y="1643806"/>
                    </a:lnTo>
                    <a:lnTo>
                      <a:pt x="5042414" y="1659663"/>
                    </a:lnTo>
                    <a:lnTo>
                      <a:pt x="5327834" y="1664948"/>
                    </a:lnTo>
                    <a:lnTo>
                      <a:pt x="5708393" y="1659663"/>
                    </a:lnTo>
                    <a:lnTo>
                      <a:pt x="6231663" y="1664948"/>
                    </a:lnTo>
                    <a:lnTo>
                      <a:pt x="6569938" y="1659663"/>
                    </a:lnTo>
                  </a:path>
                </a:pathLst>
              </a:cu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orme libre 102"/>
              <p:cNvSpPr/>
              <p:nvPr/>
            </p:nvSpPr>
            <p:spPr>
              <a:xfrm>
                <a:off x="877401" y="4207297"/>
                <a:ext cx="6501226" cy="697693"/>
              </a:xfrm>
              <a:custGeom>
                <a:avLst/>
                <a:gdLst>
                  <a:gd name="connsiteX0" fmla="*/ 0 w 6501226"/>
                  <a:gd name="connsiteY0" fmla="*/ 697693 h 697693"/>
                  <a:gd name="connsiteX1" fmla="*/ 708264 w 6501226"/>
                  <a:gd name="connsiteY1" fmla="*/ 697693 h 697693"/>
                  <a:gd name="connsiteX2" fmla="*/ 1030682 w 6501226"/>
                  <a:gd name="connsiteY2" fmla="*/ 697693 h 697693"/>
                  <a:gd name="connsiteX3" fmla="*/ 1432384 w 6501226"/>
                  <a:gd name="connsiteY3" fmla="*/ 697693 h 697693"/>
                  <a:gd name="connsiteX4" fmla="*/ 1923940 w 6501226"/>
                  <a:gd name="connsiteY4" fmla="*/ 697693 h 697693"/>
                  <a:gd name="connsiteX5" fmla="*/ 2145933 w 6501226"/>
                  <a:gd name="connsiteY5" fmla="*/ 697693 h 697693"/>
                  <a:gd name="connsiteX6" fmla="*/ 2320356 w 6501226"/>
                  <a:gd name="connsiteY6" fmla="*/ 692407 h 697693"/>
                  <a:gd name="connsiteX7" fmla="*/ 2505350 w 6501226"/>
                  <a:gd name="connsiteY7" fmla="*/ 671265 h 697693"/>
                  <a:gd name="connsiteX8" fmla="*/ 2695630 w 6501226"/>
                  <a:gd name="connsiteY8" fmla="*/ 644837 h 697693"/>
                  <a:gd name="connsiteX9" fmla="*/ 2891196 w 6501226"/>
                  <a:gd name="connsiteY9" fmla="*/ 602553 h 697693"/>
                  <a:gd name="connsiteX10" fmla="*/ 3028620 w 6501226"/>
                  <a:gd name="connsiteY10" fmla="*/ 565554 h 697693"/>
                  <a:gd name="connsiteX11" fmla="*/ 3134331 w 6501226"/>
                  <a:gd name="connsiteY11" fmla="*/ 528555 h 697693"/>
                  <a:gd name="connsiteX12" fmla="*/ 3314039 w 6501226"/>
                  <a:gd name="connsiteY12" fmla="*/ 465128 h 697693"/>
                  <a:gd name="connsiteX13" fmla="*/ 3499034 w 6501226"/>
                  <a:gd name="connsiteY13" fmla="*/ 385845 h 697693"/>
                  <a:gd name="connsiteX14" fmla="*/ 3678742 w 6501226"/>
                  <a:gd name="connsiteY14" fmla="*/ 301276 h 697693"/>
                  <a:gd name="connsiteX15" fmla="*/ 3874308 w 6501226"/>
                  <a:gd name="connsiteY15" fmla="*/ 227279 h 697693"/>
                  <a:gd name="connsiteX16" fmla="*/ 3990590 w 6501226"/>
                  <a:gd name="connsiteY16" fmla="*/ 174423 h 697693"/>
                  <a:gd name="connsiteX17" fmla="*/ 4180870 w 6501226"/>
                  <a:gd name="connsiteY17" fmla="*/ 116282 h 697693"/>
                  <a:gd name="connsiteX18" fmla="*/ 4376435 w 6501226"/>
                  <a:gd name="connsiteY18" fmla="*/ 68712 h 697693"/>
                  <a:gd name="connsiteX19" fmla="*/ 4503288 w 6501226"/>
                  <a:gd name="connsiteY19" fmla="*/ 47570 h 697693"/>
                  <a:gd name="connsiteX20" fmla="*/ 4635427 w 6501226"/>
                  <a:gd name="connsiteY20" fmla="*/ 26428 h 697693"/>
                  <a:gd name="connsiteX21" fmla="*/ 4756994 w 6501226"/>
                  <a:gd name="connsiteY21" fmla="*/ 15857 h 697693"/>
                  <a:gd name="connsiteX22" fmla="*/ 4963131 w 6501226"/>
                  <a:gd name="connsiteY22" fmla="*/ 10571 h 697693"/>
                  <a:gd name="connsiteX23" fmla="*/ 5248550 w 6501226"/>
                  <a:gd name="connsiteY23" fmla="*/ 0 h 697693"/>
                  <a:gd name="connsiteX24" fmla="*/ 5697822 w 6501226"/>
                  <a:gd name="connsiteY24" fmla="*/ 5286 h 697693"/>
                  <a:gd name="connsiteX25" fmla="*/ 6036097 w 6501226"/>
                  <a:gd name="connsiteY25" fmla="*/ 5286 h 697693"/>
                  <a:gd name="connsiteX26" fmla="*/ 6310946 w 6501226"/>
                  <a:gd name="connsiteY26" fmla="*/ 0 h 697693"/>
                  <a:gd name="connsiteX27" fmla="*/ 6501226 w 6501226"/>
                  <a:gd name="connsiteY27" fmla="*/ 5286 h 697693"/>
                  <a:gd name="connsiteX28" fmla="*/ 6501226 w 6501226"/>
                  <a:gd name="connsiteY28" fmla="*/ 0 h 69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501226" h="697693">
                    <a:moveTo>
                      <a:pt x="0" y="697693"/>
                    </a:moveTo>
                    <a:lnTo>
                      <a:pt x="708264" y="697693"/>
                    </a:lnTo>
                    <a:lnTo>
                      <a:pt x="1030682" y="697693"/>
                    </a:lnTo>
                    <a:lnTo>
                      <a:pt x="1432384" y="697693"/>
                    </a:lnTo>
                    <a:lnTo>
                      <a:pt x="1923940" y="697693"/>
                    </a:lnTo>
                    <a:lnTo>
                      <a:pt x="2145933" y="697693"/>
                    </a:lnTo>
                    <a:lnTo>
                      <a:pt x="2320356" y="692407"/>
                    </a:lnTo>
                    <a:lnTo>
                      <a:pt x="2505350" y="671265"/>
                    </a:lnTo>
                    <a:lnTo>
                      <a:pt x="2695630" y="644837"/>
                    </a:lnTo>
                    <a:lnTo>
                      <a:pt x="2891196" y="602553"/>
                    </a:lnTo>
                    <a:lnTo>
                      <a:pt x="3028620" y="565554"/>
                    </a:lnTo>
                    <a:lnTo>
                      <a:pt x="3134331" y="528555"/>
                    </a:lnTo>
                    <a:lnTo>
                      <a:pt x="3314039" y="465128"/>
                    </a:lnTo>
                    <a:lnTo>
                      <a:pt x="3499034" y="385845"/>
                    </a:lnTo>
                    <a:lnTo>
                      <a:pt x="3678742" y="301276"/>
                    </a:lnTo>
                    <a:lnTo>
                      <a:pt x="3874308" y="227279"/>
                    </a:lnTo>
                    <a:lnTo>
                      <a:pt x="3990590" y="174423"/>
                    </a:lnTo>
                    <a:lnTo>
                      <a:pt x="4180870" y="116282"/>
                    </a:lnTo>
                    <a:lnTo>
                      <a:pt x="4376435" y="68712"/>
                    </a:lnTo>
                    <a:lnTo>
                      <a:pt x="4503288" y="47570"/>
                    </a:lnTo>
                    <a:lnTo>
                      <a:pt x="4635427" y="26428"/>
                    </a:lnTo>
                    <a:lnTo>
                      <a:pt x="4756994" y="15857"/>
                    </a:lnTo>
                    <a:lnTo>
                      <a:pt x="4963131" y="10571"/>
                    </a:lnTo>
                    <a:lnTo>
                      <a:pt x="5248550" y="0"/>
                    </a:lnTo>
                    <a:lnTo>
                      <a:pt x="5697822" y="5286"/>
                    </a:lnTo>
                    <a:lnTo>
                      <a:pt x="6036097" y="5286"/>
                    </a:lnTo>
                    <a:lnTo>
                      <a:pt x="6310946" y="0"/>
                    </a:lnTo>
                    <a:lnTo>
                      <a:pt x="6501226" y="5286"/>
                    </a:lnTo>
                    <a:lnTo>
                      <a:pt x="6501226" y="0"/>
                    </a:lnTo>
                  </a:path>
                </a:pathLst>
              </a:custGeom>
              <a:ln w="28575">
                <a:solidFill>
                  <a:srgbClr val="00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orme libre 103"/>
              <p:cNvSpPr/>
              <p:nvPr/>
            </p:nvSpPr>
            <p:spPr>
              <a:xfrm>
                <a:off x="872116" y="4698853"/>
                <a:ext cx="6569937" cy="364703"/>
              </a:xfrm>
              <a:custGeom>
                <a:avLst/>
                <a:gdLst>
                  <a:gd name="connsiteX0" fmla="*/ 0 w 6569937"/>
                  <a:gd name="connsiteY0" fmla="*/ 200851 h 364703"/>
                  <a:gd name="connsiteX1" fmla="*/ 459842 w 6569937"/>
                  <a:gd name="connsiteY1" fmla="*/ 237850 h 364703"/>
                  <a:gd name="connsiteX2" fmla="*/ 676550 w 6569937"/>
                  <a:gd name="connsiteY2" fmla="*/ 248421 h 364703"/>
                  <a:gd name="connsiteX3" fmla="*/ 824545 w 6569937"/>
                  <a:gd name="connsiteY3" fmla="*/ 258992 h 364703"/>
                  <a:gd name="connsiteX4" fmla="*/ 1067681 w 6569937"/>
                  <a:gd name="connsiteY4" fmla="*/ 280134 h 364703"/>
                  <a:gd name="connsiteX5" fmla="*/ 1448240 w 6569937"/>
                  <a:gd name="connsiteY5" fmla="*/ 269563 h 364703"/>
                  <a:gd name="connsiteX6" fmla="*/ 1654376 w 6569937"/>
                  <a:gd name="connsiteY6" fmla="*/ 285420 h 364703"/>
                  <a:gd name="connsiteX7" fmla="*/ 1775944 w 6569937"/>
                  <a:gd name="connsiteY7" fmla="*/ 295991 h 364703"/>
                  <a:gd name="connsiteX8" fmla="*/ 1844656 w 6569937"/>
                  <a:gd name="connsiteY8" fmla="*/ 301276 h 364703"/>
                  <a:gd name="connsiteX9" fmla="*/ 1913368 w 6569937"/>
                  <a:gd name="connsiteY9" fmla="*/ 317133 h 364703"/>
                  <a:gd name="connsiteX10" fmla="*/ 1992652 w 6569937"/>
                  <a:gd name="connsiteY10" fmla="*/ 332990 h 364703"/>
                  <a:gd name="connsiteX11" fmla="*/ 2119505 w 6569937"/>
                  <a:gd name="connsiteY11" fmla="*/ 338275 h 364703"/>
                  <a:gd name="connsiteX12" fmla="*/ 2219930 w 6569937"/>
                  <a:gd name="connsiteY12" fmla="*/ 343561 h 364703"/>
                  <a:gd name="connsiteX13" fmla="*/ 2336212 w 6569937"/>
                  <a:gd name="connsiteY13" fmla="*/ 348846 h 364703"/>
                  <a:gd name="connsiteX14" fmla="*/ 2542349 w 6569937"/>
                  <a:gd name="connsiteY14" fmla="*/ 364703 h 364703"/>
                  <a:gd name="connsiteX15" fmla="*/ 2700915 w 6569937"/>
                  <a:gd name="connsiteY15" fmla="*/ 348846 h 364703"/>
                  <a:gd name="connsiteX16" fmla="*/ 2901766 w 6569937"/>
                  <a:gd name="connsiteY16" fmla="*/ 343561 h 364703"/>
                  <a:gd name="connsiteX17" fmla="*/ 3055047 w 6569937"/>
                  <a:gd name="connsiteY17" fmla="*/ 317133 h 364703"/>
                  <a:gd name="connsiteX18" fmla="*/ 3224185 w 6569937"/>
                  <a:gd name="connsiteY18" fmla="*/ 285420 h 364703"/>
                  <a:gd name="connsiteX19" fmla="*/ 3398608 w 6569937"/>
                  <a:gd name="connsiteY19" fmla="*/ 243135 h 364703"/>
                  <a:gd name="connsiteX20" fmla="*/ 3631172 w 6569937"/>
                  <a:gd name="connsiteY20" fmla="*/ 184994 h 364703"/>
                  <a:gd name="connsiteX21" fmla="*/ 3784453 w 6569937"/>
                  <a:gd name="connsiteY21" fmla="*/ 142710 h 364703"/>
                  <a:gd name="connsiteX22" fmla="*/ 3906020 w 6569937"/>
                  <a:gd name="connsiteY22" fmla="*/ 105711 h 364703"/>
                  <a:gd name="connsiteX23" fmla="*/ 4048730 w 6569937"/>
                  <a:gd name="connsiteY23" fmla="*/ 79283 h 364703"/>
                  <a:gd name="connsiteX24" fmla="*/ 4149156 w 6569937"/>
                  <a:gd name="connsiteY24" fmla="*/ 58141 h 364703"/>
                  <a:gd name="connsiteX25" fmla="*/ 4318293 w 6569937"/>
                  <a:gd name="connsiteY25" fmla="*/ 31713 h 364703"/>
                  <a:gd name="connsiteX26" fmla="*/ 4461003 w 6569937"/>
                  <a:gd name="connsiteY26" fmla="*/ 15857 h 364703"/>
                  <a:gd name="connsiteX27" fmla="*/ 4603713 w 6569937"/>
                  <a:gd name="connsiteY27" fmla="*/ 0 h 364703"/>
                  <a:gd name="connsiteX28" fmla="*/ 4793993 w 6569937"/>
                  <a:gd name="connsiteY28" fmla="*/ 0 h 364703"/>
                  <a:gd name="connsiteX29" fmla="*/ 5063556 w 6569937"/>
                  <a:gd name="connsiteY29" fmla="*/ 0 h 364703"/>
                  <a:gd name="connsiteX30" fmla="*/ 5301405 w 6569937"/>
                  <a:gd name="connsiteY30" fmla="*/ 0 h 364703"/>
                  <a:gd name="connsiteX31" fmla="*/ 5459972 w 6569937"/>
                  <a:gd name="connsiteY31" fmla="*/ 10571 h 364703"/>
                  <a:gd name="connsiteX32" fmla="*/ 5602682 w 6569937"/>
                  <a:gd name="connsiteY32" fmla="*/ 10571 h 364703"/>
                  <a:gd name="connsiteX33" fmla="*/ 5803533 w 6569937"/>
                  <a:gd name="connsiteY33" fmla="*/ 5286 h 364703"/>
                  <a:gd name="connsiteX34" fmla="*/ 6094238 w 6569937"/>
                  <a:gd name="connsiteY34" fmla="*/ 15857 h 364703"/>
                  <a:gd name="connsiteX35" fmla="*/ 6284518 w 6569937"/>
                  <a:gd name="connsiteY35" fmla="*/ 15857 h 364703"/>
                  <a:gd name="connsiteX36" fmla="*/ 6411371 w 6569937"/>
                  <a:gd name="connsiteY36" fmla="*/ 15857 h 364703"/>
                  <a:gd name="connsiteX37" fmla="*/ 6569937 w 6569937"/>
                  <a:gd name="connsiteY37" fmla="*/ 15857 h 36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569937" h="364703">
                    <a:moveTo>
                      <a:pt x="0" y="200851"/>
                    </a:moveTo>
                    <a:lnTo>
                      <a:pt x="459842" y="237850"/>
                    </a:lnTo>
                    <a:lnTo>
                      <a:pt x="676550" y="248421"/>
                    </a:lnTo>
                    <a:lnTo>
                      <a:pt x="824545" y="258992"/>
                    </a:lnTo>
                    <a:lnTo>
                      <a:pt x="1067681" y="280134"/>
                    </a:lnTo>
                    <a:lnTo>
                      <a:pt x="1448240" y="269563"/>
                    </a:lnTo>
                    <a:lnTo>
                      <a:pt x="1654376" y="285420"/>
                    </a:lnTo>
                    <a:lnTo>
                      <a:pt x="1775944" y="295991"/>
                    </a:lnTo>
                    <a:lnTo>
                      <a:pt x="1844656" y="301276"/>
                    </a:lnTo>
                    <a:lnTo>
                      <a:pt x="1913368" y="317133"/>
                    </a:lnTo>
                    <a:lnTo>
                      <a:pt x="1992652" y="332990"/>
                    </a:lnTo>
                    <a:lnTo>
                      <a:pt x="2119505" y="338275"/>
                    </a:lnTo>
                    <a:lnTo>
                      <a:pt x="2219930" y="343561"/>
                    </a:lnTo>
                    <a:lnTo>
                      <a:pt x="2336212" y="348846"/>
                    </a:lnTo>
                    <a:lnTo>
                      <a:pt x="2542349" y="364703"/>
                    </a:lnTo>
                    <a:lnTo>
                      <a:pt x="2700915" y="348846"/>
                    </a:lnTo>
                    <a:lnTo>
                      <a:pt x="2901766" y="343561"/>
                    </a:lnTo>
                    <a:lnTo>
                      <a:pt x="3055047" y="317133"/>
                    </a:lnTo>
                    <a:lnTo>
                      <a:pt x="3224185" y="285420"/>
                    </a:lnTo>
                    <a:lnTo>
                      <a:pt x="3398608" y="243135"/>
                    </a:lnTo>
                    <a:lnTo>
                      <a:pt x="3631172" y="184994"/>
                    </a:lnTo>
                    <a:lnTo>
                      <a:pt x="3784453" y="142710"/>
                    </a:lnTo>
                    <a:lnTo>
                      <a:pt x="3906020" y="105711"/>
                    </a:lnTo>
                    <a:lnTo>
                      <a:pt x="4048730" y="79283"/>
                    </a:lnTo>
                    <a:lnTo>
                      <a:pt x="4149156" y="58141"/>
                    </a:lnTo>
                    <a:lnTo>
                      <a:pt x="4318293" y="31713"/>
                    </a:lnTo>
                    <a:lnTo>
                      <a:pt x="4461003" y="15857"/>
                    </a:lnTo>
                    <a:lnTo>
                      <a:pt x="4603713" y="0"/>
                    </a:lnTo>
                    <a:lnTo>
                      <a:pt x="4793993" y="0"/>
                    </a:lnTo>
                    <a:lnTo>
                      <a:pt x="5063556" y="0"/>
                    </a:lnTo>
                    <a:lnTo>
                      <a:pt x="5301405" y="0"/>
                    </a:lnTo>
                    <a:lnTo>
                      <a:pt x="5459972" y="10571"/>
                    </a:lnTo>
                    <a:lnTo>
                      <a:pt x="5602682" y="10571"/>
                    </a:lnTo>
                    <a:lnTo>
                      <a:pt x="5803533" y="5286"/>
                    </a:lnTo>
                    <a:lnTo>
                      <a:pt x="6094238" y="15857"/>
                    </a:lnTo>
                    <a:lnTo>
                      <a:pt x="6284518" y="15857"/>
                    </a:lnTo>
                    <a:lnTo>
                      <a:pt x="6411371" y="15857"/>
                    </a:lnTo>
                    <a:lnTo>
                      <a:pt x="6569937" y="15857"/>
                    </a:lnTo>
                  </a:path>
                </a:pathLst>
              </a:custGeom>
              <a:ln w="28575">
                <a:solidFill>
                  <a:srgbClr val="6633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e 207"/>
            <p:cNvGrpSpPr/>
            <p:nvPr/>
          </p:nvGrpSpPr>
          <p:grpSpPr>
            <a:xfrm>
              <a:off x="422798" y="1601502"/>
              <a:ext cx="7546319" cy="4646671"/>
              <a:chOff x="422798" y="1601502"/>
              <a:chExt cx="7546319" cy="4646671"/>
            </a:xfrm>
          </p:grpSpPr>
          <p:pic>
            <p:nvPicPr>
              <p:cNvPr id="72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0000CC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422798" y="1601502"/>
                <a:ext cx="404786" cy="44289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3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chemeClr val="tx1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735105" y="5969749"/>
                <a:ext cx="7031143" cy="278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74" name="Groupe 200"/>
              <p:cNvGrpSpPr/>
              <p:nvPr/>
            </p:nvGrpSpPr>
            <p:grpSpPr>
              <a:xfrm>
                <a:off x="883734" y="1700808"/>
                <a:ext cx="6701382" cy="4176464"/>
                <a:chOff x="883734" y="1700808"/>
                <a:chExt cx="6701382" cy="4176464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883734" y="1700808"/>
                  <a:ext cx="6696744" cy="4176000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" name="Connecteur droit 76"/>
                <p:cNvCxnSpPr/>
                <p:nvPr/>
              </p:nvCxnSpPr>
              <p:spPr>
                <a:xfrm>
                  <a:off x="885944" y="1982016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cteur droit 77"/>
                <p:cNvCxnSpPr/>
                <p:nvPr/>
              </p:nvCxnSpPr>
              <p:spPr>
                <a:xfrm>
                  <a:off x="885944" y="2259456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droit 78"/>
                <p:cNvCxnSpPr/>
                <p:nvPr/>
              </p:nvCxnSpPr>
              <p:spPr>
                <a:xfrm>
                  <a:off x="885944" y="2536896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necteur droit 79"/>
                <p:cNvCxnSpPr/>
                <p:nvPr/>
              </p:nvCxnSpPr>
              <p:spPr>
                <a:xfrm>
                  <a:off x="885944" y="2821160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cteur droit 80"/>
                <p:cNvCxnSpPr/>
                <p:nvPr/>
              </p:nvCxnSpPr>
              <p:spPr>
                <a:xfrm>
                  <a:off x="885944" y="3091776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81"/>
                <p:cNvCxnSpPr/>
                <p:nvPr/>
              </p:nvCxnSpPr>
              <p:spPr>
                <a:xfrm>
                  <a:off x="885944" y="3369216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cteur droit 82"/>
                <p:cNvCxnSpPr/>
                <p:nvPr/>
              </p:nvCxnSpPr>
              <p:spPr>
                <a:xfrm>
                  <a:off x="885944" y="3660304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83"/>
                <p:cNvCxnSpPr/>
                <p:nvPr/>
              </p:nvCxnSpPr>
              <p:spPr>
                <a:xfrm>
                  <a:off x="885944" y="3924096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cteur droit 84"/>
                <p:cNvCxnSpPr/>
                <p:nvPr/>
              </p:nvCxnSpPr>
              <p:spPr>
                <a:xfrm>
                  <a:off x="885944" y="4201536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cteur droit 85"/>
                <p:cNvCxnSpPr/>
                <p:nvPr/>
              </p:nvCxnSpPr>
              <p:spPr>
                <a:xfrm>
                  <a:off x="885944" y="4485800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cteur droit 86"/>
                <p:cNvCxnSpPr/>
                <p:nvPr/>
              </p:nvCxnSpPr>
              <p:spPr>
                <a:xfrm>
                  <a:off x="885944" y="4763240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/>
                <p:cNvCxnSpPr/>
                <p:nvPr/>
              </p:nvCxnSpPr>
              <p:spPr>
                <a:xfrm>
                  <a:off x="885944" y="5324944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cteur droit 88"/>
                <p:cNvCxnSpPr/>
                <p:nvPr/>
              </p:nvCxnSpPr>
              <p:spPr>
                <a:xfrm>
                  <a:off x="885944" y="5602384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89"/>
                <p:cNvCxnSpPr/>
                <p:nvPr/>
              </p:nvCxnSpPr>
              <p:spPr>
                <a:xfrm rot="5400000" flipH="1" flipV="1">
                  <a:off x="-554216" y="3789040"/>
                  <a:ext cx="417646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/>
                <p:cNvCxnSpPr/>
                <p:nvPr/>
              </p:nvCxnSpPr>
              <p:spPr>
                <a:xfrm rot="5400000" flipH="1" flipV="1">
                  <a:off x="114327" y="3789040"/>
                  <a:ext cx="417646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cteur droit 91"/>
                <p:cNvCxnSpPr/>
                <p:nvPr/>
              </p:nvCxnSpPr>
              <p:spPr>
                <a:xfrm rot="5400000" flipH="1" flipV="1">
                  <a:off x="796518" y="3789040"/>
                  <a:ext cx="417646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necteur droit 92"/>
                <p:cNvCxnSpPr/>
                <p:nvPr/>
              </p:nvCxnSpPr>
              <p:spPr>
                <a:xfrm rot="5400000" flipH="1" flipV="1">
                  <a:off x="1465061" y="3789040"/>
                  <a:ext cx="417646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/>
                <p:cNvCxnSpPr/>
                <p:nvPr/>
              </p:nvCxnSpPr>
              <p:spPr>
                <a:xfrm rot="5400000" flipH="1" flipV="1">
                  <a:off x="2133604" y="3789040"/>
                  <a:ext cx="417646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cteur droit 94"/>
                <p:cNvCxnSpPr/>
                <p:nvPr/>
              </p:nvCxnSpPr>
              <p:spPr>
                <a:xfrm rot="5400000" flipH="1" flipV="1">
                  <a:off x="2795323" y="3789040"/>
                  <a:ext cx="417646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cteur droit 95"/>
                <p:cNvCxnSpPr/>
                <p:nvPr/>
              </p:nvCxnSpPr>
              <p:spPr>
                <a:xfrm rot="5400000" flipH="1" flipV="1">
                  <a:off x="3463866" y="3789040"/>
                  <a:ext cx="417646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/>
                <p:cNvCxnSpPr/>
                <p:nvPr/>
              </p:nvCxnSpPr>
              <p:spPr>
                <a:xfrm rot="5400000" flipH="1" flipV="1">
                  <a:off x="4146057" y="3789040"/>
                  <a:ext cx="417646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97"/>
                <p:cNvCxnSpPr/>
                <p:nvPr/>
              </p:nvCxnSpPr>
              <p:spPr>
                <a:xfrm rot="5400000" flipH="1" flipV="1">
                  <a:off x="4814600" y="3789040"/>
                  <a:ext cx="417646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98"/>
                <p:cNvCxnSpPr/>
                <p:nvPr/>
              </p:nvCxnSpPr>
              <p:spPr>
                <a:xfrm>
                  <a:off x="888372" y="5041226"/>
                  <a:ext cx="6696744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5" name="Picture 11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7632905" y="1606849"/>
                <a:ext cx="336212" cy="43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105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RFQ design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60032" y="4270626"/>
            <a:ext cx="3400258" cy="2038694"/>
            <a:chOff x="4860032" y="4270626"/>
            <a:chExt cx="3400258" cy="20386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4349199"/>
              <a:ext cx="1960121" cy="1960121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 bwMode="auto">
            <a:xfrm flipV="1">
              <a:off x="6200133" y="4270626"/>
              <a:ext cx="0" cy="194400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6" name="Straight Arrow Connector 105"/>
            <p:cNvCxnSpPr/>
            <p:nvPr/>
          </p:nvCxnSpPr>
          <p:spPr bwMode="auto">
            <a:xfrm>
              <a:off x="5292080" y="5278738"/>
              <a:ext cx="1881295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7" name="TextBox 106"/>
            <p:cNvSpPr txBox="1"/>
            <p:nvPr/>
          </p:nvSpPr>
          <p:spPr>
            <a:xfrm>
              <a:off x="6150218" y="4395885"/>
              <a:ext cx="306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smtClean="0"/>
                <a:t>X'</a:t>
              </a:r>
              <a:endParaRPr lang="en-US" sz="12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785786" y="5040978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smtClean="0"/>
                <a:t>X</a:t>
              </a:r>
              <a:endParaRPr lang="en-US" sz="1200"/>
            </a:p>
          </p:txBody>
        </p:sp>
        <p:sp>
          <p:nvSpPr>
            <p:cNvPr id="13" name="Curved Right Arrow 12"/>
            <p:cNvSpPr/>
            <p:nvPr/>
          </p:nvSpPr>
          <p:spPr bwMode="auto">
            <a:xfrm>
              <a:off x="5292080" y="4534384"/>
              <a:ext cx="144016" cy="384314"/>
            </a:xfrm>
            <a:prstGeom prst="curvedRightArrow">
              <a:avLst/>
            </a:prstGeom>
            <a:gradFill flip="none" rotWithShape="1">
              <a:gsLst>
                <a:gs pos="0">
                  <a:srgbClr val="0000FF"/>
                </a:gs>
                <a:gs pos="50000">
                  <a:srgbClr val="FF66FF"/>
                </a:gs>
                <a:gs pos="100000">
                  <a:srgbClr val="FF0000"/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60032" y="4414642"/>
              <a:ext cx="5629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smtClean="0">
                  <a:solidFill>
                    <a:srgbClr val="0000FF"/>
                  </a:solidFill>
                </a:rPr>
                <a:t>43 mrad</a:t>
              </a:r>
              <a:endParaRPr lang="en-US" sz="800">
                <a:solidFill>
                  <a:srgbClr val="0000FF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860032" y="4847270"/>
              <a:ext cx="5629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smtClean="0">
                  <a:solidFill>
                    <a:srgbClr val="FF0000"/>
                  </a:solidFill>
                </a:rPr>
                <a:t>24 mrad</a:t>
              </a:r>
              <a:endParaRPr lang="en-US" sz="80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78510" y="4344473"/>
              <a:ext cx="158178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smtClean="0"/>
                <a:t>Convergent beam</a:t>
              </a:r>
            </a:p>
            <a:p>
              <a:r>
                <a:rPr lang="fr-FR" sz="1400" smtClean="0"/>
                <a:t>at the RFQ input</a:t>
              </a:r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0633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::Pictures:Element cooling ducts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142" y="4176484"/>
            <a:ext cx="2640330" cy="198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755576" y="923851"/>
            <a:ext cx="8106422" cy="3369245"/>
            <a:chOff x="1002082" y="570781"/>
            <a:chExt cx="8106422" cy="3369245"/>
          </a:xfrm>
        </p:grpSpPr>
        <p:pic>
          <p:nvPicPr>
            <p:cNvPr id="20" name="Picture 19" descr="\\Fs\IFMIF-EVEDA\04-LIPAc\04-03-LIPAc Engineering Design\04-03-01-Performance, Integration &amp; Qualification\PID\Pour mise à Jour\RFQ 3D model V5.10.jpg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27" b="8482"/>
            <a:stretch/>
          </p:blipFill>
          <p:spPr bwMode="auto">
            <a:xfrm>
              <a:off x="1002082" y="570781"/>
              <a:ext cx="8034414" cy="33692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7812360" y="2442374"/>
              <a:ext cx="1236236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/>
                <a:t>c</a:t>
              </a:r>
              <a:r>
                <a:rPr lang="en-US" sz="1600" smtClean="0"/>
                <a:t>ryo </a:t>
              </a:r>
              <a:r>
                <a:rPr lang="en-US" sz="1600" dirty="0" smtClean="0"/>
                <a:t>pumps</a:t>
              </a:r>
              <a:endParaRPr lang="en-US" sz="1600" dirty="0"/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 flipH="1" flipV="1">
              <a:off x="7956376" y="1628800"/>
              <a:ext cx="464337" cy="80251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7812360" y="2802414"/>
              <a:ext cx="1296144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600" smtClean="0"/>
                <a:t>RF couplers</a:t>
              </a:r>
              <a:endParaRPr lang="en-US" sz="1600" dirty="0"/>
            </a:p>
          </p:txBody>
        </p:sp>
        <p:cxnSp>
          <p:nvCxnSpPr>
            <p:cNvPr id="15" name="直線矢印コネクタ 14"/>
            <p:cNvCxnSpPr>
              <a:stCxn id="13" idx="1"/>
            </p:cNvCxnSpPr>
            <p:nvPr/>
          </p:nvCxnSpPr>
          <p:spPr>
            <a:xfrm flipH="1" flipV="1">
              <a:off x="7452320" y="2832321"/>
              <a:ext cx="360040" cy="13937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15616" y="44624"/>
            <a:ext cx="8028416" cy="4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8000" bIns="18000">
            <a:spAutoFit/>
          </a:bodyPr>
          <a:lstStyle/>
          <a:p>
            <a:pPr algn="r"/>
            <a:r>
              <a:rPr lang="en-US" sz="2800" b="1" smtClean="0">
                <a:solidFill>
                  <a:srgbClr val="7F65B3"/>
                </a:solidFill>
                <a:ea typeface="Tahoma" pitchFamily="34" charset="0"/>
                <a:cs typeface="Tahoma" pitchFamily="34" charset="0"/>
              </a:rPr>
              <a:t>RFQ technology</a:t>
            </a:r>
            <a:endParaRPr lang="fr-FR" sz="2800" b="1">
              <a:solidFill>
                <a:srgbClr val="7F65B3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4"/>
          <a:srcRect t="14105" b="16702"/>
          <a:stretch/>
        </p:blipFill>
        <p:spPr bwMode="auto">
          <a:xfrm>
            <a:off x="611560" y="5209159"/>
            <a:ext cx="4891854" cy="104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70294" y="4149080"/>
            <a:ext cx="55698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Cooling system </a:t>
            </a:r>
            <a:r>
              <a:rPr kumimoji="1" lang="en-US" altLang="ja-JP">
                <a:sym typeface="Symbol"/>
              </a:rPr>
              <a:t></a:t>
            </a:r>
            <a:r>
              <a:rPr kumimoji="1" lang="en-US" altLang="ja-JP"/>
              <a:t> 600 kW </a:t>
            </a:r>
            <a:r>
              <a:rPr kumimoji="1" lang="en-US" altLang="ja-JP"/>
              <a:t>RF </a:t>
            </a:r>
            <a:r>
              <a:rPr kumimoji="1" lang="en-US" altLang="ja-JP" smtClean="0"/>
              <a:t>power</a:t>
            </a:r>
          </a:p>
          <a:p>
            <a:pPr marL="200025" indent="-200025">
              <a:spcBef>
                <a:spcPts val="600"/>
              </a:spcBef>
              <a:buFont typeface="Arial" pitchFamily="34" charset="0"/>
              <a:buChar char="•"/>
            </a:pPr>
            <a:r>
              <a:rPr kumimoji="1" lang="en-US" altLang="ja-JP" sz="1400">
                <a:ea typeface="Tahoma" pitchFamily="34" charset="0"/>
                <a:cs typeface="Tahoma" pitchFamily="34" charset="0"/>
              </a:rPr>
              <a:t>28 channels longitudinally </a:t>
            </a:r>
            <a:r>
              <a:rPr kumimoji="1" lang="en-US" altLang="ja-JP" sz="1400">
                <a:ea typeface="Tahoma" pitchFamily="34" charset="0"/>
                <a:cs typeface="Tahoma" pitchFamily="34" charset="0"/>
              </a:rPr>
              <a:t>drilled </a:t>
            </a:r>
            <a:r>
              <a:rPr kumimoji="1" lang="en-US" altLang="ja-JP" sz="1400" smtClean="0">
                <a:ea typeface="Tahoma" pitchFamily="34" charset="0"/>
                <a:cs typeface="Tahoma" pitchFamily="34" charset="0"/>
              </a:rPr>
              <a:t>along </a:t>
            </a:r>
            <a:r>
              <a:rPr kumimoji="1" lang="en-US" altLang="ja-JP" sz="1400">
                <a:ea typeface="Tahoma" pitchFamily="34" charset="0"/>
                <a:cs typeface="Tahoma" pitchFamily="34" charset="0"/>
              </a:rPr>
              <a:t>the RFQ modules </a:t>
            </a:r>
            <a:endParaRPr kumimoji="1" lang="ja-JP" altLang="en-US" sz="1400">
              <a:cs typeface="Tahoma" pitchFamily="34" charset="0"/>
            </a:endParaRPr>
          </a:p>
          <a:p>
            <a:pPr marL="200025" indent="-200025">
              <a:spcBef>
                <a:spcPts val="600"/>
              </a:spcBef>
              <a:buFont typeface="Arial" pitchFamily="34" charset="0"/>
              <a:buChar char="•"/>
            </a:pPr>
            <a:r>
              <a:rPr lang="fr-FR" sz="1400">
                <a:ea typeface="Tahoma" pitchFamily="34" charset="0"/>
                <a:cs typeface="Tahoma" pitchFamily="34" charset="0"/>
              </a:rPr>
              <a:t>3</a:t>
            </a:r>
            <a:r>
              <a:rPr lang="fr-FR" sz="1400" smtClean="0">
                <a:ea typeface="Tahoma" pitchFamily="34" charset="0"/>
                <a:cs typeface="Tahoma" pitchFamily="34" charset="0"/>
              </a:rPr>
              <a:t> </a:t>
            </a:r>
            <a:r>
              <a:rPr lang="fr-FR" sz="1400" smtClean="0">
                <a:ea typeface="Tahoma" pitchFamily="34" charset="0"/>
                <a:cs typeface="Tahoma" pitchFamily="34" charset="0"/>
              </a:rPr>
              <a:t>independent </a:t>
            </a:r>
            <a:r>
              <a:rPr lang="fr-FR" sz="1400" smtClean="0">
                <a:ea typeface="Tahoma" pitchFamily="34" charset="0"/>
                <a:cs typeface="Tahoma" pitchFamily="34" charset="0"/>
              </a:rPr>
              <a:t>circuits for frequency </a:t>
            </a:r>
            <a:r>
              <a:rPr lang="fr-FR" sz="1400" smtClean="0">
                <a:ea typeface="Tahoma" pitchFamily="34" charset="0"/>
                <a:cs typeface="Tahoma" pitchFamily="34" charset="0"/>
              </a:rPr>
              <a:t>tuning </a:t>
            </a:r>
            <a:r>
              <a:rPr lang="fr-FR" sz="1400" smtClean="0">
                <a:ea typeface="Tahoma" pitchFamily="34" charset="0"/>
                <a:cs typeface="Tahoma" pitchFamily="34" charset="0"/>
              </a:rPr>
              <a:t>&amp; field </a:t>
            </a:r>
            <a:r>
              <a:rPr lang="fr-FR" sz="1400" smtClean="0">
                <a:ea typeface="Tahoma" pitchFamily="34" charset="0"/>
                <a:cs typeface="Tahoma" pitchFamily="34" charset="0"/>
              </a:rPr>
              <a:t>profile control </a:t>
            </a:r>
            <a:endParaRPr lang="en-US" sz="1400"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79712" y="620688"/>
            <a:ext cx="4464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18 Cu modules </a:t>
            </a:r>
            <a:r>
              <a:rPr lang="en-US" smtClean="0">
                <a:sym typeface="Symbol"/>
              </a:rPr>
              <a:t></a:t>
            </a:r>
            <a:r>
              <a:rPr lang="en-US" smtClean="0"/>
              <a:t>10 </a:t>
            </a:r>
            <a:r>
              <a:rPr lang="en-US" smtClean="0"/>
              <a:t>m	</a:t>
            </a:r>
            <a:r>
              <a:rPr lang="en-US"/>
              <a:t>10 </a:t>
            </a:r>
            <a:r>
              <a:rPr lang="en-US" smtClean="0"/>
              <a:t>cryo-pumps</a:t>
            </a:r>
          </a:p>
          <a:p>
            <a:r>
              <a:rPr lang="en-US"/>
              <a:t>22 slug tuners/quadrant	</a:t>
            </a:r>
            <a:r>
              <a:rPr lang="en-US"/>
              <a:t>8 </a:t>
            </a:r>
            <a:r>
              <a:rPr lang="en-US" smtClean="0"/>
              <a:t>couplers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56637" y="54868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smtClean="0">
                <a:solidFill>
                  <a:srgbClr val="7F65B3"/>
                </a:solidFill>
              </a:rPr>
              <a:t>INFN</a:t>
            </a:r>
            <a:endParaRPr lang="en-US" b="1">
              <a:solidFill>
                <a:srgbClr val="7F65B3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5E1"/>
              </a:clrFrom>
              <a:clrTo>
                <a:srgbClr val="FAF5E1">
                  <a:alpha val="0"/>
                </a:srgbClr>
              </a:clrTo>
            </a:clrChange>
          </a:blip>
          <a:srcRect l="32633" t="25752" r="23756" b="21804"/>
          <a:stretch/>
        </p:blipFill>
        <p:spPr bwMode="auto">
          <a:xfrm>
            <a:off x="198711" y="560225"/>
            <a:ext cx="1564977" cy="1500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21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31057</TotalTime>
  <Words>1780</Words>
  <Application>Microsoft Office PowerPoint</Application>
  <PresentationFormat>On-screen Show (4:3)</PresentationFormat>
  <Paragraphs>411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Modèle par défaut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Mosnier</dc:creator>
  <cp:lastModifiedBy>Mosnier Alban</cp:lastModifiedBy>
  <cp:revision>811</cp:revision>
  <cp:lastPrinted>2013-04-12T15:54:37Z</cp:lastPrinted>
  <dcterms:created xsi:type="dcterms:W3CDTF">2007-02-13T15:43:59Z</dcterms:created>
  <dcterms:modified xsi:type="dcterms:W3CDTF">2013-04-15T17:02:05Z</dcterms:modified>
</cp:coreProperties>
</file>