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27"/>
  </p:notesMasterIdLst>
  <p:handoutMasterIdLst>
    <p:handoutMasterId r:id="rId28"/>
  </p:handoutMasterIdLst>
  <p:sldIdLst>
    <p:sldId id="263" r:id="rId2"/>
    <p:sldId id="270" r:id="rId3"/>
    <p:sldId id="258" r:id="rId4"/>
    <p:sldId id="271" r:id="rId5"/>
    <p:sldId id="272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3" r:id="rId20"/>
    <p:sldId id="294" r:id="rId21"/>
    <p:sldId id="295" r:id="rId22"/>
    <p:sldId id="289" r:id="rId23"/>
    <p:sldId id="290" r:id="rId24"/>
    <p:sldId id="291" r:id="rId25"/>
    <p:sldId id="292" r:id="rId26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9" autoAdjust="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10" y="-8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liao\Desktop\19022013Nbtest2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liao\Desktop\19022013Nbtest2v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liao\Desktop\19022013Nbtest2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17463198533496285"/>
          <c:y val="0.21086277743042486"/>
          <c:w val="0.76540245528274631"/>
          <c:h val="0.53020269856788904"/>
        </c:manualLayout>
      </c:layout>
      <c:scatterChart>
        <c:scatterStyle val="lineMarker"/>
        <c:ser>
          <c:idx val="1"/>
          <c:order val="0"/>
          <c:tx>
            <c:v>Top side OST</c:v>
          </c:tx>
          <c:spPr>
            <a:ln w="28575">
              <a:noFill/>
            </a:ln>
          </c:spPr>
          <c:xVal>
            <c:numRef>
              <c:f>Sheet2!$J$5:$J$22</c:f>
              <c:numCache>
                <c:formatCode>General</c:formatCode>
                <c:ptCount val="18"/>
                <c:pt idx="0">
                  <c:v>0.21421057664722201</c:v>
                </c:pt>
                <c:pt idx="1">
                  <c:v>0.98361999480867213</c:v>
                </c:pt>
                <c:pt idx="2">
                  <c:v>1.9278951898249972</c:v>
                </c:pt>
                <c:pt idx="3">
                  <c:v>2.7322777633574242</c:v>
                </c:pt>
                <c:pt idx="4">
                  <c:v>2.8426617849970626</c:v>
                </c:pt>
                <c:pt idx="5">
                  <c:v>3.1869287831800985</c:v>
                </c:pt>
                <c:pt idx="6">
                  <c:v>3.6765529583737471</c:v>
                </c:pt>
                <c:pt idx="7">
                  <c:v>5.0536209511058887</c:v>
                </c:pt>
                <c:pt idx="8">
                  <c:v>5.6656511700979477</c:v>
                </c:pt>
                <c:pt idx="9">
                  <c:v>6.9946310741949995</c:v>
                </c:pt>
                <c:pt idx="10">
                  <c:v>7.711580759299987</c:v>
                </c:pt>
                <c:pt idx="11">
                  <c:v>8.4635035997759616</c:v>
                </c:pt>
                <c:pt idx="12">
                  <c:v>10.072268746840798</c:v>
                </c:pt>
                <c:pt idx="13">
                  <c:v>12.279949179633602</c:v>
                </c:pt>
                <c:pt idx="14">
                  <c:v>13.224224374649927</c:v>
                </c:pt>
                <c:pt idx="15">
                  <c:v>16.804601155753495</c:v>
                </c:pt>
                <c:pt idx="16">
                  <c:v>17.9062555499392</c:v>
                </c:pt>
                <c:pt idx="17">
                  <c:v>20.813399090151506</c:v>
                </c:pt>
              </c:numCache>
            </c:numRef>
          </c:xVal>
          <c:yVal>
            <c:numRef>
              <c:f>Sheet2!$U$5:$U$22</c:f>
              <c:numCache>
                <c:formatCode>General</c:formatCode>
                <c:ptCount val="18"/>
                <c:pt idx="0">
                  <c:v>12.746478873239433</c:v>
                </c:pt>
                <c:pt idx="1">
                  <c:v>13.24390243902439</c:v>
                </c:pt>
                <c:pt idx="2">
                  <c:v>13.615847542627884</c:v>
                </c:pt>
                <c:pt idx="3">
                  <c:v>13.767748478701821</c:v>
                </c:pt>
                <c:pt idx="4">
                  <c:v>13.698284561049444</c:v>
                </c:pt>
                <c:pt idx="5">
                  <c:v>41.136363636363626</c:v>
                </c:pt>
                <c:pt idx="6">
                  <c:v>55.408163265306101</c:v>
                </c:pt>
                <c:pt idx="7">
                  <c:v>62.557603686635922</c:v>
                </c:pt>
                <c:pt idx="8">
                  <c:v>32.553956834532372</c:v>
                </c:pt>
                <c:pt idx="9">
                  <c:v>61.986301369862986</c:v>
                </c:pt>
                <c:pt idx="10">
                  <c:v>58.261802575107275</c:v>
                </c:pt>
                <c:pt idx="11">
                  <c:v>36.491935483870968</c:v>
                </c:pt>
                <c:pt idx="12">
                  <c:v>47.135416666666643</c:v>
                </c:pt>
                <c:pt idx="13">
                  <c:v>51.42045454545454</c:v>
                </c:pt>
                <c:pt idx="14">
                  <c:v>93.620689655172427</c:v>
                </c:pt>
                <c:pt idx="15">
                  <c:v>91.722972972972926</c:v>
                </c:pt>
                <c:pt idx="16">
                  <c:v>107.73809523809523</c:v>
                </c:pt>
                <c:pt idx="17">
                  <c:v>92.979452054794436</c:v>
                </c:pt>
              </c:numCache>
            </c:numRef>
          </c:yVal>
        </c:ser>
        <c:ser>
          <c:idx val="2"/>
          <c:order val="1"/>
          <c:tx>
            <c:v>Side OST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1"/>
              </a:solidFill>
            </c:spPr>
          </c:marker>
          <c:xVal>
            <c:numRef>
              <c:f>Sheet2!$J$5:$J$22</c:f>
              <c:numCache>
                <c:formatCode>General</c:formatCode>
                <c:ptCount val="18"/>
                <c:pt idx="0">
                  <c:v>0.21421057664722201</c:v>
                </c:pt>
                <c:pt idx="1">
                  <c:v>0.98361999480867213</c:v>
                </c:pt>
                <c:pt idx="2">
                  <c:v>1.9278951898249972</c:v>
                </c:pt>
                <c:pt idx="3">
                  <c:v>2.7322777633574242</c:v>
                </c:pt>
                <c:pt idx="4">
                  <c:v>2.8426617849970626</c:v>
                </c:pt>
                <c:pt idx="5">
                  <c:v>3.1869287831800985</c:v>
                </c:pt>
                <c:pt idx="6">
                  <c:v>3.6765529583737471</c:v>
                </c:pt>
                <c:pt idx="7">
                  <c:v>5.0536209511058887</c:v>
                </c:pt>
                <c:pt idx="8">
                  <c:v>5.6656511700979477</c:v>
                </c:pt>
                <c:pt idx="9">
                  <c:v>6.9946310741949995</c:v>
                </c:pt>
                <c:pt idx="10">
                  <c:v>7.711580759299987</c:v>
                </c:pt>
                <c:pt idx="11">
                  <c:v>8.4635035997759616</c:v>
                </c:pt>
                <c:pt idx="12">
                  <c:v>10.072268746840798</c:v>
                </c:pt>
                <c:pt idx="13">
                  <c:v>12.279949179633602</c:v>
                </c:pt>
                <c:pt idx="14">
                  <c:v>13.224224374649927</c:v>
                </c:pt>
                <c:pt idx="15">
                  <c:v>16.804601155753495</c:v>
                </c:pt>
                <c:pt idx="16">
                  <c:v>17.9062555499392</c:v>
                </c:pt>
                <c:pt idx="17">
                  <c:v>20.813399090151506</c:v>
                </c:pt>
              </c:numCache>
            </c:numRef>
          </c:xVal>
          <c:yVal>
            <c:numRef>
              <c:f>Sheet2!$X$5:$X$22</c:f>
              <c:numCache>
                <c:formatCode>General</c:formatCode>
                <c:ptCount val="18"/>
                <c:pt idx="0">
                  <c:v>14.397905759162304</c:v>
                </c:pt>
                <c:pt idx="1">
                  <c:v>13.784461152882205</c:v>
                </c:pt>
                <c:pt idx="2">
                  <c:v>13.763763763763761</c:v>
                </c:pt>
                <c:pt idx="3">
                  <c:v>13.973577235772364</c:v>
                </c:pt>
                <c:pt idx="4">
                  <c:v>14.016309887869522</c:v>
                </c:pt>
                <c:pt idx="5">
                  <c:v>44.354838709677374</c:v>
                </c:pt>
                <c:pt idx="6">
                  <c:v>51.886792452830164</c:v>
                </c:pt>
                <c:pt idx="7">
                  <c:v>63.657407407407362</c:v>
                </c:pt>
                <c:pt idx="8">
                  <c:v>61.111111111111107</c:v>
                </c:pt>
                <c:pt idx="9">
                  <c:v>64.252336448598086</c:v>
                </c:pt>
                <c:pt idx="10">
                  <c:v>69.444444444444485</c:v>
                </c:pt>
                <c:pt idx="11">
                  <c:v>92.905405405405403</c:v>
                </c:pt>
                <c:pt idx="12">
                  <c:v>87.025316455696156</c:v>
                </c:pt>
                <c:pt idx="13">
                  <c:v>114.5833333333333</c:v>
                </c:pt>
                <c:pt idx="14">
                  <c:v>96.153846153846075</c:v>
                </c:pt>
                <c:pt idx="15">
                  <c:v>103.38345864661649</c:v>
                </c:pt>
                <c:pt idx="16">
                  <c:v>134.80392156862746</c:v>
                </c:pt>
                <c:pt idx="17">
                  <c:v>97.517730496453837</c:v>
                </c:pt>
              </c:numCache>
            </c:numRef>
          </c:yVal>
        </c:ser>
        <c:ser>
          <c:idx val="0"/>
          <c:order val="2"/>
          <c:tx>
            <c:v>Top OST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accent3"/>
              </a:solidFill>
            </c:spPr>
          </c:marker>
          <c:xVal>
            <c:numRef>
              <c:f>Sheet2!$J$5:$J$22</c:f>
              <c:numCache>
                <c:formatCode>General</c:formatCode>
                <c:ptCount val="18"/>
                <c:pt idx="0">
                  <c:v>0.21421057664722201</c:v>
                </c:pt>
                <c:pt idx="1">
                  <c:v>0.98361999480867213</c:v>
                </c:pt>
                <c:pt idx="2">
                  <c:v>1.9278951898249972</c:v>
                </c:pt>
                <c:pt idx="3">
                  <c:v>2.7322777633574242</c:v>
                </c:pt>
                <c:pt idx="4">
                  <c:v>2.8426617849970626</c:v>
                </c:pt>
                <c:pt idx="5">
                  <c:v>3.1869287831800985</c:v>
                </c:pt>
                <c:pt idx="6">
                  <c:v>3.6765529583737471</c:v>
                </c:pt>
                <c:pt idx="7">
                  <c:v>5.0536209511058887</c:v>
                </c:pt>
                <c:pt idx="8">
                  <c:v>5.6656511700979477</c:v>
                </c:pt>
                <c:pt idx="9">
                  <c:v>6.9946310741949995</c:v>
                </c:pt>
                <c:pt idx="10">
                  <c:v>7.711580759299987</c:v>
                </c:pt>
                <c:pt idx="11">
                  <c:v>8.4635035997759616</c:v>
                </c:pt>
                <c:pt idx="12">
                  <c:v>10.072268746840798</c:v>
                </c:pt>
                <c:pt idx="13">
                  <c:v>12.279949179633602</c:v>
                </c:pt>
                <c:pt idx="14">
                  <c:v>13.224224374649927</c:v>
                </c:pt>
                <c:pt idx="15">
                  <c:v>16.804601155753495</c:v>
                </c:pt>
                <c:pt idx="16">
                  <c:v>17.9062555499392</c:v>
                </c:pt>
                <c:pt idx="17">
                  <c:v>20.813399090151506</c:v>
                </c:pt>
              </c:numCache>
            </c:numRef>
          </c:xVal>
          <c:yVal>
            <c:numRef>
              <c:f>Sheet2!$AA$5:$AA$22</c:f>
              <c:numCache>
                <c:formatCode>General</c:formatCode>
                <c:ptCount val="18"/>
                <c:pt idx="0">
                  <c:v>14.243975903614448</c:v>
                </c:pt>
                <c:pt idx="1">
                  <c:v>14.33030303030303</c:v>
                </c:pt>
                <c:pt idx="2">
                  <c:v>14.686335403726707</c:v>
                </c:pt>
                <c:pt idx="3">
                  <c:v>14.759675405742819</c:v>
                </c:pt>
                <c:pt idx="4">
                  <c:v>15.022236340533672</c:v>
                </c:pt>
                <c:pt idx="5">
                  <c:v>47.864372469635597</c:v>
                </c:pt>
                <c:pt idx="6">
                  <c:v>48.255102040816332</c:v>
                </c:pt>
                <c:pt idx="7">
                  <c:v>34.16907514450871</c:v>
                </c:pt>
                <c:pt idx="8">
                  <c:v>34.874631268436538</c:v>
                </c:pt>
                <c:pt idx="9">
                  <c:v>49.778947368421072</c:v>
                </c:pt>
                <c:pt idx="10">
                  <c:v>60.318877551020364</c:v>
                </c:pt>
                <c:pt idx="11">
                  <c:v>41.923758865248224</c:v>
                </c:pt>
                <c:pt idx="12">
                  <c:v>48.255102040816332</c:v>
                </c:pt>
                <c:pt idx="13">
                  <c:v>48.452868852459005</c:v>
                </c:pt>
                <c:pt idx="14">
                  <c:v>28.625907990314783</c:v>
                </c:pt>
                <c:pt idx="15">
                  <c:v>72.978395061728378</c:v>
                </c:pt>
                <c:pt idx="16">
                  <c:v>86.295620437956202</c:v>
                </c:pt>
                <c:pt idx="17">
                  <c:v>90.942307692307693</c:v>
                </c:pt>
              </c:numCache>
            </c:numRef>
          </c:yVal>
        </c:ser>
        <c:axId val="136884608"/>
        <c:axId val="136886912"/>
      </c:scatterChart>
      <c:valAx>
        <c:axId val="136884608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Heat flux (W/cm</a:t>
                </a:r>
                <a:r>
                  <a:rPr lang="en-GB" baseline="30000" dirty="0" smtClean="0"/>
                  <a:t>2</a:t>
                </a:r>
                <a:r>
                  <a:rPr lang="en-GB" baseline="0" dirty="0" smtClean="0"/>
                  <a:t>), at 2 K, 1 </a:t>
                </a:r>
                <a:r>
                  <a:rPr lang="en-GB" baseline="0" dirty="0" err="1" smtClean="0"/>
                  <a:t>ms</a:t>
                </a:r>
                <a:r>
                  <a:rPr lang="en-GB" baseline="0" dirty="0" smtClean="0"/>
                  <a:t> pulse</a:t>
                </a:r>
                <a:endParaRPr lang="en-GB" dirty="0"/>
              </a:p>
            </c:rich>
          </c:tx>
          <c:layout/>
        </c:title>
        <c:numFmt formatCode="General" sourceLinked="1"/>
        <c:tickLblPos val="nextTo"/>
        <c:crossAx val="136886912"/>
        <c:crosses val="autoZero"/>
        <c:crossBetween val="midCat"/>
      </c:valAx>
      <c:valAx>
        <c:axId val="136886912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Velocity (m/s)</a:t>
                </a:r>
                <a:endParaRPr lang="en-GB" dirty="0"/>
              </a:p>
            </c:rich>
          </c:tx>
          <c:layout/>
        </c:title>
        <c:numFmt formatCode="General" sourceLinked="1"/>
        <c:tickLblPos val="nextTo"/>
        <c:crossAx val="136884608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2897579281314426"/>
          <c:y val="0.10043614676618576"/>
          <c:w val="0.76512486266958102"/>
          <c:h val="0.10220321953542827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en-GB" sz="1200"/>
              <a:t>heater 5-6 (above Nb plate) at 2 K, 1 ms pulse</a:t>
            </a:r>
          </a:p>
        </c:rich>
      </c:tx>
      <c:layout/>
    </c:title>
    <c:plotArea>
      <c:layout/>
      <c:scatterChart>
        <c:scatterStyle val="lineMarker"/>
        <c:ser>
          <c:idx val="1"/>
          <c:order val="0"/>
          <c:tx>
            <c:v>Top side OST</c:v>
          </c:tx>
          <c:spPr>
            <a:ln w="28575">
              <a:noFill/>
            </a:ln>
          </c:spPr>
          <c:xVal>
            <c:numRef>
              <c:f>Sheet2!$J$5:$J$22</c:f>
              <c:numCache>
                <c:formatCode>General</c:formatCode>
                <c:ptCount val="18"/>
                <c:pt idx="0">
                  <c:v>0.21421057664722201</c:v>
                </c:pt>
                <c:pt idx="1">
                  <c:v>0.98361999480867213</c:v>
                </c:pt>
                <c:pt idx="2">
                  <c:v>1.9278951898249974</c:v>
                </c:pt>
                <c:pt idx="3">
                  <c:v>2.7322777633574242</c:v>
                </c:pt>
                <c:pt idx="4">
                  <c:v>2.8426617849970626</c:v>
                </c:pt>
                <c:pt idx="5">
                  <c:v>3.1869287831800985</c:v>
                </c:pt>
                <c:pt idx="6">
                  <c:v>3.6765529583737471</c:v>
                </c:pt>
                <c:pt idx="7">
                  <c:v>5.0536209511058887</c:v>
                </c:pt>
                <c:pt idx="8">
                  <c:v>5.6656511700979477</c:v>
                </c:pt>
                <c:pt idx="9">
                  <c:v>6.9946310741949995</c:v>
                </c:pt>
                <c:pt idx="10">
                  <c:v>7.711580759299987</c:v>
                </c:pt>
                <c:pt idx="11">
                  <c:v>8.4635035997759616</c:v>
                </c:pt>
                <c:pt idx="12">
                  <c:v>10.072268746840798</c:v>
                </c:pt>
                <c:pt idx="13">
                  <c:v>12.279949179633602</c:v>
                </c:pt>
                <c:pt idx="14">
                  <c:v>13.224224374649927</c:v>
                </c:pt>
                <c:pt idx="15">
                  <c:v>16.804601155753495</c:v>
                </c:pt>
                <c:pt idx="16">
                  <c:v>17.9062555499392</c:v>
                </c:pt>
                <c:pt idx="17">
                  <c:v>20.813399090151506</c:v>
                </c:pt>
              </c:numCache>
            </c:numRef>
          </c:xVal>
          <c:yVal>
            <c:numRef>
              <c:f>Sheet2!$U$5:$U$22</c:f>
              <c:numCache>
                <c:formatCode>General</c:formatCode>
                <c:ptCount val="18"/>
                <c:pt idx="0">
                  <c:v>12.746478873239433</c:v>
                </c:pt>
                <c:pt idx="1">
                  <c:v>13.24390243902439</c:v>
                </c:pt>
                <c:pt idx="2">
                  <c:v>13.615847542627884</c:v>
                </c:pt>
                <c:pt idx="3">
                  <c:v>13.767748478701821</c:v>
                </c:pt>
                <c:pt idx="4">
                  <c:v>13.698284561049444</c:v>
                </c:pt>
                <c:pt idx="5">
                  <c:v>41.136363636363626</c:v>
                </c:pt>
                <c:pt idx="6">
                  <c:v>55.408163265306101</c:v>
                </c:pt>
                <c:pt idx="7">
                  <c:v>62.557603686635922</c:v>
                </c:pt>
                <c:pt idx="8">
                  <c:v>32.553956834532372</c:v>
                </c:pt>
                <c:pt idx="9">
                  <c:v>61.986301369862986</c:v>
                </c:pt>
                <c:pt idx="10">
                  <c:v>58.261802575107275</c:v>
                </c:pt>
                <c:pt idx="11">
                  <c:v>36.491935483870968</c:v>
                </c:pt>
                <c:pt idx="12">
                  <c:v>47.135416666666643</c:v>
                </c:pt>
                <c:pt idx="13">
                  <c:v>51.42045454545454</c:v>
                </c:pt>
                <c:pt idx="14">
                  <c:v>93.620689655172427</c:v>
                </c:pt>
                <c:pt idx="15">
                  <c:v>91.722972972972926</c:v>
                </c:pt>
                <c:pt idx="16">
                  <c:v>107.73809523809523</c:v>
                </c:pt>
                <c:pt idx="17">
                  <c:v>92.979452054794436</c:v>
                </c:pt>
              </c:numCache>
            </c:numRef>
          </c:yVal>
        </c:ser>
        <c:ser>
          <c:idx val="2"/>
          <c:order val="1"/>
          <c:tx>
            <c:v>Side OST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1"/>
              </a:solidFill>
            </c:spPr>
          </c:marker>
          <c:xVal>
            <c:numRef>
              <c:f>Sheet2!$J$5:$J$22</c:f>
              <c:numCache>
                <c:formatCode>General</c:formatCode>
                <c:ptCount val="18"/>
                <c:pt idx="0">
                  <c:v>0.21421057664722201</c:v>
                </c:pt>
                <c:pt idx="1">
                  <c:v>0.98361999480867213</c:v>
                </c:pt>
                <c:pt idx="2">
                  <c:v>1.9278951898249974</c:v>
                </c:pt>
                <c:pt idx="3">
                  <c:v>2.7322777633574242</c:v>
                </c:pt>
                <c:pt idx="4">
                  <c:v>2.8426617849970626</c:v>
                </c:pt>
                <c:pt idx="5">
                  <c:v>3.1869287831800985</c:v>
                </c:pt>
                <c:pt idx="6">
                  <c:v>3.6765529583737471</c:v>
                </c:pt>
                <c:pt idx="7">
                  <c:v>5.0536209511058887</c:v>
                </c:pt>
                <c:pt idx="8">
                  <c:v>5.6656511700979477</c:v>
                </c:pt>
                <c:pt idx="9">
                  <c:v>6.9946310741949995</c:v>
                </c:pt>
                <c:pt idx="10">
                  <c:v>7.711580759299987</c:v>
                </c:pt>
                <c:pt idx="11">
                  <c:v>8.4635035997759616</c:v>
                </c:pt>
                <c:pt idx="12">
                  <c:v>10.072268746840798</c:v>
                </c:pt>
                <c:pt idx="13">
                  <c:v>12.279949179633602</c:v>
                </c:pt>
                <c:pt idx="14">
                  <c:v>13.224224374649927</c:v>
                </c:pt>
                <c:pt idx="15">
                  <c:v>16.804601155753495</c:v>
                </c:pt>
                <c:pt idx="16">
                  <c:v>17.9062555499392</c:v>
                </c:pt>
                <c:pt idx="17">
                  <c:v>20.813399090151506</c:v>
                </c:pt>
              </c:numCache>
            </c:numRef>
          </c:xVal>
          <c:yVal>
            <c:numRef>
              <c:f>Sheet2!$X$5:$X$22</c:f>
              <c:numCache>
                <c:formatCode>General</c:formatCode>
                <c:ptCount val="18"/>
                <c:pt idx="0">
                  <c:v>14.397905759162304</c:v>
                </c:pt>
                <c:pt idx="1">
                  <c:v>13.784461152882205</c:v>
                </c:pt>
                <c:pt idx="2">
                  <c:v>13.763763763763761</c:v>
                </c:pt>
                <c:pt idx="3">
                  <c:v>13.973577235772364</c:v>
                </c:pt>
                <c:pt idx="4">
                  <c:v>14.016309887869522</c:v>
                </c:pt>
                <c:pt idx="5">
                  <c:v>44.354838709677374</c:v>
                </c:pt>
                <c:pt idx="6">
                  <c:v>51.886792452830164</c:v>
                </c:pt>
                <c:pt idx="7">
                  <c:v>63.657407407407362</c:v>
                </c:pt>
                <c:pt idx="8">
                  <c:v>61.111111111111107</c:v>
                </c:pt>
                <c:pt idx="9">
                  <c:v>64.252336448598086</c:v>
                </c:pt>
                <c:pt idx="10">
                  <c:v>69.444444444444485</c:v>
                </c:pt>
                <c:pt idx="11">
                  <c:v>92.905405405405403</c:v>
                </c:pt>
                <c:pt idx="12">
                  <c:v>87.025316455696156</c:v>
                </c:pt>
                <c:pt idx="13">
                  <c:v>114.5833333333333</c:v>
                </c:pt>
                <c:pt idx="14">
                  <c:v>96.153846153846075</c:v>
                </c:pt>
                <c:pt idx="15">
                  <c:v>103.38345864661649</c:v>
                </c:pt>
                <c:pt idx="16">
                  <c:v>134.80392156862746</c:v>
                </c:pt>
                <c:pt idx="17">
                  <c:v>97.517730496453837</c:v>
                </c:pt>
              </c:numCache>
            </c:numRef>
          </c:yVal>
        </c:ser>
        <c:ser>
          <c:idx val="0"/>
          <c:order val="2"/>
          <c:tx>
            <c:v>Top OST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accent3"/>
              </a:solidFill>
            </c:spPr>
          </c:marker>
          <c:xVal>
            <c:numRef>
              <c:f>Sheet2!$J$5:$J$22</c:f>
              <c:numCache>
                <c:formatCode>General</c:formatCode>
                <c:ptCount val="18"/>
                <c:pt idx="0">
                  <c:v>0.21421057664722201</c:v>
                </c:pt>
                <c:pt idx="1">
                  <c:v>0.98361999480867213</c:v>
                </c:pt>
                <c:pt idx="2">
                  <c:v>1.9278951898249974</c:v>
                </c:pt>
                <c:pt idx="3">
                  <c:v>2.7322777633574242</c:v>
                </c:pt>
                <c:pt idx="4">
                  <c:v>2.8426617849970626</c:v>
                </c:pt>
                <c:pt idx="5">
                  <c:v>3.1869287831800985</c:v>
                </c:pt>
                <c:pt idx="6">
                  <c:v>3.6765529583737471</c:v>
                </c:pt>
                <c:pt idx="7">
                  <c:v>5.0536209511058887</c:v>
                </c:pt>
                <c:pt idx="8">
                  <c:v>5.6656511700979477</c:v>
                </c:pt>
                <c:pt idx="9">
                  <c:v>6.9946310741949995</c:v>
                </c:pt>
                <c:pt idx="10">
                  <c:v>7.711580759299987</c:v>
                </c:pt>
                <c:pt idx="11">
                  <c:v>8.4635035997759616</c:v>
                </c:pt>
                <c:pt idx="12">
                  <c:v>10.072268746840798</c:v>
                </c:pt>
                <c:pt idx="13">
                  <c:v>12.279949179633602</c:v>
                </c:pt>
                <c:pt idx="14">
                  <c:v>13.224224374649927</c:v>
                </c:pt>
                <c:pt idx="15">
                  <c:v>16.804601155753495</c:v>
                </c:pt>
                <c:pt idx="16">
                  <c:v>17.9062555499392</c:v>
                </c:pt>
                <c:pt idx="17">
                  <c:v>20.813399090151506</c:v>
                </c:pt>
              </c:numCache>
            </c:numRef>
          </c:xVal>
          <c:yVal>
            <c:numRef>
              <c:f>Sheet2!$AA$5:$AA$22</c:f>
              <c:numCache>
                <c:formatCode>General</c:formatCode>
                <c:ptCount val="18"/>
                <c:pt idx="0">
                  <c:v>14.243975903614448</c:v>
                </c:pt>
                <c:pt idx="1">
                  <c:v>14.33030303030303</c:v>
                </c:pt>
                <c:pt idx="2">
                  <c:v>14.686335403726707</c:v>
                </c:pt>
                <c:pt idx="3">
                  <c:v>14.759675405742819</c:v>
                </c:pt>
                <c:pt idx="4">
                  <c:v>15.022236340533672</c:v>
                </c:pt>
                <c:pt idx="5">
                  <c:v>47.864372469635597</c:v>
                </c:pt>
                <c:pt idx="6">
                  <c:v>48.255102040816332</c:v>
                </c:pt>
                <c:pt idx="7">
                  <c:v>34.16907514450871</c:v>
                </c:pt>
                <c:pt idx="8">
                  <c:v>34.874631268436538</c:v>
                </c:pt>
                <c:pt idx="9">
                  <c:v>49.778947368421072</c:v>
                </c:pt>
                <c:pt idx="10">
                  <c:v>60.318877551020364</c:v>
                </c:pt>
                <c:pt idx="11">
                  <c:v>41.923758865248224</c:v>
                </c:pt>
                <c:pt idx="12">
                  <c:v>48.255102040816332</c:v>
                </c:pt>
                <c:pt idx="13">
                  <c:v>48.452868852459005</c:v>
                </c:pt>
                <c:pt idx="14">
                  <c:v>28.625907990314783</c:v>
                </c:pt>
                <c:pt idx="15">
                  <c:v>72.978395061728378</c:v>
                </c:pt>
                <c:pt idx="16">
                  <c:v>86.295620437956202</c:v>
                </c:pt>
                <c:pt idx="17">
                  <c:v>90.942307692307693</c:v>
                </c:pt>
              </c:numCache>
            </c:numRef>
          </c:yVal>
        </c:ser>
        <c:axId val="181002624"/>
        <c:axId val="181004928"/>
      </c:scatterChart>
      <c:valAx>
        <c:axId val="1810026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Heatflux (W/cm^2)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81004928"/>
        <c:crosses val="autoZero"/>
        <c:crossBetween val="midCat"/>
      </c:valAx>
      <c:valAx>
        <c:axId val="1810049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Velocity (m/s)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8100262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GB" sz="1200"/>
              <a:t>heater 5-6 (above Nb plate) at 1.7 K, 1 ms pulse</a:t>
            </a:r>
          </a:p>
        </c:rich>
      </c:tx>
      <c:layout/>
    </c:title>
    <c:plotArea>
      <c:layout/>
      <c:scatterChart>
        <c:scatterStyle val="lineMarker"/>
        <c:ser>
          <c:idx val="1"/>
          <c:order val="0"/>
          <c:tx>
            <c:v>Top side OST</c:v>
          </c:tx>
          <c:spPr>
            <a:ln w="28575">
              <a:noFill/>
            </a:ln>
          </c:spPr>
          <c:xVal>
            <c:numRef>
              <c:f>Sheet2!$J$43:$J$67</c:f>
              <c:numCache>
                <c:formatCode>General</c:formatCode>
                <c:ptCount val="25"/>
                <c:pt idx="0">
                  <c:v>0.37881491877534729</c:v>
                </c:pt>
                <c:pt idx="1">
                  <c:v>0.68970849097646014</c:v>
                </c:pt>
                <c:pt idx="2">
                  <c:v>1.0049919792254522</c:v>
                </c:pt>
                <c:pt idx="3">
                  <c:v>1.3579420483886391</c:v>
                </c:pt>
                <c:pt idx="4">
                  <c:v>1.6991209877607425</c:v>
                </c:pt>
                <c:pt idx="5">
                  <c:v>2.0141669102306277</c:v>
                </c:pt>
                <c:pt idx="6">
                  <c:v>2.2126284839187154</c:v>
                </c:pt>
                <c:pt idx="7">
                  <c:v>2.9642546875399858</c:v>
                </c:pt>
                <c:pt idx="8">
                  <c:v>2.6937949779580235</c:v>
                </c:pt>
                <c:pt idx="9">
                  <c:v>2.8136257537575071</c:v>
                </c:pt>
                <c:pt idx="10">
                  <c:v>2.8578470921156649</c:v>
                </c:pt>
                <c:pt idx="11">
                  <c:v>3.1653599516194419</c:v>
                </c:pt>
                <c:pt idx="12">
                  <c:v>3.4457974777997622</c:v>
                </c:pt>
                <c:pt idx="13">
                  <c:v>4.0357789848972407</c:v>
                </c:pt>
                <c:pt idx="14">
                  <c:v>4.3448219199484885</c:v>
                </c:pt>
                <c:pt idx="15">
                  <c:v>5.167304871593525</c:v>
                </c:pt>
                <c:pt idx="16">
                  <c:v>6.2565435647258321</c:v>
                </c:pt>
                <c:pt idx="17">
                  <c:v>7.2452309727158966</c:v>
                </c:pt>
                <c:pt idx="18">
                  <c:v>9.209548964437861</c:v>
                </c:pt>
                <c:pt idx="19">
                  <c:v>11.409202273024212</c:v>
                </c:pt>
                <c:pt idx="20">
                  <c:v>13.085421585648543</c:v>
                </c:pt>
                <c:pt idx="21">
                  <c:v>15.710818415321221</c:v>
                </c:pt>
                <c:pt idx="22">
                  <c:v>17.038859339454543</c:v>
                </c:pt>
                <c:pt idx="23">
                  <c:v>19.929772764924618</c:v>
                </c:pt>
                <c:pt idx="24">
                  <c:v>21.119352627190906</c:v>
                </c:pt>
              </c:numCache>
            </c:numRef>
          </c:xVal>
          <c:yVal>
            <c:numRef>
              <c:f>Sheet2!$U$43:$U$67</c:f>
              <c:numCache>
                <c:formatCode>General</c:formatCode>
                <c:ptCount val="25"/>
                <c:pt idx="0">
                  <c:v>19.365192582025657</c:v>
                </c:pt>
                <c:pt idx="1">
                  <c:v>19.963235294117624</c:v>
                </c:pt>
                <c:pt idx="2">
                  <c:v>19.81751824817518</c:v>
                </c:pt>
                <c:pt idx="3">
                  <c:v>19.81751824817518</c:v>
                </c:pt>
                <c:pt idx="4">
                  <c:v>20.352323838080945</c:v>
                </c:pt>
                <c:pt idx="5">
                  <c:v>20.230998509687034</c:v>
                </c:pt>
                <c:pt idx="6">
                  <c:v>19.846491228070175</c:v>
                </c:pt>
                <c:pt idx="7">
                  <c:v>19.992636229749607</c:v>
                </c:pt>
                <c:pt idx="8">
                  <c:v>19.448424068767888</c:v>
                </c:pt>
                <c:pt idx="9">
                  <c:v>31.460023174971006</c:v>
                </c:pt>
                <c:pt idx="10">
                  <c:v>20.39819684447782</c:v>
                </c:pt>
                <c:pt idx="11">
                  <c:v>20.291479820627789</c:v>
                </c:pt>
                <c:pt idx="12">
                  <c:v>19.448424068767888</c:v>
                </c:pt>
                <c:pt idx="13">
                  <c:v>20.413533834586453</c:v>
                </c:pt>
                <c:pt idx="14">
                  <c:v>39.985272459499235</c:v>
                </c:pt>
                <c:pt idx="15">
                  <c:v>45.401337792642103</c:v>
                </c:pt>
                <c:pt idx="16">
                  <c:v>44.581280788177324</c:v>
                </c:pt>
                <c:pt idx="17">
                  <c:v>47.883597883597865</c:v>
                </c:pt>
                <c:pt idx="18">
                  <c:v>48.309608540925261</c:v>
                </c:pt>
                <c:pt idx="19">
                  <c:v>61.425339366515878</c:v>
                </c:pt>
                <c:pt idx="20">
                  <c:v>70.336787564766766</c:v>
                </c:pt>
                <c:pt idx="21">
                  <c:v>67.705735660847893</c:v>
                </c:pt>
                <c:pt idx="22">
                  <c:v>66.219512195121951</c:v>
                </c:pt>
                <c:pt idx="23">
                  <c:v>70.519480519480439</c:v>
                </c:pt>
                <c:pt idx="24">
                  <c:v>73.77717391304347</c:v>
                </c:pt>
              </c:numCache>
            </c:numRef>
          </c:yVal>
        </c:ser>
        <c:ser>
          <c:idx val="0"/>
          <c:order val="1"/>
          <c:tx>
            <c:v>Side OST</c:v>
          </c:tx>
          <c:spPr>
            <a:ln>
              <a:noFill/>
            </a:ln>
          </c:spPr>
          <c:xVal>
            <c:numRef>
              <c:f>Sheet2!$J$43:$J$67</c:f>
              <c:numCache>
                <c:formatCode>General</c:formatCode>
                <c:ptCount val="25"/>
                <c:pt idx="0">
                  <c:v>0.37881491877534729</c:v>
                </c:pt>
                <c:pt idx="1">
                  <c:v>0.68970849097646014</c:v>
                </c:pt>
                <c:pt idx="2">
                  <c:v>1.0049919792254522</c:v>
                </c:pt>
                <c:pt idx="3">
                  <c:v>1.3579420483886391</c:v>
                </c:pt>
                <c:pt idx="4">
                  <c:v>1.6991209877607425</c:v>
                </c:pt>
                <c:pt idx="5">
                  <c:v>2.0141669102306277</c:v>
                </c:pt>
                <c:pt idx="6">
                  <c:v>2.2126284839187154</c:v>
                </c:pt>
                <c:pt idx="7">
                  <c:v>2.9642546875399858</c:v>
                </c:pt>
                <c:pt idx="8">
                  <c:v>2.6937949779580235</c:v>
                </c:pt>
                <c:pt idx="9">
                  <c:v>2.8136257537575071</c:v>
                </c:pt>
                <c:pt idx="10">
                  <c:v>2.8578470921156649</c:v>
                </c:pt>
                <c:pt idx="11">
                  <c:v>3.1653599516194419</c:v>
                </c:pt>
                <c:pt idx="12">
                  <c:v>3.4457974777997622</c:v>
                </c:pt>
                <c:pt idx="13">
                  <c:v>4.0357789848972407</c:v>
                </c:pt>
                <c:pt idx="14">
                  <c:v>4.3448219199484885</c:v>
                </c:pt>
                <c:pt idx="15">
                  <c:v>5.167304871593525</c:v>
                </c:pt>
                <c:pt idx="16">
                  <c:v>6.2565435647258321</c:v>
                </c:pt>
                <c:pt idx="17">
                  <c:v>7.2452309727158966</c:v>
                </c:pt>
                <c:pt idx="18">
                  <c:v>9.209548964437861</c:v>
                </c:pt>
                <c:pt idx="19">
                  <c:v>11.409202273024212</c:v>
                </c:pt>
                <c:pt idx="20">
                  <c:v>13.085421585648543</c:v>
                </c:pt>
                <c:pt idx="21">
                  <c:v>15.710818415321221</c:v>
                </c:pt>
                <c:pt idx="22">
                  <c:v>17.038859339454543</c:v>
                </c:pt>
                <c:pt idx="23">
                  <c:v>19.929772764924618</c:v>
                </c:pt>
                <c:pt idx="24">
                  <c:v>21.119352627190906</c:v>
                </c:pt>
              </c:numCache>
            </c:numRef>
          </c:xVal>
          <c:yVal>
            <c:numRef>
              <c:f>Sheet2!$X$43:$X$67</c:f>
              <c:numCache>
                <c:formatCode>General</c:formatCode>
                <c:ptCount val="25"/>
                <c:pt idx="0">
                  <c:v>20.102339181286549</c:v>
                </c:pt>
                <c:pt idx="1">
                  <c:v>20.220588235294116</c:v>
                </c:pt>
                <c:pt idx="2">
                  <c:v>19.812680115273778</c:v>
                </c:pt>
                <c:pt idx="3">
                  <c:v>20.102339181286549</c:v>
                </c:pt>
                <c:pt idx="4">
                  <c:v>20.13177159590045</c:v>
                </c:pt>
                <c:pt idx="5">
                  <c:v>19.898697539797382</c:v>
                </c:pt>
                <c:pt idx="6">
                  <c:v>19.95645863570391</c:v>
                </c:pt>
                <c:pt idx="7">
                  <c:v>19.812680115273778</c:v>
                </c:pt>
                <c:pt idx="8">
                  <c:v>19.855595667870038</c:v>
                </c:pt>
                <c:pt idx="9">
                  <c:v>33.659730722154244</c:v>
                </c:pt>
                <c:pt idx="10">
                  <c:v>19.970951343500364</c:v>
                </c:pt>
                <c:pt idx="11">
                  <c:v>19.95645863570391</c:v>
                </c:pt>
                <c:pt idx="12">
                  <c:v>35.121328224776512</c:v>
                </c:pt>
                <c:pt idx="13">
                  <c:v>39.568345323741013</c:v>
                </c:pt>
                <c:pt idx="14">
                  <c:v>41.856925418569254</c:v>
                </c:pt>
                <c:pt idx="15">
                  <c:v>55.220883534136547</c:v>
                </c:pt>
                <c:pt idx="16">
                  <c:v>56.701030927835063</c:v>
                </c:pt>
                <c:pt idx="17">
                  <c:v>48.50088183421515</c:v>
                </c:pt>
                <c:pt idx="18">
                  <c:v>66.747572815533943</c:v>
                </c:pt>
                <c:pt idx="19">
                  <c:v>65.476190476190482</c:v>
                </c:pt>
                <c:pt idx="20">
                  <c:v>73.138297872340388</c:v>
                </c:pt>
                <c:pt idx="21">
                  <c:v>72.368421052631504</c:v>
                </c:pt>
                <c:pt idx="22">
                  <c:v>79.710144927536234</c:v>
                </c:pt>
                <c:pt idx="23">
                  <c:v>74.525745257452485</c:v>
                </c:pt>
                <c:pt idx="24">
                  <c:v>73.726541554959724</c:v>
                </c:pt>
              </c:numCache>
            </c:numRef>
          </c:yVal>
        </c:ser>
        <c:ser>
          <c:idx val="2"/>
          <c:order val="2"/>
          <c:tx>
            <c:v>Top OST</c:v>
          </c:tx>
          <c:spPr>
            <a:ln w="28575">
              <a:noFill/>
            </a:ln>
          </c:spPr>
          <c:xVal>
            <c:numRef>
              <c:f>Sheet2!$J$43:$J$67</c:f>
              <c:numCache>
                <c:formatCode>General</c:formatCode>
                <c:ptCount val="25"/>
                <c:pt idx="0">
                  <c:v>0.37881491877534729</c:v>
                </c:pt>
                <c:pt idx="1">
                  <c:v>0.68970849097646014</c:v>
                </c:pt>
                <c:pt idx="2">
                  <c:v>1.0049919792254522</c:v>
                </c:pt>
                <c:pt idx="3">
                  <c:v>1.3579420483886391</c:v>
                </c:pt>
                <c:pt idx="4">
                  <c:v>1.6991209877607425</c:v>
                </c:pt>
                <c:pt idx="5">
                  <c:v>2.0141669102306277</c:v>
                </c:pt>
                <c:pt idx="6">
                  <c:v>2.2126284839187154</c:v>
                </c:pt>
                <c:pt idx="7">
                  <c:v>2.9642546875399858</c:v>
                </c:pt>
                <c:pt idx="8">
                  <c:v>2.6937949779580235</c:v>
                </c:pt>
                <c:pt idx="9">
                  <c:v>2.8136257537575071</c:v>
                </c:pt>
                <c:pt idx="10">
                  <c:v>2.8578470921156649</c:v>
                </c:pt>
                <c:pt idx="11">
                  <c:v>3.1653599516194419</c:v>
                </c:pt>
                <c:pt idx="12">
                  <c:v>3.4457974777997622</c:v>
                </c:pt>
                <c:pt idx="13">
                  <c:v>4.0357789848972407</c:v>
                </c:pt>
                <c:pt idx="14">
                  <c:v>4.3448219199484885</c:v>
                </c:pt>
                <c:pt idx="15">
                  <c:v>5.167304871593525</c:v>
                </c:pt>
                <c:pt idx="16">
                  <c:v>6.2565435647258321</c:v>
                </c:pt>
                <c:pt idx="17">
                  <c:v>7.2452309727158966</c:v>
                </c:pt>
                <c:pt idx="18">
                  <c:v>9.209548964437861</c:v>
                </c:pt>
                <c:pt idx="19">
                  <c:v>11.409202273024212</c:v>
                </c:pt>
                <c:pt idx="20">
                  <c:v>13.085421585648543</c:v>
                </c:pt>
                <c:pt idx="21">
                  <c:v>15.710818415321221</c:v>
                </c:pt>
                <c:pt idx="22">
                  <c:v>17.038859339454543</c:v>
                </c:pt>
                <c:pt idx="23">
                  <c:v>19.929772764924618</c:v>
                </c:pt>
                <c:pt idx="24">
                  <c:v>21.119352627190906</c:v>
                </c:pt>
              </c:numCache>
            </c:numRef>
          </c:xVal>
          <c:yVal>
            <c:numRef>
              <c:f>Sheet2!$AA$43:$AA$67</c:f>
              <c:numCache>
                <c:formatCode>General</c:formatCode>
                <c:ptCount val="25"/>
                <c:pt idx="0">
                  <c:v>21.378842676311017</c:v>
                </c:pt>
                <c:pt idx="1">
                  <c:v>21.417572463768114</c:v>
                </c:pt>
                <c:pt idx="2">
                  <c:v>21.378842676311017</c:v>
                </c:pt>
                <c:pt idx="3">
                  <c:v>21.495454545454542</c:v>
                </c:pt>
                <c:pt idx="4">
                  <c:v>22.285579641847292</c:v>
                </c:pt>
                <c:pt idx="5">
                  <c:v>22.306603773584893</c:v>
                </c:pt>
                <c:pt idx="6">
                  <c:v>22.268788849124107</c:v>
                </c:pt>
                <c:pt idx="7">
                  <c:v>22.306603773584893</c:v>
                </c:pt>
                <c:pt idx="8">
                  <c:v>21.092774308652988</c:v>
                </c:pt>
                <c:pt idx="9">
                  <c:v>28.591293833131783</c:v>
                </c:pt>
                <c:pt idx="10">
                  <c:v>21.301801801801801</c:v>
                </c:pt>
                <c:pt idx="11">
                  <c:v>21.130473637176049</c:v>
                </c:pt>
                <c:pt idx="12">
                  <c:v>21.672777268560942</c:v>
                </c:pt>
                <c:pt idx="13">
                  <c:v>21.206278026905828</c:v>
                </c:pt>
                <c:pt idx="14">
                  <c:v>34.720998531571254</c:v>
                </c:pt>
                <c:pt idx="15">
                  <c:v>21.111607142857149</c:v>
                </c:pt>
                <c:pt idx="16">
                  <c:v>42.374551971326134</c:v>
                </c:pt>
                <c:pt idx="17">
                  <c:v>41.701940035273374</c:v>
                </c:pt>
                <c:pt idx="18">
                  <c:v>32.126358695652172</c:v>
                </c:pt>
                <c:pt idx="19">
                  <c:v>21.03647686832738</c:v>
                </c:pt>
                <c:pt idx="20">
                  <c:v>21.27305443094917</c:v>
                </c:pt>
                <c:pt idx="21">
                  <c:v>63.561827956989248</c:v>
                </c:pt>
                <c:pt idx="22">
                  <c:v>58.965087281795483</c:v>
                </c:pt>
                <c:pt idx="23">
                  <c:v>67.173295454545453</c:v>
                </c:pt>
                <c:pt idx="24">
                  <c:v>59.260651629072676</c:v>
                </c:pt>
              </c:numCache>
            </c:numRef>
          </c:yVal>
        </c:ser>
        <c:axId val="181268864"/>
        <c:axId val="181270784"/>
      </c:scatterChart>
      <c:valAx>
        <c:axId val="1812688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Heatflux (W/cm^2)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81270784"/>
        <c:crosses val="autoZero"/>
        <c:crossBetween val="midCat"/>
      </c:valAx>
      <c:valAx>
        <c:axId val="18127078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Velocity (m/s)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8126886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fr-F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3310092-9D1C-4D38-AAB8-FADEF821DBB2}" type="datetimeFigureOut">
              <a:rPr lang="en-GB" smtClean="0"/>
              <a:pPr/>
              <a:t>16/04/2013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8F9591-374D-4B5F-BA5F-CE47CC6389A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A0E308C-68A8-422A-9572-41BD0707732F}" type="datetimeFigureOut">
              <a:rPr lang="en-GB" smtClean="0"/>
              <a:pPr/>
              <a:t>16/04/2013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46AA560-C0BE-4DC9-A89B-8BA5FFCD1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AA560-C0BE-4DC9-A89B-8BA5FFCD1BD9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30D8-9300-498B-8E0A-917068BB3E45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C3905-BF90-47EF-A028-552D3EC1CEF0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07776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C3905-BF90-47EF-A028-552D3EC1CEF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9590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- CERN BE/SRF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con-bul-pho-2007-046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0"/>
            <a:ext cx="755576" cy="755576"/>
          </a:xfrm>
          <a:prstGeom prst="rect">
            <a:avLst/>
          </a:prstGeom>
        </p:spPr>
      </p:pic>
      <p:sp>
        <p:nvSpPr>
          <p:cNvPr id="35" name="Text Placeholder 34"/>
          <p:cNvSpPr>
            <a:spLocks noGrp="1"/>
          </p:cNvSpPr>
          <p:nvPr>
            <p:ph type="body" sz="quarter" idx="13" hasCustomPrompt="1"/>
          </p:nvPr>
        </p:nvSpPr>
        <p:spPr>
          <a:xfrm>
            <a:off x="75600" y="75600"/>
            <a:ext cx="8229600" cy="608400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36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97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0" y="75600"/>
            <a:ext cx="8229600" cy="60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21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Chambrillon - CERN BE/SRF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F203C-B897-493A-836E-F33E2CFDA13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icon-bul-pho-2007-046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388424" y="0"/>
            <a:ext cx="755576" cy="755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0" lang="en-GB" sz="3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itty.liao@cern.ch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9.tiff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hyperlink" Target="mailto:Kitty.liao@cern.ch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jpe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Kitty.liao@cern.ch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itty.liao@cern.ch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mailto:Kitty.liao@cern.ch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Infrastructure and processing</a:t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chemeClr val="tx1"/>
                </a:solidFill>
              </a:rPr>
              <a:t>of SPL cavities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000" b="1" dirty="0" smtClean="0"/>
              <a:t>3</a:t>
            </a:r>
            <a:r>
              <a:rPr lang="en-GB" sz="2000" b="1" baseline="30000" dirty="0" smtClean="0"/>
              <a:t>rd</a:t>
            </a:r>
            <a:r>
              <a:rPr lang="en-GB" sz="2000" b="1" dirty="0" smtClean="0"/>
              <a:t> Open Collaboration Meeting on Superconducting</a:t>
            </a:r>
          </a:p>
          <a:p>
            <a:pPr algn="ctr"/>
            <a:r>
              <a:rPr lang="en-GB" sz="2000" b="1" dirty="0" smtClean="0"/>
              <a:t> </a:t>
            </a:r>
            <a:r>
              <a:rPr lang="en-GB" sz="2000" b="1" dirty="0" err="1" smtClean="0"/>
              <a:t>Linacs</a:t>
            </a:r>
            <a:r>
              <a:rPr lang="en-GB" sz="2000" b="1" dirty="0" smtClean="0"/>
              <a:t> for High Power Proton Beams</a:t>
            </a:r>
            <a:endParaRPr lang="en-GB" sz="2000" b="1" dirty="0"/>
          </a:p>
        </p:txBody>
      </p:sp>
      <p:pic>
        <p:nvPicPr>
          <p:cNvPr id="3074" name="Picture 2" descr="D:\Janic\Pictures\Logo\CRISP.jpg"/>
          <p:cNvPicPr>
            <a:picLocks noChangeAspect="1" noChangeArrowheads="1"/>
          </p:cNvPicPr>
          <p:nvPr/>
        </p:nvPicPr>
        <p:blipFill>
          <a:blip r:embed="rId3" cstate="print"/>
          <a:srcRect l="11360" t="12972" r="11781" b="22904"/>
          <a:stretch>
            <a:fillRect/>
          </a:stretch>
        </p:blipFill>
        <p:spPr bwMode="auto">
          <a:xfrm>
            <a:off x="72008" y="5949280"/>
            <a:ext cx="2483768" cy="773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 (</a:t>
            </a:r>
            <a:r>
              <a:rPr lang="en-GB" dirty="0" smtClean="0"/>
              <a:t>Kyoto/KEK system)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Camera:</a:t>
            </a:r>
          </a:p>
          <a:p>
            <a:pPr>
              <a:buNone/>
            </a:pPr>
            <a:r>
              <a:rPr lang="en-GB" sz="2800" dirty="0" smtClean="0"/>
              <a:t>3488 x 2616 </a:t>
            </a:r>
            <a:r>
              <a:rPr lang="en-GB" sz="2800" dirty="0" err="1" smtClean="0"/>
              <a:t>pix</a:t>
            </a:r>
            <a:endParaRPr lang="en-GB" sz="2800" dirty="0" smtClean="0"/>
          </a:p>
          <a:p>
            <a:pPr>
              <a:buNone/>
            </a:pPr>
            <a:r>
              <a:rPr lang="en-GB" sz="2800" dirty="0" smtClean="0"/>
              <a:t>@ 2.5 </a:t>
            </a:r>
            <a:r>
              <a:rPr lang="en-GB" sz="2800" dirty="0" err="1" smtClean="0"/>
              <a:t>ips</a:t>
            </a:r>
            <a:endParaRPr lang="en-GB" sz="2800" dirty="0" smtClean="0"/>
          </a:p>
          <a:p>
            <a:pPr>
              <a:buNone/>
            </a:pPr>
            <a:r>
              <a:rPr lang="en-GB" sz="2800" dirty="0" smtClean="0"/>
              <a:t>26.1 Mo/picture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Cavity can:</a:t>
            </a:r>
          </a:p>
          <a:p>
            <a:pPr lvl="1"/>
            <a:r>
              <a:rPr lang="en-GB" dirty="0" smtClean="0"/>
              <a:t>Slide</a:t>
            </a:r>
          </a:p>
          <a:p>
            <a:pPr lvl="1"/>
            <a:r>
              <a:rPr lang="en-GB" dirty="0" smtClean="0"/>
              <a:t>Rotate</a:t>
            </a:r>
          </a:p>
          <a:p>
            <a:pPr>
              <a:buNone/>
            </a:pPr>
            <a:r>
              <a:rPr lang="en-GB" dirty="0" smtClean="0"/>
              <a:t>Camera can:</a:t>
            </a:r>
          </a:p>
          <a:p>
            <a:pPr lvl="1"/>
            <a:r>
              <a:rPr lang="en-GB" dirty="0" smtClean="0"/>
              <a:t>Rotate over 180°	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836712"/>
            <a:ext cx="5940151" cy="29018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 descr="C:\Users\Janic\Desktop\DCIM\532MEDIA\IMAG0682.jpg"/>
          <p:cNvPicPr>
            <a:picLocks noChangeAspect="1" noChangeArrowheads="1"/>
          </p:cNvPicPr>
          <p:nvPr/>
        </p:nvPicPr>
        <p:blipFill>
          <a:blip r:embed="rId3" cstate="print"/>
          <a:srcRect l="31795" t="13275" r="10973" b="15037"/>
          <a:stretch>
            <a:fillRect/>
          </a:stretch>
        </p:blipFill>
        <p:spPr bwMode="auto">
          <a:xfrm>
            <a:off x="5903639" y="4041068"/>
            <a:ext cx="3168352" cy="2376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7544" y="1484784"/>
            <a:ext cx="5472608" cy="49685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3779912" y="1574548"/>
            <a:ext cx="864096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rved Down Arrow 13"/>
          <p:cNvSpPr/>
          <p:nvPr/>
        </p:nvSpPr>
        <p:spPr>
          <a:xfrm>
            <a:off x="6012160" y="1340768"/>
            <a:ext cx="432048" cy="2880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flipV="1">
            <a:off x="3995936" y="1916832"/>
            <a:ext cx="432048" cy="2880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>
            <a:off x="3995936" y="1124744"/>
            <a:ext cx="432048" cy="2880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0072" y="1412776"/>
            <a:ext cx="64807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5868144" y="1412776"/>
            <a:ext cx="3204835" cy="2608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0072" y="1844824"/>
            <a:ext cx="665823" cy="21590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59832" y="378904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Kyoto/KEK system with an SPL cavity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3928" y="61653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Illumination system close-up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2" name="Picture 2" descr="D:\Janic\Pictures\Logo\CRISP.jpg"/>
          <p:cNvPicPr>
            <a:picLocks noChangeAspect="1" noChangeArrowheads="1"/>
          </p:cNvPicPr>
          <p:nvPr/>
        </p:nvPicPr>
        <p:blipFill>
          <a:blip r:embed="rId4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</a:t>
            </a:r>
            <a:r>
              <a:rPr lang="en-GB" dirty="0" smtClean="0"/>
              <a:t>Inspection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Optical head in detail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7981950" cy="4505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92280" y="617633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Optical head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principle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2" descr="D:\Janic\Pictures\Logo\CRISP.jpg"/>
          <p:cNvPicPr>
            <a:picLocks noChangeAspect="1" noChangeArrowheads="1"/>
          </p:cNvPicPr>
          <p:nvPr/>
        </p:nvPicPr>
        <p:blipFill>
          <a:blip r:embed="rId3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 (SPL01 Cu)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2655"/>
            <a:ext cx="3682752" cy="52117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Use to perform the functional test of the bench and get experience.</a:t>
            </a:r>
          </a:p>
          <a:p>
            <a:endParaRPr lang="en-GB" dirty="0" smtClean="0"/>
          </a:p>
          <a:p>
            <a:r>
              <a:rPr lang="en-GB" dirty="0" smtClean="0"/>
              <a:t>First picture of an equator welding.</a:t>
            </a:r>
          </a:p>
          <a:p>
            <a:endParaRPr lang="en-GB" dirty="0" smtClean="0"/>
          </a:p>
          <a:p>
            <a:r>
              <a:rPr lang="en-GB" dirty="0" smtClean="0"/>
              <a:t>Easier illumination on copper.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 descr="C:\Users\Janic\Desktop\DCIM\532MEDIA\IMAG0688.jpg"/>
          <p:cNvPicPr>
            <a:picLocks noChangeAspect="1" noChangeArrowheads="1"/>
          </p:cNvPicPr>
          <p:nvPr/>
        </p:nvPicPr>
        <p:blipFill>
          <a:blip r:embed="rId2" cstate="print"/>
          <a:srcRect t="10811" b="10811"/>
          <a:stretch>
            <a:fillRect/>
          </a:stretch>
        </p:blipFill>
        <p:spPr bwMode="auto">
          <a:xfrm>
            <a:off x="4189221" y="908720"/>
            <a:ext cx="4487235" cy="2088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122" name="Picture 2" descr="C:\Users\Janic\Desktop\Nouveau dossier\1st picture equ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06060"/>
            <a:ext cx="3812325" cy="28592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08104" y="2996952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SPL copper mock up on the bench for the first test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617633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Equator EB welding (Cu cavity)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" name="Picture 2" descr="D:\Janic\Pictures\Logo\CRISP.jpg"/>
          <p:cNvPicPr>
            <a:picLocks noChangeAspect="1" noChangeArrowheads="1"/>
          </p:cNvPicPr>
          <p:nvPr/>
        </p:nvPicPr>
        <p:blipFill>
          <a:blip r:embed="rId4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 (SPL01 </a:t>
            </a:r>
            <a:r>
              <a:rPr lang="en-GB" dirty="0" err="1" smtClean="0"/>
              <a:t>Nb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1763"/>
          </a:xfrm>
        </p:spPr>
        <p:txBody>
          <a:bodyPr/>
          <a:lstStyle/>
          <a:p>
            <a:r>
              <a:rPr lang="en-GB" dirty="0" smtClean="0"/>
              <a:t>Resolution 2 µm/</a:t>
            </a:r>
            <a:r>
              <a:rPr lang="en-GB" dirty="0" err="1" smtClean="0"/>
              <a:t>pix</a:t>
            </a:r>
            <a:r>
              <a:rPr lang="en-GB" dirty="0" smtClean="0"/>
              <a:t>.</a:t>
            </a:r>
          </a:p>
          <a:p>
            <a:r>
              <a:rPr lang="en-GB" dirty="0" smtClean="0"/>
              <a:t>Image size = 6.9 mm X 5.2 mm.</a:t>
            </a:r>
          </a:p>
          <a:p>
            <a:r>
              <a:rPr lang="en-GB" dirty="0" smtClean="0"/>
              <a:t>Scratch or crack observed inside the cut off.</a:t>
            </a:r>
          </a:p>
          <a:p>
            <a:r>
              <a:rPr lang="en-GB" dirty="0" smtClean="0"/>
              <a:t>Inspection done by A. Benoit.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098" name="Picture 2" descr="D:\Janic\Documents\CERN - OI\SPL 01 Nb Mono\Defect - Camera\IMG_5427.jpg"/>
          <p:cNvPicPr>
            <a:picLocks noChangeAspect="1" noChangeArrowheads="1"/>
          </p:cNvPicPr>
          <p:nvPr/>
        </p:nvPicPr>
        <p:blipFill>
          <a:blip r:embed="rId2" cstate="print"/>
          <a:srcRect l="47155" t="29532" r="47513" b="40936"/>
          <a:stretch>
            <a:fillRect/>
          </a:stretch>
        </p:blipFill>
        <p:spPr bwMode="auto">
          <a:xfrm rot="5400000" flipV="1">
            <a:off x="6552220" y="1819054"/>
            <a:ext cx="936104" cy="38884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100" name="Picture 4" descr="D:\Janic\Documents\CERN - OI\SPL 01 Nb Mono\L81\L81 sampl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4614315"/>
            <a:ext cx="8784976" cy="1406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0" name="Oval 9"/>
          <p:cNvSpPr/>
          <p:nvPr/>
        </p:nvSpPr>
        <p:spPr>
          <a:xfrm>
            <a:off x="5364088" y="3655258"/>
            <a:ext cx="122413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>
            <a:stCxn id="10" idx="2"/>
          </p:cNvCxnSpPr>
          <p:nvPr/>
        </p:nvCxnSpPr>
        <p:spPr>
          <a:xfrm flipH="1">
            <a:off x="149469" y="3835278"/>
            <a:ext cx="5214619" cy="727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6588224" y="3835278"/>
            <a:ext cx="2406307" cy="744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04048" y="422108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X-ray view of the defect 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602128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Optical view of the defect by images assembly 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" name="Picture 2" descr="D:\Janic\Pictures\Logo\CRISP.jpg"/>
          <p:cNvPicPr>
            <a:picLocks noChangeAspect="1" noChangeArrowheads="1"/>
          </p:cNvPicPr>
          <p:nvPr/>
        </p:nvPicPr>
        <p:blipFill>
          <a:blip r:embed="rId4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 (SPL01 </a:t>
            </a:r>
            <a:r>
              <a:rPr lang="en-GB" dirty="0" err="1" smtClean="0"/>
              <a:t>Nb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Chambrillon CERN-BE-RF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2" name="Picture 2" descr="D:\Janic\Documents\CERN - OI\SPL 01 Nb Mono\L8\L8pano Light.jpg"/>
          <p:cNvPicPr>
            <a:picLocks noChangeAspect="1" noChangeArrowheads="1"/>
          </p:cNvPicPr>
          <p:nvPr/>
        </p:nvPicPr>
        <p:blipFill>
          <a:blip r:embed="rId3" cstate="print"/>
          <a:srcRect l="4281" r="16831"/>
          <a:stretch>
            <a:fillRect/>
          </a:stretch>
        </p:blipFill>
        <p:spPr bwMode="auto">
          <a:xfrm>
            <a:off x="251520" y="908720"/>
            <a:ext cx="8605464" cy="21354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74" name="Picture 2" descr="D:\Janic\Documents\CERN - OI\SPL 01 Nb Mono\L28\image_28_001.bmp"/>
          <p:cNvPicPr>
            <a:picLocks noChangeAspect="1" noChangeArrowheads="1"/>
          </p:cNvPicPr>
          <p:nvPr/>
        </p:nvPicPr>
        <p:blipFill>
          <a:blip r:embed="rId4" cstate="print"/>
          <a:srcRect l="21736" t="24841" r="7624" b="21338"/>
          <a:stretch>
            <a:fillRect/>
          </a:stretch>
        </p:blipFill>
        <p:spPr bwMode="auto">
          <a:xfrm>
            <a:off x="251520" y="3429000"/>
            <a:ext cx="4032448" cy="23042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9512" y="3068960"/>
            <a:ext cx="1872208" cy="36004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R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Crack on SPL01 </a:t>
            </a:r>
            <a:r>
              <a:rPr lang="en-GB" sz="1200" i="1" dirty="0" err="1" smtClean="0">
                <a:solidFill>
                  <a:schemeClr val="tx1">
                    <a:tint val="75000"/>
                  </a:schemeClr>
                </a:solidFill>
              </a:rPr>
              <a:t>Nb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 cut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off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5733256"/>
            <a:ext cx="2160240" cy="36004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GB" sz="1200" i="1" dirty="0" err="1" smtClean="0">
                <a:solidFill>
                  <a:schemeClr val="tx1">
                    <a:tint val="75000"/>
                  </a:schemeClr>
                </a:solidFill>
              </a:rPr>
              <a:t>Nb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 structure close up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SPL01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Picture 2" descr="D:\Janic\Pictures\Logo\CRISP.jpg"/>
          <p:cNvPicPr>
            <a:picLocks noChangeAspect="1" noChangeArrowheads="1"/>
          </p:cNvPicPr>
          <p:nvPr/>
        </p:nvPicPr>
        <p:blipFill>
          <a:blip r:embed="rId5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Get a code to automate the inspection:</a:t>
            </a:r>
          </a:p>
          <a:p>
            <a:pPr lvl="1"/>
            <a:r>
              <a:rPr lang="en-GB" dirty="0" smtClean="0"/>
              <a:t>Autofocus </a:t>
            </a:r>
            <a:r>
              <a:rPr lang="en-GB" dirty="0" smtClean="0">
                <a:solidFill>
                  <a:srgbClr val="FF0000"/>
                </a:solidFill>
              </a:rPr>
              <a:t>(operational since last week)</a:t>
            </a:r>
          </a:p>
          <a:p>
            <a:pPr lvl="1"/>
            <a:r>
              <a:rPr lang="en-GB" dirty="0" smtClean="0"/>
              <a:t>Step motion </a:t>
            </a:r>
            <a:r>
              <a:rPr lang="en-GB" dirty="0" smtClean="0">
                <a:solidFill>
                  <a:srgbClr val="FF0000"/>
                </a:solidFill>
              </a:rPr>
              <a:t>(semi automatic but trough </a:t>
            </a:r>
            <a:r>
              <a:rPr lang="en-GB" dirty="0" err="1" smtClean="0">
                <a:solidFill>
                  <a:srgbClr val="FF0000"/>
                </a:solidFill>
              </a:rPr>
              <a:t>labview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GB" dirty="0" smtClean="0"/>
              <a:t>Auto illumination 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Get a code to automate the analysis:</a:t>
            </a:r>
          </a:p>
          <a:p>
            <a:pPr lvl="1"/>
            <a:r>
              <a:rPr lang="en-GB" dirty="0" smtClean="0"/>
              <a:t>Colour correction</a:t>
            </a:r>
          </a:p>
          <a:p>
            <a:pPr lvl="1"/>
            <a:r>
              <a:rPr lang="en-GB" dirty="0" smtClean="0"/>
              <a:t>Image assembly</a:t>
            </a:r>
          </a:p>
          <a:p>
            <a:pPr lvl="1"/>
            <a:r>
              <a:rPr lang="en-GB" dirty="0" smtClean="0"/>
              <a:t>Contour detection to find defects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2" descr="D:\Janic\Pictures\Logo\CRISP.jpg"/>
          <p:cNvPicPr>
            <a:picLocks noChangeAspect="1" noChangeArrowheads="1"/>
          </p:cNvPicPr>
          <p:nvPr/>
        </p:nvPicPr>
        <p:blipFill>
          <a:blip r:embed="rId2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1876" b="26038"/>
          <a:stretch>
            <a:fillRect/>
          </a:stretch>
        </p:blipFill>
        <p:spPr bwMode="auto">
          <a:xfrm>
            <a:off x="457200" y="862140"/>
            <a:ext cx="8075240" cy="3718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7544" y="1412776"/>
            <a:ext cx="3384376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139952" y="980728"/>
            <a:ext cx="4320480" cy="338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stCxn id="8" idx="2"/>
            <a:endCxn id="14" idx="0"/>
          </p:cNvCxnSpPr>
          <p:nvPr/>
        </p:nvCxnSpPr>
        <p:spPr>
          <a:xfrm flipH="1">
            <a:off x="2155540" y="3717032"/>
            <a:ext cx="4192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  <a:endCxn id="15" idx="0"/>
          </p:cNvCxnSpPr>
          <p:nvPr/>
        </p:nvCxnSpPr>
        <p:spPr>
          <a:xfrm>
            <a:off x="6300192" y="4365104"/>
            <a:ext cx="11621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336" y="4653136"/>
            <a:ext cx="3672408" cy="13681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Motion control of the bench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5609" y="5013176"/>
            <a:ext cx="3672408" cy="64807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Image acquisition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6136" y="4592161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 smtClean="0">
                <a:solidFill>
                  <a:schemeClr val="tx1">
                    <a:tint val="75000"/>
                  </a:schemeClr>
                </a:solidFill>
              </a:rPr>
              <a:t>OILab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 (Optical Inspection Labview) preview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7" name="Picture 2" descr="D:\Janic\Pictures\Logo\CRISP.jpg"/>
          <p:cNvPicPr>
            <a:picLocks noChangeAspect="1" noChangeArrowheads="1"/>
          </p:cNvPicPr>
          <p:nvPr/>
        </p:nvPicPr>
        <p:blipFill>
          <a:blip r:embed="rId3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Optical Inspection: defect collection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76" y="836712"/>
            <a:ext cx="3322320" cy="24917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836712"/>
            <a:ext cx="3322320" cy="24917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576" y="3645024"/>
            <a:ext cx="3322320" cy="24917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645024"/>
            <a:ext cx="3322320" cy="24917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51520" y="3356992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Defect during SPL mock up assembly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335699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Scratch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coated cavity (HIPIMS)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616530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Black marks on coated cavity (HIPIMS)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6165304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Cat eye defect on coated cavity (HIPIMS)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30078" y="482471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436096" y="1700808"/>
            <a:ext cx="30963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403648" y="908720"/>
            <a:ext cx="648072" cy="2448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2" descr="D:\Janic\Pictures\Logo\CRISP.jpg"/>
          <p:cNvPicPr>
            <a:picLocks noChangeAspect="1" noChangeArrowheads="1"/>
          </p:cNvPicPr>
          <p:nvPr/>
        </p:nvPicPr>
        <p:blipFill>
          <a:blip r:embed="rId6" cstate="print"/>
          <a:srcRect l="11360" t="12972" r="11781" b="22904"/>
          <a:stretch>
            <a:fillRect/>
          </a:stretch>
        </p:blipFill>
        <p:spPr bwMode="auto">
          <a:xfrm>
            <a:off x="2160240" y="6376174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Diagnostics Update Summary for SLHiPP-3 </a:t>
            </a:r>
            <a:endParaRPr lang="en-GB" sz="3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692696"/>
            <a:ext cx="8928992" cy="324035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7504" y="4077073"/>
            <a:ext cx="8928992" cy="231993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6386" y="4007093"/>
            <a:ext cx="445561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Temperature mapping ‘Octopus’</a:t>
            </a:r>
          </a:p>
          <a:p>
            <a:pPr algn="just"/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Hardware:</a:t>
            </a:r>
          </a:p>
          <a:p>
            <a:pPr marL="285750" indent="-285750" algn="just">
              <a:buFont typeface="Wingdings 2"/>
              <a:buChar char="Q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6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version circuit modification – one  microprocessor replacing 3 for 96 channels with faster acquisition ability</a:t>
            </a:r>
          </a:p>
          <a:p>
            <a:pPr marL="285750" indent="-285750" algn="just">
              <a:buFont typeface="Wingdings 2"/>
              <a:buChar char="Q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New acquisition board (now under assembly): date of completion estimate end of April</a:t>
            </a:r>
          </a:p>
          <a:p>
            <a:pPr marL="285750" indent="-285750" algn="just">
              <a:buFont typeface="Wingdings"/>
              <a:buChar char="¨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Search for manufactures to make the required ~3000 sensor packages (5-cell)</a:t>
            </a:r>
          </a:p>
          <a:p>
            <a:pPr algn="just"/>
            <a:endParaRPr lang="en-GB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7504" y="4365104"/>
            <a:ext cx="4176464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18/04/2013  Kitty C. Liao</a:t>
            </a:r>
            <a:endParaRPr lang="en-GB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Diagnostics Update for SLHiPP-3 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>
              <a:hlinkClick r:id="rId3"/>
            </a:endParaRPr>
          </a:p>
          <a:p>
            <a:r>
              <a:rPr lang="en-GB" dirty="0" smtClean="0"/>
              <a:t>Questions are welcome! </a:t>
            </a:r>
            <a:r>
              <a:rPr lang="en-GB" dirty="0" smtClean="0">
                <a:hlinkClick r:id="rId3"/>
              </a:rPr>
              <a:t>Kitty.liao@cern.ch</a:t>
            </a:r>
            <a:r>
              <a:rPr lang="en-GB" dirty="0" smtClean="0"/>
              <a:t> </a:t>
            </a:r>
            <a:fld id="{9C883779-28BD-4CF2-9E17-E08C78605D40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620688"/>
            <a:ext cx="58326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Fast second sound experiment &amp; Quench analysis</a:t>
            </a:r>
          </a:p>
          <a:p>
            <a:pPr marL="285750" indent="-285750" algn="just">
              <a:buFont typeface="Wingdings"/>
              <a:buChar char="w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Setup: 3 Heaters (attached &amp; dis-attached below, and above) a 2 mm niobium plate</a:t>
            </a:r>
          </a:p>
          <a:p>
            <a:pPr marL="285750" indent="-285750" algn="just">
              <a:buFont typeface="Wingdings"/>
              <a:buChar char="w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W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hen heat flux exceeded ~ 4 W/cm</a:t>
            </a:r>
            <a:r>
              <a:rPr lang="en-GB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at 2 K, a thermal boundary layer is generated and boiling peaks are initiated -- heat transfer in a non-pure second sound transfer zone in helium I  &amp; II. </a:t>
            </a:r>
          </a:p>
          <a:p>
            <a:pPr marL="285750" indent="-285750" algn="just">
              <a:buFont typeface="Wingdings"/>
              <a:buChar char="w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No effect of the niobium in the measurement</a:t>
            </a:r>
          </a:p>
          <a:p>
            <a:pPr marL="285750" indent="-285750" algn="just">
              <a:buFont typeface="Wingdings"/>
              <a:buChar char="w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Cavity quench signals also carry characteristics with noisy peaks that come before the ‘real 2</a:t>
            </a:r>
            <a:r>
              <a:rPr lang="en-GB" sz="16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sound’ arrives. This could possibly explain the fast signal observed by major labs. </a:t>
            </a:r>
          </a:p>
          <a:p>
            <a:pPr marL="285750" indent="-285750" algn="just">
              <a:buFont typeface="Wingdings"/>
              <a:buChar char="w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The time determination (velocity) of these noisy peaks is however very challenging. Filtering method has been used but with minimal effect.  </a:t>
            </a:r>
            <a:endParaRPr lang="en-GB" sz="25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7504" y="980728"/>
            <a:ext cx="5544616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xmlns="" val="2950308109"/>
              </p:ext>
            </p:extLst>
          </p:nvPr>
        </p:nvGraphicFramePr>
        <p:xfrm>
          <a:off x="5903640" y="548680"/>
          <a:ext cx="3240360" cy="210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2" t="6888" r="23529" b="14285"/>
          <a:stretch/>
        </p:blipFill>
        <p:spPr>
          <a:xfrm>
            <a:off x="6516216" y="2550846"/>
            <a:ext cx="2399508" cy="180190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36504" y="4581128"/>
            <a:ext cx="4499992" cy="181588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¨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New sensor package: hidden </a:t>
            </a:r>
            <a:r>
              <a:rPr lang="en-GB" sz="16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Maganin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wires and semiconductor pins for better fixation and durability (on-going) </a:t>
            </a:r>
          </a:p>
          <a:p>
            <a:pPr algn="just"/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Software: </a:t>
            </a:r>
          </a:p>
          <a:p>
            <a:pPr marL="285750" indent="-285750" algn="just">
              <a:buFont typeface="Wingdings"/>
              <a:buChar char="¨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Microprocessor programming (on-going) completion estimate: May</a:t>
            </a:r>
          </a:p>
          <a:p>
            <a:pPr algn="just"/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Test Estimate: (1/3 Octopus) June - July</a:t>
            </a:r>
          </a:p>
        </p:txBody>
      </p:sp>
      <p:pic>
        <p:nvPicPr>
          <p:cNvPr id="17" name="Picture 2" descr="D:\Janic\Pictures\Logo\CRISP.jpg"/>
          <p:cNvPicPr>
            <a:picLocks noChangeAspect="1" noChangeArrowheads="1"/>
          </p:cNvPicPr>
          <p:nvPr/>
        </p:nvPicPr>
        <p:blipFill>
          <a:blip r:embed="rId6" cstate="print"/>
          <a:srcRect l="11360" t="12972" r="11781" b="22904"/>
          <a:stretch>
            <a:fillRect/>
          </a:stretch>
        </p:blipFill>
        <p:spPr bwMode="auto">
          <a:xfrm>
            <a:off x="2123728" y="6381328"/>
            <a:ext cx="1403648" cy="437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14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Cavity process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8964488" cy="360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Janic\Pictures\Logo\CRISP.jpg"/>
          <p:cNvPicPr>
            <a:picLocks noChangeAspect="1" noChangeArrowheads="1"/>
          </p:cNvPicPr>
          <p:nvPr/>
        </p:nvPicPr>
        <p:blipFill>
          <a:blip r:embed="rId3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836712"/>
            <a:ext cx="5112568" cy="36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20072" y="836712"/>
            <a:ext cx="1368152" cy="36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588224" y="836712"/>
            <a:ext cx="936104" cy="36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24328" y="836712"/>
            <a:ext cx="1512168" cy="36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7504" y="378904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Cavity preparation for RF test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220072" y="40677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Cold RF test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588224" y="40770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Storage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524328" y="350100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Cavity string &amp; cryomodule assembly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4902259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Still a lot to detail for each main step in green.</a:t>
            </a:r>
          </a:p>
          <a:p>
            <a:r>
              <a:rPr lang="en-GB" sz="2400" dirty="0" smtClean="0"/>
              <a:t>Dark green steps are optional and R&amp;D related.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Outline: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Reminder</a:t>
            </a:r>
          </a:p>
          <a:p>
            <a:r>
              <a:rPr lang="en-GB" dirty="0" smtClean="0"/>
              <a:t>Cleanroom refurbishment</a:t>
            </a:r>
          </a:p>
          <a:p>
            <a:r>
              <a:rPr lang="en-GB" dirty="0" smtClean="0"/>
              <a:t>High pressure water </a:t>
            </a:r>
            <a:r>
              <a:rPr lang="en-GB" dirty="0" smtClean="0"/>
              <a:t>rinsing: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High pressure cabinet</a:t>
            </a:r>
          </a:p>
          <a:p>
            <a:pPr lvl="1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Ultra pure water production</a:t>
            </a:r>
          </a:p>
          <a:p>
            <a:r>
              <a:rPr lang="en-GB" dirty="0" smtClean="0"/>
              <a:t>Cavity diagnostic:</a:t>
            </a:r>
          </a:p>
          <a:p>
            <a:pPr lvl="1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Kyoto/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Kek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Optical inspection</a:t>
            </a:r>
          </a:p>
          <a:p>
            <a:pPr lvl="1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OST and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T-mapping</a:t>
            </a:r>
          </a:p>
          <a:p>
            <a:r>
              <a:rPr lang="en-GB" dirty="0" smtClean="0"/>
              <a:t>Cavity process</a:t>
            </a:r>
          </a:p>
          <a:p>
            <a:r>
              <a:rPr lang="en-GB" dirty="0" smtClean="0"/>
              <a:t>Conclusion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2" descr="D:\Janic\Pictures\Logo\CRISP.jpg"/>
          <p:cNvPicPr>
            <a:picLocks noChangeAspect="1" noChangeArrowheads="1"/>
          </p:cNvPicPr>
          <p:nvPr/>
        </p:nvPicPr>
        <p:blipFill>
          <a:blip r:embed="rId2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Every part of the upgrade has been accepted by CERN</a:t>
            </a:r>
          </a:p>
          <a:p>
            <a:r>
              <a:rPr lang="en-GB" sz="2400" dirty="0" smtClean="0"/>
              <a:t>A lot to do in 2013 in terms of infrastructure in parallel of LHC LS1 (long shutdown 1)</a:t>
            </a:r>
          </a:p>
          <a:p>
            <a:r>
              <a:rPr lang="en-GB" sz="2400" dirty="0" smtClean="0"/>
              <a:t>Optical inspection made good progress, we are now waiting for full automation of the bench</a:t>
            </a:r>
          </a:p>
          <a:p>
            <a:r>
              <a:rPr lang="en-GB" sz="2400" dirty="0" smtClean="0"/>
              <a:t>Good results from the second sound that explain fast quench signal however further work needs to be done to insure better quench localisation</a:t>
            </a:r>
          </a:p>
          <a:p>
            <a:r>
              <a:rPr lang="en-GB" sz="2400" dirty="0" smtClean="0"/>
              <a:t>Second version of T-map has been improve for better performance, we need now to get the 3’000 sensors made</a:t>
            </a:r>
          </a:p>
          <a:p>
            <a:r>
              <a:rPr lang="en-GB" sz="2400" dirty="0" smtClean="0"/>
              <a:t>Cavity process is going to be validate (main steps) next week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2" descr="D:\Janic\Pictures\Logo\CRISP.jpg"/>
          <p:cNvPicPr>
            <a:picLocks noChangeAspect="1" noChangeArrowheads="1"/>
          </p:cNvPicPr>
          <p:nvPr/>
        </p:nvPicPr>
        <p:blipFill>
          <a:blip r:embed="rId2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GB" b="1" dirty="0" smtClean="0"/>
              <a:t>Acknowledgment:</a:t>
            </a:r>
            <a:endParaRPr lang="fr-FR" b="1" dirty="0" smtClean="0"/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K.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Schirm</a:t>
            </a: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O. Capatina</a:t>
            </a:r>
            <a:endParaRPr lang="en-GB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N. Valverde</a:t>
            </a: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F. Pillon</a:t>
            </a: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M. Therasse</a:t>
            </a: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A.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Benoit</a:t>
            </a: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K. Liao</a:t>
            </a: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I. Santillana</a:t>
            </a:r>
            <a:endParaRPr lang="en-GB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L. Abel</a:t>
            </a:r>
          </a:p>
          <a:p>
            <a:pPr algn="ctr">
              <a:buNone/>
            </a:pPr>
            <a:r>
              <a:rPr lang="en-GB" dirty="0" smtClean="0"/>
              <a:t>Thank you for your attention</a:t>
            </a:r>
          </a:p>
          <a:p>
            <a:pPr algn="ctr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Diagnostics Update for SLHiPP-3</a:t>
            </a:r>
            <a:b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Search for fast quench signals (1)</a:t>
            </a:r>
            <a:endParaRPr lang="en-GB" sz="3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18/04/2013  Kitty C. Liao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Diagnostics Update for SLHiPP-3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Questions are welcome! </a:t>
            </a:r>
            <a:r>
              <a:rPr lang="en-GB" dirty="0" smtClean="0">
                <a:hlinkClick r:id="rId2"/>
              </a:rPr>
              <a:t>Kitty.liao@cern.ch </a:t>
            </a:r>
            <a:r>
              <a:rPr lang="en-GB" dirty="0" smtClean="0"/>
              <a:t> </a:t>
            </a:r>
            <a:fld id="{9C883779-28BD-4CF2-9E17-E08C78605D4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8734" y="2060848"/>
            <a:ext cx="3067442" cy="154120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32" b="22460"/>
          <a:stretch/>
        </p:blipFill>
        <p:spPr bwMode="auto">
          <a:xfrm rot="5400000">
            <a:off x="216156" y="1474321"/>
            <a:ext cx="2762359" cy="273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8" r="24464"/>
          <a:stretch/>
        </p:blipFill>
        <p:spPr bwMode="auto">
          <a:xfrm>
            <a:off x="256650" y="1554088"/>
            <a:ext cx="273117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65" r="4755"/>
          <a:stretch/>
        </p:blipFill>
        <p:spPr bwMode="auto">
          <a:xfrm>
            <a:off x="107504" y="1484784"/>
            <a:ext cx="28701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4977" y="1772816"/>
            <a:ext cx="3283527" cy="19374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918" y="4293096"/>
            <a:ext cx="8530578" cy="18722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87824" y="3796005"/>
            <a:ext cx="615617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Results: </a:t>
            </a:r>
          </a:p>
          <a:p>
            <a:pPr marL="342900" lvl="0" indent="-342900">
              <a:buAutoNum type="arabicPeriod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Heaters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above the niobium plate: the second sound travels at the smallest distance are received in the first place towards all OSTs. 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AutoNum type="arabicPeriod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Heaters below (attached and dis-attached) 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the niobium plate: did not travel through the niobium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(not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through the direct/shortest path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). Instead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, the signal first received by the OSTs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get reflected by the bottom platform and goes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up (all via the shorter path of the two (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left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right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))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56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72196"/>
            <a:ext cx="7848872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500" dirty="0" smtClean="0">
                <a:latin typeface="Times New Roman" pitchFamily="18" charset="0"/>
                <a:cs typeface="Times New Roman" pitchFamily="18" charset="0"/>
              </a:rPr>
              <a:t>Reconstruct correct second sound signal by filtering 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Filter out channel noise (when nothing is connected)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Filter out boiling (acoustic) signals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Reconstruct a ‘clean &amp; pure’ second sound signal</a:t>
            </a:r>
          </a:p>
          <a:p>
            <a:pPr marL="0" indent="0">
              <a:buNone/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The fast quench signal becomes clearer, the high velocity (~33 m/s) is decreased down to ~26 m/s, however still a lot faster than the correct second sound value (17 m/s at 2 K).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18/04/2013  Kitty C. Liao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Diagnostics Update for SLHiPP-3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Questions are welcome! </a:t>
            </a:r>
            <a:r>
              <a:rPr lang="en-GB" dirty="0" smtClean="0">
                <a:hlinkClick r:id="rId2"/>
              </a:rPr>
              <a:t>Kitty.liao@cern.ch </a:t>
            </a:r>
            <a:r>
              <a:rPr lang="en-GB" dirty="0" smtClean="0"/>
              <a:t> </a:t>
            </a:r>
            <a:fld id="{9C883779-28BD-4CF2-9E17-E08C78605D4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Diagnostics Update for SLHiPP-3</a:t>
            </a:r>
            <a:b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Search for fast quench signals (2)</a:t>
            </a:r>
            <a:endParaRPr lang="en-GB" sz="3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43" t="39365" r="20317" b="12889"/>
          <a:stretch/>
        </p:blipFill>
        <p:spPr bwMode="auto">
          <a:xfrm>
            <a:off x="160348" y="4006592"/>
            <a:ext cx="4608512" cy="239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0" r="7345"/>
          <a:stretch/>
        </p:blipFill>
        <p:spPr bwMode="auto">
          <a:xfrm>
            <a:off x="4860031" y="4243929"/>
            <a:ext cx="4104456" cy="188601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8144" y="3821926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Re-constructed signal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5" y="612994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Original signal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8395" y="5201626"/>
            <a:ext cx="4104457" cy="9430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236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18/04/2013  Kitty C. Liao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Diagnostics Update for SLHiPP-3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Questions are welcome! </a:t>
            </a:r>
            <a:r>
              <a:rPr lang="en-GB" dirty="0" smtClean="0">
                <a:hlinkClick r:id="rId3"/>
              </a:rPr>
              <a:t>Kitty.liao@cern.ch </a:t>
            </a:r>
            <a:r>
              <a:rPr lang="en-GB" dirty="0" smtClean="0"/>
              <a:t> </a:t>
            </a:r>
            <a:fld id="{9C883779-28BD-4CF2-9E17-E08C78605D4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2" t="6888" r="23529" b="14285"/>
          <a:stretch/>
        </p:blipFill>
        <p:spPr>
          <a:xfrm>
            <a:off x="4902534" y="1484784"/>
            <a:ext cx="3835584" cy="288032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xmlns="" val="3636772129"/>
              </p:ext>
            </p:extLst>
          </p:nvPr>
        </p:nvGraphicFramePr>
        <p:xfrm>
          <a:off x="408639" y="1268760"/>
          <a:ext cx="4493895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xmlns="" val="1439489812"/>
              </p:ext>
            </p:extLst>
          </p:nvPr>
        </p:nvGraphicFramePr>
        <p:xfrm>
          <a:off x="417435" y="3933056"/>
          <a:ext cx="4493895" cy="27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467544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Diagnostics Update for SLHiPP-3</a:t>
            </a:r>
            <a:b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Search for fast quench signals (3)</a:t>
            </a:r>
            <a:endParaRPr lang="en-GB" sz="3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5220071" y="4294525"/>
            <a:ext cx="3518047" cy="2192263"/>
            <a:chOff x="4841072" y="2072333"/>
            <a:chExt cx="4594348" cy="285770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48571" t="38193" r="27143" b="36000"/>
            <a:stretch>
              <a:fillRect/>
            </a:stretch>
          </p:blipFill>
          <p:spPr bwMode="auto">
            <a:xfrm>
              <a:off x="4841072" y="2272157"/>
              <a:ext cx="3989413" cy="2649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7682631" y="3177250"/>
              <a:ext cx="2857705" cy="647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Times New Roman" pitchFamily="18" charset="0"/>
                  <a:cs typeface="Times New Roman" pitchFamily="18" charset="0"/>
                </a:rPr>
                <a:t>T. </a:t>
              </a:r>
              <a:r>
                <a:rPr lang="en-US" sz="900" dirty="0" err="1" smtClean="0">
                  <a:latin typeface="Times New Roman" pitchFamily="18" charset="0"/>
                  <a:cs typeface="Times New Roman" pitchFamily="18" charset="0"/>
                </a:rPr>
                <a:t>Shimazaki</a:t>
              </a:r>
              <a:r>
                <a:rPr lang="en-US" sz="900" dirty="0" smtClean="0">
                  <a:latin typeface="Times New Roman" pitchFamily="18" charset="0"/>
                  <a:cs typeface="Times New Roman" pitchFamily="18" charset="0"/>
                </a:rPr>
                <a:t> , et al.,  “Second sound wave heat transfer, thermal boundary layer formation and boiling: highly transient heat transport phenomena in He II”, Cryogenics 35 (1995) 645451</a:t>
              </a:r>
              <a:endParaRPr 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224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Diagnostics Update for SLHiPP-3</a:t>
            </a:r>
            <a:b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Quench signal </a:t>
            </a:r>
            <a:r>
              <a:rPr lang="en-GB" sz="3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v.s</a:t>
            </a:r>
            <a:r>
              <a:rPr lang="en-GB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Second sound signal </a:t>
            </a:r>
            <a:endParaRPr lang="en-GB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18/04/2013  Kitty C. Liao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Diagnostics Update for SLHiPP-3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Questions are welcome! </a:t>
            </a:r>
            <a:r>
              <a:rPr lang="en-GB" dirty="0" smtClean="0">
                <a:hlinkClick r:id="rId2"/>
              </a:rPr>
              <a:t>Kitty.liao@cern.ch </a:t>
            </a:r>
            <a:r>
              <a:rPr lang="en-GB" dirty="0" smtClean="0"/>
              <a:t> </a:t>
            </a:r>
            <a:fld id="{9C883779-28BD-4CF2-9E17-E08C78605D40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3" t="6220" r="7326" b="6220"/>
          <a:stretch/>
        </p:blipFill>
        <p:spPr bwMode="auto">
          <a:xfrm>
            <a:off x="265212" y="2962112"/>
            <a:ext cx="4608512" cy="3417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2" t="6888" r="23529" b="14285"/>
          <a:stretch/>
        </p:blipFill>
        <p:spPr>
          <a:xfrm>
            <a:off x="4873724" y="3068960"/>
            <a:ext cx="3835584" cy="2880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492" y="1484784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To determine the start of the second sound signal </a:t>
            </a:r>
          </a:p>
          <a:p>
            <a:pPr marL="342900" indent="-342900">
              <a:buAutoNum type="arabicPeriod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Second sound signal first prominent peak (not necessarily the biggest peak)</a:t>
            </a:r>
          </a:p>
          <a:p>
            <a:pPr marL="342900" indent="-342900">
              <a:buAutoNum type="arabicPeriod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Auto-correlation method does not apply to all signals in terms of first starting peak determination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3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Reminder: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- CERN Clean room is 20 years old (designed for LEP)</a:t>
            </a:r>
          </a:p>
          <a:p>
            <a:pPr>
              <a:buFontTx/>
              <a:buChar char="-"/>
            </a:pPr>
            <a:r>
              <a:rPr lang="en-GB" sz="2800" dirty="0" smtClean="0"/>
              <a:t>Cleanliness is essential to reach gradient &gt; 20 MV/m</a:t>
            </a:r>
          </a:p>
          <a:p>
            <a:pPr>
              <a:buFontTx/>
              <a:buChar char="-"/>
            </a:pPr>
            <a:endParaRPr lang="en-GB" sz="2800" dirty="0" smtClean="0"/>
          </a:p>
          <a:p>
            <a:pPr>
              <a:buNone/>
            </a:pPr>
            <a:r>
              <a:rPr lang="en-GB" b="1" u="sng" dirty="0" smtClean="0"/>
              <a:t>Aim of the refurbishment:</a:t>
            </a:r>
          </a:p>
          <a:p>
            <a:r>
              <a:rPr lang="en-GB" sz="2800" dirty="0" smtClean="0"/>
              <a:t>Further increase clean room quality and add an </a:t>
            </a:r>
            <a:r>
              <a:rPr lang="en-GB" sz="2800" dirty="0" smtClean="0"/>
              <a:t>extension</a:t>
            </a:r>
            <a:endParaRPr lang="en-GB" sz="2800" dirty="0" smtClean="0"/>
          </a:p>
          <a:p>
            <a:r>
              <a:rPr lang="en-GB" sz="2800" dirty="0" smtClean="0"/>
              <a:t>High Pressure Rinsing inside clean room</a:t>
            </a:r>
          </a:p>
          <a:p>
            <a:r>
              <a:rPr lang="en-GB" sz="2800" dirty="0" smtClean="0"/>
              <a:t>Deploy new cavity diagnostic strategy</a:t>
            </a:r>
          </a:p>
          <a:p>
            <a:r>
              <a:rPr lang="en-GB" sz="2800" dirty="0" smtClean="0"/>
              <a:t>Group activities in one place</a:t>
            </a:r>
            <a:endParaRPr lang="en-GB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Chambrillon - CERN BE/SRF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/>
          </a:p>
        </p:txBody>
      </p:sp>
      <p:pic>
        <p:nvPicPr>
          <p:cNvPr id="8" name="Picture 2" descr="D:\Janic\Pictures\Logo\CRISP.jpg"/>
          <p:cNvPicPr>
            <a:picLocks noChangeAspect="1" noChangeArrowheads="1"/>
          </p:cNvPicPr>
          <p:nvPr/>
        </p:nvPicPr>
        <p:blipFill>
          <a:blip r:embed="rId2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Existing facility at SM18</a:t>
            </a:r>
            <a:endParaRPr lang="en-GB" dirty="0"/>
          </a:p>
        </p:txBody>
      </p:sp>
      <p:pic>
        <p:nvPicPr>
          <p:cNvPr id="10" name="Content Placeholder 9" descr="Designer viewer V5.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031" t="10941" r="8961" b="11711"/>
          <a:stretch>
            <a:fillRect/>
          </a:stretch>
        </p:blipFill>
        <p:spPr>
          <a:xfrm>
            <a:off x="755576" y="1221582"/>
            <a:ext cx="7056784" cy="5147938"/>
          </a:xfrm>
          <a:ln w="1905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Chambrillon - CERN BE/SRF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C4CF-74BC-4C6A-8DD6-A49D712A5C9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475656" y="1700808"/>
            <a:ext cx="252028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899592" y="1628800"/>
            <a:ext cx="5472608" cy="129614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763688" y="17092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Cleanroom facility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20608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RF facilities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9592" y="2961440"/>
            <a:ext cx="5472608" cy="208823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547664" y="37170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Magnet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44208" y="1916832"/>
            <a:ext cx="1152128" cy="3024336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444208" y="27809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Cryogenic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75656" y="2492896"/>
            <a:ext cx="2088232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18/04/2013 - SLHiPP-3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876256" y="609329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SM18, plan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00064" y="2483604"/>
            <a:ext cx="17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Work in progress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21" name="Picture 2" descr="D:\Janic\Pictures\Logo\CRISP.jpg"/>
          <p:cNvPicPr>
            <a:picLocks noChangeAspect="1" noChangeArrowheads="1"/>
          </p:cNvPicPr>
          <p:nvPr/>
        </p:nvPicPr>
        <p:blipFill>
          <a:blip r:embed="rId3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Cleanroom refurbishment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18/04/2013 - </a:t>
            </a:r>
            <a:r>
              <a:rPr lang="fr-FR" dirty="0" err="1" smtClean="0"/>
              <a:t>SLHiPP</a:t>
            </a:r>
            <a:r>
              <a:rPr lang="fr-FR" dirty="0" smtClean="0"/>
              <a:t>-3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Chambrillon - CERN BE/SRF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03C-B897-493A-836E-F33E2CFDA13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660232" y="603232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3D preview of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cleanroom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upgrade</a:t>
            </a:r>
          </a:p>
        </p:txBody>
      </p:sp>
      <p:pic>
        <p:nvPicPr>
          <p:cNvPr id="9" name="Picture 3" descr="D:\Janic\Documents\CERN\SRF 2011 poster\pictures\SM18 configuration proposal copie.jpg"/>
          <p:cNvPicPr>
            <a:picLocks noChangeAspect="1" noChangeArrowheads="1"/>
          </p:cNvPicPr>
          <p:nvPr/>
        </p:nvPicPr>
        <p:blipFill>
          <a:blip r:embed="rId2" cstate="print"/>
          <a:srcRect l="15595" t="6416" b="27587"/>
          <a:stretch>
            <a:fillRect/>
          </a:stretch>
        </p:blipFill>
        <p:spPr bwMode="auto">
          <a:xfrm>
            <a:off x="284081" y="1268760"/>
            <a:ext cx="7240247" cy="33330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0832" y="764704"/>
            <a:ext cx="8229600" cy="4983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800" dirty="0" smtClean="0"/>
              <a:t>Upgrade layout presented in 2012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0832" y="4653136"/>
            <a:ext cx="246896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dirty="0" smtClean="0"/>
              <a:t>UPW : Ultra Pure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HPR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High Pressure Rinsing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6983" y="206084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ISO 5</a:t>
            </a:r>
            <a:endParaRPr lang="en-GB" sz="16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064" y="206084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ISO 4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8686794">
            <a:off x="2523132" y="2701226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ISO 4/5</a:t>
            </a:r>
            <a:endParaRPr lang="en-GB" sz="1600" b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1600" y="3861048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HIE Isolde - ISO 5</a:t>
            </a:r>
            <a:endParaRPr lang="en-GB" sz="1600" b="1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184361">
            <a:off x="2419625" y="3825805"/>
            <a:ext cx="1194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Optical </a:t>
            </a:r>
            <a:r>
              <a:rPr lang="en-GB" sz="1600" b="1" dirty="0" err="1" smtClean="0">
                <a:solidFill>
                  <a:srgbClr val="FF6600"/>
                </a:solidFill>
              </a:rPr>
              <a:t>Insp</a:t>
            </a:r>
            <a:endParaRPr lang="en-GB" sz="16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4158" y="3284984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HPR</a:t>
            </a:r>
            <a:endParaRPr lang="en-GB" sz="16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1615" y="3234462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6600"/>
                </a:solidFill>
              </a:rPr>
              <a:t>UPW</a:t>
            </a:r>
            <a:endParaRPr lang="en-GB" sz="1600" b="1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 flipV="1">
            <a:off x="3350022" y="3140970"/>
            <a:ext cx="1224136" cy="313291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2125886" y="3308411"/>
            <a:ext cx="921309" cy="95328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22030" y="3717032"/>
            <a:ext cx="632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ISO 5</a:t>
            </a:r>
            <a:endParaRPr lang="en-GB" sz="1600" b="1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108" t="22815" r="22238" b="11715"/>
          <a:stretch>
            <a:fillRect/>
          </a:stretch>
        </p:blipFill>
        <p:spPr bwMode="auto">
          <a:xfrm>
            <a:off x="4860032" y="3898217"/>
            <a:ext cx="4032448" cy="2134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3278014" y="2564904"/>
            <a:ext cx="1080120" cy="504056"/>
            <a:chOff x="4572000" y="2564904"/>
            <a:chExt cx="1080120" cy="504056"/>
          </a:xfrm>
        </p:grpSpPr>
        <p:sp>
          <p:nvSpPr>
            <p:cNvPr id="24" name="Oval 23"/>
            <p:cNvSpPr/>
            <p:nvPr/>
          </p:nvSpPr>
          <p:spPr>
            <a:xfrm>
              <a:off x="4572000" y="2564904"/>
              <a:ext cx="1080120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/>
            <p:cNvCxnSpPr>
              <a:stCxn id="24" idx="1"/>
              <a:endCxn id="24" idx="5"/>
            </p:cNvCxnSpPr>
            <p:nvPr/>
          </p:nvCxnSpPr>
          <p:spPr>
            <a:xfrm>
              <a:off x="4730180" y="2638721"/>
              <a:ext cx="763760" cy="3564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4" idx="3"/>
              <a:endCxn id="24" idx="7"/>
            </p:cNvCxnSpPr>
            <p:nvPr/>
          </p:nvCxnSpPr>
          <p:spPr>
            <a:xfrm flipV="1">
              <a:off x="4730180" y="2638721"/>
              <a:ext cx="763760" cy="3564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19613538">
            <a:off x="7308304" y="4206422"/>
            <a:ext cx="1080120" cy="792088"/>
            <a:chOff x="7236296" y="4653136"/>
            <a:chExt cx="1008112" cy="720080"/>
          </a:xfrm>
        </p:grpSpPr>
        <p:sp>
          <p:nvSpPr>
            <p:cNvPr id="23" name="Oval 22"/>
            <p:cNvSpPr/>
            <p:nvPr/>
          </p:nvSpPr>
          <p:spPr>
            <a:xfrm>
              <a:off x="7236296" y="4653136"/>
              <a:ext cx="1008112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>
              <a:stCxn id="23" idx="1"/>
              <a:endCxn id="23" idx="5"/>
            </p:cNvCxnSpPr>
            <p:nvPr/>
          </p:nvCxnSpPr>
          <p:spPr>
            <a:xfrm>
              <a:off x="7383931" y="4758589"/>
              <a:ext cx="712842" cy="5091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3" idx="7"/>
              <a:endCxn id="23" idx="3"/>
            </p:cNvCxnSpPr>
            <p:nvPr/>
          </p:nvCxnSpPr>
          <p:spPr>
            <a:xfrm flipH="1">
              <a:off x="7383931" y="4758589"/>
              <a:ext cx="712842" cy="5091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51520" y="5301208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Air supplying system was an issue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991761"/>
            <a:ext cx="2124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Top view of cleanroom upgrade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6" name="Picture 2" descr="D:\Janic\Pictures\Logo\CRISP.jpg"/>
          <p:cNvPicPr>
            <a:picLocks noChangeAspect="1" noChangeArrowheads="1"/>
          </p:cNvPicPr>
          <p:nvPr/>
        </p:nvPicPr>
        <p:blipFill>
          <a:blip r:embed="rId4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Cleanroom layout </a:t>
            </a:r>
            <a:r>
              <a:rPr lang="en-GB" sz="2800" dirty="0" smtClean="0"/>
              <a:t>(Updated)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Chambrillon CERN-BE-RF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429000"/>
            <a:ext cx="4330824" cy="2808312"/>
          </a:xfrm>
        </p:spPr>
        <p:txBody>
          <a:bodyPr>
            <a:normAutofit fontScale="92500"/>
          </a:bodyPr>
          <a:lstStyle/>
          <a:p>
            <a:r>
              <a:rPr lang="en-GB" sz="2400" dirty="0" smtClean="0"/>
              <a:t>Extension of the rinsing room.</a:t>
            </a:r>
          </a:p>
          <a:p>
            <a:r>
              <a:rPr lang="en-GB" sz="2400" dirty="0" smtClean="0"/>
              <a:t>Creation of a preparing room outside of the facility.</a:t>
            </a:r>
          </a:p>
          <a:p>
            <a:r>
              <a:rPr lang="en-GB" sz="2400" dirty="0" smtClean="0"/>
              <a:t>Upgrade will be done by Daldrop, initial builder of the facility</a:t>
            </a:r>
            <a:r>
              <a:rPr lang="en-GB" sz="2400" dirty="0" smtClean="0"/>
              <a:t>.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Upgrade foreseen by the end of 2013</a:t>
            </a:r>
            <a:endParaRPr lang="en-GB" sz="240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91" b="30985"/>
          <a:stretch>
            <a:fillRect/>
          </a:stretch>
        </p:blipFill>
        <p:spPr bwMode="auto">
          <a:xfrm>
            <a:off x="557808" y="908720"/>
            <a:ext cx="8028384" cy="25202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47864" y="1232264"/>
            <a:ext cx="792088" cy="36004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ISO 5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2160" y="1232264"/>
            <a:ext cx="792088" cy="36004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ISO 4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0458" y="2450237"/>
            <a:ext cx="831542" cy="4026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ISO 4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665588" y="2226444"/>
            <a:ext cx="766684" cy="486299"/>
          </a:xfrm>
          <a:prstGeom prst="rect">
            <a:avLst/>
          </a:prstGeom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ISO 5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91880" y="1988840"/>
            <a:ext cx="1224136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rot="16200000">
            <a:off x="4627852" y="2239760"/>
            <a:ext cx="716877" cy="4675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533312" y="2441358"/>
            <a:ext cx="1182703" cy="38494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D:\Janic\Documents\CERN\CONFERENCES\CRISP 2013 poster\cleanroom layout.jpeg"/>
          <p:cNvPicPr>
            <a:picLocks noChangeAspect="1" noChangeArrowheads="1"/>
          </p:cNvPicPr>
          <p:nvPr/>
        </p:nvPicPr>
        <p:blipFill>
          <a:blip r:embed="rId3" cstate="print"/>
          <a:srcRect l="12600" r="3926" b="4801"/>
          <a:stretch>
            <a:fillRect/>
          </a:stretch>
        </p:blipFill>
        <p:spPr bwMode="auto">
          <a:xfrm>
            <a:off x="4788024" y="3717032"/>
            <a:ext cx="3816424" cy="24482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372200" y="6176337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3D preview of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cleanroom </a:t>
            </a:r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upgrade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552" y="3152001"/>
            <a:ext cx="2124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Top view of cleanroom upgrade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1" name="Picture 2" descr="D:\Janic\Pictures\Logo\CRISP.jpg"/>
          <p:cNvPicPr>
            <a:picLocks noChangeAspect="1" noChangeArrowheads="1"/>
          </p:cNvPicPr>
          <p:nvPr/>
        </p:nvPicPr>
        <p:blipFill>
          <a:blip r:embed="rId4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0" y="75600"/>
            <a:ext cx="8456840" cy="6084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GB" sz="3200" dirty="0" smtClean="0">
                <a:solidFill>
                  <a:schemeClr val="bg1"/>
                </a:solidFill>
              </a:rPr>
              <a:t>High Pressure Rinsing: High pressure cabinet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122912" cy="5212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GB" sz="2200" dirty="0" smtClean="0"/>
              <a:t>HPR from SPEC (US</a:t>
            </a:r>
            <a:r>
              <a:rPr lang="en-GB" sz="2200" dirty="0" smtClean="0"/>
              <a:t>), in use at BNL.</a:t>
            </a:r>
            <a:endParaRPr lang="en-GB" sz="2200" dirty="0" smtClean="0"/>
          </a:p>
          <a:p>
            <a:pPr marL="0" indent="0">
              <a:spcBef>
                <a:spcPts val="0"/>
              </a:spcBef>
            </a:pPr>
            <a:r>
              <a:rPr lang="en-GB" sz="2200" dirty="0" smtClean="0"/>
              <a:t>HP pump (140 bar, 1.1 m</a:t>
            </a:r>
            <a:r>
              <a:rPr lang="en-GB" sz="2200" baseline="30000" dirty="0" smtClean="0"/>
              <a:t>3</a:t>
            </a:r>
            <a:r>
              <a:rPr lang="en-GB" sz="2200" dirty="0" smtClean="0"/>
              <a:t>/h)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/>
              <a:t>@ </a:t>
            </a:r>
            <a:r>
              <a:rPr lang="en-GB" sz="2200" dirty="0" smtClean="0"/>
              <a:t>3 stages to prevent vibration</a:t>
            </a:r>
            <a:r>
              <a:rPr lang="en-GB" sz="22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 smtClean="0"/>
          </a:p>
          <a:p>
            <a:pPr marL="0" indent="0">
              <a:spcBef>
                <a:spcPts val="0"/>
              </a:spcBef>
            </a:pPr>
            <a:r>
              <a:rPr lang="en-GB" sz="2200" dirty="0" smtClean="0"/>
              <a:t>Rinsing cabinet with top wand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/>
              <a:t>design </a:t>
            </a:r>
            <a:r>
              <a:rPr lang="en-GB" sz="2200" dirty="0" smtClean="0"/>
              <a:t>(needed in SM18</a:t>
            </a:r>
            <a:r>
              <a:rPr lang="en-GB" sz="2200" dirty="0" smtClean="0"/>
              <a:t>).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 smtClean="0"/>
          </a:p>
          <a:p>
            <a:pPr marL="0" indent="0">
              <a:spcBef>
                <a:spcPts val="0"/>
              </a:spcBef>
            </a:pPr>
            <a:r>
              <a:rPr lang="en-GB" sz="2200" dirty="0" smtClean="0"/>
              <a:t>Cabinet will have a pass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/>
              <a:t>trough </a:t>
            </a:r>
            <a:r>
              <a:rPr lang="en-GB" sz="2200" dirty="0" smtClean="0"/>
              <a:t>design =&gt; load/unload from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 smtClean="0"/>
              <a:t>different </a:t>
            </a:r>
            <a:r>
              <a:rPr lang="en-GB" sz="2200" dirty="0" smtClean="0"/>
              <a:t>cleanroom classes</a:t>
            </a:r>
            <a:r>
              <a:rPr lang="en-GB" sz="22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 smtClean="0"/>
          </a:p>
          <a:p>
            <a:pPr marL="0" indent="0">
              <a:spcBef>
                <a:spcPts val="0"/>
              </a:spcBef>
            </a:pPr>
            <a:r>
              <a:rPr lang="en-GB" sz="2200" dirty="0" smtClean="0"/>
              <a:t>Drying of the cavity by blowing hot N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 smtClean="0"/>
          </a:p>
          <a:p>
            <a:pPr marL="0" indent="0">
              <a:spcBef>
                <a:spcPts val="0"/>
              </a:spcBef>
            </a:pPr>
            <a:r>
              <a:rPr lang="en-GB" sz="2200" dirty="0" smtClean="0">
                <a:solidFill>
                  <a:srgbClr val="FF0000"/>
                </a:solidFill>
              </a:rPr>
              <a:t>Delivery foreseen in September</a:t>
            </a:r>
          </a:p>
          <a:p>
            <a:pPr marL="0" indent="0">
              <a:spcBef>
                <a:spcPts val="0"/>
              </a:spcBef>
            </a:pPr>
            <a:r>
              <a:rPr lang="en-GB" sz="2200" dirty="0" smtClean="0">
                <a:solidFill>
                  <a:srgbClr val="FF0000"/>
                </a:solidFill>
              </a:rPr>
              <a:t>Rinsing </a:t>
            </a:r>
            <a:r>
              <a:rPr lang="en-GB" sz="2200" dirty="0" smtClean="0">
                <a:solidFill>
                  <a:srgbClr val="FF0000"/>
                </a:solidFill>
              </a:rPr>
              <a:t>nozzle to be designed.</a:t>
            </a:r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D:\Janic\Documents\CERN\HPR in SM18\High pressure cavity rinse_c.jpg"/>
          <p:cNvPicPr>
            <a:picLocks noChangeAspect="1" noChangeArrowheads="1"/>
          </p:cNvPicPr>
          <p:nvPr/>
        </p:nvPicPr>
        <p:blipFill>
          <a:blip r:embed="rId2" cstate="print"/>
          <a:srcRect l="1683" t="2614" b="5905"/>
          <a:stretch>
            <a:fillRect/>
          </a:stretch>
        </p:blipFill>
        <p:spPr bwMode="auto">
          <a:xfrm>
            <a:off x="5642025" y="945216"/>
            <a:ext cx="3034431" cy="36359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88224" y="45811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Rinsing cabinet and its HP pump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2" descr="D:\Janic\Pictures\Logo\CRISP.jpg"/>
          <p:cNvPicPr>
            <a:picLocks noChangeAspect="1" noChangeArrowheads="1"/>
          </p:cNvPicPr>
          <p:nvPr/>
        </p:nvPicPr>
        <p:blipFill>
          <a:blip r:embed="rId3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Chambrillon CERN-BE-RF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D:\Janic\Documents\CERN\SPL\SPL - Cleanroom\Autocad project CRSM18\Rinsing room close up.jpeg"/>
          <p:cNvPicPr>
            <a:picLocks noChangeAspect="1" noChangeArrowheads="1"/>
          </p:cNvPicPr>
          <p:nvPr/>
        </p:nvPicPr>
        <p:blipFill>
          <a:blip r:embed="rId2" cstate="print"/>
          <a:srcRect l="10309" t="12922" r="16414" b="3800"/>
          <a:stretch>
            <a:fillRect/>
          </a:stretch>
        </p:blipFill>
        <p:spPr bwMode="auto">
          <a:xfrm>
            <a:off x="5117078" y="3501008"/>
            <a:ext cx="3717162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80728"/>
            <a:ext cx="3686175" cy="2124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8748464" y="2276872"/>
            <a:ext cx="0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316416" y="2276872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596336" y="2276872"/>
            <a:ext cx="7920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32240" y="2276872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56376" y="1844824"/>
            <a:ext cx="648072" cy="360040"/>
          </a:xfrm>
          <a:prstGeom prst="ellipse">
            <a:avLst/>
          </a:prstGeom>
          <a:ln w="28575">
            <a:noFill/>
          </a:ln>
        </p:spPr>
        <p:txBody>
          <a:bodyPr wrap="non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ISO 5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0232" y="1844824"/>
            <a:ext cx="648072" cy="360040"/>
          </a:xfrm>
          <a:prstGeom prst="ellipse">
            <a:avLst/>
          </a:prstGeom>
          <a:ln w="28575">
            <a:noFill/>
          </a:ln>
        </p:spPr>
        <p:txBody>
          <a:bodyPr wrap="non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ISO 4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908720"/>
            <a:ext cx="4968552" cy="504056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Rinsing room close up.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Sequence foreseen: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Cavity preparation for rinsing in ISO 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Rinsing of the outside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GB" sz="2400" dirty="0" smtClean="0"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Rinsing of the inside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Pre-drying with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hot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N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2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GB" sz="2400" dirty="0" smtClean="0"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Final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drying in ISO 4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GB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sz="2400" baseline="0" dirty="0" smtClean="0">
                <a:latin typeface="+mj-lt"/>
                <a:ea typeface="+mj-ea"/>
                <a:cs typeface="+mj-cs"/>
              </a:rPr>
              <a:t>Assembly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 for RF test.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0232" y="1340768"/>
            <a:ext cx="648072" cy="360040"/>
          </a:xfrm>
          <a:prstGeom prst="ellipse">
            <a:avLst/>
          </a:prstGeom>
          <a:ln w="28575">
            <a:noFill/>
          </a:ln>
        </p:spPr>
        <p:txBody>
          <a:bodyPr wrap="non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ISO 5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382" t="2251" r="2018" b="1110"/>
          <a:stretch>
            <a:fillRect/>
          </a:stretch>
        </p:blipFill>
        <p:spPr bwMode="auto">
          <a:xfrm>
            <a:off x="3331282" y="3505547"/>
            <a:ext cx="1257300" cy="2371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5600" y="75600"/>
            <a:ext cx="8456840" cy="6084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GB" sz="3200" dirty="0" smtClean="0">
                <a:solidFill>
                  <a:schemeClr val="bg1"/>
                </a:solidFill>
              </a:rPr>
              <a:t>High Pressure Rinsing: High pressure cabinet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587727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3D preview of the Rinsing room 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1840" y="587727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Rinsing cabinet scheme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208" y="3152001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Path of the cavity into the cleanroom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4" name="Picture 2" descr="D:\Janic\Pictures\Logo\CRISP.jpg"/>
          <p:cNvPicPr>
            <a:picLocks noChangeAspect="1" noChangeArrowheads="1"/>
          </p:cNvPicPr>
          <p:nvPr/>
        </p:nvPicPr>
        <p:blipFill>
          <a:blip r:embed="rId5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0" y="75600"/>
            <a:ext cx="8600856" cy="608400"/>
          </a:xfrm>
        </p:spPr>
        <p:txBody>
          <a:bodyPr>
            <a:normAutofit/>
          </a:bodyPr>
          <a:lstStyle/>
          <a:p>
            <a:r>
              <a:rPr lang="en-GB" sz="3100" dirty="0" smtClean="0"/>
              <a:t>High Pressure Rinsing: Ultra Pure Water production</a:t>
            </a:r>
            <a:endParaRPr lang="en-GB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07/12/2012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Chambrillon CERN-BE-RF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70" t="7873" b="1589"/>
          <a:stretch>
            <a:fillRect/>
          </a:stretch>
        </p:blipFill>
        <p:spPr bwMode="auto">
          <a:xfrm>
            <a:off x="2807865" y="2996952"/>
            <a:ext cx="6084615" cy="33123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80" t="3715" r="6761" b="3412"/>
          <a:stretch>
            <a:fillRect/>
          </a:stretch>
        </p:blipFill>
        <p:spPr bwMode="auto">
          <a:xfrm>
            <a:off x="7092280" y="836712"/>
            <a:ext cx="1568334" cy="23762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908720"/>
            <a:ext cx="6768752" cy="54006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Pre-design of the installation,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done by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V</a:t>
            </a:r>
            <a:r>
              <a:rPr kumimoji="0" lang="en-GB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eolia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France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Production capacity of 1 m</a:t>
            </a:r>
            <a:r>
              <a:rPr lang="en-GB" sz="2400" baseline="30000" dirty="0" smtClean="0">
                <a:latin typeface="+mj-lt"/>
                <a:ea typeface="+mj-ea"/>
                <a:cs typeface="+mj-cs"/>
              </a:rPr>
              <a:t>3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/h.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UV lamp (185 nm) to prevent bacteria growing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decrease Total Organic Carbone (TOC):</a:t>
            </a:r>
          </a:p>
          <a:p>
            <a:pPr lvl="1">
              <a:spcBef>
                <a:spcPct val="0"/>
              </a:spcBef>
            </a:pPr>
            <a:r>
              <a:rPr lang="en-GB" sz="2400" baseline="0" dirty="0" smtClean="0">
                <a:latin typeface="+mj-lt"/>
                <a:ea typeface="+mj-ea"/>
                <a:cs typeface="+mj-cs"/>
              </a:rPr>
              <a:t>C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X</a:t>
            </a:r>
            <a:r>
              <a:rPr lang="en-GB" sz="2400" baseline="0" dirty="0" smtClean="0">
                <a:latin typeface="+mj-lt"/>
                <a:ea typeface="+mj-ea"/>
                <a:cs typeface="+mj-cs"/>
              </a:rPr>
              <a:t>H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Y</a:t>
            </a:r>
            <a:r>
              <a:rPr lang="en-GB" sz="2400" baseline="0" dirty="0" smtClean="0">
                <a:latin typeface="+mj-lt"/>
                <a:ea typeface="+mj-ea"/>
                <a:cs typeface="+mj-cs"/>
              </a:rPr>
              <a:t>O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Z</a:t>
            </a:r>
            <a:r>
              <a:rPr lang="en-GB" sz="2400" baseline="0" dirty="0" smtClean="0">
                <a:latin typeface="+mj-lt"/>
                <a:ea typeface="+mj-ea"/>
                <a:cs typeface="+mj-cs"/>
              </a:rPr>
              <a:t> -&gt; CO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2</a:t>
            </a:r>
            <a:r>
              <a:rPr lang="en-GB" sz="2400" baseline="0" dirty="0" smtClean="0">
                <a:latin typeface="+mj-lt"/>
                <a:ea typeface="+mj-ea"/>
                <a:cs typeface="+mj-cs"/>
              </a:rPr>
              <a:t> + H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2</a:t>
            </a:r>
            <a:r>
              <a:rPr lang="en-GB" sz="2400" baseline="0" dirty="0" smtClean="0">
                <a:latin typeface="+mj-lt"/>
                <a:ea typeface="+mj-ea"/>
                <a:cs typeface="+mj-cs"/>
              </a:rPr>
              <a:t>0 -&gt; H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2</a:t>
            </a:r>
            <a:r>
              <a:rPr lang="en-GB" sz="2400" baseline="0" dirty="0" smtClean="0">
                <a:latin typeface="+mj-lt"/>
                <a:ea typeface="+mj-ea"/>
                <a:cs typeface="+mj-cs"/>
              </a:rPr>
              <a:t>CO</a:t>
            </a:r>
            <a:r>
              <a:rPr lang="en-GB" sz="2400" baseline="-25000" dirty="0" smtClean="0">
                <a:latin typeface="+mj-lt"/>
                <a:ea typeface="+mj-ea"/>
                <a:cs typeface="+mj-cs"/>
              </a:rPr>
              <a:t>3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 -&gt; H</a:t>
            </a:r>
            <a:r>
              <a:rPr lang="en-GB" sz="2400" baseline="30000" dirty="0" smtClean="0">
                <a:latin typeface="+mj-lt"/>
                <a:ea typeface="+mj-ea"/>
                <a:cs typeface="+mj-cs"/>
              </a:rPr>
              <a:t>+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 + HCO</a:t>
            </a:r>
            <a:r>
              <a:rPr lang="en-GB" sz="2400" baseline="30000" dirty="0" smtClean="0">
                <a:latin typeface="+mj-lt"/>
                <a:ea typeface="+mj-ea"/>
                <a:cs typeface="+mj-cs"/>
              </a:rPr>
              <a:t>3-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GB" sz="2400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GB" sz="2400" dirty="0" smtClean="0"/>
              <a:t> HCO</a:t>
            </a:r>
            <a:r>
              <a:rPr lang="en-GB" sz="2400" baseline="30000" dirty="0" smtClean="0"/>
              <a:t>3-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 absorbed by 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 polishing resin.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Need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to cool down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 the recirculation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 water due to the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 temperature in 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latin typeface="+mj-lt"/>
                <a:ea typeface="+mj-ea"/>
                <a:cs typeface="+mj-cs"/>
              </a:rPr>
              <a:t> SM18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.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Delivery in August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2013</a:t>
            </a:r>
            <a:endParaRPr lang="en-GB" sz="24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156176" y="4725144"/>
            <a:ext cx="504056" cy="0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41180" y="4725144"/>
            <a:ext cx="0" cy="1152128"/>
          </a:xfrm>
          <a:prstGeom prst="straightConnector1">
            <a:avLst/>
          </a:prstGeom>
          <a:ln w="28575" cap="rnd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98192" y="5229200"/>
            <a:ext cx="0" cy="648072"/>
          </a:xfrm>
          <a:prstGeom prst="straightConnector1">
            <a:avLst/>
          </a:prstGeom>
          <a:ln w="28575" cap="rnd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932561" y="5238726"/>
            <a:ext cx="0" cy="648072"/>
          </a:xfrm>
          <a:prstGeom prst="straightConnector1">
            <a:avLst/>
          </a:prstGeom>
          <a:ln w="28575" cap="rnd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548706" y="4221088"/>
            <a:ext cx="0" cy="432048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138863" y="4437112"/>
            <a:ext cx="953417" cy="1538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283968" y="4581128"/>
            <a:ext cx="936104" cy="0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41180" y="5877272"/>
            <a:ext cx="576064" cy="0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207718" y="5229200"/>
            <a:ext cx="748658" cy="0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942087" y="5877272"/>
            <a:ext cx="590353" cy="9526"/>
          </a:xfrm>
          <a:prstGeom prst="straightConnector1">
            <a:avLst/>
          </a:prstGeom>
          <a:ln w="285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7524328" y="4653136"/>
            <a:ext cx="6480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172400" y="4653136"/>
            <a:ext cx="0" cy="720080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8172400" y="5373216"/>
            <a:ext cx="360040" cy="0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532440" y="5373216"/>
            <a:ext cx="0" cy="504056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7092280" y="4248150"/>
            <a:ext cx="456283" cy="188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156176" y="4437112"/>
            <a:ext cx="0" cy="288032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1800" y="602128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tint val="75000"/>
                  </a:schemeClr>
                </a:solidFill>
              </a:rPr>
              <a:t>UPW production and distribution loop</a:t>
            </a:r>
            <a:endParaRPr lang="en-GB" sz="1200" i="1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" name="Picture 2" descr="D:\Janic\Pictures\Logo\CRISP.jpg"/>
          <p:cNvPicPr>
            <a:picLocks noChangeAspect="1" noChangeArrowheads="1"/>
          </p:cNvPicPr>
          <p:nvPr/>
        </p:nvPicPr>
        <p:blipFill>
          <a:blip r:embed="rId4" cstate="print"/>
          <a:srcRect l="11360" t="12972" r="11781" b="22904"/>
          <a:stretch>
            <a:fillRect/>
          </a:stretch>
        </p:blipFill>
        <p:spPr bwMode="auto">
          <a:xfrm>
            <a:off x="2160240" y="6309320"/>
            <a:ext cx="1403648" cy="437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</TotalTime>
  <Words>1658</Words>
  <Application>Microsoft Office PowerPoint</Application>
  <PresentationFormat>On-screen Show (4:3)</PresentationFormat>
  <Paragraphs>307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Custom Design</vt:lpstr>
      <vt:lpstr>Infrastructure and processing of SPL cavities</vt:lpstr>
      <vt:lpstr>Outline:</vt:lpstr>
      <vt:lpstr>Reminder:</vt:lpstr>
      <vt:lpstr>Existing facility at SM18</vt:lpstr>
      <vt:lpstr>Cleanroom refurbishment</vt:lpstr>
      <vt:lpstr>Cleanroom layout (Updated)</vt:lpstr>
      <vt:lpstr>High Pressure Rinsing: High pressure cabinet</vt:lpstr>
      <vt:lpstr>High Pressure Rinsing: High pressure cabinet</vt:lpstr>
      <vt:lpstr>High Pressure Rinsing: Ultra Pure Water production</vt:lpstr>
      <vt:lpstr>Optical Inspection (Kyoto/KEK system)</vt:lpstr>
      <vt:lpstr>Optical Inspection </vt:lpstr>
      <vt:lpstr>Optical Inspection (SPL01 Cu)</vt:lpstr>
      <vt:lpstr>Optical Inspection (SPL01 Nb)</vt:lpstr>
      <vt:lpstr>Optical Inspection (SPL01 Nb)</vt:lpstr>
      <vt:lpstr>Optical Inspection</vt:lpstr>
      <vt:lpstr>Optical Inspection</vt:lpstr>
      <vt:lpstr>Optical Inspection: defect collection</vt:lpstr>
      <vt:lpstr>Diagnostics Update Summary for SLHiPP-3 </vt:lpstr>
      <vt:lpstr>Cavity process</vt:lpstr>
      <vt:lpstr>Conclusion</vt:lpstr>
      <vt:lpstr>Slide 21</vt:lpstr>
      <vt:lpstr>Diagnostics Update for SLHiPP-3 Search for fast quench signals (1)</vt:lpstr>
      <vt:lpstr>Slide 23</vt:lpstr>
      <vt:lpstr>Slide 24</vt:lpstr>
      <vt:lpstr>Diagnostics Update for SLHiPP-3 Quench signal v.s Second sound signal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SM18 Clean Room and SRF Infrastructure Refurbishment</dc:title>
  <dc:creator>Janic</dc:creator>
  <cp:lastModifiedBy>Janic</cp:lastModifiedBy>
  <cp:revision>190</cp:revision>
  <dcterms:created xsi:type="dcterms:W3CDTF">2012-04-19T15:10:09Z</dcterms:created>
  <dcterms:modified xsi:type="dcterms:W3CDTF">2013-04-16T12:10:51Z</dcterms:modified>
</cp:coreProperties>
</file>