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1"/>
  </p:notesMasterIdLst>
  <p:sldIdLst>
    <p:sldId id="259" r:id="rId3"/>
    <p:sldId id="283" r:id="rId4"/>
    <p:sldId id="355" r:id="rId5"/>
    <p:sldId id="306" r:id="rId6"/>
    <p:sldId id="321" r:id="rId7"/>
    <p:sldId id="357" r:id="rId8"/>
    <p:sldId id="324" r:id="rId9"/>
    <p:sldId id="336" r:id="rId10"/>
    <p:sldId id="326" r:id="rId11"/>
    <p:sldId id="370" r:id="rId12"/>
    <p:sldId id="358" r:id="rId13"/>
    <p:sldId id="359" r:id="rId14"/>
    <p:sldId id="360" r:id="rId15"/>
    <p:sldId id="361" r:id="rId16"/>
    <p:sldId id="363" r:id="rId17"/>
    <p:sldId id="365" r:id="rId18"/>
    <p:sldId id="368" r:id="rId19"/>
    <p:sldId id="369" r:id="rId20"/>
  </p:sldIdLst>
  <p:sldSz cx="9144000" cy="6858000" type="overhead"/>
  <p:notesSz cx="7099300" cy="10234613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EB701"/>
    <a:srgbClr val="006600"/>
    <a:srgbClr val="7F7F7F"/>
    <a:srgbClr val="5F5F5F"/>
    <a:srgbClr val="000000"/>
    <a:srgbClr val="024EBE"/>
    <a:srgbClr val="5D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7" autoAdjust="0"/>
    <p:restoredTop sz="94713" autoAdjust="0"/>
  </p:normalViewPr>
  <p:slideViewPr>
    <p:cSldViewPr snapToGrid="0">
      <p:cViewPr>
        <p:scale>
          <a:sx n="80" d="100"/>
          <a:sy n="80" d="100"/>
        </p:scale>
        <p:origin x="-1430" y="-216"/>
      </p:cViewPr>
      <p:guideLst>
        <p:guide orient="horz" pos="3499"/>
        <p:guide pos="29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60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B93F95D-688C-42E7-B2EC-2F838023D361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F42A61-E22C-4826-837C-220D1FFF9E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451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563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512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27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1838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6BB164-DC35-4D90-ABE6-24467A829C73}" type="slidenum">
              <a:rPr lang="en-GB"/>
              <a:pPr/>
              <a:t>2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16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A62AA-1C70-407D-A597-E8DD868D0FB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18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3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4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5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6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B1D50F-8741-48AC-A090-00BC3B8E797A}" type="slidenum">
              <a:rPr lang="en-GB"/>
              <a:pPr/>
              <a:t>7</a:t>
            </a:fld>
            <a:endParaRPr lang="en-GB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Peakfelder,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Statistikprogramm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Predesign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CH4-CH6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Rippen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mechanische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Stabilität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CH3 → CH6,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weniger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Spalte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weniger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Kapazität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größerer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Radius (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Thomsonsche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Schwingungsforme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))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KONUS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Strahldynamik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Rebunching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&amp;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Beschleunigen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13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14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15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 userDrawn="1"/>
        </p:nvSpPr>
        <p:spPr bwMode="auto">
          <a:xfrm>
            <a:off x="-6350" y="0"/>
            <a:ext cx="257175" cy="6858000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hteck 10"/>
          <p:cNvSpPr>
            <a:spLocks noChangeArrowheads="1"/>
          </p:cNvSpPr>
          <p:nvPr userDrawn="1"/>
        </p:nvSpPr>
        <p:spPr bwMode="auto">
          <a:xfrm>
            <a:off x="0" y="6616714"/>
            <a:ext cx="9144000" cy="249237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20" descr="LinacAGSymbol"/>
          <p:cNvPicPr>
            <a:picLocks noChangeAspect="1" noChangeArrowheads="1"/>
          </p:cNvPicPr>
          <p:nvPr userDrawn="1"/>
        </p:nvPicPr>
        <p:blipFill>
          <a:blip r:embed="rId2" cstate="print"/>
          <a:srcRect l="5910" t="7178" r="8865" b="12561"/>
          <a:stretch>
            <a:fillRect/>
          </a:stretch>
        </p:blipFill>
        <p:spPr bwMode="auto">
          <a:xfrm>
            <a:off x="152400" y="44450"/>
            <a:ext cx="6318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900113" y="77842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043" tIns="11521" rIns="23043" bIns="11521">
            <a:spAutoFit/>
          </a:bodyPr>
          <a:lstStyle/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Institut für Angewandte Physik</a:t>
            </a:r>
          </a:p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LINAC AG</a:t>
            </a:r>
          </a:p>
        </p:txBody>
      </p:sp>
      <p:sp>
        <p:nvSpPr>
          <p:cNvPr id="10" name="Datumsplatzhalter 3"/>
          <p:cNvSpPr>
            <a:spLocks/>
          </p:cNvSpPr>
          <p:nvPr userDrawn="1"/>
        </p:nvSpPr>
        <p:spPr bwMode="auto">
          <a:xfrm>
            <a:off x="250825" y="6635750"/>
            <a:ext cx="1727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defTabSz="914400">
              <a:defRPr/>
            </a:pPr>
            <a:r>
              <a:rPr lang="de-DE" sz="1200">
                <a:solidFill>
                  <a:schemeClr val="bg1"/>
                </a:solidFill>
                <a:latin typeface="Calibri" pitchFamily="34" charset="0"/>
              </a:rPr>
              <a:t>H. Podlech</a:t>
            </a:r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4025900" y="6597650"/>
            <a:ext cx="1085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B356BE6-797D-44AB-B568-C73E14627BDF}" type="slidenum">
              <a:rPr lang="de-DE" sz="1400">
                <a:solidFill>
                  <a:schemeClr val="bg1"/>
                </a:solidFill>
                <a:latin typeface="Times New Roman" pitchFamily="18" charset="0"/>
              </a:rPr>
              <a:pPr algn="ctr">
                <a:defRPr/>
              </a:pPr>
              <a:t>‹Nr.›</a:t>
            </a:fld>
            <a:endParaRPr lang="de-DE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Picture 24" descr="Logo_Uni_transpar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75" y="23813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umsplatzhalter 3"/>
          <p:cNvSpPr>
            <a:spLocks/>
          </p:cNvSpPr>
          <p:nvPr userDrawn="1"/>
        </p:nvSpPr>
        <p:spPr bwMode="auto">
          <a:xfrm rot="16200000">
            <a:off x="-1696244" y="3205957"/>
            <a:ext cx="36417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algn="ctr" defTabSz="914400">
              <a:defRPr/>
            </a:pPr>
            <a:endParaRPr lang="de-DE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5" name="Picture 1" descr="D:\Podlech\BILDER\LOGO\MYRRHA.jpg"/>
          <p:cNvPicPr>
            <a:picLocks noChangeAspect="1" noChangeArrowheads="1"/>
          </p:cNvPicPr>
          <p:nvPr userDrawn="1"/>
        </p:nvPicPr>
        <p:blipFill>
          <a:blip r:embed="rId4"/>
          <a:srcRect t="17078" b="7006"/>
          <a:stretch>
            <a:fillRect/>
          </a:stretch>
        </p:blipFill>
        <p:spPr bwMode="auto">
          <a:xfrm>
            <a:off x="7225723" y="19050"/>
            <a:ext cx="680027" cy="459855"/>
          </a:xfrm>
          <a:prstGeom prst="rect">
            <a:avLst/>
          </a:prstGeom>
          <a:noFill/>
        </p:spPr>
      </p:pic>
      <p:pic>
        <p:nvPicPr>
          <p:cNvPr id="16" name="Picture 2" descr="D:\Podlech\BILDER\LOGO\MAX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76200"/>
            <a:ext cx="3781424" cy="353771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F16E09-6B37-4AC3-A69F-3A6637D75B3A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340F93-A64A-4EBB-A733-1473F61007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4CECD7-63D3-45AF-BE11-F0830D16BCC2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D501BAF-9311-4D46-9553-E39F0B7496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399" y="573421"/>
            <a:ext cx="7673846" cy="1034463"/>
          </a:xfrm>
          <a:prstGeom prst="rect">
            <a:avLst/>
          </a:prstGeom>
        </p:spPr>
        <p:txBody>
          <a:bodyPr lIns="80175" tIns="40087" rIns="80175" bIns="4008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4399" y="1777893"/>
            <a:ext cx="7673846" cy="1976718"/>
          </a:xfrm>
          <a:prstGeom prst="rect">
            <a:avLst/>
          </a:prstGeom>
        </p:spPr>
        <p:txBody>
          <a:bodyPr lIns="80175" tIns="40087" rIns="80175" bIns="4008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4399" y="3892923"/>
            <a:ext cx="7673846" cy="1978159"/>
          </a:xfrm>
          <a:prstGeom prst="rect">
            <a:avLst/>
          </a:prstGeom>
        </p:spPr>
        <p:txBody>
          <a:bodyPr lIns="80175" tIns="40087" rIns="80175" bIns="4008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>
          <a:xfrm>
            <a:off x="734398" y="5977698"/>
            <a:ext cx="1985996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r>
              <a:rPr lang="en-GB"/>
              <a:t>15.03.2012</a:t>
            </a:r>
          </a:p>
          <a:p>
            <a:r>
              <a:rPr lang="en-GB"/>
              <a:t>Dominik Mäder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>
          <a:xfrm>
            <a:off x="3593256" y="5977698"/>
            <a:ext cx="2701390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>
          <a:xfrm>
            <a:off x="6422249" y="5977698"/>
            <a:ext cx="1985996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fld id="{F5419392-34B9-474D-9BF2-50445C59B419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D072-C457-47DD-8E55-05952CC45D22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B6C3-B7E0-481A-9815-41052F4CC8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F492-BC1A-480A-9218-3B2801E17270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1893-119B-4CEA-B0FB-7C28F729A4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1CF3-693F-496F-AB00-817FCC2A6981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FEE-8C8E-4F0F-9337-FB50C23595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106C-10E2-460A-AB7B-970DE5DC93B0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F1CA-ED9F-4074-8B59-CF24D3DEA2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F12D-CA87-4A2F-B675-9FB88CB9A747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A1B9-C52A-41A1-B3CD-6B488769DE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842F-4D4A-42BB-B436-965B53C01E89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8BBB-069F-4B5F-9B96-7E81253E02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1F00-D6F7-44DB-9A3D-7579CF7F0B8D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BEFF-15A9-4941-867E-528294C898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F20E92-2AC6-47EB-AE4F-2C2D2ED640E6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B6D9530-47B3-43FD-B46A-4918E818C5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EF92-3D28-4170-996E-26C8FE6A93D7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A93C-C087-4F40-91A4-D52E757A68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28D8-FE56-45E7-82C5-03935562E34C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1F16-D1B7-4308-871E-884D3C9557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3719-5171-461A-9160-3FE5EE535846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4D02-51B5-4A8C-994F-494E3E52A7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F970-01FA-45A1-A6D3-274144D6376F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49E7-63C8-4450-BB71-6E87B78329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B83699B-9F0A-4344-9B14-C46BB4358CBD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235588-63C1-43AC-9DF6-34F9E65F1F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A9967E6-C8AE-4243-81E2-FA8662A74C86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55DC09-A84D-471B-8175-31509BC702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C8FEE0-9AC8-45AF-9CE2-5EF1A80A1DDB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FE08056-4DD7-41AB-AC6E-765637E684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8A175E2-2B0D-4B9F-9E68-0A0CC06A770F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823F4-8C10-4773-B8C2-68187A8B08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885E26-3AA7-4931-9F5B-E9CF1CE3FAD1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0C2D1D4-1B26-4921-A7CE-B76355E866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51277A-BF19-4AA3-97FF-F95533AC418D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396215C-3E08-4A61-9BC9-40ADD890EF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1708C9-FD83-4870-9322-8DFBF9699393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D97754-3B24-4435-89A7-0BA0BA3EAD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/>
          <p:nvPr userDrawn="1"/>
        </p:nvCxnSpPr>
        <p:spPr>
          <a:xfrm rot="10800000">
            <a:off x="306388" y="1601788"/>
            <a:ext cx="293068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Grafik 31" descr="hiclogo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79913" y="152398"/>
            <a:ext cx="1263650" cy="3704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6350" y="0"/>
            <a:ext cx="257175" cy="6858000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hteck 10"/>
          <p:cNvSpPr>
            <a:spLocks noChangeArrowheads="1"/>
          </p:cNvSpPr>
          <p:nvPr userDrawn="1"/>
        </p:nvSpPr>
        <p:spPr bwMode="auto">
          <a:xfrm>
            <a:off x="0" y="6616714"/>
            <a:ext cx="9144000" cy="249237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" name="Picture 20" descr="LinacAGSymbol"/>
          <p:cNvPicPr>
            <a:picLocks noChangeAspect="1" noChangeArrowheads="1"/>
          </p:cNvPicPr>
          <p:nvPr userDrawn="1"/>
        </p:nvPicPr>
        <p:blipFill>
          <a:blip r:embed="rId15" cstate="print"/>
          <a:srcRect l="5910" t="7178" r="8865" b="12561"/>
          <a:stretch>
            <a:fillRect/>
          </a:stretch>
        </p:blipFill>
        <p:spPr bwMode="auto">
          <a:xfrm>
            <a:off x="152400" y="44450"/>
            <a:ext cx="6318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1"/>
          <p:cNvSpPr txBox="1">
            <a:spLocks noChangeArrowheads="1"/>
          </p:cNvSpPr>
          <p:nvPr userDrawn="1"/>
        </p:nvSpPr>
        <p:spPr bwMode="auto">
          <a:xfrm>
            <a:off x="900113" y="77842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043" tIns="11521" rIns="23043" bIns="11521">
            <a:spAutoFit/>
          </a:bodyPr>
          <a:lstStyle/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Institut für Angewandte Physik</a:t>
            </a:r>
          </a:p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LINAC AG</a:t>
            </a:r>
          </a:p>
        </p:txBody>
      </p:sp>
      <p:sp>
        <p:nvSpPr>
          <p:cNvPr id="20" name="Datumsplatzhalter 3"/>
          <p:cNvSpPr>
            <a:spLocks/>
          </p:cNvSpPr>
          <p:nvPr userDrawn="1"/>
        </p:nvSpPr>
        <p:spPr bwMode="auto">
          <a:xfrm>
            <a:off x="250825" y="6635750"/>
            <a:ext cx="1727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defTabSz="914400">
              <a:defRPr/>
            </a:pPr>
            <a:r>
              <a:rPr lang="de-DE" sz="1200">
                <a:solidFill>
                  <a:schemeClr val="bg1"/>
                </a:solidFill>
                <a:latin typeface="Calibri" pitchFamily="34" charset="0"/>
              </a:rPr>
              <a:t>H. Podlech</a:t>
            </a:r>
          </a:p>
        </p:txBody>
      </p:sp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4025900" y="6597650"/>
            <a:ext cx="1085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B356BE6-797D-44AB-B568-C73E14627BDF}" type="slidenum">
              <a:rPr lang="de-DE" sz="1400">
                <a:solidFill>
                  <a:schemeClr val="bg1"/>
                </a:solidFill>
                <a:latin typeface="Times New Roman" pitchFamily="18" charset="0"/>
              </a:rPr>
              <a:pPr algn="ctr">
                <a:defRPr/>
              </a:pPr>
              <a:t>‹Nr.›</a:t>
            </a:fld>
            <a:endParaRPr lang="de-DE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2" name="Picture 24" descr="Logo_Uni_transparen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5475" y="23813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umsplatzhalter 3"/>
          <p:cNvSpPr>
            <a:spLocks/>
          </p:cNvSpPr>
          <p:nvPr userDrawn="1"/>
        </p:nvSpPr>
        <p:spPr bwMode="auto">
          <a:xfrm rot="16200000">
            <a:off x="-1696244" y="3205957"/>
            <a:ext cx="36417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algn="ctr" defTabSz="914400">
              <a:defRPr/>
            </a:pP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de-DE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1" descr="D:\Podlech\BILDER\LOGO\MYRRHA.jpg"/>
          <p:cNvPicPr>
            <a:picLocks noChangeAspect="1" noChangeArrowheads="1"/>
          </p:cNvPicPr>
          <p:nvPr userDrawn="1"/>
        </p:nvPicPr>
        <p:blipFill>
          <a:blip r:embed="rId17"/>
          <a:srcRect t="17078" b="7006"/>
          <a:stretch>
            <a:fillRect/>
          </a:stretch>
        </p:blipFill>
        <p:spPr bwMode="auto">
          <a:xfrm>
            <a:off x="7282873" y="19050"/>
            <a:ext cx="680027" cy="459855"/>
          </a:xfrm>
          <a:prstGeom prst="rect">
            <a:avLst/>
          </a:prstGeom>
          <a:noFill/>
        </p:spPr>
      </p:pic>
      <p:pic>
        <p:nvPicPr>
          <p:cNvPr id="24" name="Picture 2" descr="D:\Podlech\BILDER\LOGO\MAX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200400" y="76200"/>
            <a:ext cx="3781424" cy="3537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59504-24FD-4427-A72A-3A4C03BDE459}" type="datetimeFigureOut">
              <a:rPr lang="de-DE"/>
              <a:pPr>
                <a:defRPr/>
              </a:pPr>
              <a:t>17.04.2013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5C9C81-F9B1-404A-B300-CA3AF0394F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82712" y="1000125"/>
            <a:ext cx="663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smtClean="0">
                <a:solidFill>
                  <a:srgbClr val="000099"/>
                </a:solidFill>
              </a:rPr>
              <a:t>Injector</a:t>
            </a:r>
            <a:r>
              <a:rPr lang="de-DE" sz="2400" b="1" dirty="0" smtClean="0">
                <a:solidFill>
                  <a:srgbClr val="000099"/>
                </a:solidFill>
              </a:rPr>
              <a:t> Development </a:t>
            </a:r>
            <a:r>
              <a:rPr lang="de-DE" sz="2400" b="1" dirty="0" err="1" smtClean="0">
                <a:solidFill>
                  <a:srgbClr val="000099"/>
                </a:solidFill>
              </a:rPr>
              <a:t>for</a:t>
            </a:r>
            <a:r>
              <a:rPr lang="de-DE" sz="2400" b="1" dirty="0" smtClean="0">
                <a:solidFill>
                  <a:srgbClr val="000099"/>
                </a:solidFill>
              </a:rPr>
              <a:t> MYRRHA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3900" y="1836738"/>
            <a:ext cx="7953375" cy="14487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3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Open Collaboration Meeting on Superconducting Linacs for 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High Power Proton Beams (SLHiPP-3)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Louvain-la-</a:t>
            </a:r>
            <a:r>
              <a:rPr lang="en-US" sz="1600" dirty="0" err="1" smtClean="0"/>
              <a:t>Neuve</a:t>
            </a:r>
            <a:endParaRPr lang="en-US" sz="1600" dirty="0" smtClean="0"/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17</a:t>
            </a:r>
            <a:r>
              <a:rPr lang="en-US" sz="1600" smtClean="0"/>
              <a:t>.-18. </a:t>
            </a:r>
            <a:r>
              <a:rPr lang="en-US" sz="1600" dirty="0" smtClean="0"/>
              <a:t>April 2013</a:t>
            </a:r>
            <a:endParaRPr lang="en-US" sz="1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48581" y="4854903"/>
            <a:ext cx="6707187" cy="1600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Holger</a:t>
            </a:r>
            <a:r>
              <a:rPr lang="en-US" sz="1400" dirty="0"/>
              <a:t> J. </a:t>
            </a:r>
            <a:r>
              <a:rPr lang="en-US" sz="1400" dirty="0" smtClean="0"/>
              <a:t>Podlech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M. </a:t>
            </a:r>
            <a:r>
              <a:rPr lang="en-US" sz="1400" dirty="0" err="1" smtClean="0"/>
              <a:t>Amberg</a:t>
            </a:r>
            <a:r>
              <a:rPr lang="en-US" sz="1400" dirty="0" smtClean="0"/>
              <a:t>, D. </a:t>
            </a:r>
            <a:r>
              <a:rPr lang="en-US" sz="1400" dirty="0" err="1" smtClean="0"/>
              <a:t>Mäder</a:t>
            </a:r>
            <a:r>
              <a:rPr lang="en-US" sz="1400" dirty="0" smtClean="0"/>
              <a:t>, R. Ratzinger, A. Schempp, R. Tiede, M. Vossberg, C. Zhang</a:t>
            </a:r>
          </a:p>
          <a:p>
            <a:pPr algn="ctr"/>
            <a:r>
              <a:rPr lang="en-US" sz="1400" dirty="0" smtClean="0"/>
              <a:t>C. Lenz, M. Busch, F. </a:t>
            </a:r>
            <a:r>
              <a:rPr lang="en-US" sz="1400" dirty="0" err="1" smtClean="0"/>
              <a:t>Dziuba</a:t>
            </a:r>
            <a:r>
              <a:rPr lang="en-US" sz="1400" dirty="0" smtClean="0"/>
              <a:t>, A. Seibel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Institute for Applied Physics (IAP)</a:t>
            </a:r>
          </a:p>
          <a:p>
            <a:pPr algn="ctr"/>
            <a:r>
              <a:rPr lang="en-US" sz="1400" dirty="0" smtClean="0"/>
              <a:t>University of Frankfurt, Germany</a:t>
            </a:r>
            <a:endParaRPr lang="en-US" sz="1400" dirty="0"/>
          </a:p>
        </p:txBody>
      </p:sp>
      <p:pic>
        <p:nvPicPr>
          <p:cNvPr id="9" name="Picture 11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3806989"/>
            <a:ext cx="1019969" cy="7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5587" y="523875"/>
            <a:ext cx="8893175" cy="461665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spAutoFit/>
          </a:bodyPr>
          <a:lstStyle/>
          <a:p>
            <a:pPr indent="-914400" algn="ctr" defTabSz="965200">
              <a:defRPr/>
            </a:pPr>
            <a:r>
              <a:rPr lang="de-DE" sz="2400" b="1" kern="0" dirty="0" smtClean="0">
                <a:solidFill>
                  <a:srgbClr val="000099"/>
                </a:solidFill>
                <a:ea typeface="+mj-ea"/>
              </a:rPr>
              <a:t>325 MHz Cavity </a:t>
            </a:r>
            <a:r>
              <a:rPr lang="de-DE" sz="2400" b="1" kern="0" dirty="0" err="1" smtClean="0">
                <a:solidFill>
                  <a:srgbClr val="000099"/>
                </a:solidFill>
                <a:ea typeface="+mj-ea"/>
              </a:rPr>
              <a:t>during</a:t>
            </a:r>
            <a:r>
              <a:rPr lang="de-DE" sz="2400" b="1" kern="0" dirty="0" smtClean="0">
                <a:solidFill>
                  <a:srgbClr val="000099"/>
                </a:solidFill>
                <a:ea typeface="+mj-ea"/>
              </a:rPr>
              <a:t> </a:t>
            </a:r>
            <a:r>
              <a:rPr lang="de-DE" sz="2400" b="1" kern="0" dirty="0" err="1" smtClean="0">
                <a:solidFill>
                  <a:srgbClr val="000099"/>
                </a:solidFill>
                <a:ea typeface="+mj-ea"/>
              </a:rPr>
              <a:t>Fabrication</a:t>
            </a:r>
            <a:r>
              <a:rPr lang="de-DE" sz="2400" b="1" kern="0" dirty="0" smtClean="0">
                <a:solidFill>
                  <a:srgbClr val="000099"/>
                </a:solidFill>
                <a:ea typeface="+mj-ea"/>
              </a:rPr>
              <a:t> </a:t>
            </a:r>
            <a:r>
              <a:rPr lang="de-DE" sz="2400" b="1" kern="0" dirty="0" err="1" smtClean="0">
                <a:solidFill>
                  <a:srgbClr val="000099"/>
                </a:solidFill>
                <a:ea typeface="+mj-ea"/>
              </a:rPr>
              <a:t>at</a:t>
            </a:r>
            <a:r>
              <a:rPr lang="de-DE" sz="2400" b="1" kern="0" dirty="0" smtClean="0">
                <a:solidFill>
                  <a:srgbClr val="000099"/>
                </a:solidFill>
                <a:ea typeface="+mj-ea"/>
              </a:rPr>
              <a:t> RI</a:t>
            </a:r>
            <a:endParaRPr lang="de-DE" sz="2400" b="1" kern="0" dirty="0">
              <a:solidFill>
                <a:srgbClr val="000099"/>
              </a:solidFill>
              <a:ea typeface="+mj-ea"/>
            </a:endParaRPr>
          </a:p>
        </p:txBody>
      </p:sp>
      <p:pic>
        <p:nvPicPr>
          <p:cNvPr id="75778" name="Picture 2" descr="D:\Podlech\BILDER\325MHz_CH\Messungen\Kaltmessungen\Dezember2012\L1040783.JPG"/>
          <p:cNvPicPr>
            <a:picLocks noChangeAspect="1" noChangeArrowheads="1"/>
          </p:cNvPicPr>
          <p:nvPr/>
        </p:nvPicPr>
        <p:blipFill>
          <a:blip r:embed="rId2" cstate="print"/>
          <a:srcRect l="6897" r="12414"/>
          <a:stretch>
            <a:fillRect/>
          </a:stretch>
        </p:blipFill>
        <p:spPr bwMode="auto">
          <a:xfrm>
            <a:off x="0" y="483577"/>
            <a:ext cx="9144000" cy="6374423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52400" y="581025"/>
            <a:ext cx="3886200" cy="163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latin typeface="Arial" pitchFamily="34" charset="0"/>
                <a:cs typeface="Arial" pitchFamily="34" charset="0"/>
              </a:rPr>
              <a:t>Delivered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preparation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BCP,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HPR)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flanges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(!)</a:t>
            </a:r>
          </a:p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Contaminated</a:t>
            </a: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surface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:\Podlech\BILDER\325MHz_CH\Messungen\Kaltmessungen\Dezember2012\L1040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779401" cy="6858000"/>
          </a:xfrm>
          <a:prstGeom prst="rect">
            <a:avLst/>
          </a:prstGeom>
          <a:noFill/>
        </p:spPr>
      </p:pic>
      <p:pic>
        <p:nvPicPr>
          <p:cNvPr id="76803" name="Picture 3" descr="D:\Podlech\BILDER\325MHz_CH\Messungen\Kaltmessungen\Dezember2012\L104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295" y="1"/>
            <a:ext cx="3767704" cy="6858000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619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Cryogenic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Test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IAP Frankfurt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6062" y="566321"/>
            <a:ext cx="8893175" cy="1138773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spAutoFit/>
          </a:bodyPr>
          <a:lstStyle/>
          <a:p>
            <a:pPr indent="-914400" algn="ctr" defTabSz="965200">
              <a:defRPr/>
            </a:pPr>
            <a:r>
              <a:rPr lang="de-DE" sz="2400" b="1" kern="0" dirty="0" smtClean="0">
                <a:solidFill>
                  <a:srgbClr val="000099"/>
                </a:solidFill>
                <a:ea typeface="+mj-ea"/>
              </a:rPr>
              <a:t>325 MHz Cavity: </a:t>
            </a:r>
            <a:r>
              <a:rPr lang="de-DE" sz="2400" b="1" kern="0" dirty="0" err="1" smtClean="0">
                <a:solidFill>
                  <a:srgbClr val="000099"/>
                </a:solidFill>
                <a:ea typeface="+mj-ea"/>
              </a:rPr>
              <a:t>Cryogenic</a:t>
            </a:r>
            <a:r>
              <a:rPr lang="de-DE" sz="2400" b="1" kern="0" dirty="0" smtClean="0">
                <a:solidFill>
                  <a:srgbClr val="000099"/>
                </a:solidFill>
                <a:ea typeface="+mj-ea"/>
              </a:rPr>
              <a:t> Test</a:t>
            </a:r>
          </a:p>
          <a:p>
            <a:pPr indent="-914400" algn="ctr" defTabSz="965200">
              <a:defRPr/>
            </a:pPr>
            <a:endParaRPr lang="de-DE" sz="2400" b="1" kern="0" dirty="0">
              <a:solidFill>
                <a:srgbClr val="000099"/>
              </a:solidFill>
              <a:ea typeface="+mj-ea"/>
            </a:endParaRPr>
          </a:p>
          <a:p>
            <a:pPr indent="-914400" algn="ctr" defTabSz="965200">
              <a:defRPr/>
            </a:pPr>
            <a:r>
              <a:rPr lang="de-DE" sz="2000" b="1" kern="0" dirty="0" err="1">
                <a:solidFill>
                  <a:srgbClr val="000099"/>
                </a:solidFill>
                <a:ea typeface="+mj-ea"/>
              </a:rPr>
              <a:t>n</a:t>
            </a:r>
            <a:r>
              <a:rPr lang="de-DE" sz="2000" b="1" kern="0" dirty="0" err="1" smtClean="0">
                <a:solidFill>
                  <a:srgbClr val="000099"/>
                </a:solidFill>
                <a:ea typeface="+mj-ea"/>
              </a:rPr>
              <a:t>o</a:t>
            </a:r>
            <a:r>
              <a:rPr lang="de-DE" sz="2000" b="1" kern="0" dirty="0" smtClean="0">
                <a:solidFill>
                  <a:srgbClr val="000099"/>
                </a:solidFill>
                <a:ea typeface="+mj-ea"/>
              </a:rPr>
              <a:t> BCP, </a:t>
            </a:r>
            <a:r>
              <a:rPr lang="de-DE" sz="2000" b="1" kern="0" dirty="0" err="1" smtClean="0">
                <a:solidFill>
                  <a:srgbClr val="000099"/>
                </a:solidFill>
                <a:ea typeface="+mj-ea"/>
              </a:rPr>
              <a:t>no</a:t>
            </a:r>
            <a:r>
              <a:rPr lang="de-DE" sz="2000" b="1" kern="0" dirty="0" smtClean="0">
                <a:solidFill>
                  <a:srgbClr val="000099"/>
                </a:solidFill>
                <a:ea typeface="+mj-ea"/>
              </a:rPr>
              <a:t> HPR</a:t>
            </a:r>
            <a:endParaRPr lang="de-DE" sz="2000" b="1" kern="0" dirty="0">
              <a:solidFill>
                <a:srgbClr val="000099"/>
              </a:solidFill>
              <a:ea typeface="+mj-ea"/>
            </a:endParaRPr>
          </a:p>
        </p:txBody>
      </p:sp>
      <p:pic>
        <p:nvPicPr>
          <p:cNvPr id="80898" name="Picture 2" descr="D:\Podlech\BILDER\325MHz_CH\Messungen\Kaltmessungen\Dezember2012\Q0_Ea_122012_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180" y="2206358"/>
            <a:ext cx="5348287" cy="4198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4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480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Disadvantages of </a:t>
            </a:r>
            <a:r>
              <a:rPr lang="en-GB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resent Design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73899" y="1866900"/>
            <a:ext cx="381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longitudinal </a:t>
            </a:r>
            <a:r>
              <a:rPr lang="de-DE" dirty="0" err="1" smtClean="0"/>
              <a:t>dynamics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638300" y="3594100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mtClean="0"/>
              <a:t>Investigation </a:t>
            </a:r>
            <a:r>
              <a:rPr lang="de-DE" dirty="0" err="1" smtClean="0"/>
              <a:t>of</a:t>
            </a:r>
            <a:r>
              <a:rPr lang="de-DE" dirty="0" smtClean="0"/>
              <a:t> an alternative design </a:t>
            </a:r>
            <a:r>
              <a:rPr lang="de-DE" dirty="0" err="1" smtClean="0"/>
              <a:t>based</a:t>
            </a:r>
            <a:r>
              <a:rPr lang="de-DE" dirty="0" smtClean="0"/>
              <a:t> on a </a:t>
            </a:r>
            <a:r>
              <a:rPr lang="de-DE" dirty="0" err="1" smtClean="0"/>
              <a:t>more</a:t>
            </a:r>
            <a:r>
              <a:rPr lang="de-DE" dirty="0" smtClean="0"/>
              <a:t> „</a:t>
            </a:r>
            <a:r>
              <a:rPr lang="de-DE" dirty="0" err="1" smtClean="0"/>
              <a:t>conventional</a:t>
            </a:r>
            <a:r>
              <a:rPr lang="de-DE" dirty="0" smtClean="0"/>
              <a:t>“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negative </a:t>
            </a:r>
            <a:r>
              <a:rPr lang="de-DE" dirty="0" err="1" smtClean="0"/>
              <a:t>synchronous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987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480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New Design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59000" y="1320800"/>
            <a:ext cx="50673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Negative </a:t>
            </a:r>
            <a:r>
              <a:rPr lang="de-DE" dirty="0" err="1" smtClean="0"/>
              <a:t>synchronous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Based</a:t>
            </a:r>
            <a:r>
              <a:rPr lang="de-DE" dirty="0" smtClean="0"/>
              <a:t> on CH-</a:t>
            </a:r>
            <a:r>
              <a:rPr lang="de-DE" dirty="0" err="1" smtClean="0"/>
              <a:t>cavities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: 1.5-3.5 </a:t>
            </a:r>
            <a:r>
              <a:rPr lang="de-DE" dirty="0" err="1" smtClean="0"/>
              <a:t>MeV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Superconducting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: 3.5-17 </a:t>
            </a:r>
            <a:r>
              <a:rPr lang="de-DE" dirty="0" err="1" smtClean="0"/>
              <a:t>MeV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5-gap </a:t>
            </a:r>
            <a:r>
              <a:rPr lang="de-DE" dirty="0" err="1" smtClean="0"/>
              <a:t>cavities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Goal: More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diagnostics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Goal: Simpler </a:t>
            </a:r>
            <a:r>
              <a:rPr lang="de-DE" dirty="0" err="1" smtClean="0"/>
              <a:t>cavities</a:t>
            </a: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More </a:t>
            </a:r>
            <a:r>
              <a:rPr lang="de-DE" dirty="0" err="1" smtClean="0"/>
              <a:t>cavities</a:t>
            </a:r>
            <a:r>
              <a:rPr lang="de-DE" dirty="0" smtClean="0"/>
              <a:t> but </a:t>
            </a:r>
            <a:r>
              <a:rPr lang="de-DE" dirty="0" err="1" smtClean="0"/>
              <a:t>cheaper</a:t>
            </a:r>
            <a:r>
              <a:rPr lang="de-DE" dirty="0" smtClean="0"/>
              <a:t> per </a:t>
            </a:r>
            <a:r>
              <a:rPr lang="de-DE" dirty="0" err="1" smtClean="0"/>
              <a:t>cavity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Shorter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warm </a:t>
            </a:r>
            <a:r>
              <a:rPr lang="de-DE" dirty="0" err="1" smtClean="0"/>
              <a:t>quadrupoles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543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31088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New Design: </a:t>
            </a: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Scheme and </a:t>
            </a: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Diagnostics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13116" y="1629523"/>
            <a:ext cx="7738531" cy="1083194"/>
            <a:chOff x="811742" y="1358604"/>
            <a:chExt cx="7738531" cy="1083194"/>
          </a:xfrm>
        </p:grpSpPr>
        <p:sp>
          <p:nvSpPr>
            <p:cNvPr id="2" name="Rechteck 1"/>
            <p:cNvSpPr/>
            <p:nvPr/>
          </p:nvSpPr>
          <p:spPr>
            <a:xfrm rot="5400000">
              <a:off x="514804" y="1699701"/>
              <a:ext cx="978250" cy="384374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ECR</a:t>
              </a:r>
              <a:endParaRPr lang="de-DE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1196481" y="1614230"/>
              <a:ext cx="756365" cy="60375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LEBT</a:t>
              </a:r>
              <a:endParaRPr lang="de-DE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1977795" y="1414050"/>
              <a:ext cx="1609571" cy="9782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RFQ</a:t>
              </a:r>
              <a:endParaRPr lang="de-DE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5275896" y="1369767"/>
              <a:ext cx="183779" cy="1072031"/>
              <a:chOff x="3147060" y="5003034"/>
              <a:chExt cx="129540" cy="556700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8" name="Gerade Verbindung 7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ieren 22"/>
            <p:cNvGrpSpPr/>
            <p:nvPr/>
          </p:nvGrpSpPr>
          <p:grpSpPr>
            <a:xfrm>
              <a:off x="7412157" y="1361467"/>
              <a:ext cx="183779" cy="1072031"/>
              <a:chOff x="3147060" y="5003034"/>
              <a:chExt cx="129540" cy="556700"/>
            </a:xfrm>
          </p:grpSpPr>
          <p:sp>
            <p:nvSpPr>
              <p:cNvPr id="24" name="Rechteck 23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Gerade Verbindung 24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uppieren 38"/>
            <p:cNvGrpSpPr/>
            <p:nvPr/>
          </p:nvGrpSpPr>
          <p:grpSpPr>
            <a:xfrm>
              <a:off x="6699897" y="1366351"/>
              <a:ext cx="183779" cy="1072031"/>
              <a:chOff x="3147060" y="5003034"/>
              <a:chExt cx="129540" cy="556700"/>
            </a:xfrm>
          </p:grpSpPr>
          <p:sp>
            <p:nvSpPr>
              <p:cNvPr id="40" name="Rechteck 39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1" name="Gerade Verbindung 40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/>
          </p:nvGrpSpPr>
          <p:grpSpPr>
            <a:xfrm>
              <a:off x="5993753" y="1364884"/>
              <a:ext cx="183779" cy="1072031"/>
              <a:chOff x="3147060" y="5003034"/>
              <a:chExt cx="129540" cy="556700"/>
            </a:xfrm>
          </p:grpSpPr>
          <p:sp>
            <p:nvSpPr>
              <p:cNvPr id="48" name="Rechteck 47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9" name="Gerade Verbindung 48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uppieren 54"/>
            <p:cNvGrpSpPr/>
            <p:nvPr/>
          </p:nvGrpSpPr>
          <p:grpSpPr>
            <a:xfrm>
              <a:off x="4559152" y="1369767"/>
              <a:ext cx="183779" cy="1072031"/>
              <a:chOff x="3147060" y="5003034"/>
              <a:chExt cx="129540" cy="556700"/>
            </a:xfrm>
          </p:grpSpPr>
          <p:sp>
            <p:nvSpPr>
              <p:cNvPr id="56" name="Rechteck 55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7" name="Gerade Verbindung 56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ieren 66"/>
            <p:cNvGrpSpPr/>
            <p:nvPr/>
          </p:nvGrpSpPr>
          <p:grpSpPr>
            <a:xfrm>
              <a:off x="3595115" y="1369767"/>
              <a:ext cx="183779" cy="1072031"/>
              <a:chOff x="3147060" y="5003034"/>
              <a:chExt cx="129540" cy="556700"/>
            </a:xfrm>
          </p:grpSpPr>
          <p:sp>
            <p:nvSpPr>
              <p:cNvPr id="68" name="Rechteck 67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9" name="Gerade Verbindung 68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uppieren 70"/>
            <p:cNvGrpSpPr/>
            <p:nvPr/>
          </p:nvGrpSpPr>
          <p:grpSpPr>
            <a:xfrm>
              <a:off x="8366494" y="1358604"/>
              <a:ext cx="183779" cy="1072031"/>
              <a:chOff x="3147060" y="5003034"/>
              <a:chExt cx="129540" cy="556700"/>
            </a:xfrm>
          </p:grpSpPr>
          <p:sp>
            <p:nvSpPr>
              <p:cNvPr id="72" name="Rechteck 71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3" name="Gerade Verbindung 72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hteck 78"/>
            <p:cNvSpPr/>
            <p:nvPr/>
          </p:nvSpPr>
          <p:spPr>
            <a:xfrm>
              <a:off x="3787361" y="1413242"/>
              <a:ext cx="233307" cy="9782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de-DE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4764519" y="1421537"/>
              <a:ext cx="491613" cy="9782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C1</a:t>
              </a:r>
              <a:endPara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hteck 80"/>
            <p:cNvSpPr/>
            <p:nvPr/>
          </p:nvSpPr>
          <p:spPr>
            <a:xfrm>
              <a:off x="5488892" y="1421530"/>
              <a:ext cx="491613" cy="9782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C2</a:t>
              </a:r>
              <a:endPara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hteck 81"/>
            <p:cNvSpPr/>
            <p:nvPr/>
          </p:nvSpPr>
          <p:spPr>
            <a:xfrm>
              <a:off x="6208283" y="1419978"/>
              <a:ext cx="491613" cy="9782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C3</a:t>
              </a:r>
              <a:endPara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hteck 82"/>
            <p:cNvSpPr/>
            <p:nvPr/>
          </p:nvSpPr>
          <p:spPr>
            <a:xfrm>
              <a:off x="6910248" y="1413242"/>
              <a:ext cx="491613" cy="9782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C4</a:t>
              </a:r>
              <a:endParaRPr lang="de-DE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hteck 83"/>
            <p:cNvSpPr/>
            <p:nvPr/>
          </p:nvSpPr>
          <p:spPr>
            <a:xfrm>
              <a:off x="4031065" y="1603908"/>
              <a:ext cx="531585" cy="60375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85" name="Rechteck 84"/>
            <p:cNvSpPr/>
            <p:nvPr/>
          </p:nvSpPr>
          <p:spPr>
            <a:xfrm>
              <a:off x="7595935" y="1590012"/>
              <a:ext cx="531585" cy="60375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86" name="Rechteck 85"/>
            <p:cNvSpPr/>
            <p:nvPr/>
          </p:nvSpPr>
          <p:spPr>
            <a:xfrm>
              <a:off x="8127521" y="1414301"/>
              <a:ext cx="233307" cy="9782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de-DE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1534917" y="3302204"/>
            <a:ext cx="6309545" cy="1172029"/>
            <a:chOff x="1340963" y="5363936"/>
            <a:chExt cx="4706076" cy="710293"/>
          </a:xfrm>
        </p:grpSpPr>
        <p:grpSp>
          <p:nvGrpSpPr>
            <p:cNvPr id="59" name="Gruppieren 58"/>
            <p:cNvGrpSpPr/>
            <p:nvPr/>
          </p:nvGrpSpPr>
          <p:grpSpPr>
            <a:xfrm>
              <a:off x="2812695" y="5442093"/>
              <a:ext cx="129540" cy="556700"/>
              <a:chOff x="3147060" y="5003034"/>
              <a:chExt cx="129540" cy="556700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1" name="Gerade Verbindung 60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uppieren 74"/>
            <p:cNvGrpSpPr/>
            <p:nvPr/>
          </p:nvGrpSpPr>
          <p:grpSpPr>
            <a:xfrm>
              <a:off x="4427609" y="5437022"/>
              <a:ext cx="129540" cy="556700"/>
              <a:chOff x="3147060" y="5003034"/>
              <a:chExt cx="129540" cy="556700"/>
            </a:xfrm>
          </p:grpSpPr>
          <p:sp>
            <p:nvSpPr>
              <p:cNvPr id="76" name="Rechteck 75"/>
              <p:cNvSpPr/>
              <p:nvPr/>
            </p:nvSpPr>
            <p:spPr>
              <a:xfrm>
                <a:off x="3150510" y="5008105"/>
                <a:ext cx="126090" cy="546558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7" name="Gerade Verbindung 76"/>
              <p:cNvCxnSpPr/>
              <p:nvPr/>
            </p:nvCxnSpPr>
            <p:spPr>
              <a:xfrm flipH="1">
                <a:off x="3150067" y="5008105"/>
                <a:ext cx="123993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>
                <a:off x="3147060" y="5003034"/>
                <a:ext cx="129540" cy="551629"/>
              </a:xfrm>
              <a:prstGeom prst="line">
                <a:avLst/>
              </a:prstGeom>
              <a:ln w="19050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Rechteck 86"/>
            <p:cNvSpPr/>
            <p:nvPr/>
          </p:nvSpPr>
          <p:spPr>
            <a:xfrm>
              <a:off x="1340963" y="5366657"/>
              <a:ext cx="1471732" cy="707572"/>
            </a:xfrm>
            <a:prstGeom prst="rect">
              <a:avLst/>
            </a:prstGeom>
            <a:solidFill>
              <a:srgbClr val="11F0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1441095" y="5497286"/>
              <a:ext cx="593272" cy="451758"/>
            </a:xfrm>
            <a:prstGeom prst="rect">
              <a:avLst/>
            </a:prstGeom>
            <a:solidFill>
              <a:srgbClr val="024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SC1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hteck 89"/>
            <p:cNvSpPr/>
            <p:nvPr/>
          </p:nvSpPr>
          <p:spPr>
            <a:xfrm>
              <a:off x="2118775" y="5497286"/>
              <a:ext cx="593272" cy="451758"/>
            </a:xfrm>
            <a:prstGeom prst="rect">
              <a:avLst/>
            </a:prstGeom>
            <a:solidFill>
              <a:srgbClr val="024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SC2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hteck 90"/>
            <p:cNvSpPr/>
            <p:nvPr/>
          </p:nvSpPr>
          <p:spPr>
            <a:xfrm>
              <a:off x="2955877" y="5363936"/>
              <a:ext cx="1471732" cy="707572"/>
            </a:xfrm>
            <a:prstGeom prst="rect">
              <a:avLst/>
            </a:prstGeom>
            <a:solidFill>
              <a:srgbClr val="11F0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Rechteck 91"/>
            <p:cNvSpPr/>
            <p:nvPr/>
          </p:nvSpPr>
          <p:spPr>
            <a:xfrm>
              <a:off x="3056009" y="5494565"/>
              <a:ext cx="593272" cy="451758"/>
            </a:xfrm>
            <a:prstGeom prst="rect">
              <a:avLst/>
            </a:prstGeom>
            <a:solidFill>
              <a:srgbClr val="024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SC3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3733689" y="5494565"/>
              <a:ext cx="593272" cy="451758"/>
            </a:xfrm>
            <a:prstGeom prst="rect">
              <a:avLst/>
            </a:prstGeom>
            <a:solidFill>
              <a:srgbClr val="024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SC4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hteck 93"/>
            <p:cNvSpPr/>
            <p:nvPr/>
          </p:nvSpPr>
          <p:spPr>
            <a:xfrm>
              <a:off x="4575307" y="5363936"/>
              <a:ext cx="1471732" cy="707572"/>
            </a:xfrm>
            <a:prstGeom prst="rect">
              <a:avLst/>
            </a:prstGeom>
            <a:solidFill>
              <a:srgbClr val="11F0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4675439" y="5494565"/>
              <a:ext cx="593272" cy="451758"/>
            </a:xfrm>
            <a:prstGeom prst="rect">
              <a:avLst/>
            </a:prstGeom>
            <a:solidFill>
              <a:srgbClr val="024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SC5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hteck 95"/>
            <p:cNvSpPr/>
            <p:nvPr/>
          </p:nvSpPr>
          <p:spPr>
            <a:xfrm>
              <a:off x="5353119" y="5494565"/>
              <a:ext cx="593272" cy="451758"/>
            </a:xfrm>
            <a:prstGeom prst="rect">
              <a:avLst/>
            </a:prstGeom>
            <a:solidFill>
              <a:srgbClr val="024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SC6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Stern mit 4 Zacken 8"/>
          <p:cNvSpPr/>
          <p:nvPr/>
        </p:nvSpPr>
        <p:spPr>
          <a:xfrm>
            <a:off x="842572" y="5119173"/>
            <a:ext cx="326217" cy="304800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809258" y="5681409"/>
            <a:ext cx="392843" cy="33106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Herz 10"/>
          <p:cNvSpPr/>
          <p:nvPr/>
        </p:nvSpPr>
        <p:spPr>
          <a:xfrm>
            <a:off x="842572" y="5452506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15328" y="5105607"/>
            <a:ext cx="349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Steerer</a:t>
            </a:r>
            <a:endParaRPr lang="de-DE" dirty="0" smtClean="0"/>
          </a:p>
          <a:p>
            <a:r>
              <a:rPr lang="de-DE" dirty="0" smtClean="0"/>
              <a:t>Phase probe/Beam pos. </a:t>
            </a:r>
            <a:r>
              <a:rPr lang="de-DE" dirty="0" err="1" smtClean="0"/>
              <a:t>monitor</a:t>
            </a:r>
            <a:endParaRPr lang="de-DE" dirty="0" smtClean="0"/>
          </a:p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transformer</a:t>
            </a:r>
            <a:endParaRPr lang="de-DE" dirty="0" smtClean="0"/>
          </a:p>
          <a:p>
            <a:r>
              <a:rPr lang="de-DE" dirty="0" smtClean="0"/>
              <a:t>Faraday </a:t>
            </a:r>
            <a:r>
              <a:rPr lang="de-DE" dirty="0" err="1" smtClean="0"/>
              <a:t>cup</a:t>
            </a:r>
            <a:endParaRPr lang="de-DE" dirty="0"/>
          </a:p>
        </p:txBody>
      </p:sp>
      <p:sp>
        <p:nvSpPr>
          <p:cNvPr id="100" name="Textfeld 99"/>
          <p:cNvSpPr txBox="1"/>
          <p:nvPr/>
        </p:nvSpPr>
        <p:spPr>
          <a:xfrm>
            <a:off x="5656070" y="5102239"/>
            <a:ext cx="2786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Halo Monitor</a:t>
            </a:r>
          </a:p>
          <a:p>
            <a:r>
              <a:rPr lang="de-DE" dirty="0" err="1" smtClean="0"/>
              <a:t>Collimator</a:t>
            </a:r>
            <a:endParaRPr lang="de-DE" dirty="0" smtClean="0"/>
          </a:p>
          <a:p>
            <a:r>
              <a:rPr lang="de-DE" dirty="0" smtClean="0"/>
              <a:t>Beam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endParaRPr lang="de-DE" dirty="0"/>
          </a:p>
        </p:txBody>
      </p:sp>
      <p:sp>
        <p:nvSpPr>
          <p:cNvPr id="13" name="Rad 12"/>
          <p:cNvSpPr/>
          <p:nvPr/>
        </p:nvSpPr>
        <p:spPr>
          <a:xfrm>
            <a:off x="846051" y="6006233"/>
            <a:ext cx="322738" cy="296335"/>
          </a:xfrm>
          <a:prstGeom prst="donu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aute 13"/>
          <p:cNvSpPr/>
          <p:nvPr/>
        </p:nvSpPr>
        <p:spPr>
          <a:xfrm>
            <a:off x="5329272" y="5164664"/>
            <a:ext cx="316190" cy="246607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Kreuz 14"/>
          <p:cNvSpPr/>
          <p:nvPr/>
        </p:nvSpPr>
        <p:spPr>
          <a:xfrm>
            <a:off x="5369159" y="5473671"/>
            <a:ext cx="228600" cy="182034"/>
          </a:xfrm>
          <a:prstGeom prst="plus">
            <a:avLst>
              <a:gd name="adj" fmla="val 313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>
            <a:off x="5355283" y="5697304"/>
            <a:ext cx="280164" cy="254000"/>
          </a:xfrm>
          <a:prstGeom prst="triangle">
            <a:avLst/>
          </a:prstGeom>
          <a:solidFill>
            <a:srgbClr val="11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Stern mit 4 Zacken 104"/>
          <p:cNvSpPr/>
          <p:nvPr/>
        </p:nvSpPr>
        <p:spPr>
          <a:xfrm>
            <a:off x="3440366" y="2010406"/>
            <a:ext cx="326217" cy="304800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Stern mit 5 Zacken 105"/>
          <p:cNvSpPr/>
          <p:nvPr/>
        </p:nvSpPr>
        <p:spPr>
          <a:xfrm>
            <a:off x="4101809" y="1684161"/>
            <a:ext cx="392843" cy="33106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Herz 106"/>
          <p:cNvSpPr/>
          <p:nvPr/>
        </p:nvSpPr>
        <p:spPr>
          <a:xfrm>
            <a:off x="5119514" y="1770849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09" name="Stern mit 4 Zacken 108"/>
          <p:cNvSpPr/>
          <p:nvPr/>
        </p:nvSpPr>
        <p:spPr>
          <a:xfrm>
            <a:off x="8480253" y="1994305"/>
            <a:ext cx="326217" cy="304800"/>
          </a:xfrm>
          <a:prstGeom prst="star4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Stern mit 5 Zacken 109"/>
          <p:cNvSpPr/>
          <p:nvPr/>
        </p:nvSpPr>
        <p:spPr>
          <a:xfrm>
            <a:off x="7666679" y="1379119"/>
            <a:ext cx="392843" cy="33106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Herz 110"/>
          <p:cNvSpPr/>
          <p:nvPr/>
        </p:nvSpPr>
        <p:spPr>
          <a:xfrm>
            <a:off x="3444052" y="1770849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12" name="Rad 111"/>
          <p:cNvSpPr/>
          <p:nvPr/>
        </p:nvSpPr>
        <p:spPr>
          <a:xfrm>
            <a:off x="7690756" y="2313472"/>
            <a:ext cx="322738" cy="296335"/>
          </a:xfrm>
          <a:prstGeom prst="donu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5" name="Gleichschenkliges Dreieck 114"/>
          <p:cNvSpPr/>
          <p:nvPr/>
        </p:nvSpPr>
        <p:spPr>
          <a:xfrm>
            <a:off x="4158148" y="2298656"/>
            <a:ext cx="280164" cy="254000"/>
          </a:xfrm>
          <a:prstGeom prst="triangle">
            <a:avLst/>
          </a:prstGeom>
          <a:solidFill>
            <a:srgbClr val="11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Raute 116"/>
          <p:cNvSpPr/>
          <p:nvPr/>
        </p:nvSpPr>
        <p:spPr>
          <a:xfrm>
            <a:off x="7813725" y="1747698"/>
            <a:ext cx="316190" cy="246607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Kreuz 117"/>
          <p:cNvSpPr/>
          <p:nvPr/>
        </p:nvSpPr>
        <p:spPr>
          <a:xfrm>
            <a:off x="8529061" y="2370622"/>
            <a:ext cx="228600" cy="182034"/>
          </a:xfrm>
          <a:prstGeom prst="plus">
            <a:avLst>
              <a:gd name="adj" fmla="val 313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Gleichschenkliges Dreieck 118"/>
          <p:cNvSpPr/>
          <p:nvPr/>
        </p:nvSpPr>
        <p:spPr>
          <a:xfrm>
            <a:off x="7597861" y="1709569"/>
            <a:ext cx="280164" cy="254000"/>
          </a:xfrm>
          <a:prstGeom prst="triangle">
            <a:avLst/>
          </a:prstGeom>
          <a:solidFill>
            <a:srgbClr val="11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Herz 120"/>
          <p:cNvSpPr/>
          <p:nvPr/>
        </p:nvSpPr>
        <p:spPr>
          <a:xfrm>
            <a:off x="5846932" y="1772032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22" name="Herz 121"/>
          <p:cNvSpPr/>
          <p:nvPr/>
        </p:nvSpPr>
        <p:spPr>
          <a:xfrm>
            <a:off x="6585126" y="1770849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23" name="Herz 122"/>
          <p:cNvSpPr/>
          <p:nvPr/>
        </p:nvSpPr>
        <p:spPr>
          <a:xfrm>
            <a:off x="7311813" y="1768994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24" name="Herz 123"/>
          <p:cNvSpPr/>
          <p:nvPr/>
        </p:nvSpPr>
        <p:spPr>
          <a:xfrm>
            <a:off x="3430367" y="3480714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25" name="Herz 124"/>
          <p:cNvSpPr/>
          <p:nvPr/>
        </p:nvSpPr>
        <p:spPr>
          <a:xfrm>
            <a:off x="5611079" y="3468172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27" name="Herz 126"/>
          <p:cNvSpPr/>
          <p:nvPr/>
        </p:nvSpPr>
        <p:spPr>
          <a:xfrm>
            <a:off x="8480253" y="1768988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97" name="Herz 96"/>
          <p:cNvSpPr/>
          <p:nvPr/>
        </p:nvSpPr>
        <p:spPr>
          <a:xfrm>
            <a:off x="4486755" y="1766843"/>
            <a:ext cx="336216" cy="228600"/>
          </a:xfrm>
          <a:prstGeom prst="hear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1564354" y="1367913"/>
            <a:ext cx="84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0.03 </a:t>
            </a:r>
            <a:r>
              <a:rPr lang="de-DE" sz="1200" b="1" dirty="0" err="1" smtClean="0"/>
              <a:t>MeV</a:t>
            </a:r>
            <a:endParaRPr lang="de-DE" sz="1200" b="1" dirty="0"/>
          </a:p>
        </p:txBody>
      </p:sp>
      <p:sp>
        <p:nvSpPr>
          <p:cNvPr id="157" name="Textfeld 156"/>
          <p:cNvSpPr txBox="1"/>
          <p:nvPr/>
        </p:nvSpPr>
        <p:spPr>
          <a:xfrm>
            <a:off x="3309075" y="1305226"/>
            <a:ext cx="84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1.5 </a:t>
            </a:r>
            <a:r>
              <a:rPr lang="de-DE" sz="1200" b="1" dirty="0" err="1" smtClean="0"/>
              <a:t>MeV</a:t>
            </a:r>
            <a:endParaRPr lang="de-DE" sz="1200" b="1" dirty="0"/>
          </a:p>
        </p:txBody>
      </p:sp>
      <p:sp>
        <p:nvSpPr>
          <p:cNvPr id="158" name="Textfeld 157"/>
          <p:cNvSpPr txBox="1"/>
          <p:nvPr/>
        </p:nvSpPr>
        <p:spPr>
          <a:xfrm>
            <a:off x="899814" y="3030386"/>
            <a:ext cx="84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3.5 </a:t>
            </a:r>
            <a:r>
              <a:rPr lang="de-DE" sz="1200" b="1" dirty="0" err="1" smtClean="0"/>
              <a:t>MeV</a:t>
            </a:r>
            <a:endParaRPr lang="de-DE" sz="1200" b="1" dirty="0"/>
          </a:p>
        </p:txBody>
      </p:sp>
      <p:sp>
        <p:nvSpPr>
          <p:cNvPr id="159" name="Textfeld 158"/>
          <p:cNvSpPr txBox="1"/>
          <p:nvPr/>
        </p:nvSpPr>
        <p:spPr>
          <a:xfrm>
            <a:off x="8218824" y="1248314"/>
            <a:ext cx="84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3.5 </a:t>
            </a:r>
            <a:r>
              <a:rPr lang="de-DE" sz="1200" b="1" dirty="0" err="1" smtClean="0"/>
              <a:t>MeV</a:t>
            </a:r>
            <a:endParaRPr lang="de-DE" sz="1200" b="1" dirty="0"/>
          </a:p>
        </p:txBody>
      </p:sp>
      <p:sp>
        <p:nvSpPr>
          <p:cNvPr id="160" name="Textfeld 159"/>
          <p:cNvSpPr txBox="1"/>
          <p:nvPr/>
        </p:nvSpPr>
        <p:spPr>
          <a:xfrm>
            <a:off x="7810648" y="3161191"/>
            <a:ext cx="84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17 </a:t>
            </a:r>
            <a:r>
              <a:rPr lang="de-DE" sz="1200" b="1" dirty="0" err="1" smtClean="0"/>
              <a:t>MeV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922436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480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Preliminary Beam Dynamics Results - </a:t>
            </a: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New Design</a:t>
            </a:r>
            <a:b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en-GB" sz="1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injection into first </a:t>
            </a:r>
            <a:r>
              <a:rPr lang="en-GB" sz="1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cryo</a:t>
            </a:r>
            <a:r>
              <a:rPr lang="en-GB" sz="1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module</a:t>
            </a:r>
            <a:endParaRPr lang="en-GB" sz="1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r="7969"/>
          <a:stretch/>
        </p:blipFill>
        <p:spPr bwMode="auto">
          <a:xfrm>
            <a:off x="600075" y="2077923"/>
            <a:ext cx="8239126" cy="43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597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" y="6477000"/>
            <a:ext cx="914399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331787" y="824984"/>
            <a:ext cx="3668713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anchor="ctr">
            <a:spAutoFit/>
          </a:bodyPr>
          <a:lstStyle/>
          <a:p>
            <a:pPr indent="-914400" algn="ctr" defTabSz="965200">
              <a:defRPr/>
            </a:pPr>
            <a:r>
              <a:rPr lang="de-DE" sz="2400" b="1" kern="0" dirty="0" err="1" smtClean="0">
                <a:solidFill>
                  <a:srgbClr val="000099"/>
                </a:solidFill>
                <a:ea typeface="+mj-ea"/>
              </a:rPr>
              <a:t>Cavities</a:t>
            </a:r>
            <a:r>
              <a:rPr lang="de-DE" sz="2400" b="1" kern="0" dirty="0" smtClean="0">
                <a:solidFill>
                  <a:srgbClr val="000099"/>
                </a:solidFill>
                <a:ea typeface="+mj-ea"/>
              </a:rPr>
              <a:t> for </a:t>
            </a:r>
            <a:r>
              <a:rPr lang="de-DE" sz="2400" b="1" kern="0" dirty="0" err="1" smtClean="0">
                <a:solidFill>
                  <a:srgbClr val="000099"/>
                </a:solidFill>
                <a:ea typeface="+mj-ea"/>
              </a:rPr>
              <a:t>the</a:t>
            </a:r>
            <a:r>
              <a:rPr lang="de-DE" sz="2400" b="1" kern="0" dirty="0" smtClean="0">
                <a:solidFill>
                  <a:srgbClr val="000099"/>
                </a:solidFill>
                <a:ea typeface="+mj-ea"/>
              </a:rPr>
              <a:t> Alternative Design</a:t>
            </a:r>
            <a:endParaRPr lang="de-DE" sz="2400" b="1" kern="0" dirty="0">
              <a:solidFill>
                <a:srgbClr val="000099"/>
              </a:solidFill>
              <a:ea typeface="+mj-ea"/>
            </a:endParaRPr>
          </a:p>
        </p:txBody>
      </p:sp>
      <p:pic>
        <p:nvPicPr>
          <p:cNvPr id="4" name="Picture 2" descr="D:\April2013\CH_NEU\maxMS1-130218-vonmises-perspek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30" y="1"/>
            <a:ext cx="4791332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Picture 2" descr="D:\April2013\CH_NEU\maxMS1-130218-eXschnit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" y="3314701"/>
            <a:ext cx="4357702" cy="34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82993"/>
              </p:ext>
            </p:extLst>
          </p:nvPr>
        </p:nvGraphicFramePr>
        <p:xfrm>
          <a:off x="4886325" y="3838575"/>
          <a:ext cx="4010904" cy="29131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904875"/>
                <a:gridCol w="1124829"/>
              </a:tblGrid>
              <a:tr h="26086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Parameter</a:t>
                      </a:r>
                      <a:endParaRPr lang="de-DE" sz="1400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Unit</a:t>
                      </a:r>
                      <a:endParaRPr lang="de-DE" sz="1400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CH-1</a:t>
                      </a:r>
                      <a:endParaRPr lang="de-DE" sz="1400" dirty="0"/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Beta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0.0966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Frequency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MHz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176.1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Gap </a:t>
                      </a:r>
                      <a:r>
                        <a:rPr lang="de-DE" sz="1400" b="1" dirty="0" err="1" smtClean="0"/>
                        <a:t>number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Length</a:t>
                      </a:r>
                      <a:r>
                        <a:rPr lang="de-DE" sz="1400" b="1" dirty="0" smtClean="0"/>
                        <a:t> (5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>
                          <a:latin typeface="Symbol" pitchFamily="18" charset="2"/>
                        </a:rPr>
                        <a:t>bl</a:t>
                      </a:r>
                      <a:r>
                        <a:rPr lang="de-DE" sz="1400" b="1" baseline="0" smtClean="0">
                          <a:latin typeface="Symbol" pitchFamily="18" charset="2"/>
                        </a:rPr>
                        <a:t>/2</a:t>
                      </a:r>
                      <a:r>
                        <a:rPr lang="de-DE" sz="1400" b="1" smtClean="0"/>
                        <a:t>)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mm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411</a:t>
                      </a:r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Cell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length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mm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82.3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Aperture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mm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40</a:t>
                      </a:r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smtClean="0"/>
                        <a:t>U</a:t>
                      </a:r>
                      <a:r>
                        <a:rPr lang="de-DE" sz="1400" b="1" baseline="-25000" smtClean="0"/>
                        <a:t>a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MV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1.64</a:t>
                      </a:r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Accelerating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gradient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MV/ m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</a:t>
                      </a:r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E</a:t>
                      </a:r>
                      <a:r>
                        <a:rPr lang="de-DE" sz="1400" b="1" baseline="-25000" dirty="0" err="1" smtClean="0"/>
                        <a:t>p</a:t>
                      </a:r>
                      <a:r>
                        <a:rPr lang="de-DE" sz="1400" b="1" baseline="0" dirty="0" smtClean="0"/>
                        <a:t>/ </a:t>
                      </a:r>
                      <a:r>
                        <a:rPr lang="de-DE" sz="1400" b="1" baseline="0" dirty="0" err="1" smtClean="0"/>
                        <a:t>E</a:t>
                      </a:r>
                      <a:r>
                        <a:rPr lang="de-DE" sz="1400" b="1" baseline="-25000" dirty="0" err="1" smtClean="0"/>
                        <a:t>a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4.4</a:t>
                      </a:r>
                    </a:p>
                  </a:txBody>
                  <a:tcPr marL="51469" marR="51469" marT="25734" marB="25734" anchor="ctr"/>
                </a:tc>
              </a:tr>
              <a:tr h="260862">
                <a:tc>
                  <a:txBody>
                    <a:bodyPr/>
                    <a:lstStyle/>
                    <a:p>
                      <a:r>
                        <a:rPr lang="de-DE" sz="1400" b="1" baseline="0" dirty="0" err="1" smtClean="0"/>
                        <a:t>E</a:t>
                      </a:r>
                      <a:r>
                        <a:rPr lang="de-DE" sz="1400" b="1" baseline="-25000" dirty="0" err="1" smtClean="0"/>
                        <a:t>p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MV/m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22</a:t>
                      </a:r>
                    </a:p>
                  </a:txBody>
                  <a:tcPr marL="51469" marR="51469" marT="25734" marB="25734" anchor="ctr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28650" y="2066925"/>
            <a:ext cx="330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Prototype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constructed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6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d1vmp8zzttzftq.cloudfront.net/wp-content/uploads/2012/07/national-park-lauca-lake-chungara-and-snow-cap-volcano-parinacota-Bolivia-1600x10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2"/>
          <a:stretch/>
        </p:blipFill>
        <p:spPr bwMode="auto">
          <a:xfrm>
            <a:off x="1" y="0"/>
            <a:ext cx="9143999" cy="68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67375" y="504825"/>
            <a:ext cx="30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Thank</a:t>
            </a:r>
            <a:r>
              <a:rPr lang="de-DE" sz="2400" b="1" dirty="0" smtClean="0">
                <a:solidFill>
                  <a:schemeClr val="bg1"/>
                </a:solidFill>
              </a:rPr>
              <a:t> </a:t>
            </a:r>
            <a:r>
              <a:rPr lang="de-DE" sz="2400" b="1" dirty="0" err="1" smtClean="0">
                <a:solidFill>
                  <a:schemeClr val="bg1"/>
                </a:solidFill>
              </a:rPr>
              <a:t>you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27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67749" y="535322"/>
            <a:ext cx="7675204" cy="369553"/>
          </a:xfrm>
          <a:ln/>
        </p:spPr>
        <p:txBody>
          <a:bodyPr tIns="8838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MYRRHA Proton-Driver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D:\Podlech\BILDER\EUROTRANS\MAX\IaM3_home_NEW.ash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33" y="1735137"/>
            <a:ext cx="7724884" cy="38195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3661" y="1128179"/>
            <a:ext cx="66770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" name="Rechteck 96"/>
          <p:cNvSpPr/>
          <p:nvPr/>
        </p:nvSpPr>
        <p:spPr>
          <a:xfrm>
            <a:off x="1693333" y="3166533"/>
            <a:ext cx="6036734" cy="457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Rectangle 1"/>
          <p:cNvSpPr txBox="1">
            <a:spLocks noChangeArrowheads="1"/>
          </p:cNvSpPr>
          <p:nvPr/>
        </p:nvSpPr>
        <p:spPr>
          <a:xfrm>
            <a:off x="858224" y="535322"/>
            <a:ext cx="7675204" cy="388603"/>
          </a:xfrm>
          <a:prstGeom prst="rect">
            <a:avLst/>
          </a:prstGeom>
          <a:ln/>
        </p:spPr>
        <p:txBody>
          <a:bodyPr lIns="80175" tIns="8838" rIns="80175" bIns="4008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Present Scheme of the MYRRHA Injector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87663" y="3645279"/>
            <a:ext cx="3597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1.5 </a:t>
            </a:r>
            <a:r>
              <a:rPr lang="de-DE" dirty="0" err="1" smtClean="0"/>
              <a:t>MeV</a:t>
            </a:r>
            <a:r>
              <a:rPr lang="de-DE" dirty="0" smtClean="0"/>
              <a:t> 4-Rod RFQ</a:t>
            </a:r>
          </a:p>
          <a:p>
            <a:endParaRPr lang="de-DE" dirty="0"/>
          </a:p>
          <a:p>
            <a:r>
              <a:rPr lang="de-DE" dirty="0" smtClean="0"/>
              <a:t>Dynamics </a:t>
            </a:r>
            <a:r>
              <a:rPr lang="de-DE" dirty="0" err="1" smtClean="0"/>
              <a:t>based</a:t>
            </a:r>
            <a:r>
              <a:rPr lang="de-DE" dirty="0" smtClean="0"/>
              <a:t> on KONUS</a:t>
            </a:r>
          </a:p>
          <a:p>
            <a:endParaRPr lang="de-DE" dirty="0"/>
          </a:p>
          <a:p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CH-</a:t>
            </a:r>
            <a:r>
              <a:rPr lang="de-DE" dirty="0" err="1" smtClean="0"/>
              <a:t>cavities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Superconducting</a:t>
            </a:r>
            <a:r>
              <a:rPr lang="de-DE" dirty="0" smtClean="0"/>
              <a:t> CH-</a:t>
            </a:r>
            <a:r>
              <a:rPr lang="de-DE" dirty="0" err="1" smtClean="0"/>
              <a:t>cavities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557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04825" y="4648200"/>
            <a:ext cx="360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Short </a:t>
            </a:r>
            <a:r>
              <a:rPr lang="de-DE" dirty="0" err="1" smtClean="0"/>
              <a:t>Protoype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Q=4300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/>
              <a:t>R</a:t>
            </a:r>
            <a:r>
              <a:rPr lang="de-DE" baseline="-25000" dirty="0" err="1" smtClean="0"/>
              <a:t>p</a:t>
            </a:r>
            <a:r>
              <a:rPr lang="de-DE" dirty="0" smtClean="0"/>
              <a:t>=90 </a:t>
            </a:r>
            <a:r>
              <a:rPr lang="de-DE" dirty="0" err="1" smtClean="0"/>
              <a:t>k</a:t>
            </a:r>
            <a:r>
              <a:rPr lang="de-DE" dirty="0" err="1" smtClean="0">
                <a:latin typeface="Symbol" pitchFamily="18" charset="2"/>
              </a:rPr>
              <a:t>W</a:t>
            </a:r>
            <a:r>
              <a:rPr lang="de-DE" dirty="0" err="1" smtClean="0"/>
              <a:t>m</a:t>
            </a:r>
            <a:endParaRPr lang="de-DE" dirty="0" smtClean="0"/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itchFamily="2" charset="2"/>
              </a:rPr>
              <a:t>P/L=19 KW/m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ym typeface="Wingdings" pitchFamily="2" charset="2"/>
              </a:rPr>
              <a:t>Ready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RF </a:t>
            </a:r>
            <a:r>
              <a:rPr lang="de-DE" dirty="0" err="1" smtClean="0">
                <a:sym typeface="Wingdings" pitchFamily="2" charset="2"/>
              </a:rPr>
              <a:t>tests</a:t>
            </a:r>
            <a:endParaRPr lang="de-DE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Goal: 50 kW/m</a:t>
            </a:r>
            <a:endParaRPr lang="de-DE" dirty="0">
              <a:sym typeface="Wingdings" pitchFamily="2" charset="2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21952"/>
              </p:ext>
            </p:extLst>
          </p:nvPr>
        </p:nvGraphicFramePr>
        <p:xfrm>
          <a:off x="581025" y="1364617"/>
          <a:ext cx="3747790" cy="29131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5724"/>
                <a:gridCol w="875351"/>
                <a:gridCol w="1106715"/>
              </a:tblGrid>
              <a:tr h="25544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Parameter</a:t>
                      </a:r>
                      <a:endParaRPr lang="de-DE" sz="1400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Unit</a:t>
                      </a:r>
                      <a:endParaRPr lang="de-DE" sz="1400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Value</a:t>
                      </a:r>
                      <a:endParaRPr lang="de-DE" sz="1400" dirty="0"/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Cavity</a:t>
                      </a:r>
                      <a:r>
                        <a:rPr lang="de-DE" sz="1400" b="1" dirty="0" smtClean="0"/>
                        <a:t> type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4-Rod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Frequency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MHz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176.1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E</a:t>
                      </a:r>
                      <a:r>
                        <a:rPr lang="de-DE" sz="1400" b="1" baseline="-25000" dirty="0" smtClean="0"/>
                        <a:t>in</a:t>
                      </a:r>
                      <a:endParaRPr lang="de-DE" sz="1400" b="1" baseline="-25000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keV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30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E</a:t>
                      </a:r>
                      <a:r>
                        <a:rPr lang="de-DE" sz="1400" b="1" baseline="-25000" dirty="0" err="1" smtClean="0"/>
                        <a:t>ou</a:t>
                      </a:r>
                      <a:r>
                        <a:rPr lang="de-DE" sz="1400" b="1" dirty="0" err="1" smtClean="0"/>
                        <a:t>t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MeV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1.5</a:t>
                      </a:r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Length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Q</a:t>
                      </a:r>
                      <a:r>
                        <a:rPr lang="de-DE" sz="1400" b="1" baseline="0" dirty="0" smtClean="0"/>
                        <a:t> (</a:t>
                      </a:r>
                      <a:r>
                        <a:rPr lang="de-DE" sz="1400" b="1" baseline="0" dirty="0" err="1" smtClean="0"/>
                        <a:t>estimated</a:t>
                      </a:r>
                      <a:r>
                        <a:rPr lang="de-DE" sz="1400" b="1" baseline="0" dirty="0" smtClean="0"/>
                        <a:t>)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3800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err="1" smtClean="0"/>
                        <a:t>R</a:t>
                      </a:r>
                      <a:r>
                        <a:rPr lang="de-DE" sz="1400" b="1" baseline="-25000" dirty="0" err="1" smtClean="0"/>
                        <a:t>p</a:t>
                      </a:r>
                      <a:r>
                        <a:rPr lang="de-DE" sz="1400" b="1" baseline="-25000" dirty="0" smtClean="0"/>
                        <a:t> </a:t>
                      </a:r>
                      <a:r>
                        <a:rPr lang="de-DE" sz="1400" b="1" baseline="0" dirty="0" smtClean="0"/>
                        <a:t>(</a:t>
                      </a:r>
                      <a:r>
                        <a:rPr lang="de-DE" sz="1400" b="1" baseline="0" dirty="0" err="1" smtClean="0"/>
                        <a:t>estimated</a:t>
                      </a:r>
                      <a:r>
                        <a:rPr lang="de-DE" sz="1400" b="1" baseline="0" dirty="0" smtClean="0"/>
                        <a:t>)</a:t>
                      </a:r>
                      <a:endParaRPr lang="de-DE" sz="1400" b="1" baseline="0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k</a:t>
                      </a:r>
                      <a:r>
                        <a:rPr lang="de-DE" sz="1400" b="1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de-DE" sz="1400" b="1" dirty="0" err="1" smtClean="0"/>
                        <a:t>m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67</a:t>
                      </a:r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U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kV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40</a:t>
                      </a:r>
                    </a:p>
                  </a:txBody>
                  <a:tcPr marL="51469" marR="51469" marT="25734" marB="25734" anchor="ctr"/>
                </a:tc>
              </a:tr>
              <a:tr h="255445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P/L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kW/m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25</a:t>
                      </a:r>
                    </a:p>
                  </a:txBody>
                  <a:tcPr marL="51469" marR="51469" marT="25734" marB="25734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P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kW</a:t>
                      </a:r>
                      <a:endParaRPr lang="de-DE" sz="14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100</a:t>
                      </a:r>
                    </a:p>
                  </a:txBody>
                  <a:tcPr marL="51469" marR="51469" marT="25734" marB="25734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858224" y="52897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1.5 MeV RFQ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9723" r="11921"/>
          <a:stretch>
            <a:fillRect/>
          </a:stretch>
        </p:blipFill>
        <p:spPr bwMode="auto">
          <a:xfrm>
            <a:off x="6204185" y="3524249"/>
            <a:ext cx="1500389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Linac\Desktop\Bilder\L10408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1381125"/>
            <a:ext cx="2764509" cy="16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9723" r="11921"/>
          <a:stretch>
            <a:fillRect/>
          </a:stretch>
        </p:blipFill>
        <p:spPr bwMode="auto">
          <a:xfrm>
            <a:off x="5154170" y="978285"/>
            <a:ext cx="3600418" cy="55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Linac\Desktop\Bilder\L10408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650"/>
            <a:ext cx="9144000" cy="55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57825" y="10287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Optimized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stem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cooling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58224" y="525797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MAX CH-Prototype (room temperature)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104899" y="1224035"/>
          <a:ext cx="7197725" cy="508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" name="Acrobat Document" r:id="rId4" imgW="8019977" imgH="5667300" progId="AcroExch.Document.7">
                  <p:embed/>
                </p:oleObj>
              </mc:Choice>
              <mc:Fallback>
                <p:oleObj name="Acrobat Document" r:id="rId4" imgW="8019977" imgH="56673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99" y="1224035"/>
                        <a:ext cx="7197725" cy="5086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86749" y="535322"/>
            <a:ext cx="4256701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MAX CH-Prototype </a:t>
            </a:r>
            <a:r>
              <a:rPr lang="en-GB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Podlech\PROJEKTE\FRANZ\CH-Rebuncher\Konstruktion\Februar2013\Foto0609.jpg"/>
          <p:cNvPicPr>
            <a:picLocks noChangeAspect="1" noChangeArrowheads="1"/>
          </p:cNvPicPr>
          <p:nvPr/>
        </p:nvPicPr>
        <p:blipFill rotWithShape="1">
          <a:blip r:embed="rId3"/>
          <a:srcRect l="16899" r="15385"/>
          <a:stretch/>
        </p:blipFill>
        <p:spPr bwMode="auto">
          <a:xfrm>
            <a:off x="0" y="994687"/>
            <a:ext cx="5293895" cy="5863313"/>
          </a:xfrm>
          <a:prstGeom prst="rect">
            <a:avLst/>
          </a:prstGeom>
          <a:noFill/>
        </p:spPr>
      </p:pic>
      <p:pic>
        <p:nvPicPr>
          <p:cNvPr id="5" name="Picture 2" descr="D:\Podlech\PROJEKTE\FRANZ\CH-Rebuncher\Konstruktion\April2013\WP_20130322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895" y="29738"/>
            <a:ext cx="3850105" cy="6837787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5343525" y="200025"/>
            <a:ext cx="317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RF </a:t>
            </a:r>
            <a:r>
              <a:rPr lang="de-DE" b="1" dirty="0" err="1" smtClean="0">
                <a:solidFill>
                  <a:schemeClr val="bg1"/>
                </a:solidFill>
              </a:rPr>
              <a:t>and</a:t>
            </a:r>
            <a:r>
              <a:rPr lang="de-DE" b="1" dirty="0" smtClean="0">
                <a:solidFill>
                  <a:schemeClr val="bg1"/>
                </a:solidFill>
              </a:rPr>
              <a:t> beam </a:t>
            </a:r>
            <a:r>
              <a:rPr lang="de-DE" b="1" dirty="0" err="1" smtClean="0">
                <a:solidFill>
                  <a:schemeClr val="bg1"/>
                </a:solidFill>
              </a:rPr>
              <a:t>tests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until</a:t>
            </a:r>
            <a:endParaRPr lang="de-DE" b="1" dirty="0">
              <a:solidFill>
                <a:schemeClr val="bg1"/>
              </a:solidFill>
            </a:endParaRP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end </a:t>
            </a:r>
            <a:r>
              <a:rPr lang="de-DE" b="1" dirty="0" err="1" smtClean="0">
                <a:solidFill>
                  <a:schemeClr val="bg1"/>
                </a:solidFill>
              </a:rPr>
              <a:t>of</a:t>
            </a:r>
            <a:r>
              <a:rPr lang="de-DE" b="1" dirty="0" smtClean="0">
                <a:solidFill>
                  <a:schemeClr val="bg1"/>
                </a:solidFill>
              </a:rPr>
              <a:t> 2013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59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8224" y="525797"/>
            <a:ext cx="7675204" cy="36955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MYRRHA sc </a:t>
            </a:r>
            <a:r>
              <a:rPr lang="en-GB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 cavities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15838" y="1161486"/>
          <a:ext cx="3629907" cy="228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6" r:id="rId4" imgW="4244760" imgH="2512440" progId="">
                  <p:embed/>
                </p:oleObj>
              </mc:Choice>
              <mc:Fallback>
                <p:oleObj r:id="rId4" imgW="4244760" imgH="2512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38" y="1161486"/>
                        <a:ext cx="3629907" cy="2280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21207" y="3884680"/>
            <a:ext cx="544351" cy="31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12" tIns="53376" rIns="78912" bIns="39456"/>
          <a:lstStyle/>
          <a:p>
            <a:r>
              <a:rPr lang="en-GB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CH3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65435" y="3610616"/>
            <a:ext cx="544350" cy="31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12" tIns="53376" rIns="78912" bIns="39456"/>
          <a:lstStyle/>
          <a:p>
            <a:r>
              <a:rPr lang="en-GB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CH4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68620" y="3452133"/>
            <a:ext cx="544351" cy="31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12" tIns="53376" rIns="78912" bIns="39456"/>
          <a:lstStyle/>
          <a:p>
            <a:r>
              <a:rPr lang="en-GB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CH5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496696" y="3426199"/>
            <a:ext cx="544350" cy="31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12" tIns="53376" rIns="78912" bIns="39456"/>
          <a:lstStyle/>
          <a:p>
            <a:r>
              <a:rPr lang="en-GB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CH6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9031" y="4256074"/>
            <a:ext cx="1238024" cy="1999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4616" y="3950634"/>
            <a:ext cx="1342549" cy="2309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5086" y="3809440"/>
            <a:ext cx="1406352" cy="24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7867" y="3805118"/>
            <a:ext cx="1459293" cy="2463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23871" y="1162302"/>
            <a:ext cx="1888258" cy="1978158"/>
            <a:chOff x="154" y="2701"/>
            <a:chExt cx="1391" cy="1373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5" y="2701"/>
              <a:ext cx="1360" cy="1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54" y="3910"/>
              <a:ext cx="1363" cy="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5584" rIns="90000" bIns="45000"/>
            <a:lstStyle/>
            <a:p>
              <a:pPr algn="ctr">
                <a:tabLst>
                  <a:tab pos="634716" algn="l"/>
                  <a:tab pos="1269431" algn="l"/>
                </a:tabLst>
              </a:pPr>
              <a:r>
                <a:rPr lang="en-GB" sz="1100" dirty="0" smtClean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First CH </a:t>
              </a:r>
              <a:r>
                <a:rPr lang="en-GB" sz="1100" dirty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(sc) </a:t>
              </a:r>
              <a:r>
                <a:rPr lang="en-GB" sz="1100" dirty="0" smtClean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prototype</a:t>
              </a:r>
              <a:endParaRPr lang="en-GB" sz="1100" dirty="0">
                <a:solidFill>
                  <a:srgbClr val="000000"/>
                </a:solidFill>
                <a:ea typeface="WenQuanYi Micro Hei" charset="0"/>
                <a:cs typeface="WenQuanYi Micro Hei" charset="0"/>
              </a:endParaRPr>
            </a:p>
          </p:txBody>
        </p:sp>
      </p:grpSp>
      <p:pic>
        <p:nvPicPr>
          <p:cNvPr id="81923" name="Picture 3" descr="D:\Podlech\BILDER\EUROTRANS\MAX\MYRRHA_Design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2124" y="1002189"/>
            <a:ext cx="2787974" cy="218353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5" descr="325MHz CH mit vesse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1160463"/>
            <a:ext cx="7164388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Gerade Verbindung mit Pfeil 1"/>
          <p:cNvCxnSpPr/>
          <p:nvPr/>
        </p:nvCxnSpPr>
        <p:spPr>
          <a:xfrm flipV="1">
            <a:off x="3008313" y="5435600"/>
            <a:ext cx="720725" cy="433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/>
          <p:cNvCxnSpPr/>
          <p:nvPr/>
        </p:nvCxnSpPr>
        <p:spPr>
          <a:xfrm>
            <a:off x="4424363" y="1576388"/>
            <a:ext cx="1576387" cy="1441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 flipH="1">
            <a:off x="6802438" y="1573213"/>
            <a:ext cx="1339850" cy="1184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H="1">
            <a:off x="6875463" y="1573213"/>
            <a:ext cx="1266825" cy="26955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 flipV="1">
            <a:off x="5586413" y="5426075"/>
            <a:ext cx="576262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6162675" y="5210175"/>
            <a:ext cx="0" cy="792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9" name="Textfeld 22"/>
          <p:cNvSpPr txBox="1">
            <a:spLocks noChangeArrowheads="1"/>
          </p:cNvSpPr>
          <p:nvPr/>
        </p:nvSpPr>
        <p:spPr bwMode="auto">
          <a:xfrm>
            <a:off x="3073400" y="116046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Bellow Tuner</a:t>
            </a:r>
          </a:p>
        </p:txBody>
      </p:sp>
      <p:sp>
        <p:nvSpPr>
          <p:cNvPr id="5130" name="Textfeld 23"/>
          <p:cNvSpPr txBox="1">
            <a:spLocks noChangeArrowheads="1"/>
          </p:cNvSpPr>
          <p:nvPr/>
        </p:nvSpPr>
        <p:spPr bwMode="auto">
          <a:xfrm>
            <a:off x="7208838" y="1155700"/>
            <a:ext cx="186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err="1"/>
              <a:t>Static</a:t>
            </a:r>
            <a:r>
              <a:rPr lang="de-DE" sz="2000" dirty="0"/>
              <a:t> Tuners</a:t>
            </a:r>
          </a:p>
        </p:txBody>
      </p:sp>
      <p:sp>
        <p:nvSpPr>
          <p:cNvPr id="5131" name="Textfeld 24"/>
          <p:cNvSpPr txBox="1">
            <a:spLocks noChangeArrowheads="1"/>
          </p:cNvSpPr>
          <p:nvPr/>
        </p:nvSpPr>
        <p:spPr bwMode="auto">
          <a:xfrm>
            <a:off x="2058988" y="593566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Helium </a:t>
            </a:r>
            <a:r>
              <a:rPr lang="de-DE" sz="2000" dirty="0" err="1"/>
              <a:t>Vessel</a:t>
            </a:r>
            <a:endParaRPr lang="de-DE" sz="2000" dirty="0"/>
          </a:p>
        </p:txBody>
      </p:sp>
      <p:sp>
        <p:nvSpPr>
          <p:cNvPr id="5132" name="Textfeld 25"/>
          <p:cNvSpPr txBox="1">
            <a:spLocks noChangeArrowheads="1"/>
          </p:cNvSpPr>
          <p:nvPr/>
        </p:nvSpPr>
        <p:spPr bwMode="auto">
          <a:xfrm>
            <a:off x="5522913" y="593566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err="1"/>
              <a:t>Coupler</a:t>
            </a:r>
            <a:r>
              <a:rPr lang="de-DE" sz="2000" dirty="0"/>
              <a:t> </a:t>
            </a:r>
            <a:r>
              <a:rPr lang="de-DE" sz="2000" dirty="0" err="1"/>
              <a:t>Flanges</a:t>
            </a:r>
            <a:endParaRPr lang="de-DE" sz="2000" dirty="0"/>
          </a:p>
        </p:txBody>
      </p:sp>
      <p:sp>
        <p:nvSpPr>
          <p:cNvPr id="5156" name="Rectangle 4"/>
          <p:cNvSpPr>
            <a:spLocks noChangeArrowheads="1"/>
          </p:cNvSpPr>
          <p:nvPr/>
        </p:nvSpPr>
        <p:spPr bwMode="auto">
          <a:xfrm>
            <a:off x="2073275" y="523875"/>
            <a:ext cx="5600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325 MHz CH-Prototype</a:t>
            </a:r>
            <a:endParaRPr lang="de-DE" sz="2400" b="1" dirty="0">
              <a:solidFill>
                <a:srgbClr val="003399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rot="5400000" flipH="1" flipV="1">
            <a:off x="2558256" y="3534569"/>
            <a:ext cx="889000" cy="6905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24"/>
          <p:cNvSpPr txBox="1">
            <a:spLocks noChangeArrowheads="1"/>
          </p:cNvSpPr>
          <p:nvPr/>
        </p:nvSpPr>
        <p:spPr bwMode="auto">
          <a:xfrm>
            <a:off x="1125539" y="4325938"/>
            <a:ext cx="1789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err="1" smtClean="0"/>
              <a:t>Praparation</a:t>
            </a:r>
            <a:r>
              <a:rPr lang="de-DE" sz="2000" dirty="0" smtClean="0"/>
              <a:t> </a:t>
            </a:r>
            <a:r>
              <a:rPr lang="de-DE" sz="2000" dirty="0" err="1" smtClean="0"/>
              <a:t>Flanges</a:t>
            </a:r>
            <a:endParaRPr lang="de-DE" sz="2000" dirty="0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2790828" y="4530726"/>
            <a:ext cx="1109660" cy="31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Group 52"/>
          <p:cNvGraphicFramePr>
            <a:graphicFrameLocks/>
          </p:cNvGraphicFramePr>
          <p:nvPr/>
        </p:nvGraphicFramePr>
        <p:xfrm>
          <a:off x="325439" y="731838"/>
          <a:ext cx="2408236" cy="3138744"/>
        </p:xfrm>
        <a:graphic>
          <a:graphicData uri="http://schemas.openxmlformats.org/drawingml/2006/table">
            <a:tbl>
              <a:tblPr/>
              <a:tblGrid>
                <a:gridCol w="1608136"/>
                <a:gridCol w="800100"/>
              </a:tblGrid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0.1545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Frequency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(MHz)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325.224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Cells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9827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Length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bl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-def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(mm)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Diameter (mm)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(MV/m)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/E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0114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[mT/(MV/m)]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/Q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1248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de-DE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de-DE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de-DE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de-DE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80000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1825" y="523875"/>
            <a:ext cx="5600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325 MHz CH-Prototype</a:t>
            </a:r>
            <a:endParaRPr lang="de-DE" sz="2400" b="1" dirty="0">
              <a:solidFill>
                <a:srgbClr val="003399"/>
              </a:solidFill>
            </a:endParaRPr>
          </a:p>
        </p:txBody>
      </p:sp>
      <p:pic>
        <p:nvPicPr>
          <p:cNvPr id="97281" name="Picture 1" descr="K:\Catania\abJanuar2012\L1020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03" y="1844236"/>
            <a:ext cx="3705661" cy="3935461"/>
          </a:xfrm>
          <a:prstGeom prst="rect">
            <a:avLst/>
          </a:prstGeom>
          <a:noFill/>
        </p:spPr>
      </p:pic>
      <p:pic>
        <p:nvPicPr>
          <p:cNvPr id="97282" name="Picture 2" descr="K:\Catania\abJanuar2012\L102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924" y="1411366"/>
            <a:ext cx="4986068" cy="482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Overheadfolien</PresentationFormat>
  <Paragraphs>223</Paragraphs>
  <Slides>18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Larissa-Design</vt:lpstr>
      <vt:lpstr>Benutzerdefiniertes Design</vt:lpstr>
      <vt:lpstr>Acrobat Document</vt:lpstr>
      <vt:lpstr>PowerPoint-Präsentation</vt:lpstr>
      <vt:lpstr>The MYRRHA Proton-Driver</vt:lpstr>
      <vt:lpstr>PowerPoint-Präsentation</vt:lpstr>
      <vt:lpstr>1.5 MeV RFQ</vt:lpstr>
      <vt:lpstr>MAX CH-Prototype (room temperature)</vt:lpstr>
      <vt:lpstr>MAX CH-Prototype rt</vt:lpstr>
      <vt:lpstr>MYRRHA sc CH cavities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Disadvantages of Present Design</vt:lpstr>
      <vt:lpstr>New Design</vt:lpstr>
      <vt:lpstr>New Design: Scheme and Diagnostics</vt:lpstr>
      <vt:lpstr>Preliminary Beam Dynamics Results - New Design injection into first cryo module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lpc</dc:creator>
  <cp:lastModifiedBy>Linac</cp:lastModifiedBy>
  <cp:revision>691</cp:revision>
  <dcterms:created xsi:type="dcterms:W3CDTF">2010-08-30T14:55:50Z</dcterms:created>
  <dcterms:modified xsi:type="dcterms:W3CDTF">2013-04-17T15:42:39Z</dcterms:modified>
</cp:coreProperties>
</file>