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4" r:id="rId2"/>
    <p:sldId id="306" r:id="rId3"/>
    <p:sldId id="334" r:id="rId4"/>
    <p:sldId id="332" r:id="rId5"/>
    <p:sldId id="309" r:id="rId6"/>
    <p:sldId id="310" r:id="rId7"/>
    <p:sldId id="311" r:id="rId8"/>
    <p:sldId id="321" r:id="rId9"/>
    <p:sldId id="316" r:id="rId10"/>
    <p:sldId id="317" r:id="rId11"/>
    <p:sldId id="338" r:id="rId12"/>
    <p:sldId id="339" r:id="rId13"/>
    <p:sldId id="340" r:id="rId14"/>
    <p:sldId id="341" r:id="rId15"/>
    <p:sldId id="342" r:id="rId16"/>
    <p:sldId id="343" r:id="rId17"/>
    <p:sldId id="337" r:id="rId18"/>
    <p:sldId id="344" r:id="rId19"/>
    <p:sldId id="345" r:id="rId20"/>
    <p:sldId id="346" r:id="rId21"/>
    <p:sldId id="335" r:id="rId22"/>
    <p:sldId id="336" r:id="rId23"/>
    <p:sldId id="327" r:id="rId24"/>
    <p:sldId id="328" r:id="rId2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94D4D1-15C0-469F-8E23-6A4405E05F1C}">
          <p14:sldIdLst>
            <p14:sldId id="264"/>
            <p14:sldId id="306"/>
            <p14:sldId id="334"/>
            <p14:sldId id="332"/>
            <p14:sldId id="309"/>
            <p14:sldId id="310"/>
            <p14:sldId id="311"/>
            <p14:sldId id="321"/>
            <p14:sldId id="316"/>
            <p14:sldId id="317"/>
            <p14:sldId id="338"/>
            <p14:sldId id="339"/>
            <p14:sldId id="340"/>
            <p14:sldId id="341"/>
            <p14:sldId id="342"/>
            <p14:sldId id="343"/>
            <p14:sldId id="337"/>
            <p14:sldId id="344"/>
            <p14:sldId id="345"/>
            <p14:sldId id="346"/>
            <p14:sldId id="335"/>
            <p14:sldId id="336"/>
            <p14:sldId id="327"/>
            <p14:sldId id="32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gudkov" initials="d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7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626" autoAdjust="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ome\kai\CERN\Talks\Files\Mod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ome\kai\CERN\Talks\Files\Mo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>
                <a:sym typeface="Symbol"/>
              </a:rPr>
              <a:t> </a:t>
            </a:r>
            <a:r>
              <a:rPr lang="en-US" sz="1200" dirty="0"/>
              <a:t>= 0.65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R/Q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Sheet1!$B$2:$B$6</c:f>
              <c:numCache>
                <c:formatCode>General</c:formatCode>
                <c:ptCount val="5"/>
                <c:pt idx="0">
                  <c:v>1505</c:v>
                </c:pt>
                <c:pt idx="1">
                  <c:v>1511</c:v>
                </c:pt>
                <c:pt idx="2">
                  <c:v>1773</c:v>
                </c:pt>
                <c:pt idx="3">
                  <c:v>1780</c:v>
                </c:pt>
                <c:pt idx="4">
                  <c:v>1783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12</c:v>
                </c:pt>
                <c:pt idx="2">
                  <c:v>6</c:v>
                </c:pt>
                <c:pt idx="3">
                  <c:v>15</c:v>
                </c:pt>
                <c:pt idx="4">
                  <c:v>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62368"/>
        <c:axId val="93742592"/>
      </c:scatterChart>
      <c:valAx>
        <c:axId val="91962368"/>
        <c:scaling>
          <c:orientation val="minMax"/>
          <c:max val="2600"/>
          <c:min val="100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/>
                  <a:t>f / MHz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3742592"/>
        <c:crosses val="autoZero"/>
        <c:crossBetween val="midCat"/>
      </c:valAx>
      <c:valAx>
        <c:axId val="93742592"/>
        <c:scaling>
          <c:orientation val="minMax"/>
          <c:max val="16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R/Q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19623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>
                <a:sym typeface="Symbol"/>
              </a:rPr>
              <a:t> </a:t>
            </a:r>
            <a:r>
              <a:rPr lang="en-US" sz="1200" dirty="0"/>
              <a:t>= </a:t>
            </a:r>
            <a:r>
              <a:rPr lang="en-US" sz="1200" dirty="0" smtClean="0"/>
              <a:t>1.00</a:t>
            </a:r>
            <a:endParaRPr lang="en-US" sz="120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Sheet1!$B$9:$B$13</c:f>
              <c:numCache>
                <c:formatCode>General</c:formatCode>
                <c:ptCount val="5"/>
                <c:pt idx="0">
                  <c:v>1322</c:v>
                </c:pt>
                <c:pt idx="1">
                  <c:v>1331</c:v>
                </c:pt>
                <c:pt idx="2">
                  <c:v>2087</c:v>
                </c:pt>
                <c:pt idx="3">
                  <c:v>2090</c:v>
                </c:pt>
                <c:pt idx="4">
                  <c:v>2449</c:v>
                </c:pt>
              </c:numCache>
            </c:numRef>
          </c:xVal>
          <c:yVal>
            <c:numRef>
              <c:f>Sheet1!$C$9:$C$13</c:f>
              <c:numCache>
                <c:formatCode>General</c:formatCode>
                <c:ptCount val="5"/>
                <c:pt idx="0">
                  <c:v>39</c:v>
                </c:pt>
                <c:pt idx="1">
                  <c:v>140</c:v>
                </c:pt>
                <c:pt idx="2">
                  <c:v>10</c:v>
                </c:pt>
                <c:pt idx="3">
                  <c:v>21</c:v>
                </c:pt>
                <c:pt idx="4">
                  <c:v>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99552"/>
        <c:axId val="93801856"/>
      </c:scatterChart>
      <c:valAx>
        <c:axId val="93799552"/>
        <c:scaling>
          <c:orientation val="minMax"/>
          <c:max val="2600"/>
          <c:min val="100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/>
                  <a:t>f / MHz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3801856"/>
        <c:crosses val="autoZero"/>
        <c:crossBetween val="midCat"/>
      </c:valAx>
      <c:valAx>
        <c:axId val="9380185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R/Q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379955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61586CE5-71F3-4E5E-B6B4-F3CFC8FB2954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BFA15813-6A5B-4142-A255-853D19650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2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FB84B3B3-4A2F-45B2-BA9E-18F5C1E20695}" type="datetimeFigureOut">
              <a:rPr lang="en-GB" smtClean="0"/>
              <a:pPr/>
              <a:t>16/04/2013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5"/>
          </a:xfrm>
          <a:prstGeom prst="rect">
            <a:avLst/>
          </a:prstGeom>
        </p:spPr>
        <p:txBody>
          <a:bodyPr vert="horz" lIns="95079" tIns="47540" rIns="95079" bIns="47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D4ED1C2C-4324-44D1-AEE4-B0762ED6B5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2139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3B23E-229B-42F6-A2D2-10C0D2A7524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3B23E-229B-42F6-A2D2-10C0D2A7524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3B23E-229B-42F6-A2D2-10C0D2A7524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3B23E-229B-42F6-A2D2-10C0D2A7524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3B23E-229B-42F6-A2D2-10C0D2A7524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55AA-B949-4EC4-B134-C132232927F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WLC10_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1115616" y="206058"/>
            <a:ext cx="6621936" cy="533082"/>
          </a:xfrm>
          <a:prstGeom prst="rect">
            <a:avLst/>
          </a:prstGeom>
          <a:solidFill>
            <a:srgbClr val="003368"/>
          </a:solidFill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[Sub-title 1]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0" y="205740"/>
            <a:ext cx="9144000" cy="5334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CC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713839" y="6309320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3368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0" y="6381328"/>
            <a:ext cx="9144000" cy="30607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18-04-2013           		               </a:t>
            </a:r>
            <a:r>
              <a:rPr lang="en-GB" sz="1400" b="0" i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SLHiPP</a:t>
            </a:r>
            <a:r>
              <a:rPr lang="en-GB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2013 - Louvain-La‐</a:t>
            </a:r>
            <a:r>
              <a:rPr lang="en-GB" sz="1400" b="0" i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Neuve</a:t>
            </a:r>
            <a:r>
              <a:rPr lang="en-GB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lang="en-US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	   BE-RF-LRF</a:t>
            </a:r>
            <a:endParaRPr lang="en-US" sz="1400" b="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839" y="6376243"/>
            <a:ext cx="43016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403034ED-392B-42A2-8939-5A95FD54CE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020272" y="188640"/>
            <a:ext cx="21237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G:\Users\s\samosh\Documents\My Pictures\CERNlogo1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609" y="213492"/>
            <a:ext cx="518663" cy="518663"/>
          </a:xfrm>
          <a:prstGeom prst="rect">
            <a:avLst/>
          </a:prstGeom>
          <a:noFill/>
        </p:spPr>
      </p:pic>
      <p:pic>
        <p:nvPicPr>
          <p:cNvPr id="18" name="Picture 2" descr="C:\home\kai\CERN\Talks\Templates\UNI-Logo_Siegel_4c_115mm.t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81306"/>
            <a:ext cx="1872208" cy="3849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WLC-10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 bwMode="auto">
          <a:xfrm>
            <a:off x="0" y="205740"/>
            <a:ext cx="9144000" cy="5334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020272" y="188640"/>
            <a:ext cx="21237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13839" y="6309320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3368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0" y="6381328"/>
            <a:ext cx="9144000" cy="30607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18-04-2013           		               </a:t>
            </a:r>
            <a:r>
              <a:rPr lang="en-GB" sz="1400" b="0" i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SLHiPP</a:t>
            </a:r>
            <a:r>
              <a:rPr lang="en-GB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2013 - Louvain-La‐</a:t>
            </a:r>
            <a:r>
              <a:rPr lang="en-GB" sz="1400" b="0" i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Neuve</a:t>
            </a:r>
            <a:r>
              <a:rPr lang="en-GB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lang="en-US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	   </a:t>
            </a:r>
            <a:r>
              <a:rPr lang="en-US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BE-RF-LRF</a:t>
            </a:r>
            <a:endParaRPr lang="en-US" sz="1400" b="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839" y="6376243"/>
            <a:ext cx="43016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403034ED-392B-42A2-8939-5A95FD54CE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G:\Users\s\samosh\Documents\My Pictures\CERNlogo1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609" y="213492"/>
            <a:ext cx="518663" cy="518663"/>
          </a:xfrm>
          <a:prstGeom prst="rect">
            <a:avLst/>
          </a:prstGeom>
          <a:noFill/>
        </p:spPr>
      </p:pic>
      <p:pic>
        <p:nvPicPr>
          <p:cNvPr id="1026" name="Picture 2" descr="C:\home\kai\CERN\Talks\Templates\UNI-Logo_Siegel_4c_115mm.t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81306"/>
            <a:ext cx="1872208" cy="38492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0CC4D7-6F1A-452F-87A6-AD770925B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51520" y="152696"/>
            <a:ext cx="8640960" cy="540000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48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OC, 6/Dec/2012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SPL Seminar 2012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1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6" r:id="rId13"/>
    <p:sldLayoutId id="2147483667" r:id="rId14"/>
    <p:sldLayoutId id="2147483668" r:id="rId15"/>
    <p:sldLayoutId id="2147483669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0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"/>
          <a:stretch/>
        </p:blipFill>
        <p:spPr>
          <a:xfrm>
            <a:off x="2923" y="764704"/>
            <a:ext cx="9141077" cy="56166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99592" y="2505090"/>
            <a:ext cx="7416824" cy="2215991"/>
          </a:xfrm>
          <a:prstGeom prst="rect">
            <a:avLst/>
          </a:prstGeom>
          <a:solidFill>
            <a:schemeClr val="bg1">
              <a:alpha val="71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68"/>
                </a:solidFill>
                <a:latin typeface="+mj-lt"/>
              </a:rPr>
              <a:t>HOM couplers for CERN                      SPL cavities</a:t>
            </a:r>
          </a:p>
          <a:p>
            <a:pPr lvl="0" algn="ctr"/>
            <a:endParaRPr lang="en-GB" sz="1000" b="1" dirty="0" smtClean="0"/>
          </a:p>
          <a:p>
            <a:pPr lvl="0" algn="ctr"/>
            <a:r>
              <a:rPr lang="en-GB" sz="2500" b="1" dirty="0" smtClean="0"/>
              <a:t>Comparison </a:t>
            </a:r>
            <a:r>
              <a:rPr lang="en-GB" sz="2500" b="1" dirty="0"/>
              <a:t>of different design </a:t>
            </a:r>
            <a:r>
              <a:rPr lang="en-GB" sz="2500" b="1" dirty="0" smtClean="0"/>
              <a:t>approaches</a:t>
            </a:r>
          </a:p>
          <a:p>
            <a:pPr algn="ctr"/>
            <a:endParaRPr lang="en-GB" b="1" dirty="0" smtClean="0"/>
          </a:p>
          <a:p>
            <a:pPr algn="ctr"/>
            <a:endParaRPr lang="en-GB" sz="5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3839" y="6304235"/>
            <a:ext cx="430161" cy="365125"/>
          </a:xfrm>
        </p:spPr>
        <p:txBody>
          <a:bodyPr/>
          <a:lstStyle/>
          <a:p>
            <a:fld id="{403034ED-392B-42A2-8939-5A95FD54CEFE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1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2" y="6104329"/>
            <a:ext cx="91410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Work supported by the Wolfgang-Gentner-Programme of the Bundesministerium für Bildung und Forschung (BMBF)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home\kai\CERN\Talks\pictures\Schematic_Narrowband_Coup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29408"/>
            <a:ext cx="4752528" cy="1271158"/>
          </a:xfrm>
          <a:prstGeom prst="rect">
            <a:avLst/>
          </a:prstGeom>
          <a:noFill/>
        </p:spPr>
      </p:pic>
      <p:sp>
        <p:nvSpPr>
          <p:cNvPr id="55" name="Curved Down Arrow 54"/>
          <p:cNvSpPr/>
          <p:nvPr/>
        </p:nvSpPr>
        <p:spPr>
          <a:xfrm rot="18141048">
            <a:off x="1783571" y="2168369"/>
            <a:ext cx="1720528" cy="8571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79712" y="2521496"/>
            <a:ext cx="93610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home\kai\CERN\Talks\pictures\HRO_reversion_2D.bmp"/>
          <p:cNvPicPr>
            <a:picLocks noChangeAspect="1" noChangeArrowheads="1"/>
          </p:cNvPicPr>
          <p:nvPr/>
        </p:nvPicPr>
        <p:blipFill>
          <a:blip r:embed="rId3" cstate="print"/>
          <a:srcRect l="39103" t="2362" r="39173" b="3139"/>
          <a:stretch>
            <a:fillRect/>
          </a:stretch>
        </p:blipFill>
        <p:spPr bwMode="auto">
          <a:xfrm>
            <a:off x="467544" y="1873424"/>
            <a:ext cx="1458162" cy="3888432"/>
          </a:xfrm>
          <a:prstGeom prst="rect">
            <a:avLst/>
          </a:prstGeom>
          <a:noFill/>
        </p:spPr>
      </p:pic>
      <p:sp>
        <p:nvSpPr>
          <p:cNvPr id="40" name="Rounded Rectangle 39"/>
          <p:cNvSpPr/>
          <p:nvPr/>
        </p:nvSpPr>
        <p:spPr>
          <a:xfrm>
            <a:off x="323528" y="3529608"/>
            <a:ext cx="1728192" cy="1512168"/>
          </a:xfrm>
          <a:prstGeom prst="roundRect">
            <a:avLst/>
          </a:prstGeom>
          <a:solidFill>
            <a:schemeClr val="bg2">
              <a:lumMod val="50000"/>
              <a:alpha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757840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Design Approaches</a:t>
            </a:r>
            <a:endParaRPr lang="en-US" sz="28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8713839" y="5828779"/>
            <a:ext cx="430161" cy="365125"/>
          </a:xfrm>
        </p:spPr>
        <p:txBody>
          <a:bodyPr>
            <a:normAutofit/>
          </a:bodyPr>
          <a:lstStyle/>
          <a:p>
            <a:fld id="{AFF699A6-15D8-4C0E-8931-968214C0937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052736"/>
            <a:ext cx="81534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Initial estimation for design by transmission line models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1691680" y="3961656"/>
            <a:ext cx="216024" cy="720080"/>
          </a:xfrm>
          <a:prstGeom prst="roundRect">
            <a:avLst/>
          </a:prstGeom>
          <a:solidFill>
            <a:srgbClr val="C00000">
              <a:alpha val="3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23528" y="2593504"/>
            <a:ext cx="1728192" cy="792088"/>
          </a:xfrm>
          <a:prstGeom prst="roundRect">
            <a:avLst/>
          </a:prstGeom>
          <a:solidFill>
            <a:schemeClr val="bg2">
              <a:lumMod val="50000"/>
              <a:alpha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11560" y="4753744"/>
            <a:ext cx="1152128" cy="648072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39552" y="3241576"/>
            <a:ext cx="720080" cy="432048"/>
          </a:xfrm>
          <a:prstGeom prst="roundRect">
            <a:avLst/>
          </a:prstGeom>
          <a:solidFill>
            <a:srgbClr val="00B0F0">
              <a:alpha val="3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936571" y="2068874"/>
            <a:ext cx="476274" cy="480053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 flipV="1">
            <a:off x="3936571" y="2548928"/>
            <a:ext cx="476274" cy="205737"/>
          </a:xfrm>
          <a:prstGeom prst="roundRect">
            <a:avLst/>
          </a:prstGeom>
          <a:solidFill>
            <a:srgbClr val="C00000">
              <a:alpha val="3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548923" y="1657400"/>
            <a:ext cx="884509" cy="1440160"/>
          </a:xfrm>
          <a:prstGeom prst="roundRect">
            <a:avLst/>
          </a:prstGeom>
          <a:solidFill>
            <a:schemeClr val="bg2">
              <a:lumMod val="50000"/>
              <a:alpha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urved Left Arrow 52"/>
          <p:cNvSpPr/>
          <p:nvPr/>
        </p:nvSpPr>
        <p:spPr>
          <a:xfrm>
            <a:off x="8388424" y="2593504"/>
            <a:ext cx="504056" cy="16561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Curved Down Arrow 57"/>
          <p:cNvSpPr/>
          <p:nvPr/>
        </p:nvSpPr>
        <p:spPr>
          <a:xfrm rot="9395612">
            <a:off x="2151179" y="4929692"/>
            <a:ext cx="1720528" cy="8571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rot="12330560">
            <a:off x="3121574" y="4464315"/>
            <a:ext cx="93610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80" name="Picture 8" descr="C:\home\kai\CERN\Talks\pictures\Schematic_Narrowband_Coupl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886219"/>
            <a:ext cx="4752528" cy="1295566"/>
          </a:xfrm>
          <a:prstGeom prst="rect">
            <a:avLst/>
          </a:prstGeom>
          <a:noFill/>
        </p:spPr>
      </p:pic>
      <p:sp>
        <p:nvSpPr>
          <p:cNvPr id="46" name="Rounded Rectangle 45"/>
          <p:cNvSpPr/>
          <p:nvPr/>
        </p:nvSpPr>
        <p:spPr>
          <a:xfrm>
            <a:off x="5804365" y="3817640"/>
            <a:ext cx="1357865" cy="1440160"/>
          </a:xfrm>
          <a:prstGeom prst="roundRect">
            <a:avLst/>
          </a:prstGeom>
          <a:solidFill>
            <a:schemeClr val="bg2">
              <a:lumMod val="50000"/>
              <a:alpha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4582287" y="3817640"/>
            <a:ext cx="882612" cy="1440160"/>
          </a:xfrm>
          <a:prstGeom prst="roundRect">
            <a:avLst/>
          </a:prstGeom>
          <a:solidFill>
            <a:schemeClr val="bg2">
              <a:lumMod val="50000"/>
              <a:alpha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971248" y="4229114"/>
            <a:ext cx="475253" cy="480053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 flipV="1">
            <a:off x="3971248" y="4709168"/>
            <a:ext cx="475253" cy="205737"/>
          </a:xfrm>
          <a:prstGeom prst="roundRect">
            <a:avLst/>
          </a:prstGeom>
          <a:solidFill>
            <a:srgbClr val="C00000">
              <a:alpha val="3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5532792" y="4297693"/>
            <a:ext cx="475253" cy="548632"/>
          </a:xfrm>
          <a:prstGeom prst="roundRect">
            <a:avLst/>
          </a:prstGeom>
          <a:solidFill>
            <a:srgbClr val="00B0F0">
              <a:alpha val="3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635896" y="309756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Calculation of the lumped circuit elements for a desired frequency spectrum 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3635896" y="532109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Transformation in Transmission Lines gives the lengths of the coupler parts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2051720" y="1657400"/>
            <a:ext cx="1440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Approximation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	</a:t>
            </a:r>
          </a:p>
          <a:p>
            <a:pPr algn="ctr"/>
            <a:r>
              <a:rPr lang="en-US" sz="1600" dirty="0" smtClean="0"/>
              <a:t>by lumped circuit model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195736" y="5290899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Initial</a:t>
            </a:r>
          </a:p>
          <a:p>
            <a:pPr algn="ctr"/>
            <a:r>
              <a:rPr lang="en-US" sz="1600" dirty="0" smtClean="0"/>
              <a:t>	</a:t>
            </a:r>
          </a:p>
          <a:p>
            <a:pPr algn="ctr"/>
            <a:r>
              <a:rPr lang="en-US" sz="1600" dirty="0" smtClean="0"/>
              <a:t>design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372200" y="1801416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5773628" y="1657400"/>
            <a:ext cx="1390660" cy="1440160"/>
          </a:xfrm>
          <a:prstGeom prst="roundRect">
            <a:avLst/>
          </a:prstGeom>
          <a:solidFill>
            <a:schemeClr val="bg2">
              <a:lumMod val="50000"/>
              <a:alpha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501471" y="2137453"/>
            <a:ext cx="476274" cy="548632"/>
          </a:xfrm>
          <a:prstGeom prst="roundRect">
            <a:avLst/>
          </a:prstGeom>
          <a:solidFill>
            <a:srgbClr val="00B0F0">
              <a:alpha val="3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lide Number Placeholder 1"/>
          <p:cNvSpPr txBox="1">
            <a:spLocks/>
          </p:cNvSpPr>
          <p:nvPr/>
        </p:nvSpPr>
        <p:spPr>
          <a:xfrm>
            <a:off x="8713839" y="6376243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109768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Transmission Line Model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3839" y="5728171"/>
            <a:ext cx="430161" cy="365125"/>
          </a:xfrm>
        </p:spPr>
        <p:txBody>
          <a:bodyPr>
            <a:normAutofit/>
          </a:bodyPr>
          <a:lstStyle/>
          <a:p>
            <a:fld id="{AFF699A6-15D8-4C0E-8931-968214C0937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312491"/>
            <a:ext cx="3814763" cy="49244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Transmission Line Models reduce the problem to a few parameters</a:t>
            </a:r>
          </a:p>
          <a:p>
            <a:r>
              <a:rPr lang="en-US" sz="2000" dirty="0" smtClean="0"/>
              <a:t>Fast and easy computation  of the impedance characteristic (with e.g. Mathematica)</a:t>
            </a:r>
          </a:p>
          <a:p>
            <a:r>
              <a:rPr lang="en-US" sz="2000" dirty="0" smtClean="0"/>
              <a:t>Only a rough estimation of the 3D-Model but helpful tool to provide a first design </a:t>
            </a:r>
          </a:p>
          <a:p>
            <a:r>
              <a:rPr lang="en-US" sz="2000" dirty="0" smtClean="0"/>
              <a:t>Very useful to get an idea of the parametric dependencies</a:t>
            </a:r>
          </a:p>
          <a:p>
            <a:r>
              <a:rPr lang="en-US" sz="2000" dirty="0" smtClean="0"/>
              <a:t>Subsequently the optimization will be done with CST MW, HFSS, …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55482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Mathematic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366" y="1268760"/>
            <a:ext cx="1543050" cy="419101"/>
          </a:xfrm>
          <a:prstGeom prst="rect">
            <a:avLst/>
          </a:prstGeom>
          <a:noFill/>
        </p:spPr>
      </p:pic>
      <p:pic>
        <p:nvPicPr>
          <p:cNvPr id="4102" name="Picture 6" descr="Mathematica 8 Spik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3375" y="1124744"/>
            <a:ext cx="1190625" cy="1219201"/>
          </a:xfrm>
          <a:prstGeom prst="rect">
            <a:avLst/>
          </a:prstGeom>
          <a:noFill/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8713839" y="6376243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45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home\kai\CERN\Talks\pictures\HRO_reversion_l2.bmp"/>
          <p:cNvPicPr>
            <a:picLocks noChangeAspect="1" noChangeArrowheads="1"/>
          </p:cNvPicPr>
          <p:nvPr/>
        </p:nvPicPr>
        <p:blipFill>
          <a:blip r:embed="rId2" cstate="print"/>
          <a:srcRect l="36931" t="7087" r="37725" b="3139"/>
          <a:stretch>
            <a:fillRect/>
          </a:stretch>
        </p:blipFill>
        <p:spPr bwMode="auto">
          <a:xfrm>
            <a:off x="648072" y="1988840"/>
            <a:ext cx="1724402" cy="37444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325792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Transmission Line 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096144"/>
            <a:ext cx="81534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for a parametric dependency (</a:t>
            </a:r>
            <a:r>
              <a:rPr lang="en-US" sz="2000" dirty="0" smtClean="0">
                <a:sym typeface="Wingdings" pitchFamily="2" charset="2"/>
              </a:rPr>
              <a:t>3D-Simulation and </a:t>
            </a:r>
            <a:r>
              <a:rPr lang="en-US" sz="2000" dirty="0" smtClean="0"/>
              <a:t>TML-Model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944216" y="3861048"/>
            <a:ext cx="0" cy="648072"/>
          </a:xfrm>
          <a:prstGeom prst="straightConnector1">
            <a:avLst/>
          </a:prstGeom>
          <a:ln w="38100" cap="flat">
            <a:solidFill>
              <a:srgbClr val="F8F200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home\kai\CERN\Mathematica\HOM Coupler Designs\HRO reversion\Parametric Studies\pictures_v2\HRO_SOL1_v2_l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336" y="3212976"/>
            <a:ext cx="5007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6064" y="573325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Simplified 3D-Model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032448" y="5157192"/>
            <a:ext cx="576064" cy="21602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" name="Group 25"/>
          <p:cNvGrpSpPr/>
          <p:nvPr/>
        </p:nvGrpSpPr>
        <p:grpSpPr>
          <a:xfrm>
            <a:off x="3096344" y="1844824"/>
            <a:ext cx="3600400" cy="1008112"/>
            <a:chOff x="4067944" y="2204864"/>
            <a:chExt cx="3600400" cy="1008112"/>
          </a:xfrm>
        </p:grpSpPr>
        <p:pic>
          <p:nvPicPr>
            <p:cNvPr id="22" name="Picture 8" descr="C:\home\kai\CERN\Talks\pictures\Schematic_Narrowband_Coupler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7944" y="2204864"/>
              <a:ext cx="3600400" cy="981489"/>
            </a:xfrm>
            <a:prstGeom prst="rect">
              <a:avLst/>
            </a:prstGeom>
            <a:noFill/>
          </p:spPr>
        </p:pic>
        <p:sp>
          <p:nvSpPr>
            <p:cNvPr id="24" name="Rounded Rectangle 23"/>
            <p:cNvSpPr/>
            <p:nvPr/>
          </p:nvSpPr>
          <p:spPr>
            <a:xfrm>
              <a:off x="4860032" y="2204864"/>
              <a:ext cx="648072" cy="1008112"/>
            </a:xfrm>
            <a:prstGeom prst="roundRect">
              <a:avLst/>
            </a:prstGeom>
            <a:solidFill>
              <a:srgbClr val="F8F2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7" name="Picture 3" descr="C:\home\kai\CERN\Talks\pictures\HRO_reversion_l1_tm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744" y="1700808"/>
            <a:ext cx="2051720" cy="1341825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>
            <a:off x="5256584" y="3356992"/>
            <a:ext cx="0" cy="244827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60440" y="3356992"/>
            <a:ext cx="0" cy="244827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88632" y="3356992"/>
            <a:ext cx="0" cy="244827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80520" y="4149080"/>
            <a:ext cx="2411760" cy="584775"/>
          </a:xfrm>
          <a:prstGeom prst="rect">
            <a:avLst/>
          </a:prstGeom>
          <a:gradFill>
            <a:gsLst>
              <a:gs pos="16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Splitted modes of the two coupled resonant circuits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968552" y="3645024"/>
            <a:ext cx="432048" cy="43204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44616" y="3645024"/>
            <a:ext cx="288032" cy="43204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80520" y="5013176"/>
            <a:ext cx="1368152" cy="338554"/>
          </a:xfrm>
          <a:prstGeom prst="rect">
            <a:avLst/>
          </a:prstGeom>
          <a:gradFill>
            <a:gsLst>
              <a:gs pos="16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Notch filter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1800200" y="34290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  <a:endParaRPr lang="en-US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2728" y="4797152"/>
            <a:ext cx="21602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534266" y="4742854"/>
            <a:ext cx="306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l1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l1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l1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l1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l1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l1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l1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7416824" y="1916832"/>
            <a:ext cx="360040" cy="21602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920880" y="1916832"/>
            <a:ext cx="360040" cy="22440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72408" y="3018438"/>
            <a:ext cx="40324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TM01 -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TEM (Narrowband type v2)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16824" y="2420888"/>
            <a:ext cx="1152128" cy="338554"/>
          </a:xfrm>
          <a:prstGeom prst="rect">
            <a:avLst/>
          </a:prstGeom>
          <a:gradFill>
            <a:gsLst>
              <a:gs pos="16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TML-Model</a:t>
            </a: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3839" y="6376243"/>
            <a:ext cx="430161" cy="365125"/>
          </a:xfrm>
        </p:spPr>
        <p:txBody>
          <a:bodyPr/>
          <a:lstStyle/>
          <a:p>
            <a:fld id="{403034ED-392B-42A2-8939-5A95FD54CEF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78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368" y="206058"/>
            <a:ext cx="5685832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Transmission Line 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972994"/>
            <a:ext cx="81534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Circuit equivalents for the different design approaches</a:t>
            </a:r>
            <a:endParaRPr lang="en-US" sz="2000" dirty="0"/>
          </a:p>
        </p:txBody>
      </p:sp>
      <p:pic>
        <p:nvPicPr>
          <p:cNvPr id="46" name="Picture 2" descr="C:\home\kai\CERN\Talks\pictures\Broadband Coupler.bmp"/>
          <p:cNvPicPr>
            <a:picLocks noChangeAspect="1" noChangeArrowheads="1"/>
          </p:cNvPicPr>
          <p:nvPr/>
        </p:nvPicPr>
        <p:blipFill>
          <a:blip r:embed="rId2" cstate="print"/>
          <a:srcRect l="39827" t="7087" r="39897"/>
          <a:stretch>
            <a:fillRect/>
          </a:stretch>
        </p:blipFill>
        <p:spPr bwMode="auto">
          <a:xfrm>
            <a:off x="251519" y="3809906"/>
            <a:ext cx="864096" cy="2427406"/>
          </a:xfrm>
          <a:prstGeom prst="rect">
            <a:avLst/>
          </a:prstGeom>
          <a:noFill/>
        </p:spPr>
      </p:pic>
      <p:pic>
        <p:nvPicPr>
          <p:cNvPr id="47" name="Picture 3" descr="C:\home\kai\CERN\Talks\pictures\Rostocker Coupler.bmp"/>
          <p:cNvPicPr>
            <a:picLocks noChangeAspect="1" noChangeArrowheads="1"/>
          </p:cNvPicPr>
          <p:nvPr/>
        </p:nvPicPr>
        <p:blipFill>
          <a:blip r:embed="rId3" cstate="print"/>
          <a:srcRect l="39827" t="7087" r="36277" b="5501"/>
          <a:stretch>
            <a:fillRect/>
          </a:stretch>
        </p:blipFill>
        <p:spPr bwMode="auto">
          <a:xfrm>
            <a:off x="211623" y="1638753"/>
            <a:ext cx="903992" cy="2027137"/>
          </a:xfrm>
          <a:prstGeom prst="rect">
            <a:avLst/>
          </a:prstGeom>
          <a:noFill/>
        </p:spPr>
      </p:pic>
      <p:pic>
        <p:nvPicPr>
          <p:cNvPr id="48" name="Picture 2" descr="C:\home\kai\CERN\Talks\pictures\Tesla.bmp"/>
          <p:cNvPicPr>
            <a:picLocks noChangeAspect="1" noChangeArrowheads="1"/>
          </p:cNvPicPr>
          <p:nvPr/>
        </p:nvPicPr>
        <p:blipFill>
          <a:blip r:embed="rId4" cstate="print"/>
          <a:srcRect l="25501" r="34337"/>
          <a:stretch>
            <a:fillRect/>
          </a:stretch>
        </p:blipFill>
        <p:spPr bwMode="auto">
          <a:xfrm>
            <a:off x="4572000" y="1793682"/>
            <a:ext cx="1224136" cy="1955798"/>
          </a:xfrm>
          <a:prstGeom prst="rect">
            <a:avLst/>
          </a:prstGeom>
          <a:noFill/>
        </p:spPr>
      </p:pic>
      <p:pic>
        <p:nvPicPr>
          <p:cNvPr id="49" name="Picture 4" descr="C:\home\kai\CERN\Talks\pictures\hom1leg.bmp"/>
          <p:cNvPicPr>
            <a:picLocks noChangeAspect="1" noChangeArrowheads="1"/>
          </p:cNvPicPr>
          <p:nvPr/>
        </p:nvPicPr>
        <p:blipFill>
          <a:blip r:embed="rId5" cstate="print"/>
          <a:srcRect l="36930" r="29036" b="12589"/>
          <a:stretch>
            <a:fillRect/>
          </a:stretch>
        </p:blipFill>
        <p:spPr bwMode="auto">
          <a:xfrm>
            <a:off x="4622276" y="4025930"/>
            <a:ext cx="1173860" cy="1848206"/>
          </a:xfrm>
          <a:prstGeom prst="rect">
            <a:avLst/>
          </a:prstGeom>
          <a:noFill/>
        </p:spPr>
      </p:pic>
      <p:pic>
        <p:nvPicPr>
          <p:cNvPr id="2057" name="Picture 9" descr="C:\home\kai\CERN\Talks\pictures\Schematic_Broadband_Coupl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385970"/>
            <a:ext cx="3158437" cy="1122001"/>
          </a:xfrm>
          <a:prstGeom prst="rect">
            <a:avLst/>
          </a:prstGeom>
          <a:noFill/>
        </p:spPr>
      </p:pic>
      <p:pic>
        <p:nvPicPr>
          <p:cNvPr id="2058" name="Picture 10" descr="C:\home\kai\CERN\Talks\pictures\Schematic_Hela_Coupl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081714"/>
            <a:ext cx="3158438" cy="1142218"/>
          </a:xfrm>
          <a:prstGeom prst="rect">
            <a:avLst/>
          </a:prstGeom>
          <a:noFill/>
        </p:spPr>
      </p:pic>
      <p:pic>
        <p:nvPicPr>
          <p:cNvPr id="2059" name="Picture 11" descr="C:\home\kai\CERN\Talks\pictures\Schematic_Narrowband_Coupler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2081714"/>
            <a:ext cx="3158437" cy="1122001"/>
          </a:xfrm>
          <a:prstGeom prst="rect">
            <a:avLst/>
          </a:prstGeom>
          <a:noFill/>
        </p:spPr>
      </p:pic>
      <p:pic>
        <p:nvPicPr>
          <p:cNvPr id="2060" name="Picture 12" descr="C:\home\kai\CERN\Talks\pictures\Schematic_OneStab_Coupl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385970"/>
            <a:ext cx="3158438" cy="1142218"/>
          </a:xfrm>
          <a:prstGeom prst="rect">
            <a:avLst/>
          </a:prstGeom>
          <a:noFill/>
        </p:spPr>
      </p:pic>
      <p:cxnSp>
        <p:nvCxnSpPr>
          <p:cNvPr id="50" name="Straight Connector 49"/>
          <p:cNvCxnSpPr/>
          <p:nvPr/>
        </p:nvCxnSpPr>
        <p:spPr>
          <a:xfrm>
            <a:off x="3995936" y="4385970"/>
            <a:ext cx="0" cy="1224136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995936" y="2081714"/>
            <a:ext cx="0" cy="1224136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604448" y="2081714"/>
            <a:ext cx="0" cy="1224136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604448" y="4385970"/>
            <a:ext cx="0" cy="1224136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07704" y="2297738"/>
            <a:ext cx="288032" cy="72008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96336" y="2297738"/>
            <a:ext cx="288032" cy="72008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236296" y="4601994"/>
            <a:ext cx="360040" cy="72008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907704" y="4601994"/>
            <a:ext cx="288032" cy="72008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76256" y="561010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Notch filter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1259632" y="164966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Narrowband coupler with hook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1259632" y="388191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Broadband coupler with probe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5868144" y="164966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2-Stub coupler (narrow/ broad)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5940152" y="38610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1-Stub coupler (narrow)</a:t>
            </a:r>
            <a:endParaRPr lang="en-US" dirty="0"/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3839" y="6376243"/>
            <a:ext cx="430161" cy="365125"/>
          </a:xfrm>
        </p:spPr>
        <p:txBody>
          <a:bodyPr/>
          <a:lstStyle/>
          <a:p>
            <a:fld id="{403034ED-392B-42A2-8939-5A95FD54CE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1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home\kai\CERN\Talks\pictures\HRO_WIS_tml0043_beta=0.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370802" cy="2157877"/>
          </a:xfrm>
          <a:prstGeom prst="rect">
            <a:avLst/>
          </a:prstGeom>
          <a:noFill/>
        </p:spPr>
      </p:pic>
      <p:pic>
        <p:nvPicPr>
          <p:cNvPr id="2056" name="Picture 8" descr="C:\home\kai\CERN\Talks\pictures\HRO_WIS_tml0043_beta=0.65_ful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96974"/>
            <a:ext cx="3370802" cy="2157877"/>
          </a:xfrm>
          <a:prstGeom prst="rect">
            <a:avLst/>
          </a:prstGeom>
          <a:noFill/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688632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Narrowband Coupler with Hook</a:t>
            </a:r>
            <a:endParaRPr lang="en-US" sz="280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FF699A6-15D8-4C0E-8931-968214C0937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052736"/>
            <a:ext cx="8153400" cy="6048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Optimization of the narrowband coupler for </a:t>
            </a:r>
            <a:r>
              <a:rPr lang="en-US" sz="2000" b="1" dirty="0" smtClean="0"/>
              <a:t>beta = 0.65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  <p:pic>
        <p:nvPicPr>
          <p:cNvPr id="2050" name="Picture 2" descr="C:\home\kai\CERN\Talks\pictures\HRO_beta=0.65_optimized.bmp"/>
          <p:cNvPicPr>
            <a:picLocks noChangeAspect="1" noChangeArrowheads="1"/>
          </p:cNvPicPr>
          <p:nvPr/>
        </p:nvPicPr>
        <p:blipFill>
          <a:blip r:embed="rId4" cstate="print"/>
          <a:srcRect l="37001" r="38331" b="6729"/>
          <a:stretch>
            <a:fillRect/>
          </a:stretch>
        </p:blipFill>
        <p:spPr bwMode="auto">
          <a:xfrm>
            <a:off x="717878" y="1686818"/>
            <a:ext cx="1417421" cy="3168352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/>
          <p:nvPr/>
        </p:nvCxnSpPr>
        <p:spPr>
          <a:xfrm>
            <a:off x="1437958" y="4135090"/>
            <a:ext cx="288032" cy="288032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230046" y="3847058"/>
            <a:ext cx="0" cy="288032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230046" y="3343002"/>
            <a:ext cx="0" cy="504056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89886" y="3054970"/>
            <a:ext cx="0" cy="1080120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89886" y="2334890"/>
            <a:ext cx="0" cy="360040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149926" y="2622922"/>
            <a:ext cx="576064" cy="14401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1077918" y="2118866"/>
            <a:ext cx="720080" cy="14401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230046" y="346727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h1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30046" y="382731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21934" y="4207098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r0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9846" y="355902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l1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9846" y="2766938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l2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9846" y="233489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l3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25990" y="255091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C1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25990" y="2046858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5" cstate="print"/>
          <a:srcRect t="1983" r="48554"/>
          <a:stretch>
            <a:fillRect/>
          </a:stretch>
        </p:blipFill>
        <p:spPr bwMode="auto">
          <a:xfrm>
            <a:off x="7129046" y="4930715"/>
            <a:ext cx="1907450" cy="83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>
          <a:xfrm>
            <a:off x="7184384" y="5198153"/>
            <a:ext cx="1826156" cy="23750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184384" y="5435661"/>
            <a:ext cx="1826156" cy="285010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827584" y="2910954"/>
            <a:ext cx="648072" cy="288032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1547664" y="2910954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M12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046858"/>
            <a:ext cx="2765301" cy="209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Content Placeholder 2"/>
          <p:cNvSpPr txBox="1">
            <a:spLocks/>
          </p:cNvSpPr>
          <p:nvPr/>
        </p:nvSpPr>
        <p:spPr>
          <a:xfrm>
            <a:off x="611559" y="4855170"/>
            <a:ext cx="4896545" cy="13681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2000" dirty="0" smtClean="0"/>
              <a:t>Design only suitable for small band width 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2000" dirty="0" smtClean="0"/>
              <a:t>In case of beta = 1.00 coupler could only be optimized for one frequency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2000" dirty="0" smtClean="0"/>
              <a:t>Hook is difficult to cool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755576" y="2694930"/>
            <a:ext cx="0" cy="360040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427984" y="2262882"/>
            <a:ext cx="288032" cy="18002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491880" y="2262882"/>
            <a:ext cx="288032" cy="18002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11960" y="408456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Notch filter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55197" y="3625279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simplified model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588224" y="6073551"/>
            <a:ext cx="2165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odel including beam pipe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465811" y="4221088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1.5 mm distance</a:t>
            </a:r>
            <a:endParaRPr lang="en-GB" sz="10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979712" y="3883651"/>
            <a:ext cx="369952" cy="55346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349664" y="4437112"/>
            <a:ext cx="639688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32385" y="1449651"/>
            <a:ext cx="1915909" cy="3231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itchFamily="49" charset="0"/>
                <a:cs typeface="Courier New" pitchFamily="49" charset="0"/>
              </a:rPr>
              <a:t>TM01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TEM [dB</a:t>
            </a:r>
            <a:r>
              <a:rPr lang="en-US" sz="15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]</a:t>
            </a:r>
            <a:endParaRPr lang="en-GB" sz="1500" dirty="0"/>
          </a:p>
        </p:txBody>
      </p:sp>
      <p:sp>
        <p:nvSpPr>
          <p:cNvPr id="47" name="Rectangle 46"/>
          <p:cNvSpPr/>
          <p:nvPr/>
        </p:nvSpPr>
        <p:spPr>
          <a:xfrm>
            <a:off x="6332385" y="3897923"/>
            <a:ext cx="1915909" cy="3231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itchFamily="49" charset="0"/>
                <a:cs typeface="Courier New" pitchFamily="49" charset="0"/>
              </a:rPr>
              <a:t>TM01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TEM </a:t>
            </a:r>
            <a:r>
              <a:rPr lang="en-US" sz="15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[dB]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15348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46858"/>
            <a:ext cx="3157736" cy="20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Content Placeholder 2"/>
          <p:cNvSpPr txBox="1">
            <a:spLocks/>
          </p:cNvSpPr>
          <p:nvPr/>
        </p:nvSpPr>
        <p:spPr>
          <a:xfrm>
            <a:off x="323528" y="4882554"/>
            <a:ext cx="4824536" cy="148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2000" dirty="0"/>
              <a:t>Larger bandwidth with 3 </a:t>
            </a:r>
            <a:r>
              <a:rPr lang="en-US" sz="2000" dirty="0" smtClean="0"/>
              <a:t>resonances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2000" dirty="0"/>
              <a:t>Sharper </a:t>
            </a:r>
            <a:r>
              <a:rPr lang="en-US" sz="2000" dirty="0" smtClean="0"/>
              <a:t>transition </a:t>
            </a:r>
            <a:r>
              <a:rPr lang="en-US" sz="2000" dirty="0"/>
              <a:t>frequency region </a:t>
            </a:r>
            <a:endParaRPr lang="en-US" sz="2000" dirty="0" smtClean="0"/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2000" dirty="0" smtClean="0"/>
              <a:t>Better to cool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9" name="Picture 11" descr="C:\home\kai\CERN\Mathematica\HOM Coupler Designs\HBB\Optimization beta=1.00\HBB_tml001_Sol2_v5.031.bmp"/>
          <p:cNvPicPr>
            <a:picLocks noChangeAspect="1" noChangeArrowheads="1"/>
          </p:cNvPicPr>
          <p:nvPr/>
        </p:nvPicPr>
        <p:blipFill>
          <a:blip r:embed="rId3" cstate="print"/>
          <a:srcRect l="41294" t="3364" r="41294" b="3364"/>
          <a:stretch>
            <a:fillRect/>
          </a:stretch>
        </p:blipFill>
        <p:spPr bwMode="auto">
          <a:xfrm>
            <a:off x="539552" y="1542802"/>
            <a:ext cx="1368152" cy="33123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368" y="206058"/>
            <a:ext cx="5325792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Broadband Coupler with Probe</a:t>
            </a:r>
            <a:endParaRPr lang="en-US" sz="28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FF699A6-15D8-4C0E-8931-968214C0937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052736"/>
            <a:ext cx="8153400" cy="6762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Optimization of the broadband coupler for </a:t>
            </a:r>
            <a:r>
              <a:rPr lang="en-US" sz="2000" b="1" dirty="0" smtClean="0"/>
              <a:t>beta = 1.00</a:t>
            </a:r>
          </a:p>
          <a:p>
            <a:endParaRPr lang="en-US" sz="2000" b="1" dirty="0" smtClean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971600" y="4639146"/>
            <a:ext cx="504056" cy="0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59632" y="2550914"/>
            <a:ext cx="576064" cy="288032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1043608" y="2334890"/>
            <a:ext cx="360040" cy="216024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67544" y="4063082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l1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7544" y="319898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l2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7544" y="211886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l4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03648" y="22628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C1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31640" y="319898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d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827584" y="3919066"/>
            <a:ext cx="0" cy="576064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259632" y="3487018"/>
            <a:ext cx="144016" cy="0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59632" y="1614810"/>
            <a:ext cx="0" cy="288032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899592" y="3487018"/>
            <a:ext cx="144016" cy="0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43608" y="2910954"/>
            <a:ext cx="0" cy="1584176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99592" y="3487018"/>
            <a:ext cx="504056" cy="0"/>
          </a:xfrm>
          <a:prstGeom prst="straightConnector1">
            <a:avLst/>
          </a:prstGeom>
          <a:ln w="15875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827584" y="2694930"/>
            <a:ext cx="0" cy="1224136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827584" y="2118866"/>
            <a:ext cx="0" cy="288032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67544" y="2406898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l3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827584" y="2406898"/>
            <a:ext cx="0" cy="288032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43608" y="463914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l5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1907704" y="3631034"/>
            <a:ext cx="0" cy="504056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93924" y="3703042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h1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63688" y="253116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M23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home\kai\CERN\Talks\pictures\HBB_tml003_full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18" y="3933056"/>
            <a:ext cx="3377562" cy="2162205"/>
          </a:xfrm>
          <a:prstGeom prst="rect">
            <a:avLst/>
          </a:prstGeom>
          <a:noFill/>
        </p:spPr>
      </p:pic>
      <p:pic>
        <p:nvPicPr>
          <p:cNvPr id="1027" name="Picture 3" descr="C:\home\kai\CERN\Talks\pictures\HBB_tml00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4918" y="1482819"/>
            <a:ext cx="3377562" cy="2162205"/>
          </a:xfrm>
          <a:prstGeom prst="rect">
            <a:avLst/>
          </a:prstGeom>
          <a:noFill/>
        </p:spPr>
      </p:pic>
      <p:grpSp>
        <p:nvGrpSpPr>
          <p:cNvPr id="4" name="Group 86"/>
          <p:cNvGrpSpPr/>
          <p:nvPr/>
        </p:nvGrpSpPr>
        <p:grpSpPr>
          <a:xfrm>
            <a:off x="7308304" y="4930715"/>
            <a:ext cx="1728192" cy="864096"/>
            <a:chOff x="4644008" y="3366284"/>
            <a:chExt cx="2304256" cy="1269506"/>
          </a:xfrm>
        </p:grpSpPr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52239" t="1983"/>
            <a:stretch>
              <a:fillRect/>
            </a:stretch>
          </p:blipFill>
          <p:spPr bwMode="auto">
            <a:xfrm>
              <a:off x="4644008" y="3366284"/>
              <a:ext cx="2304256" cy="1269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Rectangle 88"/>
            <p:cNvSpPr/>
            <p:nvPr/>
          </p:nvSpPr>
          <p:spPr>
            <a:xfrm>
              <a:off x="4644008" y="3771694"/>
              <a:ext cx="2304256" cy="360040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44008" y="4131734"/>
              <a:ext cx="2304256" cy="28803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644008" y="4419766"/>
              <a:ext cx="2304256" cy="144016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283968" y="2190874"/>
            <a:ext cx="216024" cy="187220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059832" y="2190874"/>
            <a:ext cx="288032" cy="187220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211960" y="408456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Notch filter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43608" y="3775050"/>
            <a:ext cx="504056" cy="288032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043608" y="3991074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M12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88224" y="6073551"/>
            <a:ext cx="2165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odel including beam pipe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355197" y="3573016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simplified model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2212255" y="4253845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0.5 mm distance</a:t>
            </a:r>
            <a:endParaRPr lang="en-GB" sz="10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763688" y="4110461"/>
            <a:ext cx="411048" cy="384669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174736" y="4500066"/>
            <a:ext cx="639688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401524" y="1381219"/>
            <a:ext cx="1915909" cy="3231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itchFamily="49" charset="0"/>
                <a:cs typeface="Courier New" pitchFamily="49" charset="0"/>
              </a:rPr>
              <a:t>TM01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TEM [dB]</a:t>
            </a:r>
            <a:endParaRPr lang="en-GB" sz="1500" dirty="0"/>
          </a:p>
        </p:txBody>
      </p:sp>
      <p:sp>
        <p:nvSpPr>
          <p:cNvPr id="75" name="Rectangle 74"/>
          <p:cNvSpPr/>
          <p:nvPr/>
        </p:nvSpPr>
        <p:spPr>
          <a:xfrm>
            <a:off x="6332385" y="3825915"/>
            <a:ext cx="1915909" cy="3231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itchFamily="49" charset="0"/>
                <a:cs typeface="Courier New" pitchFamily="49" charset="0"/>
              </a:rPr>
              <a:t>TM01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TEM </a:t>
            </a:r>
            <a:r>
              <a:rPr lang="en-US" sz="15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[dB]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4105374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home\kai\CERN\Talks\pictures\2ST_Sol1_v2.02_S2(3)1(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61" y="4149081"/>
            <a:ext cx="3374491" cy="2160239"/>
          </a:xfrm>
          <a:prstGeom prst="rect">
            <a:avLst/>
          </a:prstGeom>
          <a:noFill/>
        </p:spPr>
      </p:pic>
      <p:sp>
        <p:nvSpPr>
          <p:cNvPr id="95" name="Content Placeholder 2"/>
          <p:cNvSpPr txBox="1">
            <a:spLocks/>
          </p:cNvSpPr>
          <p:nvPr/>
        </p:nvSpPr>
        <p:spPr>
          <a:xfrm>
            <a:off x="179512" y="1908377"/>
            <a:ext cx="1512168" cy="17026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>
              <a:spcBef>
                <a:spcPts val="700"/>
              </a:spcBef>
              <a:buSzPct val="100000"/>
            </a:pPr>
            <a:r>
              <a:rPr lang="en-US" sz="1900" dirty="0" smtClean="0"/>
              <a:t>Lower damping      of the accelerating mode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368" y="206058"/>
            <a:ext cx="5397800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2-Stub Coupler </a:t>
            </a:r>
            <a:endParaRPr lang="en-US" sz="2800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FF699A6-15D8-4C0E-8931-968214C0937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7032" y="1024533"/>
            <a:ext cx="8153400" cy="6762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Optimization of the 2-Stub coupler for </a:t>
            </a:r>
            <a:r>
              <a:rPr lang="en-US" sz="2000" b="1" dirty="0" smtClean="0"/>
              <a:t>beta = 1.00 (broadband)</a:t>
            </a:r>
          </a:p>
          <a:p>
            <a:endParaRPr lang="en-US" sz="2000" b="1" dirty="0" smtClean="0"/>
          </a:p>
        </p:txBody>
      </p:sp>
      <p:grpSp>
        <p:nvGrpSpPr>
          <p:cNvPr id="28" name="Group 27"/>
          <p:cNvGrpSpPr/>
          <p:nvPr/>
        </p:nvGrpSpPr>
        <p:grpSpPr>
          <a:xfrm>
            <a:off x="1835696" y="1484784"/>
            <a:ext cx="1296144" cy="2650305"/>
            <a:chOff x="1619672" y="1484784"/>
            <a:chExt cx="1296144" cy="2650305"/>
          </a:xfrm>
        </p:grpSpPr>
        <p:pic>
          <p:nvPicPr>
            <p:cNvPr id="5" name="Picture 2" descr="C:\home\kai\CERN\Talks\pictures\2ST_Sol1_v1.bmp"/>
            <p:cNvPicPr>
              <a:picLocks noChangeAspect="1" noChangeArrowheads="1"/>
            </p:cNvPicPr>
            <p:nvPr/>
          </p:nvPicPr>
          <p:blipFill>
            <a:blip r:embed="rId3" cstate="print"/>
            <a:srcRect l="35913" t="3398" r="34950" b="3148"/>
            <a:stretch>
              <a:fillRect/>
            </a:stretch>
          </p:blipFill>
          <p:spPr bwMode="auto">
            <a:xfrm>
              <a:off x="1619672" y="1484784"/>
              <a:ext cx="1227014" cy="2650305"/>
            </a:xfrm>
            <a:prstGeom prst="rect">
              <a:avLst/>
            </a:prstGeom>
            <a:noFill/>
          </p:spPr>
        </p:pic>
        <p:grpSp>
          <p:nvGrpSpPr>
            <p:cNvPr id="21" name="Group 20"/>
            <p:cNvGrpSpPr/>
            <p:nvPr/>
          </p:nvGrpSpPr>
          <p:grpSpPr>
            <a:xfrm>
              <a:off x="1741296" y="1715245"/>
              <a:ext cx="1174520" cy="2246998"/>
              <a:chOff x="1513443" y="1715245"/>
              <a:chExt cx="1174520" cy="2246998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2172213" y="2060937"/>
                <a:ext cx="439180" cy="230461"/>
              </a:xfrm>
              <a:prstGeom prst="round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1952623" y="2060937"/>
                <a:ext cx="109795" cy="230461"/>
              </a:xfrm>
              <a:prstGeom prst="round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513443" y="3386090"/>
                <a:ext cx="267099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l1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513443" y="2694706"/>
                <a:ext cx="267099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l2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24990" y="1830476"/>
                <a:ext cx="303748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C1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82008" y="3485522"/>
                <a:ext cx="237780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d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99" name="Straight Arrow Connector 98"/>
              <p:cNvCxnSpPr/>
              <p:nvPr/>
            </p:nvCxnSpPr>
            <p:spPr>
              <a:xfrm flipV="1">
                <a:off x="1787930" y="3213244"/>
                <a:ext cx="0" cy="576153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2227110" y="3616551"/>
                <a:ext cx="109795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117315" y="2003322"/>
                <a:ext cx="0" cy="1728460"/>
              </a:xfrm>
              <a:prstGeom prst="line">
                <a:avLst/>
              </a:prstGeom>
              <a:ln w="2222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>
                <a:off x="2007520" y="3616551"/>
                <a:ext cx="109795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227110" y="3386090"/>
                <a:ext cx="0" cy="345692"/>
              </a:xfrm>
              <a:prstGeom prst="line">
                <a:avLst/>
              </a:prstGeom>
              <a:ln w="2222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2007520" y="3616551"/>
                <a:ext cx="329385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1787930" y="2176168"/>
                <a:ext cx="0" cy="1037076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V="1">
                <a:off x="1787930" y="1715245"/>
                <a:ext cx="0" cy="460923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1513443" y="1772860"/>
                <a:ext cx="267099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l3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flipV="1">
                <a:off x="2391803" y="2176168"/>
                <a:ext cx="0" cy="345692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2344633" y="2275600"/>
                <a:ext cx="343330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hm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172213" y="1830476"/>
                <a:ext cx="413695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M23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172213" y="3098013"/>
                <a:ext cx="439180" cy="230461"/>
              </a:xfrm>
              <a:prstGeom prst="round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72213" y="2867552"/>
                <a:ext cx="413695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M12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336905" y="2521860"/>
                <a:ext cx="109795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2117315" y="3789397"/>
                <a:ext cx="164692" cy="172846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2282008" y="3962243"/>
                <a:ext cx="164692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2282008" y="3731782"/>
                <a:ext cx="214325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r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635896" y="3645024"/>
            <a:ext cx="853648" cy="646451"/>
            <a:chOff x="7944582" y="2095286"/>
            <a:chExt cx="1152128" cy="939235"/>
          </a:xfrm>
        </p:grpSpPr>
        <p:pic>
          <p:nvPicPr>
            <p:cNvPr id="6" name="Picture 3" descr="C:\home\kai\CERN\Talks\pictures\2ST_Sol1_v1_b.bmp"/>
            <p:cNvPicPr>
              <a:picLocks noChangeAspect="1" noChangeArrowheads="1"/>
            </p:cNvPicPr>
            <p:nvPr/>
          </p:nvPicPr>
          <p:blipFill>
            <a:blip r:embed="rId4" cstate="print"/>
            <a:srcRect l="13759" t="3507" r="13792" b="4449"/>
            <a:stretch>
              <a:fillRect/>
            </a:stretch>
          </p:blipFill>
          <p:spPr bwMode="auto">
            <a:xfrm>
              <a:off x="7944582" y="2095286"/>
              <a:ext cx="1152128" cy="939235"/>
            </a:xfrm>
            <a:prstGeom prst="rect">
              <a:avLst/>
            </a:prstGeom>
            <a:noFill/>
          </p:spPr>
        </p:pic>
        <p:grpSp>
          <p:nvGrpSpPr>
            <p:cNvPr id="25" name="Group 24"/>
            <p:cNvGrpSpPr/>
            <p:nvPr/>
          </p:nvGrpSpPr>
          <p:grpSpPr>
            <a:xfrm>
              <a:off x="7980854" y="2386449"/>
              <a:ext cx="611800" cy="576065"/>
              <a:chOff x="7980854" y="2386449"/>
              <a:chExt cx="611800" cy="576065"/>
            </a:xfrm>
          </p:grpSpPr>
          <p:cxnSp>
            <p:nvCxnSpPr>
              <p:cNvPr id="109" name="Straight Arrow Connector 108"/>
              <p:cNvCxnSpPr/>
              <p:nvPr/>
            </p:nvCxnSpPr>
            <p:spPr>
              <a:xfrm flipV="1">
                <a:off x="8016590" y="2458458"/>
                <a:ext cx="576064" cy="504056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>
                <a:off x="7980854" y="2458458"/>
                <a:ext cx="611800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/>
              <p:cNvSpPr txBox="1"/>
              <p:nvPr/>
            </p:nvSpPr>
            <p:spPr>
              <a:xfrm>
                <a:off x="8060120" y="2386449"/>
                <a:ext cx="370390" cy="380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  <a:sym typeface="Symbol"/>
                  </a:rPr>
                  <a:t>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3" name="Arc 132"/>
              <p:cNvSpPr/>
              <p:nvPr/>
            </p:nvSpPr>
            <p:spPr>
              <a:xfrm rot="12512055">
                <a:off x="8076343" y="2395766"/>
                <a:ext cx="432048" cy="360040"/>
              </a:xfrm>
              <a:prstGeom prst="arc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5" name="Oval 54"/>
          <p:cNvSpPr/>
          <p:nvPr/>
        </p:nvSpPr>
        <p:spPr>
          <a:xfrm>
            <a:off x="5590941" y="5088722"/>
            <a:ext cx="28803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795" y="1484784"/>
            <a:ext cx="265234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5940152" y="1484784"/>
            <a:ext cx="1410288" cy="2475535"/>
            <a:chOff x="6156176" y="1500699"/>
            <a:chExt cx="1410288" cy="2475535"/>
          </a:xfrm>
        </p:grpSpPr>
        <p:pic>
          <p:nvPicPr>
            <p:cNvPr id="7" name="Picture 2" descr="D:\CERN\Mathematica\HOM Coupler Designs\2-STUB\recover\Parametric Studies\model.bmp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06" r="33897"/>
            <a:stretch/>
          </p:blipFill>
          <p:spPr bwMode="auto">
            <a:xfrm>
              <a:off x="6156176" y="1500699"/>
              <a:ext cx="1410288" cy="239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Group 66"/>
            <p:cNvGrpSpPr/>
            <p:nvPr/>
          </p:nvGrpSpPr>
          <p:grpSpPr>
            <a:xfrm>
              <a:off x="6372200" y="1830476"/>
              <a:ext cx="1174520" cy="2145758"/>
              <a:chOff x="1513443" y="1643639"/>
              <a:chExt cx="1174520" cy="2145758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2172213" y="2060937"/>
                <a:ext cx="439180" cy="230461"/>
              </a:xfrm>
              <a:prstGeom prst="round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952623" y="2060937"/>
                <a:ext cx="109795" cy="230461"/>
              </a:xfrm>
              <a:prstGeom prst="round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13443" y="3386090"/>
                <a:ext cx="267099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l1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513443" y="2694706"/>
                <a:ext cx="267099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l2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824990" y="1830476"/>
                <a:ext cx="303748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C1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282008" y="3485522"/>
                <a:ext cx="237780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d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V="1">
                <a:off x="1787930" y="3213244"/>
                <a:ext cx="0" cy="576153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2227110" y="3616551"/>
                <a:ext cx="109795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089507" y="2003322"/>
                <a:ext cx="0" cy="1728460"/>
              </a:xfrm>
              <a:prstGeom prst="line">
                <a:avLst/>
              </a:prstGeom>
              <a:ln w="2222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>
                <a:off x="1979712" y="3616551"/>
                <a:ext cx="109795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227110" y="3386090"/>
                <a:ext cx="0" cy="345692"/>
              </a:xfrm>
              <a:prstGeom prst="line">
                <a:avLst/>
              </a:prstGeom>
              <a:ln w="2222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2017499" y="3616551"/>
                <a:ext cx="329385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1787930" y="2176168"/>
                <a:ext cx="0" cy="1037076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H="1" flipV="1">
                <a:off x="1780542" y="1643639"/>
                <a:ext cx="7388" cy="53253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1513443" y="1772860"/>
                <a:ext cx="267099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l3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 flipV="1">
                <a:off x="2391803" y="2176168"/>
                <a:ext cx="0" cy="345692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2344633" y="2275600"/>
                <a:ext cx="343330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hm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172213" y="1830476"/>
                <a:ext cx="413695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M23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2172213" y="2623099"/>
                <a:ext cx="439180" cy="489485"/>
              </a:xfrm>
              <a:prstGeom prst="round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172213" y="2867552"/>
                <a:ext cx="413695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M12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>
              <a:xfrm>
                <a:off x="2336905" y="2521860"/>
                <a:ext cx="109795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2120162" y="3242163"/>
                <a:ext cx="164692" cy="172846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>
                <a:off x="2284855" y="3415009"/>
                <a:ext cx="164692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/>
              <p:cNvSpPr txBox="1"/>
              <p:nvPr/>
            </p:nvSpPr>
            <p:spPr>
              <a:xfrm>
                <a:off x="2282008" y="3170155"/>
                <a:ext cx="214325" cy="22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r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</p:grpSp>
      </p:grpSp>
      <p:pic>
        <p:nvPicPr>
          <p:cNvPr id="27" name="Picture 3" descr="D:\CERN\Mathematica\HOM Coupler Designs\2-STUB\recover\Parametric Studies\optimizing\S2(3)1(1)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2"/>
            <a:ext cx="4176464" cy="21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angle 106"/>
          <p:cNvSpPr/>
          <p:nvPr/>
        </p:nvSpPr>
        <p:spPr>
          <a:xfrm>
            <a:off x="4860032" y="1700808"/>
            <a:ext cx="216024" cy="187220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3923928" y="1700808"/>
            <a:ext cx="288032" cy="187220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4644008" y="366651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Notch filter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86"/>
          <p:cNvGrpSpPr/>
          <p:nvPr/>
        </p:nvGrpSpPr>
        <p:grpSpPr>
          <a:xfrm>
            <a:off x="7031101" y="5016714"/>
            <a:ext cx="1728192" cy="864096"/>
            <a:chOff x="4644008" y="3366284"/>
            <a:chExt cx="2304256" cy="1269506"/>
          </a:xfrm>
        </p:grpSpPr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52239" t="1983"/>
            <a:stretch>
              <a:fillRect/>
            </a:stretch>
          </p:blipFill>
          <p:spPr bwMode="auto">
            <a:xfrm>
              <a:off x="4644008" y="3366284"/>
              <a:ext cx="2304256" cy="1269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Rectangle 88"/>
            <p:cNvSpPr/>
            <p:nvPr/>
          </p:nvSpPr>
          <p:spPr>
            <a:xfrm>
              <a:off x="4644008" y="3771694"/>
              <a:ext cx="2304256" cy="360040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44008" y="4131734"/>
              <a:ext cx="2304256" cy="28803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644008" y="4419766"/>
              <a:ext cx="2304256" cy="144016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1" name="Oval 110"/>
          <p:cNvSpPr/>
          <p:nvPr/>
        </p:nvSpPr>
        <p:spPr>
          <a:xfrm>
            <a:off x="1099584" y="5016714"/>
            <a:ext cx="288032" cy="10510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 rot="5400000">
            <a:off x="7326942" y="4055588"/>
            <a:ext cx="288032" cy="10510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7452320" y="1944216"/>
            <a:ext cx="1512168" cy="16127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>
              <a:spcBef>
                <a:spcPts val="700"/>
              </a:spcBef>
              <a:buSzPct val="100000"/>
            </a:pPr>
            <a:r>
              <a:rPr lang="en-US" sz="1900" dirty="0" smtClean="0"/>
              <a:t>Higher damping of the higher order modes (&lt; 2.5 GHz)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596336" y="1248446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0.5 mm distance</a:t>
            </a:r>
            <a:endParaRPr lang="en-GB" sz="1000" dirty="0"/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6894086" y="1505041"/>
            <a:ext cx="702250" cy="14957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7596336" y="1505041"/>
            <a:ext cx="639688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77545" y="5013938"/>
            <a:ext cx="1555747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500" dirty="0" smtClean="0">
                <a:solidFill>
                  <a:srgbClr val="C00000"/>
                </a:solidFill>
              </a:rPr>
              <a:t>difficult to adjust</a:t>
            </a:r>
            <a:endParaRPr lang="en-GB" sz="1500" dirty="0">
              <a:solidFill>
                <a:srgbClr val="C00000"/>
              </a:solidFill>
            </a:endParaRPr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>
            <a:off x="1387616" y="5175521"/>
            <a:ext cx="189929" cy="11713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1751327" y="4041939"/>
            <a:ext cx="1915909" cy="3231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itchFamily="49" charset="0"/>
                <a:cs typeface="Courier New" pitchFamily="49" charset="0"/>
              </a:rPr>
              <a:t>TM01 -</a:t>
            </a:r>
            <a:r>
              <a:rPr lang="en-US" sz="15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TEM</a:t>
            </a:r>
            <a:r>
              <a:rPr lang="en-US" sz="15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[dB]</a:t>
            </a:r>
            <a:endParaRPr lang="en-GB" sz="1500" dirty="0"/>
          </a:p>
        </p:txBody>
      </p:sp>
      <p:sp>
        <p:nvSpPr>
          <p:cNvPr id="119" name="Rectangle 118"/>
          <p:cNvSpPr/>
          <p:nvPr/>
        </p:nvSpPr>
        <p:spPr>
          <a:xfrm>
            <a:off x="6257508" y="4041939"/>
            <a:ext cx="1915909" cy="3231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itchFamily="49" charset="0"/>
                <a:cs typeface="Courier New" pitchFamily="49" charset="0"/>
              </a:rPr>
              <a:t>TM01 -</a:t>
            </a:r>
            <a:r>
              <a:rPr lang="en-US" sz="15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TEM</a:t>
            </a:r>
            <a:r>
              <a:rPr lang="en-US" sz="15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[dB]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72105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616624" cy="533082"/>
          </a:xfrm>
          <a:solidFill>
            <a:srgbClr val="00336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 smtClean="0"/>
              <a:t>Higher Order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7544" y="1052735"/>
            <a:ext cx="5544616" cy="925601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Previous designs not suitable for the first dipole </a:t>
            </a:r>
            <a:r>
              <a:rPr lang="en-US" sz="2000" dirty="0"/>
              <a:t>band </a:t>
            </a:r>
            <a:r>
              <a:rPr lang="en-US" sz="2000" dirty="0" smtClean="0"/>
              <a:t>(sharper </a:t>
            </a:r>
            <a:r>
              <a:rPr lang="en-US" sz="2000" dirty="0"/>
              <a:t>transition frequency region </a:t>
            </a:r>
            <a:r>
              <a:rPr lang="en-US" sz="2000" dirty="0" smtClean="0"/>
              <a:t>is required)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0" name="Slide Number Placeholder 1"/>
          <p:cNvSpPr txBox="1">
            <a:spLocks/>
          </p:cNvSpPr>
          <p:nvPr/>
        </p:nvSpPr>
        <p:spPr>
          <a:xfrm>
            <a:off x="8713839" y="6381328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3528" y="6093296"/>
            <a:ext cx="8532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2</a:t>
            </a:r>
            <a:r>
              <a:rPr lang="de-DE" sz="1000" dirty="0" smtClean="0"/>
              <a:t> H. J. Blinchikoff, A. I. Zverev,  “</a:t>
            </a:r>
            <a:r>
              <a:rPr lang="en-GB" sz="1000" dirty="0" smtClean="0"/>
              <a:t>Filtering in the Time and Frequency Domain</a:t>
            </a:r>
            <a:r>
              <a:rPr lang="de-DE" sz="1000" dirty="0" smtClean="0"/>
              <a:t>“, </a:t>
            </a:r>
            <a:r>
              <a:rPr lang="en-GB" sz="1000" dirty="0" smtClean="0"/>
              <a:t>John Wiley &amp; Sons New York, p. 107-111, 1976</a:t>
            </a:r>
            <a:endParaRPr lang="en-US" sz="1000" dirty="0"/>
          </a:p>
        </p:txBody>
      </p:sp>
      <p:pic>
        <p:nvPicPr>
          <p:cNvPr id="4" name="Picture 2" descr="D:\CERN\Talks\B252 Seminar\pictures\Butterwo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377033" cy="2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ERN\Talks\B252 Seminar\pictures\LP_Circ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56906"/>
            <a:ext cx="37909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19672" y="5621760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Figure 2: lumped circuit of a n-</a:t>
            </a:r>
            <a:r>
              <a:rPr lang="en-GB" sz="1000" dirty="0" err="1" smtClean="0"/>
              <a:t>th</a:t>
            </a:r>
            <a:r>
              <a:rPr lang="en-GB" sz="1000" dirty="0" smtClean="0"/>
              <a:t> order low pass</a:t>
            </a:r>
            <a:r>
              <a:rPr lang="en-GB" sz="1000" baseline="30000" dirty="0"/>
              <a:t>2</a:t>
            </a:r>
            <a:endParaRPr lang="en-US" sz="10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184576" y="5631051"/>
            <a:ext cx="3563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Figure 3: Attenuation of Butterworth filter of different order n</a:t>
            </a:r>
            <a:r>
              <a:rPr lang="en-GB" sz="1000" baseline="30000" dirty="0" smtClean="0"/>
              <a:t>2</a:t>
            </a:r>
            <a:endParaRPr lang="en-US" sz="10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8182" y="5919083"/>
            <a:ext cx="8532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/>
              <a:t>1</a:t>
            </a:r>
            <a:r>
              <a:rPr lang="de-DE" sz="1000" dirty="0" smtClean="0"/>
              <a:t> A. I. Zverev,  “Handbook of Filter Synthesis“, </a:t>
            </a:r>
            <a:r>
              <a:rPr lang="en-GB" sz="1000" dirty="0" smtClean="0"/>
              <a:t>John Wiley &amp; Sons New York, p. 68, 1967</a:t>
            </a:r>
            <a:endParaRPr lang="en-US" sz="1000" dirty="0"/>
          </a:p>
        </p:txBody>
      </p:sp>
      <p:pic>
        <p:nvPicPr>
          <p:cNvPr id="22" name="Picture 21" descr="D:\CERN\Talks\B252 Seminar\pictures\Chebyshev_fil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08112"/>
            <a:ext cx="3305025" cy="11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508104" y="3110771"/>
            <a:ext cx="342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Figure 1: Attenuation of some Chebyshev filter (n=5)</a:t>
            </a:r>
            <a:r>
              <a:rPr lang="en-GB" sz="1000" baseline="30000" dirty="0"/>
              <a:t>1</a:t>
            </a:r>
            <a:endParaRPr lang="en-US" sz="1000" baseline="300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67544" y="2132856"/>
            <a:ext cx="4732476" cy="2386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Sharper transition </a:t>
            </a:r>
            <a:r>
              <a:rPr lang="en-US" sz="2000" dirty="0" smtClean="0"/>
              <a:t>frequency region at the costs of lower damping in stop band and higher damping in pass band</a:t>
            </a:r>
          </a:p>
          <a:p>
            <a:endParaRPr lang="en-US" sz="1200" dirty="0" smtClean="0"/>
          </a:p>
          <a:p>
            <a:r>
              <a:rPr lang="en-US" sz="2000" dirty="0" smtClean="0"/>
              <a:t>Sharper </a:t>
            </a:r>
            <a:r>
              <a:rPr lang="en-US" sz="2000" dirty="0"/>
              <a:t>transition frequency </a:t>
            </a:r>
            <a:r>
              <a:rPr lang="en-US" sz="2000" dirty="0" smtClean="0"/>
              <a:t>region also possible by using filters of a higher order </a:t>
            </a:r>
            <a:r>
              <a:rPr lang="en-US" sz="2000" dirty="0" smtClean="0">
                <a:sym typeface="Wingdings" pitchFamily="2" charset="2"/>
              </a:rPr>
              <a:t> more complex design</a:t>
            </a:r>
            <a:endParaRPr lang="en-US" sz="20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51662" t="19726" b="40125"/>
          <a:stretch/>
        </p:blipFill>
        <p:spPr bwMode="auto">
          <a:xfrm>
            <a:off x="6084168" y="1124744"/>
            <a:ext cx="2301197" cy="5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/>
          <p:cNvSpPr/>
          <p:nvPr/>
        </p:nvSpPr>
        <p:spPr>
          <a:xfrm rot="5400000">
            <a:off x="6902505" y="1295009"/>
            <a:ext cx="404215" cy="4073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1628800"/>
            <a:ext cx="3188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modes that are very closed to 704.4 MHz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75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616624" cy="533082"/>
          </a:xfrm>
          <a:solidFill>
            <a:srgbClr val="00336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/>
              <a:t>Higher Order Filter</a:t>
            </a:r>
            <a:endParaRPr lang="en-US" sz="2800" dirty="0" smtClean="0"/>
          </a:p>
        </p:txBody>
      </p:sp>
      <p:sp>
        <p:nvSpPr>
          <p:cNvPr id="40" name="Slide Number Placeholder 1"/>
          <p:cNvSpPr txBox="1">
            <a:spLocks/>
          </p:cNvSpPr>
          <p:nvPr/>
        </p:nvSpPr>
        <p:spPr>
          <a:xfrm>
            <a:off x="8713839" y="6381328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048" name="Picture 20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95877"/>
            <a:ext cx="6004529" cy="3940472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7" t="9767" r="11703" b="8570"/>
          <a:stretch/>
        </p:blipFill>
        <p:spPr>
          <a:xfrm>
            <a:off x="7705057" y="2799556"/>
            <a:ext cx="1088624" cy="2933700"/>
          </a:xfrm>
          <a:prstGeom prst="rect">
            <a:avLst/>
          </a:prstGeom>
        </p:spPr>
      </p:pic>
      <p:pic>
        <p:nvPicPr>
          <p:cNvPr id="2050" name="Picture 20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 t="9471" r="16614" b="8867"/>
          <a:stretch/>
        </p:blipFill>
        <p:spPr>
          <a:xfrm>
            <a:off x="6463569" y="2798783"/>
            <a:ext cx="1088624" cy="2933701"/>
          </a:xfrm>
          <a:prstGeom prst="rect">
            <a:avLst/>
          </a:prstGeom>
        </p:spPr>
      </p:pic>
      <p:sp>
        <p:nvSpPr>
          <p:cNvPr id="2052" name="Rectangle 2051"/>
          <p:cNvSpPr/>
          <p:nvPr/>
        </p:nvSpPr>
        <p:spPr>
          <a:xfrm>
            <a:off x="6463569" y="2798784"/>
            <a:ext cx="1088624" cy="29337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7705057" y="2799555"/>
            <a:ext cx="1088624" cy="29337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53" name="Oval 2052"/>
          <p:cNvSpPr/>
          <p:nvPr/>
        </p:nvSpPr>
        <p:spPr>
          <a:xfrm>
            <a:off x="2195736" y="3866113"/>
            <a:ext cx="504056" cy="1296144"/>
          </a:xfrm>
          <a:prstGeom prst="ellipse">
            <a:avLst/>
          </a:prstGeom>
          <a:solidFill>
            <a:srgbClr val="92D050">
              <a:alpha val="47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323528" y="5877272"/>
            <a:ext cx="8532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1</a:t>
            </a:r>
            <a:r>
              <a:rPr lang="de-DE" sz="1000" dirty="0" smtClean="0"/>
              <a:t> A. Ainsworth, R. Calaga, et al.,  “</a:t>
            </a:r>
            <a:r>
              <a:rPr lang="en-GB" sz="1000" dirty="0" smtClean="0"/>
              <a:t>HOM Coupler Optimisation </a:t>
            </a:r>
            <a:r>
              <a:rPr lang="en-GB" sz="1000" dirty="0"/>
              <a:t>f</a:t>
            </a:r>
            <a:r>
              <a:rPr lang="en-GB" sz="1000" dirty="0" smtClean="0"/>
              <a:t>or the Superconducting RF Cavities in ESS </a:t>
            </a:r>
            <a:r>
              <a:rPr lang="de-DE" sz="1000" dirty="0" smtClean="0"/>
              <a:t>“, </a:t>
            </a:r>
            <a:r>
              <a:rPr lang="en-GB" sz="1000" dirty="0"/>
              <a:t>Proceedings of </a:t>
            </a:r>
            <a:r>
              <a:rPr lang="en-GB" sz="1000" dirty="0" smtClean="0"/>
              <a:t>IPAC2012, 2012</a:t>
            </a:r>
            <a:endParaRPr 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323528" y="6052299"/>
            <a:ext cx="8532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2</a:t>
            </a:r>
            <a:r>
              <a:rPr lang="de-DE" sz="1000" dirty="0" smtClean="0"/>
              <a:t> W. Xu, .et </a:t>
            </a:r>
            <a:r>
              <a:rPr lang="de-DE" sz="1000" dirty="0"/>
              <a:t>al. </a:t>
            </a:r>
            <a:r>
              <a:rPr lang="de-DE" sz="1000" dirty="0" smtClean="0"/>
              <a:t>, “</a:t>
            </a:r>
            <a:r>
              <a:rPr lang="en-GB" sz="1000" dirty="0" smtClean="0"/>
              <a:t>New </a:t>
            </a:r>
            <a:r>
              <a:rPr lang="en-GB" sz="1000" dirty="0"/>
              <a:t>HOM coupler design for high current SRF cavity </a:t>
            </a:r>
            <a:r>
              <a:rPr lang="de-DE" sz="1000" dirty="0"/>
              <a:t>“, </a:t>
            </a:r>
            <a:r>
              <a:rPr lang="en-GB" sz="1000" dirty="0"/>
              <a:t>Proceedings of IPAC2012, 2012</a:t>
            </a:r>
            <a:endParaRPr lang="en-US" sz="1000" dirty="0"/>
          </a:p>
        </p:txBody>
      </p:sp>
      <p:sp>
        <p:nvSpPr>
          <p:cNvPr id="2055" name="TextBox 2054"/>
          <p:cNvSpPr txBox="1"/>
          <p:nvPr/>
        </p:nvSpPr>
        <p:spPr>
          <a:xfrm>
            <a:off x="2915816" y="3933056"/>
            <a:ext cx="1512168" cy="830997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double-notch effect by 2</a:t>
            </a:r>
            <a:r>
              <a:rPr lang="en-GB" sz="1600" baseline="30000" dirty="0" smtClean="0"/>
              <a:t>nd</a:t>
            </a:r>
            <a:r>
              <a:rPr lang="en-GB" sz="1600" dirty="0" smtClean="0"/>
              <a:t> inductive stub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57610" y="1052736"/>
            <a:ext cx="8153400" cy="72008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Increasing the order by using of an additional coupling inductance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/>
              <a:t>This results also in a double-notch</a:t>
            </a:r>
            <a:r>
              <a:rPr lang="en-US" sz="2000" baseline="30000" dirty="0"/>
              <a:t>1,2</a:t>
            </a:r>
            <a:r>
              <a:rPr lang="en-US" sz="2000" dirty="0" smtClean="0"/>
              <a:t> (no adjustment necessary)</a:t>
            </a:r>
            <a:endParaRPr lang="en-US" sz="2000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3124556" y="1772816"/>
            <a:ext cx="23115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urier New" pitchFamily="49" charset="0"/>
                <a:cs typeface="Courier New" pitchFamily="49" charset="0"/>
              </a:rPr>
              <a:t>TM01 -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861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616624" cy="533082"/>
          </a:xfrm>
          <a:solidFill>
            <a:srgbClr val="00336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/>
              <a:t>Higher Order Filter</a:t>
            </a:r>
            <a:endParaRPr lang="en-US" sz="2800" dirty="0" smtClean="0"/>
          </a:p>
        </p:txBody>
      </p:sp>
      <p:sp>
        <p:nvSpPr>
          <p:cNvPr id="40" name="Slide Number Placeholder 1"/>
          <p:cNvSpPr txBox="1">
            <a:spLocks/>
          </p:cNvSpPr>
          <p:nvPr/>
        </p:nvSpPr>
        <p:spPr>
          <a:xfrm>
            <a:off x="8713839" y="6381328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57610" y="1052736"/>
            <a:ext cx="8153400" cy="720080"/>
          </a:xfrm>
        </p:spPr>
        <p:txBody>
          <a:bodyPr>
            <a:noAutofit/>
          </a:bodyPr>
          <a:lstStyle/>
          <a:p>
            <a:r>
              <a:rPr lang="en-US" sz="2000" dirty="0" smtClean="0"/>
              <a:t>Together with a second capacitor the coupler achieve an appropriate broad band characteristic with sharp </a:t>
            </a:r>
            <a:r>
              <a:rPr lang="en-US" sz="2000" dirty="0"/>
              <a:t>transition frequency region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3074" name="Picture 2" descr="D:\CERN\Talks\B252 Seminar\pictures\model_HRO_DN_v4.0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7" r="40866"/>
          <a:stretch/>
        </p:blipFill>
        <p:spPr bwMode="auto">
          <a:xfrm>
            <a:off x="1187624" y="2348880"/>
            <a:ext cx="1085387" cy="32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ERN\Talks\B252 Seminar\pictures\S_Parameter_HRO_DN_v4.0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2"/>
          <a:stretch/>
        </p:blipFill>
        <p:spPr bwMode="auto">
          <a:xfrm>
            <a:off x="3275856" y="2060848"/>
            <a:ext cx="3884717" cy="28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86"/>
          <p:cNvGrpSpPr/>
          <p:nvPr/>
        </p:nvGrpSpPr>
        <p:grpSpPr>
          <a:xfrm>
            <a:off x="3131840" y="5262943"/>
            <a:ext cx="1728192" cy="864096"/>
            <a:chOff x="4644008" y="3366284"/>
            <a:chExt cx="2304256" cy="126950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52239" t="1983"/>
            <a:stretch>
              <a:fillRect/>
            </a:stretch>
          </p:blipFill>
          <p:spPr bwMode="auto">
            <a:xfrm>
              <a:off x="4644008" y="3366284"/>
              <a:ext cx="2304256" cy="1269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4644008" y="3771694"/>
              <a:ext cx="2304256" cy="360040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4008" y="4131734"/>
              <a:ext cx="2304256" cy="28803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44008" y="4419766"/>
              <a:ext cx="2304256" cy="144016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51219"/>
          <a:stretch/>
        </p:blipFill>
        <p:spPr bwMode="auto">
          <a:xfrm>
            <a:off x="6156176" y="5239454"/>
            <a:ext cx="1658874" cy="9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156176" y="5541445"/>
            <a:ext cx="1658874" cy="245063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156176" y="5805264"/>
            <a:ext cx="1658874" cy="21602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156176" y="6021288"/>
            <a:ext cx="1658874" cy="98026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77802" y="4962454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monopole HOMs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335824" y="4942425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dipole HOMs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160573" y="263691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F17A6"/>
                </a:solidFill>
                <a:latin typeface="Courier New" pitchFamily="49" charset="0"/>
                <a:cs typeface="Courier New" pitchFamily="49" charset="0"/>
              </a:rPr>
              <a:t>TM01 -</a:t>
            </a:r>
            <a:r>
              <a:rPr lang="en-US" dirty="0">
                <a:solidFill>
                  <a:srgbClr val="DF17A6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TEM</a:t>
            </a:r>
            <a:endParaRPr lang="en-GB" dirty="0">
              <a:solidFill>
                <a:srgbClr val="DF17A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4288" y="292494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TE11 </a:t>
            </a:r>
            <a:r>
              <a:rPr lang="en-US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TEM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1210" y="5663976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optimized model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0542" y="4746578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1.8 mm distance</a:t>
            </a:r>
            <a:endParaRPr lang="en-GB" sz="1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15616" y="4653136"/>
            <a:ext cx="360040" cy="339663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75928" y="4992799"/>
            <a:ext cx="639688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008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81"/>
          <a:stretch/>
        </p:blipFill>
        <p:spPr>
          <a:xfrm>
            <a:off x="2883243" y="764704"/>
            <a:ext cx="6260757" cy="5616624"/>
          </a:xfrm>
          <a:prstGeom prst="rect">
            <a:avLst/>
          </a:prstGeom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83568" y="206058"/>
            <a:ext cx="5760640" cy="5330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34ED-392B-42A2-8939-5A95FD54CE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67544" y="1237456"/>
            <a:ext cx="3960440" cy="3919736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Overview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3000" dirty="0" smtClean="0"/>
              <a:t>Design Requirements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Design Approaches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Heat Loss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Summary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Outlook</a:t>
            </a:r>
            <a:endParaRPr lang="de-DE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CERN\Talks\B252 Seminar\pictures\S_Parameter_HBB_DN_v7.1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9"/>
          <a:stretch/>
        </p:blipFill>
        <p:spPr bwMode="auto">
          <a:xfrm>
            <a:off x="3131841" y="2060848"/>
            <a:ext cx="4101584" cy="279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CERN\Talks\B252 Seminar\pictures\model_HBB_DN_v7.1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9" r="38874"/>
          <a:stretch/>
        </p:blipFill>
        <p:spPr bwMode="auto">
          <a:xfrm>
            <a:off x="1115616" y="2132856"/>
            <a:ext cx="1329771" cy="343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616624" cy="533082"/>
          </a:xfrm>
          <a:solidFill>
            <a:srgbClr val="00336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/>
              <a:t>Higher Order Filter</a:t>
            </a:r>
            <a:endParaRPr lang="en-US" sz="2800" dirty="0" smtClean="0"/>
          </a:p>
        </p:txBody>
      </p:sp>
      <p:sp>
        <p:nvSpPr>
          <p:cNvPr id="40" name="Slide Number Placeholder 1"/>
          <p:cNvSpPr txBox="1">
            <a:spLocks/>
          </p:cNvSpPr>
          <p:nvPr/>
        </p:nvSpPr>
        <p:spPr>
          <a:xfrm>
            <a:off x="8713839" y="6381328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57610" y="1052736"/>
            <a:ext cx="8153400" cy="72008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 the same manner the broadband coupler can be modified</a:t>
            </a:r>
          </a:p>
          <a:p>
            <a:r>
              <a:rPr lang="en-US" sz="2000" dirty="0" smtClean="0"/>
              <a:t>Transmission of monopole HOMs is higher (5 - 10dB)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pSp>
        <p:nvGrpSpPr>
          <p:cNvPr id="16" name="Group 86"/>
          <p:cNvGrpSpPr/>
          <p:nvPr/>
        </p:nvGrpSpPr>
        <p:grpSpPr>
          <a:xfrm>
            <a:off x="3131840" y="5262943"/>
            <a:ext cx="1728192" cy="864096"/>
            <a:chOff x="4644008" y="3366284"/>
            <a:chExt cx="2304256" cy="126950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52239" t="1983"/>
            <a:stretch>
              <a:fillRect/>
            </a:stretch>
          </p:blipFill>
          <p:spPr bwMode="auto">
            <a:xfrm>
              <a:off x="4644008" y="3366284"/>
              <a:ext cx="2304256" cy="1269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4644008" y="3771694"/>
              <a:ext cx="2304256" cy="360040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4008" y="4131734"/>
              <a:ext cx="2304256" cy="28803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44008" y="4419766"/>
              <a:ext cx="2304256" cy="144016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51219"/>
          <a:stretch/>
        </p:blipFill>
        <p:spPr bwMode="auto">
          <a:xfrm>
            <a:off x="6156176" y="5239454"/>
            <a:ext cx="1658874" cy="9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156176" y="5541445"/>
            <a:ext cx="1658874" cy="245063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156176" y="5805264"/>
            <a:ext cx="1658874" cy="21602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156176" y="6021288"/>
            <a:ext cx="1658874" cy="98026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77802" y="4962454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monopole HOMs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335824" y="4942425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dipole HOMs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160573" y="263691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F17A6"/>
                </a:solidFill>
                <a:latin typeface="Courier New" pitchFamily="49" charset="0"/>
                <a:cs typeface="Courier New" pitchFamily="49" charset="0"/>
              </a:rPr>
              <a:t>TM01 -</a:t>
            </a:r>
            <a:r>
              <a:rPr lang="en-US" dirty="0">
                <a:solidFill>
                  <a:srgbClr val="DF17A6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TEM</a:t>
            </a:r>
            <a:endParaRPr lang="en-GB" dirty="0">
              <a:solidFill>
                <a:srgbClr val="DF17A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4288" y="292494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TE11 </a:t>
            </a:r>
            <a:r>
              <a:rPr lang="en-US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TEM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1210" y="5663976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optimized model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0542" y="4746578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0</a:t>
            </a:r>
            <a:r>
              <a:rPr lang="en-GB" sz="1000" dirty="0" smtClean="0"/>
              <a:t>.8 mm distance</a:t>
            </a:r>
            <a:endParaRPr lang="en-GB" sz="1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15616" y="4653136"/>
            <a:ext cx="360040" cy="339663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75928" y="4992799"/>
            <a:ext cx="639688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9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325792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Heat Losses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836712"/>
            <a:ext cx="8424936" cy="518457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itchFamily="2" charset="2"/>
              </a:rPr>
              <a:t>H-Field of fundamental </a:t>
            </a:r>
            <a:r>
              <a:rPr lang="en-US" sz="2000" dirty="0">
                <a:sym typeface="Wingdings" pitchFamily="2" charset="2"/>
              </a:rPr>
              <a:t>mode </a:t>
            </a:r>
            <a:r>
              <a:rPr lang="en-US" sz="2000" dirty="0" smtClean="0">
                <a:sym typeface="Wingdings" pitchFamily="2" charset="2"/>
              </a:rPr>
              <a:t>@ 704.4MHz as indicator for thermal losses</a:t>
            </a: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Surface resistant difficult to determine due to the residual resistant</a:t>
            </a:r>
            <a:r>
              <a:rPr lang="en-US" sz="2000" baseline="30000" dirty="0" smtClean="0">
                <a:sym typeface="Wingdings" pitchFamily="2" charset="2"/>
              </a:rPr>
              <a:t>1,2</a:t>
            </a:r>
            <a:r>
              <a:rPr lang="en-US" sz="2000" dirty="0" smtClean="0">
                <a:sym typeface="Wingdings" pitchFamily="2" charset="2"/>
              </a:rPr>
              <a:t>                (</a:t>
            </a:r>
            <a:r>
              <a:rPr lang="en-US" sz="2000" dirty="0">
                <a:sym typeface="Wingdings" pitchFamily="2" charset="2"/>
              </a:rPr>
              <a:t>t</a:t>
            </a:r>
            <a:r>
              <a:rPr lang="en-US" sz="2000" dirty="0" smtClean="0">
                <a:sym typeface="Wingdings" pitchFamily="2" charset="2"/>
              </a:rPr>
              <a:t>olerance range </a:t>
            </a:r>
            <a:r>
              <a:rPr lang="en-US" sz="2000" dirty="0">
                <a:sym typeface="Wingdings" pitchFamily="2" charset="2"/>
              </a:rPr>
              <a:t>of +/-100%) </a:t>
            </a: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3839" y="6376243"/>
            <a:ext cx="430161" cy="365125"/>
          </a:xfrm>
        </p:spPr>
        <p:txBody>
          <a:bodyPr/>
          <a:lstStyle/>
          <a:p>
            <a:fld id="{403034ED-392B-42A2-8939-5A95FD54CEF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8" t="12752" r="11875" b="15488"/>
          <a:stretch/>
        </p:blipFill>
        <p:spPr>
          <a:xfrm>
            <a:off x="1196831" y="1340769"/>
            <a:ext cx="1574969" cy="26719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7" t="5598" r="11771" b="3704"/>
          <a:stretch/>
        </p:blipFill>
        <p:spPr>
          <a:xfrm>
            <a:off x="2894821" y="1337718"/>
            <a:ext cx="1029107" cy="26719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4" b="11976"/>
          <a:stretch/>
        </p:blipFill>
        <p:spPr>
          <a:xfrm>
            <a:off x="4070304" y="1337717"/>
            <a:ext cx="1658469" cy="26719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8407" r="27396" b="21030"/>
          <a:stretch/>
        </p:blipFill>
        <p:spPr>
          <a:xfrm>
            <a:off x="6498922" y="1340769"/>
            <a:ext cx="2681590" cy="1712401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6426914" y="2322530"/>
            <a:ext cx="504056" cy="58396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ight Arrow 51"/>
          <p:cNvSpPr/>
          <p:nvPr/>
        </p:nvSpPr>
        <p:spPr>
          <a:xfrm rot="10800000">
            <a:off x="5850850" y="2364672"/>
            <a:ext cx="432048" cy="56027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0" t="-162" r="-996" b="62934"/>
          <a:stretch/>
        </p:blipFill>
        <p:spPr>
          <a:xfrm>
            <a:off x="5130770" y="1332746"/>
            <a:ext cx="699280" cy="180822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274786" y="3140969"/>
            <a:ext cx="457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x</a:t>
            </a:r>
            <a:r>
              <a:rPr lang="en-GB" sz="800" dirty="0" smtClean="0"/>
              <a:t> 3500</a:t>
            </a:r>
            <a:endParaRPr lang="en-GB" sz="800" dirty="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39991"/>
              </p:ext>
            </p:extLst>
          </p:nvPr>
        </p:nvGraphicFramePr>
        <p:xfrm>
          <a:off x="179512" y="4221089"/>
          <a:ext cx="5904656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469"/>
                <a:gridCol w="1392469"/>
                <a:gridCol w="1643082"/>
                <a:gridCol w="147663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Parameter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Tesla design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Broad</a:t>
                      </a:r>
                      <a:r>
                        <a:rPr lang="en-GB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band coupler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Hook coupler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Surface</a:t>
                      </a:r>
                      <a:r>
                        <a:rPr lang="en-GB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losses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1.212 </a:t>
                      </a:r>
                      <a:r>
                        <a:rPr lang="en-GB" sz="1400" dirty="0">
                          <a:effectLst/>
                        </a:rPr>
                        <a:t>mW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0.954 </a:t>
                      </a:r>
                      <a:r>
                        <a:rPr lang="en-GB" sz="1400" dirty="0">
                          <a:effectLst/>
                        </a:rPr>
                        <a:t>mW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0.836 </a:t>
                      </a:r>
                      <a:r>
                        <a:rPr lang="en-GB" sz="1400" dirty="0">
                          <a:effectLst/>
                        </a:rPr>
                        <a:t>mW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Bmax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9.2</a:t>
                      </a:r>
                      <a:r>
                        <a:rPr lang="en-GB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9.0mT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9.8mT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Emax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11MV/m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10.5MV/m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9.5MV/m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7089290" y="3231838"/>
            <a:ext cx="14558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/>
              <a:t>G      = </a:t>
            </a:r>
            <a:r>
              <a:rPr lang="en-GB" dirty="0" smtClean="0"/>
              <a:t>280 </a:t>
            </a:r>
            <a:r>
              <a:rPr lang="en-GB" dirty="0" smtClean="0">
                <a:sym typeface="Symbol"/>
              </a:rPr>
              <a:t></a:t>
            </a:r>
            <a:endParaRPr lang="en-GB" dirty="0" smtClean="0"/>
          </a:p>
          <a:p>
            <a:r>
              <a:rPr lang="en-GB" dirty="0" smtClean="0"/>
              <a:t>Q</a:t>
            </a:r>
            <a:r>
              <a:rPr lang="en-GB" baseline="-25000" dirty="0" smtClean="0"/>
              <a:t>0</a:t>
            </a:r>
            <a:r>
              <a:rPr lang="en-GB" dirty="0" smtClean="0"/>
              <a:t>    = 5x10</a:t>
            </a:r>
            <a:r>
              <a:rPr lang="en-GB" baseline="30000" dirty="0" smtClean="0"/>
              <a:t>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52320" y="4030897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Rs = 56 n</a:t>
            </a:r>
            <a:r>
              <a:rPr lang="en-GB" dirty="0" smtClean="0">
                <a:sym typeface="Symbol"/>
              </a:rPr>
              <a:t></a:t>
            </a:r>
            <a:endParaRPr lang="en-GB" dirty="0"/>
          </a:p>
        </p:txBody>
      </p:sp>
      <p:sp>
        <p:nvSpPr>
          <p:cNvPr id="59" name="Right Arrow 58"/>
          <p:cNvSpPr/>
          <p:nvPr/>
        </p:nvSpPr>
        <p:spPr>
          <a:xfrm>
            <a:off x="7095991" y="4213423"/>
            <a:ext cx="280610" cy="79673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6674700" y="4400229"/>
            <a:ext cx="2369382" cy="67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worst case estimation for fundamental mode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540552" y="1827417"/>
                <a:ext cx="2238177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r>
                        <a:rPr lang="en-GB" b="0" i="1" baseline="-25000" smtClean="0">
                          <a:latin typeface="Cambria Math"/>
                        </a:rPr>
                        <m:t>𝑆</m:t>
                      </m:r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𝑑𝑠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552" y="1827417"/>
                <a:ext cx="2238177" cy="8188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323528" y="5949280"/>
            <a:ext cx="8532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1</a:t>
            </a:r>
            <a:r>
              <a:rPr lang="de-DE" sz="1000" dirty="0" smtClean="0"/>
              <a:t> </a:t>
            </a:r>
            <a:r>
              <a:rPr lang="en-GB" sz="1000" dirty="0" smtClean="0"/>
              <a:t>G. Ciovati,</a:t>
            </a:r>
            <a:r>
              <a:rPr lang="de-DE" sz="1000" dirty="0" smtClean="0"/>
              <a:t> et al.,  “</a:t>
            </a:r>
            <a:r>
              <a:rPr lang="en-GB" sz="1000" dirty="0"/>
              <a:t>Residual Resistance Data From Cavity Production Projects at Jefferson Lab</a:t>
            </a:r>
            <a:r>
              <a:rPr lang="de-DE" sz="1000" dirty="0"/>
              <a:t>“, </a:t>
            </a:r>
            <a:r>
              <a:rPr lang="en-GB" sz="1000" dirty="0"/>
              <a:t>IEEE TRANSACTIONS ON APPLIED SUPERCONDUCTIVITY, 2011</a:t>
            </a:r>
          </a:p>
          <a:p>
            <a:r>
              <a:rPr lang="de-DE" sz="1000" baseline="30000" dirty="0" smtClean="0"/>
              <a:t>2</a:t>
            </a:r>
            <a:r>
              <a:rPr lang="de-DE" sz="1000" dirty="0" smtClean="0"/>
              <a:t> </a:t>
            </a:r>
            <a:r>
              <a:rPr lang="en-GB" sz="1000" dirty="0" smtClean="0"/>
              <a:t>T</a:t>
            </a:r>
            <a:r>
              <a:rPr lang="en-GB" sz="1000" dirty="0"/>
              <a:t>. Junginger, </a:t>
            </a:r>
            <a:r>
              <a:rPr lang="de-DE" sz="1000" dirty="0"/>
              <a:t>et al.,  “</a:t>
            </a:r>
            <a:r>
              <a:rPr lang="en-GB" sz="1000" dirty="0"/>
              <a:t>RF and Surface Properties of Superconducting Samples</a:t>
            </a:r>
            <a:r>
              <a:rPr lang="de-DE" sz="1000" dirty="0"/>
              <a:t>“, </a:t>
            </a:r>
            <a:r>
              <a:rPr lang="en-GB" sz="1000" dirty="0"/>
              <a:t>CERN-ATS-2011-037</a:t>
            </a:r>
            <a:r>
              <a:rPr lang="en-GB" sz="1000" dirty="0" smtClean="0"/>
              <a:t>, </a:t>
            </a:r>
            <a:r>
              <a:rPr lang="en-GB" sz="1000" dirty="0"/>
              <a:t>2011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63078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325792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Heat 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096144"/>
            <a:ext cx="81534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Consideration of some higher order modes </a:t>
            </a:r>
            <a:endParaRPr lang="en-US" sz="2000" dirty="0"/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3839" y="6376243"/>
            <a:ext cx="430161" cy="365125"/>
          </a:xfrm>
        </p:spPr>
        <p:txBody>
          <a:bodyPr/>
          <a:lstStyle/>
          <a:p>
            <a:fld id="{403034ED-392B-42A2-8939-5A95FD54CEFE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362497"/>
              </p:ext>
            </p:extLst>
          </p:nvPr>
        </p:nvGraphicFramePr>
        <p:xfrm>
          <a:off x="611560" y="1746097"/>
          <a:ext cx="7558129" cy="430146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24136"/>
                <a:gridCol w="1224136"/>
                <a:gridCol w="1296144"/>
                <a:gridCol w="1296144"/>
                <a:gridCol w="1224136"/>
                <a:gridCol w="1293433"/>
              </a:tblGrid>
              <a:tr h="199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r>
                        <a:rPr lang="en-GB" sz="900" dirty="0" smtClean="0"/>
                        <a:t>011</a:t>
                      </a:r>
                      <a:r>
                        <a:rPr lang="en-GB" sz="1400" dirty="0" smtClean="0"/>
                        <a:t>, </a:t>
                      </a:r>
                      <a:r>
                        <a:rPr lang="en-GB" sz="1400" dirty="0" smtClean="0">
                          <a:sym typeface="Symbol"/>
                        </a:rPr>
                        <a:t>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</a:t>
                      </a:r>
                      <a:r>
                        <a:rPr lang="en-GB" sz="900" dirty="0" smtClean="0"/>
                        <a:t>111</a:t>
                      </a:r>
                      <a:r>
                        <a:rPr lang="en-GB" sz="1400" dirty="0" smtClean="0"/>
                        <a:t>, 3/5</a:t>
                      </a:r>
                      <a:r>
                        <a:rPr lang="en-GB" sz="1400" dirty="0" smtClean="0">
                          <a:sym typeface="Symbol"/>
                        </a:rPr>
                        <a:t>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</a:t>
                      </a:r>
                      <a:r>
                        <a:rPr lang="en-GB" sz="900" dirty="0" smtClean="0"/>
                        <a:t>111</a:t>
                      </a:r>
                      <a:r>
                        <a:rPr lang="en-GB" sz="1400" dirty="0" smtClean="0"/>
                        <a:t>, 4/5</a:t>
                      </a:r>
                      <a:r>
                        <a:rPr lang="en-GB" sz="1400" dirty="0" smtClean="0">
                          <a:sym typeface="Symbol"/>
                        </a:rPr>
                        <a:t>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TM</a:t>
                      </a:r>
                      <a:r>
                        <a:rPr lang="en-GB" sz="900" dirty="0" smtClean="0"/>
                        <a:t>011</a:t>
                      </a:r>
                      <a:r>
                        <a:rPr lang="en-GB" sz="1400" dirty="0" smtClean="0"/>
                        <a:t>, </a:t>
                      </a:r>
                      <a:r>
                        <a:rPr lang="en-GB" sz="1400" dirty="0" smtClean="0">
                          <a:sym typeface="Symbol"/>
                        </a:rPr>
                        <a:t>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Hybrid</a:t>
                      </a:r>
                      <a:endParaRPr lang="en-GB" sz="1400" dirty="0" smtClean="0">
                        <a:sym typeface="Symbol"/>
                      </a:endParaRPr>
                    </a:p>
                  </a:txBody>
                  <a:tcPr marL="68580" marR="68580" marT="0" marB="0"/>
                </a:tc>
              </a:tr>
              <a:tr h="2598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magnitudes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H-field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ym typeface="Symbo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ym typeface="Symbo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ym typeface="Symbol"/>
                      </a:endParaRPr>
                    </a:p>
                  </a:txBody>
                  <a:tcPr marL="68580" marR="68580" marT="0" marB="0"/>
                </a:tc>
              </a:tr>
              <a:tr h="199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frequency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ym typeface="Symbol"/>
                        </a:rPr>
                        <a:t>704.4 MHz</a:t>
                      </a:r>
                      <a:endParaRPr lang="en-GB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ym typeface="Symbol"/>
                        </a:rPr>
                        <a:t>915 MHz</a:t>
                      </a:r>
                      <a:endParaRPr lang="en-GB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ym typeface="Symbol"/>
                        </a:rPr>
                        <a:t>940 MHz</a:t>
                      </a:r>
                      <a:endParaRPr lang="en-GB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Symbol"/>
                        </a:rPr>
                        <a:t>1331MHz</a:t>
                      </a:r>
                      <a:endParaRPr lang="en-GB" sz="14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Symbol"/>
                        </a:rPr>
                        <a:t>1409 MHz</a:t>
                      </a:r>
                      <a:endParaRPr lang="en-GB" sz="1400" dirty="0" smtClean="0"/>
                    </a:p>
                  </a:txBody>
                  <a:tcPr marL="68580" marR="68580" marT="0" marB="0"/>
                </a:tc>
              </a:tr>
              <a:tr h="199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Bmax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9.2 mT*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0.108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0.016</a:t>
                      </a:r>
                    </a:p>
                  </a:txBody>
                  <a:tcPr marL="68580" marR="68580" marT="0" marB="0"/>
                </a:tc>
              </a:tr>
              <a:tr h="199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surface</a:t>
                      </a:r>
                      <a:r>
                        <a:rPr lang="en-GB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loss</a:t>
                      </a:r>
                      <a:endParaRPr lang="en-GB" sz="14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 </a:t>
                      </a:r>
                      <a:r>
                        <a:rPr lang="en-GB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W*</a:t>
                      </a:r>
                      <a:endParaRPr lang="en-GB" sz="14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 x 10</a:t>
                      </a:r>
                      <a:r>
                        <a:rPr lang="en-GB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-6</a:t>
                      </a:r>
                      <a:endParaRPr lang="en-GB" sz="14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58 x 10</a:t>
                      </a:r>
                      <a:r>
                        <a:rPr lang="en-GB" sz="14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-6</a:t>
                      </a:r>
                      <a:endParaRPr lang="en-GB" sz="140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5.65 x 10</a:t>
                      </a:r>
                      <a:r>
                        <a:rPr lang="en-GB" sz="14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-9</a:t>
                      </a:r>
                      <a:endParaRPr lang="en-GB" sz="140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0.39 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 10</a:t>
                      </a:r>
                      <a:r>
                        <a:rPr lang="en-GB" sz="14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-6</a:t>
                      </a:r>
                      <a:endParaRPr lang="en-GB" sz="140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9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output power</a:t>
                      </a:r>
                      <a:endParaRPr lang="en-GB" sz="14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 mW*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400" baseline="30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460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surface loss per 1W output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 </a:t>
                      </a:r>
                      <a:r>
                        <a:rPr lang="en-GB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 </a:t>
                      </a:r>
                      <a:r>
                        <a:rPr lang="en-GB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0.016 </a:t>
                      </a:r>
                      <a:r>
                        <a:rPr lang="en-GB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0.394 </a:t>
                      </a:r>
                      <a:r>
                        <a:rPr lang="en-GB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867694" y="1979384"/>
            <a:ext cx="7168802" cy="2572794"/>
            <a:chOff x="1435646" y="1574056"/>
            <a:chExt cx="7168802" cy="25727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62" r="10938" b="22012"/>
            <a:stretch/>
          </p:blipFill>
          <p:spPr>
            <a:xfrm>
              <a:off x="1435646" y="1574056"/>
              <a:ext cx="1163182" cy="25659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79" t="-1" r="11427" b="22333"/>
            <a:stretch/>
          </p:blipFill>
          <p:spPr>
            <a:xfrm>
              <a:off x="2636161" y="1574056"/>
              <a:ext cx="1269089" cy="25553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29" r="11042" b="22222"/>
            <a:stretch/>
          </p:blipFill>
          <p:spPr>
            <a:xfrm>
              <a:off x="3936416" y="1577516"/>
              <a:ext cx="1211648" cy="25589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96" r="11146" b="22433"/>
            <a:stretch/>
          </p:blipFill>
          <p:spPr>
            <a:xfrm>
              <a:off x="5217362" y="1574056"/>
              <a:ext cx="1226846" cy="25727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96" r="12266" b="22204"/>
            <a:stretch/>
          </p:blipFill>
          <p:spPr>
            <a:xfrm>
              <a:off x="6515944" y="1574056"/>
              <a:ext cx="1152400" cy="255539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129313" y="3429580"/>
              <a:ext cx="4571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x</a:t>
              </a:r>
              <a:r>
                <a:rPr lang="en-GB" sz="800" dirty="0" smtClean="0"/>
                <a:t> 2000</a:t>
              </a:r>
              <a:endParaRPr lang="en-GB" sz="8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52" t="1" b="63205"/>
            <a:stretch/>
          </p:blipFill>
          <p:spPr>
            <a:xfrm>
              <a:off x="7937696" y="1595492"/>
              <a:ext cx="666752" cy="179674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312967" y="5456257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Rs = 56 n</a:t>
            </a:r>
            <a:r>
              <a:rPr lang="en-GB" sz="1200" dirty="0" smtClean="0">
                <a:sym typeface="Symbol"/>
              </a:rPr>
              <a:t></a:t>
            </a:r>
            <a:endParaRPr lang="en-GB" sz="1200" dirty="0"/>
          </a:p>
        </p:txBody>
      </p:sp>
      <p:sp>
        <p:nvSpPr>
          <p:cNvPr id="4" name="Right Brace 3"/>
          <p:cNvSpPr/>
          <p:nvPr/>
        </p:nvSpPr>
        <p:spPr>
          <a:xfrm>
            <a:off x="8202359" y="5157192"/>
            <a:ext cx="114057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763688" y="6093296"/>
            <a:ext cx="2560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*scaled to 25MV/m and 4% duty cycle</a:t>
            </a:r>
            <a:endParaRPr lang="en-GB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68209" y="1772816"/>
            <a:ext cx="0" cy="42484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0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368" y="206058"/>
            <a:ext cx="5181776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FF699A6-15D8-4C0E-8931-968214C0937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6" name="Picture 2" descr="C:\home\kai\CERN\Talks\pictures\Broadband Coupler.bmp"/>
          <p:cNvPicPr>
            <a:picLocks noChangeAspect="1" noChangeArrowheads="1"/>
          </p:cNvPicPr>
          <p:nvPr/>
        </p:nvPicPr>
        <p:blipFill>
          <a:blip r:embed="rId2" cstate="print"/>
          <a:srcRect l="39827" t="7087" r="39897" b="4714"/>
          <a:stretch>
            <a:fillRect/>
          </a:stretch>
        </p:blipFill>
        <p:spPr bwMode="auto">
          <a:xfrm>
            <a:off x="179511" y="3569939"/>
            <a:ext cx="864096" cy="2304256"/>
          </a:xfrm>
          <a:prstGeom prst="rect">
            <a:avLst/>
          </a:prstGeom>
          <a:noFill/>
        </p:spPr>
      </p:pic>
      <p:pic>
        <p:nvPicPr>
          <p:cNvPr id="47" name="Picture 3" descr="C:\home\kai\CERN\Talks\pictures\Rostocker Coupler.bmp"/>
          <p:cNvPicPr>
            <a:picLocks noChangeAspect="1" noChangeArrowheads="1"/>
          </p:cNvPicPr>
          <p:nvPr/>
        </p:nvPicPr>
        <p:blipFill>
          <a:blip r:embed="rId3" cstate="print"/>
          <a:srcRect l="39827" t="7087" r="36277" b="5501"/>
          <a:stretch>
            <a:fillRect/>
          </a:stretch>
        </p:blipFill>
        <p:spPr bwMode="auto">
          <a:xfrm>
            <a:off x="139615" y="1398786"/>
            <a:ext cx="903992" cy="2027137"/>
          </a:xfrm>
          <a:prstGeom prst="rect">
            <a:avLst/>
          </a:prstGeom>
          <a:noFill/>
        </p:spPr>
      </p:pic>
      <p:pic>
        <p:nvPicPr>
          <p:cNvPr id="48" name="Picture 2" descr="C:\home\kai\CERN\Talks\pictures\Tesla.bmp"/>
          <p:cNvPicPr>
            <a:picLocks noChangeAspect="1" noChangeArrowheads="1"/>
          </p:cNvPicPr>
          <p:nvPr/>
        </p:nvPicPr>
        <p:blipFill>
          <a:blip r:embed="rId4" cstate="print"/>
          <a:srcRect l="25501" r="34337"/>
          <a:stretch>
            <a:fillRect/>
          </a:stretch>
        </p:blipFill>
        <p:spPr bwMode="auto">
          <a:xfrm>
            <a:off x="4499992" y="1553715"/>
            <a:ext cx="1224136" cy="195579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 flipH="1">
            <a:off x="1115616" y="140969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 coupler (1 inductive stubs)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1115616" y="364194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Broadband coupler with probe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5796136" y="14127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2-Stub coupler (narrow/ broad)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5796136" y="364194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Double-notch designs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115616" y="1841747"/>
            <a:ext cx="3384376" cy="151216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Small bandwidth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Maybe considered for medium beta cavities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Very sensitive to Multipacting</a:t>
            </a:r>
            <a:r>
              <a:rPr lang="en-US" sz="1600" baseline="30000" dirty="0" smtClean="0"/>
              <a:t>1</a:t>
            </a:r>
            <a:endParaRPr lang="en-US" sz="1600" dirty="0" smtClean="0"/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Difficult for active </a:t>
            </a:r>
            <a:r>
              <a:rPr lang="en-US" sz="1600" dirty="0"/>
              <a:t>cooling 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115616" y="4073995"/>
            <a:ext cx="3312368" cy="1584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Larger bandwidth (3 resonances)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Lower damping of HOMs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Preferred for high beta cavities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/>
              <a:t>appropriate for </a:t>
            </a:r>
            <a:r>
              <a:rPr lang="en-US" sz="1600" dirty="0" smtClean="0"/>
              <a:t>active cooling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796136" y="1841747"/>
            <a:ext cx="3312368" cy="137122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Very appropriate for cooling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Less sensitive to Multipacting</a:t>
            </a:r>
            <a:r>
              <a:rPr lang="en-US" sz="1600" baseline="30000" dirty="0" smtClean="0"/>
              <a:t>1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adjustable Notch frequency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796136" y="4073995"/>
            <a:ext cx="3312368" cy="18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Can be realized with hook as well as with probe antenna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Notch filter with large </a:t>
            </a:r>
            <a:r>
              <a:rPr lang="en-US" sz="1600" dirty="0"/>
              <a:t>band width </a:t>
            </a:r>
            <a:endParaRPr lang="en-US" sz="1600" dirty="0" smtClean="0"/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Sharp </a:t>
            </a:r>
            <a:r>
              <a:rPr lang="en-US" sz="1600" dirty="0"/>
              <a:t>transition frequency region</a:t>
            </a:r>
            <a:endParaRPr lang="en-US" sz="1600" dirty="0" smtClean="0"/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/>
              <a:t>More complex designs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528" y="6021288"/>
            <a:ext cx="8532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1 </a:t>
            </a:r>
            <a:r>
              <a:rPr lang="en-US" sz="1000" dirty="0" smtClean="0"/>
              <a:t>S. Molloy</a:t>
            </a:r>
            <a:r>
              <a:rPr lang="de-DE" sz="1000" dirty="0" smtClean="0"/>
              <a:t>, R. </a:t>
            </a:r>
            <a:r>
              <a:rPr lang="en-US" sz="1000" dirty="0" smtClean="0"/>
              <a:t>Ainsworth, R. Ruber,.</a:t>
            </a:r>
            <a:r>
              <a:rPr lang="de-DE" sz="1000" dirty="0" smtClean="0"/>
              <a:t> “</a:t>
            </a:r>
            <a:r>
              <a:rPr lang="en-US" sz="1000" dirty="0" smtClean="0"/>
              <a:t>Multipacting Analysis for the Superconducting RF Cavity HOM Couplers in ESS</a:t>
            </a:r>
            <a:r>
              <a:rPr lang="de-DE" sz="1000" dirty="0" smtClean="0"/>
              <a:t>“, </a:t>
            </a:r>
            <a:r>
              <a:rPr lang="en-US" sz="1000" dirty="0" smtClean="0"/>
              <a:t>Proceedings of IPAC2011, 2011</a:t>
            </a:r>
            <a:endParaRPr lang="en-US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0" t="9471" r="15153" b="8867"/>
          <a:stretch/>
        </p:blipFill>
        <p:spPr>
          <a:xfrm>
            <a:off x="4585715" y="3569939"/>
            <a:ext cx="1047751" cy="23522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96" y="1268760"/>
            <a:ext cx="4320480" cy="21571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427984" y="1268760"/>
            <a:ext cx="4608512" cy="21571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5496" y="3501008"/>
            <a:ext cx="4320479" cy="242113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984" y="3501008"/>
            <a:ext cx="4608512" cy="242113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368" y="206058"/>
            <a:ext cx="5397800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Outlook</a:t>
            </a:r>
            <a:endParaRPr lang="en-US" sz="2800" dirty="0"/>
          </a:p>
        </p:txBody>
      </p:sp>
      <p:sp>
        <p:nvSpPr>
          <p:cNvPr id="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713839" y="6376243"/>
            <a:ext cx="430161" cy="365125"/>
          </a:xfrm>
        </p:spPr>
        <p:txBody>
          <a:bodyPr>
            <a:normAutofit/>
          </a:bodyPr>
          <a:lstStyle/>
          <a:p>
            <a:fld id="{AFF699A6-15D8-4C0E-8931-968214C0937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0953" y="5323274"/>
            <a:ext cx="47693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chemeClr val="accent3">
                    <a:lumMod val="75000"/>
                  </a:schemeClr>
                </a:solidFill>
              </a:rPr>
              <a:t>Thank you for your attention</a:t>
            </a:r>
            <a:endParaRPr lang="en-GB" sz="3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3528" y="1226691"/>
            <a:ext cx="8229600" cy="2850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/>
              <a:t>Further designs  will be considered</a:t>
            </a:r>
          </a:p>
          <a:p>
            <a:r>
              <a:rPr lang="en-US" sz="2500" dirty="0" smtClean="0"/>
              <a:t>Coupled </a:t>
            </a:r>
            <a:r>
              <a:rPr lang="en-US" sz="2500" dirty="0"/>
              <a:t>electromagnetic </a:t>
            </a:r>
            <a:r>
              <a:rPr lang="en-US" sz="2500" dirty="0" smtClean="0"/>
              <a:t>and thermodynamic simulations</a:t>
            </a:r>
          </a:p>
          <a:p>
            <a:r>
              <a:rPr lang="en-US" sz="2500" dirty="0"/>
              <a:t>Multipacting analysis</a:t>
            </a:r>
          </a:p>
          <a:p>
            <a:r>
              <a:rPr lang="en-US" sz="2500" dirty="0" smtClean="0"/>
              <a:t>Mechanical design </a:t>
            </a:r>
          </a:p>
          <a:p>
            <a:r>
              <a:rPr lang="en-US" sz="2500" dirty="0" smtClean="0"/>
              <a:t>Building of the first prototypes and experimental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4248472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34ED-392B-42A2-8939-5A95FD54CE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9263" y="3023394"/>
            <a:ext cx="595312" cy="2778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GB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PSB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49463" y="4421982"/>
            <a:ext cx="650875" cy="2778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GB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SPS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1988" y="2256632"/>
            <a:ext cx="849312" cy="48418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Linac4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73413" y="3040857"/>
            <a:ext cx="903287" cy="4286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GB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LP-SPL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2288" y="3648869"/>
            <a:ext cx="441325" cy="2778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GB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PS</a:t>
            </a:r>
          </a:p>
        </p:txBody>
      </p:sp>
      <p:cxnSp>
        <p:nvCxnSpPr>
          <p:cNvPr id="9" name="AutoShape 10"/>
          <p:cNvCxnSpPr>
            <a:cxnSpLocks noChangeShapeType="1"/>
            <a:stCxn id="6" idx="2"/>
            <a:endCxn id="7" idx="0"/>
          </p:cNvCxnSpPr>
          <p:nvPr/>
        </p:nvCxnSpPr>
        <p:spPr bwMode="auto">
          <a:xfrm rot="5400000">
            <a:off x="3476625" y="2890044"/>
            <a:ext cx="300038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852613" y="5222082"/>
            <a:ext cx="1035050" cy="5556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tIns="0" bIns="0" anchor="ctr" anchorCtr="1"/>
          <a:lstStyle/>
          <a:p>
            <a:pPr algn="ctr"/>
            <a:r>
              <a:rPr lang="en-GB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LHC / </a:t>
            </a:r>
          </a:p>
          <a:p>
            <a:pPr algn="ctr"/>
            <a:r>
              <a:rPr lang="en-GB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HE-LHC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2201863" y="4263232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flipH="1" flipV="1">
            <a:off x="457200" y="3291682"/>
            <a:ext cx="1597025" cy="7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468313" y="2486819"/>
            <a:ext cx="893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160 MeV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487363" y="3058319"/>
            <a:ext cx="7937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1.4 GeV</a:t>
            </a: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487363" y="3223419"/>
            <a:ext cx="6588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GeV</a:t>
            </a: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479425" y="3691732"/>
            <a:ext cx="747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26 GeV</a:t>
            </a: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457200" y="3875882"/>
            <a:ext cx="747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50 GeV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465138" y="4426744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450 GeV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479425" y="5504657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7 TeV</a:t>
            </a: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1490663" y="2220119"/>
            <a:ext cx="917575" cy="2635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0" bIns="0" anchor="ctr" anchorCtr="1"/>
          <a:lstStyle/>
          <a:p>
            <a:r>
              <a:rPr lang="en-GB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Linac2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487363" y="2213769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50 MeV</a:t>
            </a:r>
          </a:p>
        </p:txBody>
      </p:sp>
      <p:sp>
        <p:nvSpPr>
          <p:cNvPr id="22" name="Oval 51"/>
          <p:cNvSpPr>
            <a:spLocks noChangeArrowheads="1"/>
          </p:cNvSpPr>
          <p:nvPr/>
        </p:nvSpPr>
        <p:spPr bwMode="auto">
          <a:xfrm>
            <a:off x="3581400" y="2796382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1490663" y="2143919"/>
            <a:ext cx="246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658938" y="1829594"/>
            <a:ext cx="2049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Proton flux / Beam power</a:t>
            </a:r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3225800" y="3702844"/>
            <a:ext cx="798513" cy="387350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GB" dirty="0">
                <a:solidFill>
                  <a:srgbClr val="00C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PS2</a:t>
            </a:r>
          </a:p>
        </p:txBody>
      </p:sp>
      <p:cxnSp>
        <p:nvCxnSpPr>
          <p:cNvPr id="26" name="Straight Arrow Connector 74"/>
          <p:cNvCxnSpPr>
            <a:cxnSpLocks noChangeShapeType="1"/>
            <a:stCxn id="7" idx="2"/>
            <a:endCxn id="25" idx="0"/>
          </p:cNvCxnSpPr>
          <p:nvPr/>
        </p:nvCxnSpPr>
        <p:spPr bwMode="auto">
          <a:xfrm rot="5400000">
            <a:off x="3509169" y="3586163"/>
            <a:ext cx="2317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Straight Connector 83"/>
          <p:cNvCxnSpPr>
            <a:cxnSpLocks noChangeShapeType="1"/>
          </p:cNvCxnSpPr>
          <p:nvPr/>
        </p:nvCxnSpPr>
        <p:spPr bwMode="auto">
          <a:xfrm rot="10800000" flipV="1">
            <a:off x="473075" y="2739232"/>
            <a:ext cx="3576638" cy="190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8" name="Straight Connector 84"/>
          <p:cNvCxnSpPr>
            <a:cxnSpLocks noChangeShapeType="1"/>
          </p:cNvCxnSpPr>
          <p:nvPr/>
        </p:nvCxnSpPr>
        <p:spPr bwMode="auto">
          <a:xfrm rot="10800000" flipV="1">
            <a:off x="473075" y="3466307"/>
            <a:ext cx="3562350" cy="17462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9" name="Straight Connector 85"/>
          <p:cNvCxnSpPr>
            <a:cxnSpLocks noChangeShapeType="1"/>
          </p:cNvCxnSpPr>
          <p:nvPr/>
        </p:nvCxnSpPr>
        <p:spPr bwMode="auto">
          <a:xfrm rot="10800000" flipV="1">
            <a:off x="477838" y="4085432"/>
            <a:ext cx="3538537" cy="285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0" name="Straight Connector 87"/>
          <p:cNvCxnSpPr>
            <a:cxnSpLocks noChangeShapeType="1"/>
          </p:cNvCxnSpPr>
          <p:nvPr/>
        </p:nvCxnSpPr>
        <p:spPr bwMode="auto">
          <a:xfrm rot="10800000">
            <a:off x="477838" y="4690269"/>
            <a:ext cx="2257425" cy="142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1" name="Straight Connector 90"/>
          <p:cNvCxnSpPr>
            <a:cxnSpLocks noChangeShapeType="1"/>
          </p:cNvCxnSpPr>
          <p:nvPr/>
        </p:nvCxnSpPr>
        <p:spPr bwMode="auto">
          <a:xfrm rot="10800000">
            <a:off x="477838" y="5774532"/>
            <a:ext cx="24193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2" name="Straight Arrow Connector 100"/>
          <p:cNvCxnSpPr>
            <a:cxnSpLocks noChangeShapeType="1"/>
            <a:stCxn id="4" idx="2"/>
            <a:endCxn id="8" idx="0"/>
          </p:cNvCxnSpPr>
          <p:nvPr/>
        </p:nvCxnSpPr>
        <p:spPr bwMode="auto">
          <a:xfrm rot="5400000">
            <a:off x="1841501" y="3472656"/>
            <a:ext cx="347662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" name="Straight Connector 108"/>
          <p:cNvCxnSpPr>
            <a:cxnSpLocks noChangeShapeType="1"/>
          </p:cNvCxnSpPr>
          <p:nvPr/>
        </p:nvCxnSpPr>
        <p:spPr bwMode="auto">
          <a:xfrm rot="10800000" flipV="1">
            <a:off x="473075" y="3926682"/>
            <a:ext cx="1757363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4" name="Straight Connector 112"/>
          <p:cNvCxnSpPr>
            <a:cxnSpLocks noChangeShapeType="1"/>
          </p:cNvCxnSpPr>
          <p:nvPr/>
        </p:nvCxnSpPr>
        <p:spPr bwMode="auto">
          <a:xfrm rot="10800000">
            <a:off x="473075" y="2482057"/>
            <a:ext cx="192881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5" name="Straight Arrow Connector 114"/>
          <p:cNvCxnSpPr>
            <a:cxnSpLocks noChangeShapeType="1"/>
          </p:cNvCxnSpPr>
          <p:nvPr/>
        </p:nvCxnSpPr>
        <p:spPr bwMode="auto">
          <a:xfrm rot="5400000">
            <a:off x="-1578769" y="4129089"/>
            <a:ext cx="4098925" cy="23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" name="Straight Arrow Connector 129"/>
          <p:cNvCxnSpPr>
            <a:cxnSpLocks noChangeShapeType="1"/>
            <a:stCxn id="20" idx="2"/>
          </p:cNvCxnSpPr>
          <p:nvPr/>
        </p:nvCxnSpPr>
        <p:spPr bwMode="auto">
          <a:xfrm rot="5400000">
            <a:off x="1678781" y="2744788"/>
            <a:ext cx="5318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Straight Arrow Connector 155"/>
          <p:cNvCxnSpPr>
            <a:cxnSpLocks noChangeShapeType="1"/>
          </p:cNvCxnSpPr>
          <p:nvPr/>
        </p:nvCxnSpPr>
        <p:spPr bwMode="auto">
          <a:xfrm rot="5400000">
            <a:off x="2105820" y="4956175"/>
            <a:ext cx="519112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" name="Straight Connector 62"/>
          <p:cNvCxnSpPr>
            <a:cxnSpLocks noChangeShapeType="1"/>
            <a:stCxn id="8" idx="2"/>
          </p:cNvCxnSpPr>
          <p:nvPr/>
        </p:nvCxnSpPr>
        <p:spPr bwMode="auto">
          <a:xfrm rot="16200000" flipH="1">
            <a:off x="1843087" y="4096545"/>
            <a:ext cx="3397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Straight Connector 65"/>
          <p:cNvCxnSpPr>
            <a:cxnSpLocks noChangeShapeType="1"/>
            <a:endCxn id="11" idx="0"/>
          </p:cNvCxnSpPr>
          <p:nvPr/>
        </p:nvCxnSpPr>
        <p:spPr bwMode="auto">
          <a:xfrm flipV="1">
            <a:off x="2001838" y="4263232"/>
            <a:ext cx="2000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Straight Arrow Connector 39"/>
          <p:cNvCxnSpPr>
            <a:stCxn id="22" idx="6"/>
          </p:cNvCxnSpPr>
          <p:nvPr/>
        </p:nvCxnSpPr>
        <p:spPr>
          <a:xfrm flipH="1" flipV="1">
            <a:off x="2135188" y="2837657"/>
            <a:ext cx="1535112" cy="3175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051050" y="2928145"/>
            <a:ext cx="174625" cy="6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5" idx="2"/>
          </p:cNvCxnSpPr>
          <p:nvPr/>
        </p:nvCxnSpPr>
        <p:spPr>
          <a:xfrm rot="5400000">
            <a:off x="3550444" y="4162425"/>
            <a:ext cx="147638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 flipV="1">
            <a:off x="2527300" y="4237832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437607" y="4337050"/>
            <a:ext cx="171450" cy="158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97"/>
          <p:cNvGrpSpPr/>
          <p:nvPr/>
        </p:nvGrpSpPr>
        <p:grpSpPr>
          <a:xfrm>
            <a:off x="1474564" y="1124744"/>
            <a:ext cx="972457" cy="732971"/>
            <a:chOff x="1611086" y="1016000"/>
            <a:chExt cx="972457" cy="732971"/>
          </a:xfrm>
          <a:solidFill>
            <a:srgbClr val="FFFFCC"/>
          </a:solidFill>
        </p:grpSpPr>
        <p:sp>
          <p:nvSpPr>
            <p:cNvPr id="46" name="Down Arrow 45"/>
            <p:cNvSpPr/>
            <p:nvPr/>
          </p:nvSpPr>
          <p:spPr>
            <a:xfrm>
              <a:off x="1792514" y="1371600"/>
              <a:ext cx="573315" cy="3773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11086" y="1016000"/>
              <a:ext cx="972457" cy="34834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Present</a:t>
              </a:r>
            </a:p>
          </p:txBody>
        </p:sp>
      </p:grpSp>
      <p:grpSp>
        <p:nvGrpSpPr>
          <p:cNvPr id="48" name="Group 98"/>
          <p:cNvGrpSpPr/>
          <p:nvPr/>
        </p:nvGrpSpPr>
        <p:grpSpPr>
          <a:xfrm>
            <a:off x="2819400" y="1124744"/>
            <a:ext cx="1752600" cy="732971"/>
            <a:chOff x="2825296" y="1001486"/>
            <a:chExt cx="1752600" cy="73297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9" name="Down Arrow 48"/>
            <p:cNvSpPr/>
            <p:nvPr/>
          </p:nvSpPr>
          <p:spPr>
            <a:xfrm>
              <a:off x="3345543" y="1357086"/>
              <a:ext cx="573315" cy="3773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25296" y="1001486"/>
              <a:ext cx="1752600" cy="34834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Optional Future</a:t>
              </a:r>
            </a:p>
          </p:txBody>
        </p:sp>
      </p:grpSp>
      <p:sp>
        <p:nvSpPr>
          <p:cNvPr id="51" name="Rounded Rectangular Callout 50"/>
          <p:cNvSpPr/>
          <p:nvPr/>
        </p:nvSpPr>
        <p:spPr>
          <a:xfrm>
            <a:off x="781050" y="1810544"/>
            <a:ext cx="609600" cy="304800"/>
          </a:xfrm>
          <a:prstGeom prst="wedgeRoundRectCallout">
            <a:avLst>
              <a:gd name="adj1" fmla="val 66667"/>
              <a:gd name="adj2" fmla="val 8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1978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781050" y="2801144"/>
            <a:ext cx="609600" cy="304800"/>
          </a:xfrm>
          <a:prstGeom prst="wedgeRoundRectCallout">
            <a:avLst>
              <a:gd name="adj1" fmla="val 104167"/>
              <a:gd name="adj2" fmla="val 33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1975</a:t>
            </a:r>
          </a:p>
        </p:txBody>
      </p:sp>
      <p:sp>
        <p:nvSpPr>
          <p:cNvPr id="53" name="Rounded Rectangular Callout 52"/>
          <p:cNvSpPr/>
          <p:nvPr/>
        </p:nvSpPr>
        <p:spPr>
          <a:xfrm>
            <a:off x="857250" y="3486944"/>
            <a:ext cx="609600" cy="304800"/>
          </a:xfrm>
          <a:prstGeom prst="wedgeRoundRectCallout">
            <a:avLst>
              <a:gd name="adj1" fmla="val 104167"/>
              <a:gd name="adj2" fmla="val 33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1959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933450" y="5010944"/>
            <a:ext cx="609600" cy="304800"/>
          </a:xfrm>
          <a:prstGeom prst="wedgeRoundRectCallout">
            <a:avLst>
              <a:gd name="adj1" fmla="val 102084"/>
              <a:gd name="adj2" fmla="val 249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2008</a:t>
            </a:r>
          </a:p>
        </p:txBody>
      </p:sp>
      <p:sp>
        <p:nvSpPr>
          <p:cNvPr id="55" name="Text Box 48"/>
          <p:cNvSpPr txBox="1">
            <a:spLocks noChangeArrowheads="1"/>
          </p:cNvSpPr>
          <p:nvPr/>
        </p:nvSpPr>
        <p:spPr bwMode="auto">
          <a:xfrm>
            <a:off x="5105400" y="1200944"/>
            <a:ext cx="3810000" cy="646113"/>
          </a:xfrm>
          <a:prstGeom prst="rect">
            <a:avLst/>
          </a:prstGeom>
          <a:noFill/>
          <a:ln w="158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 defTabSz="625475"/>
            <a:r>
              <a:rPr lang="en-GB" sz="1200" b="1" dirty="0">
                <a:ea typeface="ＭＳ Ｐゴシック" pitchFamily="34" charset="-128"/>
              </a:rPr>
              <a:t>LP-SPL</a:t>
            </a:r>
            <a:r>
              <a:rPr lang="en-GB" sz="1200" dirty="0">
                <a:ea typeface="ＭＳ Ｐゴシック" pitchFamily="34" charset="-128"/>
              </a:rPr>
              <a:t>: Low Power-Superconducting Proton Linac </a:t>
            </a:r>
          </a:p>
          <a:p>
            <a:pPr marL="404813" indent="-404813" defTabSz="625475"/>
            <a:r>
              <a:rPr lang="en-GB" sz="1200" b="1" dirty="0">
                <a:ea typeface="ＭＳ Ｐゴシック" pitchFamily="34" charset="-128"/>
              </a:rPr>
              <a:t>PS2:</a:t>
            </a:r>
            <a:r>
              <a:rPr lang="en-GB" sz="1200" dirty="0">
                <a:ea typeface="ＭＳ Ｐゴシック" pitchFamily="34" charset="-128"/>
              </a:rPr>
              <a:t>	High Energy PS (~ 5 to 50 GeV – 0.3 Hz)</a:t>
            </a:r>
          </a:p>
          <a:p>
            <a:pPr marL="404813" indent="-404813" defTabSz="625475"/>
            <a:r>
              <a:rPr lang="en-GB" sz="1200" b="1" dirty="0">
                <a:ea typeface="ＭＳ Ｐゴシック" pitchFamily="34" charset="-128"/>
              </a:rPr>
              <a:t>HE-LHC</a:t>
            </a:r>
            <a:r>
              <a:rPr lang="en-GB" sz="1200" dirty="0">
                <a:ea typeface="ＭＳ Ｐゴシック" pitchFamily="34" charset="-128"/>
              </a:rPr>
              <a:t>:  “High Energy” LHC (</a:t>
            </a:r>
            <a:r>
              <a:rPr lang="fr-CH" sz="1200" dirty="0">
                <a:latin typeface="Symbol" pitchFamily="18" charset="2"/>
                <a:ea typeface="ＭＳ Ｐゴシック" pitchFamily="34" charset="-128"/>
              </a:rPr>
              <a:t>³ </a:t>
            </a:r>
            <a:r>
              <a:rPr lang="en-GB" sz="1200" dirty="0">
                <a:ea typeface="ＭＳ Ｐゴシック" pitchFamily="34" charset="-128"/>
              </a:rPr>
              <a:t>14 TeV/ring)</a:t>
            </a:r>
          </a:p>
        </p:txBody>
      </p:sp>
      <p:pic>
        <p:nvPicPr>
          <p:cNvPr id="56" name="Picture 2" descr="Layout_injectors_May2007"/>
          <p:cNvPicPr>
            <a:picLocks noChangeAspect="1" noChangeArrowheads="1"/>
          </p:cNvPicPr>
          <p:nvPr/>
        </p:nvPicPr>
        <p:blipFill>
          <a:blip r:embed="rId2" cstate="print"/>
          <a:srcRect l="2715" t="14050" r="1706" b="3065"/>
          <a:stretch>
            <a:fillRect/>
          </a:stretch>
        </p:blipFill>
        <p:spPr bwMode="auto">
          <a:xfrm>
            <a:off x="4267200" y="2275682"/>
            <a:ext cx="479425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AutoShape 5"/>
          <p:cNvSpPr>
            <a:spLocks/>
          </p:cNvSpPr>
          <p:nvPr/>
        </p:nvSpPr>
        <p:spPr bwMode="auto">
          <a:xfrm>
            <a:off x="4800600" y="2724944"/>
            <a:ext cx="609600" cy="304800"/>
          </a:xfrm>
          <a:prstGeom prst="accentCallout1">
            <a:avLst>
              <a:gd name="adj1" fmla="val 46588"/>
              <a:gd name="adj2" fmla="val -8333"/>
              <a:gd name="adj3" fmla="val 60639"/>
              <a:gd name="adj4" fmla="val -65866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sz="1400" b="1" dirty="0">
                <a:solidFill>
                  <a:schemeClr val="hlink"/>
                </a:solidFill>
              </a:rPr>
              <a:t>PS2</a:t>
            </a:r>
          </a:p>
        </p:txBody>
      </p:sp>
      <p:sp>
        <p:nvSpPr>
          <p:cNvPr id="58" name="AutoShape 5"/>
          <p:cNvSpPr>
            <a:spLocks/>
          </p:cNvSpPr>
          <p:nvPr/>
        </p:nvSpPr>
        <p:spPr bwMode="auto">
          <a:xfrm>
            <a:off x="6477000" y="4248944"/>
            <a:ext cx="533400" cy="304800"/>
          </a:xfrm>
          <a:prstGeom prst="accentCallout1">
            <a:avLst>
              <a:gd name="adj1" fmla="val 29921"/>
              <a:gd name="adj2" fmla="val 106250"/>
              <a:gd name="adj3" fmla="val -60194"/>
              <a:gd name="adj4" fmla="val 143657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sz="1400" b="1" dirty="0">
                <a:solidFill>
                  <a:schemeClr val="hlink"/>
                </a:solidFill>
              </a:rPr>
              <a:t>SPL</a:t>
            </a:r>
          </a:p>
        </p:txBody>
      </p:sp>
      <p:sp>
        <p:nvSpPr>
          <p:cNvPr id="59" name="AutoShape 5"/>
          <p:cNvSpPr>
            <a:spLocks/>
          </p:cNvSpPr>
          <p:nvPr/>
        </p:nvSpPr>
        <p:spPr bwMode="auto">
          <a:xfrm>
            <a:off x="6934200" y="5391944"/>
            <a:ext cx="990600" cy="304800"/>
          </a:xfrm>
          <a:prstGeom prst="accentCallout1">
            <a:avLst>
              <a:gd name="adj1" fmla="val 29921"/>
              <a:gd name="adj2" fmla="val 103685"/>
              <a:gd name="adj3" fmla="val -122694"/>
              <a:gd name="adj4" fmla="val 146588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sz="1400" b="1" dirty="0">
                <a:solidFill>
                  <a:schemeClr val="hlink"/>
                </a:solidFill>
              </a:rPr>
              <a:t>LINAC4</a:t>
            </a:r>
          </a:p>
        </p:txBody>
      </p:sp>
      <p:sp>
        <p:nvSpPr>
          <p:cNvPr id="60" name="AutoShape 4"/>
          <p:cNvSpPr>
            <a:spLocks/>
          </p:cNvSpPr>
          <p:nvPr/>
        </p:nvSpPr>
        <p:spPr bwMode="auto">
          <a:xfrm>
            <a:off x="6934200" y="2201069"/>
            <a:ext cx="609600" cy="295275"/>
          </a:xfrm>
          <a:prstGeom prst="accentCallout1">
            <a:avLst>
              <a:gd name="adj1" fmla="val 25532"/>
              <a:gd name="adj2" fmla="val -8333"/>
              <a:gd name="adj3" fmla="val 176917"/>
              <a:gd name="adj4" fmla="val -94250"/>
            </a:avLst>
          </a:prstGeom>
          <a:solidFill>
            <a:srgbClr val="CCFFFF"/>
          </a:solidFill>
          <a:ln w="19050">
            <a:solidFill>
              <a:srgbClr val="0000FA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sz="1400" b="1" dirty="0"/>
              <a:t>SPS</a:t>
            </a:r>
          </a:p>
        </p:txBody>
      </p:sp>
      <p:sp>
        <p:nvSpPr>
          <p:cNvPr id="61" name="AutoShape 4"/>
          <p:cNvSpPr>
            <a:spLocks/>
          </p:cNvSpPr>
          <p:nvPr/>
        </p:nvSpPr>
        <p:spPr bwMode="auto">
          <a:xfrm>
            <a:off x="7543800" y="3725069"/>
            <a:ext cx="609600" cy="295275"/>
          </a:xfrm>
          <a:prstGeom prst="accentCallout1">
            <a:avLst>
              <a:gd name="adj1" fmla="val 16931"/>
              <a:gd name="adj2" fmla="val 108333"/>
              <a:gd name="adj3" fmla="val 95194"/>
              <a:gd name="adj4" fmla="val 151583"/>
            </a:avLst>
          </a:prstGeom>
          <a:solidFill>
            <a:srgbClr val="CCFFFF"/>
          </a:solidFill>
          <a:ln w="19050">
            <a:solidFill>
              <a:srgbClr val="0000FA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sz="1400" b="1" dirty="0"/>
              <a:t>PS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139220" y="5949280"/>
            <a:ext cx="2004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R. Garoby, SPL Seminar 2012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NK+CAVITE+INTERFACE-1.jpg"/>
          <p:cNvPicPr>
            <a:picLocks noChangeAspect="1"/>
          </p:cNvPicPr>
          <p:nvPr/>
        </p:nvPicPr>
        <p:blipFill>
          <a:blip r:embed="rId2" cstate="print"/>
          <a:srcRect t="3779"/>
          <a:stretch>
            <a:fillRect/>
          </a:stretch>
        </p:blipFill>
        <p:spPr>
          <a:xfrm>
            <a:off x="1187624" y="783005"/>
            <a:ext cx="6490414" cy="550094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724128" y="4969080"/>
            <a:ext cx="448072" cy="1052208"/>
          </a:xfrm>
          <a:prstGeom prst="straightConnector1">
            <a:avLst/>
          </a:prstGeom>
          <a:ln w="1905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91100" y="6021288"/>
            <a:ext cx="188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RF Power Coupler </a:t>
            </a:r>
            <a:endParaRPr lang="fr-FR" i="1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14600" y="3445079"/>
            <a:ext cx="1131110" cy="581688"/>
          </a:xfrm>
          <a:prstGeom prst="straightConnector1">
            <a:avLst/>
          </a:prstGeom>
          <a:ln w="1905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3978479"/>
            <a:ext cx="235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Bulk Niobium 5 Cells cavity</a:t>
            </a:r>
            <a:endParaRPr lang="fr-FR" b="1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868144" y="1946920"/>
            <a:ext cx="990601" cy="762000"/>
          </a:xfrm>
          <a:prstGeom prst="straightConnector1">
            <a:avLst/>
          </a:prstGeom>
          <a:ln w="1905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161627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Helium Tank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59131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CEA’s tuner</a:t>
            </a:r>
            <a:endParaRPr lang="fr-FR" b="1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19200" y="3216479"/>
            <a:ext cx="838202" cy="358714"/>
          </a:xfrm>
          <a:prstGeom prst="straightConnector1">
            <a:avLst/>
          </a:prstGeom>
          <a:ln w="1905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211960" y="3284984"/>
            <a:ext cx="1981200" cy="1828798"/>
          </a:xfrm>
          <a:prstGeom prst="straightConnector1">
            <a:avLst/>
          </a:prstGeom>
          <a:ln w="1905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90106" y="4912351"/>
            <a:ext cx="225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HOM Coupler</a:t>
            </a:r>
            <a:endParaRPr lang="fr-FR" b="1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200400" y="1159079"/>
            <a:ext cx="609600" cy="250886"/>
          </a:xfrm>
          <a:prstGeom prst="straightConnector1">
            <a:avLst/>
          </a:prstGeom>
          <a:ln w="1905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0" y="854279"/>
            <a:ext cx="1715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Bi-phase helium tube</a:t>
            </a:r>
            <a:endParaRPr lang="fr-FR" b="1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347864" y="4005064"/>
            <a:ext cx="838200" cy="533400"/>
          </a:xfrm>
          <a:prstGeom prst="straightConnector1">
            <a:avLst/>
          </a:prstGeom>
          <a:ln w="1905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0" y="4473178"/>
            <a:ext cx="20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Magnetic  shielding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215336" y="3573016"/>
            <a:ext cx="381000" cy="1524001"/>
          </a:xfrm>
          <a:prstGeom prst="straightConnector1">
            <a:avLst/>
          </a:prstGeom>
          <a:ln w="1905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72992" y="5013176"/>
            <a:ext cx="135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Inter-cavity support</a:t>
            </a:r>
            <a:endParaRPr lang="fr-FR" b="1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47800" y="2225879"/>
            <a:ext cx="457594" cy="260057"/>
          </a:xfrm>
          <a:prstGeom prst="straightConnector1">
            <a:avLst/>
          </a:prstGeom>
          <a:ln w="1905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5800" y="1921079"/>
            <a:ext cx="114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Bellows</a:t>
            </a:r>
            <a:endParaRPr lang="fr-FR" b="1" dirty="0">
              <a:solidFill>
                <a:prstClr val="black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181600" y="4662309"/>
            <a:ext cx="838200" cy="914401"/>
          </a:xfrm>
          <a:prstGeom prst="straightConnector1">
            <a:avLst/>
          </a:prstGeom>
          <a:ln w="1905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87766" y="5500510"/>
            <a:ext cx="212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Double walled tube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4536504" cy="533082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Overview</a:t>
            </a:r>
            <a:endParaRPr lang="fr-FR" sz="2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30" name="Rectangle 29"/>
          <p:cNvSpPr/>
          <p:nvPr/>
        </p:nvSpPr>
        <p:spPr>
          <a:xfrm>
            <a:off x="7055768" y="5949280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O. Capatina, SPL Seminar 2012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75670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83568" y="206058"/>
            <a:ext cx="5760640" cy="5330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Overview</a:t>
            </a:r>
            <a:endParaRPr lang="en-US" sz="2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34ED-392B-42A2-8939-5A95FD54CE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4797152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HOM-Coupler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0724" y="5147900"/>
            <a:ext cx="555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high impedance for the notch frequency (704.4MHz)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5589240"/>
            <a:ext cx="369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impedance for “all” other modes</a:t>
            </a:r>
            <a:endParaRPr lang="en-US" dirty="0"/>
          </a:p>
        </p:txBody>
      </p:sp>
      <p:pic>
        <p:nvPicPr>
          <p:cNvPr id="12" name="Picture 5" descr="C:\home\kai\CERN\Talks\pictures\Schematic_Cavity-Coupl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564904"/>
            <a:ext cx="5959840" cy="1944216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2699792" y="2276872"/>
            <a:ext cx="0" cy="381642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6516216" y="3429000"/>
            <a:ext cx="1008112" cy="504056"/>
          </a:xfrm>
          <a:prstGeom prst="rightArrow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52320" y="335699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Extracted power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2771800" y="5229200"/>
            <a:ext cx="432048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2771800" y="5661248"/>
            <a:ext cx="432048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71600" y="2276872"/>
            <a:ext cx="158417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971600" y="2420888"/>
            <a:ext cx="1656184" cy="2304256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71600" y="2492896"/>
            <a:ext cx="16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Resonant circuit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59832" y="2564904"/>
            <a:ext cx="9361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771800" y="2420888"/>
            <a:ext cx="3600400" cy="2304256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15816" y="24836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4797152"/>
            <a:ext cx="77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Cavity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467544" y="980728"/>
            <a:ext cx="8064896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HOM-Coupler used to extract or dissipate unwanted, higher order modes in the cavity induced by the beam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83568" y="206058"/>
            <a:ext cx="5760640" cy="5330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Design Requirements</a:t>
            </a:r>
            <a:endParaRPr lang="en-US" sz="2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34ED-392B-42A2-8939-5A95FD54CEF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41808"/>
            <a:ext cx="476068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1983"/>
          <a:stretch>
            <a:fillRect/>
          </a:stretch>
        </p:blipFill>
        <p:spPr bwMode="auto">
          <a:xfrm>
            <a:off x="755576" y="2525584"/>
            <a:ext cx="4824536" cy="126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9632" y="22282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Monopole modes with the highest </a:t>
            </a:r>
            <a:r>
              <a:rPr lang="en-US" dirty="0" smtClean="0"/>
              <a:t>R/Q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6372200" y="1877512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991091"/>
            <a:ext cx="8532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1 </a:t>
            </a:r>
            <a:r>
              <a:rPr lang="de-DE" sz="1000" dirty="0" smtClean="0"/>
              <a:t>M.Schuh, F. </a:t>
            </a:r>
            <a:r>
              <a:rPr lang="en-US" sz="1000" dirty="0" smtClean="0"/>
              <a:t>Gerigk</a:t>
            </a:r>
            <a:r>
              <a:rPr lang="en-US" sz="1000" dirty="0"/>
              <a:t>.</a:t>
            </a:r>
            <a:r>
              <a:rPr lang="de-DE" sz="1000" dirty="0" smtClean="0"/>
              <a:t> “I</a:t>
            </a:r>
            <a:r>
              <a:rPr lang="en-US" sz="1000" dirty="0" smtClean="0"/>
              <a:t>nfluence </a:t>
            </a:r>
            <a:r>
              <a:rPr lang="en-US" sz="1000" dirty="0"/>
              <a:t>of higher order modes on the beam stability in the high </a:t>
            </a:r>
            <a:r>
              <a:rPr lang="en-US" sz="1000" dirty="0" smtClean="0"/>
              <a:t>power superconducting </a:t>
            </a:r>
            <a:r>
              <a:rPr lang="en-US" sz="1000" dirty="0"/>
              <a:t>proton </a:t>
            </a:r>
            <a:r>
              <a:rPr lang="en-US" sz="1000" dirty="0" smtClean="0"/>
              <a:t>linac</a:t>
            </a:r>
            <a:r>
              <a:rPr lang="de-DE" sz="1000" dirty="0" smtClean="0"/>
              <a:t>“, </a:t>
            </a:r>
            <a:r>
              <a:rPr lang="en-US" sz="1000" dirty="0" smtClean="0"/>
              <a:t>Phys. Rev. ST Accel. Beams, 2011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42444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Dipole modes </a:t>
            </a:r>
            <a:r>
              <a:rPr lang="en-US" dirty="0"/>
              <a:t>with the highest </a:t>
            </a:r>
            <a:r>
              <a:rPr lang="en-US" dirty="0" smtClean="0"/>
              <a:t>R/Q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13" name="Oval 12"/>
          <p:cNvSpPr/>
          <p:nvPr/>
        </p:nvSpPr>
        <p:spPr>
          <a:xfrm>
            <a:off x="107504" y="2093536"/>
            <a:ext cx="6264696" cy="194421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259759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SPL only the monopole modes are interesting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44208" y="4685824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n case of recirculators</a:t>
            </a:r>
            <a:r>
              <a:rPr lang="en-US" sz="2000" dirty="0"/>
              <a:t> </a:t>
            </a:r>
            <a:r>
              <a:rPr lang="en-US" sz="2000" dirty="0" smtClean="0"/>
              <a:t>or synchrotrons should be also considered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619672" y="2597592"/>
            <a:ext cx="936104" cy="216024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995936" y="2597592"/>
            <a:ext cx="936104" cy="216024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19672" y="4613816"/>
            <a:ext cx="936104" cy="216024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95936" y="4613816"/>
            <a:ext cx="936104" cy="216024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732241" y="1301448"/>
            <a:ext cx="288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Schematic layout of the linac </a:t>
            </a:r>
            <a:endParaRPr lang="en-US" sz="1200" dirty="0" smtClean="0"/>
          </a:p>
          <a:p>
            <a:r>
              <a:rPr lang="en-US" sz="1200" dirty="0"/>
              <a:t>(</a:t>
            </a:r>
            <a:r>
              <a:rPr lang="en-US" sz="1200" dirty="0" smtClean="0"/>
              <a:t>Conceptual </a:t>
            </a:r>
            <a:r>
              <a:rPr lang="en-US" sz="1200" dirty="0"/>
              <a:t>design of the SPL </a:t>
            </a:r>
            <a:r>
              <a:rPr lang="en-US" sz="1200" dirty="0" smtClean="0"/>
              <a:t>II)</a:t>
            </a:r>
            <a:endParaRPr lang="en-US" sz="1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3528" y="1052736"/>
            <a:ext cx="6619280" cy="914028"/>
            <a:chOff x="427038" y="5376863"/>
            <a:chExt cx="9499600" cy="1562100"/>
          </a:xfrm>
        </p:grpSpPr>
        <p:sp>
          <p:nvSpPr>
            <p:cNvPr id="22" name="Line 1"/>
            <p:cNvSpPr>
              <a:spLocks noChangeShapeType="1"/>
            </p:cNvSpPr>
            <p:nvPr/>
          </p:nvSpPr>
          <p:spPr bwMode="auto">
            <a:xfrm rot="10800000" flipH="1">
              <a:off x="1516063" y="6008688"/>
              <a:ext cx="7861300" cy="0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23" name="AutoShape 2"/>
            <p:cNvSpPr>
              <a:spLocks/>
            </p:cNvSpPr>
            <p:nvPr/>
          </p:nvSpPr>
          <p:spPr bwMode="auto">
            <a:xfrm>
              <a:off x="427038" y="5768975"/>
              <a:ext cx="1335087" cy="468313"/>
            </a:xfrm>
            <a:prstGeom prst="roundRect">
              <a:avLst>
                <a:gd name="adj" fmla="val 40620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H</a:t>
              </a:r>
              <a:r>
                <a:rPr lang="en-US" sz="1400" baseline="3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- </a:t>
              </a: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source</a:t>
              </a:r>
            </a:p>
          </p:txBody>
        </p:sp>
        <p:sp>
          <p:nvSpPr>
            <p:cNvPr id="24" name="AutoShape 3"/>
            <p:cNvSpPr>
              <a:spLocks/>
            </p:cNvSpPr>
            <p:nvPr/>
          </p:nvSpPr>
          <p:spPr bwMode="auto">
            <a:xfrm>
              <a:off x="1870075" y="5768975"/>
              <a:ext cx="803275" cy="468313"/>
            </a:xfrm>
            <a:prstGeom prst="roundRect">
              <a:avLst>
                <a:gd name="adj" fmla="val 40620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RFQ</a:t>
              </a:r>
            </a:p>
          </p:txBody>
        </p:sp>
        <p:sp>
          <p:nvSpPr>
            <p:cNvPr id="25" name="AutoShape 4"/>
            <p:cNvSpPr>
              <a:spLocks/>
            </p:cNvSpPr>
            <p:nvPr/>
          </p:nvSpPr>
          <p:spPr bwMode="auto">
            <a:xfrm>
              <a:off x="2782888" y="5768975"/>
              <a:ext cx="1072976" cy="468313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chopper</a:t>
              </a:r>
            </a:p>
          </p:txBody>
        </p:sp>
        <p:sp>
          <p:nvSpPr>
            <p:cNvPr id="26" name="AutoShape 5"/>
            <p:cNvSpPr>
              <a:spLocks/>
            </p:cNvSpPr>
            <p:nvPr/>
          </p:nvSpPr>
          <p:spPr bwMode="auto">
            <a:xfrm>
              <a:off x="3913158" y="5768974"/>
              <a:ext cx="681066" cy="468312"/>
            </a:xfrm>
            <a:prstGeom prst="roundRect">
              <a:avLst>
                <a:gd name="adj" fmla="val 40620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DTL</a:t>
              </a:r>
            </a:p>
          </p:txBody>
        </p:sp>
        <p:sp>
          <p:nvSpPr>
            <p:cNvPr id="27" name="AutoShape 6"/>
            <p:cNvSpPr>
              <a:spLocks/>
            </p:cNvSpPr>
            <p:nvPr/>
          </p:nvSpPr>
          <p:spPr bwMode="auto">
            <a:xfrm>
              <a:off x="4703763" y="5768975"/>
              <a:ext cx="982662" cy="468313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CCDTL</a:t>
              </a:r>
            </a:p>
          </p:txBody>
        </p:sp>
        <p:sp>
          <p:nvSpPr>
            <p:cNvPr id="28" name="AutoShape 7"/>
            <p:cNvSpPr>
              <a:spLocks/>
            </p:cNvSpPr>
            <p:nvPr/>
          </p:nvSpPr>
          <p:spPr bwMode="auto">
            <a:xfrm>
              <a:off x="5814680" y="5768974"/>
              <a:ext cx="982663" cy="468312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PIMS</a:t>
              </a:r>
            </a:p>
          </p:txBody>
        </p:sp>
        <p:sp>
          <p:nvSpPr>
            <p:cNvPr id="30" name="Rectangle 8"/>
            <p:cNvSpPr>
              <a:spLocks/>
            </p:cNvSpPr>
            <p:nvPr/>
          </p:nvSpPr>
          <p:spPr bwMode="auto">
            <a:xfrm>
              <a:off x="2754313" y="5380038"/>
              <a:ext cx="1050925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3 MeV</a:t>
              </a:r>
            </a:p>
          </p:txBody>
        </p:sp>
        <p:sp>
          <p:nvSpPr>
            <p:cNvPr id="31" name="Rectangle 9"/>
            <p:cNvSpPr>
              <a:spLocks/>
            </p:cNvSpPr>
            <p:nvPr/>
          </p:nvSpPr>
          <p:spPr bwMode="auto">
            <a:xfrm>
              <a:off x="4016375" y="5378450"/>
              <a:ext cx="1204913" cy="36353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50 MeV</a:t>
              </a: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5176838" y="5380038"/>
              <a:ext cx="1239837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102 MeV</a:t>
              </a:r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rot="10800000" flipH="1">
              <a:off x="1851025" y="6429375"/>
              <a:ext cx="4999038" cy="317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3810000" y="6567488"/>
              <a:ext cx="1617663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latin typeface="American Typewriter" charset="0"/>
                  <a:ea typeface="American Typewriter" charset="0"/>
                  <a:cs typeface="American Typewriter" charset="0"/>
                  <a:sym typeface="American Typewriter" charset="0"/>
                </a:rPr>
                <a:t>352.2 MHz</a:t>
              </a:r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 rot="10800000" flipH="1">
              <a:off x="5740400" y="5681663"/>
              <a:ext cx="0" cy="32702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36" name="AutoShape 14"/>
            <p:cNvSpPr>
              <a:spLocks/>
            </p:cNvSpPr>
            <p:nvPr/>
          </p:nvSpPr>
          <p:spPr bwMode="auto">
            <a:xfrm>
              <a:off x="6892925" y="5778500"/>
              <a:ext cx="982663" cy="468313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Lucida Grande" charset="0"/>
                  <a:cs typeface="Lucida Grande" charset="0"/>
                </a:rPr>
                <a:t>β=0.65</a:t>
              </a:r>
            </a:p>
          </p:txBody>
        </p:sp>
        <p:sp>
          <p:nvSpPr>
            <p:cNvPr id="37" name="AutoShape 15"/>
            <p:cNvSpPr>
              <a:spLocks/>
            </p:cNvSpPr>
            <p:nvPr/>
          </p:nvSpPr>
          <p:spPr bwMode="auto">
            <a:xfrm>
              <a:off x="7983538" y="5778500"/>
              <a:ext cx="982662" cy="468313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Lucida Grande" charset="0"/>
                  <a:cs typeface="Lucida Grande" charset="0"/>
                </a:rPr>
                <a:t>β=1.0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Grande" charset="0"/>
                <a:cs typeface="Lucida Grande" charset="0"/>
              </a:endParaRPr>
            </a:p>
          </p:txBody>
        </p:sp>
        <p:sp>
          <p:nvSpPr>
            <p:cNvPr id="38" name="Rectangle 16"/>
            <p:cNvSpPr>
              <a:spLocks/>
            </p:cNvSpPr>
            <p:nvPr/>
          </p:nvSpPr>
          <p:spPr bwMode="auto">
            <a:xfrm>
              <a:off x="7277100" y="5378450"/>
              <a:ext cx="1322388" cy="36353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750 MeV</a:t>
              </a:r>
            </a:p>
          </p:txBody>
        </p:sp>
        <p:sp>
          <p:nvSpPr>
            <p:cNvPr id="39" name="Rectangle 17"/>
            <p:cNvSpPr>
              <a:spLocks/>
            </p:cNvSpPr>
            <p:nvPr/>
          </p:nvSpPr>
          <p:spPr bwMode="auto">
            <a:xfrm>
              <a:off x="8675688" y="5376863"/>
              <a:ext cx="1250950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4/5 GeV</a:t>
              </a: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6783388" y="6430963"/>
              <a:ext cx="2289175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41" name="Rectangle 19"/>
            <p:cNvSpPr>
              <a:spLocks/>
            </p:cNvSpPr>
            <p:nvPr/>
          </p:nvSpPr>
          <p:spPr bwMode="auto">
            <a:xfrm>
              <a:off x="7142163" y="6580188"/>
              <a:ext cx="1581150" cy="35877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latin typeface="American Typewriter" charset="0"/>
                  <a:ea typeface="American Typewriter" charset="0"/>
                  <a:cs typeface="American Typewriter" charset="0"/>
                  <a:sym typeface="American Typewriter" charset="0"/>
                </a:rPr>
                <a:t>704.4 MHz</a:t>
              </a:r>
            </a:p>
          </p:txBody>
        </p:sp>
        <p:sp>
          <p:nvSpPr>
            <p:cNvPr id="42" name="Rectangle 20"/>
            <p:cNvSpPr>
              <a:spLocks/>
            </p:cNvSpPr>
            <p:nvPr/>
          </p:nvSpPr>
          <p:spPr bwMode="auto">
            <a:xfrm>
              <a:off x="6197600" y="5376863"/>
              <a:ext cx="1276350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160 MeV</a:t>
              </a: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rot="10800000" flipH="1">
              <a:off x="7924800" y="5681663"/>
              <a:ext cx="0" cy="32702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rot="10800000" flipH="1">
              <a:off x="6826250" y="5676900"/>
              <a:ext cx="0" cy="33178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 rot="10800000" flipH="1">
              <a:off x="4648200" y="5681663"/>
              <a:ext cx="0" cy="32702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83568" y="206058"/>
            <a:ext cx="5760640" cy="5330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Design Requirements</a:t>
            </a:r>
            <a:endParaRPr lang="en-US" sz="2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34ED-392B-42A2-8939-5A95FD54CE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55576" y="4581128"/>
            <a:ext cx="3826768" cy="13967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frequency regions relatively closed to each other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Narrowband coupler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20486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Monopole modes with the highest </a:t>
            </a:r>
            <a:r>
              <a:rPr lang="en-US" dirty="0" smtClean="0"/>
              <a:t>R/Q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991091"/>
            <a:ext cx="8532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1 </a:t>
            </a:r>
            <a:r>
              <a:rPr lang="de-DE" sz="1000" dirty="0" smtClean="0"/>
              <a:t>M.Schuh, F. </a:t>
            </a:r>
            <a:r>
              <a:rPr lang="en-US" sz="1000" dirty="0" smtClean="0"/>
              <a:t>Gerigk</a:t>
            </a:r>
            <a:r>
              <a:rPr lang="en-US" sz="1000" dirty="0"/>
              <a:t>.</a:t>
            </a:r>
            <a:r>
              <a:rPr lang="de-DE" sz="1000" dirty="0" smtClean="0"/>
              <a:t> “I</a:t>
            </a:r>
            <a:r>
              <a:rPr lang="en-US" sz="1000" dirty="0" smtClean="0"/>
              <a:t>nfluence </a:t>
            </a:r>
            <a:r>
              <a:rPr lang="en-US" sz="1000" dirty="0"/>
              <a:t>of higher order modes on the beam stability in the high </a:t>
            </a:r>
            <a:r>
              <a:rPr lang="en-US" sz="1000" dirty="0" smtClean="0"/>
              <a:t>power superconducting </a:t>
            </a:r>
            <a:r>
              <a:rPr lang="en-US" sz="1000" dirty="0"/>
              <a:t>proton </a:t>
            </a:r>
            <a:r>
              <a:rPr lang="en-US" sz="1000" dirty="0" smtClean="0"/>
              <a:t>linac</a:t>
            </a:r>
            <a:r>
              <a:rPr lang="de-DE" sz="1000" dirty="0" smtClean="0"/>
              <a:t>“, </a:t>
            </a:r>
            <a:r>
              <a:rPr lang="en-US" sz="1000" dirty="0" smtClean="0"/>
              <a:t>Phys. Rev. ST Accel. Beams, 2011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6732241" y="1301448"/>
            <a:ext cx="288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Schematic layout of the linac </a:t>
            </a:r>
            <a:endParaRPr lang="en-US" sz="1200" dirty="0" smtClean="0"/>
          </a:p>
          <a:p>
            <a:r>
              <a:rPr lang="en-US" sz="1200" dirty="0"/>
              <a:t>(</a:t>
            </a:r>
            <a:r>
              <a:rPr lang="en-US" sz="1200" dirty="0" smtClean="0"/>
              <a:t>Conceptual </a:t>
            </a:r>
            <a:r>
              <a:rPr lang="en-US" sz="1200" dirty="0"/>
              <a:t>design of the SPL </a:t>
            </a:r>
            <a:r>
              <a:rPr lang="en-US" sz="1200" dirty="0" smtClean="0"/>
              <a:t>II)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55776" y="2885624"/>
            <a:ext cx="3600400" cy="1152128"/>
            <a:chOff x="2555776" y="3429000"/>
            <a:chExt cx="3600400" cy="115212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983"/>
            <a:stretch>
              <a:fillRect/>
            </a:stretch>
          </p:blipFill>
          <p:spPr bwMode="auto">
            <a:xfrm>
              <a:off x="2555776" y="3429000"/>
              <a:ext cx="360040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609513" y="3796926"/>
              <a:ext cx="1773331" cy="326751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9513" y="4123677"/>
              <a:ext cx="1773331" cy="392101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36582" y="3796926"/>
              <a:ext cx="1719594" cy="326751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36582" y="4123677"/>
              <a:ext cx="1719594" cy="261401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36582" y="4385077"/>
              <a:ext cx="1719594" cy="13070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-36512" y="2348880"/>
            <a:ext cx="2771800" cy="2376264"/>
            <a:chOff x="-36512" y="2348880"/>
            <a:chExt cx="2771800" cy="2376264"/>
          </a:xfrm>
        </p:grpSpPr>
        <p:sp>
          <p:nvSpPr>
            <p:cNvPr id="21" name="Rectangle 20"/>
            <p:cNvSpPr/>
            <p:nvPr/>
          </p:nvSpPr>
          <p:spPr>
            <a:xfrm>
              <a:off x="1043608" y="2780928"/>
              <a:ext cx="216025" cy="1440160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1403648" y="2780928"/>
              <a:ext cx="216024" cy="144016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22" name="Chart 21"/>
            <p:cNvGraphicFramePr/>
            <p:nvPr/>
          </p:nvGraphicFramePr>
          <p:xfrm>
            <a:off x="-36512" y="2348880"/>
            <a:ext cx="277180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491600" y="3974867"/>
              <a:ext cx="6960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 Narrow" pitchFamily="34" charset="0"/>
                </a:rPr>
                <a:t>TM</a:t>
              </a:r>
              <a:r>
                <a:rPr lang="en-US" sz="1000" b="1" baseline="-25000" dirty="0" smtClean="0">
                  <a:latin typeface="Arial Narrow" pitchFamily="34" charset="0"/>
                </a:rPr>
                <a:t>020</a:t>
              </a:r>
              <a:r>
                <a:rPr lang="en-US" sz="1000" b="1" dirty="0" smtClean="0">
                  <a:latin typeface="Arial Narrow" pitchFamily="34" charset="0"/>
                </a:rPr>
                <a:t>,1/5</a:t>
              </a:r>
              <a:r>
                <a:rPr lang="en-US" sz="1000" b="1" dirty="0" smtClean="0">
                  <a:latin typeface="Arial Narrow" pitchFamily="34" charset="0"/>
                  <a:sym typeface="Symbol"/>
                </a:rPr>
                <a:t></a:t>
              </a:r>
              <a:endParaRPr lang="en-US" sz="1000" b="1" dirty="0">
                <a:latin typeface="Arial Narrow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1600" y="3830851"/>
              <a:ext cx="6960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 Narrow" pitchFamily="34" charset="0"/>
                </a:rPr>
                <a:t>TM</a:t>
              </a:r>
              <a:r>
                <a:rPr lang="en-US" sz="1000" b="1" baseline="-25000" dirty="0" smtClean="0">
                  <a:latin typeface="Arial Narrow" pitchFamily="34" charset="0"/>
                </a:rPr>
                <a:t>020</a:t>
              </a:r>
              <a:r>
                <a:rPr lang="en-US" sz="1000" b="1" dirty="0" smtClean="0">
                  <a:latin typeface="Arial Narrow" pitchFamily="34" charset="0"/>
                </a:rPr>
                <a:t>,2/5</a:t>
              </a:r>
              <a:r>
                <a:rPr lang="en-US" sz="1000" b="1" dirty="0" smtClean="0">
                  <a:latin typeface="Arial Narrow" pitchFamily="34" charset="0"/>
                  <a:sym typeface="Symbol"/>
                </a:rPr>
                <a:t></a:t>
              </a:r>
              <a:endParaRPr lang="en-US" sz="1000" b="1" dirty="0">
                <a:latin typeface="Arial Narrow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5656" y="3974867"/>
              <a:ext cx="6960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 Narrow" pitchFamily="34" charset="0"/>
                </a:rPr>
                <a:t>TM</a:t>
              </a:r>
              <a:r>
                <a:rPr lang="en-US" sz="1000" b="1" baseline="-25000" dirty="0" smtClean="0">
                  <a:latin typeface="Arial Narrow" pitchFamily="34" charset="0"/>
                </a:rPr>
                <a:t>011</a:t>
              </a:r>
              <a:r>
                <a:rPr lang="en-US" sz="1000" b="1" dirty="0" smtClean="0">
                  <a:latin typeface="Arial Narrow" pitchFamily="34" charset="0"/>
                </a:rPr>
                <a:t>,3/5</a:t>
              </a:r>
              <a:r>
                <a:rPr lang="en-US" sz="1000" b="1" dirty="0" smtClean="0">
                  <a:latin typeface="Arial Narrow" pitchFamily="34" charset="0"/>
                  <a:sym typeface="Symbol"/>
                </a:rPr>
                <a:t></a:t>
              </a:r>
              <a:endParaRPr lang="en-US" sz="1000" b="1" dirty="0">
                <a:latin typeface="Arial Narrow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5656" y="3830851"/>
              <a:ext cx="6960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 Narrow" pitchFamily="34" charset="0"/>
                </a:rPr>
                <a:t>TM</a:t>
              </a:r>
              <a:r>
                <a:rPr lang="en-US" sz="1000" b="1" baseline="-25000" dirty="0" smtClean="0">
                  <a:latin typeface="Arial Narrow" pitchFamily="34" charset="0"/>
                </a:rPr>
                <a:t>011</a:t>
              </a:r>
              <a:r>
                <a:rPr lang="en-US" sz="1000" b="1" dirty="0" smtClean="0">
                  <a:latin typeface="Arial Narrow" pitchFamily="34" charset="0"/>
                </a:rPr>
                <a:t>,4/5</a:t>
              </a:r>
              <a:r>
                <a:rPr lang="en-US" sz="1000" b="1" dirty="0" smtClean="0">
                  <a:latin typeface="Arial Narrow" pitchFamily="34" charset="0"/>
                  <a:sym typeface="Symbol"/>
                </a:rPr>
                <a:t></a:t>
              </a:r>
              <a:endParaRPr lang="en-US" sz="1000" b="1" dirty="0">
                <a:latin typeface="Arial Narrow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75656" y="3614827"/>
              <a:ext cx="5517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 Narrow" pitchFamily="34" charset="0"/>
                </a:rPr>
                <a:t>TM</a:t>
              </a:r>
              <a:r>
                <a:rPr lang="en-US" sz="1000" b="1" baseline="-25000" dirty="0" smtClean="0">
                  <a:latin typeface="Arial Narrow" pitchFamily="34" charset="0"/>
                </a:rPr>
                <a:t>011</a:t>
              </a:r>
              <a:r>
                <a:rPr lang="en-US" sz="1000" b="1" dirty="0" smtClean="0">
                  <a:latin typeface="Arial Narrow" pitchFamily="34" charset="0"/>
                </a:rPr>
                <a:t>,</a:t>
              </a:r>
              <a:r>
                <a:rPr lang="en-US" sz="1000" b="1" dirty="0" smtClean="0">
                  <a:latin typeface="Arial Narrow" pitchFamily="34" charset="0"/>
                  <a:sym typeface="Symbol"/>
                </a:rPr>
                <a:t></a:t>
              </a:r>
              <a:endParaRPr lang="en-US" sz="1000" b="1" dirty="0">
                <a:latin typeface="Arial Narrow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084168" y="2309560"/>
            <a:ext cx="3059832" cy="2376264"/>
            <a:chOff x="6084168" y="2309560"/>
            <a:chExt cx="3059832" cy="2376264"/>
          </a:xfrm>
        </p:grpSpPr>
        <p:sp>
          <p:nvSpPr>
            <p:cNvPr id="34" name="Rectangle 33"/>
            <p:cNvSpPr/>
            <p:nvPr/>
          </p:nvSpPr>
          <p:spPr>
            <a:xfrm>
              <a:off x="7020272" y="2741608"/>
              <a:ext cx="216024" cy="1413530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8100392" y="2741607"/>
              <a:ext cx="144016" cy="144016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604448" y="2741608"/>
              <a:ext cx="144016" cy="141353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30" name="Chart 29"/>
            <p:cNvGraphicFramePr/>
            <p:nvPr/>
          </p:nvGraphicFramePr>
          <p:xfrm>
            <a:off x="6084168" y="2309560"/>
            <a:ext cx="3059832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6804248" y="3867686"/>
              <a:ext cx="6960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 Narrow" pitchFamily="34" charset="0"/>
                </a:rPr>
                <a:t>TM</a:t>
              </a:r>
              <a:r>
                <a:rPr lang="en-US" sz="1000" b="1" baseline="-25000" dirty="0" smtClean="0">
                  <a:latin typeface="Arial Narrow" pitchFamily="34" charset="0"/>
                </a:rPr>
                <a:t>011</a:t>
              </a:r>
              <a:r>
                <a:rPr lang="en-US" sz="1000" b="1" dirty="0" smtClean="0">
                  <a:latin typeface="Arial Narrow" pitchFamily="34" charset="0"/>
                </a:rPr>
                <a:t>,4/5</a:t>
              </a:r>
              <a:r>
                <a:rPr lang="en-US" sz="1000" b="1" dirty="0" smtClean="0">
                  <a:latin typeface="Arial Narrow" pitchFamily="34" charset="0"/>
                  <a:sym typeface="Symbol"/>
                </a:rPr>
                <a:t></a:t>
              </a:r>
              <a:endParaRPr lang="en-US" sz="1000" b="1" dirty="0">
                <a:latin typeface="Arial Narrow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04248" y="2931002"/>
              <a:ext cx="5517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 Narrow" pitchFamily="34" charset="0"/>
                </a:rPr>
                <a:t>TM</a:t>
              </a:r>
              <a:r>
                <a:rPr lang="en-US" sz="1000" b="1" baseline="-25000" dirty="0" smtClean="0">
                  <a:latin typeface="Arial Narrow" pitchFamily="34" charset="0"/>
                </a:rPr>
                <a:t>011</a:t>
              </a:r>
              <a:r>
                <a:rPr lang="en-US" sz="1000" b="1" dirty="0" smtClean="0">
                  <a:latin typeface="Arial Narrow" pitchFamily="34" charset="0"/>
                </a:rPr>
                <a:t>,</a:t>
              </a:r>
              <a:r>
                <a:rPr lang="en-US" sz="1000" b="1" dirty="0" smtClean="0">
                  <a:latin typeface="Arial Narrow" pitchFamily="34" charset="0"/>
                  <a:sym typeface="Symbol"/>
                </a:rPr>
                <a:t></a:t>
              </a:r>
              <a:endParaRPr lang="en-US" sz="1000" b="1" dirty="0">
                <a:latin typeface="Arial Narrow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68344" y="3867106"/>
              <a:ext cx="4523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 Narrow" pitchFamily="34" charset="0"/>
                </a:rPr>
                <a:t>TM</a:t>
              </a:r>
              <a:r>
                <a:rPr lang="en-US" sz="1000" b="1" baseline="-25000" dirty="0" smtClean="0">
                  <a:latin typeface="Arial Narrow" pitchFamily="34" charset="0"/>
                </a:rPr>
                <a:t>021</a:t>
              </a:r>
              <a:endParaRPr lang="en-US" sz="1000" b="1" dirty="0">
                <a:latin typeface="Arial Narrow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40726" y="3795098"/>
              <a:ext cx="5517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 Narrow" pitchFamily="34" charset="0"/>
                </a:rPr>
                <a:t>TM</a:t>
              </a:r>
              <a:r>
                <a:rPr lang="en-US" sz="1000" b="1" baseline="-25000" dirty="0" smtClean="0">
                  <a:latin typeface="Arial Narrow" pitchFamily="34" charset="0"/>
                </a:rPr>
                <a:t>022</a:t>
              </a:r>
              <a:r>
                <a:rPr lang="en-US" sz="1000" b="1" dirty="0" smtClean="0">
                  <a:latin typeface="Arial Narrow" pitchFamily="34" charset="0"/>
                </a:rPr>
                <a:t>,</a:t>
              </a:r>
              <a:r>
                <a:rPr lang="en-US" sz="1000" b="1" dirty="0" smtClean="0">
                  <a:latin typeface="Arial Narrow" pitchFamily="34" charset="0"/>
                  <a:sym typeface="Symbol"/>
                </a:rPr>
                <a:t></a:t>
              </a:r>
              <a:endParaRPr lang="en-US" sz="1000" b="1" dirty="0">
                <a:latin typeface="Arial Narrow" pitchFamily="34" charset="0"/>
              </a:endParaRPr>
            </a:p>
          </p:txBody>
        </p:sp>
      </p:grpSp>
      <p:sp>
        <p:nvSpPr>
          <p:cNvPr id="39" name="Content Placeholder 4"/>
          <p:cNvSpPr txBox="1">
            <a:spLocks/>
          </p:cNvSpPr>
          <p:nvPr/>
        </p:nvSpPr>
        <p:spPr>
          <a:xfrm>
            <a:off x="4777680" y="4552528"/>
            <a:ext cx="3826768" cy="13967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3 frequency regions which are widely spread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Broadband coupler or application of multiple couplers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427984" y="2708920"/>
            <a:ext cx="0" cy="3240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23528" y="1052736"/>
            <a:ext cx="6619280" cy="914028"/>
            <a:chOff x="427038" y="5376863"/>
            <a:chExt cx="9499600" cy="1562100"/>
          </a:xfrm>
        </p:grpSpPr>
        <p:sp>
          <p:nvSpPr>
            <p:cNvPr id="42" name="Line 1"/>
            <p:cNvSpPr>
              <a:spLocks noChangeShapeType="1"/>
            </p:cNvSpPr>
            <p:nvPr/>
          </p:nvSpPr>
          <p:spPr bwMode="auto">
            <a:xfrm rot="10800000" flipH="1">
              <a:off x="1516063" y="6008688"/>
              <a:ext cx="7861300" cy="0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43" name="AutoShape 2"/>
            <p:cNvSpPr>
              <a:spLocks/>
            </p:cNvSpPr>
            <p:nvPr/>
          </p:nvSpPr>
          <p:spPr bwMode="auto">
            <a:xfrm>
              <a:off x="427038" y="5768975"/>
              <a:ext cx="1335087" cy="468313"/>
            </a:xfrm>
            <a:prstGeom prst="roundRect">
              <a:avLst>
                <a:gd name="adj" fmla="val 40620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H</a:t>
              </a:r>
              <a:r>
                <a:rPr lang="en-US" sz="1400" baseline="3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- </a:t>
              </a: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source</a:t>
              </a:r>
            </a:p>
          </p:txBody>
        </p:sp>
        <p:sp>
          <p:nvSpPr>
            <p:cNvPr id="44" name="AutoShape 3"/>
            <p:cNvSpPr>
              <a:spLocks/>
            </p:cNvSpPr>
            <p:nvPr/>
          </p:nvSpPr>
          <p:spPr bwMode="auto">
            <a:xfrm>
              <a:off x="1870075" y="5768975"/>
              <a:ext cx="803275" cy="468313"/>
            </a:xfrm>
            <a:prstGeom prst="roundRect">
              <a:avLst>
                <a:gd name="adj" fmla="val 40620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RFQ</a:t>
              </a:r>
            </a:p>
          </p:txBody>
        </p:sp>
        <p:sp>
          <p:nvSpPr>
            <p:cNvPr id="45" name="AutoShape 4"/>
            <p:cNvSpPr>
              <a:spLocks/>
            </p:cNvSpPr>
            <p:nvPr/>
          </p:nvSpPr>
          <p:spPr bwMode="auto">
            <a:xfrm>
              <a:off x="2782888" y="5768975"/>
              <a:ext cx="1072976" cy="468313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chopper</a:t>
              </a:r>
            </a:p>
          </p:txBody>
        </p:sp>
        <p:sp>
          <p:nvSpPr>
            <p:cNvPr id="46" name="AutoShape 5"/>
            <p:cNvSpPr>
              <a:spLocks/>
            </p:cNvSpPr>
            <p:nvPr/>
          </p:nvSpPr>
          <p:spPr bwMode="auto">
            <a:xfrm>
              <a:off x="3913158" y="5768974"/>
              <a:ext cx="681066" cy="468312"/>
            </a:xfrm>
            <a:prstGeom prst="roundRect">
              <a:avLst>
                <a:gd name="adj" fmla="val 40620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DTL</a:t>
              </a:r>
            </a:p>
          </p:txBody>
        </p:sp>
        <p:sp>
          <p:nvSpPr>
            <p:cNvPr id="47" name="AutoShape 6"/>
            <p:cNvSpPr>
              <a:spLocks/>
            </p:cNvSpPr>
            <p:nvPr/>
          </p:nvSpPr>
          <p:spPr bwMode="auto">
            <a:xfrm>
              <a:off x="4703763" y="5768975"/>
              <a:ext cx="982662" cy="468313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CCDTL</a:t>
              </a:r>
            </a:p>
          </p:txBody>
        </p:sp>
        <p:sp>
          <p:nvSpPr>
            <p:cNvPr id="48" name="AutoShape 7"/>
            <p:cNvSpPr>
              <a:spLocks/>
            </p:cNvSpPr>
            <p:nvPr/>
          </p:nvSpPr>
          <p:spPr bwMode="auto">
            <a:xfrm>
              <a:off x="5814680" y="5768974"/>
              <a:ext cx="982663" cy="468312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PIMS</a:t>
              </a:r>
            </a:p>
          </p:txBody>
        </p:sp>
        <p:sp>
          <p:nvSpPr>
            <p:cNvPr id="49" name="Rectangle 8"/>
            <p:cNvSpPr>
              <a:spLocks/>
            </p:cNvSpPr>
            <p:nvPr/>
          </p:nvSpPr>
          <p:spPr bwMode="auto">
            <a:xfrm>
              <a:off x="2754313" y="5380038"/>
              <a:ext cx="1050925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3 MeV</a:t>
              </a:r>
            </a:p>
          </p:txBody>
        </p:sp>
        <p:sp>
          <p:nvSpPr>
            <p:cNvPr id="50" name="Rectangle 9"/>
            <p:cNvSpPr>
              <a:spLocks/>
            </p:cNvSpPr>
            <p:nvPr/>
          </p:nvSpPr>
          <p:spPr bwMode="auto">
            <a:xfrm>
              <a:off x="4016375" y="5378450"/>
              <a:ext cx="1204913" cy="36353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50 MeV</a:t>
              </a:r>
            </a:p>
          </p:txBody>
        </p:sp>
        <p:sp>
          <p:nvSpPr>
            <p:cNvPr id="51" name="Rectangle 10"/>
            <p:cNvSpPr>
              <a:spLocks/>
            </p:cNvSpPr>
            <p:nvPr/>
          </p:nvSpPr>
          <p:spPr bwMode="auto">
            <a:xfrm>
              <a:off x="5176838" y="5380038"/>
              <a:ext cx="1239837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102 MeV</a:t>
              </a:r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 rot="10800000" flipH="1">
              <a:off x="1851025" y="6429375"/>
              <a:ext cx="4999038" cy="317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53" name="Rectangle 12"/>
            <p:cNvSpPr>
              <a:spLocks/>
            </p:cNvSpPr>
            <p:nvPr/>
          </p:nvSpPr>
          <p:spPr bwMode="auto">
            <a:xfrm>
              <a:off x="3810000" y="6567488"/>
              <a:ext cx="1617663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latin typeface="American Typewriter" charset="0"/>
                  <a:ea typeface="American Typewriter" charset="0"/>
                  <a:cs typeface="American Typewriter" charset="0"/>
                  <a:sym typeface="American Typewriter" charset="0"/>
                </a:rPr>
                <a:t>352.2 MHz</a:t>
              </a:r>
            </a:p>
          </p:txBody>
        </p:sp>
        <p:sp>
          <p:nvSpPr>
            <p:cNvPr id="54" name="Line 13"/>
            <p:cNvSpPr>
              <a:spLocks noChangeShapeType="1"/>
            </p:cNvSpPr>
            <p:nvPr/>
          </p:nvSpPr>
          <p:spPr bwMode="auto">
            <a:xfrm rot="10800000" flipH="1">
              <a:off x="5740400" y="5681663"/>
              <a:ext cx="0" cy="32702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55" name="AutoShape 14"/>
            <p:cNvSpPr>
              <a:spLocks/>
            </p:cNvSpPr>
            <p:nvPr/>
          </p:nvSpPr>
          <p:spPr bwMode="auto">
            <a:xfrm>
              <a:off x="6892925" y="5778500"/>
              <a:ext cx="982663" cy="468313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Lucida Grande" charset="0"/>
                  <a:cs typeface="Lucida Grande" charset="0"/>
                </a:rPr>
                <a:t>β=0.65</a:t>
              </a:r>
            </a:p>
          </p:txBody>
        </p:sp>
        <p:sp>
          <p:nvSpPr>
            <p:cNvPr id="56" name="AutoShape 15"/>
            <p:cNvSpPr>
              <a:spLocks/>
            </p:cNvSpPr>
            <p:nvPr/>
          </p:nvSpPr>
          <p:spPr bwMode="auto">
            <a:xfrm>
              <a:off x="7983538" y="5778500"/>
              <a:ext cx="982662" cy="468313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Lucida Grande" charset="0"/>
                  <a:cs typeface="Lucida Grande" charset="0"/>
                </a:rPr>
                <a:t>β=1.0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Grande" charset="0"/>
                <a:cs typeface="Lucida Grande" charset="0"/>
              </a:endParaRPr>
            </a:p>
          </p:txBody>
        </p:sp>
        <p:sp>
          <p:nvSpPr>
            <p:cNvPr id="57" name="Rectangle 16"/>
            <p:cNvSpPr>
              <a:spLocks/>
            </p:cNvSpPr>
            <p:nvPr/>
          </p:nvSpPr>
          <p:spPr bwMode="auto">
            <a:xfrm>
              <a:off x="7277100" y="5378450"/>
              <a:ext cx="1322388" cy="36353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750 MeV</a:t>
              </a:r>
            </a:p>
          </p:txBody>
        </p:sp>
        <p:sp>
          <p:nvSpPr>
            <p:cNvPr id="58" name="Rectangle 17"/>
            <p:cNvSpPr>
              <a:spLocks/>
            </p:cNvSpPr>
            <p:nvPr/>
          </p:nvSpPr>
          <p:spPr bwMode="auto">
            <a:xfrm>
              <a:off x="8675688" y="5376863"/>
              <a:ext cx="1250950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4/5 GeV</a:t>
              </a:r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>
              <a:off x="6783388" y="6430963"/>
              <a:ext cx="2289175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60" name="Rectangle 19"/>
            <p:cNvSpPr>
              <a:spLocks/>
            </p:cNvSpPr>
            <p:nvPr/>
          </p:nvSpPr>
          <p:spPr bwMode="auto">
            <a:xfrm>
              <a:off x="7142163" y="6580188"/>
              <a:ext cx="1581150" cy="35877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latin typeface="American Typewriter" charset="0"/>
                  <a:ea typeface="American Typewriter" charset="0"/>
                  <a:cs typeface="American Typewriter" charset="0"/>
                  <a:sym typeface="American Typewriter" charset="0"/>
                </a:rPr>
                <a:t>704.4 MHz</a:t>
              </a:r>
            </a:p>
          </p:txBody>
        </p:sp>
        <p:sp>
          <p:nvSpPr>
            <p:cNvPr id="61" name="Rectangle 20"/>
            <p:cNvSpPr>
              <a:spLocks/>
            </p:cNvSpPr>
            <p:nvPr/>
          </p:nvSpPr>
          <p:spPr bwMode="auto">
            <a:xfrm>
              <a:off x="6197600" y="5376863"/>
              <a:ext cx="1276350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160 MeV</a:t>
              </a:r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 rot="10800000" flipH="1">
              <a:off x="7924800" y="5681663"/>
              <a:ext cx="0" cy="32702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 rot="10800000" flipH="1">
              <a:off x="6826250" y="5676900"/>
              <a:ext cx="0" cy="33178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64" name="Line 23"/>
            <p:cNvSpPr>
              <a:spLocks noChangeShapeType="1"/>
            </p:cNvSpPr>
            <p:nvPr/>
          </p:nvSpPr>
          <p:spPr bwMode="auto">
            <a:xfrm rot="10800000" flipH="1">
              <a:off x="4648200" y="5681663"/>
              <a:ext cx="0" cy="32702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719" r="127" b="6082"/>
          <a:stretch>
            <a:fillRect/>
          </a:stretch>
        </p:blipFill>
        <p:spPr bwMode="auto">
          <a:xfrm>
            <a:off x="2843808" y="3415010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683568" y="206058"/>
            <a:ext cx="5400600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Design Approaches</a:t>
            </a:r>
            <a:endParaRPr lang="en-US" sz="2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FF699A6-15D8-4C0E-8931-968214C0937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74848" y="1009650"/>
            <a:ext cx="8229600" cy="893763"/>
          </a:xfrm>
        </p:spPr>
        <p:txBody>
          <a:bodyPr>
            <a:noAutofit/>
          </a:bodyPr>
          <a:lstStyle/>
          <a:p>
            <a:r>
              <a:rPr lang="en-US" sz="2000" dirty="0" smtClean="0"/>
              <a:t>Number of factors such as operational frequency, power dissipation, multipacting, field emission, surface resistance &amp; heating evaluation as well as personal preference </a:t>
            </a:r>
            <a:r>
              <a:rPr lang="en-US" sz="2000" dirty="0" smtClean="0">
                <a:sym typeface="Wingdings" pitchFamily="2" charset="2"/>
              </a:rPr>
              <a:t> different approaches</a:t>
            </a:r>
            <a:endParaRPr lang="en-US" sz="2000" dirty="0" smtClean="0"/>
          </a:p>
        </p:txBody>
      </p:sp>
      <p:pic>
        <p:nvPicPr>
          <p:cNvPr id="1026" name="Picture 2" descr="C:\home\kai\CERN\Talks\pictures\Broadband Coupler.bmp"/>
          <p:cNvPicPr>
            <a:picLocks noChangeAspect="1" noChangeArrowheads="1"/>
          </p:cNvPicPr>
          <p:nvPr/>
        </p:nvPicPr>
        <p:blipFill>
          <a:blip r:embed="rId3" cstate="print"/>
          <a:srcRect l="39827" t="7087" r="39897"/>
          <a:stretch>
            <a:fillRect/>
          </a:stretch>
        </p:blipFill>
        <p:spPr bwMode="auto">
          <a:xfrm>
            <a:off x="7452320" y="3118267"/>
            <a:ext cx="936104" cy="2629691"/>
          </a:xfrm>
          <a:prstGeom prst="rect">
            <a:avLst/>
          </a:prstGeom>
          <a:noFill/>
        </p:spPr>
      </p:pic>
      <p:pic>
        <p:nvPicPr>
          <p:cNvPr id="4" name="Picture 2" descr="C:\home\kai\CERN\Talks\pictures\Tesla.bmp"/>
          <p:cNvPicPr>
            <a:picLocks noChangeAspect="1" noChangeArrowheads="1"/>
          </p:cNvPicPr>
          <p:nvPr/>
        </p:nvPicPr>
        <p:blipFill>
          <a:blip r:embed="rId4" cstate="print"/>
          <a:srcRect l="25501" r="34337"/>
          <a:stretch>
            <a:fillRect/>
          </a:stretch>
        </p:blipFill>
        <p:spPr bwMode="auto">
          <a:xfrm>
            <a:off x="5580112" y="2190874"/>
            <a:ext cx="1180623" cy="1886278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5220072" y="5359226"/>
            <a:ext cx="648072" cy="216024"/>
          </a:xfrm>
          <a:prstGeom prst="straightConnector1">
            <a:avLst/>
          </a:prstGeom>
          <a:ln w="38100" cap="flat"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15816" y="4639146"/>
            <a:ext cx="648072" cy="216024"/>
          </a:xfrm>
          <a:prstGeom prst="straightConnector1">
            <a:avLst/>
          </a:prstGeom>
          <a:ln w="38100" cap="flat">
            <a:round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59845" y="471115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Beam pipe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556595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Cavity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716016" y="3126978"/>
            <a:ext cx="1152128" cy="1008112"/>
          </a:xfrm>
          <a:prstGeom prst="straightConnector1">
            <a:avLst/>
          </a:prstGeom>
          <a:ln w="38100" cap="flat">
            <a:solidFill>
              <a:srgbClr val="00206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60032" y="4279106"/>
            <a:ext cx="2664296" cy="0"/>
          </a:xfrm>
          <a:prstGeom prst="straightConnector1">
            <a:avLst/>
          </a:prstGeom>
          <a:ln w="38100" cap="flat">
            <a:solidFill>
              <a:srgbClr val="00206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91880" y="3162982"/>
            <a:ext cx="1160886" cy="972108"/>
          </a:xfrm>
          <a:prstGeom prst="straightConnector1">
            <a:avLst/>
          </a:prstGeom>
          <a:ln w="38100" cap="flat">
            <a:solidFill>
              <a:srgbClr val="00206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763688" y="4279106"/>
            <a:ext cx="2816696" cy="8384"/>
          </a:xfrm>
          <a:prstGeom prst="straightConnector1">
            <a:avLst/>
          </a:prstGeom>
          <a:ln w="38100" cap="flat">
            <a:solidFill>
              <a:srgbClr val="00206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9552" y="5566539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Hook coupler with additional inductive stub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6732241" y="2190874"/>
            <a:ext cx="216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2-inductive stub coupler (rescaled TESLA-style)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7020272" y="5566539"/>
            <a:ext cx="18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Broadband coupler with probe</a:t>
            </a:r>
            <a:endParaRPr lang="en-US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 t="9471" r="16614" b="8867"/>
          <a:stretch/>
        </p:blipFill>
        <p:spPr>
          <a:xfrm>
            <a:off x="611560" y="3126978"/>
            <a:ext cx="931966" cy="25115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7" t="9767" r="11703" b="8570"/>
          <a:stretch/>
        </p:blipFill>
        <p:spPr>
          <a:xfrm>
            <a:off x="2436549" y="2045530"/>
            <a:ext cx="814517" cy="219501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75856" y="2179325"/>
            <a:ext cx="1440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Hook coupler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home\kai\CERN\Talks\pictures\Tesla.bmp"/>
          <p:cNvPicPr>
            <a:picLocks noChangeAspect="1" noChangeArrowheads="1"/>
          </p:cNvPicPr>
          <p:nvPr/>
        </p:nvPicPr>
        <p:blipFill>
          <a:blip r:embed="rId2" cstate="print"/>
          <a:srcRect l="26769" r="39006"/>
          <a:stretch>
            <a:fillRect/>
          </a:stretch>
        </p:blipFill>
        <p:spPr bwMode="auto">
          <a:xfrm>
            <a:off x="6804248" y="1433106"/>
            <a:ext cx="1944216" cy="3645024"/>
          </a:xfrm>
          <a:prstGeom prst="rect">
            <a:avLst/>
          </a:prstGeom>
          <a:noFill/>
        </p:spPr>
      </p:pic>
      <p:pic>
        <p:nvPicPr>
          <p:cNvPr id="2051" name="Picture 3" descr="C:\home\kai\CERN\Talks\pictures\HRO_reversion_3D.bmp"/>
          <p:cNvPicPr>
            <a:picLocks noChangeAspect="1" noChangeArrowheads="1"/>
          </p:cNvPicPr>
          <p:nvPr/>
        </p:nvPicPr>
        <p:blipFill>
          <a:blip r:embed="rId3" cstate="print"/>
          <a:srcRect l="38379" t="1181" r="39173" b="4320"/>
          <a:stretch>
            <a:fillRect/>
          </a:stretch>
        </p:blipFill>
        <p:spPr bwMode="auto">
          <a:xfrm>
            <a:off x="611560" y="1505114"/>
            <a:ext cx="1440160" cy="3716540"/>
          </a:xfrm>
          <a:prstGeom prst="rect">
            <a:avLst/>
          </a:prstGeom>
          <a:noFill/>
        </p:spPr>
      </p:pic>
      <p:grpSp>
        <p:nvGrpSpPr>
          <p:cNvPr id="4" name="Group 41"/>
          <p:cNvGrpSpPr/>
          <p:nvPr/>
        </p:nvGrpSpPr>
        <p:grpSpPr>
          <a:xfrm>
            <a:off x="827584" y="4025394"/>
            <a:ext cx="7200800" cy="987782"/>
            <a:chOff x="827584" y="4601458"/>
            <a:chExt cx="7200800" cy="987782"/>
          </a:xfrm>
        </p:grpSpPr>
        <p:sp>
          <p:nvSpPr>
            <p:cNvPr id="30" name="Rounded Rectangle 29"/>
            <p:cNvSpPr/>
            <p:nvPr/>
          </p:nvSpPr>
          <p:spPr>
            <a:xfrm>
              <a:off x="827584" y="4889490"/>
              <a:ext cx="864096" cy="576064"/>
            </a:xfrm>
            <a:prstGeom prst="roundRect">
              <a:avLst/>
            </a:prstGeom>
            <a:solidFill>
              <a:srgbClr val="0070C0">
                <a:alpha val="35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524328" y="4601458"/>
              <a:ext cx="504056" cy="360040"/>
            </a:xfrm>
            <a:prstGeom prst="roundRect">
              <a:avLst/>
            </a:prstGeom>
            <a:solidFill>
              <a:srgbClr val="0070C0">
                <a:alpha val="35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339752" y="5229200"/>
              <a:ext cx="4104456" cy="36004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91883" y="5229200"/>
              <a:ext cx="20616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E- and H-field coupling</a:t>
              </a:r>
              <a:endParaRPr lang="en-US" sz="1600" dirty="0"/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899592" y="1937162"/>
            <a:ext cx="7065168" cy="2880320"/>
            <a:chOff x="899592" y="2513226"/>
            <a:chExt cx="7065168" cy="2880320"/>
          </a:xfrm>
        </p:grpSpPr>
        <p:sp>
          <p:nvSpPr>
            <p:cNvPr id="7" name="Rounded Rectangle 6"/>
            <p:cNvSpPr/>
            <p:nvPr/>
          </p:nvSpPr>
          <p:spPr>
            <a:xfrm>
              <a:off x="2339752" y="4509120"/>
              <a:ext cx="4104456" cy="576064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24328" y="2513226"/>
              <a:ext cx="440432" cy="711696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9592" y="4817482"/>
              <a:ext cx="864096" cy="576064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39752" y="4509120"/>
              <a:ext cx="41044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Notch inductance which together with the red labeled capacitance creates the notch filter</a:t>
              </a:r>
            </a:p>
          </p:txBody>
        </p:sp>
      </p:grpSp>
      <p:grpSp>
        <p:nvGrpSpPr>
          <p:cNvPr id="9" name="Group 40"/>
          <p:cNvGrpSpPr/>
          <p:nvPr/>
        </p:nvGrpSpPr>
        <p:grpSpPr>
          <a:xfrm>
            <a:off x="683568" y="1721138"/>
            <a:ext cx="7416824" cy="2448272"/>
            <a:chOff x="683568" y="2297202"/>
            <a:chExt cx="7416824" cy="2448272"/>
          </a:xfrm>
        </p:grpSpPr>
        <p:sp>
          <p:nvSpPr>
            <p:cNvPr id="25" name="Rounded Rectangle 24"/>
            <p:cNvSpPr/>
            <p:nvPr/>
          </p:nvSpPr>
          <p:spPr>
            <a:xfrm>
              <a:off x="7380312" y="2297202"/>
              <a:ext cx="720080" cy="144016"/>
            </a:xfrm>
            <a:prstGeom prst="roundRect">
              <a:avLst/>
            </a:prstGeom>
            <a:solidFill>
              <a:srgbClr val="C00000">
                <a:alpha val="35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339752" y="4005064"/>
              <a:ext cx="4104456" cy="36004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83568" y="4097402"/>
              <a:ext cx="720080" cy="648072"/>
            </a:xfrm>
            <a:prstGeom prst="roundRect">
              <a:avLst/>
            </a:prstGeom>
            <a:solidFill>
              <a:srgbClr val="C00000">
                <a:alpha val="35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39752" y="4005064"/>
              <a:ext cx="41044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Notch capacitor couples to the outer conductor</a:t>
              </a:r>
            </a:p>
          </p:txBody>
        </p:sp>
      </p:grpSp>
      <p:grpSp>
        <p:nvGrpSpPr>
          <p:cNvPr id="12" name="Group 39"/>
          <p:cNvGrpSpPr/>
          <p:nvPr/>
        </p:nvGrpSpPr>
        <p:grpSpPr>
          <a:xfrm>
            <a:off x="1331640" y="2453987"/>
            <a:ext cx="7488832" cy="1643415"/>
            <a:chOff x="1331640" y="3030051"/>
            <a:chExt cx="7488832" cy="1643415"/>
          </a:xfrm>
        </p:grpSpPr>
        <p:sp>
          <p:nvSpPr>
            <p:cNvPr id="11" name="Rounded Rectangle 10"/>
            <p:cNvSpPr/>
            <p:nvPr/>
          </p:nvSpPr>
          <p:spPr>
            <a:xfrm>
              <a:off x="2339752" y="3068960"/>
              <a:ext cx="4104456" cy="79208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56376" y="3377322"/>
              <a:ext cx="864096" cy="288032"/>
            </a:xfrm>
            <a:prstGeom prst="roundRect">
              <a:avLst/>
            </a:prstGeom>
            <a:solidFill>
              <a:srgbClr val="00B0F0">
                <a:alpha val="35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956376" y="4385434"/>
              <a:ext cx="864096" cy="288032"/>
            </a:xfrm>
            <a:prstGeom prst="roundRect">
              <a:avLst/>
            </a:prstGeom>
            <a:solidFill>
              <a:srgbClr val="00B0F0">
                <a:alpha val="35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331640" y="3449330"/>
              <a:ext cx="576064" cy="288032"/>
            </a:xfrm>
            <a:prstGeom prst="roundRect">
              <a:avLst/>
            </a:prstGeom>
            <a:solidFill>
              <a:srgbClr val="00B0F0">
                <a:alpha val="35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83768" y="3030051"/>
              <a:ext cx="38164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Mutual inductance of the resonant circuits </a:t>
              </a:r>
            </a:p>
            <a:p>
              <a:pPr algn="ctr"/>
              <a:r>
                <a:rPr lang="en-US" sz="1600" dirty="0" smtClean="0"/>
                <a:t>fixing of the whole inner conductor</a:t>
              </a:r>
            </a:p>
            <a:p>
              <a:pPr algn="ctr"/>
              <a:r>
                <a:rPr lang="en-US" sz="1600" dirty="0" smtClean="0"/>
                <a:t>may support liquid helium for cooling</a:t>
              </a:r>
            </a:p>
          </p:txBody>
        </p:sp>
      </p:grpSp>
      <p:grpSp>
        <p:nvGrpSpPr>
          <p:cNvPr id="13" name="Group 38"/>
          <p:cNvGrpSpPr/>
          <p:nvPr/>
        </p:nvGrpSpPr>
        <p:grpSpPr>
          <a:xfrm>
            <a:off x="971600" y="1937162"/>
            <a:ext cx="6840760" cy="1152128"/>
            <a:chOff x="971600" y="2513226"/>
            <a:chExt cx="6840760" cy="1152128"/>
          </a:xfrm>
        </p:grpSpPr>
        <p:sp>
          <p:nvSpPr>
            <p:cNvPr id="10" name="Rounded Rectangle 9"/>
            <p:cNvSpPr/>
            <p:nvPr/>
          </p:nvSpPr>
          <p:spPr>
            <a:xfrm>
              <a:off x="2339752" y="2564904"/>
              <a:ext cx="4104456" cy="36004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524328" y="3233306"/>
              <a:ext cx="288032" cy="432048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71600" y="3089290"/>
              <a:ext cx="720080" cy="288032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71600" y="2513226"/>
              <a:ext cx="720080" cy="288032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1760" y="2586390"/>
              <a:ext cx="39604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Capacitive coupling for impedance matching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11760" y="1412776"/>
            <a:ext cx="4084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616624" cy="533082"/>
          </a:xfrm>
          <a:solidFill>
            <a:srgbClr val="00336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 smtClean="0"/>
              <a:t>Design Approaches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8713839" y="5800179"/>
            <a:ext cx="430161" cy="365125"/>
          </a:xfrm>
        </p:spPr>
        <p:txBody>
          <a:bodyPr>
            <a:normAutofit/>
          </a:bodyPr>
          <a:lstStyle/>
          <a:p>
            <a:fld id="{AFF699A6-15D8-4C0E-8931-968214C093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1048" y="5445324"/>
            <a:ext cx="8153400" cy="836612"/>
          </a:xfrm>
        </p:spPr>
        <p:txBody>
          <a:bodyPr>
            <a:noAutofit/>
          </a:bodyPr>
          <a:lstStyle/>
          <a:p>
            <a:r>
              <a:rPr lang="en-US" sz="2000" dirty="0" smtClean="0"/>
              <a:t>Every part of the coupler (also the non labeled) affects more or less its frequency dependent impedance characteristic</a:t>
            </a:r>
            <a:endParaRPr lang="en-US" sz="2000" dirty="0"/>
          </a:p>
        </p:txBody>
      </p:sp>
      <p:grpSp>
        <p:nvGrpSpPr>
          <p:cNvPr id="21" name="Group 42"/>
          <p:cNvGrpSpPr/>
          <p:nvPr/>
        </p:nvGrpSpPr>
        <p:grpSpPr>
          <a:xfrm>
            <a:off x="899592" y="1433106"/>
            <a:ext cx="6336704" cy="1728192"/>
            <a:chOff x="899592" y="2009170"/>
            <a:chExt cx="6336704" cy="1728192"/>
          </a:xfrm>
        </p:grpSpPr>
        <p:sp>
          <p:nvSpPr>
            <p:cNvPr id="8" name="Rounded Rectangle 7"/>
            <p:cNvSpPr/>
            <p:nvPr/>
          </p:nvSpPr>
          <p:spPr>
            <a:xfrm>
              <a:off x="2339752" y="2060848"/>
              <a:ext cx="4104456" cy="36004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876256" y="3377322"/>
              <a:ext cx="360040" cy="360040"/>
            </a:xfrm>
            <a:prstGeom prst="roundRect">
              <a:avLst/>
            </a:prstGeom>
            <a:solidFill>
              <a:srgbClr val="92D050">
                <a:alpha val="35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592" y="2009170"/>
              <a:ext cx="792088" cy="288032"/>
            </a:xfrm>
            <a:prstGeom prst="roundRect">
              <a:avLst/>
            </a:prstGeom>
            <a:solidFill>
              <a:srgbClr val="92D050">
                <a:alpha val="35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47864" y="2082334"/>
              <a:ext cx="20690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Coaxial port (50 Ohm)</a:t>
              </a:r>
            </a:p>
          </p:txBody>
        </p:sp>
      </p:grpSp>
      <p:sp>
        <p:nvSpPr>
          <p:cNvPr id="40" name="Slide Number Placeholder 1"/>
          <p:cNvSpPr txBox="1">
            <a:spLocks/>
          </p:cNvSpPr>
          <p:nvPr/>
        </p:nvSpPr>
        <p:spPr>
          <a:xfrm>
            <a:off x="8713839" y="6376243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13927</TotalTime>
  <Words>1661</Words>
  <Application>Microsoft Office PowerPoint</Application>
  <PresentationFormat>On-screen Show (4:3)</PresentationFormat>
  <Paragraphs>454</Paragraphs>
  <Slides>24</Slides>
  <Notes>6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Outline</vt:lpstr>
      <vt:lpstr>Overview</vt:lpstr>
      <vt:lpstr>Overview</vt:lpstr>
      <vt:lpstr>Overview</vt:lpstr>
      <vt:lpstr>Design Requirements</vt:lpstr>
      <vt:lpstr>Design Requirements</vt:lpstr>
      <vt:lpstr>Design Approaches</vt:lpstr>
      <vt:lpstr>Design Approaches</vt:lpstr>
      <vt:lpstr>Design Approaches</vt:lpstr>
      <vt:lpstr>Transmission Line Model</vt:lpstr>
      <vt:lpstr>Transmission Line Model</vt:lpstr>
      <vt:lpstr>Transmission Line Model</vt:lpstr>
      <vt:lpstr>Narrowband Coupler with Hook</vt:lpstr>
      <vt:lpstr>Broadband Coupler with Probe</vt:lpstr>
      <vt:lpstr>2-Stub Coupler </vt:lpstr>
      <vt:lpstr>Higher Order Filter</vt:lpstr>
      <vt:lpstr>Higher Order Filter</vt:lpstr>
      <vt:lpstr>Higher Order Filter</vt:lpstr>
      <vt:lpstr>Higher Order Filter</vt:lpstr>
      <vt:lpstr>Heat Losses</vt:lpstr>
      <vt:lpstr>Heat Losses</vt:lpstr>
      <vt:lpstr>Summary</vt:lpstr>
      <vt:lpstr>Outlook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Kai Papke</dc:creator>
  <cp:lastModifiedBy>Kai Papke</cp:lastModifiedBy>
  <cp:revision>1040</cp:revision>
  <cp:lastPrinted>2013-03-18T14:00:46Z</cp:lastPrinted>
  <dcterms:created xsi:type="dcterms:W3CDTF">2011-02-15T10:29:58Z</dcterms:created>
  <dcterms:modified xsi:type="dcterms:W3CDTF">2013-04-16T06:24:23Z</dcterms:modified>
</cp:coreProperties>
</file>