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1" r:id="rId2"/>
    <p:sldId id="354" r:id="rId3"/>
    <p:sldId id="422" r:id="rId4"/>
    <p:sldId id="332" r:id="rId5"/>
    <p:sldId id="423" r:id="rId6"/>
    <p:sldId id="424" r:id="rId7"/>
    <p:sldId id="403" r:id="rId8"/>
    <p:sldId id="404" r:id="rId9"/>
    <p:sldId id="425" r:id="rId10"/>
    <p:sldId id="426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27" r:id="rId22"/>
    <p:sldId id="428" r:id="rId23"/>
    <p:sldId id="439" r:id="rId24"/>
    <p:sldId id="397" r:id="rId25"/>
    <p:sldId id="323" r:id="rId26"/>
    <p:sldId id="418" r:id="rId27"/>
    <p:sldId id="419" r:id="rId28"/>
    <p:sldId id="420" r:id="rId2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3CCFF"/>
    <a:srgbClr val="0033CC"/>
    <a:srgbClr val="5F2987"/>
    <a:srgbClr val="4A206A"/>
    <a:srgbClr val="FFFF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2" autoAdjust="0"/>
    <p:restoredTop sz="93220" autoAdjust="0"/>
  </p:normalViewPr>
  <p:slideViewPr>
    <p:cSldViewPr>
      <p:cViewPr varScale="1">
        <p:scale>
          <a:sx n="68" d="100"/>
          <a:sy n="68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E09B3-F2F1-47D3-8F8F-6085AA0DBBE9}" type="datetimeFigureOut">
              <a:rPr lang="fr-FR" smtClean="0"/>
              <a:pPr/>
              <a:t>18/04/2013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3375F-34B1-4B58-8C62-B160D33A96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3"/>
          <p:cNvSpPr txBox="1">
            <a:spLocks/>
          </p:cNvSpPr>
          <p:nvPr userDrawn="1"/>
        </p:nvSpPr>
        <p:spPr>
          <a:xfrm>
            <a:off x="1403648" y="6525344"/>
            <a:ext cx="6120680" cy="35719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D. Reynet, S. Bousson – 3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rd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SLHiPP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Meeting – Louvain-la-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neuve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– 18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April 2013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28218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92696"/>
            <a:ext cx="7308304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33908"/>
            <a:ext cx="1152128" cy="673995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4AC0D0-3BF5-4734-81C0-3148C6A614CF}" type="datetimeFigureOut">
              <a:rPr lang="fr-FR" smtClean="0"/>
              <a:pPr/>
              <a:t>18/04/2013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06B9AF-4E17-4070-A50F-BAF319AAA0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4AC0D0-3BF5-4734-81C0-3148C6A614CF}" type="datetimeFigureOut">
              <a:rPr lang="fr-FR" smtClean="0"/>
              <a:pPr/>
              <a:t>18/04/2013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06B9AF-4E17-4070-A50F-BAF319AAA0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age 3" descr="POWERPOINTfond_suite (2)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18"/>
          <p:cNvSpPr txBox="1">
            <a:spLocks noChangeArrowheads="1"/>
          </p:cNvSpPr>
          <p:nvPr/>
        </p:nvSpPr>
        <p:spPr bwMode="auto">
          <a:xfrm>
            <a:off x="755576" y="1124744"/>
            <a:ext cx="7560840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4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Engineering Design of the ESS  Spoke Cryomodule</a:t>
            </a:r>
            <a:endParaRPr lang="fr-FR" sz="4000" b="1" i="1" dirty="0" smtClean="0">
              <a:latin typeface="Calibri" pitchFamily="34" charset="0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8" name="Image 7" descr="IPN_gif64trans_L200p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4077072"/>
            <a:ext cx="1477085" cy="864096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17463"/>
            <a:ext cx="2700338" cy="48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 t="10599"/>
          <a:stretch>
            <a:fillRect/>
          </a:stretch>
        </p:blipFill>
        <p:spPr bwMode="auto">
          <a:xfrm>
            <a:off x="1619672" y="5047987"/>
            <a:ext cx="1152127" cy="73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5496" y="6093296"/>
            <a:ext cx="910907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fr-FR" sz="2600" b="1" i="1" dirty="0" smtClean="0">
                <a:latin typeface="Calibri" pitchFamily="34" charset="0"/>
              </a:rPr>
              <a:t>CNRS/IN2P3/ IPNO – Paris-Sud </a:t>
            </a:r>
            <a:r>
              <a:rPr lang="fr-FR" sz="2600" b="1" i="1" dirty="0" err="1" smtClean="0">
                <a:latin typeface="Calibri" pitchFamily="34" charset="0"/>
              </a:rPr>
              <a:t>University</a:t>
            </a:r>
            <a:endParaRPr lang="fr-FR" sz="2600" b="1" i="1" dirty="0" smtClean="0">
              <a:latin typeface="Calibri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4925" y="2852936"/>
            <a:ext cx="910907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 b="1" i="1" dirty="0" smtClean="0"/>
              <a:t>Denis Reynet - Sébastien Bousson</a:t>
            </a:r>
          </a:p>
          <a:p>
            <a:pPr algn="ctr"/>
            <a:r>
              <a:rPr lang="en-US" sz="2600" b="1" i="1" dirty="0" smtClean="0"/>
              <a:t>On behalf of the IPNO team</a:t>
            </a:r>
            <a:endParaRPr lang="fr-FR" sz="2600" i="1" dirty="0"/>
          </a:p>
        </p:txBody>
      </p:sp>
      <p:sp>
        <p:nvSpPr>
          <p:cNvPr id="35842" name="AutoShape 2" descr="http://agenda.infn.it/getFile.py/access?resId=0&amp;materialId=1&amp;confId=44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844" name="AutoShape 4" descr="http://agenda.infn.it/getFile.py/access?resId=0&amp;materialId=1&amp;confId=44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846" name="AutoShape 6" descr="http://agenda.infn.it/getFile.py/access?resId=0&amp;materialId=1&amp;confId=44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3490" name="Picture 2" descr="http://www.bibs.u-psud.fr/images/logo_PSUD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047987"/>
            <a:ext cx="1296144" cy="757277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509120"/>
            <a:ext cx="1664931" cy="88629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 – Magnetic shielding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Cold magnetic shielding (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cryoperm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type)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Baseline: active cooling (SS piping) to insure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cryoperm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efficiency at the cavity normal state -&gt; superconducting transition</a:t>
            </a: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\\CATIA-BRAULT\Partage Brault\ess images\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41" t="26281" r="12326"/>
          <a:stretch>
            <a:fillRect/>
          </a:stretch>
        </p:blipFill>
        <p:spPr bwMode="auto">
          <a:xfrm>
            <a:off x="827584" y="2961558"/>
            <a:ext cx="7488000" cy="424806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pic>
        <p:nvPicPr>
          <p:cNvPr id="5" name="Picture 2" descr="\\CATIA-BRAULT\Partage Brault\ess images\7.jpg"/>
          <p:cNvPicPr>
            <a:picLocks noChangeAspect="1" noChangeArrowheads="1"/>
          </p:cNvPicPr>
          <p:nvPr/>
        </p:nvPicPr>
        <p:blipFill>
          <a:blip r:embed="rId2" cstate="print"/>
          <a:srcRect l="13969" t="17520" r="12076" b="9478"/>
          <a:stretch>
            <a:fillRect/>
          </a:stretch>
        </p:blipFill>
        <p:spPr bwMode="auto">
          <a:xfrm>
            <a:off x="1331640" y="2996952"/>
            <a:ext cx="6264696" cy="3480387"/>
          </a:xfrm>
          <a:prstGeom prst="rect">
            <a:avLst/>
          </a:prstGeom>
          <a:noFill/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– Cryogenic distribution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3 circuits: 2K for the cavity, 50K for thermal screen, ~5 K for power coupler outer conductor cooling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The biphasic tube +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LHe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level could be tested independently from the assembly.  Access to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LHe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level gauge integrated on vacuum vessel for maintenance</a:t>
            </a: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 – Supporting rods and thermal screen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Cavity string supported by means of antagonist rods  (TA6V)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Thermal screen divided into 2 half parts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The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aluminium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thermal shield is maintained with an elastic liaison insured by TA6V rods 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C:\Users\reynet.IPN\Desktop\ess images\11.jpg"/>
          <p:cNvPicPr>
            <a:picLocks noChangeAspect="1" noChangeArrowheads="1"/>
          </p:cNvPicPr>
          <p:nvPr/>
        </p:nvPicPr>
        <p:blipFill>
          <a:blip r:embed="rId2" cstate="print"/>
          <a:srcRect l="13314" t="16974" r="11909" b="10024"/>
          <a:stretch>
            <a:fillRect/>
          </a:stretch>
        </p:blipFill>
        <p:spPr bwMode="auto">
          <a:xfrm>
            <a:off x="1259632" y="2852936"/>
            <a:ext cx="6683783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5 – Introduction in the vacuum chamber</a:t>
            </a:r>
            <a:endParaRPr lang="en-US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 descr="D:\s1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1412776"/>
            <a:ext cx="9100007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6 – Attaching the cavity string to the vacuum tank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Rods to be installed  (TA6V) – A total of 8 per cavity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Possibility for external adjustments (at Patm, under vacuum, @ cryo T)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2200" b="1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 descr="F:\ess images\13.jpg"/>
          <p:cNvPicPr>
            <a:picLocks noChangeAspect="1" noChangeArrowheads="1"/>
          </p:cNvPicPr>
          <p:nvPr/>
        </p:nvPicPr>
        <p:blipFill>
          <a:blip r:embed="rId2" cstate="print"/>
          <a:srcRect l="12731" t="5653" r="11671"/>
          <a:stretch>
            <a:fillRect/>
          </a:stretch>
        </p:blipFill>
        <p:spPr bwMode="auto">
          <a:xfrm>
            <a:off x="1403648" y="2132856"/>
            <a:ext cx="6336704" cy="445082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ess images\16.jpg"/>
          <p:cNvPicPr>
            <a:picLocks noChangeAspect="1" noChangeArrowheads="1"/>
          </p:cNvPicPr>
          <p:nvPr/>
        </p:nvPicPr>
        <p:blipFill>
          <a:blip r:embed="rId2" cstate="print"/>
          <a:srcRect l="13314" r="12731"/>
          <a:stretch>
            <a:fillRect/>
          </a:stretch>
        </p:blipFill>
        <p:spPr bwMode="auto">
          <a:xfrm>
            <a:off x="179512" y="2360610"/>
            <a:ext cx="5472608" cy="4164734"/>
          </a:xfrm>
          <a:prstGeom prst="rect">
            <a:avLst/>
          </a:prstGeom>
          <a:noFill/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7 – Final cryogenic piping assembly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Installation of burst disks,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valves &amp; screening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Cryogenic lines connection (VCR type for prototype, welding for series ?)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In-situ leak test of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lines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Image 7" descr="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01" r="23782"/>
          <a:stretch>
            <a:fillRect/>
          </a:stretch>
        </p:blipFill>
        <p:spPr>
          <a:xfrm>
            <a:off x="5869223" y="2465642"/>
            <a:ext cx="3069445" cy="39156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8 – Cold tuning system assembly from both side &amp; final 50 K circuit assembly  (C/W transition, active cooling)</a:t>
            </a:r>
          </a:p>
        </p:txBody>
      </p:sp>
      <p:pic>
        <p:nvPicPr>
          <p:cNvPr id="5" name="Picture 2" descr="F:\ess images\18.jpg"/>
          <p:cNvPicPr>
            <a:picLocks noChangeAspect="1" noChangeArrowheads="1"/>
          </p:cNvPicPr>
          <p:nvPr/>
        </p:nvPicPr>
        <p:blipFill>
          <a:blip r:embed="rId2" cstate="print"/>
          <a:srcRect l="14307" r="12235"/>
          <a:stretch>
            <a:fillRect/>
          </a:stretch>
        </p:blipFill>
        <p:spPr bwMode="auto">
          <a:xfrm>
            <a:off x="0" y="2028996"/>
            <a:ext cx="5292080" cy="4054605"/>
          </a:xfrm>
          <a:prstGeom prst="rect">
            <a:avLst/>
          </a:prstGeom>
          <a:noFill/>
        </p:spPr>
      </p:pic>
      <p:pic>
        <p:nvPicPr>
          <p:cNvPr id="8" name="Picture 3" descr="F:\ess images\s.jpg"/>
          <p:cNvPicPr>
            <a:picLocks noChangeAspect="1" noChangeArrowheads="1"/>
          </p:cNvPicPr>
          <p:nvPr/>
        </p:nvPicPr>
        <p:blipFill>
          <a:blip r:embed="rId3" cstate="print"/>
          <a:srcRect l="50639" t="9471" r="1228" b="4234"/>
          <a:stretch>
            <a:fillRect/>
          </a:stretch>
        </p:blipFill>
        <p:spPr bwMode="auto">
          <a:xfrm>
            <a:off x="5868144" y="1772816"/>
            <a:ext cx="2880320" cy="443724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 – Assembly of the thermal screen lateral parts (dished ends) – cooling by conduction</a:t>
            </a:r>
          </a:p>
        </p:txBody>
      </p:sp>
      <p:pic>
        <p:nvPicPr>
          <p:cNvPr id="6" name="Picture 2" descr="F:\ess images\19.jpg"/>
          <p:cNvPicPr>
            <a:picLocks noChangeAspect="1" noChangeArrowheads="1"/>
          </p:cNvPicPr>
          <p:nvPr/>
        </p:nvPicPr>
        <p:blipFill>
          <a:blip r:embed="rId2" cstate="print"/>
          <a:srcRect r="5502"/>
          <a:stretch>
            <a:fillRect/>
          </a:stretch>
        </p:blipFill>
        <p:spPr bwMode="auto">
          <a:xfrm>
            <a:off x="251520" y="1593421"/>
            <a:ext cx="8280920" cy="493192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10 – Assembly of the pressure compensation system: 2 options</a:t>
            </a:r>
          </a:p>
        </p:txBody>
      </p:sp>
      <p:pic>
        <p:nvPicPr>
          <p:cNvPr id="5" name="Picture 2" descr="C:\Users\reynet.IPN\Desktop\ess images\18.jpg"/>
          <p:cNvPicPr>
            <a:picLocks noChangeAspect="1" noChangeArrowheads="1"/>
          </p:cNvPicPr>
          <p:nvPr/>
        </p:nvPicPr>
        <p:blipFill>
          <a:blip r:embed="rId2" cstate="print"/>
          <a:srcRect l="13701" r="10944"/>
          <a:stretch>
            <a:fillRect/>
          </a:stretch>
        </p:blipFill>
        <p:spPr bwMode="auto">
          <a:xfrm>
            <a:off x="0" y="1556792"/>
            <a:ext cx="4903768" cy="3662516"/>
          </a:xfrm>
          <a:prstGeom prst="rect">
            <a:avLst/>
          </a:prstGeom>
          <a:noFill/>
        </p:spPr>
      </p:pic>
      <p:pic>
        <p:nvPicPr>
          <p:cNvPr id="8" name="Picture 5" descr="\\CATIA-BRAULT\Images\coupleur + compens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2276351" cy="2708920"/>
          </a:xfrm>
          <a:prstGeom prst="rect">
            <a:avLst/>
          </a:prstGeom>
          <a:noFill/>
        </p:spPr>
      </p:pic>
      <p:pic>
        <p:nvPicPr>
          <p:cNvPr id="9" name="Picture 6" descr="\\CATIA-BRAULT\Images\coupleur + compensation ressort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365104"/>
            <a:ext cx="1872208" cy="2134708"/>
          </a:xfrm>
          <a:prstGeom prst="rect">
            <a:avLst/>
          </a:prstGeom>
          <a:noFill/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092280" y="2348880"/>
            <a:ext cx="18002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Barometric compensation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652120" y="4797152"/>
            <a:ext cx="1224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Springs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83568" y="5733256"/>
            <a:ext cx="46085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mock-up of the system will be fabricated to test the system.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11 – Vacuum vessel closure</a:t>
            </a:r>
          </a:p>
        </p:txBody>
      </p:sp>
      <p:pic>
        <p:nvPicPr>
          <p:cNvPr id="5" name="Picture 2" descr="F:\ess images\20.jpg"/>
          <p:cNvPicPr>
            <a:picLocks noChangeAspect="1" noChangeArrowheads="1"/>
          </p:cNvPicPr>
          <p:nvPr/>
        </p:nvPicPr>
        <p:blipFill>
          <a:blip r:embed="rId2" cstate="print"/>
          <a:srcRect l="11087" r="10027"/>
          <a:stretch>
            <a:fillRect/>
          </a:stretch>
        </p:blipFill>
        <p:spPr bwMode="auto">
          <a:xfrm>
            <a:off x="1259632" y="1484784"/>
            <a:ext cx="6912768" cy="493192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18"/>
          <p:cNvSpPr txBox="1">
            <a:spLocks noChangeArrowheads="1"/>
          </p:cNvSpPr>
          <p:nvPr/>
        </p:nvSpPr>
        <p:spPr bwMode="auto">
          <a:xfrm>
            <a:off x="467544" y="908720"/>
            <a:ext cx="83884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Outlook</a:t>
            </a:r>
            <a:endParaRPr lang="en-US" sz="3600" b="1" dirty="0" smtClean="0">
              <a:latin typeface="Calibri" pitchFamily="34" charset="0"/>
            </a:endParaRP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Cryomodule design activity at IPNO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Requirements for the ESS spoke cryomodule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Cryomodule features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Cryomodule assembly sequences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Heat loads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</a:rPr>
              <a:t>Prototype cryomodule planning</a:t>
            </a:r>
            <a:endParaRPr lang="en-US" sz="2400" b="1" dirty="0" smtClean="0">
              <a:latin typeface="Calibri" pitchFamily="34" charset="0"/>
            </a:endParaRP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 Conclusion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endParaRPr lang="en-US" sz="2400" b="1" dirty="0" smtClean="0">
              <a:latin typeface="Calibri" pitchFamily="34" charset="0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Main Dimensions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34412" y="908720"/>
          <a:ext cx="7926020" cy="5604355"/>
        </p:xfrm>
        <a:graphic>
          <a:graphicData uri="http://schemas.openxmlformats.org/presentationml/2006/ole">
            <p:oleObj spid="_x0000_s39938" name="Acrobat Document" r:id="rId3" imgW="15118200" imgH="10684800" progId="AcroExch.Document.11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PID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790660"/>
            <a:ext cx="8748464" cy="559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7668344" y="1916832"/>
            <a:ext cx="109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P. Duthil</a:t>
            </a:r>
            <a:endParaRPr lang="fr-FR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heat loads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8193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u="sng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Static heat load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7504" y="4437112"/>
            <a:ext cx="90364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u="sng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Dynamic heat load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CW Equivalent to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 W / cavity at 2 K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+ beam losses…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Remaining work to be done…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908720"/>
            <a:ext cx="90364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Detailed cryogenic distribution &amp; final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valves localization  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Jumper connection, valve box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Instrumentation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Alignment procedure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Cryostating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tooling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2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1475656" y="0"/>
            <a:ext cx="7668344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6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r>
              <a:rPr lang="fr-FR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Prototype Cryomodule Planning</a:t>
            </a:r>
            <a:endParaRPr lang="fr-FR" sz="36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67547" y="971635"/>
          <a:ext cx="8136901" cy="5490747"/>
        </p:xfrm>
        <a:graphic>
          <a:graphicData uri="http://schemas.openxmlformats.org/drawingml/2006/table">
            <a:tbl>
              <a:tblPr/>
              <a:tblGrid>
                <a:gridCol w="2839029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  <a:gridCol w="331117"/>
              </a:tblGrid>
              <a:tr h="189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3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ESS SPOKE PROTOTYPE CRYOMODULE</a:t>
                      </a:r>
                    </a:p>
                  </a:txBody>
                  <a:tcPr marL="6084" marR="6084" marT="60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A452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470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Spoke cavities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953735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953735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Ancillaries (CTS, Coupler)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Cryomodule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Spoke Cavity Fabrication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Nb production for 3 cavities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IPNO 3 cavities production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Ancillaries Fabrication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 couplers production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Cold tuning systems production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Cryomodule parts production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PARTS TESTING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Vertical Test of the 3 IPNO Cavities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4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Cavity package test @ high power @ UU (Freia)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 coupler conditionning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CTS tests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84" marR="6084" marT="608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CRYOMODULE ASSEMBLY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CRYOMODULE TESTING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968"/>
                    </a:solidFill>
                  </a:tcPr>
                </a:tc>
              </a:tr>
              <a:tr h="189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power test at IPNO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High Power tests at UPPSALA</a:t>
                      </a:r>
                    </a:p>
                  </a:txBody>
                  <a:tcPr marL="6084" marR="6084" marT="608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84" marR="6084" marT="6084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899592" y="980728"/>
            <a:ext cx="77048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Many thanks to the colleagues from IPN Orsay contributing to the Spoke developments for ESS: </a:t>
            </a:r>
          </a:p>
          <a:p>
            <a:pPr algn="ctr">
              <a:spcAft>
                <a:spcPct val="30000"/>
              </a:spcAft>
              <a:tabLst>
                <a:tab pos="806450" algn="l"/>
              </a:tabLst>
              <a:defRPr/>
            </a:pPr>
            <a:endParaRPr lang="en-US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S. Brault, P. Duchesne, P. Duthil, </a:t>
            </a:r>
            <a:r>
              <a:rPr lang="en-US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N.Gandolfo</a:t>
            </a: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F. Leseigneur, </a:t>
            </a:r>
            <a:r>
              <a:rPr lang="en-US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G.Olry</a:t>
            </a: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E.Rampnoux</a:t>
            </a: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D.Reynet</a:t>
            </a: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JP Thermeau</a:t>
            </a:r>
          </a:p>
          <a:p>
            <a:pPr lvl="1">
              <a:spcAft>
                <a:spcPct val="300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3200" b="1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792088" y="2204864"/>
            <a:ext cx="7740352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4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And a little bit of advertisement….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RF2013_CS1v2withcr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aviesan.fr/var/aviesan/storage/images/mediatheque/images/actus/espace-adenauer/52571-1-fre-FR/espace-adenau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4624"/>
            <a:ext cx="2952328" cy="2575436"/>
          </a:xfrm>
          <a:prstGeom prst="rect">
            <a:avLst/>
          </a:prstGeom>
          <a:noFill/>
        </p:spPr>
      </p:pic>
      <p:pic>
        <p:nvPicPr>
          <p:cNvPr id="1032" name="Picture 8" descr="http://www.maison-internationale.abcsalles.com/images/photo/7260_honnora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6871" y="2132856"/>
            <a:ext cx="2813601" cy="1872208"/>
          </a:xfrm>
          <a:prstGeom prst="rect">
            <a:avLst/>
          </a:prstGeom>
          <a:noFill/>
        </p:spPr>
      </p:pic>
      <p:pic>
        <p:nvPicPr>
          <p:cNvPr id="1028" name="Picture 4" descr="http://www.congres-medical.com/medias/Image/Guide/Centre_congres/20080328183144_citeu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0"/>
            <a:ext cx="5832648" cy="3865342"/>
          </a:xfrm>
          <a:prstGeom prst="rect">
            <a:avLst/>
          </a:prstGeom>
          <a:noFill/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5496" y="4149080"/>
            <a:ext cx="9108504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Registration is opened since 11 Feb. 2013	</a:t>
            </a:r>
          </a:p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Abstract Submission deadline: 14 June 2013</a:t>
            </a:r>
          </a:p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Early Registration ends: 14 June 2013</a:t>
            </a:r>
          </a:p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Late Registration ends: 4 September 2013</a:t>
            </a:r>
          </a:p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endParaRPr lang="en-US" sz="24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Deadline for students / young scientists support application: 10 May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1475656" y="0"/>
            <a:ext cx="7668344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Design Activities at IPNO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67544" y="5661248"/>
            <a:ext cx="86764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9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Same lab but </a:t>
            </a:r>
            <a:r>
              <a:rPr lang="en-US" sz="1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different design core team </a:t>
            </a: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and design choices </a:t>
            </a:r>
            <a:r>
              <a:rPr lang="en-US" sz="1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specific to each project </a:t>
            </a: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(with sometimes some idea permeation between the different teams… </a:t>
            </a:r>
            <a:r>
              <a:rPr lang="en-US" sz="19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hopefully only for the good ones !</a:t>
            </a:r>
            <a:r>
              <a:rPr lang="en-US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107504" y="602128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63" y="764704"/>
            <a:ext cx="8960049" cy="505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107504" y="692696"/>
            <a:ext cx="8870800" cy="1514321"/>
            <a:chOff x="93688" y="1277561"/>
            <a:chExt cx="12745416" cy="217575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0558"/>
            <a:stretch>
              <a:fillRect/>
            </a:stretch>
          </p:blipFill>
          <p:spPr bwMode="auto">
            <a:xfrm>
              <a:off x="93688" y="1708448"/>
              <a:ext cx="12745416" cy="1744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5566843" y="1277561"/>
              <a:ext cx="2142407" cy="442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Calibri" pitchFamily="34" charset="0"/>
                  <a:cs typeface="Calibri" pitchFamily="34" charset="0"/>
                </a:rPr>
                <a:t>FDSL 2012_10_02</a:t>
              </a:r>
              <a:endParaRPr lang="fr-FR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2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9691227"/>
              </p:ext>
            </p:extLst>
          </p:nvPr>
        </p:nvGraphicFramePr>
        <p:xfrm>
          <a:off x="179512" y="2462018"/>
          <a:ext cx="8798792" cy="219111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00009"/>
                <a:gridCol w="869863"/>
                <a:gridCol w="1163059"/>
                <a:gridCol w="1112491"/>
                <a:gridCol w="1061923"/>
                <a:gridCol w="955143"/>
                <a:gridCol w="1512168"/>
                <a:gridCol w="1224136"/>
              </a:tblGrid>
              <a:tr h="5760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Section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Cavity </a:t>
                      </a:r>
                      <a:r>
                        <a:rPr lang="en-US" sz="1200" dirty="0" smtClean="0">
                          <a:effectLst/>
                          <a:latin typeface="Symbol" pitchFamily="18" charset="2"/>
                        </a:rPr>
                        <a:t>b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Total number of Modules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Cavity </a:t>
                      </a:r>
                      <a:r>
                        <a:rPr lang="en-US" sz="1200" dirty="0" smtClean="0">
                          <a:effectLst/>
                        </a:rPr>
                        <a:t>frequency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# Cavity per module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# Cavity </a:t>
                      </a:r>
                      <a:r>
                        <a:rPr lang="en-US" sz="1200" dirty="0">
                          <a:effectLst/>
                        </a:rPr>
                        <a:t>per </a:t>
                      </a:r>
                      <a:r>
                        <a:rPr lang="en-US" sz="1200" dirty="0" smtClean="0">
                          <a:effectLst/>
                        </a:rPr>
                        <a:t>section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Cryomodule length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Section length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Spoke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0.50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14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352 MHz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2.9 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58.5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Medium-beta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0.67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704 MHz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6.7 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113.9 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</a:tr>
              <a:tr h="43431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High-beta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0.92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704 MHz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120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6.7 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227.9 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Total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59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208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~ 400 m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明朝"/>
                        <a:cs typeface="Calibri" pitchFamily="34" charset="0"/>
                      </a:endParaRPr>
                    </a:p>
                  </a:txBody>
                  <a:tcPr marL="68015" marR="68015" marT="68015" marB="68015" anchor="ctr"/>
                </a:tc>
              </a:tr>
            </a:tbl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 Linac </a:t>
            </a:r>
            <a:r>
              <a:rPr lang="fr-FR" sz="36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layout</a:t>
            </a:r>
            <a:endParaRPr lang="fr-FR" sz="36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779912" y="1124744"/>
            <a:ext cx="1008112" cy="936104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51520" y="5013176"/>
            <a:ext cx="86764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foreseen design changes are almost not affecting the spoke part , except for the required power to be transmitted to the beam and increase of the cavity voltage.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requirements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86764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Main requirements: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Host two double spoke cavities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Nominal temperature operation: 2K 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Power couplers located at the bottom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Optimized cryogenic heat loads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Max pressure &lt; 1.5 Bar</a:t>
            </a:r>
          </a:p>
          <a:p>
            <a:pPr lvl="1"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Beam height, tunnel height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endParaRPr lang="en-US" sz="11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interfaces to take into account: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23528" y="4365104"/>
            <a:ext cx="61926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Beam tube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RF distribution (wave guide / coaxial) 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Cryogenic distribution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Alignment &amp; interface to the ground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endParaRPr lang="en-US" sz="24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724128" y="4365104"/>
            <a:ext cx="33478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Instrumentation, PLC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Vacuum system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Safety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Tooling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  <a:tabLst>
                <a:tab pos="806450" algn="l"/>
              </a:tabLst>
              <a:defRPr/>
            </a:pPr>
            <a:endParaRPr lang="en-US" sz="24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Physical interfaces with the cavity 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Main features: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Beam tube (cold/warm transition, bellow between the 2 cavities)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Supporting system / Vacuum vessel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Power coupler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Cold tuning system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Magnetic shielding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Cryogenic distribution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Alignment </a:t>
            </a: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Other items:</a:t>
            </a:r>
          </a:p>
          <a:p>
            <a:pPr marL="182563">
              <a:spcAft>
                <a:spcPts val="300"/>
              </a:spcAft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all required tooling for cavity preparation, processing &amp; assembly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\\CATIA-BRAULT\Images\cavite+tan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04864"/>
            <a:ext cx="4093431" cy="295689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ynet.IPN\Desktop\P100055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024" b="4199"/>
          <a:stretch>
            <a:fillRect/>
          </a:stretch>
        </p:blipFill>
        <p:spPr bwMode="auto">
          <a:xfrm>
            <a:off x="0" y="755960"/>
            <a:ext cx="9144000" cy="5814167"/>
          </a:xfrm>
          <a:prstGeom prst="rect">
            <a:avLst/>
          </a:prstGeom>
          <a:noFill/>
        </p:spPr>
      </p:pic>
      <p:pic>
        <p:nvPicPr>
          <p:cNvPr id="5" name="Image 4" descr="v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43" r="10502"/>
          <a:stretch>
            <a:fillRect/>
          </a:stretch>
        </p:blipFill>
        <p:spPr>
          <a:xfrm>
            <a:off x="179512" y="1700808"/>
            <a:ext cx="2513443" cy="1841376"/>
          </a:xfrm>
          <a:prstGeom prst="rect">
            <a:avLst/>
          </a:prstGeom>
        </p:spPr>
      </p:pic>
      <p:pic>
        <p:nvPicPr>
          <p:cNvPr id="6" name="Image 5" descr="v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530"/>
          <a:stretch>
            <a:fillRect/>
          </a:stretch>
        </p:blipFill>
        <p:spPr>
          <a:xfrm>
            <a:off x="467544" y="4005064"/>
            <a:ext cx="1512168" cy="2708920"/>
          </a:xfrm>
          <a:prstGeom prst="rect">
            <a:avLst/>
          </a:prstGeom>
        </p:spPr>
      </p:pic>
      <p:pic>
        <p:nvPicPr>
          <p:cNvPr id="7" name="Image 6" descr="v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4077072"/>
            <a:ext cx="2098903" cy="2636912"/>
          </a:xfrm>
          <a:prstGeom prst="rect">
            <a:avLst/>
          </a:prstGeom>
        </p:spPr>
      </p:pic>
      <p:pic>
        <p:nvPicPr>
          <p:cNvPr id="8" name="Image 7" descr="v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7914" y="2276872"/>
            <a:ext cx="3546086" cy="4466445"/>
          </a:xfrm>
          <a:prstGeom prst="rect">
            <a:avLst/>
          </a:prstGeom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187624" y="0"/>
            <a:ext cx="795637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Cavity assembly into the clean room 1/2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reynet.IPN\Desktop\P100055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024" b="4199"/>
          <a:stretch>
            <a:fillRect/>
          </a:stretch>
        </p:blipFill>
        <p:spPr bwMode="auto">
          <a:xfrm>
            <a:off x="0" y="755960"/>
            <a:ext cx="9144000" cy="5814167"/>
          </a:xfrm>
          <a:prstGeom prst="rect">
            <a:avLst/>
          </a:prstGeom>
          <a:noFill/>
        </p:spPr>
      </p:pic>
      <p:pic>
        <p:nvPicPr>
          <p:cNvPr id="4" name="Picture 7" descr="D:\ESS\Cryomodule_meeting\Vann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340768"/>
            <a:ext cx="673803" cy="1368152"/>
          </a:xfrm>
          <a:prstGeom prst="rect">
            <a:avLst/>
          </a:prstGeom>
          <a:noFill/>
        </p:spPr>
      </p:pic>
      <p:pic>
        <p:nvPicPr>
          <p:cNvPr id="6" name="Picture 5" descr="D:\ESS\Cryomodule_meeting\Souffl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4869160"/>
            <a:ext cx="864096" cy="724733"/>
          </a:xfrm>
          <a:prstGeom prst="rect">
            <a:avLst/>
          </a:prstGeom>
          <a:noFill/>
        </p:spPr>
      </p:pic>
      <p:pic>
        <p:nvPicPr>
          <p:cNvPr id="7" name="Image 6" descr="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4"/>
          <a:stretch>
            <a:fillRect/>
          </a:stretch>
        </p:blipFill>
        <p:spPr>
          <a:xfrm>
            <a:off x="251520" y="4005064"/>
            <a:ext cx="2151939" cy="2644695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2843808" y="4365104"/>
            <a:ext cx="1512168" cy="498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cap="all" dirty="0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Standard Bellows </a:t>
            </a:r>
            <a:endParaRPr kumimoji="0" lang="en-US" b="1" i="0" u="none" strike="noStrike" kern="1200" cap="all" spc="0" normalizeH="0" baseline="0" noProof="0" dirty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0" y="2780928"/>
            <a:ext cx="1584176" cy="498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cap="all" dirty="0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Standard UV Valve </a:t>
            </a:r>
            <a:endParaRPr kumimoji="0" lang="en-US" b="1" i="0" u="none" strike="noStrike" kern="1200" cap="all" spc="0" normalizeH="0" baseline="0" noProof="0" dirty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pic>
        <p:nvPicPr>
          <p:cNvPr id="3075" name="Picture 3" descr="\\CATIA-BRAULT\Images\coupleur v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821550"/>
            <a:ext cx="4493284" cy="3183514"/>
          </a:xfrm>
          <a:prstGeom prst="rect">
            <a:avLst/>
          </a:prstGeom>
          <a:noFill/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1403648" y="2780928"/>
            <a:ext cx="18722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cap="all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Active C\W transition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cap="all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And small dishED End</a:t>
            </a:r>
            <a:endParaRPr kumimoji="0" lang="en-US" b="1" i="0" u="none" strike="noStrike" kern="1200" cap="all" spc="0" normalizeH="0" baseline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pic>
        <p:nvPicPr>
          <p:cNvPr id="12" name="Image 11" descr="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1"/>
          <a:stretch>
            <a:fillRect/>
          </a:stretch>
        </p:blipFill>
        <p:spPr>
          <a:xfrm>
            <a:off x="4932040" y="3861048"/>
            <a:ext cx="4104456" cy="2829889"/>
          </a:xfrm>
          <a:prstGeom prst="rect">
            <a:avLst/>
          </a:prstGeom>
        </p:spPr>
      </p:pic>
      <p:pic>
        <p:nvPicPr>
          <p:cNvPr id="3074" name="Picture 2" descr="\\CATIA-BRAULT\Images\transition c-w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052736"/>
            <a:ext cx="1080120" cy="1444110"/>
          </a:xfrm>
          <a:prstGeom prst="rect">
            <a:avLst/>
          </a:prstGeom>
          <a:noFill/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5580112" y="3212976"/>
            <a:ext cx="1512168" cy="498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cap="all" dirty="0" smtClean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Power Coupler </a:t>
            </a:r>
            <a:endParaRPr kumimoji="0" lang="en-US" b="1" i="0" u="none" strike="noStrike" kern="1200" cap="all" spc="0" normalizeH="0" baseline="0" noProof="0" dirty="0">
              <a:ln w="0" cap="sq">
                <a:solidFill>
                  <a:schemeClr val="tx1"/>
                </a:solidFill>
              </a:ln>
              <a:solidFill>
                <a:srgbClr val="501F74"/>
              </a:solidFill>
              <a:effectLst/>
              <a:uLnTx/>
              <a:uFill>
                <a:solidFill>
                  <a:schemeClr val="accent4">
                    <a:lumMod val="60000"/>
                    <a:lumOff val="40000"/>
                  </a:schemeClr>
                </a:solidFill>
              </a:uFill>
              <a:latin typeface="Arial Bold"/>
              <a:ea typeface="+mj-ea"/>
              <a:cs typeface="+mj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187624" y="0"/>
            <a:ext cx="795637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Cavity assembly into the clean room 2/2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907704" y="0"/>
            <a:ext cx="7236296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 assembly sequences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7504" y="836712"/>
            <a:ext cx="90364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– Cavity string after clean room assembly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Cavities will be under vacuum after clean room assembly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Toolings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are compensating from the pressure forces and supporting  the different sub-assembly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Warm valves (actuator dismountable) </a:t>
            </a:r>
          </a:p>
          <a:p>
            <a:pPr marL="18256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Small dish ends assembled in clean room</a:t>
            </a:r>
          </a:p>
          <a:p>
            <a:pPr marL="182563">
              <a:spcAft>
                <a:spcPts val="300"/>
              </a:spcAft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 descr="\\CATIA-BRAULT\Partage Brault\ess images\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14" t="28358" r="11385" b="8955"/>
          <a:stretch>
            <a:fillRect/>
          </a:stretch>
        </p:blipFill>
        <p:spPr bwMode="auto">
          <a:xfrm>
            <a:off x="817297" y="3169770"/>
            <a:ext cx="7499119" cy="349958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6355</TotalTime>
  <Words>895</Words>
  <Application>Microsoft Office PowerPoint</Application>
  <PresentationFormat>Affichage à l'écran (4:3)</PresentationFormat>
  <Paragraphs>564</Paragraphs>
  <Slides>28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Modèle par défaut</vt:lpstr>
      <vt:lpstr>Acrobat 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bousson</dc:creator>
  <cp:lastModifiedBy>bousson</cp:lastModifiedBy>
  <cp:revision>215</cp:revision>
  <dcterms:created xsi:type="dcterms:W3CDTF">2010-09-15T22:47:19Z</dcterms:created>
  <dcterms:modified xsi:type="dcterms:W3CDTF">2013-04-18T07:21:06Z</dcterms:modified>
</cp:coreProperties>
</file>