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319" r:id="rId3"/>
    <p:sldId id="290" r:id="rId4"/>
    <p:sldId id="331" r:id="rId5"/>
    <p:sldId id="321" r:id="rId6"/>
    <p:sldId id="303" r:id="rId7"/>
    <p:sldId id="325" r:id="rId8"/>
    <p:sldId id="322" r:id="rId9"/>
    <p:sldId id="306" r:id="rId10"/>
    <p:sldId id="312" r:id="rId11"/>
    <p:sldId id="311" r:id="rId12"/>
    <p:sldId id="326" r:id="rId13"/>
    <p:sldId id="327" r:id="rId14"/>
    <p:sldId id="328" r:id="rId15"/>
    <p:sldId id="330" r:id="rId16"/>
    <p:sldId id="304" r:id="rId17"/>
    <p:sldId id="329" r:id="rId18"/>
    <p:sldId id="332" r:id="rId19"/>
  </p:sldIdLst>
  <p:sldSz cx="9144000" cy="6858000" type="screen4x3"/>
  <p:notesSz cx="666908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FF00"/>
    <a:srgbClr val="0000FF"/>
    <a:srgbClr val="CC0066"/>
    <a:srgbClr val="99FF99"/>
    <a:srgbClr val="D38583"/>
    <a:srgbClr val="800000"/>
    <a:srgbClr val="C3585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99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A1085-4FEA-4398-A7BE-91A5405A0837}" type="datetimeFigureOut">
              <a:rPr lang="fr-FR" smtClean="0"/>
              <a:pPr/>
              <a:t>18/04/2013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F12A7-7431-4D22-8CE5-F9EB20C441F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18/04/2013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18/04/2013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18/04/2013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OWERPOINTfond_suite (2).jp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Image 5" descr="logoipn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-178359" y="-71438"/>
            <a:ext cx="2178591" cy="1357298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357422" y="1428736"/>
            <a:ext cx="6215106" cy="1143008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57422" y="4786322"/>
            <a:ext cx="6143668" cy="157163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 Bold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dirty="0" smtClean="0"/>
              <a:t>Rappel titre présentation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357422" y="3071810"/>
            <a:ext cx="6143668" cy="121444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pied de page 14"/>
          <p:cNvSpPr>
            <a:spLocks noGrp="1"/>
          </p:cNvSpPr>
          <p:nvPr/>
        </p:nvSpPr>
        <p:spPr/>
        <p:txBody>
          <a:bodyPr/>
          <a:lstStyle/>
          <a:p>
            <a:endParaRPr lang="fr-FR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2500298" y="785794"/>
            <a:ext cx="6643702" cy="1588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2357422" y="1071546"/>
            <a:ext cx="3571900" cy="357190"/>
          </a:xfrm>
        </p:spPr>
        <p:txBody>
          <a:bodyPr>
            <a:norm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Titre principal</a:t>
            </a:r>
            <a:endParaRPr lang="fr-FR" dirty="0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 hasCustomPrompt="1"/>
          </p:nvPr>
        </p:nvSpPr>
        <p:spPr>
          <a:xfrm>
            <a:off x="2357422" y="2714620"/>
            <a:ext cx="3571900" cy="35719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501F74"/>
                </a:solidFill>
                <a:latin typeface="Arial Bold"/>
              </a:defRPr>
            </a:lvl1pPr>
          </a:lstStyle>
          <a:p>
            <a:pPr lvl="0"/>
            <a:r>
              <a:rPr lang="fr-FR" sz="1800" baseline="0" dirty="0" smtClean="0">
                <a:solidFill>
                  <a:schemeClr val="accent4">
                    <a:lumMod val="75000"/>
                  </a:schemeClr>
                </a:solidFill>
                <a:latin typeface="Arial Bold"/>
              </a:rPr>
              <a:t>Intertitre</a:t>
            </a:r>
            <a:endParaRPr lang="fr-FR" dirty="0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 hasCustomPrompt="1"/>
          </p:nvPr>
        </p:nvSpPr>
        <p:spPr>
          <a:xfrm>
            <a:off x="2357422" y="4429126"/>
            <a:ext cx="3571900" cy="357196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Titre graphique</a:t>
            </a:r>
            <a:endParaRPr lang="fr-FR" dirty="0"/>
          </a:p>
        </p:txBody>
      </p:sp>
      <p:sp>
        <p:nvSpPr>
          <p:cNvPr id="18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884379" y="6581001"/>
            <a:ext cx="26856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tx1"/>
                </a:solidFill>
              </a:rPr>
              <a:t>SLHiPP2013 meeting – Louvain la Neuve</a:t>
            </a:r>
            <a:endParaRPr lang="fr-FR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bg>
      <p:bgPr>
        <a:blipFill dpi="0" rotWithShape="1">
          <a:blip r:embed="rId2" cstate="email">
            <a:lum/>
          </a:blip>
          <a:srcRect/>
          <a:stretch>
            <a:fillRect l="-6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214546" y="214290"/>
            <a:ext cx="5572164" cy="796908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3600" b="1" i="0" cap="all" baseline="0">
                <a:solidFill>
                  <a:srgbClr val="AB757F"/>
                </a:solidFill>
                <a:latin typeface="Arial Bold"/>
              </a:defRPr>
            </a:lvl1pPr>
          </a:lstStyle>
          <a:p>
            <a:r>
              <a:rPr lang="fr-FR" dirty="0" smtClean="0"/>
              <a:t>Titre présentation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00034" y="1635115"/>
            <a:ext cx="2000264" cy="365125"/>
          </a:xfrm>
        </p:spPr>
        <p:txBody>
          <a:bodyPr/>
          <a:lstStyle>
            <a:lvl1pPr>
              <a:defRPr sz="1400" b="0" i="1" u="sng" baseline="0">
                <a:solidFill>
                  <a:srgbClr val="C3004A"/>
                </a:solidFill>
                <a:uFill>
                  <a:solidFill>
                    <a:srgbClr val="C00000"/>
                  </a:solidFill>
                </a:uFill>
                <a:latin typeface="Arial Bold"/>
              </a:defRPr>
            </a:lvl1pPr>
          </a:lstStyle>
          <a:p>
            <a:fld id="{84DE21C5-92BF-4132-B8AB-12B906539F75}" type="datetime2">
              <a:rPr lang="fr-FR" smtClean="0"/>
              <a:pPr/>
              <a:t>jeudi 18 avril 2013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28596" y="5357826"/>
            <a:ext cx="1714480" cy="1357298"/>
          </a:xfrm>
        </p:spPr>
        <p:txBody>
          <a:bodyPr/>
          <a:lstStyle>
            <a:lvl1pPr>
              <a:defRPr sz="1000" b="0" i="0" baseline="0">
                <a:solidFill>
                  <a:srgbClr val="FF0000"/>
                </a:solidFill>
              </a:defRPr>
            </a:lvl1pPr>
          </a:lstStyle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Unité mixte de recherche </a:t>
            </a:r>
            <a:b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</a:br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CNRS-IN2P3</a:t>
            </a:r>
          </a:p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Université Paris-Sud 11</a:t>
            </a:r>
            <a: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91406 Orsay cedex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Tél. : +33 1 69 15 73 40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Fax : +33 1 69 15 64 70</a:t>
            </a:r>
          </a:p>
          <a:p>
            <a:pPr algn="l"/>
            <a:r>
              <a:rPr lang="fr-FR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http://ipnweb.in2p3.fr</a:t>
            </a:r>
          </a:p>
          <a:p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 hasCustomPrompt="1"/>
          </p:nvPr>
        </p:nvSpPr>
        <p:spPr>
          <a:xfrm>
            <a:off x="2500298" y="1714489"/>
            <a:ext cx="6143668" cy="2071701"/>
          </a:xfrm>
        </p:spPr>
        <p:txBody>
          <a:bodyPr>
            <a:normAutofit/>
          </a:bodyPr>
          <a:lstStyle>
            <a:lvl1pPr>
              <a:buFontTx/>
              <a:buNone/>
              <a:defRPr sz="1200" b="0" i="0" baseline="0">
                <a:solidFill>
                  <a:srgbClr val="AB757F"/>
                </a:solidFill>
                <a:latin typeface="Arial Bold"/>
              </a:defRPr>
            </a:lvl1pPr>
            <a:lvl2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2pPr>
            <a:lvl3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3pPr>
            <a:lvl4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4pPr>
            <a:lvl5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5pPr>
          </a:lstStyle>
          <a:p>
            <a:pPr lvl="0"/>
            <a:r>
              <a:rPr lang="fr-FR" dirty="0" smtClean="0"/>
              <a:t>Texte d’introduction. xxxxxxxxxxxxxxxxxxxxxxxxxxxxxxxxxxxxxxxxxxxxxxxxxxxxxxxxxxxxxxxxxxxxxxxxxxxxxxxxxxxxxxxxxxxxxxxxxxxxxxxxxxxxxxxxxxxxxxxxxxxxxxxxxxxxxxxxxxxxxxxxxxxxxxxxxxxxxxxxxxxxxxxxxxxxxxxxxxxxxxxxxxxxxxxxxxxxxxxxxxxxxx</a:t>
            </a:r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500298" y="4143380"/>
            <a:ext cx="6143668" cy="2143140"/>
          </a:xfrm>
        </p:spPr>
        <p:txBody>
          <a:bodyPr>
            <a:normAutofit/>
          </a:bodyPr>
          <a:lstStyle>
            <a:lvl1pPr>
              <a:buNone/>
              <a:defRPr sz="1600" baseline="0">
                <a:latin typeface="Arial Bold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pic>
        <p:nvPicPr>
          <p:cNvPr id="11" name="Image 10" descr="logoipn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-178359" y="-71438"/>
            <a:ext cx="2407920" cy="1571612"/>
          </a:xfrm>
          <a:prstGeom prst="rect">
            <a:avLst/>
          </a:prstGeom>
        </p:spPr>
      </p:pic>
      <p:sp>
        <p:nvSpPr>
          <p:cNvPr id="9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884379" y="6581001"/>
            <a:ext cx="26856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tx1"/>
                </a:solidFill>
              </a:rPr>
              <a:t>SLHiPP2013 meeting – Louvain la Neuve</a:t>
            </a:r>
            <a:endParaRPr lang="fr-FR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18/04/2013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18/04/2013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18/04/2013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18/04/2013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18/04/2013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18/04/2013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18/04/2013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90E0C-30DC-4096-9D7F-4CDA609EE586}" type="datetimeFigureOut">
              <a:rPr lang="fr-FR" smtClean="0"/>
              <a:pPr/>
              <a:t>18/04/2013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D229F-AC1C-4E74-AEB2-1703A89C81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90E0C-30DC-4096-9D7F-4CDA609EE586}" type="datetimeFigureOut">
              <a:rPr lang="fr-FR" smtClean="0"/>
              <a:pPr/>
              <a:t>18/04/2013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D229F-AC1C-4E74-AEB2-1703A89C81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28596" y="5357826"/>
            <a:ext cx="1714480" cy="1357298"/>
          </a:xfrm>
        </p:spPr>
        <p:txBody>
          <a:bodyPr/>
          <a:lstStyle>
            <a:lvl1pPr>
              <a:defRPr sz="1000" b="0" i="0" baseline="0">
                <a:solidFill>
                  <a:srgbClr val="FF0000"/>
                </a:solidFill>
              </a:defRPr>
            </a:lvl1pPr>
          </a:lstStyle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Unité mixte de recherche </a:t>
            </a:r>
            <a:b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</a:br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CNRS-IN2P3</a:t>
            </a:r>
          </a:p>
          <a:p>
            <a:pPr algn="l"/>
            <a:r>
              <a:rPr lang="fr-FR" b="1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Université Paris-Sud 11</a:t>
            </a:r>
            <a: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solidFill>
                  <a:srgbClr val="AB757F"/>
                </a:solidFill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latin typeface="Arial" pitchFamily="34" charset="0"/>
                <a:cs typeface="Arial" pitchFamily="34" charset="0"/>
              </a:rPr>
            </a:br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91406 Orsay cedex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Tél. : +33 1 69 15 73 40</a:t>
            </a:r>
          </a:p>
          <a:p>
            <a:pPr algn="l"/>
            <a:r>
              <a:rPr lang="fr-FR" dirty="0" smtClean="0">
                <a:solidFill>
                  <a:srgbClr val="501F74"/>
                </a:solidFill>
                <a:latin typeface="Arial" pitchFamily="34" charset="0"/>
                <a:cs typeface="Arial" pitchFamily="34" charset="0"/>
              </a:rPr>
              <a:t>Fax : +33 1 69 15 64 70</a:t>
            </a:r>
          </a:p>
          <a:p>
            <a:pPr algn="l"/>
            <a:r>
              <a:rPr lang="fr-FR" dirty="0" smtClean="0">
                <a:solidFill>
                  <a:srgbClr val="C3004A"/>
                </a:solidFill>
                <a:latin typeface="Arial" pitchFamily="34" charset="0"/>
                <a:cs typeface="Arial" pitchFamily="34" charset="0"/>
              </a:rPr>
              <a:t>http://ipnweb.in2p3.fr</a:t>
            </a:r>
          </a:p>
          <a:p>
            <a:endParaRPr lang="fr-FR" dirty="0"/>
          </a:p>
        </p:txBody>
      </p:sp>
      <p:pic>
        <p:nvPicPr>
          <p:cNvPr id="72706" name="Picture 2" descr="3rd Open Collaboration Meeting on Superconducting Linacs for High Power Proton Beams (SLHiPP-3)"/>
          <p:cNvPicPr>
            <a:picLocks noChangeAspect="1" noChangeArrowheads="1"/>
          </p:cNvPicPr>
          <p:nvPr/>
        </p:nvPicPr>
        <p:blipFill>
          <a:blip r:embed="rId2" cstate="print"/>
          <a:srcRect t="6433" r="56583" b="16374"/>
          <a:stretch>
            <a:fillRect/>
          </a:stretch>
        </p:blipFill>
        <p:spPr bwMode="auto">
          <a:xfrm>
            <a:off x="3603625" y="238125"/>
            <a:ext cx="1654175" cy="838200"/>
          </a:xfrm>
          <a:prstGeom prst="rect">
            <a:avLst/>
          </a:prstGeom>
          <a:noFill/>
        </p:spPr>
      </p:pic>
      <p:sp>
        <p:nvSpPr>
          <p:cNvPr id="10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5533852" y="5006388"/>
            <a:ext cx="2926656" cy="1024958"/>
          </a:xfrm>
        </p:spPr>
        <p:txBody>
          <a:bodyPr/>
          <a:lstStyle>
            <a:lvl1pPr>
              <a:defRPr sz="1400" b="0" i="1" u="sng" baseline="0">
                <a:solidFill>
                  <a:srgbClr val="C3004A"/>
                </a:solidFill>
                <a:uFill>
                  <a:solidFill>
                    <a:srgbClr val="C00000"/>
                  </a:solidFill>
                </a:uFill>
                <a:latin typeface="Arial Bold"/>
              </a:defRPr>
            </a:lvl1pPr>
          </a:lstStyle>
          <a:p>
            <a:r>
              <a:rPr lang="fr-FR" sz="1800" b="1" u="none" dirty="0" smtClean="0"/>
              <a:t>Guillaume OLRY</a:t>
            </a:r>
          </a:p>
          <a:p>
            <a:r>
              <a:rPr lang="fr-FR" sz="1800" b="1" u="none" dirty="0" smtClean="0"/>
              <a:t>Patricia DUCHESNE</a:t>
            </a:r>
            <a:endParaRPr lang="fr-FR" sz="1800" b="1" u="none" dirty="0"/>
          </a:p>
        </p:txBody>
      </p:sp>
      <p:sp>
        <p:nvSpPr>
          <p:cNvPr id="11" name="ZoneTexte 10"/>
          <p:cNvSpPr txBox="1"/>
          <p:nvPr/>
        </p:nvSpPr>
        <p:spPr>
          <a:xfrm>
            <a:off x="0" y="242826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619250" algn="l"/>
              </a:tabLst>
            </a:pPr>
            <a:r>
              <a:rPr lang="fr-FR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/>
              </a:rPr>
              <a:t>Double </a:t>
            </a:r>
            <a:r>
              <a:rPr lang="fr-FR" sz="36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/>
              </a:rPr>
              <a:t>Spoke</a:t>
            </a:r>
            <a:r>
              <a:rPr lang="fr-FR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/>
              </a:rPr>
              <a:t> </a:t>
            </a:r>
            <a:r>
              <a:rPr lang="fr-FR" sz="36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/>
              </a:rPr>
              <a:t>Cavity</a:t>
            </a:r>
            <a:r>
              <a:rPr lang="fr-FR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/>
              </a:rPr>
              <a:t> </a:t>
            </a:r>
            <a:r>
              <a:rPr lang="fr-FR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b</a:t>
            </a:r>
            <a:r>
              <a:rPr lang="fr-FR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/>
              </a:rPr>
              <a:t> = 0.50 for ESS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70333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tabLst>
                <a:tab pos="541338" algn="l"/>
              </a:tabLst>
            </a:pPr>
            <a:r>
              <a:rPr lang="fr-FR" sz="4000" b="1" i="1" cap="small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/>
              </a:rPr>
              <a:t>(RF and) </a:t>
            </a:r>
            <a:r>
              <a:rPr lang="fr-FR" sz="4000" b="1" i="1" cap="small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/>
              </a:rPr>
              <a:t>Mechanical</a:t>
            </a:r>
            <a:r>
              <a:rPr lang="fr-FR" sz="4000" b="1" i="1" cap="small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/>
              </a:rPr>
              <a:t> </a:t>
            </a:r>
            <a:r>
              <a:rPr lang="fr-FR" sz="4000" b="1" i="1" cap="small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old"/>
              </a:rPr>
              <a:t>Studies</a:t>
            </a:r>
            <a:endParaRPr lang="fr-FR" sz="4000" b="1" i="1" cap="small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0" y="919711"/>
            <a:ext cx="8716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3.3 RF Sensitivity for cavity tuning</a:t>
            </a:r>
            <a:endParaRPr lang="en-US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305228" y="1825677"/>
          <a:ext cx="3761573" cy="148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1573"/>
              </a:tblGrid>
              <a:tr h="372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Tuning sensitivity</a:t>
                      </a:r>
                    </a:p>
                  </a:txBody>
                  <a:tcPr anchor="ctr" horzOverflow="overflow"/>
                </a:tc>
              </a:tr>
              <a:tr h="372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Symbol"/>
                        </a:rPr>
                        <a:t>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f/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Symbol"/>
                        </a:rPr>
                        <a:t>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z  = 135 kHz/mm</a:t>
                      </a:r>
                    </a:p>
                  </a:txBody>
                  <a:tcPr anchor="ctr" horzOverflow="overflow"/>
                </a:tc>
              </a:tr>
              <a:tr h="372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r>
                        <a:rPr kumimoji="0" lang="en-US" sz="1400" u="none" strike="noStrike" cap="none" normalizeH="0" baseline="-25000" noProof="0" dirty="0" err="1" smtClean="0">
                          <a:ln>
                            <a:noFill/>
                          </a:ln>
                          <a:effectLst/>
                        </a:rPr>
                        <a:t>cav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 = 20 </a:t>
                      </a:r>
                      <a:r>
                        <a:rPr kumimoji="0" lang="en-US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kN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/mm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372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311 </a:t>
                      </a:r>
                      <a:r>
                        <a:rPr kumimoji="0" lang="en-US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MPa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/ mm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pic>
        <p:nvPicPr>
          <p:cNvPr id="8" name="Image 7" descr="SAF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6643" y="1676720"/>
            <a:ext cx="3390740" cy="2913568"/>
          </a:xfrm>
          <a:prstGeom prst="rect">
            <a:avLst/>
          </a:prstGeom>
        </p:spPr>
      </p:pic>
      <p:pic>
        <p:nvPicPr>
          <p:cNvPr id="9" name="Image 8" descr="detuning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04013" y="3620358"/>
            <a:ext cx="3748609" cy="259756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798771" y="4601261"/>
            <a:ext cx="3584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err="1" smtClean="0"/>
              <a:t>View</a:t>
            </a:r>
            <a:r>
              <a:rPr lang="fr-FR" sz="1200" i="1" dirty="0" smtClean="0"/>
              <a:t> of the Cold </a:t>
            </a:r>
            <a:r>
              <a:rPr lang="fr-FR" sz="1200" i="1" dirty="0" err="1" smtClean="0"/>
              <a:t>Tuning</a:t>
            </a:r>
            <a:r>
              <a:rPr lang="fr-FR" sz="1200" i="1" dirty="0" smtClean="0"/>
              <a:t> System in vertical position</a:t>
            </a:r>
            <a:endParaRPr lang="fr-FR" sz="12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1616927" y="0"/>
            <a:ext cx="752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RF-Mechanical coupled calculations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05382" y="6093860"/>
            <a:ext cx="1076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311 MPa </a:t>
            </a:r>
            <a:endParaRPr lang="fr-FR" b="1" dirty="0">
              <a:solidFill>
                <a:srgbClr val="C00000"/>
              </a:solidFill>
            </a:endParaRPr>
          </a:p>
        </p:txBody>
      </p:sp>
      <p:cxnSp>
        <p:nvCxnSpPr>
          <p:cNvPr id="13" name="Connecteur droit avec flèche 12"/>
          <p:cNvCxnSpPr>
            <a:stCxn id="12" idx="0"/>
          </p:cNvCxnSpPr>
          <p:nvPr/>
        </p:nvCxnSpPr>
        <p:spPr>
          <a:xfrm flipV="1">
            <a:off x="2643511" y="5316282"/>
            <a:ext cx="588788" cy="77757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518837" y="5273749"/>
            <a:ext cx="4423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/>
              <a:t>At</a:t>
            </a:r>
            <a:r>
              <a:rPr lang="fr-FR" b="1" i="1" dirty="0" smtClean="0"/>
              <a:t> 2K: the </a:t>
            </a:r>
            <a:r>
              <a:rPr lang="fr-FR" b="1" i="1" dirty="0" err="1" smtClean="0"/>
              <a:t>tuning</a:t>
            </a:r>
            <a:r>
              <a:rPr lang="fr-FR" b="1" i="1" dirty="0" smtClean="0"/>
              <a:t> range </a:t>
            </a:r>
            <a:r>
              <a:rPr lang="fr-FR" b="1" i="1" dirty="0" err="1" smtClean="0"/>
              <a:t>is</a:t>
            </a:r>
            <a:r>
              <a:rPr lang="fr-FR" b="1" i="1" dirty="0" smtClean="0"/>
              <a:t> +173 kHz (&lt;-&gt; 1.28 mm of max </a:t>
            </a:r>
            <a:r>
              <a:rPr lang="fr-FR" b="1" i="1" dirty="0" err="1" smtClean="0"/>
              <a:t>displacement</a:t>
            </a:r>
            <a:r>
              <a:rPr lang="fr-FR" b="1" i="1" dirty="0" smtClean="0"/>
              <a:t> not to </a:t>
            </a:r>
            <a:r>
              <a:rPr lang="fr-FR" b="1" i="1" dirty="0" err="1" smtClean="0"/>
              <a:t>exceed</a:t>
            </a:r>
            <a:r>
              <a:rPr lang="fr-FR" b="1" i="1" dirty="0" smtClean="0"/>
              <a:t> 400 MPa) </a:t>
            </a:r>
            <a:endParaRPr lang="fr-F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0" y="956287"/>
            <a:ext cx="8716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3.4 Helium bath pressure fluctuation (1/3)</a:t>
            </a:r>
            <a:endParaRPr lang="en-US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4359349" y="2690036"/>
          <a:ext cx="2570949" cy="99593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04456"/>
                <a:gridCol w="1066493"/>
              </a:tblGrid>
              <a:tr h="497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Free ends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-113.</a:t>
                      </a:r>
                      <a:endParaRPr kumimoji="0" lang="en-US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97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Fixed ends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-18.</a:t>
                      </a:r>
                      <a:endParaRPr kumimoji="0" lang="en-US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0" y="1609372"/>
            <a:ext cx="5793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u="sng" dirty="0" smtClean="0">
                <a:solidFill>
                  <a:schemeClr val="tx2"/>
                </a:solidFill>
              </a:rPr>
              <a:t>First case: </a:t>
            </a:r>
            <a:r>
              <a:rPr lang="fr-FR" b="1" i="1" u="sng" dirty="0" err="1" smtClean="0">
                <a:solidFill>
                  <a:schemeClr val="tx2"/>
                </a:solidFill>
              </a:rPr>
              <a:t>Cavity</a:t>
            </a:r>
            <a:r>
              <a:rPr lang="fr-FR" b="1" i="1" u="sng" dirty="0" smtClean="0">
                <a:solidFill>
                  <a:schemeClr val="tx2"/>
                </a:solidFill>
              </a:rPr>
              <a:t> </a:t>
            </a:r>
            <a:r>
              <a:rPr lang="fr-FR" b="1" i="1" u="sng" dirty="0" err="1" smtClean="0">
                <a:solidFill>
                  <a:schemeClr val="tx2"/>
                </a:solidFill>
              </a:rPr>
              <a:t>without</a:t>
            </a:r>
            <a:r>
              <a:rPr lang="fr-FR" b="1" i="1" u="sng" dirty="0" smtClean="0">
                <a:solidFill>
                  <a:schemeClr val="tx2"/>
                </a:solidFill>
              </a:rPr>
              <a:t> </a:t>
            </a:r>
            <a:r>
              <a:rPr lang="fr-FR" b="1" i="1" u="sng" dirty="0" err="1" smtClean="0">
                <a:solidFill>
                  <a:schemeClr val="tx2"/>
                </a:solidFill>
              </a:rPr>
              <a:t>helium</a:t>
            </a:r>
            <a:r>
              <a:rPr lang="fr-FR" b="1" i="1" u="sng" dirty="0" smtClean="0">
                <a:solidFill>
                  <a:schemeClr val="tx2"/>
                </a:solidFill>
              </a:rPr>
              <a:t> </a:t>
            </a:r>
            <a:r>
              <a:rPr lang="fr-FR" b="1" i="1" u="sng" dirty="0" err="1" smtClean="0">
                <a:solidFill>
                  <a:schemeClr val="tx2"/>
                </a:solidFill>
              </a:rPr>
              <a:t>vessel</a:t>
            </a:r>
            <a:endParaRPr lang="fr-FR" b="1" i="1" u="sng" dirty="0">
              <a:solidFill>
                <a:schemeClr val="tx2"/>
              </a:solidFill>
            </a:endParaRPr>
          </a:p>
        </p:txBody>
      </p:sp>
      <p:graphicFrame>
        <p:nvGraphicFramePr>
          <p:cNvPr id="22" name="Tableau 21"/>
          <p:cNvGraphicFramePr>
            <a:graphicFrameLocks noGrp="1"/>
          </p:cNvGraphicFramePr>
          <p:nvPr/>
        </p:nvGraphicFramePr>
        <p:xfrm>
          <a:off x="4401880" y="4944139"/>
          <a:ext cx="2546199" cy="105793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95798"/>
                <a:gridCol w="1050401"/>
              </a:tblGrid>
              <a:tr h="528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Free ends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+16.5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28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Fixed ends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+17.9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ZoneTexte 25"/>
          <p:cNvSpPr txBox="1"/>
          <p:nvPr/>
        </p:nvSpPr>
        <p:spPr>
          <a:xfrm>
            <a:off x="-7312" y="3887241"/>
            <a:ext cx="4923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u="sng" dirty="0" smtClean="0">
                <a:solidFill>
                  <a:schemeClr val="tx2"/>
                </a:solidFill>
              </a:rPr>
              <a:t>Second case: </a:t>
            </a:r>
            <a:r>
              <a:rPr lang="fr-FR" b="1" i="1" u="sng" dirty="0" err="1" smtClean="0">
                <a:solidFill>
                  <a:schemeClr val="tx2"/>
                </a:solidFill>
              </a:rPr>
              <a:t>Cavity</a:t>
            </a:r>
            <a:r>
              <a:rPr lang="fr-FR" b="1" i="1" u="sng" dirty="0" smtClean="0">
                <a:solidFill>
                  <a:schemeClr val="tx2"/>
                </a:solidFill>
              </a:rPr>
              <a:t> </a:t>
            </a:r>
            <a:r>
              <a:rPr lang="fr-FR" b="1" i="1" u="sng" dirty="0" err="1" smtClean="0">
                <a:solidFill>
                  <a:schemeClr val="tx2"/>
                </a:solidFill>
              </a:rPr>
              <a:t>with</a:t>
            </a:r>
            <a:r>
              <a:rPr lang="fr-FR" b="1" i="1" u="sng" dirty="0" smtClean="0">
                <a:solidFill>
                  <a:schemeClr val="tx2"/>
                </a:solidFill>
              </a:rPr>
              <a:t> </a:t>
            </a:r>
            <a:r>
              <a:rPr lang="fr-FR" b="1" i="1" u="sng" dirty="0" err="1" smtClean="0">
                <a:solidFill>
                  <a:schemeClr val="tx2"/>
                </a:solidFill>
              </a:rPr>
              <a:t>helium</a:t>
            </a:r>
            <a:r>
              <a:rPr lang="fr-FR" b="1" i="1" u="sng" dirty="0" smtClean="0">
                <a:solidFill>
                  <a:schemeClr val="tx2"/>
                </a:solidFill>
              </a:rPr>
              <a:t> </a:t>
            </a:r>
            <a:r>
              <a:rPr lang="fr-FR" b="1" i="1" u="sng" dirty="0" err="1" smtClean="0">
                <a:solidFill>
                  <a:schemeClr val="tx2"/>
                </a:solidFill>
              </a:rPr>
              <a:t>vessel</a:t>
            </a:r>
            <a:endParaRPr lang="fr-FR" b="1" i="1" u="sng" dirty="0">
              <a:solidFill>
                <a:schemeClr val="tx2"/>
              </a:solidFill>
            </a:endParaRPr>
          </a:p>
        </p:txBody>
      </p:sp>
      <p:pic>
        <p:nvPicPr>
          <p:cNvPr id="11" name="Image 10" descr="sanstank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97434" y="2066128"/>
            <a:ext cx="2765146" cy="167381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791444" y="1978804"/>
            <a:ext cx="398474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Sensitivity to He pressure </a:t>
            </a:r>
            <a:r>
              <a:rPr lang="en-US" dirty="0" err="1" smtClean="0"/>
              <a:t>Kp</a:t>
            </a:r>
            <a:r>
              <a:rPr lang="en-US" dirty="0" smtClean="0"/>
              <a:t> [ Hz/mbar]: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2 boundary conditions</a:t>
            </a:r>
          </a:p>
          <a:p>
            <a:pPr lvl="2"/>
            <a:endParaRPr lang="fr-FR" sz="1400" dirty="0">
              <a:solidFill>
                <a:schemeClr val="tx2"/>
              </a:solidFill>
            </a:endParaRPr>
          </a:p>
        </p:txBody>
      </p:sp>
      <p:pic>
        <p:nvPicPr>
          <p:cNvPr id="19" name="Image 18" descr="avectank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97435" y="4359859"/>
            <a:ext cx="2984600" cy="165472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782910" y="4216036"/>
            <a:ext cx="39847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Sensitivity to He pressure </a:t>
            </a:r>
            <a:r>
              <a:rPr lang="en-US" dirty="0" err="1" smtClean="0"/>
              <a:t>Kp</a:t>
            </a:r>
            <a:r>
              <a:rPr lang="en-US" dirty="0" smtClean="0"/>
              <a:t> [ Hz/mbar]: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2 boundary conditions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104596" y="5362041"/>
            <a:ext cx="782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P = 0</a:t>
            </a:r>
            <a:endParaRPr lang="fr-FR" sz="14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1791004" y="5572961"/>
            <a:ext cx="782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P = 1</a:t>
            </a:r>
            <a:endParaRPr lang="fr-FR" sz="14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2865121" y="5630267"/>
            <a:ext cx="782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P = 0</a:t>
            </a:r>
            <a:endParaRPr lang="fr-FR" sz="14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1139953" y="3093110"/>
            <a:ext cx="782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P = 0</a:t>
            </a:r>
            <a:endParaRPr lang="fr-FR" sz="14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1965349" y="3384497"/>
            <a:ext cx="782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P = 1</a:t>
            </a:r>
            <a:endParaRPr lang="fr-FR" sz="14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1616927" y="0"/>
            <a:ext cx="752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RF-Mechanical coupled calculations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0" y="934342"/>
            <a:ext cx="8716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3.4 Helium bath pressure fluctuation (2/3)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0" y="1609372"/>
            <a:ext cx="762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u="sng" dirty="0" err="1" smtClean="0">
                <a:solidFill>
                  <a:schemeClr val="tx2"/>
                </a:solidFill>
              </a:rPr>
              <a:t>Third</a:t>
            </a:r>
            <a:r>
              <a:rPr lang="fr-FR" b="1" i="1" u="sng" dirty="0" smtClean="0">
                <a:solidFill>
                  <a:schemeClr val="tx2"/>
                </a:solidFill>
              </a:rPr>
              <a:t> case (cryomodule configuration </a:t>
            </a:r>
            <a:r>
              <a:rPr lang="fr-FR" b="1" i="1" u="sng" dirty="0" err="1" smtClean="0">
                <a:solidFill>
                  <a:schemeClr val="tx2"/>
                </a:solidFill>
              </a:rPr>
              <a:t>taking</a:t>
            </a:r>
            <a:r>
              <a:rPr lang="fr-FR" b="1" i="1" u="sng" dirty="0" smtClean="0">
                <a:solidFill>
                  <a:schemeClr val="tx2"/>
                </a:solidFill>
              </a:rPr>
              <a:t> </a:t>
            </a:r>
            <a:r>
              <a:rPr lang="fr-FR" b="1" i="1" u="sng" dirty="0" err="1" smtClean="0">
                <a:solidFill>
                  <a:schemeClr val="tx2"/>
                </a:solidFill>
              </a:rPr>
              <a:t>into</a:t>
            </a:r>
            <a:r>
              <a:rPr lang="fr-FR" b="1" i="1" u="sng" dirty="0" smtClean="0">
                <a:solidFill>
                  <a:schemeClr val="tx2"/>
                </a:solidFill>
              </a:rPr>
              <a:t> </a:t>
            </a:r>
            <a:r>
              <a:rPr lang="fr-FR" b="1" i="1" u="sng" dirty="0" err="1" smtClean="0">
                <a:solidFill>
                  <a:schemeClr val="tx2"/>
                </a:solidFill>
              </a:rPr>
              <a:t>account</a:t>
            </a:r>
            <a:r>
              <a:rPr lang="fr-FR" b="1" i="1" u="sng" dirty="0" smtClean="0">
                <a:solidFill>
                  <a:schemeClr val="tx2"/>
                </a:solidFill>
              </a:rPr>
              <a:t> the CTS </a:t>
            </a:r>
            <a:r>
              <a:rPr lang="fr-FR" b="1" i="1" u="sng" dirty="0" err="1" smtClean="0">
                <a:solidFill>
                  <a:schemeClr val="tx2"/>
                </a:solidFill>
              </a:rPr>
              <a:t>stiffness</a:t>
            </a:r>
            <a:r>
              <a:rPr lang="fr-FR" b="1" i="1" u="sng" dirty="0" smtClean="0">
                <a:solidFill>
                  <a:schemeClr val="tx2"/>
                </a:solidFill>
              </a:rPr>
              <a:t>):  </a:t>
            </a:r>
            <a:endParaRPr lang="fr-FR" b="1" i="1" u="sng" dirty="0">
              <a:solidFill>
                <a:schemeClr val="tx2"/>
              </a:solidFill>
            </a:endParaRPr>
          </a:p>
        </p:txBody>
      </p:sp>
      <p:pic>
        <p:nvPicPr>
          <p:cNvPr id="25" name="Image 24" descr="avecsaf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801708" y="2040943"/>
            <a:ext cx="2567649" cy="1911932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117044" y="2422716"/>
            <a:ext cx="25310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One </a:t>
            </a:r>
            <a:r>
              <a:rPr lang="fr-FR" sz="1400" dirty="0" err="1" smtClean="0"/>
              <a:t>beam</a:t>
            </a:r>
            <a:r>
              <a:rPr lang="fr-FR" sz="1400" dirty="0" smtClean="0"/>
              <a:t> tube </a:t>
            </a:r>
            <a:r>
              <a:rPr lang="fr-FR" sz="1400" dirty="0" err="1" smtClean="0"/>
              <a:t>is</a:t>
            </a:r>
            <a:r>
              <a:rPr lang="fr-FR" sz="1400" dirty="0" smtClean="0"/>
              <a:t> free </a:t>
            </a:r>
          </a:p>
          <a:p>
            <a:pPr algn="ctr"/>
            <a:r>
              <a:rPr lang="fr-FR" sz="1200" dirty="0" smtClean="0"/>
              <a:t>(The end </a:t>
            </a:r>
            <a:r>
              <a:rPr lang="fr-FR" sz="1200" dirty="0" err="1" smtClean="0"/>
              <a:t>cup</a:t>
            </a:r>
            <a:r>
              <a:rPr lang="fr-FR" sz="1200" dirty="0" smtClean="0"/>
              <a:t> of </a:t>
            </a:r>
            <a:r>
              <a:rPr lang="fr-FR" sz="1200" dirty="0" err="1" smtClean="0"/>
              <a:t>helium</a:t>
            </a:r>
            <a:r>
              <a:rPr lang="fr-FR" sz="1200" dirty="0" smtClean="0"/>
              <a:t> </a:t>
            </a:r>
            <a:r>
              <a:rPr lang="fr-FR" sz="1200" dirty="0" err="1" smtClean="0"/>
              <a:t>vessel</a:t>
            </a:r>
            <a:r>
              <a:rPr lang="fr-FR" sz="1200" dirty="0" smtClean="0"/>
              <a:t> </a:t>
            </a:r>
            <a:r>
              <a:rPr lang="fr-FR" sz="1200" dirty="0" err="1" smtClean="0"/>
              <a:t>is</a:t>
            </a:r>
            <a:r>
              <a:rPr lang="fr-FR" sz="1200" dirty="0" smtClean="0"/>
              <a:t> </a:t>
            </a:r>
            <a:r>
              <a:rPr lang="fr-FR" sz="1200" dirty="0" err="1" smtClean="0"/>
              <a:t>welded</a:t>
            </a:r>
            <a:r>
              <a:rPr lang="fr-FR" sz="1200" dirty="0" smtClean="0"/>
              <a:t> to the </a:t>
            </a:r>
            <a:r>
              <a:rPr lang="fr-FR" sz="1200" dirty="0" err="1" smtClean="0"/>
              <a:t>beam</a:t>
            </a:r>
            <a:r>
              <a:rPr lang="fr-FR" sz="1200" dirty="0" smtClean="0"/>
              <a:t> tube)</a:t>
            </a:r>
            <a:endParaRPr lang="fr-FR" sz="1200" dirty="0"/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2275028" y="2626157"/>
            <a:ext cx="570585" cy="13167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5501246" y="2418359"/>
            <a:ext cx="3335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Cold Tuning System is fixed on the end cup of the helium vessel</a:t>
            </a:r>
            <a:endParaRPr lang="en-US" sz="1400" dirty="0"/>
          </a:p>
        </p:txBody>
      </p:sp>
      <p:cxnSp>
        <p:nvCxnSpPr>
          <p:cNvPr id="32" name="Connecteur droit avec flèche 31"/>
          <p:cNvCxnSpPr/>
          <p:nvPr/>
        </p:nvCxnSpPr>
        <p:spPr>
          <a:xfrm rot="10800000" flipV="1">
            <a:off x="5135272" y="2852927"/>
            <a:ext cx="387705" cy="35844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rot="5400000">
            <a:off x="5204767" y="2907794"/>
            <a:ext cx="402337" cy="2779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rot="5400000">
            <a:off x="3401554" y="3730752"/>
            <a:ext cx="731520" cy="0"/>
          </a:xfrm>
          <a:prstGeom prst="line">
            <a:avLst/>
          </a:prstGeom>
          <a:ln>
            <a:solidFill>
              <a:srgbClr val="C0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1242352" y="3562655"/>
            <a:ext cx="251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The coupler port </a:t>
            </a:r>
            <a:r>
              <a:rPr lang="fr-FR" sz="1400" dirty="0" err="1" smtClean="0"/>
              <a:t>is</a:t>
            </a:r>
            <a:r>
              <a:rPr lang="fr-FR" sz="1400" dirty="0" smtClean="0"/>
              <a:t> </a:t>
            </a:r>
            <a:r>
              <a:rPr lang="fr-FR" sz="1400" dirty="0" err="1" smtClean="0"/>
              <a:t>fixed</a:t>
            </a:r>
            <a:r>
              <a:rPr lang="fr-FR" sz="1400" dirty="0" smtClean="0"/>
              <a:t> </a:t>
            </a:r>
            <a:r>
              <a:rPr lang="fr-FR" sz="1400" dirty="0" err="1" smtClean="0"/>
              <a:t>along</a:t>
            </a:r>
            <a:r>
              <a:rPr lang="fr-FR" sz="1400" dirty="0" smtClean="0"/>
              <a:t> the </a:t>
            </a:r>
            <a:r>
              <a:rPr lang="fr-FR" sz="1400" dirty="0" err="1" smtClean="0"/>
              <a:t>beam</a:t>
            </a:r>
            <a:r>
              <a:rPr lang="fr-FR" sz="1400" dirty="0" smtClean="0"/>
              <a:t> axis</a:t>
            </a:r>
            <a:endParaRPr lang="fr-FR" sz="1400" dirty="0"/>
          </a:p>
        </p:txBody>
      </p:sp>
      <p:sp>
        <p:nvSpPr>
          <p:cNvPr id="52" name="Rectangle 51"/>
          <p:cNvSpPr/>
          <p:nvPr/>
        </p:nvSpPr>
        <p:spPr>
          <a:xfrm>
            <a:off x="149960" y="4415256"/>
            <a:ext cx="867217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Again, 2 boundary conditions:</a:t>
            </a:r>
          </a:p>
          <a:p>
            <a:endParaRPr lang="en-US" sz="1000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 Cavity without CTS (free ends)</a:t>
            </a:r>
          </a:p>
          <a:p>
            <a:pPr>
              <a:tabLst>
                <a:tab pos="269875" algn="l"/>
              </a:tabLst>
            </a:pPr>
            <a:r>
              <a:rPr lang="en-US" dirty="0" smtClean="0"/>
              <a:t>	</a:t>
            </a:r>
            <a:r>
              <a:rPr lang="en-US" sz="1400" dirty="0" smtClean="0"/>
              <a:t>The 2 beam tubes are free</a:t>
            </a:r>
          </a:p>
          <a:p>
            <a:endParaRPr lang="en-US" sz="1400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 Cavity with an infinitely stiff CTS (free – CTS stiffness)</a:t>
            </a:r>
          </a:p>
          <a:p>
            <a:pPr>
              <a:tabLst>
                <a:tab pos="269875" algn="l"/>
              </a:tabLst>
            </a:pPr>
            <a:r>
              <a:rPr lang="en-US" sz="1400" dirty="0" smtClean="0"/>
              <a:t>	The beam tube is linked to the CTS blocks (along the beam axis) </a:t>
            </a:r>
            <a:endParaRPr lang="en-US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1616927" y="0"/>
            <a:ext cx="752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RF-Mechanical coupled calculations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 descr="modele_avpetal6mecasimple_demi00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5847" y="4059936"/>
            <a:ext cx="3383233" cy="2502365"/>
          </a:xfrm>
          <a:prstGeom prst="rect">
            <a:avLst/>
          </a:prstGeom>
        </p:spPr>
      </p:pic>
      <p:pic>
        <p:nvPicPr>
          <p:cNvPr id="34" name="Image 33" descr="modele_avpetal6mecasimple_demi000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26771" y="1521562"/>
            <a:ext cx="3386937" cy="2502603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0" y="978233"/>
            <a:ext cx="8716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3.4 Helium bath pressure fluctuation (3/3)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30274" y="1606219"/>
            <a:ext cx="2103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tx2"/>
                </a:solidFill>
              </a:rPr>
              <a:t>Cavity without CTS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19327" y="4055592"/>
            <a:ext cx="2309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solidFill>
                  <a:schemeClr val="tx2"/>
                </a:solidFill>
              </a:rPr>
              <a:t>Cavity with infinitely stiff CTS</a:t>
            </a:r>
            <a:endParaRPr lang="en-US" b="1" i="1" dirty="0">
              <a:solidFill>
                <a:schemeClr val="tx2"/>
              </a:solidFill>
            </a:endParaRPr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4238954" y="3471000"/>
          <a:ext cx="1854200" cy="508000"/>
        </p:xfrm>
        <a:graphic>
          <a:graphicData uri="http://schemas.openxmlformats.org/presentationml/2006/ole">
            <p:oleObj spid="_x0000_s60418" name="Équation" r:id="rId5" imgW="1854000" imgH="507960" progId="Equation.3">
              <p:embed/>
            </p:oleObj>
          </a:graphicData>
        </a:graphic>
      </p:graphicFrame>
      <p:graphicFrame>
        <p:nvGraphicFramePr>
          <p:cNvPr id="24" name="Tableau 23"/>
          <p:cNvGraphicFramePr>
            <a:graphicFrameLocks noGrp="1"/>
          </p:cNvGraphicFramePr>
          <p:nvPr/>
        </p:nvGraphicFramePr>
        <p:xfrm>
          <a:off x="4001414" y="1635531"/>
          <a:ext cx="4462273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2877"/>
                <a:gridCol w="839396"/>
              </a:tblGrid>
              <a:tr h="451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Sensitivity to He pressure K</a:t>
                      </a:r>
                      <a:r>
                        <a:rPr kumimoji="0" lang="en-US" sz="1400" u="none" strike="noStrike" cap="none" normalizeH="0" baseline="-25000" noProof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[ Hz/mbar] (without CTS)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+16.5</a:t>
                      </a:r>
                      <a:endParaRPr kumimoji="0" lang="en-US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451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Sensitivity to He pressure K</a:t>
                      </a:r>
                      <a:r>
                        <a:rPr kumimoji="0" lang="en-US" sz="1400" u="none" strike="noStrike" cap="none" normalizeH="0" baseline="-25000" noProof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[ Hz/mbar]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(with stiff CTS)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+26</a:t>
                      </a:r>
                      <a:endParaRPr kumimoji="0" lang="en-US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graphicFrame>
        <p:nvGraphicFramePr>
          <p:cNvPr id="55" name="Tableau 54"/>
          <p:cNvGraphicFramePr>
            <a:graphicFrameLocks noGrp="1"/>
          </p:cNvGraphicFramePr>
          <p:nvPr/>
        </p:nvGraphicFramePr>
        <p:xfrm>
          <a:off x="6766560" y="2922957"/>
          <a:ext cx="2062886" cy="1116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886"/>
              </a:tblGrid>
              <a:tr h="372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Tuning sensitivity</a:t>
                      </a:r>
                    </a:p>
                  </a:txBody>
                  <a:tcPr anchor="ctr" horzOverflow="overflow"/>
                </a:tc>
              </a:tr>
              <a:tr h="372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Symbol"/>
                        </a:rPr>
                        <a:t>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f/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Symbol"/>
                        </a:rPr>
                        <a:t>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z  = 135 kHz/mm</a:t>
                      </a:r>
                    </a:p>
                  </a:txBody>
                  <a:tcPr anchor="ctr" horzOverflow="overflow"/>
                </a:tc>
              </a:tr>
              <a:tr h="372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r>
                        <a:rPr kumimoji="0" lang="en-US" sz="1400" u="none" strike="noStrike" cap="none" normalizeH="0" baseline="-25000" noProof="0" dirty="0" err="1" smtClean="0">
                          <a:ln>
                            <a:noFill/>
                          </a:ln>
                          <a:effectLst/>
                        </a:rPr>
                        <a:t>cav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 = 20 </a:t>
                      </a:r>
                      <a:r>
                        <a:rPr kumimoji="0" lang="en-US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kN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/mm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56" name="ZoneTexte 55"/>
          <p:cNvSpPr txBox="1"/>
          <p:nvPr/>
        </p:nvSpPr>
        <p:spPr>
          <a:xfrm>
            <a:off x="3979467" y="2809037"/>
            <a:ext cx="2699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Kp</a:t>
            </a:r>
            <a:r>
              <a:rPr lang="fr-FR" sz="1600" dirty="0" smtClean="0"/>
              <a:t> </a:t>
            </a:r>
            <a:r>
              <a:rPr lang="fr-FR" sz="1600" dirty="0" err="1" smtClean="0"/>
              <a:t>may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calculated</a:t>
            </a:r>
            <a:r>
              <a:rPr lang="fr-FR" sz="1600" dirty="0" smtClean="0"/>
              <a:t> as a </a:t>
            </a:r>
            <a:r>
              <a:rPr lang="fr-FR" sz="1600" dirty="0" err="1" smtClean="0"/>
              <a:t>function</a:t>
            </a:r>
            <a:r>
              <a:rPr lang="fr-FR" sz="1600" dirty="0" smtClean="0"/>
              <a:t> of the CTS </a:t>
            </a:r>
            <a:r>
              <a:rPr lang="fr-FR" sz="1600" dirty="0" err="1" smtClean="0"/>
              <a:t>stiffness</a:t>
            </a:r>
            <a:r>
              <a:rPr lang="fr-FR" sz="1600" dirty="0" smtClean="0"/>
              <a:t>:</a:t>
            </a:r>
            <a:endParaRPr lang="fr-FR" sz="1600" dirty="0"/>
          </a:p>
        </p:txBody>
      </p:sp>
      <p:sp>
        <p:nvSpPr>
          <p:cNvPr id="57" name="ZoneTexte 56"/>
          <p:cNvSpPr txBox="1"/>
          <p:nvPr/>
        </p:nvSpPr>
        <p:spPr>
          <a:xfrm>
            <a:off x="6130139" y="3547870"/>
            <a:ext cx="841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With</a:t>
            </a:r>
            <a:r>
              <a:rPr lang="fr-FR" sz="1400" dirty="0" smtClean="0"/>
              <a:t> :</a:t>
            </a:r>
            <a:endParaRPr lang="fr-FR" sz="1400" dirty="0"/>
          </a:p>
        </p:txBody>
      </p:sp>
      <p:pic>
        <p:nvPicPr>
          <p:cNvPr id="13" name="Image 12" descr="Image3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762196" y="4081591"/>
            <a:ext cx="3096526" cy="257504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246758" y="4112024"/>
            <a:ext cx="23391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dirty="0" smtClean="0"/>
              <a:t>FEM </a:t>
            </a:r>
            <a:r>
              <a:rPr lang="fr-FR" sz="1000" b="1" i="1" dirty="0" err="1" smtClean="0"/>
              <a:t>result</a:t>
            </a:r>
            <a:r>
              <a:rPr lang="fr-FR" sz="1000" b="1" i="1" dirty="0" smtClean="0"/>
              <a:t> </a:t>
            </a:r>
            <a:r>
              <a:rPr lang="fr-FR" sz="1000" b="1" i="1" dirty="0" err="1" smtClean="0"/>
              <a:t>with</a:t>
            </a:r>
            <a:r>
              <a:rPr lang="fr-FR" sz="1000" b="1" i="1" dirty="0" smtClean="0"/>
              <a:t> a </a:t>
            </a:r>
            <a:r>
              <a:rPr lang="fr-FR" sz="1000" b="1" i="1" dirty="0" err="1" smtClean="0"/>
              <a:t>specific</a:t>
            </a:r>
            <a:r>
              <a:rPr lang="fr-FR" sz="1000" b="1" i="1" dirty="0" smtClean="0"/>
              <a:t> CTS </a:t>
            </a:r>
            <a:r>
              <a:rPr lang="fr-FR" sz="1000" b="1" i="1" dirty="0" err="1" smtClean="0"/>
              <a:t>stiffness</a:t>
            </a:r>
            <a:endParaRPr lang="fr-FR" sz="1000" b="1" i="1" dirty="0"/>
          </a:p>
        </p:txBody>
      </p:sp>
      <p:sp>
        <p:nvSpPr>
          <p:cNvPr id="15" name="Rectangle 14"/>
          <p:cNvSpPr/>
          <p:nvPr/>
        </p:nvSpPr>
        <p:spPr>
          <a:xfrm>
            <a:off x="5237681" y="4206240"/>
            <a:ext cx="45719" cy="5120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616927" y="0"/>
            <a:ext cx="752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RF-Mechanical coupled calculations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Image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28187" y="4412475"/>
            <a:ext cx="3476918" cy="2222212"/>
          </a:xfrm>
          <a:prstGeom prst="rect">
            <a:avLst/>
          </a:prstGeom>
        </p:spPr>
      </p:pic>
      <p:pic>
        <p:nvPicPr>
          <p:cNvPr id="13" name="Image 12" descr="modele_avpetal6lor_demi001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035039" y="1397962"/>
            <a:ext cx="2440736" cy="1791408"/>
          </a:xfrm>
          <a:prstGeom prst="rect">
            <a:avLst/>
          </a:prstGeom>
        </p:spPr>
      </p:pic>
      <p:pic>
        <p:nvPicPr>
          <p:cNvPr id="14" name="Image 13" descr="modele_avpetal6lor_demi000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317724" y="1368697"/>
            <a:ext cx="2432024" cy="180413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0" y="897766"/>
            <a:ext cx="8716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3.5 Lorentz forces detuning factor</a:t>
            </a:r>
            <a:endParaRPr lang="en-US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434486" y="1416778"/>
            <a:ext cx="21031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 smtClean="0">
                <a:solidFill>
                  <a:schemeClr val="tx2"/>
                </a:solidFill>
              </a:rPr>
              <a:t>Cavity without CTS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081375" y="1393621"/>
            <a:ext cx="21482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i="1" dirty="0" smtClean="0">
                <a:solidFill>
                  <a:schemeClr val="tx2"/>
                </a:solidFill>
              </a:rPr>
              <a:t>Cavity with infinitely rigid CTS</a:t>
            </a:r>
            <a:endParaRPr lang="en-US" sz="1200" b="1" i="1" dirty="0">
              <a:solidFill>
                <a:schemeClr val="tx2"/>
              </a:solidFill>
            </a:endParaRPr>
          </a:p>
        </p:txBody>
      </p:sp>
      <p:graphicFrame>
        <p:nvGraphicFramePr>
          <p:cNvPr id="55" name="Tableau 54"/>
          <p:cNvGraphicFramePr>
            <a:graphicFrameLocks noGrp="1"/>
          </p:cNvGraphicFramePr>
          <p:nvPr/>
        </p:nvGraphicFramePr>
        <p:xfrm>
          <a:off x="365759" y="5461332"/>
          <a:ext cx="2062886" cy="1116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886"/>
              </a:tblGrid>
              <a:tr h="372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Tuning sensitivity</a:t>
                      </a:r>
                    </a:p>
                  </a:txBody>
                  <a:tcPr anchor="ctr" horzOverflow="overflow"/>
                </a:tc>
              </a:tr>
              <a:tr h="372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Symbol"/>
                        </a:rPr>
                        <a:t>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f/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Symbol"/>
                        </a:rPr>
                        <a:t>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z  = 135 kHz/mm</a:t>
                      </a:r>
                    </a:p>
                  </a:txBody>
                  <a:tcPr anchor="ctr" horzOverflow="overflow"/>
                </a:tc>
              </a:tr>
              <a:tr h="372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r>
                        <a:rPr kumimoji="0" lang="en-US" sz="1400" u="none" strike="noStrike" cap="none" normalizeH="0" baseline="-25000" noProof="0" dirty="0" err="1" smtClean="0">
                          <a:ln>
                            <a:noFill/>
                          </a:ln>
                          <a:effectLst/>
                        </a:rPr>
                        <a:t>cav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 = 20 </a:t>
                      </a:r>
                      <a:r>
                        <a:rPr kumimoji="0" lang="en-US" sz="14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kN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/mm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56" name="ZoneTexte 55"/>
          <p:cNvSpPr txBox="1"/>
          <p:nvPr/>
        </p:nvSpPr>
        <p:spPr>
          <a:xfrm>
            <a:off x="226770" y="3796589"/>
            <a:ext cx="2699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Kp</a:t>
            </a:r>
            <a:r>
              <a:rPr lang="fr-FR" sz="1600" dirty="0" smtClean="0"/>
              <a:t> </a:t>
            </a:r>
            <a:r>
              <a:rPr lang="fr-FR" sz="1600" dirty="0" err="1" smtClean="0"/>
              <a:t>may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calculated</a:t>
            </a:r>
            <a:r>
              <a:rPr lang="fr-FR" sz="1600" dirty="0" smtClean="0"/>
              <a:t> as a </a:t>
            </a:r>
            <a:r>
              <a:rPr lang="fr-FR" sz="1600" dirty="0" err="1" smtClean="0"/>
              <a:t>function</a:t>
            </a:r>
            <a:r>
              <a:rPr lang="fr-FR" sz="1600" dirty="0" smtClean="0"/>
              <a:t> of the CTS </a:t>
            </a:r>
            <a:r>
              <a:rPr lang="fr-FR" sz="1600" dirty="0" err="1" smtClean="0"/>
              <a:t>stiffness</a:t>
            </a:r>
            <a:r>
              <a:rPr lang="fr-FR" sz="1600" dirty="0" smtClean="0"/>
              <a:t>:</a:t>
            </a:r>
            <a:endParaRPr lang="fr-FR" sz="1600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3338743" y="3296819"/>
          <a:ext cx="5152913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6049"/>
                <a:gridCol w="1096097"/>
                <a:gridCol w="1430767"/>
              </a:tblGrid>
              <a:tr h="23933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79825" algn="l"/>
                          <a:tab pos="5743575" algn="l"/>
                        </a:tabLst>
                        <a:defRPr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	 For 8MV/m</a:t>
                      </a:r>
                      <a:endParaRPr kumimoji="0" lang="en-US" sz="14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9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r>
                        <a:rPr kumimoji="0" lang="en-US" sz="1400" u="none" strike="noStrike" cap="none" normalizeH="0" baseline="-25000" noProof="0" dirty="0" smtClean="0">
                          <a:ln>
                            <a:noFill/>
                          </a:ln>
                          <a:effectLst/>
                        </a:rPr>
                        <a:t>L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[Hz/(MV/m)</a:t>
                      </a:r>
                      <a:r>
                        <a:rPr kumimoji="0" lang="en-US" sz="1400" u="none" strike="noStrike" cap="none" normalizeH="0" baseline="30000" noProof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] (without CTS)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800" b="1" dirty="0" smtClean="0"/>
                        <a:t>K</a:t>
                      </a:r>
                      <a:r>
                        <a:rPr lang="fr-FR" sz="1800" b="1" baseline="-25000" dirty="0" smtClean="0"/>
                        <a:t>L</a:t>
                      </a:r>
                      <a:r>
                        <a:rPr lang="fr-FR" sz="1800" b="1" dirty="0" smtClean="0"/>
                        <a:t> =</a:t>
                      </a:r>
                      <a:r>
                        <a:rPr kumimoji="0" lang="en-US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-5.13</a:t>
                      </a:r>
                      <a:endParaRPr kumimoji="0" lang="en-US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Symbol"/>
                        </a:rPr>
                        <a:t></a:t>
                      </a: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f = -328 Hz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239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r>
                        <a:rPr kumimoji="0" lang="en-US" sz="1400" u="none" strike="noStrike" cap="none" normalizeH="0" baseline="-25000" noProof="0" dirty="0" smtClean="0">
                          <a:ln>
                            <a:noFill/>
                          </a:ln>
                          <a:effectLst/>
                        </a:rPr>
                        <a:t>L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[Hz/(MV/m)</a:t>
                      </a:r>
                      <a:r>
                        <a:rPr kumimoji="0" lang="en-US" sz="1400" u="none" strike="noStrike" cap="none" normalizeH="0" baseline="30000" noProof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] (with CTS)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r-FR" sz="1800" b="1" dirty="0" smtClean="0"/>
                        <a:t>K</a:t>
                      </a:r>
                      <a:r>
                        <a:rPr lang="fr-FR" sz="1800" b="1" baseline="-25000" dirty="0" smtClean="0"/>
                        <a:t>L</a:t>
                      </a:r>
                      <a:r>
                        <a:rPr lang="fr-FR" sz="1800" b="1" dirty="0" smtClean="0"/>
                        <a:t> =-4.4</a:t>
                      </a:r>
                      <a:endParaRPr kumimoji="0" lang="en-US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sym typeface="Symbol"/>
                        </a:rPr>
                        <a:t></a:t>
                      </a: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f = -282 Hz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342037" y="4442866"/>
          <a:ext cx="2400300" cy="649288"/>
        </p:xfrm>
        <a:graphic>
          <a:graphicData uri="http://schemas.openxmlformats.org/presentationml/2006/ole">
            <p:oleObj spid="_x0000_s61443" name="Équation" r:id="rId6" imgW="1879560" imgH="507960" progId="Equation.3">
              <p:embed/>
            </p:oleObj>
          </a:graphicData>
        </a:graphic>
      </p:graphicFrame>
      <p:pic>
        <p:nvPicPr>
          <p:cNvPr id="16" name="Image 15" descr="modele_avpetal6lor_demi002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65758" y="1741021"/>
            <a:ext cx="2465223" cy="1832586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348548" y="1537483"/>
            <a:ext cx="2657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chemeClr val="tx2"/>
                </a:solidFill>
              </a:rPr>
              <a:t>Radiation pressure in Pa for 8MV/m:</a:t>
            </a:r>
            <a:endParaRPr lang="fr-FR" sz="1200" b="1" i="1" dirty="0">
              <a:solidFill>
                <a:schemeClr val="tx2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910259" y="4455838"/>
            <a:ext cx="23391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dirty="0" smtClean="0"/>
              <a:t>FEM </a:t>
            </a:r>
            <a:r>
              <a:rPr lang="fr-FR" sz="1000" b="1" i="1" dirty="0" err="1" smtClean="0"/>
              <a:t>result</a:t>
            </a:r>
            <a:r>
              <a:rPr lang="fr-FR" sz="1000" b="1" i="1" dirty="0" smtClean="0"/>
              <a:t> </a:t>
            </a:r>
            <a:r>
              <a:rPr lang="fr-FR" sz="1000" b="1" i="1" dirty="0" err="1" smtClean="0"/>
              <a:t>with</a:t>
            </a:r>
            <a:r>
              <a:rPr lang="fr-FR" sz="1000" b="1" i="1" dirty="0" smtClean="0"/>
              <a:t> a </a:t>
            </a:r>
            <a:r>
              <a:rPr lang="fr-FR" sz="1000" b="1" i="1" dirty="0" err="1" smtClean="0"/>
              <a:t>specific</a:t>
            </a:r>
            <a:r>
              <a:rPr lang="fr-FR" sz="1000" b="1" i="1" dirty="0" smtClean="0"/>
              <a:t> CTS </a:t>
            </a:r>
            <a:r>
              <a:rPr lang="fr-FR" sz="1000" b="1" i="1" dirty="0" err="1" smtClean="0"/>
              <a:t>stiffness</a:t>
            </a:r>
            <a:endParaRPr lang="fr-FR" sz="1000" b="1" i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885140" y="5142585"/>
            <a:ext cx="841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With</a:t>
            </a:r>
            <a:r>
              <a:rPr lang="fr-FR" sz="1400" dirty="0" smtClean="0"/>
              <a:t> :</a:t>
            </a:r>
            <a:endParaRPr lang="fr-FR" sz="1400" dirty="0"/>
          </a:p>
        </p:txBody>
      </p:sp>
      <p:sp>
        <p:nvSpPr>
          <p:cNvPr id="25" name="Rectangle 24"/>
          <p:cNvSpPr/>
          <p:nvPr/>
        </p:nvSpPr>
        <p:spPr>
          <a:xfrm>
            <a:off x="4901182" y="4550054"/>
            <a:ext cx="45719" cy="5120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1616927" y="0"/>
            <a:ext cx="752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RF-Mechanical coupled calculations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0" y="1000176"/>
            <a:ext cx="8716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3.6 Summary of the results</a:t>
            </a:r>
            <a:endParaRPr lang="en-US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975933" y="1900886"/>
          <a:ext cx="7653084" cy="3657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44543"/>
                <a:gridCol w="1927924"/>
                <a:gridCol w="1380617"/>
              </a:tblGrid>
              <a:tr h="23933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Main mechanical parameters of the prototype cavity</a:t>
                      </a:r>
                      <a:endParaRPr kumimoji="0" lang="en-US" sz="1800" b="0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9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Thickness of the cavity walls</a:t>
                      </a:r>
                      <a:endParaRPr kumimoji="0" lang="en-US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4 mm</a:t>
                      </a:r>
                      <a:endParaRPr kumimoji="0" lang="en-US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239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Critical pressure</a:t>
                      </a:r>
                      <a:endParaRPr kumimoji="0" lang="en-US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1.47 bar</a:t>
                      </a:r>
                      <a:endParaRPr kumimoji="0" lang="en-US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239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Stiffness of the cavity</a:t>
                      </a:r>
                      <a:endParaRPr kumimoji="0" lang="en-US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20 </a:t>
                      </a:r>
                      <a:r>
                        <a:rPr kumimoji="0" lang="en-US" sz="1800" b="1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kN</a:t>
                      </a:r>
                      <a:r>
                        <a:rPr kumimoji="0" lang="en-US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/mm</a:t>
                      </a:r>
                      <a:endParaRPr kumimoji="0" lang="en-US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239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Tuning sensitivity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f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z</a:t>
                      </a:r>
                      <a:endParaRPr kumimoji="0" lang="en-US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135 kHz/mm</a:t>
                      </a:r>
                      <a:endParaRPr kumimoji="0" lang="en-US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239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Sensitivity to helium pressure fluctuation K</a:t>
                      </a:r>
                      <a:r>
                        <a:rPr kumimoji="0" lang="en-US" sz="1800" u="none" strike="noStrike" cap="none" normalizeH="0" baseline="-25000" noProof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without CTS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with CTS</a:t>
                      </a:r>
                      <a:endParaRPr kumimoji="0" lang="en-US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u="none" strike="noStrike" cap="none" normalizeH="0" baseline="0" noProof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+16.5 Hz/mbar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+26.0 Hz/mbar</a:t>
                      </a:r>
                      <a:endParaRPr kumimoji="0" lang="en-US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2393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Lorentz forces detuning factor K</a:t>
                      </a:r>
                      <a:r>
                        <a:rPr kumimoji="0" lang="en-US" sz="1800" u="none" strike="noStrike" cap="none" normalizeH="0" baseline="-25000" noProof="0" dirty="0" smtClean="0">
                          <a:ln>
                            <a:noFill/>
                          </a:ln>
                          <a:effectLst/>
                        </a:rPr>
                        <a:t>L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without CTS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with CTS</a:t>
                      </a:r>
                      <a:endParaRPr kumimoji="0" lang="en-US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u="none" strike="noStrike" cap="none" normalizeH="0" baseline="0" noProof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-5.13 Hz/(MV/m)</a:t>
                      </a:r>
                      <a:r>
                        <a:rPr kumimoji="0" lang="en-US" sz="1800" b="1" u="none" strike="noStrike" cap="none" normalizeH="0" baseline="30000" noProof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800" b="1" u="none" strike="noStrike" cap="none" normalizeH="0" baseline="0" noProof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 smtClean="0"/>
                        <a:t>-4.4 </a:t>
                      </a:r>
                      <a:r>
                        <a:rPr kumimoji="0" lang="en-US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Hz/(MV/m)</a:t>
                      </a:r>
                      <a:r>
                        <a:rPr kumimoji="0" lang="en-US" sz="1800" b="1" u="none" strike="noStrike" cap="none" normalizeH="0" baseline="30000" noProof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For 8MV/m: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US" sz="1800" b="1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f</a:t>
                      </a:r>
                      <a:r>
                        <a:rPr kumimoji="0" lang="en-US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= -328 Hz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US" sz="1800" b="1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f</a:t>
                      </a:r>
                      <a:r>
                        <a:rPr kumimoji="0" lang="en-US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= -282 Hz</a:t>
                      </a:r>
                      <a:endParaRPr kumimoji="0" lang="en-US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616927" y="0"/>
            <a:ext cx="752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RF-Mechanical coupled calculations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9251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4.1. Increasing the critical pressure at 4K 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16927" y="0"/>
            <a:ext cx="7527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New optimizations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5565" y="1477670"/>
            <a:ext cx="493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On the prototype :</a:t>
            </a:r>
            <a:r>
              <a:rPr lang="en-US" dirty="0" smtClean="0"/>
              <a:t> The maximum stresses are located at the top of the spoke bar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174345" y="3400349"/>
            <a:ext cx="8416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Option</a:t>
            </a:r>
            <a:r>
              <a:rPr lang="en-US" dirty="0" smtClean="0"/>
              <a:t>: stiffeners on the base of the spoke bar</a:t>
            </a:r>
            <a:endParaRPr lang="en-US" dirty="0"/>
          </a:p>
        </p:txBody>
      </p:sp>
      <p:sp>
        <p:nvSpPr>
          <p:cNvPr id="10" name="Flèche vers le bas 9"/>
          <p:cNvSpPr/>
          <p:nvPr/>
        </p:nvSpPr>
        <p:spPr>
          <a:xfrm>
            <a:off x="1858060" y="2296973"/>
            <a:ext cx="541326" cy="9217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3" name="Groupe 42"/>
          <p:cNvGrpSpPr/>
          <p:nvPr/>
        </p:nvGrpSpPr>
        <p:grpSpPr>
          <a:xfrm>
            <a:off x="3215610" y="4005265"/>
            <a:ext cx="3099386" cy="1974777"/>
            <a:chOff x="4908498" y="4202256"/>
            <a:chExt cx="3099386" cy="1974777"/>
          </a:xfrm>
        </p:grpSpPr>
        <p:pic>
          <p:nvPicPr>
            <p:cNvPr id="36" name="Image 35" descr="mises3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4908498" y="4202256"/>
              <a:ext cx="2999231" cy="1974777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6911949" y="5780161"/>
              <a:ext cx="10959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C00000"/>
                  </a:solidFill>
                </a:rPr>
                <a:t>18 </a:t>
              </a:r>
              <a:r>
                <a:rPr lang="fr-FR" b="1" dirty="0" err="1" smtClean="0">
                  <a:solidFill>
                    <a:srgbClr val="C00000"/>
                  </a:solidFill>
                </a:rPr>
                <a:t>MPa</a:t>
              </a:r>
              <a:endParaRPr lang="fr-FR" b="1" dirty="0">
                <a:solidFill>
                  <a:srgbClr val="C00000"/>
                </a:solidFill>
              </a:endParaRPr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 rot="16200000" flipV="1">
              <a:off x="7006034" y="5349339"/>
              <a:ext cx="522321" cy="40142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e 41"/>
          <p:cNvGrpSpPr/>
          <p:nvPr/>
        </p:nvGrpSpPr>
        <p:grpSpPr>
          <a:xfrm>
            <a:off x="106651" y="4009728"/>
            <a:ext cx="3050438" cy="1992191"/>
            <a:chOff x="709575" y="4214034"/>
            <a:chExt cx="3050438" cy="1992191"/>
          </a:xfrm>
        </p:grpSpPr>
        <p:pic>
          <p:nvPicPr>
            <p:cNvPr id="16" name="Image 15" descr="modele_petale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709575" y="4214034"/>
              <a:ext cx="3010313" cy="1992191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>
              <a:off x="2640787" y="5779010"/>
              <a:ext cx="1119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err="1" smtClean="0">
                  <a:solidFill>
                    <a:srgbClr val="C00000"/>
                  </a:solidFill>
                </a:rPr>
                <a:t>Stiffeners</a:t>
              </a:r>
              <a:endParaRPr lang="fr-FR" b="1" dirty="0">
                <a:solidFill>
                  <a:srgbClr val="C00000"/>
                </a:solidFill>
              </a:endParaRPr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 rot="10800000">
              <a:off x="2179932" y="5471773"/>
              <a:ext cx="870506" cy="33649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 rot="16200000" flipV="1">
              <a:off x="2200660" y="4973119"/>
              <a:ext cx="1266747" cy="40355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145701" y="6251123"/>
            <a:ext cx="8646607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Critical pressure during operation: </a:t>
            </a:r>
            <a:r>
              <a:rPr lang="en-US" sz="1600" b="1" dirty="0" smtClean="0">
                <a:solidFill>
                  <a:schemeClr val="bg1"/>
                </a:solidFill>
              </a:rPr>
              <a:t>1.47 bar </a:t>
            </a: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 2.77 bar 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41" name="Groupe 40"/>
          <p:cNvGrpSpPr/>
          <p:nvPr/>
        </p:nvGrpSpPr>
        <p:grpSpPr>
          <a:xfrm>
            <a:off x="5193793" y="1367881"/>
            <a:ext cx="3635654" cy="1833620"/>
            <a:chOff x="5193792" y="1633782"/>
            <a:chExt cx="4076041" cy="2112167"/>
          </a:xfrm>
        </p:grpSpPr>
        <p:grpSp>
          <p:nvGrpSpPr>
            <p:cNvPr id="40" name="Groupe 39"/>
            <p:cNvGrpSpPr/>
            <p:nvPr/>
          </p:nvGrpSpPr>
          <p:grpSpPr>
            <a:xfrm>
              <a:off x="5193792" y="1633782"/>
              <a:ext cx="3233318" cy="2112167"/>
              <a:chOff x="5193792" y="1633782"/>
              <a:chExt cx="3233318" cy="2112167"/>
            </a:xfrm>
          </p:grpSpPr>
          <p:pic>
            <p:nvPicPr>
              <p:cNvPr id="38" name="Image 37" descr="mises4.png"/>
              <p:cNvPicPr>
                <a:picLocks noChangeAspect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>
              <a:xfrm>
                <a:off x="5193792" y="1633782"/>
                <a:ext cx="3233318" cy="2112167"/>
              </a:xfrm>
              <a:prstGeom prst="rect">
                <a:avLst/>
              </a:prstGeom>
            </p:spPr>
          </p:pic>
          <p:cxnSp>
            <p:nvCxnSpPr>
              <p:cNvPr id="17" name="Connecteur droit avec flèche 16"/>
              <p:cNvCxnSpPr>
                <a:stCxn id="15" idx="1"/>
              </p:cNvCxnSpPr>
              <p:nvPr/>
            </p:nvCxnSpPr>
            <p:spPr>
              <a:xfrm rot="10800000" flipV="1">
                <a:off x="7512712" y="2505736"/>
                <a:ext cx="661188" cy="310614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avec flèche 17"/>
              <p:cNvCxnSpPr>
                <a:stCxn id="15" idx="1"/>
              </p:cNvCxnSpPr>
              <p:nvPr/>
            </p:nvCxnSpPr>
            <p:spPr>
              <a:xfrm rot="10800000">
                <a:off x="7505398" y="1953161"/>
                <a:ext cx="668502" cy="552577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ZoneTexte 14"/>
            <p:cNvSpPr txBox="1"/>
            <p:nvPr/>
          </p:nvSpPr>
          <p:spPr>
            <a:xfrm>
              <a:off x="8173898" y="2293018"/>
              <a:ext cx="1095935" cy="425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C00000"/>
                  </a:solidFill>
                </a:rPr>
                <a:t>34 </a:t>
              </a:r>
              <a:r>
                <a:rPr lang="fr-FR" b="1" dirty="0" err="1" smtClean="0">
                  <a:solidFill>
                    <a:srgbClr val="C00000"/>
                  </a:solidFill>
                </a:rPr>
                <a:t>MPa</a:t>
              </a:r>
              <a:endParaRPr lang="fr-FR" sz="1200" dirty="0"/>
            </a:p>
          </p:txBody>
        </p:sp>
      </p:grpSp>
      <p:graphicFrame>
        <p:nvGraphicFramePr>
          <p:cNvPr id="45" name="Tableau 44"/>
          <p:cNvGraphicFramePr>
            <a:graphicFrameLocks noGrp="1"/>
          </p:cNvGraphicFramePr>
          <p:nvPr/>
        </p:nvGraphicFramePr>
        <p:xfrm>
          <a:off x="6334232" y="3760264"/>
          <a:ext cx="2682177" cy="243246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51622"/>
                <a:gridCol w="630555"/>
              </a:tblGrid>
              <a:tr h="451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Cavity stiffness [</a:t>
                      </a:r>
                      <a:r>
                        <a:rPr kumimoji="0" lang="en-US" sz="14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kN</a:t>
                      </a:r>
                      <a:r>
                        <a:rPr kumimoji="0" 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/mm]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20</a:t>
                      </a:r>
                    </a:p>
                  </a:txBody>
                  <a:tcPr anchor="ctr" horzOverflow="overflow"/>
                </a:tc>
              </a:tr>
              <a:tr h="451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Tuning sensitivity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[kHz/mm]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135</a:t>
                      </a:r>
                    </a:p>
                  </a:txBody>
                  <a:tcPr anchor="ctr" horzOverflow="overflow"/>
                </a:tc>
              </a:tr>
              <a:tr h="451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r>
                        <a:rPr kumimoji="0" lang="en-US" sz="1400" b="1" u="none" strike="noStrike" cap="none" normalizeH="0" baseline="-25000" noProof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[ Hz/mbar]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Without CTS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With CTS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+13.0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+23.9</a:t>
                      </a:r>
                    </a:p>
                  </a:txBody>
                  <a:tcPr anchor="ctr" horzOverflow="overflow"/>
                </a:tc>
              </a:tr>
              <a:tr h="451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r>
                        <a:rPr kumimoji="0" lang="en-US" sz="1400" b="1" u="none" strike="noStrike" cap="none" normalizeH="0" baseline="-25000" noProof="0" dirty="0" smtClean="0">
                          <a:ln>
                            <a:noFill/>
                          </a:ln>
                          <a:effectLst/>
                        </a:rPr>
                        <a:t>L</a:t>
                      </a: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[Hz/(MV/m)</a:t>
                      </a:r>
                      <a:r>
                        <a:rPr kumimoji="0" lang="en-US" sz="1400" b="1" u="none" strike="noStrike" cap="none" normalizeH="0" baseline="30000" noProof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Without CTS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With CTS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u="none" strike="noStrike" cap="none" normalizeH="0" baseline="0" noProof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-5.10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-4.26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9251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4.2. To facilitate the manufacturing processes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5565" y="1411833"/>
            <a:ext cx="4937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On the prototype : </a:t>
            </a:r>
            <a:r>
              <a:rPr lang="en-US" dirty="0" smtClean="0"/>
              <a:t>The metal forming  operations (spinning &amp; deep drawing) with 4.2mm thick sheets are not straight forward processes.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101192" y="3217469"/>
            <a:ext cx="8823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</a:rPr>
              <a:t>Option</a:t>
            </a:r>
            <a:r>
              <a:rPr lang="en-US" dirty="0" smtClean="0"/>
              <a:t>: Reducing the thickness to 3mm while keeping new stiffeners at the top of the spoke bar</a:t>
            </a:r>
            <a:endParaRPr lang="en-US" dirty="0"/>
          </a:p>
        </p:txBody>
      </p:sp>
      <p:sp>
        <p:nvSpPr>
          <p:cNvPr id="10" name="Flèche vers le bas 9"/>
          <p:cNvSpPr/>
          <p:nvPr/>
        </p:nvSpPr>
        <p:spPr>
          <a:xfrm>
            <a:off x="2157983" y="2340864"/>
            <a:ext cx="541326" cy="9217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3" name="Groupe 42"/>
          <p:cNvGrpSpPr/>
          <p:nvPr/>
        </p:nvGrpSpPr>
        <p:grpSpPr>
          <a:xfrm>
            <a:off x="2959128" y="3825848"/>
            <a:ext cx="3117544" cy="2050759"/>
            <a:chOff x="4897656" y="4125771"/>
            <a:chExt cx="3117544" cy="2050759"/>
          </a:xfrm>
        </p:grpSpPr>
        <p:pic>
          <p:nvPicPr>
            <p:cNvPr id="32" name="Image 31" descr="mises5.pn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4897656" y="4125771"/>
              <a:ext cx="3002762" cy="2050759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6919265" y="5787476"/>
              <a:ext cx="10959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C00000"/>
                  </a:solidFill>
                </a:rPr>
                <a:t>25 </a:t>
              </a:r>
              <a:r>
                <a:rPr lang="fr-FR" b="1" dirty="0" err="1" smtClean="0">
                  <a:solidFill>
                    <a:srgbClr val="C00000"/>
                  </a:solidFill>
                </a:rPr>
                <a:t>MPa</a:t>
              </a:r>
              <a:endParaRPr lang="fr-FR" b="1" dirty="0">
                <a:solidFill>
                  <a:srgbClr val="C00000"/>
                </a:solidFill>
              </a:endParaRPr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 rot="16200000" flipV="1">
              <a:off x="6969460" y="5437119"/>
              <a:ext cx="507688" cy="31364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e 33"/>
          <p:cNvGrpSpPr/>
          <p:nvPr/>
        </p:nvGrpSpPr>
        <p:grpSpPr>
          <a:xfrm>
            <a:off x="5113326" y="1348491"/>
            <a:ext cx="3803902" cy="1811676"/>
            <a:chOff x="5193792" y="1626467"/>
            <a:chExt cx="4192036" cy="2112167"/>
          </a:xfrm>
        </p:grpSpPr>
        <p:pic>
          <p:nvPicPr>
            <p:cNvPr id="20" name="Image 19" descr="mises4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5193792" y="1626467"/>
              <a:ext cx="3233318" cy="2112167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8173896" y="2293018"/>
              <a:ext cx="1211932" cy="430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C00000"/>
                  </a:solidFill>
                </a:rPr>
                <a:t>34 </a:t>
              </a:r>
              <a:r>
                <a:rPr lang="fr-FR" b="1" dirty="0" err="1" smtClean="0">
                  <a:solidFill>
                    <a:srgbClr val="C00000"/>
                  </a:solidFill>
                </a:rPr>
                <a:t>MPa</a:t>
              </a:r>
              <a:endParaRPr lang="fr-FR" sz="1200" dirty="0"/>
            </a:p>
          </p:txBody>
        </p:sp>
        <p:cxnSp>
          <p:nvCxnSpPr>
            <p:cNvPr id="17" name="Connecteur droit avec flèche 16"/>
            <p:cNvCxnSpPr>
              <a:stCxn id="15" idx="1"/>
            </p:cNvCxnSpPr>
            <p:nvPr/>
          </p:nvCxnSpPr>
          <p:spPr>
            <a:xfrm rot="10800000" flipV="1">
              <a:off x="7483455" y="2508313"/>
              <a:ext cx="690442" cy="28609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>
              <a:stCxn id="15" idx="1"/>
            </p:cNvCxnSpPr>
            <p:nvPr/>
          </p:nvCxnSpPr>
          <p:spPr>
            <a:xfrm rot="10800000">
              <a:off x="7505406" y="1953159"/>
              <a:ext cx="668492" cy="55515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145701" y="6251123"/>
            <a:ext cx="8646607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Critical pressure during operation : </a:t>
            </a:r>
            <a:r>
              <a:rPr lang="en-US" sz="1600" b="1" dirty="0" smtClean="0">
                <a:solidFill>
                  <a:schemeClr val="bg1"/>
                </a:solidFill>
              </a:rPr>
              <a:t>1.47 bar </a:t>
            </a:r>
            <a:r>
              <a:rPr lang="en-US" sz="1600" b="1" dirty="0" smtClean="0">
                <a:solidFill>
                  <a:schemeClr val="bg1"/>
                </a:solidFill>
                <a:sym typeface="Wingdings" pitchFamily="2" charset="2"/>
              </a:rPr>
              <a:t> 2 bar 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40" name="Groupe 39"/>
          <p:cNvGrpSpPr/>
          <p:nvPr/>
        </p:nvGrpSpPr>
        <p:grpSpPr>
          <a:xfrm>
            <a:off x="204825" y="3840730"/>
            <a:ext cx="2771185" cy="2048757"/>
            <a:chOff x="1616659" y="4126023"/>
            <a:chExt cx="2771185" cy="2048757"/>
          </a:xfrm>
        </p:grpSpPr>
        <p:pic>
          <p:nvPicPr>
            <p:cNvPr id="25" name="Image 24" descr="modele1.pn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1623976" y="4126023"/>
              <a:ext cx="2567634" cy="2048757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>
              <a:off x="1616659" y="4140405"/>
              <a:ext cx="1119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err="1" smtClean="0">
                  <a:solidFill>
                    <a:srgbClr val="C00000"/>
                  </a:solidFill>
                </a:rPr>
                <a:t>Stiffeners</a:t>
              </a:r>
              <a:endParaRPr lang="fr-FR" b="1" dirty="0">
                <a:solidFill>
                  <a:srgbClr val="C00000"/>
                </a:solidFill>
              </a:endParaRPr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 rot="16200000" flipH="1">
              <a:off x="2326233" y="4535424"/>
              <a:ext cx="870512" cy="70957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>
              <a:stCxn id="19" idx="3"/>
            </p:cNvCxnSpPr>
            <p:nvPr/>
          </p:nvCxnSpPr>
          <p:spPr>
            <a:xfrm>
              <a:off x="2735885" y="4325071"/>
              <a:ext cx="518164" cy="150619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3188151" y="4461592"/>
              <a:ext cx="11996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C00000"/>
                  </a:solidFill>
                </a:rPr>
                <a:t>all niobium parts in 3mm</a:t>
              </a:r>
              <a:endParaRPr lang="fr-FR" sz="1400" b="1" dirty="0">
                <a:solidFill>
                  <a:srgbClr val="C00000"/>
                </a:solidFill>
              </a:endParaRPr>
            </a:p>
          </p:txBody>
        </p:sp>
      </p:grpSp>
      <p:graphicFrame>
        <p:nvGraphicFramePr>
          <p:cNvPr id="46" name="Tableau 45"/>
          <p:cNvGraphicFramePr>
            <a:graphicFrameLocks noGrp="1"/>
          </p:cNvGraphicFramePr>
          <p:nvPr/>
        </p:nvGraphicFramePr>
        <p:xfrm>
          <a:off x="6184320" y="3663882"/>
          <a:ext cx="2682177" cy="243246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51622"/>
                <a:gridCol w="630555"/>
              </a:tblGrid>
              <a:tr h="451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Cavity stiffness [</a:t>
                      </a:r>
                      <a:r>
                        <a:rPr kumimoji="0" lang="en-US" sz="1400" b="1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kN</a:t>
                      </a:r>
                      <a:r>
                        <a:rPr kumimoji="0" 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cs typeface="Arial" charset="0"/>
                        </a:rPr>
                        <a:t>/mm]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10.5</a:t>
                      </a:r>
                    </a:p>
                  </a:txBody>
                  <a:tcPr anchor="ctr" horzOverflow="overflow"/>
                </a:tc>
              </a:tr>
              <a:tr h="451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Tuning sensitivity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[kHz/mm]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123</a:t>
                      </a:r>
                    </a:p>
                  </a:txBody>
                  <a:tcPr anchor="ctr" horzOverflow="overflow"/>
                </a:tc>
              </a:tr>
              <a:tr h="451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r>
                        <a:rPr kumimoji="0" lang="en-US" sz="1400" b="1" u="none" strike="noStrike" cap="none" normalizeH="0" baseline="-25000" noProof="0" dirty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[ Hz/mbar]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Without CTS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With CTS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+22.5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" charset="0"/>
                        </a:rPr>
                        <a:t>+35.0</a:t>
                      </a:r>
                    </a:p>
                  </a:txBody>
                  <a:tcPr anchor="ctr" horzOverflow="overflow"/>
                </a:tc>
              </a:tr>
              <a:tr h="451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K</a:t>
                      </a:r>
                      <a:r>
                        <a:rPr kumimoji="0" lang="en-US" sz="1400" b="1" u="none" strike="noStrike" cap="none" normalizeH="0" baseline="-25000" noProof="0" dirty="0" smtClean="0">
                          <a:ln>
                            <a:noFill/>
                          </a:ln>
                          <a:effectLst/>
                        </a:rPr>
                        <a:t>L</a:t>
                      </a: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[Hz/(MV/m)</a:t>
                      </a:r>
                      <a:r>
                        <a:rPr kumimoji="0" lang="en-US" sz="1400" b="1" u="none" strike="noStrike" cap="none" normalizeH="0" baseline="30000" noProof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]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Without CTS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With CTS</a:t>
                      </a:r>
                      <a:endParaRPr kumimoji="0" lang="en-US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u="none" strike="noStrike" cap="none" normalizeH="0" baseline="0" noProof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-7.28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-6.05</a:t>
                      </a:r>
                      <a:endParaRPr kumimoji="0" 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26" name="ZoneTexte 25"/>
          <p:cNvSpPr txBox="1"/>
          <p:nvPr/>
        </p:nvSpPr>
        <p:spPr>
          <a:xfrm>
            <a:off x="1616927" y="0"/>
            <a:ext cx="7527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New optimizations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cav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81" t="14505" r="63051" b="12109"/>
          <a:stretch>
            <a:fillRect/>
          </a:stretch>
        </p:blipFill>
        <p:spPr bwMode="auto">
          <a:xfrm>
            <a:off x="7102554" y="1355560"/>
            <a:ext cx="1648048" cy="2514690"/>
          </a:xfrm>
          <a:prstGeom prst="rect">
            <a:avLst/>
          </a:prstGeom>
          <a:noFill/>
        </p:spPr>
      </p:pic>
      <p:pic>
        <p:nvPicPr>
          <p:cNvPr id="14" name="Picture 2" descr="D:\cav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749" r="31083" b="17084"/>
          <a:stretch>
            <a:fillRect/>
          </a:stretch>
        </p:blipFill>
        <p:spPr bwMode="auto">
          <a:xfrm>
            <a:off x="7400261" y="3791596"/>
            <a:ext cx="1456660" cy="3066404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616927" y="0"/>
            <a:ext cx="752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Status about the prototypes fabrication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02017" y="1084033"/>
            <a:ext cx="6974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 smtClean="0"/>
              <a:t>Niobium material has been controlled at IPN. No problem</a:t>
            </a:r>
            <a:r>
              <a:rPr lang="en-US" b="1" dirty="0" smtClean="0">
                <a:sym typeface="Wingdings" pitchFamily="2" charset="2"/>
              </a:rPr>
              <a:t> shipment to manufacturers mid of May</a:t>
            </a:r>
            <a:r>
              <a:rPr lang="en-US" b="1" dirty="0" smtClean="0">
                <a:sym typeface="Wingdings" pitchFamily="2" charset="2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b="1" dirty="0" smtClean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smtClean="0"/>
              <a:t>Fabrication </a:t>
            </a:r>
            <a:r>
              <a:rPr lang="en-US" b="1" dirty="0" smtClean="0"/>
              <a:t>of 3 prototypes (Start= mid of March):</a:t>
            </a:r>
          </a:p>
          <a:p>
            <a:r>
              <a:rPr lang="en-US" b="1" dirty="0" smtClean="0"/>
              <a:t>	a/ 1 cavity at SDMS (France)</a:t>
            </a:r>
          </a:p>
          <a:p>
            <a:r>
              <a:rPr lang="en-US" b="1" dirty="0" smtClean="0"/>
              <a:t>	b/ 2 cavities at ZANON (Italy)</a:t>
            </a:r>
          </a:p>
          <a:p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Lead time: 13 months for both manufacturers. Delivery of all cavities in April 2014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Kick-off meetings: done beginning of April.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Intensive exchanges about technical “issues”: </a:t>
            </a:r>
          </a:p>
          <a:p>
            <a:pPr lvl="1">
              <a:buFont typeface="Courier New" pitchFamily="49" charset="0"/>
              <a:buChar char="o"/>
            </a:pPr>
            <a:r>
              <a:rPr lang="en-US" b="1" dirty="0" smtClean="0"/>
              <a:t> End-cups : in one or two pieces</a:t>
            </a:r>
            <a:r>
              <a:rPr lang="en-US" b="1" dirty="0" smtClean="0"/>
              <a:t>…</a:t>
            </a:r>
          </a:p>
          <a:p>
            <a:pPr lvl="1">
              <a:buFont typeface="Courier New" pitchFamily="49" charset="0"/>
              <a:buChar char="o"/>
            </a:pPr>
            <a:r>
              <a:rPr lang="en-US" b="1" dirty="0" smtClean="0"/>
              <a:t> </a:t>
            </a:r>
            <a:r>
              <a:rPr lang="en-US" b="1" strike="sngStrike" dirty="0" smtClean="0"/>
              <a:t>Donut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 smtClean="0"/>
              <a:t> new stiffener shape</a:t>
            </a:r>
          </a:p>
          <a:p>
            <a:pPr lvl="1">
              <a:buFont typeface="Courier New" pitchFamily="49" charset="0"/>
              <a:buChar char="o"/>
            </a:pPr>
            <a:r>
              <a:rPr lang="en-US" b="1" dirty="0" smtClean="0"/>
              <a:t> </a:t>
            </a:r>
            <a:r>
              <a:rPr lang="en-US" b="1" dirty="0" smtClean="0"/>
              <a:t>Stiffeners on the </a:t>
            </a:r>
            <a:r>
              <a:rPr lang="en-US" b="1" dirty="0" err="1" smtClean="0"/>
              <a:t>spokebase</a:t>
            </a:r>
            <a:endParaRPr lang="en-US" b="1" dirty="0" smtClean="0"/>
          </a:p>
          <a:p>
            <a:pPr lvl="1">
              <a:buFont typeface="Courier New" pitchFamily="49" charset="0"/>
              <a:buChar char="o"/>
            </a:pPr>
            <a:r>
              <a:rPr lang="en-US" b="1" dirty="0" smtClean="0"/>
              <a:t> Beam tubes and central drifts: from sheets, blocks or tubes (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 err="1" smtClean="0"/>
              <a:t>pb</a:t>
            </a:r>
            <a:r>
              <a:rPr lang="en-US" b="1" dirty="0" smtClean="0"/>
              <a:t> of </a:t>
            </a:r>
            <a:r>
              <a:rPr lang="en-US" b="1" dirty="0" err="1" smtClean="0"/>
              <a:t>coaxiality</a:t>
            </a:r>
            <a:r>
              <a:rPr lang="en-US" b="1" dirty="0" smtClean="0"/>
              <a:t> and cavity-to-helium vessel junction)</a:t>
            </a:r>
          </a:p>
          <a:p>
            <a:pPr lvl="1">
              <a:buFont typeface="Courier New" pitchFamily="49" charset="0"/>
              <a:buChar char="o"/>
            </a:pPr>
            <a:r>
              <a:rPr lang="en-US" b="1" dirty="0" smtClean="0"/>
              <a:t> Spoke bar-to-cavity body junction: rounded </a:t>
            </a:r>
            <a:r>
              <a:rPr lang="en-US" b="1" dirty="0" smtClean="0"/>
              <a:t>shape</a:t>
            </a:r>
            <a:endParaRPr lang="en-US" b="1" dirty="0" smtClean="0"/>
          </a:p>
          <a:p>
            <a:endParaRPr lang="en-US" b="1" dirty="0" smtClean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3870251" y="3476847"/>
            <a:ext cx="3934047" cy="16480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3710763" y="4572000"/>
            <a:ext cx="4338084" cy="81870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538868" y="156117"/>
            <a:ext cx="7605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  <a:endParaRPr lang="fr-FR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952056" y="1185936"/>
            <a:ext cx="646130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sz="1000" dirty="0" smtClean="0"/>
          </a:p>
          <a:p>
            <a:pPr marL="457200" indent="-457200"/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1. Description of the prototype</a:t>
            </a:r>
          </a:p>
          <a:p>
            <a:pPr marL="457200" indent="-457200"/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/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2. Static calculations</a:t>
            </a:r>
          </a:p>
          <a:p>
            <a:pPr marL="714375" indent="-342900"/>
            <a:r>
              <a:rPr lang="en-US" sz="1600" dirty="0" smtClean="0"/>
              <a:t>2.1	Analysis on different configurations</a:t>
            </a:r>
          </a:p>
          <a:p>
            <a:pPr marL="714375" indent="-342900"/>
            <a:r>
              <a:rPr lang="en-US" sz="1600" dirty="0" smtClean="0"/>
              <a:t>2.2	Finite Element Model for stress analysis</a:t>
            </a:r>
          </a:p>
          <a:p>
            <a:pPr marL="714375" indent="-342900"/>
            <a:r>
              <a:rPr lang="en-US" sz="1600" dirty="0" smtClean="0"/>
              <a:t>2.3	Static results</a:t>
            </a:r>
          </a:p>
          <a:p>
            <a:pPr marL="714375" indent="-342900"/>
            <a:r>
              <a:rPr lang="en-US" sz="1600" dirty="0" smtClean="0"/>
              <a:t>2.4	Mechanical vibration modes</a:t>
            </a:r>
          </a:p>
          <a:p>
            <a:pPr marL="714375" indent="-342900"/>
            <a:endParaRPr lang="en-US" sz="1000" dirty="0" smtClean="0"/>
          </a:p>
          <a:p>
            <a:pPr marL="457200" indent="-457200"/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3. RF-Mechanical coupled calculations</a:t>
            </a:r>
          </a:p>
          <a:p>
            <a:pPr marL="714375" indent="-342900"/>
            <a:r>
              <a:rPr lang="en-US" sz="1600" dirty="0" smtClean="0"/>
              <a:t>3.1	Finite Element Models</a:t>
            </a:r>
          </a:p>
          <a:p>
            <a:pPr marL="714375" indent="-342900"/>
            <a:r>
              <a:rPr lang="en-US" sz="1600" dirty="0" smtClean="0"/>
              <a:t>3.2	RF parameters</a:t>
            </a:r>
          </a:p>
          <a:p>
            <a:pPr marL="714375" indent="-342900"/>
            <a:r>
              <a:rPr lang="en-US" sz="1600" dirty="0" smtClean="0"/>
              <a:t>3.3	Sensitivity for cavity tuning</a:t>
            </a:r>
          </a:p>
          <a:p>
            <a:pPr marL="714375" indent="-342900"/>
            <a:r>
              <a:rPr lang="en-US" sz="1600" dirty="0" smtClean="0"/>
              <a:t>3.4	Helium bath pressure fluctuation</a:t>
            </a:r>
          </a:p>
          <a:p>
            <a:pPr marL="714375" indent="-342900"/>
            <a:r>
              <a:rPr lang="en-US" sz="1600" dirty="0" smtClean="0"/>
              <a:t>3.5	Lorentz forces detuning factor</a:t>
            </a:r>
          </a:p>
          <a:p>
            <a:pPr marL="714375" indent="-342900"/>
            <a:r>
              <a:rPr lang="en-US" sz="1600" dirty="0" smtClean="0"/>
              <a:t>3.6	Summary of the results</a:t>
            </a:r>
          </a:p>
          <a:p>
            <a:pPr marL="361950" indent="-342900"/>
            <a:endParaRPr lang="en-US" sz="1000" dirty="0" smtClean="0"/>
          </a:p>
          <a:p>
            <a:pPr marL="447675" indent="-447675"/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4. New optimizations (feedback from MYRRHA cavity design)</a:t>
            </a:r>
          </a:p>
          <a:p>
            <a:pPr marL="360363" indent="-360363"/>
            <a:r>
              <a:rPr lang="en-US" sz="1600" dirty="0" smtClean="0"/>
              <a:t>	4.1  Critical pressure during cool down</a:t>
            </a:r>
          </a:p>
          <a:p>
            <a:pPr marL="360363" indent="-360363"/>
            <a:r>
              <a:rPr lang="en-US" sz="1600" dirty="0" smtClean="0"/>
              <a:t>	4.2  Manufacturing of the cavity </a:t>
            </a:r>
          </a:p>
          <a:p>
            <a:pPr marL="360363" indent="-360363"/>
            <a:endParaRPr lang="en-US" sz="1600" dirty="0" smtClean="0"/>
          </a:p>
          <a:p>
            <a:pPr marL="360363" indent="-360363"/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5. Status about the prototypes fabrication</a:t>
            </a:r>
          </a:p>
          <a:p>
            <a:pPr marL="360363" indent="-360363"/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/>
          <p:cNvSpPr txBox="1"/>
          <p:nvPr/>
        </p:nvSpPr>
        <p:spPr>
          <a:xfrm>
            <a:off x="1465243" y="0"/>
            <a:ext cx="7678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Description of the prototype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age 14" descr="geom5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8372" y="656906"/>
            <a:ext cx="4183654" cy="3584712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0" y="1087477"/>
            <a:ext cx="497433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 smtClean="0"/>
          </a:p>
          <a:p>
            <a:pPr marL="179388" lvl="1"/>
            <a:r>
              <a:rPr lang="en-US" sz="2000" b="1" dirty="0" smtClean="0"/>
              <a:t>Cavity</a:t>
            </a:r>
          </a:p>
          <a:p>
            <a:pPr marL="636588" lvl="2"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dirty="0" smtClean="0"/>
              <a:t>Material: Niobium</a:t>
            </a:r>
          </a:p>
          <a:p>
            <a:pPr marL="636588" lvl="2">
              <a:buFont typeface="Arial" pitchFamily="34" charset="0"/>
              <a:buChar char="•"/>
            </a:pPr>
            <a:r>
              <a:rPr lang="en-US" dirty="0" smtClean="0"/>
              <a:t> Thickness: 4mm</a:t>
            </a:r>
          </a:p>
          <a:p>
            <a:pPr marL="179388" lvl="1">
              <a:buFont typeface="Courier New" pitchFamily="49" charset="0"/>
              <a:buChar char="o"/>
            </a:pPr>
            <a:r>
              <a:rPr lang="en-US" dirty="0" smtClean="0"/>
              <a:t> Donut at each end cup of the cavity</a:t>
            </a:r>
          </a:p>
          <a:p>
            <a:pPr>
              <a:buFont typeface="Symbol" pitchFamily="18" charset="2"/>
              <a:buChar char="Þ"/>
            </a:pPr>
            <a:r>
              <a:rPr lang="en-US" sz="1400" i="1" dirty="0" smtClean="0">
                <a:solidFill>
                  <a:srgbClr val="002060"/>
                </a:solidFill>
                <a:sym typeface="Wingdings" pitchFamily="2" charset="2"/>
              </a:rPr>
              <a:t> Needed for leak tests</a:t>
            </a:r>
          </a:p>
          <a:p>
            <a:pPr marL="179388" lvl="1">
              <a:buFont typeface="Courier New" pitchFamily="49" charset="0"/>
              <a:buChar char="o"/>
            </a:pPr>
            <a:r>
              <a:rPr lang="en-US" sz="1600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4 HPR ports on one end cup of the cavity</a:t>
            </a:r>
          </a:p>
          <a:p>
            <a:pPr>
              <a:buFont typeface="Symbol" pitchFamily="18" charset="2"/>
              <a:buChar char="Þ"/>
            </a:pPr>
            <a:r>
              <a:rPr lang="en-US" sz="1400" i="1" dirty="0" smtClean="0">
                <a:solidFill>
                  <a:srgbClr val="002060"/>
                </a:solidFill>
                <a:sym typeface="Wingdings" pitchFamily="2" charset="2"/>
              </a:rPr>
              <a:t> Better cleaning of the cavity</a:t>
            </a:r>
          </a:p>
          <a:p>
            <a:pPr marL="636588" lvl="2">
              <a:buFont typeface="Arial" pitchFamily="34" charset="0"/>
              <a:buChar char="•"/>
            </a:pPr>
            <a:endParaRPr lang="en-US" sz="1600" dirty="0" smtClean="0"/>
          </a:p>
          <a:p>
            <a:pPr marL="179388" lvl="1"/>
            <a:r>
              <a:rPr lang="en-US" sz="2000" b="1" dirty="0" smtClean="0"/>
              <a:t>Helium vessel</a:t>
            </a:r>
          </a:p>
          <a:p>
            <a:pPr marL="636588" lvl="2"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dirty="0" smtClean="0"/>
              <a:t>Material: Titanium grade 2</a:t>
            </a:r>
          </a:p>
          <a:p>
            <a:pPr marL="636588" lvl="2">
              <a:buFont typeface="Arial" pitchFamily="34" charset="0"/>
              <a:buChar char="•"/>
            </a:pPr>
            <a:r>
              <a:rPr lang="en-US" dirty="0" smtClean="0"/>
              <a:t> Thickness: 4mm</a:t>
            </a:r>
          </a:p>
          <a:p>
            <a:pPr marL="185738" lvl="1">
              <a:buFont typeface="Courier New" pitchFamily="49" charset="0"/>
              <a:buChar char="o"/>
            </a:pPr>
            <a:r>
              <a:rPr lang="en-US" dirty="0" smtClean="0">
                <a:sym typeface="Wingdings" pitchFamily="2" charset="2"/>
              </a:rPr>
              <a:t> Helium vessel made with standard dished end-cups</a:t>
            </a:r>
          </a:p>
          <a:p>
            <a:pPr marL="179388" lvl="1">
              <a:buFont typeface="Courier New" pitchFamily="49" charset="0"/>
              <a:buChar char="o"/>
            </a:pPr>
            <a:r>
              <a:rPr lang="en-US" dirty="0" smtClean="0">
                <a:sym typeface="Wingdings" pitchFamily="2" charset="2"/>
              </a:rPr>
              <a:t> Rings linking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the cavity to the helium vessel</a:t>
            </a:r>
          </a:p>
          <a:p>
            <a:pPr>
              <a:buFont typeface="Symbol" pitchFamily="18" charset="2"/>
              <a:buChar char="Þ"/>
            </a:pPr>
            <a:r>
              <a:rPr lang="en-US" sz="1400" i="1" dirty="0" smtClean="0">
                <a:solidFill>
                  <a:srgbClr val="002060"/>
                </a:solidFill>
                <a:sym typeface="Wingdings" pitchFamily="2" charset="2"/>
              </a:rPr>
              <a:t> Reduce critical stress areas around the small ports</a:t>
            </a:r>
          </a:p>
          <a:p>
            <a:pPr>
              <a:buFont typeface="Symbol" pitchFamily="18" charset="2"/>
              <a:buChar char="Þ"/>
            </a:pPr>
            <a:r>
              <a:rPr lang="en-US" sz="1400" i="1" dirty="0" smtClean="0">
                <a:solidFill>
                  <a:srgbClr val="002060"/>
                </a:solidFill>
                <a:sym typeface="Wingdings" pitchFamily="2" charset="2"/>
              </a:rPr>
              <a:t> Reduce K</a:t>
            </a:r>
            <a:r>
              <a:rPr lang="en-US" sz="1400" i="1" baseline="-25000" dirty="0" smtClean="0">
                <a:solidFill>
                  <a:srgbClr val="002060"/>
                </a:solidFill>
                <a:sym typeface="Wingdings" pitchFamily="2" charset="2"/>
              </a:rPr>
              <a:t>P</a:t>
            </a:r>
            <a:r>
              <a:rPr lang="en-US" sz="1400" i="1" dirty="0" smtClean="0">
                <a:solidFill>
                  <a:srgbClr val="002060"/>
                </a:solidFill>
                <a:sym typeface="Wingdings" pitchFamily="2" charset="2"/>
              </a:rPr>
              <a:t> and K</a:t>
            </a:r>
            <a:r>
              <a:rPr lang="en-US" sz="1400" i="1" baseline="-25000" dirty="0" smtClean="0">
                <a:solidFill>
                  <a:srgbClr val="002060"/>
                </a:solidFill>
                <a:sym typeface="Wingdings" pitchFamily="2" charset="2"/>
              </a:rPr>
              <a:t>L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024271" y="4596060"/>
            <a:ext cx="1416146" cy="457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>
                <a:solidFill>
                  <a:schemeClr val="tx2">
                    <a:lumMod val="75000"/>
                  </a:schemeClr>
                </a:solidFill>
              </a:rPr>
              <a:t>Donut</a:t>
            </a:r>
            <a:endParaRPr lang="fr-FR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fr-FR" sz="1200" dirty="0" err="1" smtClean="0">
                <a:solidFill>
                  <a:schemeClr val="tx2">
                    <a:lumMod val="75000"/>
                  </a:schemeClr>
                </a:solidFill>
              </a:rPr>
              <a:t>left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</a:rPr>
              <a:t> and right </a:t>
            </a:r>
            <a:r>
              <a:rPr lang="fr-FR" sz="1200" dirty="0" err="1" smtClean="0">
                <a:solidFill>
                  <a:schemeClr val="tx2">
                    <a:lumMod val="75000"/>
                  </a:schemeClr>
                </a:solidFill>
              </a:rPr>
              <a:t>side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fr-FR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741435" y="1173787"/>
            <a:ext cx="1034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</a:rPr>
              <a:t>4 HPR Ports</a:t>
            </a:r>
            <a:endParaRPr lang="fr-FR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105388" y="832727"/>
            <a:ext cx="1294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</a:rPr>
              <a:t>Pick-up Port</a:t>
            </a:r>
            <a:endParaRPr lang="fr-FR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6806808" y="1099523"/>
            <a:ext cx="40564" cy="88876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rot="16200000" flipH="1">
            <a:off x="4835607" y="1772737"/>
            <a:ext cx="746151" cy="65836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rot="5400000" flipH="1" flipV="1">
            <a:off x="5300122" y="4022162"/>
            <a:ext cx="980237" cy="43891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7727854" y="4104072"/>
            <a:ext cx="1416146" cy="457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</a:rPr>
              <a:t>Ring</a:t>
            </a:r>
          </a:p>
          <a:p>
            <a:pPr algn="ctr"/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fr-FR" sz="1200" dirty="0" err="1" smtClean="0">
                <a:solidFill>
                  <a:schemeClr val="tx2">
                    <a:lumMod val="75000"/>
                  </a:schemeClr>
                </a:solidFill>
              </a:rPr>
              <a:t>left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</a:rPr>
              <a:t> and right </a:t>
            </a:r>
            <a:r>
              <a:rPr lang="fr-FR" sz="1200" dirty="0" err="1" smtClean="0">
                <a:solidFill>
                  <a:schemeClr val="tx2">
                    <a:lumMod val="75000"/>
                  </a:schemeClr>
                </a:solidFill>
              </a:rPr>
              <a:t>side</a:t>
            </a:r>
            <a:r>
              <a:rPr lang="fr-FR" sz="12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fr-FR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V="1">
            <a:off x="8548577" y="2654221"/>
            <a:ext cx="79961" cy="1428681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6937867" y="3779544"/>
            <a:ext cx="14161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tx2">
                    <a:lumMod val="75000"/>
                  </a:schemeClr>
                </a:solidFill>
              </a:rPr>
              <a:t>Coupler port</a:t>
            </a:r>
            <a:endParaRPr lang="fr-FR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 rot="10800000" flipV="1">
            <a:off x="6777122" y="3905117"/>
            <a:ext cx="424953" cy="85203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8346176" y="1533604"/>
            <a:ext cx="904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 err="1" smtClean="0">
                <a:solidFill>
                  <a:schemeClr val="tx2">
                    <a:lumMod val="75000"/>
                  </a:schemeClr>
                </a:solidFill>
              </a:rPr>
              <a:t>Bellows</a:t>
            </a:r>
            <a:endParaRPr lang="fr-FR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 rot="5400000">
            <a:off x="8591563" y="1788965"/>
            <a:ext cx="137328" cy="68296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 36" descr="vue2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834133" y="4155469"/>
            <a:ext cx="1967788" cy="2127090"/>
          </a:xfrm>
          <a:prstGeom prst="rect">
            <a:avLst/>
          </a:prstGeom>
        </p:spPr>
      </p:pic>
      <p:cxnSp>
        <p:nvCxnSpPr>
          <p:cNvPr id="44" name="Connecteur droit avec flèche 43"/>
          <p:cNvCxnSpPr/>
          <p:nvPr/>
        </p:nvCxnSpPr>
        <p:spPr>
          <a:xfrm>
            <a:off x="6287674" y="4819518"/>
            <a:ext cx="431597" cy="380390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H="1">
            <a:off x="6799738" y="4635795"/>
            <a:ext cx="1536188" cy="790884"/>
          </a:xfrm>
          <a:prstGeom prst="straightConnector1">
            <a:avLst/>
          </a:prstGeom>
          <a:ln w="190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èche droite 20"/>
          <p:cNvSpPr/>
          <p:nvPr/>
        </p:nvSpPr>
        <p:spPr>
          <a:xfrm>
            <a:off x="202019" y="5869171"/>
            <a:ext cx="584790" cy="318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754913" y="5680041"/>
            <a:ext cx="4997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The fabrication of 3 prototypes </a:t>
            </a:r>
            <a:r>
              <a:rPr lang="fr-FR" sz="2000" b="1" dirty="0" err="1" smtClean="0"/>
              <a:t>with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this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geometry</a:t>
            </a:r>
            <a:r>
              <a:rPr lang="fr-FR" sz="2000" b="1" dirty="0" smtClean="0"/>
              <a:t> has </a:t>
            </a:r>
            <a:r>
              <a:rPr lang="fr-FR" sz="2000" b="1" dirty="0" err="1" smtClean="0"/>
              <a:t>started</a:t>
            </a:r>
            <a:r>
              <a:rPr lang="fr-FR" sz="2000" b="1" dirty="0" smtClean="0"/>
              <a:t> 1 </a:t>
            </a:r>
            <a:r>
              <a:rPr lang="fr-FR" sz="2000" b="1" dirty="0" err="1" smtClean="0"/>
              <a:t>month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ago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Texte 25"/>
          <p:cNvSpPr txBox="1"/>
          <p:nvPr/>
        </p:nvSpPr>
        <p:spPr>
          <a:xfrm>
            <a:off x="0" y="1424280"/>
            <a:ext cx="5332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/>
              <a:t>Leak tests during fabrication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Bare cavity (=1st fabrication step)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Cavity with its helium vessel (=Cavity completed)</a:t>
            </a: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002060"/>
                </a:solidFill>
              </a:rPr>
              <a:t> Maintain stresses &lt; 50 MPa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/>
              <a:t>Test inside the cryomodule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Cooling down at 4K</a:t>
            </a:r>
            <a:r>
              <a:rPr lang="en-US" i="1" dirty="0" smtClean="0">
                <a:solidFill>
                  <a:srgbClr val="002060"/>
                </a:solidFill>
                <a:sym typeface="Wingdings" pitchFamily="2" charset="2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002060"/>
                </a:solidFill>
              </a:rPr>
              <a:t> Define the critical pressure during cool down process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Mechanical-vibration modes analysis</a:t>
            </a: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002060"/>
                </a:solidFill>
              </a:rPr>
              <a:t> Check sensitivity to microphonics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Frequency shift by pulling on beam tubes</a:t>
            </a: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002060"/>
                </a:solidFill>
              </a:rPr>
              <a:t> Define the sensitivity for the tuning system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Helium bath pressure fluctuation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RF sensitivity due to the Lorentz forces</a:t>
            </a: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solidFill>
                  <a:srgbClr val="002060"/>
                </a:solidFill>
              </a:rPr>
              <a:t> Define a range for the pressure and Lorentz detuning factors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894762"/>
            <a:ext cx="736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2.1. Description of the different loaded cases</a:t>
            </a:r>
            <a:endParaRPr lang="en-US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616927" y="0"/>
            <a:ext cx="752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Static calculations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oupe 25"/>
          <p:cNvGrpSpPr>
            <a:grpSpLocks noChangeAspect="1"/>
          </p:cNvGrpSpPr>
          <p:nvPr/>
        </p:nvGrpSpPr>
        <p:grpSpPr>
          <a:xfrm>
            <a:off x="5237407" y="1438852"/>
            <a:ext cx="1713511" cy="1266474"/>
            <a:chOff x="3468833" y="1648443"/>
            <a:chExt cx="2379876" cy="1758991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3468833" y="1648443"/>
              <a:ext cx="2379876" cy="175899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 descr="fig 1-3.jpg"/>
            <p:cNvPicPr>
              <a:picLocks noChangeAspect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3579042" y="1725282"/>
              <a:ext cx="2089141" cy="1623403"/>
            </a:xfrm>
            <a:prstGeom prst="rect">
              <a:avLst/>
            </a:prstGeom>
          </p:spPr>
        </p:pic>
      </p:grpSp>
      <p:grpSp>
        <p:nvGrpSpPr>
          <p:cNvPr id="12" name="Groupe 28"/>
          <p:cNvGrpSpPr>
            <a:grpSpLocks noChangeAspect="1"/>
          </p:cNvGrpSpPr>
          <p:nvPr/>
        </p:nvGrpSpPr>
        <p:grpSpPr>
          <a:xfrm>
            <a:off x="7132338" y="1160649"/>
            <a:ext cx="1671869" cy="1978277"/>
            <a:chOff x="6840747" y="2979448"/>
            <a:chExt cx="2196860" cy="3326462"/>
          </a:xfrm>
        </p:grpSpPr>
        <p:sp>
          <p:nvSpPr>
            <p:cNvPr id="13" name="Rectangle à coins arrondis 12"/>
            <p:cNvSpPr/>
            <p:nvPr/>
          </p:nvSpPr>
          <p:spPr>
            <a:xfrm>
              <a:off x="6840747" y="2979448"/>
              <a:ext cx="2196860" cy="332646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Image 13" descr="fig 3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7056407" y="3200402"/>
              <a:ext cx="1786593" cy="1557763"/>
            </a:xfrm>
            <a:prstGeom prst="rect">
              <a:avLst/>
            </a:prstGeom>
          </p:spPr>
        </p:pic>
        <p:pic>
          <p:nvPicPr>
            <p:cNvPr id="17" name="Image 16" descr="fig 4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7116793" y="4676199"/>
              <a:ext cx="1716656" cy="1570731"/>
            </a:xfrm>
            <a:prstGeom prst="rect">
              <a:avLst/>
            </a:prstGeom>
          </p:spPr>
        </p:pic>
      </p:grpSp>
      <p:grpSp>
        <p:nvGrpSpPr>
          <p:cNvPr id="19" name="Groupe 18"/>
          <p:cNvGrpSpPr>
            <a:grpSpLocks noChangeAspect="1"/>
          </p:cNvGrpSpPr>
          <p:nvPr/>
        </p:nvGrpSpPr>
        <p:grpSpPr>
          <a:xfrm>
            <a:off x="5765145" y="3721327"/>
            <a:ext cx="2977016" cy="2405512"/>
            <a:chOff x="4525896" y="3903488"/>
            <a:chExt cx="2444538" cy="1975255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4525896" y="3903488"/>
              <a:ext cx="2444538" cy="197525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Image 21" descr="4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>
            <a:xfrm>
              <a:off x="4584034" y="3918857"/>
              <a:ext cx="2277807" cy="1878746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5436249" y="2712706"/>
            <a:ext cx="1312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Bare cavity 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6849461" y="3138010"/>
            <a:ext cx="2294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Cavity + helium vessel 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6700606" y="6136392"/>
            <a:ext cx="1330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Cryomodule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 59" descr="mail3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495159" y="1475334"/>
            <a:ext cx="4172430" cy="2704780"/>
          </a:xfrm>
          <a:prstGeom prst="rect">
            <a:avLst/>
          </a:prstGeom>
        </p:spPr>
      </p:pic>
      <p:pic>
        <p:nvPicPr>
          <p:cNvPr id="38" name="Image 37" descr="test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53251" y="4187799"/>
            <a:ext cx="2551098" cy="2551098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0" y="956182"/>
            <a:ext cx="6662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2.2 Finite element model for stress analysis</a:t>
            </a:r>
            <a:endParaRPr lang="en-US" sz="2400" b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3123" y="1352670"/>
            <a:ext cx="40790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FEM model </a:t>
            </a:r>
            <a:r>
              <a:rPr lang="en-US" sz="1600" dirty="0" smtClean="0">
                <a:solidFill>
                  <a:schemeClr val="tx2"/>
                </a:solidFill>
              </a:rPr>
              <a:t>(Mechanical ANSYS V14)</a:t>
            </a:r>
            <a:r>
              <a:rPr lang="en-US" sz="1600" b="1" dirty="0" smtClean="0">
                <a:solidFill>
                  <a:schemeClr val="tx2"/>
                </a:solidFill>
              </a:rPr>
              <a:t>:</a:t>
            </a:r>
          </a:p>
          <a:p>
            <a:endParaRPr lang="en-US" sz="1000" b="1" dirty="0" smtClean="0">
              <a:solidFill>
                <a:schemeClr val="tx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Cavity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dirty="0" smtClean="0"/>
              <a:t>Helium vessel</a:t>
            </a:r>
          </a:p>
          <a:p>
            <a:pPr lvl="1">
              <a:buFont typeface="Symbol"/>
              <a:buChar char="Þ"/>
            </a:pPr>
            <a:r>
              <a:rPr lang="en-US" sz="1600" i="1" dirty="0" smtClean="0">
                <a:solidFill>
                  <a:schemeClr val="tx2"/>
                </a:solidFill>
              </a:rPr>
              <a:t>Meshed with shell elements</a:t>
            </a:r>
          </a:p>
          <a:p>
            <a:pPr lvl="1"/>
            <a:endParaRPr lang="en-US" sz="1000" i="1" dirty="0" smtClean="0">
              <a:solidFill>
                <a:schemeClr val="tx2"/>
              </a:solidFill>
            </a:endParaRPr>
          </a:p>
          <a:p>
            <a:pPr marL="800100" lvl="1" indent="-342900">
              <a:buFont typeface="+mj-lt"/>
              <a:buAutoNum type="arabicPeriod" startAt="3"/>
            </a:pPr>
            <a:r>
              <a:rPr lang="en-US" sz="1400" dirty="0" smtClean="0"/>
              <a:t>Donut</a:t>
            </a:r>
          </a:p>
          <a:p>
            <a:pPr marL="800100" lvl="1" indent="-342900">
              <a:buFont typeface="+mj-lt"/>
              <a:buAutoNum type="arabicPeriod" startAt="3"/>
            </a:pPr>
            <a:r>
              <a:rPr lang="en-US" sz="1400" dirty="0" smtClean="0"/>
              <a:t>Ring</a:t>
            </a:r>
          </a:p>
          <a:p>
            <a:pPr marL="800100" lvl="1" indent="-342900">
              <a:buFont typeface="+mj-lt"/>
              <a:buAutoNum type="arabicPeriod" startAt="3"/>
            </a:pPr>
            <a:r>
              <a:rPr lang="en-US" sz="1400" dirty="0" smtClean="0"/>
              <a:t>4 HPR flanges</a:t>
            </a:r>
          </a:p>
          <a:p>
            <a:pPr marL="800100" lvl="1" indent="-342900">
              <a:buFont typeface="+mj-lt"/>
              <a:buAutoNum type="arabicPeriod" startAt="3"/>
            </a:pPr>
            <a:r>
              <a:rPr lang="en-US" sz="1400" dirty="0" smtClean="0"/>
              <a:t>2 Pick-up and coupler flanges</a:t>
            </a:r>
          </a:p>
          <a:p>
            <a:pPr marL="800100" lvl="1" indent="-342900">
              <a:buFont typeface="+mj-lt"/>
              <a:buAutoNum type="arabicPeriod" startAt="3"/>
            </a:pPr>
            <a:r>
              <a:rPr lang="en-US" sz="1400" dirty="0" smtClean="0"/>
              <a:t>Stiffeners of the helium vessel</a:t>
            </a:r>
          </a:p>
          <a:p>
            <a:pPr marL="800100" lvl="1" indent="-342900">
              <a:buFont typeface="+mj-lt"/>
              <a:buAutoNum type="arabicPeriod" startAt="3"/>
            </a:pPr>
            <a:r>
              <a:rPr lang="en-US" sz="1400" dirty="0" smtClean="0"/>
              <a:t>Blocks of the helium vessel</a:t>
            </a:r>
          </a:p>
          <a:p>
            <a:pPr lvl="1"/>
            <a:r>
              <a:rPr lang="en-US" sz="1600" i="1" dirty="0" smtClean="0">
                <a:solidFill>
                  <a:schemeClr val="tx2"/>
                </a:solidFill>
                <a:sym typeface="Symbol"/>
              </a:rPr>
              <a:t> </a:t>
            </a:r>
            <a:r>
              <a:rPr lang="en-US" sz="1600" i="1" dirty="0" smtClean="0">
                <a:solidFill>
                  <a:schemeClr val="tx2"/>
                </a:solidFill>
              </a:rPr>
              <a:t>Meshed with solid elements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4790535" y="4306478"/>
            <a:ext cx="38487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 err="1" smtClean="0">
                <a:solidFill>
                  <a:schemeClr val="tx2"/>
                </a:solidFill>
              </a:rPr>
              <a:t>Properties</a:t>
            </a:r>
            <a:r>
              <a:rPr lang="fr-FR" sz="1600" b="1" dirty="0" smtClean="0">
                <a:solidFill>
                  <a:schemeClr val="tx2"/>
                </a:solidFill>
              </a:rPr>
              <a:t> of </a:t>
            </a:r>
            <a:r>
              <a:rPr lang="fr-FR" sz="1600" b="1" dirty="0" err="1" smtClean="0">
                <a:solidFill>
                  <a:schemeClr val="tx2"/>
                </a:solidFill>
              </a:rPr>
              <a:t>materials</a:t>
            </a:r>
            <a:r>
              <a:rPr lang="fr-FR" sz="1600" b="1" dirty="0" smtClean="0">
                <a:solidFill>
                  <a:schemeClr val="tx2"/>
                </a:solidFill>
              </a:rPr>
              <a:t> (</a:t>
            </a:r>
            <a:r>
              <a:rPr lang="fr-FR" sz="1600" b="1" dirty="0" err="1" smtClean="0">
                <a:solidFill>
                  <a:schemeClr val="tx2"/>
                </a:solidFill>
              </a:rPr>
              <a:t>at</a:t>
            </a:r>
            <a:r>
              <a:rPr lang="fr-FR" sz="1600" b="1" dirty="0" smtClean="0">
                <a:solidFill>
                  <a:schemeClr val="tx2"/>
                </a:solidFill>
              </a:rPr>
              <a:t> room T°):</a:t>
            </a:r>
          </a:p>
          <a:p>
            <a:pPr>
              <a:lnSpc>
                <a:spcPct val="150000"/>
              </a:lnSpc>
              <a:tabLst>
                <a:tab pos="1971675" algn="l"/>
              </a:tabLst>
            </a:pPr>
            <a:r>
              <a:rPr lang="fr-FR" sz="1600" i="1" dirty="0" smtClean="0">
                <a:solidFill>
                  <a:schemeClr val="tx2">
                    <a:lumMod val="75000"/>
                  </a:schemeClr>
                </a:solidFill>
              </a:rPr>
              <a:t>Niobium:</a:t>
            </a:r>
            <a:r>
              <a:rPr lang="fr-FR" sz="1600" dirty="0" smtClean="0"/>
              <a:t>	 </a:t>
            </a:r>
            <a:r>
              <a:rPr lang="fr-FR" sz="1600" i="1" dirty="0" err="1" smtClean="0">
                <a:solidFill>
                  <a:schemeClr val="tx2">
                    <a:lumMod val="75000"/>
                  </a:schemeClr>
                </a:solidFill>
              </a:rPr>
              <a:t>Titanium</a:t>
            </a:r>
            <a:r>
              <a:rPr lang="fr-FR" sz="1600" i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>
              <a:tabLst>
                <a:tab pos="357188" algn="l"/>
                <a:tab pos="1971675" algn="l"/>
                <a:tab pos="2330450" algn="l"/>
              </a:tabLst>
            </a:pPr>
            <a:r>
              <a:rPr lang="fr-FR" sz="1600" dirty="0" smtClean="0"/>
              <a:t>E	= 107 </a:t>
            </a:r>
            <a:r>
              <a:rPr lang="fr-FR" sz="1600" dirty="0" err="1" smtClean="0"/>
              <a:t>Gpa</a:t>
            </a:r>
            <a:r>
              <a:rPr lang="fr-FR" sz="1600" dirty="0" smtClean="0"/>
              <a:t>	 E	= 105 </a:t>
            </a:r>
            <a:r>
              <a:rPr lang="fr-FR" sz="1600" dirty="0" err="1" smtClean="0"/>
              <a:t>GPa</a:t>
            </a:r>
            <a:endParaRPr lang="fr-FR" sz="1600" dirty="0" smtClean="0"/>
          </a:p>
          <a:p>
            <a:pPr>
              <a:tabLst>
                <a:tab pos="357188" algn="l"/>
                <a:tab pos="1971675" algn="l"/>
                <a:tab pos="2330450" algn="l"/>
              </a:tabLst>
            </a:pPr>
            <a:r>
              <a:rPr lang="fr-FR" sz="1600" dirty="0" smtClean="0">
                <a:latin typeface="Symbol" pitchFamily="18" charset="2"/>
              </a:rPr>
              <a:t>n	</a:t>
            </a:r>
            <a:r>
              <a:rPr lang="fr-FR" sz="1600" dirty="0" smtClean="0"/>
              <a:t>= 0,38	 </a:t>
            </a:r>
            <a:r>
              <a:rPr lang="fr-FR" sz="1600" dirty="0" smtClean="0">
                <a:latin typeface="Symbol" pitchFamily="18" charset="2"/>
              </a:rPr>
              <a:t>n	</a:t>
            </a:r>
            <a:r>
              <a:rPr lang="fr-FR" sz="1600" dirty="0" smtClean="0"/>
              <a:t>= 0,3</a:t>
            </a:r>
          </a:p>
          <a:p>
            <a:pPr>
              <a:tabLst>
                <a:tab pos="357188" algn="l"/>
                <a:tab pos="1971675" algn="l"/>
                <a:tab pos="2330450" algn="l"/>
              </a:tabLst>
            </a:pPr>
            <a:r>
              <a:rPr lang="fr-FR" sz="1600" dirty="0" smtClean="0">
                <a:latin typeface="Symbol" pitchFamily="18" charset="2"/>
              </a:rPr>
              <a:t>r	</a:t>
            </a:r>
            <a:r>
              <a:rPr lang="fr-FR" sz="1600" dirty="0" smtClean="0"/>
              <a:t>= 8570 kg/m3	</a:t>
            </a:r>
            <a:r>
              <a:rPr lang="fr-FR" sz="1600" dirty="0" smtClean="0">
                <a:latin typeface="Symbol" pitchFamily="18" charset="2"/>
              </a:rPr>
              <a:t> r	</a:t>
            </a:r>
            <a:r>
              <a:rPr lang="fr-FR" sz="1600" dirty="0" smtClean="0"/>
              <a:t>= 4510 kg/m3</a:t>
            </a:r>
          </a:p>
          <a:p>
            <a:pPr>
              <a:tabLst>
                <a:tab pos="357188" algn="l"/>
                <a:tab pos="1971675" algn="l"/>
                <a:tab pos="2330450" algn="l"/>
              </a:tabLst>
            </a:pPr>
            <a:r>
              <a:rPr lang="fr-FR" sz="1600" dirty="0" err="1" smtClean="0"/>
              <a:t>Re</a:t>
            </a:r>
            <a:r>
              <a:rPr lang="fr-FR" sz="1600" dirty="0" smtClean="0"/>
              <a:t>	= 50 </a:t>
            </a:r>
            <a:r>
              <a:rPr lang="fr-FR" sz="1600" dirty="0" err="1" smtClean="0"/>
              <a:t>MPa</a:t>
            </a:r>
            <a:r>
              <a:rPr lang="fr-FR" sz="1600" dirty="0" smtClean="0"/>
              <a:t>	</a:t>
            </a:r>
            <a:r>
              <a:rPr lang="fr-FR" sz="1600" dirty="0" err="1" smtClean="0"/>
              <a:t>Re</a:t>
            </a:r>
            <a:r>
              <a:rPr lang="fr-FR" sz="1600" dirty="0" smtClean="0"/>
              <a:t>	= 350 </a:t>
            </a:r>
            <a:r>
              <a:rPr lang="fr-FR" sz="1600" dirty="0" err="1" smtClean="0"/>
              <a:t>MPa</a:t>
            </a:r>
            <a:endParaRPr lang="fr-FR" sz="1600" dirty="0" smtClean="0"/>
          </a:p>
          <a:p>
            <a:pPr>
              <a:tabLst>
                <a:tab pos="357188" algn="l"/>
                <a:tab pos="1971675" algn="l"/>
                <a:tab pos="2330450" algn="l"/>
              </a:tabLst>
            </a:pPr>
            <a:r>
              <a:rPr lang="fr-FR" sz="1600" dirty="0" err="1" smtClean="0"/>
              <a:t>Rm</a:t>
            </a:r>
            <a:r>
              <a:rPr lang="fr-FR" sz="1600" dirty="0" smtClean="0"/>
              <a:t> = 125 </a:t>
            </a:r>
            <a:r>
              <a:rPr lang="fr-FR" sz="1600" dirty="0" err="1" smtClean="0"/>
              <a:t>MPa</a:t>
            </a:r>
            <a:r>
              <a:rPr lang="fr-FR" sz="1600" dirty="0" smtClean="0"/>
              <a:t>	</a:t>
            </a:r>
            <a:r>
              <a:rPr lang="fr-FR" sz="1600" dirty="0" err="1" smtClean="0"/>
              <a:t>Rm</a:t>
            </a:r>
            <a:r>
              <a:rPr lang="fr-FR" sz="1600" dirty="0" smtClean="0"/>
              <a:t> = 460 </a:t>
            </a:r>
            <a:r>
              <a:rPr lang="fr-FR" sz="1600" dirty="0" err="1" smtClean="0"/>
              <a:t>MPa</a:t>
            </a:r>
            <a:endParaRPr lang="fr-FR" sz="1600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5372012" y="1451727"/>
            <a:ext cx="258777" cy="29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157004" y="4999511"/>
            <a:ext cx="25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817890" y="1506070"/>
            <a:ext cx="243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60706" y="6001462"/>
            <a:ext cx="25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7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938582" y="5960255"/>
            <a:ext cx="25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8</a:t>
            </a:r>
            <a:endParaRPr lang="fr-FR" dirty="0"/>
          </a:p>
        </p:txBody>
      </p:sp>
      <p:cxnSp>
        <p:nvCxnSpPr>
          <p:cNvPr id="16" name="Connecteur droit avec flèche 15"/>
          <p:cNvCxnSpPr/>
          <p:nvPr/>
        </p:nvCxnSpPr>
        <p:spPr>
          <a:xfrm rot="16200000" flipH="1">
            <a:off x="5582452" y="1717382"/>
            <a:ext cx="284312" cy="24589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12" idx="3"/>
          </p:cNvCxnSpPr>
          <p:nvPr/>
        </p:nvCxnSpPr>
        <p:spPr>
          <a:xfrm>
            <a:off x="5061655" y="1690736"/>
            <a:ext cx="151098" cy="17473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rot="5400000" flipH="1" flipV="1">
            <a:off x="568618" y="5855234"/>
            <a:ext cx="345782" cy="2535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rot="16200000" flipV="1">
            <a:off x="2857338" y="5869480"/>
            <a:ext cx="232353" cy="1233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rot="10800000" flipV="1">
            <a:off x="2912249" y="5240511"/>
            <a:ext cx="330414" cy="1152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4404421" y="3534915"/>
            <a:ext cx="25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</a:t>
            </a:r>
            <a:endParaRPr lang="fr-FR" dirty="0"/>
          </a:p>
        </p:txBody>
      </p:sp>
      <p:cxnSp>
        <p:nvCxnSpPr>
          <p:cNvPr id="29" name="Connecteur droit avec flèche 28"/>
          <p:cNvCxnSpPr>
            <a:stCxn id="28" idx="3"/>
          </p:cNvCxnSpPr>
          <p:nvPr/>
        </p:nvCxnSpPr>
        <p:spPr>
          <a:xfrm flipV="1">
            <a:off x="4663198" y="3498112"/>
            <a:ext cx="302207" cy="2214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4073175" y="2490572"/>
            <a:ext cx="25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</a:t>
            </a:r>
            <a:endParaRPr lang="fr-FR" dirty="0"/>
          </a:p>
        </p:txBody>
      </p:sp>
      <p:cxnSp>
        <p:nvCxnSpPr>
          <p:cNvPr id="34" name="Connecteur droit avec flèche 33"/>
          <p:cNvCxnSpPr/>
          <p:nvPr/>
        </p:nvCxnSpPr>
        <p:spPr>
          <a:xfrm rot="10800000">
            <a:off x="8145079" y="1844167"/>
            <a:ext cx="253571" cy="19210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585456" y="4602996"/>
            <a:ext cx="25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</a:t>
            </a:r>
            <a:endParaRPr lang="fr-FR" dirty="0"/>
          </a:p>
        </p:txBody>
      </p:sp>
      <p:cxnSp>
        <p:nvCxnSpPr>
          <p:cNvPr id="50" name="Connecteur droit avec flèche 49"/>
          <p:cNvCxnSpPr/>
          <p:nvPr/>
        </p:nvCxnSpPr>
        <p:spPr>
          <a:xfrm rot="16200000" flipH="1">
            <a:off x="672352" y="4967727"/>
            <a:ext cx="353466" cy="20746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1616927" y="0"/>
            <a:ext cx="752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Static calculations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 flipV="1">
            <a:off x="4376119" y="2519916"/>
            <a:ext cx="674346" cy="18957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 descr="test_etanch_mises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2141" y="3901494"/>
            <a:ext cx="3284525" cy="1894955"/>
          </a:xfrm>
          <a:prstGeom prst="rect">
            <a:avLst/>
          </a:prstGeom>
        </p:spPr>
      </p:pic>
      <p:pic>
        <p:nvPicPr>
          <p:cNvPr id="27" name="Image 26" descr="test_etanch_dep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21865" y="1875184"/>
            <a:ext cx="3182112" cy="1988503"/>
          </a:xfrm>
          <a:prstGeom prst="rect">
            <a:avLst/>
          </a:prstGeom>
        </p:spPr>
      </p:pic>
      <p:pic>
        <p:nvPicPr>
          <p:cNvPr id="38" name="Image 37" descr="cryom_version1_mises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947285" y="3900700"/>
            <a:ext cx="3381375" cy="1958339"/>
          </a:xfrm>
          <a:prstGeom prst="rect">
            <a:avLst/>
          </a:prstGeom>
        </p:spPr>
      </p:pic>
      <p:pic>
        <p:nvPicPr>
          <p:cNvPr id="37" name="Image 36" descr="cryom_version1_dep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988282" y="1864848"/>
            <a:ext cx="3276599" cy="191755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407049" y="2781422"/>
            <a:ext cx="1100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0.32mm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167481" y="4465797"/>
            <a:ext cx="11923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43 </a:t>
            </a:r>
            <a:r>
              <a:rPr lang="fr-FR" b="1" dirty="0" err="1" smtClean="0">
                <a:solidFill>
                  <a:srgbClr val="C00000"/>
                </a:solidFill>
              </a:rPr>
              <a:t>MPa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sz="1200" dirty="0" smtClean="0"/>
              <a:t>(HPR port)</a:t>
            </a:r>
            <a:endParaRPr lang="fr-FR" sz="1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921715" y="1425552"/>
            <a:ext cx="2443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1: Leak test</a:t>
            </a:r>
            <a:endParaRPr lang="en-US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222781" y="1425552"/>
            <a:ext cx="3070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2: </a:t>
            </a: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Cooling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down</a:t>
            </a:r>
            <a:endParaRPr lang="fr-FR" sz="2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4372215" y="1629015"/>
            <a:ext cx="0" cy="4087906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7737442" y="3543146"/>
            <a:ext cx="1095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0.15mm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276311" y="4546100"/>
            <a:ext cx="10959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34 </a:t>
            </a:r>
            <a:r>
              <a:rPr lang="fr-FR" b="1" dirty="0" err="1" smtClean="0">
                <a:solidFill>
                  <a:srgbClr val="C00000"/>
                </a:solidFill>
              </a:rPr>
              <a:t>Mpa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sz="1200" dirty="0" smtClean="0"/>
              <a:t>(top of the </a:t>
            </a:r>
            <a:r>
              <a:rPr lang="fr-FR" sz="1200" dirty="0" err="1" smtClean="0"/>
              <a:t>Spoke</a:t>
            </a:r>
            <a:r>
              <a:rPr lang="fr-FR" sz="1200" dirty="0" smtClean="0"/>
              <a:t> bar)</a:t>
            </a:r>
            <a:endParaRPr lang="fr-FR" sz="1200" dirty="0"/>
          </a:p>
        </p:txBody>
      </p:sp>
      <p:cxnSp>
        <p:nvCxnSpPr>
          <p:cNvPr id="25" name="Connecteur droit avec flèche 24"/>
          <p:cNvCxnSpPr>
            <a:stCxn id="23" idx="1"/>
          </p:cNvCxnSpPr>
          <p:nvPr/>
        </p:nvCxnSpPr>
        <p:spPr>
          <a:xfrm flipH="1" flipV="1">
            <a:off x="6739945" y="3265948"/>
            <a:ext cx="997497" cy="46186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24" idx="1"/>
          </p:cNvCxnSpPr>
          <p:nvPr/>
        </p:nvCxnSpPr>
        <p:spPr>
          <a:xfrm rot="10800000" flipV="1">
            <a:off x="7499999" y="4915431"/>
            <a:ext cx="776313" cy="60700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24" idx="1"/>
          </p:cNvCxnSpPr>
          <p:nvPr/>
        </p:nvCxnSpPr>
        <p:spPr>
          <a:xfrm flipH="1" flipV="1">
            <a:off x="6889898" y="4242391"/>
            <a:ext cx="1386413" cy="67304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720855" y="5941932"/>
            <a:ext cx="4284922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1600" dirty="0" smtClean="0">
                <a:solidFill>
                  <a:schemeClr val="bg1"/>
                </a:solidFill>
              </a:rPr>
              <a:t>Critical pressure during the cooling down test:</a:t>
            </a:r>
          </a:p>
          <a:p>
            <a:pPr algn="ctr"/>
            <a:r>
              <a:rPr lang="en-US" sz="1600" b="1" dirty="0" err="1" smtClean="0">
                <a:solidFill>
                  <a:schemeClr val="bg1"/>
                </a:solidFill>
              </a:rPr>
              <a:t>Pcrit</a:t>
            </a:r>
            <a:r>
              <a:rPr lang="en-US" sz="1600" b="1" dirty="0" smtClean="0">
                <a:solidFill>
                  <a:schemeClr val="bg1"/>
                </a:solidFill>
              </a:rPr>
              <a:t> = 1,47 bar (</a:t>
            </a:r>
            <a:r>
              <a:rPr lang="en-US" sz="1600" b="1" dirty="0" err="1" smtClean="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en-US" sz="1600" b="1" baseline="-25000" dirty="0" err="1" smtClean="0">
                <a:solidFill>
                  <a:schemeClr val="bg1"/>
                </a:solidFill>
              </a:rPr>
              <a:t>max</a:t>
            </a:r>
            <a:r>
              <a:rPr lang="en-US" sz="1600" b="1" dirty="0" smtClean="0">
                <a:solidFill>
                  <a:schemeClr val="bg1"/>
                </a:solidFill>
              </a:rPr>
              <a:t> = 34 </a:t>
            </a:r>
            <a:r>
              <a:rPr lang="en-US" sz="1600" b="1" dirty="0" err="1" smtClean="0">
                <a:solidFill>
                  <a:schemeClr val="bg1"/>
                </a:solidFill>
              </a:rPr>
              <a:t>MPa</a:t>
            </a:r>
            <a:r>
              <a:rPr lang="en-US" sz="1600" b="1" dirty="0" smtClean="0">
                <a:solidFill>
                  <a:schemeClr val="bg1"/>
                </a:solidFill>
              </a:rPr>
              <a:t>)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0" y="956182"/>
            <a:ext cx="323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2.3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fr-FR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991917" y="3937883"/>
            <a:ext cx="12947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C00000"/>
                </a:solidFill>
              </a:rPr>
              <a:t>37 </a:t>
            </a:r>
            <a:r>
              <a:rPr lang="fr-FR" b="1" dirty="0" err="1" smtClean="0">
                <a:solidFill>
                  <a:srgbClr val="C00000"/>
                </a:solidFill>
              </a:rPr>
              <a:t>MPa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fr-FR" sz="1200" dirty="0" smtClean="0"/>
              <a:t>(End </a:t>
            </a:r>
            <a:r>
              <a:rPr lang="fr-FR" sz="1200" dirty="0" err="1" smtClean="0"/>
              <a:t>cup</a:t>
            </a:r>
            <a:r>
              <a:rPr lang="fr-FR" sz="1200" dirty="0" smtClean="0"/>
              <a:t>)</a:t>
            </a:r>
            <a:endParaRPr lang="fr-FR" sz="1200" dirty="0"/>
          </a:p>
        </p:txBody>
      </p:sp>
      <p:cxnSp>
        <p:nvCxnSpPr>
          <p:cNvPr id="40" name="Connecteur droit avec flèche 39"/>
          <p:cNvCxnSpPr/>
          <p:nvPr/>
        </p:nvCxnSpPr>
        <p:spPr>
          <a:xfrm rot="5400000">
            <a:off x="3006497" y="4267968"/>
            <a:ext cx="260191" cy="20156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1616927" y="0"/>
            <a:ext cx="752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Static calculations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02018" y="5856871"/>
            <a:ext cx="3317358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1600" dirty="0" smtClean="0">
                <a:solidFill>
                  <a:schemeClr val="bg1"/>
                </a:solidFill>
              </a:rPr>
              <a:t>Donut needed to get stresses on the cavity &lt; 50 MPa: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(</a:t>
            </a:r>
            <a:r>
              <a:rPr lang="en-US" sz="1600" b="1" dirty="0" err="1" smtClean="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en-US" sz="1600" b="1" baseline="-25000" dirty="0" err="1" smtClean="0">
                <a:solidFill>
                  <a:schemeClr val="bg1"/>
                </a:solidFill>
              </a:rPr>
              <a:t>max</a:t>
            </a:r>
            <a:r>
              <a:rPr lang="en-US" sz="1600" b="1" dirty="0" smtClean="0">
                <a:solidFill>
                  <a:schemeClr val="bg1"/>
                </a:solidFill>
              </a:rPr>
              <a:t> = 37 MPa) 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/>
          <p:cNvSpPr txBox="1"/>
          <p:nvPr/>
        </p:nvSpPr>
        <p:spPr>
          <a:xfrm>
            <a:off x="0" y="992098"/>
            <a:ext cx="8366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2.4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-vibration modes</a:t>
            </a:r>
            <a:endParaRPr lang="fr-FR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06399" y="1447800"/>
            <a:ext cx="397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 smtClean="0"/>
              <a:t>Boundary</a:t>
            </a:r>
            <a:r>
              <a:rPr lang="fr-FR" sz="1600" i="1" dirty="0" smtClean="0"/>
              <a:t> conditions: free-free</a:t>
            </a:r>
            <a:endParaRPr lang="fr-FR" sz="1600" i="1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51616" y="2195229"/>
          <a:ext cx="3718635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168"/>
                <a:gridCol w="1196948"/>
                <a:gridCol w="18895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N°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/>
                        <a:t>Frequency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/>
                        <a:t>Mode</a:t>
                      </a:r>
                      <a:endParaRPr lang="en-US" sz="1400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/>
                        <a:t>1 &amp; 2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/>
                        <a:t>212Hz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noProof="0" dirty="0" smtClean="0"/>
                        <a:t>Beam tube on CTS side</a:t>
                      </a:r>
                      <a:endParaRPr lang="en-US" sz="14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 smtClean="0"/>
                        <a:t>3 &amp; 4</a:t>
                      </a:r>
                      <a:endParaRPr lang="en-US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 smtClean="0"/>
                        <a:t>265Hz &amp; 275Hz</a:t>
                      </a:r>
                      <a:endParaRPr lang="en-US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noProof="0" dirty="0" smtClean="0"/>
                        <a:t>Spoke bar/Helium vessel</a:t>
                      </a:r>
                      <a:endParaRPr lang="en-US" sz="1400" b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smtClean="0"/>
                        <a:t>5 &amp; 6</a:t>
                      </a:r>
                      <a:endParaRPr lang="en-US" sz="14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smtClean="0"/>
                        <a:t>285Hz</a:t>
                      </a:r>
                      <a:endParaRPr lang="en-US" sz="14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noProof="0" dirty="0" smtClean="0"/>
                        <a:t>Coupled mode Cavity/Helium vessel</a:t>
                      </a:r>
                      <a:endParaRPr lang="en-US" sz="1400" b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/>
                        <a:t>7</a:t>
                      </a:r>
                      <a:endParaRPr lang="en-U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smtClean="0"/>
                        <a:t>313Hz</a:t>
                      </a:r>
                      <a:endParaRPr lang="en-US" sz="1400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noProof="0" smtClean="0"/>
                        <a:t>Helium vessel</a:t>
                      </a:r>
                      <a:endParaRPr lang="en-US" sz="1400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 smtClean="0"/>
                        <a:t>8</a:t>
                      </a:r>
                      <a:r>
                        <a:rPr lang="en-US" sz="1400" b="1" baseline="0" noProof="0" dirty="0" smtClean="0"/>
                        <a:t> to 11</a:t>
                      </a:r>
                      <a:endParaRPr lang="en-US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 smtClean="0"/>
                        <a:t>315Hz to 365Hz</a:t>
                      </a:r>
                      <a:endParaRPr lang="en-US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noProof="0" smtClean="0"/>
                        <a:t>Coupled mode Cavity/Helium vessel</a:t>
                      </a:r>
                      <a:endParaRPr lang="en-US" sz="1400" b="1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smtClean="0"/>
                        <a:t>12</a:t>
                      </a:r>
                      <a:endParaRPr lang="en-US" sz="14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smtClean="0"/>
                        <a:t>396Hz</a:t>
                      </a:r>
                      <a:endParaRPr lang="en-US" sz="1400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noProof="0" dirty="0" smtClean="0"/>
                        <a:t>beam tubes</a:t>
                      </a:r>
                      <a:endParaRPr lang="en-US" sz="1400" b="1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7010398" y="1778000"/>
            <a:ext cx="175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Mode 3: 265 Hz</a:t>
            </a:r>
            <a:endParaRPr lang="fr-FR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4574558" y="1274135"/>
            <a:ext cx="205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Mode 1: 212 Hz</a:t>
            </a:r>
            <a:endParaRPr lang="fr-FR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4566091" y="3612313"/>
            <a:ext cx="1803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Mode 5: 285Hz</a:t>
            </a:r>
            <a:endParaRPr lang="fr-FR" i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245532" y="6011333"/>
            <a:ext cx="4411133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critical mode (mode 3) &gt;&gt; 50 Hz </a:t>
            </a:r>
            <a:endParaRPr lang="en-US" dirty="0"/>
          </a:p>
        </p:txBody>
      </p:sp>
      <p:pic>
        <p:nvPicPr>
          <p:cNvPr id="18" name="Image 17" descr="mode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939559" y="1684007"/>
            <a:ext cx="2520000" cy="1692601"/>
          </a:xfrm>
          <a:prstGeom prst="rect">
            <a:avLst/>
          </a:prstGeom>
        </p:spPr>
      </p:pic>
      <p:pic>
        <p:nvPicPr>
          <p:cNvPr id="19" name="Image 18" descr="mode2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629400" y="2167469"/>
            <a:ext cx="2387600" cy="1871134"/>
          </a:xfrm>
          <a:prstGeom prst="rect">
            <a:avLst/>
          </a:prstGeom>
        </p:spPr>
      </p:pic>
      <p:pic>
        <p:nvPicPr>
          <p:cNvPr id="20" name="Image 19" descr="mode3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997735" y="3984846"/>
            <a:ext cx="2422558" cy="1786467"/>
          </a:xfrm>
          <a:prstGeom prst="rect">
            <a:avLst/>
          </a:prstGeom>
        </p:spPr>
      </p:pic>
      <p:pic>
        <p:nvPicPr>
          <p:cNvPr id="21" name="Image 20" descr="mode4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650539" y="4622797"/>
            <a:ext cx="2341055" cy="1701800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6976532" y="4250266"/>
            <a:ext cx="1955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Mode 12:  396Hz</a:t>
            </a:r>
            <a:endParaRPr lang="fr-FR" i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1616927" y="0"/>
            <a:ext cx="752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Static calculations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0121" y="1881296"/>
            <a:ext cx="4921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Mechanical FEM model: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Cavity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Helium vessel</a:t>
            </a:r>
          </a:p>
          <a:p>
            <a:r>
              <a:rPr lang="en-US" sz="1600" i="1" dirty="0" smtClean="0">
                <a:sym typeface="Symbol"/>
              </a:rPr>
              <a:t> </a:t>
            </a:r>
            <a:r>
              <a:rPr lang="en-US" sz="1600" i="1" dirty="0" smtClean="0"/>
              <a:t>Meshed with shell elements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Donut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Rings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HPR Flanges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Stiffeners of the helium vessel</a:t>
            </a:r>
          </a:p>
          <a:p>
            <a:r>
              <a:rPr lang="en-US" sz="1600" i="1" dirty="0" smtClean="0">
                <a:sym typeface="Symbol"/>
              </a:rPr>
              <a:t> </a:t>
            </a:r>
            <a:r>
              <a:rPr lang="en-US" sz="1600" i="1" dirty="0" smtClean="0"/>
              <a:t>Meshed with solid elements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0" y="963866"/>
            <a:ext cx="6654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3.1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Finite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</a:t>
            </a:r>
            <a:endParaRPr lang="fr-FR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7783" y="5796703"/>
            <a:ext cx="90562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Nota</a:t>
            </a:r>
            <a:r>
              <a:rPr lang="en-US" sz="1400" dirty="0" smtClean="0"/>
              <a:t> :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The shell elements of the cavity walls coincide with the faces of solid elements of the interior volume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All connections between components are realized with coincident nodes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1452600"/>
            <a:ext cx="75457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Coupling mechanical and electromagnetic simulations with ANSYS V14 </a:t>
            </a:r>
            <a:r>
              <a:rPr lang="en-US" sz="1400" dirty="0" smtClean="0"/>
              <a:t>(Mechanical APDL &amp; EMAG):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202981" y="1814327"/>
            <a:ext cx="2796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Hypothesis: 1 symmetry plane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77211" y="4458231"/>
            <a:ext cx="34484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 smtClean="0"/>
              <a:t>Electromagnetic FEM model:</a:t>
            </a:r>
          </a:p>
          <a:p>
            <a:pPr marL="342900" indent="-342900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7.	Inner volume of the cavity</a:t>
            </a:r>
          </a:p>
          <a:p>
            <a:r>
              <a:rPr lang="en-US" sz="1600" i="1" dirty="0" smtClean="0">
                <a:sym typeface="Symbol"/>
              </a:rPr>
              <a:t> </a:t>
            </a:r>
            <a:r>
              <a:rPr lang="en-US" sz="1600" i="1" dirty="0" smtClean="0"/>
              <a:t>Meshed with solid elements (HF119)</a:t>
            </a:r>
          </a:p>
        </p:txBody>
      </p:sp>
      <p:pic>
        <p:nvPicPr>
          <p:cNvPr id="27" name="Image 26" descr="modele_avpetal6rigi000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581027" y="4100330"/>
            <a:ext cx="2720149" cy="1807157"/>
          </a:xfrm>
          <a:prstGeom prst="rect">
            <a:avLst/>
          </a:prstGeom>
        </p:spPr>
      </p:pic>
      <p:pic>
        <p:nvPicPr>
          <p:cNvPr id="32" name="Image 31" descr="modele_avpetal6rigi005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490071" y="1751884"/>
            <a:ext cx="2620256" cy="186354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616927" y="0"/>
            <a:ext cx="752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RF-Mechanical coupled calculations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/>
          <p:cNvSpPr txBox="1"/>
          <p:nvPr/>
        </p:nvSpPr>
        <p:spPr>
          <a:xfrm>
            <a:off x="876" y="892527"/>
            <a:ext cx="8366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3.2 RF Parameters</a:t>
            </a:r>
            <a:endParaRPr lang="en-US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064896" y="1363718"/>
          <a:ext cx="2747045" cy="286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0810"/>
                <a:gridCol w="1006235"/>
              </a:tblGrid>
              <a:tr h="260168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ANSYS</a:t>
                      </a:r>
                      <a:endParaRPr lang="fr-FR" sz="1200" b="1" dirty="0"/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Frequency [MHz] 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351,76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/>
                        <a:t>Beta 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0.5</a:t>
                      </a:r>
                      <a:endParaRPr lang="fr-FR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/>
                        <a:t>B</a:t>
                      </a:r>
                      <a:r>
                        <a:rPr lang="en-GB" sz="1200" baseline="-25000" dirty="0" err="1"/>
                        <a:t>pk</a:t>
                      </a:r>
                      <a:r>
                        <a:rPr lang="en-GB" sz="1200" dirty="0"/>
                        <a:t>/</a:t>
                      </a:r>
                      <a:r>
                        <a:rPr lang="en-GB" sz="1200" dirty="0" err="1"/>
                        <a:t>E</a:t>
                      </a:r>
                      <a:r>
                        <a:rPr lang="en-GB" sz="1200" baseline="-25000" dirty="0" err="1"/>
                        <a:t>acc</a:t>
                      </a:r>
                      <a:r>
                        <a:rPr lang="en-GB" sz="1200" dirty="0"/>
                        <a:t> [</a:t>
                      </a:r>
                      <a:r>
                        <a:rPr lang="en-GB" sz="1200" dirty="0" err="1"/>
                        <a:t>mT</a:t>
                      </a:r>
                      <a:r>
                        <a:rPr lang="en-GB" sz="1200" dirty="0"/>
                        <a:t>/(MV/m)] 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/>
                        <a:t>6,84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/>
                        <a:t>E</a:t>
                      </a:r>
                      <a:r>
                        <a:rPr lang="en-GB" sz="1200" baseline="-25000" dirty="0" err="1"/>
                        <a:t>pk</a:t>
                      </a:r>
                      <a:r>
                        <a:rPr lang="en-GB" sz="1200" dirty="0"/>
                        <a:t>/</a:t>
                      </a:r>
                      <a:r>
                        <a:rPr lang="en-GB" sz="1200" dirty="0" err="1"/>
                        <a:t>E</a:t>
                      </a:r>
                      <a:r>
                        <a:rPr lang="en-GB" sz="1200" baseline="-25000" dirty="0" err="1"/>
                        <a:t>acc</a:t>
                      </a:r>
                      <a:r>
                        <a:rPr lang="en-GB" sz="1200" dirty="0"/>
                        <a:t> 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/>
                        <a:t>4.33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/>
                        <a:t>G [Ohm] </a:t>
                      </a:r>
                      <a:endParaRPr lang="fr-FR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/>
                        <a:t>127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/>
                        <a:t>r/Q [Ohms] 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/>
                        <a:t>424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/>
                        <a:t>L</a:t>
                      </a:r>
                      <a:r>
                        <a:rPr lang="en-GB" sz="1200" baseline="-25000" dirty="0" err="1"/>
                        <a:t>acc</a:t>
                      </a:r>
                      <a:r>
                        <a:rPr lang="en-GB" sz="1200" dirty="0"/>
                        <a:t> = </a:t>
                      </a:r>
                      <a:r>
                        <a:rPr lang="en-GB" sz="1200" dirty="0" err="1"/>
                        <a:t>N</a:t>
                      </a:r>
                      <a:r>
                        <a:rPr lang="en-GB" sz="1200" baseline="-25000" dirty="0" err="1"/>
                        <a:t>gap</a:t>
                      </a:r>
                      <a:r>
                        <a:rPr lang="en-GB" sz="1200" dirty="0" err="1"/>
                        <a:t>.</a:t>
                      </a:r>
                      <a:r>
                        <a:rPr lang="en-GB" sz="1200" dirty="0" err="1">
                          <a:latin typeface="Symbol" pitchFamily="18" charset="2"/>
                        </a:rPr>
                        <a:t>b</a:t>
                      </a:r>
                      <a:r>
                        <a:rPr lang="en-GB" sz="1200" dirty="0" err="1"/>
                        <a:t>.</a:t>
                      </a:r>
                      <a:r>
                        <a:rPr lang="en-GB" sz="1200" dirty="0" err="1">
                          <a:latin typeface="Symbol" pitchFamily="18" charset="2"/>
                        </a:rPr>
                        <a:t>l</a:t>
                      </a:r>
                      <a:r>
                        <a:rPr lang="en-GB" sz="1200" dirty="0"/>
                        <a:t>/2 [</a:t>
                      </a:r>
                      <a:r>
                        <a:rPr lang="en-GB" sz="1200" dirty="0" smtClean="0"/>
                        <a:t>m] 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/>
                        <a:t>0.639</a:t>
                      </a:r>
                      <a:endParaRPr lang="fr-FR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/>
                        <a:t>Temperature (K) </a:t>
                      </a:r>
                      <a:endParaRPr lang="fr-FR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2</a:t>
                      </a:r>
                      <a:endParaRPr lang="fr-FR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Q</a:t>
                      </a:r>
                      <a:r>
                        <a:rPr lang="en-GB" sz="1200" baseline="-25000" dirty="0" smtClean="0"/>
                        <a:t>0 </a:t>
                      </a:r>
                      <a:r>
                        <a:rPr lang="en-GB" sz="1200" dirty="0" smtClean="0"/>
                        <a:t>Cu@ 300K</a:t>
                      </a:r>
                      <a:endParaRPr lang="fr-FR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/>
                        <a:t>26469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26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/>
                        <a:t>Q</a:t>
                      </a:r>
                      <a:r>
                        <a:rPr lang="en-GB" sz="1200" baseline="-25000" dirty="0" smtClean="0"/>
                        <a:t>0 </a:t>
                      </a:r>
                      <a:r>
                        <a:rPr lang="en-GB" sz="1200" dirty="0" err="1" smtClean="0"/>
                        <a:t>Nb</a:t>
                      </a:r>
                      <a:r>
                        <a:rPr lang="en-GB" sz="1200" dirty="0" smtClean="0"/>
                        <a:t>@ 2K</a:t>
                      </a:r>
                      <a:endParaRPr lang="fr-FR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1.19*10</a:t>
                      </a:r>
                      <a:r>
                        <a:rPr lang="en-US" sz="1200" baseline="30000" dirty="0" smtClean="0"/>
                        <a:t>10</a:t>
                      </a:r>
                      <a:endParaRPr lang="fr-FR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94599" y="1178071"/>
            <a:ext cx="4628355" cy="305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age 6" descr="modele_avpetal6_demi00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69438" y="4304871"/>
            <a:ext cx="3012212" cy="2265452"/>
          </a:xfrm>
          <a:prstGeom prst="rect">
            <a:avLst/>
          </a:prstGeom>
        </p:spPr>
      </p:pic>
      <p:pic>
        <p:nvPicPr>
          <p:cNvPr id="8" name="Image 7" descr="modele_avpetal6_demi00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644" y="4262472"/>
            <a:ext cx="3082248" cy="2318125"/>
          </a:xfrm>
          <a:prstGeom prst="rect">
            <a:avLst/>
          </a:prstGeom>
        </p:spPr>
      </p:pic>
      <p:pic>
        <p:nvPicPr>
          <p:cNvPr id="10" name="Image 9" descr="modele_avpetal6_demi003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04174" y="4325421"/>
            <a:ext cx="2919278" cy="219555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616927" y="0"/>
            <a:ext cx="752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RF-Mechanical coupled calculations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21589</TotalTime>
  <Words>1388</Words>
  <Application>Microsoft Office PowerPoint</Application>
  <PresentationFormat>Affichage à l'écran (4:3)</PresentationFormat>
  <Paragraphs>366</Paragraphs>
  <Slides>18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0" baseType="lpstr">
      <vt:lpstr>Thème Office</vt:lpstr>
      <vt:lpstr>Équation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duchesne</dc:creator>
  <cp:lastModifiedBy>olry</cp:lastModifiedBy>
  <cp:revision>746</cp:revision>
  <dcterms:created xsi:type="dcterms:W3CDTF">2012-04-19T16:27:54Z</dcterms:created>
  <dcterms:modified xsi:type="dcterms:W3CDTF">2013-04-18T06:08:48Z</dcterms:modified>
</cp:coreProperties>
</file>