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61" r:id="rId4"/>
    <p:sldId id="262" r:id="rId5"/>
    <p:sldId id="264" r:id="rId6"/>
    <p:sldId id="257" r:id="rId7"/>
    <p:sldId id="265" r:id="rId8"/>
    <p:sldId id="273" r:id="rId9"/>
    <p:sldId id="266" r:id="rId10"/>
    <p:sldId id="267" r:id="rId11"/>
    <p:sldId id="274" r:id="rId12"/>
    <p:sldId id="268" r:id="rId13"/>
    <p:sldId id="275" r:id="rId14"/>
    <p:sldId id="269" r:id="rId15"/>
    <p:sldId id="270" r:id="rId16"/>
    <p:sldId id="271" r:id="rId17"/>
    <p:sldId id="272" r:id="rId18"/>
    <p:sldId id="276" r:id="rId19"/>
    <p:sldId id="258" r:id="rId20"/>
    <p:sldId id="278" r:id="rId21"/>
    <p:sldId id="280" r:id="rId22"/>
    <p:sldId id="25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65" autoAdjust="0"/>
  </p:normalViewPr>
  <p:slideViewPr>
    <p:cSldViewPr snapToGrid="0" snapToObjects="1">
      <p:cViewPr>
        <p:scale>
          <a:sx n="130" d="100"/>
          <a:sy n="130" d="100"/>
        </p:scale>
        <p:origin x="-2016" y="-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CA3E0-7782-8C40-8B5A-98305B393169}" type="datetimeFigureOut">
              <a:rPr lang="en-US" smtClean="0"/>
              <a:t>4/9/13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1C6C5-B0D7-6E47-8B16-65A41257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38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26C1E2E-722B-7149-AA8C-95C641ACC8AD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36">
              <a:defRPr/>
            </a:pPr>
            <a:r>
              <a:rPr lang="en-US" sz="2000" dirty="0" smtClean="0">
                <a:sym typeface="Wingdings"/>
              </a:rPr>
              <a:t>i</a:t>
            </a:r>
            <a:r>
              <a:rPr lang="en-US" sz="2000" dirty="0" smtClean="0"/>
              <a:t>i) Plans for the remaining part of 2012 (and beginning of 2013 if appropriate) </a:t>
            </a:r>
          </a:p>
          <a:p>
            <a:pPr marL="457083" lvl="1">
              <a:defRPr/>
            </a:pPr>
            <a:endParaRPr lang="en-US" dirty="0" smtClean="0">
              <a:sym typeface="Wingdings"/>
            </a:endParaRPr>
          </a:p>
          <a:p>
            <a:pPr marL="457083" lvl="1">
              <a:defRPr/>
            </a:pPr>
            <a:r>
              <a:rPr lang="en-US" dirty="0" err="1" smtClean="0">
                <a:sym typeface="Wingdings"/>
              </a:rPr>
              <a:t>Cryo</a:t>
            </a:r>
            <a:r>
              <a:rPr lang="en-US" dirty="0" smtClean="0">
                <a:sym typeface="Wingdings"/>
              </a:rPr>
              <a:t>	 Freeze the cold </a:t>
            </a:r>
            <a:r>
              <a:rPr lang="en-US" dirty="0" err="1" smtClean="0">
                <a:sym typeface="Wingdings"/>
              </a:rPr>
              <a:t>Linac</a:t>
            </a:r>
            <a:r>
              <a:rPr lang="en-US" dirty="0" smtClean="0">
                <a:sym typeface="Wingdings"/>
              </a:rPr>
              <a:t> operating parameters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 ESS </a:t>
            </a:r>
            <a:r>
              <a:rPr lang="en-US" dirty="0" err="1" smtClean="0">
                <a:sym typeface="Wingdings"/>
              </a:rPr>
              <a:t>Linac</a:t>
            </a:r>
            <a:r>
              <a:rPr lang="en-US" dirty="0" smtClean="0">
                <a:sym typeface="Wingdings"/>
              </a:rPr>
              <a:t> flow scheme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 Sizing of components (e.g. distribution lines)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</a:t>
            </a:r>
            <a:endParaRPr lang="en-US" dirty="0" smtClean="0"/>
          </a:p>
          <a:p>
            <a:pPr marL="457083" lvl="1">
              <a:defRPr/>
            </a:pPr>
            <a:r>
              <a:rPr lang="en-US" dirty="0" smtClean="0"/>
              <a:t>Spokes 	</a:t>
            </a:r>
            <a:r>
              <a:rPr lang="en-US" dirty="0" smtClean="0">
                <a:sym typeface="Wingdings"/>
              </a:rPr>
              <a:t> Complete technical design detail (proto test expected 2015)</a:t>
            </a:r>
          </a:p>
          <a:p>
            <a:pPr marL="457083" lvl="1">
              <a:defRPr/>
            </a:pPr>
            <a:endParaRPr lang="en-US" dirty="0" smtClean="0">
              <a:sym typeface="Wingdings"/>
            </a:endParaRPr>
          </a:p>
          <a:p>
            <a:pPr marL="457083" lvl="1">
              <a:defRPr/>
            </a:pPr>
            <a:r>
              <a:rPr lang="en-US" dirty="0" smtClean="0"/>
              <a:t>Elliptical 	</a:t>
            </a:r>
            <a:r>
              <a:rPr lang="en-US" dirty="0" smtClean="0">
                <a:sym typeface="Wingdings"/>
              </a:rPr>
              <a:t>Develop component stand alone test to verify the expected heat load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 Complete the conceptual design and Initiate the fabrication drawing</a:t>
            </a:r>
          </a:p>
          <a:p>
            <a:pPr marL="457083" lvl="1"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r>
              <a:rPr lang="en-US" sz="2000" dirty="0" smtClean="0"/>
              <a:t>iii) Issue that needs attention</a:t>
            </a:r>
          </a:p>
          <a:p>
            <a:pPr marL="457083" lvl="1">
              <a:defRPr/>
            </a:pPr>
            <a:endParaRPr lang="en-US" dirty="0" smtClean="0"/>
          </a:p>
          <a:p>
            <a:pPr marL="457083" lvl="1">
              <a:defRPr/>
            </a:pPr>
            <a:r>
              <a:rPr lang="en-US" dirty="0" smtClean="0"/>
              <a:t>Spoke	</a:t>
            </a:r>
            <a:r>
              <a:rPr lang="en-US" dirty="0" smtClean="0">
                <a:sym typeface="Wingdings"/>
              </a:rPr>
              <a:t> Prototype development depends on the availability of resonator 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</a:t>
            </a:r>
          </a:p>
          <a:p>
            <a:pPr marL="457083" lvl="1">
              <a:defRPr/>
            </a:pPr>
            <a:r>
              <a:rPr lang="en-US" dirty="0" smtClean="0"/>
              <a:t>Elliptical 	</a:t>
            </a:r>
            <a:r>
              <a:rPr lang="en-US" dirty="0" smtClean="0">
                <a:sym typeface="Wingdings"/>
              </a:rPr>
              <a:t> Critical path for current ESS schedule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</a:t>
            </a:r>
            <a:r>
              <a:rPr lang="en-US" sz="1400" dirty="0" smtClean="0">
                <a:sym typeface="Wingdings"/>
              </a:rPr>
              <a:t> e.g. availability of the infrastructure</a:t>
            </a:r>
          </a:p>
          <a:p>
            <a:pPr marL="457083" lvl="1">
              <a:defRPr/>
            </a:pPr>
            <a:endParaRPr lang="en-US" sz="1400" dirty="0" smtClean="0">
              <a:sym typeface="Wingdings"/>
            </a:endParaRP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 Freeze the parameters of the medium- and high-beta cavities packages in 		  order to freeze the </a:t>
            </a:r>
            <a:r>
              <a:rPr lang="en-US" dirty="0" err="1" smtClean="0">
                <a:sym typeface="Wingdings"/>
              </a:rPr>
              <a:t>cryomodule</a:t>
            </a:r>
            <a:r>
              <a:rPr lang="en-US" dirty="0" smtClean="0">
                <a:sym typeface="Wingdings"/>
              </a:rPr>
              <a:t> design 		</a:t>
            </a:r>
            <a:r>
              <a:rPr lang="en-US" sz="1400" dirty="0" smtClean="0">
                <a:sym typeface="Wingdings"/>
              </a:rPr>
              <a:t>  </a:t>
            </a:r>
          </a:p>
          <a:p>
            <a:pPr marL="457083" lvl="1">
              <a:defRPr/>
            </a:pPr>
            <a:r>
              <a:rPr lang="en-US" sz="1400" dirty="0" smtClean="0">
                <a:sym typeface="Wingdings"/>
              </a:rPr>
              <a:t>		e.g. HOM use</a:t>
            </a:r>
          </a:p>
          <a:p>
            <a:pPr marL="457083" lvl="1"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36">
              <a:defRPr/>
            </a:pPr>
            <a:r>
              <a:rPr lang="en-US" sz="2000" dirty="0" smtClean="0">
                <a:sym typeface="Wingdings"/>
              </a:rPr>
              <a:t>i</a:t>
            </a:r>
            <a:r>
              <a:rPr lang="en-US" sz="2000" dirty="0" smtClean="0"/>
              <a:t>i) Plans for the remaining part of 2012 (and beginning of 2013 if appropriate) </a:t>
            </a:r>
          </a:p>
          <a:p>
            <a:pPr marL="457083" lvl="1">
              <a:defRPr/>
            </a:pPr>
            <a:endParaRPr lang="en-US" dirty="0" smtClean="0">
              <a:sym typeface="Wingdings"/>
            </a:endParaRPr>
          </a:p>
          <a:p>
            <a:pPr marL="457083" lvl="1">
              <a:defRPr/>
            </a:pPr>
            <a:r>
              <a:rPr lang="en-US" dirty="0" err="1" smtClean="0">
                <a:sym typeface="Wingdings"/>
              </a:rPr>
              <a:t>Cryo</a:t>
            </a:r>
            <a:r>
              <a:rPr lang="en-US" dirty="0" smtClean="0">
                <a:sym typeface="Wingdings"/>
              </a:rPr>
              <a:t>	 Freeze the cold </a:t>
            </a:r>
            <a:r>
              <a:rPr lang="en-US" dirty="0" err="1" smtClean="0">
                <a:sym typeface="Wingdings"/>
              </a:rPr>
              <a:t>Linac</a:t>
            </a:r>
            <a:r>
              <a:rPr lang="en-US" dirty="0" smtClean="0">
                <a:sym typeface="Wingdings"/>
              </a:rPr>
              <a:t> operating parameters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 ESS </a:t>
            </a:r>
            <a:r>
              <a:rPr lang="en-US" dirty="0" err="1" smtClean="0">
                <a:sym typeface="Wingdings"/>
              </a:rPr>
              <a:t>Linac</a:t>
            </a:r>
            <a:r>
              <a:rPr lang="en-US" dirty="0" smtClean="0">
                <a:sym typeface="Wingdings"/>
              </a:rPr>
              <a:t> flow scheme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 Sizing of components (e.g. distribution lines)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</a:t>
            </a:r>
            <a:endParaRPr lang="en-US" dirty="0" smtClean="0"/>
          </a:p>
          <a:p>
            <a:pPr marL="457083" lvl="1">
              <a:defRPr/>
            </a:pPr>
            <a:r>
              <a:rPr lang="en-US" dirty="0" smtClean="0"/>
              <a:t>Spokes 	</a:t>
            </a:r>
            <a:r>
              <a:rPr lang="en-US" dirty="0" smtClean="0">
                <a:sym typeface="Wingdings"/>
              </a:rPr>
              <a:t> Complete technical design detail (proto test expected 2015)</a:t>
            </a:r>
          </a:p>
          <a:p>
            <a:pPr marL="457083" lvl="1">
              <a:defRPr/>
            </a:pPr>
            <a:endParaRPr lang="en-US" dirty="0" smtClean="0">
              <a:sym typeface="Wingdings"/>
            </a:endParaRPr>
          </a:p>
          <a:p>
            <a:pPr marL="457083" lvl="1">
              <a:defRPr/>
            </a:pPr>
            <a:r>
              <a:rPr lang="en-US" dirty="0" smtClean="0"/>
              <a:t>Elliptical 	</a:t>
            </a:r>
            <a:r>
              <a:rPr lang="en-US" dirty="0" smtClean="0">
                <a:sym typeface="Wingdings"/>
              </a:rPr>
              <a:t>Develop component stand alone test to verify the expected heat load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 Complete the conceptual design and Initiate the fabrication drawing</a:t>
            </a:r>
          </a:p>
          <a:p>
            <a:pPr marL="457083" lvl="1"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r>
              <a:rPr lang="en-US" sz="2000" dirty="0" smtClean="0"/>
              <a:t>iii) Issue that needs attention</a:t>
            </a:r>
          </a:p>
          <a:p>
            <a:pPr marL="457083" lvl="1">
              <a:defRPr/>
            </a:pPr>
            <a:endParaRPr lang="en-US" dirty="0" smtClean="0"/>
          </a:p>
          <a:p>
            <a:pPr marL="457083" lvl="1">
              <a:defRPr/>
            </a:pPr>
            <a:r>
              <a:rPr lang="en-US" dirty="0" smtClean="0"/>
              <a:t>Spoke	</a:t>
            </a:r>
            <a:r>
              <a:rPr lang="en-US" dirty="0" smtClean="0">
                <a:sym typeface="Wingdings"/>
              </a:rPr>
              <a:t> Prototype development depends on the availability of resonator 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</a:t>
            </a:r>
          </a:p>
          <a:p>
            <a:pPr marL="457083" lvl="1">
              <a:defRPr/>
            </a:pPr>
            <a:r>
              <a:rPr lang="en-US" dirty="0" smtClean="0"/>
              <a:t>Elliptical 	</a:t>
            </a:r>
            <a:r>
              <a:rPr lang="en-US" dirty="0" smtClean="0">
                <a:sym typeface="Wingdings"/>
              </a:rPr>
              <a:t> Critical path for current ESS schedule</a:t>
            </a: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</a:t>
            </a:r>
            <a:r>
              <a:rPr lang="en-US" sz="1400" dirty="0" smtClean="0">
                <a:sym typeface="Wingdings"/>
              </a:rPr>
              <a:t> e.g. availability of the infrastructure</a:t>
            </a:r>
          </a:p>
          <a:p>
            <a:pPr marL="457083" lvl="1">
              <a:defRPr/>
            </a:pPr>
            <a:endParaRPr lang="en-US" sz="1400" dirty="0" smtClean="0">
              <a:sym typeface="Wingdings"/>
            </a:endParaRPr>
          </a:p>
          <a:p>
            <a:pPr marL="457083" lvl="1">
              <a:defRPr/>
            </a:pPr>
            <a:r>
              <a:rPr lang="en-US" dirty="0" smtClean="0">
                <a:sym typeface="Wingdings"/>
              </a:rPr>
              <a:t>		 Freeze the parameters of the medium- and high-beta cavities packages in 		  order to freeze the </a:t>
            </a:r>
            <a:r>
              <a:rPr lang="en-US" dirty="0" err="1" smtClean="0">
                <a:sym typeface="Wingdings"/>
              </a:rPr>
              <a:t>cryomodule</a:t>
            </a:r>
            <a:r>
              <a:rPr lang="en-US" dirty="0" smtClean="0">
                <a:sym typeface="Wingdings"/>
              </a:rPr>
              <a:t> design 		</a:t>
            </a:r>
            <a:r>
              <a:rPr lang="en-US" sz="1400" dirty="0" smtClean="0">
                <a:sym typeface="Wingdings"/>
              </a:rPr>
              <a:t>  </a:t>
            </a:r>
          </a:p>
          <a:p>
            <a:pPr marL="457083" lvl="1">
              <a:defRPr/>
            </a:pPr>
            <a:r>
              <a:rPr lang="en-US" sz="1400" dirty="0" smtClean="0">
                <a:sym typeface="Wingdings"/>
              </a:rPr>
              <a:t>		e.g. HOM use</a:t>
            </a:r>
          </a:p>
          <a:p>
            <a:pPr marL="457083" lvl="1"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8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2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560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560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4/9/13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3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4/9/13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88"/>
            <a:ext cx="4265613" cy="378460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4261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4/9/13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421187" y="1615023"/>
            <a:ext cx="4265613" cy="378460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642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4/9/13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2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3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C3F5-DB66-AC41-A0F4-BDE096D39C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954053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31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17B30-06C9-AA4B-9198-6E5216341B8A}" type="datetimeFigureOut">
              <a:rPr lang="en-US" smtClean="0"/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017244"/>
            <a:ext cx="9180000" cy="860625"/>
          </a:xfrm>
          <a:prstGeom prst="rect">
            <a:avLst/>
          </a:prstGeom>
          <a:noFill/>
          <a:ln>
            <a:noFill/>
          </a:ln>
          <a:effectLst>
            <a:outerShdw blurRad="76200" dist="76199" dir="16200000" algn="ctr" rotWithShape="0">
              <a:schemeClr val="bg2">
                <a:alpha val="21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AutoShape 7"/>
          <p:cNvSpPr>
            <a:spLocks/>
          </p:cNvSpPr>
          <p:nvPr userDrawn="1"/>
        </p:nvSpPr>
        <p:spPr bwMode="auto">
          <a:xfrm>
            <a:off x="4136843" y="6356350"/>
            <a:ext cx="5007157" cy="289488"/>
          </a:xfrm>
          <a:prstGeom prst="roundRect">
            <a:avLst>
              <a:gd name="adj" fmla="val 23704"/>
            </a:avLst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1200" dirty="0">
                <a:solidFill>
                  <a:srgbClr val="FFFFFF"/>
                </a:solidFill>
                <a:latin typeface="Tahoma" charset="0"/>
                <a:ea typeface="ＭＳ Ｐゴシック" charset="0"/>
                <a:sym typeface="Tahoma" charset="0"/>
              </a:rPr>
              <a:t>ESS | </a:t>
            </a:r>
            <a:r>
              <a:rPr lang="en-US" sz="1200" dirty="0" smtClean="0">
                <a:solidFill>
                  <a:srgbClr val="FFFFFF"/>
                </a:solidFill>
                <a:latin typeface="Tahoma" charset="0"/>
                <a:ea typeface="ＭＳ Ｐゴシック" charset="0"/>
                <a:sym typeface="Tahoma" charset="0"/>
              </a:rPr>
              <a:t>ESS Cryogenics System|  2013-04-18 |   J. G. Weisend II</a:t>
            </a:r>
            <a:endParaRPr lang="en-US" sz="1200" dirty="0">
              <a:solidFill>
                <a:srgbClr val="FFFFFF"/>
              </a:solidFill>
              <a:latin typeface="Tahoma" charset="0"/>
              <a:ea typeface="ＭＳ Ｐゴシック" charset="0"/>
              <a:sym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3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57" r:id="rId7"/>
    <p:sldLayoutId id="2147483658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200" b="1" i="0" u="none" kern="1200">
          <a:solidFill>
            <a:srgbClr val="006585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S_template_front_v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2072"/>
          <a:stretch/>
        </p:blipFill>
        <p:spPr>
          <a:xfrm>
            <a:off x="0" y="0"/>
            <a:ext cx="9144000" cy="6030000"/>
          </a:xfrm>
          <a:prstGeom prst="rect">
            <a:avLst/>
          </a:prstGeom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68" y="366601"/>
            <a:ext cx="2497628" cy="133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/>
          </p:cNvSpPr>
          <p:nvPr/>
        </p:nvSpPr>
        <p:spPr bwMode="auto">
          <a:xfrm>
            <a:off x="5745632" y="2686465"/>
            <a:ext cx="3398368" cy="231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r>
              <a:rPr lang="en-US" sz="4800" dirty="0" smtClean="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The ESS Cryogenics System</a:t>
            </a:r>
            <a:endParaRPr lang="en-US" sz="4800" dirty="0">
              <a:solidFill>
                <a:srgbClr val="005A7C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5745632" y="5201578"/>
            <a:ext cx="3398368" cy="63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J. G. Weisend II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31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50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pyrus"/>
                <a:cs typeface="Papyrus"/>
              </a:rPr>
              <a:t>Accelerator </a:t>
            </a:r>
            <a:r>
              <a:rPr lang="en-US" dirty="0" err="1" smtClean="0">
                <a:latin typeface="Papyrus"/>
                <a:cs typeface="Papyrus"/>
              </a:rPr>
              <a:t>Cryoplant</a:t>
            </a:r>
            <a:endParaRPr lang="en-US" dirty="0">
              <a:latin typeface="Papyrus"/>
              <a:cs typeface="Papyru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66964" y="1131278"/>
            <a:ext cx="4038600" cy="425607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Roughly 10 kW @ 4.5 K Eq. includes capacity margin</a:t>
            </a:r>
          </a:p>
          <a:p>
            <a:r>
              <a:rPr lang="en-US" dirty="0" smtClean="0"/>
              <a:t>Uses combination cold &amp; warm compression for 2 K production (LHC approach)</a:t>
            </a:r>
          </a:p>
          <a:p>
            <a:r>
              <a:rPr lang="en-US" dirty="0" smtClean="0"/>
              <a:t>Turn down capacity &amp; ability to recover from trips quickly are key Issues</a:t>
            </a:r>
          </a:p>
          <a:p>
            <a:r>
              <a:rPr lang="en-US" dirty="0" smtClean="0"/>
              <a:t>Industry studies will be carried out in 2013</a:t>
            </a:r>
          </a:p>
          <a:p>
            <a:r>
              <a:rPr lang="en-US" dirty="0" smtClean="0"/>
              <a:t>Plant will be ordered in 2014, ready in 2017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591" b="2591"/>
          <a:stretch>
            <a:fillRect/>
          </a:stretch>
        </p:blipFill>
        <p:spPr>
          <a:xfrm>
            <a:off x="330199" y="998417"/>
            <a:ext cx="4536765" cy="4781061"/>
          </a:xfrm>
        </p:spPr>
      </p:pic>
    </p:spTree>
    <p:extLst>
      <p:ext uri="{BB962C8B-B14F-4D97-AF65-F5344CB8AC3E}">
        <p14:creationId xmlns:p14="http://schemas.microsoft.com/office/powerpoint/2010/main" val="127788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40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apyrus"/>
                <a:cs typeface="Papyrus"/>
              </a:rPr>
              <a:t>Target </a:t>
            </a:r>
            <a:r>
              <a:rPr lang="en-US" dirty="0" err="1" smtClean="0">
                <a:latin typeface="Papyrus"/>
                <a:cs typeface="Papyrus"/>
              </a:rPr>
              <a:t>Cryoplant</a:t>
            </a:r>
            <a:endParaRPr lang="en-US" dirty="0">
              <a:latin typeface="Papyrus"/>
              <a:cs typeface="Papyru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3135"/>
            <a:ext cx="8229600" cy="42314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Provides up to 25 kW of cooling at 16 K via supercritical helium</a:t>
            </a:r>
          </a:p>
          <a:p>
            <a:r>
              <a:rPr lang="en-US" dirty="0" smtClean="0"/>
              <a:t>Hydrogen circuit is separated from Helium circuit via a heat exchanger</a:t>
            </a:r>
          </a:p>
          <a:p>
            <a:r>
              <a:rPr lang="en-US" dirty="0" smtClean="0"/>
              <a:t>Due to the possibility of tritium contamination of the helium, the helium system for the target </a:t>
            </a:r>
            <a:r>
              <a:rPr lang="en-US" dirty="0" err="1" smtClean="0"/>
              <a:t>cryoplant</a:t>
            </a:r>
            <a:r>
              <a:rPr lang="en-US" dirty="0" smtClean="0"/>
              <a:t> is completely separate from the other </a:t>
            </a:r>
            <a:r>
              <a:rPr lang="en-US" dirty="0" err="1" smtClean="0"/>
              <a:t>cryoplants</a:t>
            </a:r>
            <a:endParaRPr lang="en-US" dirty="0" smtClean="0"/>
          </a:p>
          <a:p>
            <a:r>
              <a:rPr lang="en-US" dirty="0" smtClean="0"/>
              <a:t>Last plant to be ordered (2015) and commissioned (2018)</a:t>
            </a:r>
          </a:p>
        </p:txBody>
      </p:sp>
    </p:spTree>
    <p:extLst>
      <p:ext uri="{BB962C8B-B14F-4D97-AF65-F5344CB8AC3E}">
        <p14:creationId xmlns:p14="http://schemas.microsoft.com/office/powerpoint/2010/main" val="53509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408"/>
            <a:ext cx="8229600" cy="77067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apyrus"/>
                <a:cs typeface="Papyrus"/>
              </a:rPr>
              <a:t>Test &amp; Instruments </a:t>
            </a:r>
            <a:r>
              <a:rPr lang="en-US" dirty="0" err="1" smtClean="0">
                <a:latin typeface="Papyrus"/>
                <a:cs typeface="Papyrus"/>
              </a:rPr>
              <a:t>Cryoplant</a:t>
            </a:r>
            <a:endParaRPr lang="en-US" dirty="0">
              <a:latin typeface="Papyrus"/>
              <a:cs typeface="Papyru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211"/>
            <a:ext cx="8229600" cy="489940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Provides cooling for </a:t>
            </a:r>
            <a:r>
              <a:rPr lang="en-US" dirty="0" err="1" smtClean="0"/>
              <a:t>cryomodule</a:t>
            </a:r>
            <a:r>
              <a:rPr lang="en-US" dirty="0" smtClean="0"/>
              <a:t> test stands (initially) and liquid helium for the neutron instruments during ESS operations</a:t>
            </a:r>
          </a:p>
          <a:p>
            <a:r>
              <a:rPr lang="en-US" dirty="0" smtClean="0"/>
              <a:t>Liquid Helium to instruments will be supplied via portable </a:t>
            </a:r>
            <a:r>
              <a:rPr lang="en-US" dirty="0" err="1" smtClean="0"/>
              <a:t>dewars</a:t>
            </a:r>
            <a:r>
              <a:rPr lang="en-US" dirty="0" smtClean="0"/>
              <a:t> – boil off He gas will be collected, purified and </a:t>
            </a:r>
            <a:r>
              <a:rPr lang="en-US" dirty="0" err="1" smtClean="0"/>
              <a:t>reliquefied</a:t>
            </a:r>
            <a:endParaRPr lang="en-US" dirty="0" smtClean="0"/>
          </a:p>
          <a:p>
            <a:r>
              <a:rPr lang="en-US" dirty="0" smtClean="0"/>
              <a:t>For the </a:t>
            </a:r>
            <a:r>
              <a:rPr lang="en-US" dirty="0" err="1" smtClean="0"/>
              <a:t>cryomodule</a:t>
            </a:r>
            <a:r>
              <a:rPr lang="en-US" dirty="0" smtClean="0"/>
              <a:t> testing plant will produce 4.5 K and 40 K Helium. 2 K Helium will be produced at the </a:t>
            </a:r>
            <a:r>
              <a:rPr lang="en-US" dirty="0" err="1" smtClean="0"/>
              <a:t>cryomodules</a:t>
            </a:r>
            <a:r>
              <a:rPr lang="en-US" dirty="0" smtClean="0"/>
              <a:t> as in the accelerator</a:t>
            </a:r>
          </a:p>
          <a:p>
            <a:pPr lvl="1"/>
            <a:r>
              <a:rPr lang="en-US" dirty="0" smtClean="0"/>
              <a:t>Low pressure return vapor is expected to be pumped by warm vacuum pumps</a:t>
            </a:r>
          </a:p>
          <a:p>
            <a:r>
              <a:rPr lang="en-US" smtClean="0"/>
              <a:t>Expected capacity </a:t>
            </a:r>
            <a:r>
              <a:rPr lang="en-US" dirty="0" smtClean="0"/>
              <a:t>is ~ 500 W at 4.5 K, 200 W at 40 K </a:t>
            </a:r>
          </a:p>
          <a:p>
            <a:pPr lvl="1"/>
            <a:r>
              <a:rPr lang="en-US" dirty="0" smtClean="0"/>
              <a:t>This will be more than sufficient to proved 50 l/h of liquid during ESS operations</a:t>
            </a:r>
          </a:p>
          <a:p>
            <a:r>
              <a:rPr lang="en-US" dirty="0" smtClean="0"/>
              <a:t>First plant to be ordered in 2014 and required by 2016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227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99"/>
            <a:ext cx="8229600" cy="52643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pyrus"/>
                <a:cs typeface="Papyrus"/>
              </a:rPr>
              <a:t>ESS Test Stands</a:t>
            </a:r>
            <a:endParaRPr lang="en-US" dirty="0">
              <a:latin typeface="Papyrus"/>
              <a:cs typeface="Papyru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186" y="957384"/>
            <a:ext cx="5820507" cy="49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6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7638"/>
            <a:ext cx="8229600" cy="82928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apyrus"/>
                <a:cs typeface="Papyrus"/>
              </a:rPr>
              <a:t>Distribution System</a:t>
            </a:r>
            <a:endParaRPr lang="en-US" dirty="0">
              <a:latin typeface="Papyrus"/>
              <a:cs typeface="Papyru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300406"/>
            <a:ext cx="4153877" cy="456113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Allows warm up and cool down of one or more </a:t>
            </a:r>
            <a:r>
              <a:rPr lang="en-US" dirty="0" err="1" smtClean="0"/>
              <a:t>cryomodules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w/o affecting remaining 	</a:t>
            </a:r>
            <a:r>
              <a:rPr lang="en-US" dirty="0" err="1" smtClean="0"/>
              <a:t>cryomodules</a:t>
            </a:r>
            <a:endParaRPr lang="en-US" dirty="0" smtClean="0"/>
          </a:p>
          <a:p>
            <a:r>
              <a:rPr lang="en-US" dirty="0" smtClean="0"/>
              <a:t>Connection between distribution line &amp; </a:t>
            </a:r>
            <a:r>
              <a:rPr lang="en-US" dirty="0" err="1" smtClean="0"/>
              <a:t>cryomodule</a:t>
            </a:r>
            <a:r>
              <a:rPr lang="en-US" dirty="0" smtClean="0"/>
              <a:t> is done via fixed connections and not bayonets</a:t>
            </a:r>
          </a:p>
          <a:p>
            <a:pPr lvl="1"/>
            <a:r>
              <a:rPr lang="en-US" dirty="0" smtClean="0"/>
              <a:t>Lower heat leak and cost</a:t>
            </a:r>
          </a:p>
          <a:p>
            <a:r>
              <a:rPr lang="en-US" dirty="0" smtClean="0"/>
              <a:t>Operating Modes defined</a:t>
            </a:r>
          </a:p>
          <a:p>
            <a:r>
              <a:rPr lang="en-US" dirty="0" smtClean="0"/>
              <a:t>Initial P&amp;ID complete</a:t>
            </a:r>
          </a:p>
          <a:p>
            <a:r>
              <a:rPr lang="en-US" dirty="0" smtClean="0"/>
              <a:t>Sizing &amp; conceptual design is well underway</a:t>
            </a:r>
          </a:p>
          <a:p>
            <a:r>
              <a:rPr lang="en-US" dirty="0" smtClean="0"/>
              <a:t>Separate isolation vacuums in the distribution lines and </a:t>
            </a:r>
            <a:r>
              <a:rPr lang="en-US" dirty="0" err="1" smtClean="0"/>
              <a:t>cryomodules</a:t>
            </a:r>
            <a:endParaRPr lang="en-US" dirty="0" smtClean="0"/>
          </a:p>
        </p:txBody>
      </p:sp>
      <p:pic>
        <p:nvPicPr>
          <p:cNvPr id="7" name="Picture 6" descr="xilongwang:Desktop:Screen Shot 2013-01-18 at 15.59.5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25" y="1628605"/>
            <a:ext cx="3989875" cy="375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04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8131"/>
          </a:xfrm>
        </p:spPr>
        <p:txBody>
          <a:bodyPr/>
          <a:lstStyle/>
          <a:p>
            <a:r>
              <a:rPr lang="en-US" dirty="0" smtClean="0">
                <a:latin typeface="Papyrus"/>
                <a:cs typeface="Papyrus"/>
              </a:rPr>
              <a:t>View of ESS Tunnel</a:t>
            </a:r>
            <a:endParaRPr lang="en-US" dirty="0">
              <a:latin typeface="Papyrus"/>
              <a:cs typeface="Papyru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23" y="1701800"/>
            <a:ext cx="8779186" cy="383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4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pyrus"/>
                <a:cs typeface="Papyrus"/>
              </a:rPr>
              <a:t>Gas Management, Purification </a:t>
            </a:r>
            <a:br>
              <a:rPr lang="en-US" dirty="0" smtClean="0">
                <a:latin typeface="Papyrus"/>
                <a:cs typeface="Papyrus"/>
              </a:rPr>
            </a:br>
            <a:r>
              <a:rPr lang="en-US" dirty="0" smtClean="0">
                <a:latin typeface="Papyrus"/>
                <a:cs typeface="Papyrus"/>
              </a:rPr>
              <a:t>&amp; Storage</a:t>
            </a:r>
            <a:endParaRPr lang="en-US" dirty="0">
              <a:latin typeface="Papyrus"/>
              <a:cs typeface="Papyru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5520"/>
            <a:ext cx="8229600" cy="45672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Provides a central system for storage, purification and gas handling for both the Accelerator and Test &amp; Instruments </a:t>
            </a:r>
            <a:r>
              <a:rPr lang="en-US" dirty="0" err="1" smtClean="0"/>
              <a:t>cryoplants</a:t>
            </a:r>
            <a:endParaRPr lang="en-US" dirty="0" smtClean="0"/>
          </a:p>
          <a:p>
            <a:r>
              <a:rPr lang="en-US" dirty="0" smtClean="0"/>
              <a:t>Goal is to ensure all helium used is recovered, cleaned and </a:t>
            </a:r>
            <a:r>
              <a:rPr lang="en-US" dirty="0" err="1" smtClean="0"/>
              <a:t>reliquefied</a:t>
            </a:r>
            <a:endParaRPr lang="en-US" dirty="0" smtClean="0"/>
          </a:p>
          <a:p>
            <a:r>
              <a:rPr lang="en-US" dirty="0" smtClean="0"/>
              <a:t>Estimated liquid helium inventory in the accelerator is 12,000 l</a:t>
            </a:r>
          </a:p>
          <a:p>
            <a:r>
              <a:rPr lang="en-US" dirty="0" smtClean="0"/>
              <a:t>Planned storage</a:t>
            </a:r>
          </a:p>
          <a:p>
            <a:pPr lvl="1"/>
            <a:r>
              <a:rPr lang="en-US" dirty="0" smtClean="0"/>
              <a:t>Gas at 2 </a:t>
            </a:r>
            <a:r>
              <a:rPr lang="en-US" dirty="0" err="1" smtClean="0"/>
              <a:t>MPa</a:t>
            </a:r>
            <a:r>
              <a:rPr lang="en-US" dirty="0" smtClean="0"/>
              <a:t> – 12,000 l (</a:t>
            </a:r>
            <a:r>
              <a:rPr lang="en-US" dirty="0" err="1" smtClean="0"/>
              <a:t>LHe</a:t>
            </a:r>
            <a:r>
              <a:rPr lang="en-US" dirty="0" smtClean="0"/>
              <a:t> equivalent)</a:t>
            </a:r>
          </a:p>
          <a:p>
            <a:pPr lvl="2"/>
            <a:r>
              <a:rPr lang="en-US" dirty="0" smtClean="0"/>
              <a:t>“dirty” &amp; “clean” storage likely</a:t>
            </a:r>
          </a:p>
          <a:p>
            <a:pPr lvl="1"/>
            <a:r>
              <a:rPr lang="en-US" dirty="0" smtClean="0"/>
              <a:t>20,000 l </a:t>
            </a:r>
            <a:r>
              <a:rPr lang="en-US" dirty="0" err="1" smtClean="0"/>
              <a:t>LHe</a:t>
            </a:r>
            <a:r>
              <a:rPr lang="en-US" dirty="0" smtClean="0"/>
              <a:t> storage  - for second fill and loss compensation</a:t>
            </a:r>
          </a:p>
          <a:p>
            <a:pPr lvl="1"/>
            <a:r>
              <a:rPr lang="en-US" dirty="0" smtClean="0"/>
              <a:t>5,000 l </a:t>
            </a:r>
            <a:r>
              <a:rPr lang="en-US" dirty="0" err="1" smtClean="0"/>
              <a:t>LHe</a:t>
            </a:r>
            <a:r>
              <a:rPr lang="en-US" dirty="0" smtClean="0"/>
              <a:t> storage for Instruments supply backup</a:t>
            </a:r>
          </a:p>
          <a:p>
            <a:pPr lvl="1"/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storage requirements are TBD</a:t>
            </a:r>
          </a:p>
        </p:txBody>
      </p:sp>
    </p:spTree>
    <p:extLst>
      <p:ext uri="{BB962C8B-B14F-4D97-AF65-F5344CB8AC3E}">
        <p14:creationId xmlns:p14="http://schemas.microsoft.com/office/powerpoint/2010/main" val="210034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4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pyrus"/>
                <a:cs typeface="Papyrus"/>
              </a:rPr>
              <a:t>Gas Management, Purification </a:t>
            </a:r>
            <a:br>
              <a:rPr lang="en-US" dirty="0" smtClean="0">
                <a:latin typeface="Papyrus"/>
                <a:cs typeface="Papyrus"/>
              </a:rPr>
            </a:br>
            <a:r>
              <a:rPr lang="en-US" dirty="0" smtClean="0">
                <a:latin typeface="Papyrus"/>
                <a:cs typeface="Papyrus"/>
              </a:rPr>
              <a:t>&amp; Storage</a:t>
            </a:r>
            <a:endParaRPr lang="en-US" dirty="0">
              <a:latin typeface="Papyrus"/>
              <a:cs typeface="Papyru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3135"/>
            <a:ext cx="8229600" cy="42314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System will include a low temperature (LN</a:t>
            </a:r>
            <a:r>
              <a:rPr lang="en-US" baseline="-25000" dirty="0" smtClean="0"/>
              <a:t>2</a:t>
            </a:r>
            <a:r>
              <a:rPr lang="en-US" dirty="0" smtClean="0"/>
              <a:t>) system for purification of Helium gas</a:t>
            </a:r>
          </a:p>
          <a:p>
            <a:r>
              <a:rPr lang="en-US" dirty="0" smtClean="0"/>
              <a:t>System will include instrumentation for the monitoring of He purity</a:t>
            </a:r>
          </a:p>
          <a:p>
            <a:r>
              <a:rPr lang="en-US" dirty="0" smtClean="0"/>
              <a:t>Significant engineering &amp; design remains to be done</a:t>
            </a:r>
          </a:p>
          <a:p>
            <a:r>
              <a:rPr lang="en-US" dirty="0" smtClean="0"/>
              <a:t>This system is important to the success of the rest of the ESS cryogenics facility</a:t>
            </a:r>
          </a:p>
          <a:p>
            <a:r>
              <a:rPr lang="en-US" dirty="0" smtClean="0"/>
              <a:t>Early parts of the system including the purifier need to arrive with the T&amp;I </a:t>
            </a:r>
            <a:r>
              <a:rPr lang="en-US" dirty="0" err="1" smtClean="0"/>
              <a:t>cryoplant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6006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439"/>
          </a:xfrm>
        </p:spPr>
        <p:txBody>
          <a:bodyPr/>
          <a:lstStyle/>
          <a:p>
            <a:r>
              <a:rPr lang="en-US" dirty="0" smtClean="0">
                <a:latin typeface="Papyrus"/>
                <a:cs typeface="Papyrus"/>
              </a:rPr>
              <a:t>Controls</a:t>
            </a:r>
            <a:endParaRPr lang="en-US" dirty="0">
              <a:latin typeface="Papyrus"/>
              <a:cs typeface="Papyru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2077"/>
            <a:ext cx="8229600" cy="423141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For the 3 </a:t>
            </a:r>
            <a:r>
              <a:rPr lang="en-US" dirty="0" err="1" smtClean="0"/>
              <a:t>cryoplants</a:t>
            </a:r>
            <a:r>
              <a:rPr lang="en-US" dirty="0" smtClean="0"/>
              <a:t>: controls and programming including the PLC will be carried out by the plant vendors</a:t>
            </a:r>
          </a:p>
          <a:p>
            <a:r>
              <a:rPr lang="en-US" dirty="0" smtClean="0"/>
              <a:t>Integration of the </a:t>
            </a:r>
            <a:r>
              <a:rPr lang="en-US" dirty="0" err="1" smtClean="0"/>
              <a:t>Cryoplant</a:t>
            </a:r>
            <a:r>
              <a:rPr lang="en-US" dirty="0" smtClean="0"/>
              <a:t> PLCs to the the Integrated Control System (ICS) will be done via EPICS using ESS controls staff. This group will also provide data logging, alarms, HMI etc.</a:t>
            </a:r>
          </a:p>
          <a:p>
            <a:r>
              <a:rPr lang="en-US" dirty="0" smtClean="0"/>
              <a:t>For the Distribution System &amp; Gas storage System all controls (including at the PLC level) will be done by ESS Controls experts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88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/>
          <a:lstStyle/>
          <a:p>
            <a:r>
              <a:rPr lang="en-US" dirty="0" smtClean="0">
                <a:latin typeface="Papyrus"/>
                <a:cs typeface="Papyrus"/>
              </a:rPr>
              <a:t>Reliability &amp; Availability</a:t>
            </a:r>
            <a:endParaRPr lang="en-US" dirty="0">
              <a:latin typeface="Papyrus"/>
              <a:cs typeface="Papyru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60585"/>
            <a:ext cx="8229600" cy="423141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ESS has very high (95%) availability requirements</a:t>
            </a:r>
          </a:p>
          <a:p>
            <a:r>
              <a:rPr lang="en-US" dirty="0" smtClean="0"/>
              <a:t>Meeting these needs with the cryogenic system is possible with sufficient work and planning</a:t>
            </a:r>
          </a:p>
          <a:p>
            <a:pPr lvl="1"/>
            <a:r>
              <a:rPr lang="en-US" dirty="0" smtClean="0"/>
              <a:t>Backup power for controls and instrument air systems</a:t>
            </a:r>
          </a:p>
          <a:p>
            <a:pPr lvl="1"/>
            <a:r>
              <a:rPr lang="en-US" dirty="0" smtClean="0"/>
              <a:t>Backup Helium compressors where appropriate</a:t>
            </a:r>
          </a:p>
          <a:p>
            <a:pPr lvl="1"/>
            <a:r>
              <a:rPr lang="en-US" dirty="0" smtClean="0"/>
              <a:t>Strict attention to oil removal &amp; helium purity</a:t>
            </a:r>
          </a:p>
          <a:p>
            <a:pPr lvl="1"/>
            <a:r>
              <a:rPr lang="en-US" dirty="0" smtClean="0"/>
              <a:t>Backup </a:t>
            </a:r>
            <a:r>
              <a:rPr lang="en-US" dirty="0" err="1" smtClean="0"/>
              <a:t>LHe</a:t>
            </a:r>
            <a:r>
              <a:rPr lang="en-US" dirty="0" smtClean="0"/>
              <a:t> storage for instruments and rapid refill</a:t>
            </a:r>
          </a:p>
          <a:p>
            <a:pPr lvl="1"/>
            <a:r>
              <a:rPr lang="en-US" dirty="0" smtClean="0"/>
              <a:t>Design of plants to optimize recovery from trips (LHC experience)</a:t>
            </a:r>
          </a:p>
          <a:p>
            <a:pPr lvl="1"/>
            <a:r>
              <a:rPr lang="en-US" dirty="0" smtClean="0"/>
              <a:t>Failure mode studies (underway)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33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2265" y="162307"/>
            <a:ext cx="3781735" cy="53476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152400" dir="2700000">
              <a:srgbClr val="000000">
                <a:alpha val="43000"/>
              </a:srgbClr>
            </a:outerShdw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19236" y="1571626"/>
            <a:ext cx="4554141" cy="255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buFont typeface="Times" charset="0"/>
              <a:buChar char="•"/>
            </a:pP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A </a:t>
            </a:r>
            <a:r>
              <a:rPr lang="en-US" sz="2000" dirty="0">
                <a:solidFill>
                  <a:srgbClr val="FF0000"/>
                </a:solidFill>
                <a:latin typeface="TitilliumText22L 1 wt" charset="0"/>
              </a:rPr>
              <a:t>482.5</a:t>
            </a: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m long, 5MW, proton linear accelerator at </a:t>
            </a:r>
            <a:r>
              <a:rPr lang="en-US" sz="2000" dirty="0">
                <a:solidFill>
                  <a:srgbClr val="FF0000"/>
                </a:solidFill>
                <a:latin typeface="TitilliumText22L 1 wt" charset="0"/>
              </a:rPr>
              <a:t>2.5</a:t>
            </a: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</a:t>
            </a:r>
            <a:r>
              <a:rPr lang="en-US" sz="2000" dirty="0" err="1">
                <a:solidFill>
                  <a:srgbClr val="003300"/>
                </a:solidFill>
                <a:latin typeface="TitilliumText22L 1 wt" charset="0"/>
              </a:rPr>
              <a:t>GeV</a:t>
            </a: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, 5 mA</a:t>
            </a:r>
          </a:p>
          <a:p>
            <a:pPr algn="l" eaLnBrk="1" hangingPunct="1">
              <a:buFont typeface="Times" charset="0"/>
              <a:buChar char="•"/>
            </a:pP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tilliumText22L 1 wt" charset="0"/>
              </a:rPr>
              <a:t>2.86</a:t>
            </a: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</a:t>
            </a:r>
            <a:r>
              <a:rPr lang="en-US" sz="2000" dirty="0" err="1">
                <a:solidFill>
                  <a:srgbClr val="003300"/>
                </a:solidFill>
                <a:latin typeface="TitilliumText22L 1 wt" charset="0"/>
              </a:rPr>
              <a:t>ms</a:t>
            </a: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pulses, ≈</a:t>
            </a:r>
            <a:r>
              <a:rPr lang="en-US" sz="2000" dirty="0">
                <a:solidFill>
                  <a:srgbClr val="FF0000"/>
                </a:solidFill>
                <a:latin typeface="TitilliumText22L 1 wt" charset="0"/>
              </a:rPr>
              <a:t>14</a:t>
            </a: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Hz (</a:t>
            </a:r>
            <a:r>
              <a:rPr lang="en-US" sz="2000" dirty="0">
                <a:solidFill>
                  <a:srgbClr val="FF0000"/>
                </a:solidFill>
                <a:latin typeface="TitilliumText22L 1 wt" charset="0"/>
              </a:rPr>
              <a:t>60</a:t>
            </a: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</a:t>
            </a:r>
            <a:r>
              <a:rPr lang="en-US" sz="2000" dirty="0" err="1">
                <a:solidFill>
                  <a:srgbClr val="003300"/>
                </a:solidFill>
                <a:latin typeface="TitilliumText22L 1 wt" charset="0"/>
              </a:rPr>
              <a:t>ms</a:t>
            </a: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period)</a:t>
            </a:r>
          </a:p>
          <a:p>
            <a:pPr algn="l" eaLnBrk="1" hangingPunct="1">
              <a:buFont typeface="Times" charset="0"/>
              <a:buChar char="•"/>
            </a:pP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A solid metal target</a:t>
            </a:r>
          </a:p>
          <a:p>
            <a:pPr algn="l" eaLnBrk="1" hangingPunct="1">
              <a:buFont typeface="Times" charset="0"/>
              <a:buChar char="•"/>
            </a:pP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</a:t>
            </a:r>
            <a:r>
              <a:rPr lang="en-US" sz="2000" u="sng" dirty="0">
                <a:solidFill>
                  <a:srgbClr val="003300"/>
                </a:solidFill>
                <a:latin typeface="TitilliumText22L 1 wt" charset="0"/>
              </a:rPr>
              <a:t>22</a:t>
            </a: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neutron instruments</a:t>
            </a:r>
          </a:p>
          <a:p>
            <a:pPr algn="l" eaLnBrk="1" hangingPunct="1">
              <a:buFont typeface="Times" charset="0"/>
              <a:buChar char="•"/>
            </a:pP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To support a 5000-strong user community</a:t>
            </a:r>
          </a:p>
          <a:p>
            <a:pPr algn="l" eaLnBrk="1" hangingPunct="1">
              <a:buFont typeface="Times" charset="0"/>
              <a:buChar char="•"/>
            </a:pPr>
            <a:r>
              <a:rPr lang="en-US" sz="2000" dirty="0">
                <a:solidFill>
                  <a:srgbClr val="003300"/>
                </a:solidFill>
                <a:latin typeface="TitilliumText22L 1 wt" charset="0"/>
              </a:rPr>
              <a:t> 450 staff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92024" y="297491"/>
            <a:ext cx="3329592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8000"/>
                </a:solidFill>
                <a:latin typeface="TitilliumText22L 1 wt" charset="0"/>
              </a:rPr>
              <a:t>ESS Overview</a:t>
            </a:r>
            <a:endParaRPr lang="en-US" sz="2800" dirty="0">
              <a:solidFill>
                <a:srgbClr val="008000"/>
              </a:solidFill>
              <a:latin typeface="TitilliumText22L 1 wt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7891" y="3985989"/>
            <a:ext cx="4385593" cy="1631212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buFont typeface="Times" charset="0"/>
              <a:buChar char="•"/>
            </a:pPr>
            <a:r>
              <a:rPr lang="en-US" sz="2000" dirty="0">
                <a:solidFill>
                  <a:srgbClr val="254061"/>
                </a:solidFill>
                <a:latin typeface="TitilliumText22L 1 wt" charset="0"/>
              </a:rPr>
              <a:t> Capital Cost 	1,478 M€</a:t>
            </a:r>
            <a:r>
              <a:rPr lang="en-US" sz="1600" dirty="0">
                <a:solidFill>
                  <a:srgbClr val="254061"/>
                </a:solidFill>
                <a:latin typeface="TitilliumText22L 1 wt" charset="0"/>
              </a:rPr>
              <a:t>(2008)</a:t>
            </a:r>
            <a:r>
              <a:rPr lang="en-US" sz="2000" dirty="0">
                <a:solidFill>
                  <a:srgbClr val="254061"/>
                </a:solidFill>
                <a:latin typeface="TitilliumText22L 1 wt" charset="0"/>
              </a:rPr>
              <a:t> </a:t>
            </a:r>
            <a:endParaRPr lang="en-US" sz="1600" dirty="0">
              <a:solidFill>
                <a:srgbClr val="254061"/>
              </a:solidFill>
              <a:latin typeface="TitilliumText22L 1 wt" charset="0"/>
            </a:endParaRPr>
          </a:p>
          <a:p>
            <a:pPr algn="l" eaLnBrk="1" hangingPunct="1">
              <a:buFont typeface="Times" charset="0"/>
              <a:buChar char="•"/>
            </a:pPr>
            <a:r>
              <a:rPr lang="en-US" sz="2000" dirty="0">
                <a:solidFill>
                  <a:srgbClr val="254061"/>
                </a:solidFill>
                <a:latin typeface="TitilliumText22L 1 wt" charset="0"/>
              </a:rPr>
              <a:t> Operating Cost 		103 M€ p.a.</a:t>
            </a:r>
          </a:p>
          <a:p>
            <a:pPr algn="l" eaLnBrk="1" hangingPunct="1">
              <a:buFont typeface="Times" charset="0"/>
              <a:buChar char="•"/>
            </a:pPr>
            <a:r>
              <a:rPr lang="en-US" sz="2000" dirty="0">
                <a:solidFill>
                  <a:srgbClr val="254061"/>
                </a:solidFill>
                <a:latin typeface="TitilliumText22L 1 wt" charset="0"/>
              </a:rPr>
              <a:t> Decommissioning Cost 	344 M€</a:t>
            </a:r>
          </a:p>
          <a:p>
            <a:pPr algn="l" eaLnBrk="1" hangingPunct="1">
              <a:buFont typeface="Times" charset="0"/>
              <a:buChar char="•"/>
            </a:pPr>
            <a:r>
              <a:rPr lang="en-US" sz="2000" dirty="0">
                <a:solidFill>
                  <a:srgbClr val="008040"/>
                </a:solidFill>
                <a:latin typeface="TitilliumText22L 1 wt" charset="0"/>
              </a:rPr>
              <a:t> First neutrons 			2019</a:t>
            </a:r>
          </a:p>
          <a:p>
            <a:pPr algn="l" eaLnBrk="1" hangingPunct="1">
              <a:buFont typeface="Times" charset="0"/>
              <a:buChar char="•"/>
            </a:pPr>
            <a:r>
              <a:rPr lang="en-US" sz="2000" dirty="0">
                <a:solidFill>
                  <a:srgbClr val="008040"/>
                </a:solidFill>
                <a:latin typeface="TitilliumText22L 1 wt" charset="0"/>
              </a:rPr>
              <a:t>Full operation			2025</a:t>
            </a:r>
          </a:p>
        </p:txBody>
      </p:sp>
    </p:spTree>
    <p:extLst>
      <p:ext uri="{BB962C8B-B14F-4D97-AF65-F5344CB8AC3E}">
        <p14:creationId xmlns:p14="http://schemas.microsoft.com/office/powerpoint/2010/main" val="55189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pyrus"/>
                <a:cs typeface="Papyrus"/>
              </a:rPr>
              <a:t>Sustainability</a:t>
            </a:r>
            <a:endParaRPr lang="en-US" dirty="0">
              <a:latin typeface="Papyrus"/>
              <a:cs typeface="Papyru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ESS is dedicated to developing a sustainable laboratory. The rubric is: responsible, recoverable and renewable</a:t>
            </a:r>
          </a:p>
          <a:p>
            <a:pPr lvl="1"/>
            <a:r>
              <a:rPr lang="en-US" dirty="0" smtClean="0"/>
              <a:t>Responsible: minimize energy usage</a:t>
            </a:r>
          </a:p>
          <a:p>
            <a:pPr lvl="2"/>
            <a:r>
              <a:rPr lang="en-US" dirty="0" smtClean="0"/>
              <a:t>Choices in cryogenic design, plant efficiency &amp; turn down capability</a:t>
            </a:r>
          </a:p>
          <a:p>
            <a:pPr lvl="1"/>
            <a:r>
              <a:rPr lang="en-US" dirty="0" smtClean="0"/>
              <a:t>Recoverable: Waste Heat from compressors used in Lund District Heating system</a:t>
            </a:r>
          </a:p>
          <a:p>
            <a:pPr lvl="1"/>
            <a:r>
              <a:rPr lang="en-US" dirty="0" smtClean="0"/>
              <a:t>Renewable – use renewable energy sources as possible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15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266"/>
          <p:cNvGrpSpPr/>
          <p:nvPr/>
        </p:nvGrpSpPr>
        <p:grpSpPr>
          <a:xfrm>
            <a:off x="1069449" y="1896532"/>
            <a:ext cx="6305604" cy="2861555"/>
            <a:chOff x="1069449" y="1896532"/>
            <a:chExt cx="6305604" cy="2861555"/>
          </a:xfrm>
        </p:grpSpPr>
        <p:cxnSp>
          <p:nvCxnSpPr>
            <p:cNvPr id="257" name="Straight Arrow Connector 256"/>
            <p:cNvCxnSpPr/>
            <p:nvPr/>
          </p:nvCxnSpPr>
          <p:spPr>
            <a:xfrm>
              <a:off x="1855493" y="2707816"/>
              <a:ext cx="864740" cy="0"/>
            </a:xfrm>
            <a:prstGeom prst="straightConnector1">
              <a:avLst/>
            </a:prstGeom>
            <a:ln w="63500" cap="rnd">
              <a:solidFill>
                <a:srgbClr val="0000FF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171452" y="1896532"/>
              <a:ext cx="1008281" cy="259080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ESS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96" name="Straight Arrow Connector 195"/>
            <p:cNvCxnSpPr/>
            <p:nvPr/>
          </p:nvCxnSpPr>
          <p:spPr>
            <a:xfrm flipV="1">
              <a:off x="4122080" y="2359150"/>
              <a:ext cx="0" cy="1715832"/>
            </a:xfrm>
            <a:prstGeom prst="straightConnector1">
              <a:avLst/>
            </a:prstGeom>
            <a:ln w="63500" cap="rnd">
              <a:solidFill>
                <a:srgbClr val="FF0000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2579323" y="2710866"/>
              <a:ext cx="304800" cy="1321020"/>
              <a:chOff x="3279623" y="697124"/>
              <a:chExt cx="304800" cy="132102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3279623" y="1212590"/>
                <a:ext cx="304800" cy="108210"/>
              </a:xfrm>
              <a:prstGeom prst="line">
                <a:avLst/>
              </a:prstGeom>
              <a:ln w="63500" cap="rnd">
                <a:solidFill>
                  <a:srgbClr val="4799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H="1">
                <a:off x="3279625" y="1098550"/>
                <a:ext cx="304798" cy="114040"/>
              </a:xfrm>
              <a:prstGeom prst="line">
                <a:avLst/>
              </a:prstGeom>
              <a:ln w="63500" cap="rnd">
                <a:solidFill>
                  <a:srgbClr val="4353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3279623" y="1435484"/>
                <a:ext cx="304800" cy="108210"/>
              </a:xfrm>
              <a:prstGeom prst="line">
                <a:avLst/>
              </a:prstGeom>
              <a:ln w="63500" cap="rnd">
                <a:solidFill>
                  <a:srgbClr val="D2D5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>
                <a:off x="3279625" y="1321444"/>
                <a:ext cx="304798" cy="114040"/>
              </a:xfrm>
              <a:prstGeom prst="line">
                <a:avLst/>
              </a:prstGeom>
              <a:ln w="63500" cap="rnd">
                <a:solidFill>
                  <a:srgbClr val="AEE3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279625" y="1677168"/>
                <a:ext cx="140908" cy="54265"/>
              </a:xfrm>
              <a:prstGeom prst="line">
                <a:avLst/>
              </a:prstGeom>
              <a:ln w="63500" cap="rnd">
                <a:solidFill>
                  <a:srgbClr val="FFA1A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3279627" y="1543694"/>
                <a:ext cx="304796" cy="133474"/>
              </a:xfrm>
              <a:prstGeom prst="line">
                <a:avLst/>
              </a:prstGeom>
              <a:ln w="63500" cap="rnd">
                <a:solidFill>
                  <a:srgbClr val="FCD6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3420533" y="1028700"/>
                <a:ext cx="163890" cy="61767"/>
              </a:xfrm>
              <a:prstGeom prst="line">
                <a:avLst/>
              </a:prstGeom>
              <a:ln w="63500" cap="rnd">
                <a:solidFill>
                  <a:srgbClr val="333D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420533" y="697124"/>
                <a:ext cx="0" cy="304800"/>
              </a:xfrm>
              <a:prstGeom prst="line">
                <a:avLst/>
              </a:prstGeom>
              <a:ln w="63500" cap="rnd">
                <a:solidFill>
                  <a:srgbClr val="0000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432023" y="1731434"/>
                <a:ext cx="0" cy="286710"/>
              </a:xfrm>
              <a:prstGeom prst="line">
                <a:avLst/>
              </a:prstGeom>
              <a:ln w="63500" cap="rnd">
                <a:solidFill>
                  <a:srgbClr val="FF0000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Straight Connector 98"/>
            <p:cNvCxnSpPr/>
            <p:nvPr/>
          </p:nvCxnSpPr>
          <p:spPr>
            <a:xfrm flipH="1" flipV="1">
              <a:off x="2884119" y="3457920"/>
              <a:ext cx="304800" cy="108210"/>
            </a:xfrm>
            <a:prstGeom prst="line">
              <a:avLst/>
            </a:prstGeom>
            <a:ln w="63500" cap="rnd">
              <a:solidFill>
                <a:srgbClr val="4799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2884119" y="3566130"/>
              <a:ext cx="304798" cy="114040"/>
            </a:xfrm>
            <a:prstGeom prst="line">
              <a:avLst/>
            </a:prstGeom>
            <a:ln w="63500" cap="rnd">
              <a:solidFill>
                <a:srgbClr val="4353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 flipV="1">
              <a:off x="2884119" y="3235026"/>
              <a:ext cx="304800" cy="108210"/>
            </a:xfrm>
            <a:prstGeom prst="line">
              <a:avLst/>
            </a:prstGeom>
            <a:ln w="63500" cap="rnd">
              <a:solidFill>
                <a:srgbClr val="D2D5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884119" y="3343236"/>
              <a:ext cx="304798" cy="114040"/>
            </a:xfrm>
            <a:prstGeom prst="line">
              <a:avLst/>
            </a:prstGeom>
            <a:ln w="63500" cap="rnd">
              <a:solidFill>
                <a:srgbClr val="AEE3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 flipV="1">
              <a:off x="3048009" y="3047287"/>
              <a:ext cx="140908" cy="54265"/>
            </a:xfrm>
            <a:prstGeom prst="line">
              <a:avLst/>
            </a:prstGeom>
            <a:ln w="63500" cap="rnd">
              <a:solidFill>
                <a:srgbClr val="FFA1A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2884119" y="3101552"/>
              <a:ext cx="304796" cy="133474"/>
            </a:xfrm>
            <a:prstGeom prst="line">
              <a:avLst/>
            </a:prstGeom>
            <a:ln w="63500" cap="rnd">
              <a:solidFill>
                <a:srgbClr val="FCD6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2884119" y="3688253"/>
              <a:ext cx="163890" cy="61767"/>
            </a:xfrm>
            <a:prstGeom prst="line">
              <a:avLst/>
            </a:prstGeom>
            <a:ln w="63500" cap="rnd">
              <a:solidFill>
                <a:srgbClr val="333D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 flipV="1">
              <a:off x="3048009" y="3776796"/>
              <a:ext cx="0" cy="304800"/>
            </a:xfrm>
            <a:prstGeom prst="line">
              <a:avLst/>
            </a:prstGeom>
            <a:ln w="63500" cap="rnd">
              <a:solidFill>
                <a:srgbClr val="0000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 rot="5400000">
              <a:off x="6533719" y="1696610"/>
              <a:ext cx="304800" cy="1321020"/>
              <a:chOff x="3279623" y="697124"/>
              <a:chExt cx="304800" cy="1321020"/>
            </a:xfrm>
          </p:grpSpPr>
          <p:cxnSp>
            <p:nvCxnSpPr>
              <p:cNvPr id="123" name="Straight Connector 122"/>
              <p:cNvCxnSpPr/>
              <p:nvPr/>
            </p:nvCxnSpPr>
            <p:spPr>
              <a:xfrm>
                <a:off x="3279623" y="1212590"/>
                <a:ext cx="304800" cy="108210"/>
              </a:xfrm>
              <a:prstGeom prst="line">
                <a:avLst/>
              </a:prstGeom>
              <a:ln w="63500" cap="rnd">
                <a:solidFill>
                  <a:srgbClr val="4799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3279625" y="1098550"/>
                <a:ext cx="304798" cy="114040"/>
              </a:xfrm>
              <a:prstGeom prst="line">
                <a:avLst/>
              </a:prstGeom>
              <a:ln w="63500" cap="rnd">
                <a:solidFill>
                  <a:srgbClr val="4353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3279623" y="1435484"/>
                <a:ext cx="304800" cy="108210"/>
              </a:xfrm>
              <a:prstGeom prst="line">
                <a:avLst/>
              </a:prstGeom>
              <a:ln w="63500" cap="rnd">
                <a:solidFill>
                  <a:srgbClr val="D2D5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H="1">
                <a:off x="3279625" y="1321444"/>
                <a:ext cx="304798" cy="114040"/>
              </a:xfrm>
              <a:prstGeom prst="line">
                <a:avLst/>
              </a:prstGeom>
              <a:ln w="63500" cap="rnd">
                <a:solidFill>
                  <a:srgbClr val="AEE3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3279625" y="1677168"/>
                <a:ext cx="140908" cy="54265"/>
              </a:xfrm>
              <a:prstGeom prst="line">
                <a:avLst/>
              </a:prstGeom>
              <a:ln w="63500" cap="rnd">
                <a:solidFill>
                  <a:srgbClr val="FFA1A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H="1">
                <a:off x="3279627" y="1543694"/>
                <a:ext cx="304796" cy="133474"/>
              </a:xfrm>
              <a:prstGeom prst="line">
                <a:avLst/>
              </a:prstGeom>
              <a:ln w="63500" cap="rnd">
                <a:solidFill>
                  <a:srgbClr val="FCD6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3420533" y="1028700"/>
                <a:ext cx="163890" cy="61767"/>
              </a:xfrm>
              <a:prstGeom prst="line">
                <a:avLst/>
              </a:prstGeom>
              <a:ln w="63500" cap="rnd">
                <a:solidFill>
                  <a:srgbClr val="333D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3420533" y="697124"/>
                <a:ext cx="0" cy="304800"/>
              </a:xfrm>
              <a:prstGeom prst="line">
                <a:avLst/>
              </a:prstGeom>
              <a:ln w="63500" cap="rnd">
                <a:solidFill>
                  <a:srgbClr val="0000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3432023" y="1731434"/>
                <a:ext cx="0" cy="286710"/>
              </a:xfrm>
              <a:prstGeom prst="line">
                <a:avLst/>
              </a:prstGeom>
              <a:ln w="63500" cap="rnd">
                <a:solidFill>
                  <a:srgbClr val="FF0000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2" name="Group 241"/>
            <p:cNvGrpSpPr/>
            <p:nvPr/>
          </p:nvGrpSpPr>
          <p:grpSpPr>
            <a:xfrm>
              <a:off x="5927291" y="3922580"/>
              <a:ext cx="1419338" cy="319705"/>
              <a:chOff x="5927291" y="3922580"/>
              <a:chExt cx="1419338" cy="319705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 flipH="1">
                <a:off x="6468405" y="3922580"/>
                <a:ext cx="57074" cy="152400"/>
              </a:xfrm>
              <a:prstGeom prst="line">
                <a:avLst/>
              </a:prstGeom>
              <a:ln w="63500" cap="rnd">
                <a:solidFill>
                  <a:srgbClr val="D2D5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H="1">
                <a:off x="6959040" y="4063490"/>
                <a:ext cx="387589" cy="0"/>
              </a:xfrm>
              <a:prstGeom prst="line">
                <a:avLst/>
              </a:prstGeom>
              <a:ln w="63500" cap="rnd">
                <a:solidFill>
                  <a:srgbClr val="0000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H="1">
                <a:off x="6862413" y="4063490"/>
                <a:ext cx="96626" cy="167304"/>
              </a:xfrm>
              <a:prstGeom prst="line">
                <a:avLst/>
              </a:prstGeom>
              <a:ln w="63500" cap="rnd">
                <a:solidFill>
                  <a:srgbClr val="0000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H="1">
                <a:off x="6639519" y="3922584"/>
                <a:ext cx="108854" cy="304796"/>
              </a:xfrm>
              <a:prstGeom prst="line">
                <a:avLst/>
              </a:prstGeom>
              <a:ln w="63500" cap="rnd">
                <a:solidFill>
                  <a:srgbClr val="4799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5927291" y="4063490"/>
                <a:ext cx="541114" cy="11490"/>
              </a:xfrm>
              <a:prstGeom prst="line">
                <a:avLst/>
              </a:prstGeom>
              <a:ln w="63500" cap="rnd">
                <a:solidFill>
                  <a:srgbClr val="D2D5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rot="5400000" flipH="1">
                <a:off x="6430100" y="4032863"/>
                <a:ext cx="304798" cy="114040"/>
              </a:xfrm>
              <a:prstGeom prst="line">
                <a:avLst/>
              </a:prstGeom>
              <a:ln w="63500" cap="rnd">
                <a:solidFill>
                  <a:srgbClr val="AEE3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H="1" flipV="1">
                <a:off x="6748373" y="3922584"/>
                <a:ext cx="114041" cy="319701"/>
              </a:xfrm>
              <a:prstGeom prst="line">
                <a:avLst/>
              </a:prstGeom>
              <a:ln w="63500" cap="rnd">
                <a:solidFill>
                  <a:srgbClr val="333DFF"/>
                </a:solidFill>
                <a:prstDash val="solid"/>
                <a:round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0" name="Straight Connector 139"/>
            <p:cNvCxnSpPr/>
            <p:nvPr/>
          </p:nvCxnSpPr>
          <p:spPr>
            <a:xfrm flipH="1">
              <a:off x="6427986" y="3112320"/>
              <a:ext cx="122902" cy="304800"/>
            </a:xfrm>
            <a:prstGeom prst="line">
              <a:avLst/>
            </a:prstGeom>
            <a:ln w="63500" cap="rnd">
              <a:solidFill>
                <a:srgbClr val="D2D5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>
              <a:off x="6984447" y="3253230"/>
              <a:ext cx="362182" cy="1"/>
            </a:xfrm>
            <a:prstGeom prst="line">
              <a:avLst/>
            </a:prstGeom>
            <a:ln w="63500" cap="rnd">
              <a:solidFill>
                <a:srgbClr val="0000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H="1">
              <a:off x="6887820" y="3253230"/>
              <a:ext cx="96626" cy="167304"/>
            </a:xfrm>
            <a:prstGeom prst="line">
              <a:avLst/>
            </a:prstGeom>
            <a:ln w="63500" cap="rnd">
              <a:solidFill>
                <a:srgbClr val="0000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H="1">
              <a:off x="6664926" y="3112324"/>
              <a:ext cx="108854" cy="304796"/>
            </a:xfrm>
            <a:prstGeom prst="line">
              <a:avLst/>
            </a:prstGeom>
            <a:ln w="63500" cap="rnd">
              <a:solidFill>
                <a:srgbClr val="4799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 flipH="1">
              <a:off x="6455507" y="3222603"/>
              <a:ext cx="304798" cy="114040"/>
            </a:xfrm>
            <a:prstGeom prst="line">
              <a:avLst/>
            </a:prstGeom>
            <a:ln w="63500" cap="rnd">
              <a:solidFill>
                <a:srgbClr val="AEE3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 flipV="1">
              <a:off x="6329457" y="3264721"/>
              <a:ext cx="98529" cy="152399"/>
            </a:xfrm>
            <a:prstGeom prst="line">
              <a:avLst/>
            </a:prstGeom>
            <a:ln w="63500" cap="rnd">
              <a:solidFill>
                <a:srgbClr val="FCD6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H="1" flipV="1">
              <a:off x="6773780" y="3112324"/>
              <a:ext cx="114041" cy="319701"/>
            </a:xfrm>
            <a:prstGeom prst="line">
              <a:avLst/>
            </a:prstGeom>
            <a:ln w="63500" cap="rnd">
              <a:solidFill>
                <a:srgbClr val="333D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5927291" y="3264720"/>
              <a:ext cx="402166" cy="0"/>
            </a:xfrm>
            <a:prstGeom prst="line">
              <a:avLst/>
            </a:prstGeom>
            <a:ln w="63500" cap="rnd">
              <a:solidFill>
                <a:srgbClr val="FCD6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183" idx="3"/>
            </p:cNvCxnSpPr>
            <p:nvPr/>
          </p:nvCxnSpPr>
          <p:spPr>
            <a:xfrm flipV="1">
              <a:off x="5487825" y="3264720"/>
              <a:ext cx="456571" cy="1"/>
            </a:xfrm>
            <a:prstGeom prst="line">
              <a:avLst/>
            </a:prstGeom>
            <a:ln w="63500" cap="rnd">
              <a:solidFill>
                <a:srgbClr val="FCD6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endCxn id="182" idx="3"/>
            </p:cNvCxnSpPr>
            <p:nvPr/>
          </p:nvCxnSpPr>
          <p:spPr>
            <a:xfrm flipH="1">
              <a:off x="5487825" y="4063490"/>
              <a:ext cx="409943" cy="0"/>
            </a:xfrm>
            <a:prstGeom prst="line">
              <a:avLst/>
            </a:prstGeom>
            <a:ln w="63500" cap="rnd">
              <a:solidFill>
                <a:srgbClr val="D2D5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H="1">
              <a:off x="4122081" y="4080033"/>
              <a:ext cx="362182" cy="1"/>
            </a:xfrm>
            <a:prstGeom prst="line">
              <a:avLst/>
            </a:prstGeom>
            <a:ln w="63500" cap="rnd">
              <a:solidFill>
                <a:srgbClr val="FF0000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H="1">
              <a:off x="4122085" y="3264721"/>
              <a:ext cx="362182" cy="1"/>
            </a:xfrm>
            <a:prstGeom prst="line">
              <a:avLst/>
            </a:prstGeom>
            <a:ln w="63500" cap="rnd">
              <a:solidFill>
                <a:srgbClr val="FF0000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ectangle 181"/>
            <p:cNvSpPr/>
            <p:nvPr/>
          </p:nvSpPr>
          <p:spPr>
            <a:xfrm>
              <a:off x="4484267" y="3818143"/>
              <a:ext cx="1003558" cy="4906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Heat pump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4484267" y="3019374"/>
              <a:ext cx="1003558" cy="4906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Heat pump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91" name="Straight Connector 190"/>
            <p:cNvCxnSpPr/>
            <p:nvPr/>
          </p:nvCxnSpPr>
          <p:spPr>
            <a:xfrm flipH="1" flipV="1">
              <a:off x="3051047" y="2357120"/>
              <a:ext cx="2969862" cy="2029"/>
            </a:xfrm>
            <a:prstGeom prst="line">
              <a:avLst/>
            </a:prstGeom>
            <a:ln w="63500" cap="rnd">
              <a:solidFill>
                <a:srgbClr val="FF0000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H="1">
              <a:off x="3048009" y="4758086"/>
              <a:ext cx="4298622" cy="1"/>
            </a:xfrm>
            <a:prstGeom prst="line">
              <a:avLst/>
            </a:prstGeom>
            <a:ln w="63500" cap="rnd">
              <a:solidFill>
                <a:srgbClr val="0000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V="1">
              <a:off x="7375053" y="2345630"/>
              <a:ext cx="0" cy="2412457"/>
            </a:xfrm>
            <a:prstGeom prst="line">
              <a:avLst/>
            </a:prstGeom>
            <a:ln w="63500" cap="rnd">
              <a:solidFill>
                <a:srgbClr val="0000FF"/>
              </a:solidFill>
              <a:prstDash val="solid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Rectangle 222"/>
            <p:cNvSpPr/>
            <p:nvPr/>
          </p:nvSpPr>
          <p:spPr>
            <a:xfrm>
              <a:off x="1069449" y="2506463"/>
              <a:ext cx="1008281" cy="17463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Lund District Heating System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56" name="Straight Arrow Connector 255"/>
            <p:cNvCxnSpPr/>
            <p:nvPr/>
          </p:nvCxnSpPr>
          <p:spPr>
            <a:xfrm>
              <a:off x="3048009" y="4063490"/>
              <a:ext cx="0" cy="671915"/>
            </a:xfrm>
            <a:prstGeom prst="straightConnector1">
              <a:avLst/>
            </a:prstGeom>
            <a:ln w="63500" cap="rnd">
              <a:solidFill>
                <a:srgbClr val="0000FF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 flipH="1">
              <a:off x="2079177" y="4063490"/>
              <a:ext cx="652546" cy="2881"/>
            </a:xfrm>
            <a:prstGeom prst="straightConnector1">
              <a:avLst/>
            </a:prstGeom>
            <a:ln w="63500" cap="rnd">
              <a:solidFill>
                <a:srgbClr val="FF0000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/>
            <p:nvPr/>
          </p:nvCxnSpPr>
          <p:spPr>
            <a:xfrm>
              <a:off x="3051047" y="2374403"/>
              <a:ext cx="0" cy="641263"/>
            </a:xfrm>
            <a:prstGeom prst="straightConnector1">
              <a:avLst/>
            </a:prstGeom>
            <a:ln w="63500" cap="rnd">
              <a:solidFill>
                <a:srgbClr val="FF0000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1453445" y="902714"/>
            <a:ext cx="6321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Simplified heat flow between ESS and Lund District Heating system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3188919" y="62364"/>
            <a:ext cx="2441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 dirty="0">
                <a:solidFill>
                  <a:srgbClr val="0000FF"/>
                </a:solidFill>
                <a:latin typeface="Papyrus"/>
                <a:ea typeface="ＭＳ Ｐゴシック" pitchFamily="-112" charset="-128"/>
                <a:cs typeface="Papyrus"/>
              </a:rPr>
              <a:t>Recyclable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8331"/>
            <a:ext cx="8229600" cy="915255"/>
          </a:xfrm>
        </p:spPr>
        <p:txBody>
          <a:bodyPr/>
          <a:lstStyle/>
          <a:p>
            <a:r>
              <a:rPr lang="en-US" dirty="0" smtClean="0">
                <a:latin typeface="Papyrus"/>
                <a:cs typeface="Papyrus"/>
              </a:rPr>
              <a:t>Summary</a:t>
            </a:r>
            <a:endParaRPr lang="en-US" dirty="0">
              <a:latin typeface="Papyrus"/>
              <a:cs typeface="Papyru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48509"/>
            <a:ext cx="8229600" cy="423141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Cryogenics is a key enabling technology of the ESS</a:t>
            </a:r>
          </a:p>
          <a:p>
            <a:r>
              <a:rPr lang="en-US" dirty="0" smtClean="0"/>
              <a:t>Solutions are within the current state of the art but require custom designs and significant attention to detail – turn down capability &amp; recovery from trips</a:t>
            </a:r>
          </a:p>
          <a:p>
            <a:r>
              <a:rPr lang="en-US" dirty="0" smtClean="0"/>
              <a:t>Challenges include: meeting availability requirements, incorporating sustainability and an aggressive schedule</a:t>
            </a:r>
          </a:p>
          <a:p>
            <a:r>
              <a:rPr lang="en-US" dirty="0" smtClean="0"/>
              <a:t>There is much work to be done and significant opportunities for outside collaborations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44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21271" y="0"/>
            <a:ext cx="822870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3800" dirty="0">
                <a:latin typeface="Papyrus" charset="0"/>
                <a:cs typeface="Papyrus" charset="0"/>
                <a:sym typeface="Optima" charset="0"/>
              </a:rPr>
              <a:t>LINAC layout</a:t>
            </a:r>
          </a:p>
        </p:txBody>
      </p:sp>
      <p:sp>
        <p:nvSpPr>
          <p:cNvPr id="35842" name="Text Box 170"/>
          <p:cNvSpPr txBox="1">
            <a:spLocks noChangeArrowheads="1"/>
          </p:cNvSpPr>
          <p:nvPr/>
        </p:nvSpPr>
        <p:spPr bwMode="auto">
          <a:xfrm>
            <a:off x="8915177" y="6616898"/>
            <a:ext cx="224358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67" tIns="32133" rIns="64267" bIns="32133"/>
          <a:lstStyle>
            <a:lvl1pPr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3E0E2380-20BC-0749-8B1E-E925EF1A9277}" type="slidenum">
              <a:rPr lang="en-US" sz="1100">
                <a:solidFill>
                  <a:srgbClr val="FFFFFF"/>
                </a:solidFill>
                <a:latin typeface="Calibri" charset="0"/>
                <a:cs typeface="Calibri" charset="0"/>
                <a:sym typeface="Calibri" charset="0"/>
              </a:rPr>
              <a:pPr eaLnBrk="1" hangingPunct="1"/>
              <a:t>3</a:t>
            </a:fld>
            <a:endParaRPr lang="en-US" sz="11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pic>
        <p:nvPicPr>
          <p:cNvPr id="6" name="Picture 1" descr="LinacLayoutOct20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341"/>
            <a:ext cx="91440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20" y="2593730"/>
            <a:ext cx="8462758" cy="30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0209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 bwMode="auto">
          <a:xfrm>
            <a:off x="1001242" y="188640"/>
            <a:ext cx="822870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3400" dirty="0">
                <a:latin typeface="Papyrus" charset="0"/>
                <a:cs typeface="Papyrus" charset="0"/>
              </a:rPr>
              <a:t>Spoke </a:t>
            </a:r>
            <a:r>
              <a:rPr lang="en-US" sz="3400" dirty="0" err="1">
                <a:latin typeface="Papyrus" charset="0"/>
                <a:cs typeface="Papyrus" charset="0"/>
              </a:rPr>
              <a:t>Cryomodules</a:t>
            </a:r>
            <a:endParaRPr lang="en-US" sz="3400" dirty="0">
              <a:latin typeface="Papyrus" charset="0"/>
              <a:cs typeface="Papyrus" charset="0"/>
            </a:endParaRPr>
          </a:p>
        </p:txBody>
      </p:sp>
      <p:pic>
        <p:nvPicPr>
          <p:cNvPr id="36866" name="Picture 2" descr="C:\Users\reynet.IPN\Desktop\Image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r="5336"/>
          <a:stretch>
            <a:fillRect/>
          </a:stretch>
        </p:blipFill>
        <p:spPr bwMode="auto">
          <a:xfrm>
            <a:off x="3154412" y="4387268"/>
            <a:ext cx="2500313" cy="16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 11" descr="ensemble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t="2271" r="14877" b="1135"/>
          <a:stretch>
            <a:fillRect/>
          </a:stretch>
        </p:blipFill>
        <p:spPr bwMode="auto">
          <a:xfrm>
            <a:off x="876226" y="3226967"/>
            <a:ext cx="2527102" cy="199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Image 12" descr="Version SN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r="11578"/>
          <a:stretch>
            <a:fillRect/>
          </a:stretch>
        </p:blipFill>
        <p:spPr bwMode="auto">
          <a:xfrm>
            <a:off x="5787554" y="3074045"/>
            <a:ext cx="2850803" cy="207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15"/>
          <p:cNvSpPr>
            <a:spLocks noChangeArrowheads="1"/>
          </p:cNvSpPr>
          <p:nvPr/>
        </p:nvSpPr>
        <p:spPr bwMode="auto">
          <a:xfrm>
            <a:off x="338203" y="876807"/>
            <a:ext cx="8774534" cy="265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1" tIns="32140" rIns="64281" bIns="32140">
            <a:spAutoFit/>
          </a:bodyPr>
          <a:lstStyle/>
          <a:p>
            <a:pPr>
              <a:spcAft>
                <a:spcPct val="30000"/>
              </a:spcAft>
              <a:tabLst>
                <a:tab pos="565899" algn="l"/>
              </a:tabLst>
            </a:pPr>
            <a:r>
              <a:rPr lang="en-US" sz="2000" b="1" dirty="0">
                <a:latin typeface="Calibri" charset="0"/>
              </a:rPr>
              <a:t>The fully equipped spoke </a:t>
            </a:r>
            <a:r>
              <a:rPr lang="en-US" sz="2000" b="1" dirty="0" err="1">
                <a:latin typeface="Calibri" charset="0"/>
              </a:rPr>
              <a:t>cryomodules</a:t>
            </a:r>
            <a:r>
              <a:rPr lang="en-US" sz="2000" b="1" dirty="0">
                <a:latin typeface="Calibri" charset="0"/>
              </a:rPr>
              <a:t> provide operating conditions (vacuum, cryogenics) to the spoke resonators.</a:t>
            </a:r>
          </a:p>
          <a:p>
            <a:pPr lvl="1">
              <a:spcAft>
                <a:spcPct val="30000"/>
              </a:spcAft>
              <a:buFont typeface="Wingdings" charset="0"/>
              <a:buChar char="Ø"/>
              <a:tabLst>
                <a:tab pos="565899" algn="l"/>
              </a:tabLst>
            </a:pPr>
            <a:r>
              <a:rPr lang="en-US" sz="2000" b="1" dirty="0">
                <a:latin typeface="Calibri" charset="0"/>
              </a:rPr>
              <a:t> </a:t>
            </a:r>
            <a:r>
              <a:rPr lang="en-US" sz="2000" dirty="0">
                <a:latin typeface="Calibri" charset="0"/>
              </a:rPr>
              <a:t>2 double-spoke resonators per </a:t>
            </a:r>
            <a:r>
              <a:rPr lang="en-US" sz="2000" dirty="0" err="1">
                <a:latin typeface="Calibri" charset="0"/>
              </a:rPr>
              <a:t>cryomodule</a:t>
            </a:r>
            <a:endParaRPr lang="en-US" sz="2000" dirty="0">
              <a:latin typeface="Calibri" charset="0"/>
            </a:endParaRPr>
          </a:p>
          <a:p>
            <a:pPr lvl="1">
              <a:spcAft>
                <a:spcPct val="30000"/>
              </a:spcAft>
              <a:buFont typeface="Wingdings" charset="0"/>
              <a:buChar char="Ø"/>
              <a:tabLst>
                <a:tab pos="565899" algn="l"/>
              </a:tabLst>
            </a:pPr>
            <a:r>
              <a:rPr lang="en-US" sz="2000" dirty="0">
                <a:latin typeface="Calibri" charset="0"/>
              </a:rPr>
              <a:t> 14 </a:t>
            </a:r>
            <a:r>
              <a:rPr lang="en-US" sz="2000" dirty="0" err="1">
                <a:latin typeface="Calibri" charset="0"/>
              </a:rPr>
              <a:t>cryomodules</a:t>
            </a:r>
            <a:r>
              <a:rPr lang="en-US" sz="2000" dirty="0">
                <a:latin typeface="Calibri" charset="0"/>
              </a:rPr>
              <a:t> in total to cover Energy range between 79 MeV to 201 MeV</a:t>
            </a:r>
          </a:p>
          <a:p>
            <a:pPr lvl="1">
              <a:spcAft>
                <a:spcPct val="30000"/>
              </a:spcAft>
              <a:buFont typeface="Wingdings" charset="0"/>
              <a:buChar char="Ø"/>
              <a:tabLst>
                <a:tab pos="565899" algn="l"/>
              </a:tabLst>
            </a:pPr>
            <a:r>
              <a:rPr lang="en-US" sz="2000" dirty="0">
                <a:latin typeface="Calibri" charset="0"/>
              </a:rPr>
              <a:t> Operation at 2 K</a:t>
            </a:r>
          </a:p>
          <a:p>
            <a:pPr lvl="1">
              <a:spcAft>
                <a:spcPct val="30000"/>
              </a:spcAft>
              <a:buFont typeface="Wingdings" charset="0"/>
              <a:buChar char="Ø"/>
              <a:tabLst>
                <a:tab pos="565899" algn="l"/>
              </a:tabLst>
            </a:pPr>
            <a:r>
              <a:rPr lang="en-US" sz="2000" dirty="0">
                <a:latin typeface="Calibri" charset="0"/>
                <a:cs typeface="Calibri" charset="0"/>
              </a:rPr>
              <a:t> Dimension : 2.9 m long , 1.3 m diameter</a:t>
            </a:r>
          </a:p>
          <a:p>
            <a:pPr lvl="1">
              <a:spcAft>
                <a:spcPct val="30000"/>
              </a:spcAft>
              <a:buFont typeface="Wingdings" charset="0"/>
              <a:buChar char="Ø"/>
              <a:tabLst>
                <a:tab pos="565899" algn="l"/>
              </a:tabLst>
            </a:pPr>
            <a:endParaRPr lang="en-US" sz="2000" b="1" dirty="0">
              <a:latin typeface="Calibri" charset="0"/>
            </a:endParaRPr>
          </a:p>
        </p:txBody>
      </p:sp>
      <p:sp>
        <p:nvSpPr>
          <p:cNvPr id="36870" name="Rectangle 16"/>
          <p:cNvSpPr>
            <a:spLocks noChangeArrowheads="1"/>
          </p:cNvSpPr>
          <p:nvPr/>
        </p:nvSpPr>
        <p:spPr bwMode="auto">
          <a:xfrm>
            <a:off x="3964782" y="3530576"/>
            <a:ext cx="1069330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/>
          <a:p>
            <a:r>
              <a:rPr lang="en-US" sz="1400">
                <a:latin typeface="Calibri" charset="0"/>
                <a:cs typeface="Calibri" charset="0"/>
              </a:rPr>
              <a:t>Space-frame</a:t>
            </a:r>
            <a:endParaRPr lang="en-US" sz="1400"/>
          </a:p>
        </p:txBody>
      </p:sp>
      <p:sp>
        <p:nvSpPr>
          <p:cNvPr id="36871" name="Rectangle 17"/>
          <p:cNvSpPr>
            <a:spLocks noChangeArrowheads="1"/>
          </p:cNvSpPr>
          <p:nvPr/>
        </p:nvSpPr>
        <p:spPr bwMode="auto">
          <a:xfrm>
            <a:off x="7255372" y="5048623"/>
            <a:ext cx="1195462" cy="28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/>
          <a:p>
            <a:r>
              <a:rPr lang="en-US" sz="1400">
                <a:latin typeface="Calibri" charset="0"/>
                <a:cs typeface="Calibri" charset="0"/>
              </a:rPr>
              <a:t>Power coupler</a:t>
            </a:r>
            <a:endParaRPr lang="en-US" sz="1400"/>
          </a:p>
        </p:txBody>
      </p:sp>
      <p:sp>
        <p:nvSpPr>
          <p:cNvPr id="36872" name="Rectangle 18"/>
          <p:cNvSpPr>
            <a:spLocks noChangeArrowheads="1"/>
          </p:cNvSpPr>
          <p:nvPr/>
        </p:nvSpPr>
        <p:spPr bwMode="auto">
          <a:xfrm>
            <a:off x="3739183" y="3857207"/>
            <a:ext cx="899666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/>
          <a:p>
            <a:r>
              <a:rPr lang="en-US" sz="1400" dirty="0">
                <a:latin typeface="Calibri" charset="0"/>
                <a:cs typeface="Calibri" charset="0"/>
              </a:rPr>
              <a:t>Cold tuner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952379" y="3631035"/>
            <a:ext cx="961057" cy="51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001992" y="4542978"/>
            <a:ext cx="354955" cy="5056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380672" y="4132939"/>
            <a:ext cx="658564" cy="1023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559597" y="4132939"/>
            <a:ext cx="607219" cy="11139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7407176" y="4339828"/>
            <a:ext cx="269007" cy="709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0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1001242" y="188640"/>
            <a:ext cx="822870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3400">
                <a:latin typeface="Papyrus" charset="0"/>
                <a:cs typeface="Papyrus" charset="0"/>
              </a:rPr>
              <a:t>Elliptical Cryomodules</a:t>
            </a:r>
          </a:p>
        </p:txBody>
      </p:sp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1992923" y="5505152"/>
            <a:ext cx="5769695" cy="49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77" tIns="32139" rIns="64277" bIns="32139">
            <a:spAutoFit/>
          </a:bodyPr>
          <a:lstStyle>
            <a:lvl1pPr marL="342900" indent="-342900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98513" indent="-341313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lvl="1" eaLnBrk="1" hangingPunct="1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Papyrus" charset="0"/>
                <a:cs typeface="Papyrus" charset="0"/>
                <a:sym typeface="Wingdings" charset="0"/>
              </a:rPr>
              <a:t>Elliptical Cavities </a:t>
            </a:r>
            <a:r>
              <a:rPr lang="en-US" sz="1400" dirty="0" err="1">
                <a:solidFill>
                  <a:schemeClr val="tx1"/>
                </a:solidFill>
                <a:latin typeface="Papyrus" charset="0"/>
                <a:cs typeface="Papyrus" charset="0"/>
                <a:sym typeface="Wingdings" charset="0"/>
              </a:rPr>
              <a:t>Cryomodule</a:t>
            </a:r>
            <a:r>
              <a:rPr lang="en-US" sz="1400" dirty="0">
                <a:solidFill>
                  <a:schemeClr val="tx1"/>
                </a:solidFill>
                <a:latin typeface="Papyrus" charset="0"/>
                <a:cs typeface="Papyrus" charset="0"/>
                <a:sym typeface="Wingdings" charset="0"/>
              </a:rPr>
              <a:t> Technology Demonstrator results by the end of 2015  start pre-series </a:t>
            </a:r>
          </a:p>
        </p:txBody>
      </p:sp>
      <p:graphicFrame>
        <p:nvGraphicFramePr>
          <p:cNvPr id="9219" name="Object 6"/>
          <p:cNvGraphicFramePr>
            <a:graphicFrameLocks noChangeAspect="1"/>
          </p:cNvGraphicFramePr>
          <p:nvPr/>
        </p:nvGraphicFramePr>
        <p:xfrm>
          <a:off x="1838400" y="1201044"/>
          <a:ext cx="7037710" cy="2048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ocument" r:id="rId5" imgW="5892583" imgH="1714437" progId="Word.Document.12">
                  <p:embed/>
                </p:oleObj>
              </mc:Choice>
              <mc:Fallback>
                <p:oleObj name="Document" r:id="rId5" imgW="5892583" imgH="1714437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400" y="1201044"/>
                        <a:ext cx="7037710" cy="20482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12" y="3277195"/>
            <a:ext cx="5670352" cy="222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38" y="3125391"/>
            <a:ext cx="2002482" cy="222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1" y="947664"/>
            <a:ext cx="1943324" cy="118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15"/>
          <p:cNvSpPr>
            <a:spLocks noChangeArrowheads="1"/>
          </p:cNvSpPr>
          <p:nvPr/>
        </p:nvSpPr>
        <p:spPr bwMode="auto">
          <a:xfrm>
            <a:off x="471041" y="2618631"/>
            <a:ext cx="1070447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/>
          <a:p>
            <a:r>
              <a:rPr lang="en-US" sz="1400">
                <a:latin typeface="Calibri" charset="0"/>
                <a:cs typeface="Calibri" charset="0"/>
              </a:rPr>
              <a:t>Space-frame</a:t>
            </a:r>
            <a:endParaRPr lang="en-US" sz="1400"/>
          </a:p>
        </p:txBody>
      </p:sp>
      <p:sp>
        <p:nvSpPr>
          <p:cNvPr id="9224" name="Rectangle 16"/>
          <p:cNvSpPr>
            <a:spLocks noChangeArrowheads="1"/>
          </p:cNvSpPr>
          <p:nvPr/>
        </p:nvSpPr>
        <p:spPr bwMode="auto">
          <a:xfrm>
            <a:off x="2749228" y="5251773"/>
            <a:ext cx="1195462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/>
          <a:p>
            <a:r>
              <a:rPr lang="en-US" sz="1400">
                <a:latin typeface="Calibri" charset="0"/>
                <a:cs typeface="Calibri" charset="0"/>
              </a:rPr>
              <a:t>Power coupler</a:t>
            </a:r>
            <a:endParaRPr lang="en-US" sz="1400"/>
          </a:p>
        </p:txBody>
      </p:sp>
      <p:sp>
        <p:nvSpPr>
          <p:cNvPr id="9225" name="Rectangle 17"/>
          <p:cNvSpPr>
            <a:spLocks noChangeArrowheads="1"/>
          </p:cNvSpPr>
          <p:nvPr/>
        </p:nvSpPr>
        <p:spPr bwMode="auto">
          <a:xfrm>
            <a:off x="1331640" y="5403578"/>
            <a:ext cx="900782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/>
          <a:p>
            <a:r>
              <a:rPr lang="en-US" sz="1400">
                <a:latin typeface="Calibri" charset="0"/>
                <a:cs typeface="Calibri" charset="0"/>
              </a:rPr>
              <a:t>Cold tuner</a:t>
            </a:r>
            <a:endParaRPr lang="en-US" sz="1400"/>
          </a:p>
        </p:txBody>
      </p:sp>
      <p:sp>
        <p:nvSpPr>
          <p:cNvPr id="9226" name="Rectangle 18"/>
          <p:cNvSpPr>
            <a:spLocks noChangeArrowheads="1"/>
          </p:cNvSpPr>
          <p:nvPr/>
        </p:nvSpPr>
        <p:spPr bwMode="auto">
          <a:xfrm>
            <a:off x="4268391" y="5099968"/>
            <a:ext cx="1017984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/>
          <a:p>
            <a:r>
              <a:rPr lang="en-US" sz="1400">
                <a:latin typeface="Calibri" charset="0"/>
                <a:cs typeface="Calibri" charset="0"/>
              </a:rPr>
              <a:t>Helium tank</a:t>
            </a:r>
            <a:endParaRPr lang="en-US" sz="1400"/>
          </a:p>
        </p:txBody>
      </p:sp>
      <p:sp>
        <p:nvSpPr>
          <p:cNvPr id="9227" name="Rectangle 19"/>
          <p:cNvSpPr>
            <a:spLocks noChangeArrowheads="1"/>
          </p:cNvSpPr>
          <p:nvPr/>
        </p:nvSpPr>
        <p:spPr bwMode="auto">
          <a:xfrm>
            <a:off x="5027414" y="4796359"/>
            <a:ext cx="1647527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/>
          <a:p>
            <a:r>
              <a:rPr lang="en-US" sz="1400">
                <a:latin typeface="Calibri" charset="0"/>
                <a:cs typeface="Calibri" charset="0"/>
              </a:rPr>
              <a:t>5-cell elliptical cavity</a:t>
            </a:r>
            <a:endParaRPr lang="en-US" sz="140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86595" y="4492750"/>
            <a:ext cx="202034" cy="961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204642" y="4542979"/>
            <a:ext cx="253380" cy="8103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863206" y="4391174"/>
            <a:ext cx="455414" cy="8103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280794" y="3985990"/>
            <a:ext cx="455414" cy="8103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876226" y="1504652"/>
            <a:ext cx="303609" cy="11653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0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4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pyrus"/>
                <a:cs typeface="Papyrus"/>
              </a:rPr>
              <a:t>Cryogenics Plays an Important Role at ESS</a:t>
            </a:r>
            <a:endParaRPr lang="en-US" dirty="0">
              <a:latin typeface="Papyrus"/>
              <a:cs typeface="Papyru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3135"/>
            <a:ext cx="8229600" cy="423141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Cooling for the </a:t>
            </a:r>
            <a:r>
              <a:rPr lang="en-US" dirty="0" err="1" smtClean="0"/>
              <a:t>cryomodules</a:t>
            </a:r>
            <a:r>
              <a:rPr lang="en-US" dirty="0" smtClean="0"/>
              <a:t> (2 K, 5 – 8 K and 40)</a:t>
            </a:r>
          </a:p>
          <a:p>
            <a:r>
              <a:rPr lang="en-US" dirty="0" smtClean="0"/>
              <a:t>Cooling for the Target LH</a:t>
            </a:r>
            <a:r>
              <a:rPr lang="en-US" baseline="-25000" dirty="0" smtClean="0"/>
              <a:t>2</a:t>
            </a:r>
            <a:r>
              <a:rPr lang="en-US" dirty="0" smtClean="0"/>
              <a:t> Moderator (16 K)</a:t>
            </a:r>
          </a:p>
          <a:p>
            <a:r>
              <a:rPr lang="en-US" dirty="0" smtClean="0"/>
              <a:t>Liquid Helium and Liquid Nitrogen for the Neutron Instruments</a:t>
            </a:r>
          </a:p>
          <a:p>
            <a:r>
              <a:rPr lang="en-US" dirty="0" smtClean="0"/>
              <a:t>Cooling for the </a:t>
            </a:r>
            <a:r>
              <a:rPr lang="en-US" dirty="0" err="1" smtClean="0"/>
              <a:t>cryomodule</a:t>
            </a:r>
            <a:r>
              <a:rPr lang="en-US" dirty="0" smtClean="0"/>
              <a:t> test stands (2 K, 5 – 8 K and 40 K)</a:t>
            </a:r>
          </a:p>
          <a:p>
            <a:r>
              <a:rPr lang="en-US" dirty="0" smtClean="0"/>
              <a:t>This is accomplished via 3 separate </a:t>
            </a:r>
            <a:r>
              <a:rPr lang="en-US" dirty="0" err="1" smtClean="0"/>
              <a:t>cryoplants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582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680" y="66610"/>
            <a:ext cx="6928794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pyrus"/>
                <a:cs typeface="Papyrus"/>
              </a:rPr>
              <a:t>ESS Cryogenics System</a:t>
            </a:r>
            <a:endParaRPr lang="en-US" dirty="0">
              <a:latin typeface="Papyrus"/>
              <a:cs typeface="Papyru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32" y="764134"/>
            <a:ext cx="7223091" cy="50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53" y="196483"/>
            <a:ext cx="3767993" cy="5780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9846" y="381000"/>
            <a:ext cx="495520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6585"/>
                </a:solidFill>
                <a:latin typeface="Papyrus"/>
                <a:ea typeface="+mj-ea"/>
                <a:cs typeface="Papyrus"/>
              </a:rPr>
              <a:t>     Accelerator Cryogenics</a:t>
            </a:r>
          </a:p>
          <a:p>
            <a:endParaRPr lang="en-US" sz="2800" b="1" dirty="0">
              <a:solidFill>
                <a:srgbClr val="006585"/>
              </a:solidFill>
              <a:latin typeface="Papyrus"/>
              <a:ea typeface="+mj-ea"/>
              <a:cs typeface="Papyrus"/>
            </a:endParaRPr>
          </a:p>
          <a:p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Distribution system delivers single</a:t>
            </a:r>
          </a:p>
          <a:p>
            <a:r>
              <a:rPr lang="en-US" sz="2400" dirty="0" smtClean="0"/>
              <a:t> phase Helium at 4.5 K &amp; 40 K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2 K helium produced at </a:t>
            </a:r>
          </a:p>
          <a:p>
            <a:r>
              <a:rPr lang="en-US" sz="2400" dirty="0" smtClean="0"/>
              <a:t>	each </a:t>
            </a:r>
            <a:r>
              <a:rPr lang="en-US" sz="2400" dirty="0" err="1" smtClean="0"/>
              <a:t>cryomodule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Sub atmospheric vapor pumped off</a:t>
            </a:r>
          </a:p>
          <a:p>
            <a:r>
              <a:rPr lang="en-US" sz="2400" dirty="0" smtClean="0"/>
              <a:t> 	to </a:t>
            </a:r>
            <a:r>
              <a:rPr lang="en-US" sz="2400" dirty="0" err="1" smtClean="0"/>
              <a:t>cryoplant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4.5 K – 300 K cooling of couplers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507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407"/>
            <a:ext cx="8229600" cy="100513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apyrus"/>
                <a:cs typeface="Papyrus"/>
              </a:rPr>
              <a:t>Accelerator Heat Loads</a:t>
            </a:r>
            <a:endParaRPr lang="en-US" dirty="0">
              <a:latin typeface="Papyrus"/>
              <a:cs typeface="Papyru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030"/>
            <a:ext cx="9144000" cy="36992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8" y="5139565"/>
            <a:ext cx="4634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Note Large  Dynamic vs. Static Loads at 2 K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90264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Presentation.potx</Template>
  <TotalTime>346</TotalTime>
  <Words>1028</Words>
  <Application>Microsoft Macintosh PowerPoint</Application>
  <PresentationFormat>On-screen Show (4:3)</PresentationFormat>
  <Paragraphs>168</Paragraphs>
  <Slides>22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ESS Presentation</vt:lpstr>
      <vt:lpstr>Document</vt:lpstr>
      <vt:lpstr>PowerPoint Presentation</vt:lpstr>
      <vt:lpstr>PowerPoint Presentation</vt:lpstr>
      <vt:lpstr>LINAC layout</vt:lpstr>
      <vt:lpstr>Spoke Cryomodules</vt:lpstr>
      <vt:lpstr>Elliptical Cryomodules</vt:lpstr>
      <vt:lpstr>Cryogenics Plays an Important Role at ESS</vt:lpstr>
      <vt:lpstr>ESS Cryogenics System</vt:lpstr>
      <vt:lpstr>PowerPoint Presentation</vt:lpstr>
      <vt:lpstr>Accelerator Heat Loads</vt:lpstr>
      <vt:lpstr>Accelerator Cryoplant</vt:lpstr>
      <vt:lpstr>Target Cryoplant</vt:lpstr>
      <vt:lpstr>Test &amp; Instruments Cryoplant</vt:lpstr>
      <vt:lpstr>ESS Test Stands</vt:lpstr>
      <vt:lpstr>Distribution System</vt:lpstr>
      <vt:lpstr>View of ESS Tunnel</vt:lpstr>
      <vt:lpstr>Gas Management, Purification  &amp; Storage</vt:lpstr>
      <vt:lpstr>Gas Management, Purification  &amp; Storage</vt:lpstr>
      <vt:lpstr>Controls</vt:lpstr>
      <vt:lpstr>Reliability &amp; Availability</vt:lpstr>
      <vt:lpstr>Sustainability</vt:lpstr>
      <vt:lpstr>PowerPoint Presentation</vt:lpstr>
      <vt:lpstr>Summary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John Weisend</cp:lastModifiedBy>
  <cp:revision>36</cp:revision>
  <dcterms:created xsi:type="dcterms:W3CDTF">2011-12-13T12:41:27Z</dcterms:created>
  <dcterms:modified xsi:type="dcterms:W3CDTF">2013-04-09T11:35:41Z</dcterms:modified>
</cp:coreProperties>
</file>