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63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F452-425F-4EE8-8409-83955108D33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6C5-E0BC-4C58-A3F1-6BCBAF790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8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F452-425F-4EE8-8409-83955108D33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6C5-E0BC-4C58-A3F1-6BCBAF790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F452-425F-4EE8-8409-83955108D33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6C5-E0BC-4C58-A3F1-6BCBAF790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04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F452-425F-4EE8-8409-83955108D33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6C5-E0BC-4C58-A3F1-6BCBAF790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36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F452-425F-4EE8-8409-83955108D33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6C5-E0BC-4C58-A3F1-6BCBAF790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8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F452-425F-4EE8-8409-83955108D33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6C5-E0BC-4C58-A3F1-6BCBAF790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4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F452-425F-4EE8-8409-83955108D33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6C5-E0BC-4C58-A3F1-6BCBAF790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35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F452-425F-4EE8-8409-83955108D33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6C5-E0BC-4C58-A3F1-6BCBAF790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90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F452-425F-4EE8-8409-83955108D33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6C5-E0BC-4C58-A3F1-6BCBAF790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7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F452-425F-4EE8-8409-83955108D33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6C5-E0BC-4C58-A3F1-6BCBAF790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5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F452-425F-4EE8-8409-83955108D33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6C5-E0BC-4C58-A3F1-6BCBAF790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3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EF452-425F-4EE8-8409-83955108D33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346C5-E0BC-4C58-A3F1-6BCBAF790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211277"/>
              </p:ext>
            </p:extLst>
          </p:nvPr>
        </p:nvGraphicFramePr>
        <p:xfrm>
          <a:off x="1711961" y="1539240"/>
          <a:ext cx="9321801" cy="4816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39"/>
                <a:gridCol w="1295400"/>
                <a:gridCol w="5242562"/>
              </a:tblGrid>
              <a:tr h="614087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speakers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from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Title </a:t>
                      </a:r>
                      <a:endParaRPr lang="en-GB" sz="2400" dirty="0"/>
                    </a:p>
                  </a:txBody>
                  <a:tcPr/>
                </a:tc>
              </a:tr>
              <a:tr h="1082633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Shixian</a:t>
                      </a:r>
                      <a:r>
                        <a:rPr lang="en-GB" sz="2400" baseline="0" dirty="0" smtClean="0"/>
                        <a:t> Peng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Peking U.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H- source - challenges in terms of emittance and current, upgradability</a:t>
                      </a:r>
                      <a:endParaRPr lang="en-GB" sz="2400" dirty="0"/>
                    </a:p>
                  </a:txBody>
                  <a:tcPr/>
                </a:tc>
              </a:tr>
              <a:tr h="650748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Takanori</a:t>
                      </a:r>
                      <a:r>
                        <a:rPr lang="en-GB" sz="2400" baseline="0" dirty="0" smtClean="0"/>
                        <a:t> Shibata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JPARC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and numerical study of J-PARC RF H- source</a:t>
                      </a:r>
                      <a:endParaRPr lang="en-GB" sz="2400" dirty="0"/>
                    </a:p>
                  </a:txBody>
                  <a:tcPr/>
                </a:tc>
              </a:tr>
              <a:tr h="65074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Mats </a:t>
                      </a:r>
                      <a:r>
                        <a:rPr lang="en-GB" sz="2400" dirty="0" err="1" smtClean="0"/>
                        <a:t>Lindroos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ESS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Flexibility for upgrade and design choices for proton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linacs</a:t>
                      </a:r>
                      <a:endParaRPr lang="en-GB" sz="2400" dirty="0"/>
                    </a:p>
                  </a:txBody>
                  <a:tcPr/>
                </a:tc>
              </a:tr>
              <a:tr h="65074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Deepak </a:t>
                      </a:r>
                      <a:r>
                        <a:rPr lang="en-GB" sz="2400" dirty="0" err="1" smtClean="0"/>
                        <a:t>Raparia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BNL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H-</a:t>
                      </a:r>
                      <a:r>
                        <a:rPr lang="en-GB" sz="2400" baseline="0" dirty="0" smtClean="0"/>
                        <a:t> stripping</a:t>
                      </a:r>
                      <a:endParaRPr lang="en-GB" sz="2400" dirty="0"/>
                    </a:p>
                  </a:txBody>
                  <a:tcPr/>
                </a:tc>
              </a:tr>
              <a:tr h="37702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Phi Nghiem</a:t>
                      </a:r>
                      <a:r>
                        <a:rPr lang="en-GB" sz="2400" baseline="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CEA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Characterization of a high intensity beam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0160" y="304800"/>
            <a:ext cx="576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Session 3 summary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18911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9534109" y="6437314"/>
            <a:ext cx="774041" cy="2968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5935" y="2462544"/>
            <a:ext cx="4093853" cy="5635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0308" tIns="45155" rIns="90308" bIns="45155" anchor="ctr"/>
          <a:lstStyle/>
          <a:p>
            <a:pPr algn="ctr" eaLnBrk="1" hangingPunct="1"/>
            <a:r>
              <a:rPr lang="en-US" sz="1633" dirty="0">
                <a:solidFill>
                  <a:srgbClr val="FF9933"/>
                </a:solidFill>
              </a:rPr>
              <a:t>Beam Characterization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81344" y="3429809"/>
            <a:ext cx="7839785" cy="2603803"/>
          </a:xfrm>
          <a:prstGeom prst="rect">
            <a:avLst/>
          </a:prstGeom>
          <a:noFill/>
        </p:spPr>
        <p:txBody>
          <a:bodyPr wrap="square" lIns="90308" tIns="45155" rIns="90308" bIns="45155" rtlCol="0">
            <a:spAutoFit/>
          </a:bodyPr>
          <a:lstStyle/>
          <a:p>
            <a:r>
              <a:rPr lang="fr-FR" sz="1814" dirty="0"/>
              <a:t>For high </a:t>
            </a:r>
            <a:r>
              <a:rPr lang="fr-FR" sz="1814" dirty="0" err="1"/>
              <a:t>intensity</a:t>
            </a:r>
            <a:r>
              <a:rPr lang="fr-FR" sz="1814" dirty="0"/>
              <a:t> </a:t>
            </a:r>
            <a:r>
              <a:rPr lang="fr-FR" sz="1814" dirty="0" err="1"/>
              <a:t>beam</a:t>
            </a:r>
            <a:endParaRPr lang="fr-FR" sz="1814" dirty="0"/>
          </a:p>
          <a:p>
            <a:endParaRPr lang="fr-FR" sz="1814" dirty="0"/>
          </a:p>
          <a:p>
            <a:pPr marL="414680" indent="-414680"/>
            <a:r>
              <a:rPr lang="fr-FR" sz="1814" dirty="0">
                <a:solidFill>
                  <a:srgbClr val="FF6600"/>
                </a:solidFill>
              </a:rPr>
              <a:t>1)</a:t>
            </a:r>
            <a:r>
              <a:rPr lang="fr-FR" sz="1814" dirty="0"/>
              <a:t> </a:t>
            </a:r>
            <a:r>
              <a:rPr lang="fr-FR" sz="1814" dirty="0" err="1"/>
              <a:t>Characterize</a:t>
            </a:r>
            <a:r>
              <a:rPr lang="fr-FR" sz="1814" dirty="0"/>
              <a:t> the </a:t>
            </a:r>
            <a:r>
              <a:rPr lang="fr-FR" sz="1814" dirty="0" err="1"/>
              <a:t>beam</a:t>
            </a:r>
            <a:r>
              <a:rPr lang="fr-FR" sz="1814" dirty="0"/>
              <a:t> by </a:t>
            </a:r>
            <a:r>
              <a:rPr lang="fr-FR" sz="1814" dirty="0" err="1"/>
              <a:t>its</a:t>
            </a:r>
            <a:r>
              <a:rPr lang="fr-FR" sz="1814" dirty="0"/>
              <a:t> </a:t>
            </a:r>
            <a:r>
              <a:rPr lang="fr-FR" sz="1814" dirty="0" err="1"/>
              <a:t>actual</a:t>
            </a:r>
            <a:r>
              <a:rPr lang="fr-FR" sz="1814" dirty="0"/>
              <a:t> </a:t>
            </a:r>
            <a:r>
              <a:rPr lang="fr-FR" sz="1814" dirty="0" err="1"/>
              <a:t>number</a:t>
            </a:r>
            <a:r>
              <a:rPr lang="fr-FR" sz="1814" dirty="0"/>
              <a:t> of </a:t>
            </a:r>
            <a:r>
              <a:rPr lang="fr-FR" sz="1814" dirty="0" err="1"/>
              <a:t>particles</a:t>
            </a:r>
            <a:endParaRPr lang="fr-FR" sz="1814" dirty="0"/>
          </a:p>
          <a:p>
            <a:pPr marL="414680" indent="-414680">
              <a:buAutoNum type="arabicParenR"/>
            </a:pPr>
            <a:endParaRPr lang="fr-FR" sz="1814" dirty="0"/>
          </a:p>
          <a:p>
            <a:pPr marL="414680" indent="-414680"/>
            <a:r>
              <a:rPr lang="fr-FR" sz="1814" dirty="0">
                <a:solidFill>
                  <a:srgbClr val="FF6600"/>
                </a:solidFill>
              </a:rPr>
              <a:t>2)</a:t>
            </a:r>
            <a:r>
              <a:rPr lang="fr-FR" sz="1814" dirty="0"/>
              <a:t> </a:t>
            </a:r>
            <a:r>
              <a:rPr lang="fr-FR" sz="1814" dirty="0" err="1"/>
              <a:t>Characterize</a:t>
            </a:r>
            <a:r>
              <a:rPr lang="fr-FR" sz="1814" dirty="0"/>
              <a:t> the </a:t>
            </a:r>
            <a:r>
              <a:rPr lang="fr-FR" sz="1814" dirty="0" err="1"/>
              <a:t>beam</a:t>
            </a:r>
            <a:r>
              <a:rPr lang="fr-FR" sz="1814" dirty="0"/>
              <a:t> by </a:t>
            </a:r>
            <a:r>
              <a:rPr lang="fr-FR" sz="1814" dirty="0" err="1"/>
              <a:t>its</a:t>
            </a:r>
            <a:r>
              <a:rPr lang="fr-FR" sz="1814" dirty="0"/>
              <a:t> projections onto a few axes</a:t>
            </a:r>
          </a:p>
          <a:p>
            <a:pPr marL="414680" indent="-414680"/>
            <a:endParaRPr lang="fr-FR" sz="1814" dirty="0"/>
          </a:p>
          <a:p>
            <a:pPr marL="414680" indent="-414680"/>
            <a:r>
              <a:rPr lang="fr-FR" sz="1814" dirty="0">
                <a:solidFill>
                  <a:srgbClr val="FF6600"/>
                </a:solidFill>
              </a:rPr>
              <a:t>3)</a:t>
            </a:r>
            <a:r>
              <a:rPr lang="fr-FR" sz="1814" dirty="0"/>
              <a:t> </a:t>
            </a:r>
            <a:r>
              <a:rPr lang="fr-FR" sz="1814" dirty="0" err="1"/>
              <a:t>Characterize</a:t>
            </a:r>
            <a:r>
              <a:rPr lang="fr-FR" sz="1814" dirty="0"/>
              <a:t> the </a:t>
            </a:r>
            <a:r>
              <a:rPr lang="fr-FR" sz="1814" dirty="0" err="1"/>
              <a:t>beam</a:t>
            </a:r>
            <a:r>
              <a:rPr lang="fr-FR" sz="1814" dirty="0"/>
              <a:t> by </a:t>
            </a:r>
            <a:r>
              <a:rPr lang="fr-FR" sz="1814" dirty="0" err="1"/>
              <a:t>its</a:t>
            </a:r>
            <a:r>
              <a:rPr lang="fr-FR" sz="1814" dirty="0"/>
              <a:t> </a:t>
            </a:r>
            <a:r>
              <a:rPr lang="fr-FR" sz="1814" dirty="0" err="1"/>
              <a:t>core</a:t>
            </a:r>
            <a:r>
              <a:rPr lang="fr-FR" sz="1814" dirty="0"/>
              <a:t> and halo </a:t>
            </a:r>
            <a:r>
              <a:rPr lang="fr-FR" sz="1814" dirty="0" err="1"/>
              <a:t>separately</a:t>
            </a:r>
            <a:endParaRPr lang="fr-FR" sz="1814" dirty="0"/>
          </a:p>
          <a:p>
            <a:pPr marL="414680" indent="-414680"/>
            <a:endParaRPr lang="fr-FR" sz="1814" u="sng" dirty="0"/>
          </a:p>
          <a:p>
            <a:pPr marL="414680" indent="-414680"/>
            <a:endParaRPr lang="fr-FR" sz="1814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72440" y="335280"/>
            <a:ext cx="1042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Phi Nghiem:  Characterization of high intensity beams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983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0"/>
          <p:cNvSpPr txBox="1"/>
          <p:nvPr/>
        </p:nvSpPr>
        <p:spPr>
          <a:xfrm>
            <a:off x="875802" y="652063"/>
            <a:ext cx="4771116" cy="1408593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97845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9569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493535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99138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fr-FR" sz="1700" smtClean="0">
                <a:latin typeface="+mn-lt"/>
              </a:rPr>
              <a:t>For IFMIF-LIPAc, D</a:t>
            </a:r>
            <a:r>
              <a:rPr lang="fr-FR" sz="1700" baseline="30000" smtClean="0">
                <a:latin typeface="+mn-lt"/>
              </a:rPr>
              <a:t>+</a:t>
            </a:r>
            <a:r>
              <a:rPr lang="fr-FR" sz="1700" smtClean="0">
                <a:latin typeface="+mn-lt"/>
              </a:rPr>
              <a:t>, 125 mA CW</a:t>
            </a:r>
            <a:r>
              <a:rPr lang="fr-FR" sz="1600" smtClean="0">
                <a:latin typeface="+mj-lt"/>
              </a:rPr>
              <a:t>, 40 MeV</a:t>
            </a:r>
            <a:endParaRPr lang="en-US" sz="160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700" smtClean="0">
                <a:solidFill>
                  <a:srgbClr val="FF0000"/>
                </a:solidFill>
                <a:latin typeface="+mn-lt"/>
              </a:rPr>
              <a:t>Actual number of particles: 5 10</a:t>
            </a:r>
            <a:r>
              <a:rPr lang="fr-FR" sz="1700" baseline="30000" smtClean="0">
                <a:solidFill>
                  <a:srgbClr val="FF0000"/>
                </a:solidFill>
                <a:latin typeface="+mn-lt"/>
              </a:rPr>
              <a:t>9</a:t>
            </a:r>
            <a:endParaRPr lang="fr-FR" sz="1700" smtClean="0">
              <a:latin typeface="+mj-lt"/>
            </a:endParaRPr>
          </a:p>
          <a:p>
            <a:r>
              <a:rPr lang="fr-FR" sz="1700" smtClean="0">
                <a:latin typeface="+mn-lt"/>
                <a:sym typeface="Wingdings" panose="05000000000000000000" pitchFamily="2" charset="2"/>
              </a:rPr>
              <a:t> 170 processors for 25 days, storing 38 To</a:t>
            </a:r>
          </a:p>
          <a:p>
            <a:r>
              <a:rPr lang="fr-FR" sz="1700" smtClean="0">
                <a:latin typeface="+mn-lt"/>
                <a:sym typeface="Wingdings" panose="05000000000000000000" pitchFamily="2" charset="2"/>
              </a:rPr>
              <a:t> confirm losses &lt; 10</a:t>
            </a:r>
            <a:r>
              <a:rPr lang="fr-FR" sz="1700" baseline="30000" smtClean="0">
                <a:latin typeface="+mn-lt"/>
                <a:sym typeface="Wingdings" panose="05000000000000000000" pitchFamily="2" charset="2"/>
              </a:rPr>
              <a:t>-7</a:t>
            </a:r>
          </a:p>
          <a:p>
            <a:r>
              <a:rPr lang="fr-FR" sz="1700" smtClean="0">
                <a:latin typeface="+mn-lt"/>
                <a:sym typeface="Wingdings" panose="05000000000000000000" pitchFamily="2" charset="2"/>
              </a:rPr>
              <a:t> representative statistics of microlosses</a:t>
            </a:r>
            <a:endParaRPr lang="fr-FR" sz="1700" smtClean="0">
              <a:latin typeface="+mn-lt"/>
            </a:endParaRPr>
          </a:p>
        </p:txBody>
      </p:sp>
      <p:sp>
        <p:nvSpPr>
          <p:cNvPr id="3" name="ZoneTexte 7"/>
          <p:cNvSpPr txBox="1"/>
          <p:nvPr/>
        </p:nvSpPr>
        <p:spPr>
          <a:xfrm>
            <a:off x="5184216" y="636674"/>
            <a:ext cx="5755488" cy="1423982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97845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9569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493535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99138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2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fr-FR" sz="180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Consequences of cavity errors (1°, 1%) on </a:t>
            </a:r>
            <a:r>
              <a:rPr lang="fr-FR" sz="180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losses</a:t>
            </a:r>
          </a:p>
          <a:p>
            <a:r>
              <a:rPr lang="fr-FR" sz="1700">
                <a:latin typeface="+mn-lt"/>
              </a:rPr>
              <a:t>f</a:t>
            </a:r>
            <a:r>
              <a:rPr lang="fr-FR" sz="1700" smtClean="0">
                <a:latin typeface="+mn-lt"/>
              </a:rPr>
              <a:t>or SPIRAL2, D</a:t>
            </a:r>
            <a:r>
              <a:rPr lang="fr-FR" sz="1700" baseline="30000" smtClean="0">
                <a:latin typeface="+mn-lt"/>
              </a:rPr>
              <a:t>+</a:t>
            </a:r>
            <a:r>
              <a:rPr lang="fr-FR" sz="1700" smtClean="0">
                <a:latin typeface="+mn-lt"/>
              </a:rPr>
              <a:t>, 5 mA CW</a:t>
            </a:r>
            <a:r>
              <a:rPr lang="fr-FR" sz="1600" smtClean="0">
                <a:latin typeface="+mj-lt"/>
              </a:rPr>
              <a:t>, 40 MeV</a:t>
            </a:r>
            <a:endParaRPr lang="en-US" sz="160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700" smtClean="0">
                <a:solidFill>
                  <a:srgbClr val="FF0000"/>
                </a:solidFill>
                <a:latin typeface="+mn-lt"/>
              </a:rPr>
              <a:t>2.5 10</a:t>
            </a:r>
            <a:r>
              <a:rPr lang="fr-FR" sz="1700" baseline="30000" smtClean="0">
                <a:solidFill>
                  <a:srgbClr val="FF0000"/>
                </a:solidFill>
                <a:latin typeface="+mn-lt"/>
              </a:rPr>
              <a:t>6</a:t>
            </a:r>
            <a:r>
              <a:rPr lang="fr-FR" sz="1700" smtClean="0">
                <a:solidFill>
                  <a:srgbClr val="FF0000"/>
                </a:solidFill>
                <a:latin typeface="+mn-lt"/>
              </a:rPr>
              <a:t>particles, number of linacs: 1000</a:t>
            </a:r>
            <a:endParaRPr lang="fr-FR" sz="1700" smtClean="0">
              <a:latin typeface="+mj-lt"/>
            </a:endParaRPr>
          </a:p>
          <a:p>
            <a:r>
              <a:rPr lang="fr-FR" sz="1700" smtClean="0">
                <a:latin typeface="+mn-lt"/>
                <a:sym typeface="Wingdings" panose="05000000000000000000" pitchFamily="2" charset="2"/>
              </a:rPr>
              <a:t> 150 processors for 7 days</a:t>
            </a:r>
          </a:p>
          <a:p>
            <a:r>
              <a:rPr lang="fr-FR" sz="1700" smtClean="0">
                <a:latin typeface="+mn-lt"/>
                <a:sym typeface="Wingdings" panose="05000000000000000000" pitchFamily="2" charset="2"/>
              </a:rPr>
              <a:t> Losses due to RFQ: 30%, due to cavity errors:70% </a:t>
            </a:r>
            <a:endParaRPr lang="fr-FR" sz="170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802" y="2636520"/>
            <a:ext cx="1006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« Brute force »</a:t>
            </a:r>
            <a:r>
              <a:rPr lang="fr-FR" dirty="0" smtClean="0"/>
              <a:t>, </a:t>
            </a:r>
            <a:r>
              <a:rPr lang="fr-FR" dirty="0" err="1" smtClean="0"/>
              <a:t>n</a:t>
            </a:r>
            <a:r>
              <a:rPr lang="fr-FR" dirty="0" err="1" smtClean="0">
                <a:latin typeface="+mn-lt"/>
              </a:rPr>
              <a:t>eed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very</a:t>
            </a:r>
            <a:r>
              <a:rPr lang="fr-FR" dirty="0" smtClean="0">
                <a:latin typeface="+mn-lt"/>
              </a:rPr>
              <a:t> fine description of </a:t>
            </a:r>
            <a:r>
              <a:rPr lang="fr-FR" dirty="0" err="1" smtClean="0">
                <a:latin typeface="+mn-lt"/>
              </a:rPr>
              <a:t>optics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elements</a:t>
            </a:r>
            <a:r>
              <a:rPr lang="fr-FR" dirty="0" smtClean="0">
                <a:latin typeface="+mn-lt"/>
              </a:rPr>
              <a:t>, </a:t>
            </a:r>
            <a:r>
              <a:rPr lang="fr-FR" dirty="0" err="1" smtClean="0">
                <a:latin typeface="+mn-lt"/>
              </a:rPr>
              <a:t>realistic</a:t>
            </a:r>
            <a:r>
              <a:rPr lang="fr-FR" dirty="0" smtClean="0">
                <a:latin typeface="+mn-lt"/>
              </a:rPr>
              <a:t> input </a:t>
            </a:r>
            <a:r>
              <a:rPr lang="fr-FR" dirty="0" err="1" smtClean="0">
                <a:latin typeface="+mn-lt"/>
              </a:rPr>
              <a:t>particle</a:t>
            </a:r>
            <a:r>
              <a:rPr lang="fr-FR" dirty="0" smtClean="0">
                <a:latin typeface="+mn-lt"/>
              </a:rPr>
              <a:t> distribution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167640"/>
            <a:ext cx="509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1) Conventional multi-particle: </a:t>
            </a:r>
            <a:endParaRPr lang="en-GB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3360" y="3475352"/>
            <a:ext cx="11430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2) Projections on few axes :</a:t>
            </a:r>
          </a:p>
          <a:p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+mn-lt"/>
                <a:sym typeface="Wingdings" panose="05000000000000000000" pitchFamily="2" charset="2"/>
              </a:rPr>
              <a:t>~ 2 projections are </a:t>
            </a:r>
            <a:r>
              <a:rPr lang="fr-FR" dirty="0" err="1" smtClean="0">
                <a:latin typeface="+mn-lt"/>
                <a:sym typeface="Wingdings" panose="05000000000000000000" pitchFamily="2" charset="2"/>
              </a:rPr>
              <a:t>enough</a:t>
            </a:r>
            <a:r>
              <a:rPr lang="fr-FR" dirty="0" smtClean="0">
                <a:latin typeface="+mn-lt"/>
                <a:sym typeface="Wingdings" panose="05000000000000000000" pitchFamily="2" charset="2"/>
              </a:rPr>
              <a:t> for </a:t>
            </a:r>
            <a:r>
              <a:rPr lang="fr-FR" dirty="0" err="1" smtClean="0">
                <a:latin typeface="+mn-lt"/>
                <a:sym typeface="Wingdings" panose="05000000000000000000" pitchFamily="2" charset="2"/>
              </a:rPr>
              <a:t>describing</a:t>
            </a:r>
            <a:r>
              <a:rPr lang="fr-FR" dirty="0" smtClean="0">
                <a:latin typeface="+mn-lt"/>
                <a:sym typeface="Wingdings" panose="05000000000000000000" pitchFamily="2" charset="2"/>
              </a:rPr>
              <a:t> the </a:t>
            </a:r>
            <a:r>
              <a:rPr lang="fr-FR" dirty="0" err="1" smtClean="0">
                <a:latin typeface="+mn-lt"/>
                <a:sym typeface="Wingdings" panose="05000000000000000000" pitchFamily="2" charset="2"/>
              </a:rPr>
              <a:t>core</a:t>
            </a:r>
            <a:endParaRPr lang="fr-FR" dirty="0" smtClean="0">
              <a:latin typeface="+mn-lt"/>
              <a:sym typeface="Wingdings" panose="05000000000000000000" pitchFamily="2" charset="2"/>
            </a:endParaRPr>
          </a:p>
          <a:p>
            <a:endParaRPr lang="fr-FR" dirty="0" smtClean="0">
              <a:latin typeface="+mn-lt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FR" dirty="0" smtClean="0">
                <a:latin typeface="+mn-lt"/>
                <a:sym typeface="Wingdings" panose="05000000000000000000" pitchFamily="2" charset="2"/>
              </a:rPr>
              <a:t>  ~ 6 projections are </a:t>
            </a:r>
            <a:r>
              <a:rPr lang="fr-FR" dirty="0" err="1" smtClean="0">
                <a:latin typeface="+mn-lt"/>
                <a:sym typeface="Wingdings" panose="05000000000000000000" pitchFamily="2" charset="2"/>
              </a:rPr>
              <a:t>enough</a:t>
            </a:r>
            <a:r>
              <a:rPr lang="fr-FR" dirty="0" smtClean="0">
                <a:latin typeface="+mn-lt"/>
                <a:sym typeface="Wingdings" panose="05000000000000000000" pitchFamily="2" charset="2"/>
              </a:rPr>
              <a:t> for </a:t>
            </a:r>
            <a:r>
              <a:rPr lang="fr-FR" dirty="0" err="1" smtClean="0">
                <a:latin typeface="+mn-lt"/>
                <a:sym typeface="Wingdings" panose="05000000000000000000" pitchFamily="2" charset="2"/>
              </a:rPr>
              <a:t>describing</a:t>
            </a:r>
            <a:r>
              <a:rPr lang="fr-FR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+mn-lt"/>
                <a:sym typeface="Wingdings" panose="05000000000000000000" pitchFamily="2" charset="2"/>
              </a:rPr>
              <a:t>inaddition</a:t>
            </a:r>
            <a:r>
              <a:rPr lang="fr-FR" dirty="0" smtClean="0">
                <a:latin typeface="+mn-lt"/>
                <a:sym typeface="Wingdings" panose="05000000000000000000" pitchFamily="2" charset="2"/>
              </a:rPr>
              <a:t> the </a:t>
            </a:r>
            <a:r>
              <a:rPr lang="fr-FR" dirty="0" err="1" smtClean="0">
                <a:latin typeface="+mn-lt"/>
                <a:sym typeface="Wingdings" panose="05000000000000000000" pitchFamily="2" charset="2"/>
              </a:rPr>
              <a:t>external</a:t>
            </a:r>
            <a:r>
              <a:rPr lang="fr-FR" dirty="0" smtClean="0">
                <a:latin typeface="+mn-lt"/>
                <a:sym typeface="Wingdings" panose="05000000000000000000" pitchFamily="2" charset="2"/>
              </a:rPr>
              <a:t> parts</a:t>
            </a:r>
          </a:p>
          <a:p>
            <a:endParaRPr lang="fr-FR" dirty="0" smtClean="0">
              <a:latin typeface="+mn-lt"/>
              <a:sym typeface="Wingdings" panose="05000000000000000000" pitchFamily="2" charset="2"/>
            </a:endParaRPr>
          </a:p>
          <a:p>
            <a:endParaRPr lang="fr-FR" dirty="0" smtClean="0">
              <a:latin typeface="+mn-lt"/>
              <a:sym typeface="Wingdings" panose="05000000000000000000" pitchFamily="2" charset="2"/>
            </a:endParaRPr>
          </a:p>
          <a:p>
            <a:r>
              <a:rPr lang="fr-FR" dirty="0" smtClean="0">
                <a:latin typeface="+mn-lt"/>
                <a:sym typeface="Wingdings" panose="05000000000000000000" pitchFamily="2" charset="2"/>
              </a:rPr>
              <a:t> ~ </a:t>
            </a:r>
            <a:r>
              <a:rPr lang="fr-FR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10 - 30 </a:t>
            </a:r>
            <a:r>
              <a:rPr lang="fr-FR" dirty="0" err="1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parameters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dirty="0" smtClean="0">
                <a:latin typeface="+mn-lt"/>
              </a:rPr>
              <a:t>for 2D</a:t>
            </a:r>
          </a:p>
          <a:p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BUT: how to go to 4D, 6D ?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915400" y="5242560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 Nghiem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8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9534109" y="6437314"/>
            <a:ext cx="774041" cy="2968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705295" y="797700"/>
            <a:ext cx="4663991" cy="370371"/>
          </a:xfrm>
          <a:prstGeom prst="rect">
            <a:avLst/>
          </a:prstGeom>
          <a:noFill/>
        </p:spPr>
        <p:txBody>
          <a:bodyPr wrap="none" lIns="90308" tIns="45155" rIns="90308" bIns="45155" rtlCol="0">
            <a:spAutoFit/>
          </a:bodyPr>
          <a:lstStyle/>
          <a:p>
            <a:r>
              <a:rPr lang="fr-FR" sz="1814"/>
              <a:t>For 1D: Core-Halo limit based on density profile</a:t>
            </a:r>
            <a:endParaRPr lang="fr-FR" sz="1814"/>
          </a:p>
        </p:txBody>
      </p:sp>
      <p:sp>
        <p:nvSpPr>
          <p:cNvPr id="21" name="ZoneTexte 20"/>
          <p:cNvSpPr txBox="1"/>
          <p:nvPr/>
        </p:nvSpPr>
        <p:spPr>
          <a:xfrm>
            <a:off x="1610518" y="4396856"/>
            <a:ext cx="3237640" cy="1277735"/>
          </a:xfrm>
          <a:prstGeom prst="rect">
            <a:avLst/>
          </a:prstGeom>
          <a:noFill/>
        </p:spPr>
        <p:txBody>
          <a:bodyPr wrap="none" lIns="90308" tIns="45155" rIns="90308" bIns="45155" rtlCol="0">
            <a:spAutoFit/>
          </a:bodyPr>
          <a:lstStyle/>
          <a:p>
            <a:r>
              <a:rPr lang="fr-FR" sz="1542" u="sng"/>
              <a:t>Extreme case:</a:t>
            </a:r>
          </a:p>
          <a:p>
            <a:r>
              <a:rPr lang="fr-FR" sz="1542"/>
              <a:t>Core: uniform, sc force strictly linear</a:t>
            </a:r>
          </a:p>
          <a:p>
            <a:r>
              <a:rPr lang="fr-FR" sz="1542"/>
              <a:t>Halo: tenuous, sc force nonlinear</a:t>
            </a:r>
          </a:p>
          <a:p>
            <a:r>
              <a:rPr lang="fr-FR" sz="1542">
                <a:sym typeface="Wingdings" panose="05000000000000000000" pitchFamily="2" charset="2"/>
              </a:rPr>
              <a:t> core-halo limit: very steep (infinite)</a:t>
            </a:r>
          </a:p>
          <a:p>
            <a:r>
              <a:rPr lang="fr-FR" sz="1542">
                <a:sym typeface="Wingdings" panose="05000000000000000000" pitchFamily="2" charset="2"/>
              </a:rPr>
              <a:t>variation of the slope</a:t>
            </a:r>
            <a:endParaRPr lang="fr-FR" sz="1542"/>
          </a:p>
        </p:txBody>
      </p:sp>
      <p:sp>
        <p:nvSpPr>
          <p:cNvPr id="22" name="ZoneTexte 21"/>
          <p:cNvSpPr txBox="1"/>
          <p:nvPr/>
        </p:nvSpPr>
        <p:spPr>
          <a:xfrm>
            <a:off x="6462768" y="4396855"/>
            <a:ext cx="3169223" cy="1515043"/>
          </a:xfrm>
          <a:prstGeom prst="rect">
            <a:avLst/>
          </a:prstGeom>
          <a:noFill/>
        </p:spPr>
        <p:txBody>
          <a:bodyPr wrap="none" lIns="90308" tIns="45155" rIns="90308" bIns="45155" rtlCol="0">
            <a:spAutoFit/>
          </a:bodyPr>
          <a:lstStyle/>
          <a:p>
            <a:r>
              <a:rPr lang="fr-FR" sz="1542" u="sng"/>
              <a:t>General case:</a:t>
            </a:r>
          </a:p>
          <a:p>
            <a:r>
              <a:rPr lang="fr-FR" sz="1542"/>
              <a:t>Continuously varying density</a:t>
            </a:r>
          </a:p>
          <a:p>
            <a:r>
              <a:rPr lang="fr-FR" sz="1542"/>
              <a:t>Core-Halo limit: steepest variation of </a:t>
            </a:r>
          </a:p>
          <a:p>
            <a:r>
              <a:rPr lang="fr-FR" sz="1542"/>
              <a:t>the slope </a:t>
            </a:r>
            <a:r>
              <a:rPr lang="fr-FR" sz="1542">
                <a:sym typeface="Wingdings" panose="05000000000000000000" pitchFamily="2" charset="2"/>
              </a:rPr>
              <a:t> </a:t>
            </a:r>
            <a:r>
              <a:rPr lang="fr-FR" sz="1542" u="sng">
                <a:solidFill>
                  <a:srgbClr val="FF6600"/>
                </a:solidFill>
                <a:sym typeface="Wingdings" panose="05000000000000000000" pitchFamily="2" charset="2"/>
              </a:rPr>
              <a:t>max of 2nd derivative</a:t>
            </a:r>
          </a:p>
          <a:p>
            <a:r>
              <a:rPr lang="fr-FR" sz="1542">
                <a:solidFill>
                  <a:srgbClr val="FF6600"/>
                </a:solidFill>
                <a:sym typeface="Wingdings" panose="05000000000000000000" pitchFamily="2" charset="2"/>
              </a:rPr>
              <a:t> Core &amp; Halo are submitted to two</a:t>
            </a:r>
          </a:p>
          <a:p>
            <a:r>
              <a:rPr lang="fr-FR" sz="1542">
                <a:solidFill>
                  <a:srgbClr val="FF6600"/>
                </a:solidFill>
                <a:sym typeface="Wingdings" panose="05000000000000000000" pitchFamily="2" charset="2"/>
              </a:rPr>
              <a:t>different space charge force regimes </a:t>
            </a:r>
            <a:endParaRPr lang="fr-FR" sz="1542">
              <a:solidFill>
                <a:srgbClr val="FF6600"/>
              </a:solidFill>
            </a:endParaRPr>
          </a:p>
        </p:txBody>
      </p:sp>
      <p:pic>
        <p:nvPicPr>
          <p:cNvPr id="3074" name="Picture 2" descr="D:\Halo\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41" y="1338555"/>
            <a:ext cx="3114950" cy="3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Halo\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79" y="1347747"/>
            <a:ext cx="3114950" cy="3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397238" y="1120441"/>
            <a:ext cx="3011872" cy="328501"/>
          </a:xfrm>
          <a:prstGeom prst="rect">
            <a:avLst/>
          </a:prstGeom>
          <a:noFill/>
        </p:spPr>
        <p:txBody>
          <a:bodyPr wrap="none" lIns="90308" tIns="45155" rIns="90308" bIns="45155" rtlCol="0">
            <a:spAutoFit/>
          </a:bodyPr>
          <a:lstStyle/>
          <a:p>
            <a:r>
              <a:rPr lang="fr-FR" sz="1542"/>
              <a:t>Appl. Phys. Lett. 104, 074109, 2014</a:t>
            </a:r>
            <a:endParaRPr lang="fr-FR" sz="1542"/>
          </a:p>
        </p:txBody>
      </p:sp>
      <p:sp>
        <p:nvSpPr>
          <p:cNvPr id="10" name="ZoneTexte 9"/>
          <p:cNvSpPr txBox="1"/>
          <p:nvPr/>
        </p:nvSpPr>
        <p:spPr>
          <a:xfrm>
            <a:off x="1408560" y="5917502"/>
            <a:ext cx="7891478" cy="328501"/>
          </a:xfrm>
          <a:prstGeom prst="rect">
            <a:avLst/>
          </a:prstGeom>
          <a:noFill/>
        </p:spPr>
        <p:txBody>
          <a:bodyPr wrap="none" lIns="90308" tIns="45155" rIns="90308" bIns="45155" rtlCol="0">
            <a:spAutoFit/>
          </a:bodyPr>
          <a:lstStyle/>
          <a:p>
            <a:r>
              <a:rPr lang="fr-FR" sz="1542"/>
              <a:t>Phys. Plasmas 22, 083115, 2015: </a:t>
            </a:r>
            <a:r>
              <a:rPr lang="fr-FR" sz="1542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FR" sz="1542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core-halo limit </a:t>
            </a:r>
            <a:r>
              <a:rPr lang="fr-FR" sz="1542">
                <a:solidFill>
                  <a:srgbClr val="FF0000"/>
                </a:solidFill>
              </a:rPr>
              <a:t>≡</a:t>
            </a:r>
            <a:r>
              <a:rPr lang="fr-FR" sz="1542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good indicator of beam internal dynamics</a:t>
            </a:r>
            <a:endParaRPr lang="fr-FR" sz="1542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èche vers le bas 5"/>
          <p:cNvSpPr/>
          <p:nvPr/>
        </p:nvSpPr>
        <p:spPr bwMode="auto">
          <a:xfrm rot="2208701">
            <a:off x="4740447" y="3451823"/>
            <a:ext cx="174404" cy="57943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08" tIns="45155" rIns="90308" bIns="45155" numCol="1" rtlCol="0" anchor="t" anchorCtr="0" compatLnSpc="1">
            <a:prstTxWarp prst="textNoShape">
              <a:avLst/>
            </a:prstTxWarp>
          </a:bodyPr>
          <a:lstStyle/>
          <a:p>
            <a:pPr defTabSz="903091"/>
            <a:endParaRPr lang="fr-FR" sz="1633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60017" y="179957"/>
            <a:ext cx="4314179" cy="5635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0308" tIns="45155" rIns="90308" bIns="45155" anchor="ctr"/>
          <a:lstStyle/>
          <a:p>
            <a:pPr algn="ctr" eaLnBrk="1" hangingPunct="1"/>
            <a:r>
              <a:rPr lang="en-US" sz="1633">
                <a:solidFill>
                  <a:srgbClr val="FF9933"/>
                </a:solidFill>
              </a:rPr>
              <a:t>Beam Characterization</a:t>
            </a:r>
          </a:p>
          <a:p>
            <a:pPr algn="ctr" eaLnBrk="1" hangingPunct="1"/>
            <a:r>
              <a:rPr lang="en-US" sz="1633">
                <a:solidFill>
                  <a:srgbClr val="FF9933"/>
                </a:solidFill>
              </a:rPr>
              <a:t>by Core and Halo (2)</a:t>
            </a:r>
            <a:endParaRPr lang="en-US" sz="1633" dirty="0">
              <a:solidFill>
                <a:srgbClr val="FF99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31991" y="0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 Nghiem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77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60017" y="179957"/>
            <a:ext cx="4314179" cy="5635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0308" tIns="45155" rIns="90308" bIns="45155" anchor="ctr"/>
          <a:lstStyle/>
          <a:p>
            <a:pPr algn="ctr" eaLnBrk="1" hangingPunct="1"/>
            <a:r>
              <a:rPr lang="en-US" sz="1633">
                <a:solidFill>
                  <a:srgbClr val="FF9933"/>
                </a:solidFill>
              </a:rPr>
              <a:t>Beam Characterization</a:t>
            </a:r>
          </a:p>
          <a:p>
            <a:pPr algn="ctr" eaLnBrk="1" hangingPunct="1"/>
            <a:r>
              <a:rPr lang="en-US" sz="1633">
                <a:solidFill>
                  <a:srgbClr val="FF9933"/>
                </a:solidFill>
              </a:rPr>
              <a:t>by Core and Halo (6)</a:t>
            </a:r>
            <a:endParaRPr lang="en-US" sz="1633" dirty="0">
              <a:solidFill>
                <a:srgbClr val="FF9933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9534109" y="6437314"/>
            <a:ext cx="774041" cy="2968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244" y="1602836"/>
            <a:ext cx="8886381" cy="40462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73833" y="1111771"/>
            <a:ext cx="982214" cy="328501"/>
          </a:xfrm>
          <a:prstGeom prst="rect">
            <a:avLst/>
          </a:prstGeom>
          <a:noFill/>
        </p:spPr>
        <p:txBody>
          <a:bodyPr wrap="none" lIns="90308" tIns="45155" rIns="90308" bIns="45155" rtlCol="0">
            <a:spAutoFit/>
          </a:bodyPr>
          <a:lstStyle/>
          <a:p>
            <a:r>
              <a:rPr lang="fr-FR" sz="1542"/>
              <a:t>Classically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95200" y="1111771"/>
            <a:ext cx="971378" cy="328501"/>
          </a:xfrm>
          <a:prstGeom prst="rect">
            <a:avLst/>
          </a:prstGeom>
          <a:noFill/>
        </p:spPr>
        <p:txBody>
          <a:bodyPr wrap="none" lIns="90308" tIns="45155" rIns="90308" bIns="45155" rtlCol="0">
            <a:spAutoFit/>
          </a:bodyPr>
          <a:lstStyle/>
          <a:p>
            <a:r>
              <a:rPr lang="fr-FR" sz="1542"/>
              <a:t>Advanced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3218" y="5884016"/>
            <a:ext cx="7790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more insight in </a:t>
            </a:r>
            <a:r>
              <a:rPr lang="fr-FR" b="1" dirty="0" err="1" smtClean="0">
                <a:solidFill>
                  <a:srgbClr val="0000FF"/>
                </a:solidFill>
              </a:rPr>
              <a:t>physical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properties</a:t>
            </a:r>
            <a:r>
              <a:rPr lang="fr-FR" b="1" dirty="0" smtClean="0">
                <a:solidFill>
                  <a:srgbClr val="0000FF"/>
                </a:solidFill>
              </a:rPr>
              <a:t> of the </a:t>
            </a:r>
            <a:r>
              <a:rPr lang="fr-FR" b="1" dirty="0" err="1" smtClean="0">
                <a:solidFill>
                  <a:srgbClr val="0000FF"/>
                </a:solidFill>
              </a:rPr>
              <a:t>beam</a:t>
            </a:r>
            <a:endParaRPr lang="fr-FR" b="1" dirty="0" smtClean="0">
              <a:solidFill>
                <a:srgbClr val="0000FF"/>
              </a:solidFill>
            </a:endParaRPr>
          </a:p>
          <a:p>
            <a:r>
              <a:rPr lang="fr-FR" b="1" dirty="0" smtClean="0"/>
              <a:t>	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but </a:t>
            </a:r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</a:rPr>
              <a:t>compared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 to </a:t>
            </a:r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</a:rPr>
              <a:t>above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</a:rPr>
              <a:t>methods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, fine </a:t>
            </a:r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</a:rPr>
              <a:t>details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 are </a:t>
            </a:r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</a:rPr>
              <a:t>lost</a:t>
            </a:r>
            <a:endParaRPr lang="fr-F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335145" y="654734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 Nghiem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0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0187" y="2967335"/>
            <a:ext cx="833164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Many thanks to all speakers!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0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465"/>
          <p:cNvGraphicFramePr>
            <a:graphicFrameLocks noGrp="1"/>
          </p:cNvGraphicFramePr>
          <p:nvPr>
            <p:extLst/>
          </p:nvPr>
        </p:nvGraphicFramePr>
        <p:xfrm>
          <a:off x="1600318" y="762070"/>
          <a:ext cx="8991484" cy="5444946"/>
        </p:xfrm>
        <a:graphic>
          <a:graphicData uri="http://schemas.openxmlformats.org/drawingml/2006/table">
            <a:tbl>
              <a:tblPr/>
              <a:tblGrid>
                <a:gridCol w="818017"/>
                <a:gridCol w="1544121"/>
                <a:gridCol w="314742"/>
                <a:gridCol w="743545"/>
                <a:gridCol w="966609"/>
                <a:gridCol w="817900"/>
                <a:gridCol w="966609"/>
                <a:gridCol w="1067387"/>
                <a:gridCol w="1752554"/>
              </a:tblGrid>
              <a:tr h="411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Lab</a:t>
                      </a:r>
                    </a:p>
                  </a:txBody>
                  <a:tcPr marL="14856" marR="7429" marT="7430" marB="743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Source type</a:t>
                      </a:r>
                    </a:p>
                  </a:txBody>
                  <a:tcPr marL="14856" marR="7429" marT="7430" marB="743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Cs</a:t>
                      </a:r>
                    </a:p>
                  </a:txBody>
                  <a:tcPr marL="14856" marR="7429" marT="7430" marB="743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Current (mA)</a:t>
                      </a:r>
                    </a:p>
                  </a:txBody>
                  <a:tcPr marL="14856" marR="7429" marT="7430" marB="743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Pulse length(</a:t>
                      </a:r>
                      <a:r>
                        <a:rPr kumimoji="0" lang="en-US" altLang="zh-CN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ms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14856" marR="7429" marT="7430" marB="743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Rep Rate (Hz)</a:t>
                      </a:r>
                    </a:p>
                  </a:txBody>
                  <a:tcPr marL="14856" marR="7429" marT="7430" marB="743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Duty Factor(%)</a:t>
                      </a:r>
                    </a:p>
                  </a:txBody>
                  <a:tcPr marL="14856" marR="7429" marT="7430" marB="743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</a:rPr>
                        <a:t>Normalized Emittance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4856" marR="7429" marT="7430" marB="743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Power Efficiency(mA/kW)</a:t>
                      </a:r>
                    </a:p>
                  </a:txBody>
                  <a:tcPr marL="14856" marR="7429" marT="7430" marB="743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5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Fermi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Magnetron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 W-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filam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.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~80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5~10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CW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CW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- -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9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BNL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magnetron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~100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0.6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0.4-1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0.4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67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28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ISIS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CSNS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Penning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~60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~50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1.25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--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4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DESY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ext. RF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80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0.12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0.26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LINAC4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 ext. RF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0.4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0.8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0.03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0.3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1.1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49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J-PARC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LaB</a:t>
                      </a:r>
                      <a:r>
                        <a:rPr kumimoji="0" lang="en-US" altLang="zh-CN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filam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int. RF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1.25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0.3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KEK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LANL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Multicups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Surface Convertor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--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5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SNS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int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. RF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ext.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RF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0.2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1.6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5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JAERI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W-filament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0.23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TRIUMF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CIEA/…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 Filament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CW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CW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CW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0.77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CEA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ECR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3124278" y="5813"/>
            <a:ext cx="612842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Ion source around the world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" y="121920"/>
            <a:ext cx="216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S. Peng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1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05269" y="-17175"/>
            <a:ext cx="5714851" cy="49092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Best Results </a:t>
            </a:r>
            <a:r>
              <a:rPr lang="en-US" altLang="zh-CN" sz="2800" dirty="0">
                <a:solidFill>
                  <a:srgbClr val="C000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from PKU H</a:t>
            </a:r>
            <a:r>
              <a:rPr lang="en-US" altLang="zh-CN" sz="2800" baseline="30000" dirty="0">
                <a:solidFill>
                  <a:srgbClr val="C000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en-US" altLang="zh-CN" sz="2800" dirty="0">
                <a:solidFill>
                  <a:srgbClr val="C000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Source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76516" y="533477"/>
            <a:ext cx="2895524" cy="209288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CW Mode </a:t>
            </a:r>
            <a:endParaRPr lang="en-US" altLang="zh-C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Parameter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latin typeface="+mj-lt"/>
                <a:cs typeface="Times New Roman" panose="02020603050405020304" pitchFamily="18" charset="0"/>
              </a:rPr>
              <a:t>RF power    1000 W 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latin typeface="+mj-lt"/>
                <a:cs typeface="Times New Roman" panose="02020603050405020304" pitchFamily="18" charset="0"/>
              </a:rPr>
              <a:t>Pressure      4.0E-3 Pa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latin typeface="+mj-lt"/>
                <a:cs typeface="Times New Roman" panose="02020603050405020304" pitchFamily="18" charset="0"/>
              </a:rPr>
              <a:t>Ex. Voltage    -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35 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kV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latin typeface="+mj-lt"/>
                <a:cs typeface="Times New Roman" panose="02020603050405020304" pitchFamily="18" charset="0"/>
              </a:rPr>
              <a:t>Sec. Voltage</a:t>
            </a:r>
            <a:r>
              <a:rPr lang="en-US" altLang="zh-CN" baseline="-25000" dirty="0"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2 kV</a:t>
            </a:r>
            <a:endParaRPr lang="zh-CN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76516" y="5105357"/>
            <a:ext cx="350510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33CC"/>
                </a:solidFill>
                <a:latin typeface="+mj-lt"/>
              </a:rPr>
              <a:t>Ratio of H</a:t>
            </a:r>
            <a:r>
              <a:rPr lang="en-US" altLang="zh-CN" baseline="30000" dirty="0">
                <a:solidFill>
                  <a:srgbClr val="0033CC"/>
                </a:solidFill>
                <a:latin typeface="+mj-lt"/>
              </a:rPr>
              <a:t>-</a:t>
            </a:r>
            <a:r>
              <a:rPr lang="en-US" altLang="zh-CN" dirty="0">
                <a:solidFill>
                  <a:srgbClr val="0033CC"/>
                </a:solidFill>
                <a:latin typeface="+mj-lt"/>
              </a:rPr>
              <a:t>/e:  4.7</a:t>
            </a:r>
          </a:p>
          <a:p>
            <a:pPr algn="ctr"/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H</a:t>
            </a:r>
            <a:r>
              <a:rPr lang="en-US" altLang="zh-CN" baseline="30000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-</a:t>
            </a:r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 current: </a:t>
            </a:r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29mA</a:t>
            </a:r>
            <a:endParaRPr lang="en-US" altLang="zh-CN" dirty="0">
              <a:solidFill>
                <a:srgbClr val="0033CC"/>
              </a:solidFill>
              <a:latin typeface="+mj-lt"/>
              <a:ea typeface="宋体" panose="02010600030101010101" pitchFamily="2" charset="-122"/>
            </a:endParaRPr>
          </a:p>
          <a:p>
            <a:pPr algn="ctr"/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Power </a:t>
            </a:r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efficiency</a:t>
            </a:r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: 29 mA/kW</a:t>
            </a:r>
          </a:p>
          <a:p>
            <a:pPr algn="ctr"/>
            <a:r>
              <a:rPr lang="en-US" altLang="zh-CN" dirty="0">
                <a:solidFill>
                  <a:srgbClr val="0033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CN" baseline="-250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RMS,norm</a:t>
            </a:r>
            <a:r>
              <a:rPr lang="zh-CN" altLang="en-US" dirty="0">
                <a:solidFill>
                  <a:srgbClr val="0033CC"/>
                </a:solidFill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solidFill>
                  <a:srgbClr val="0033CC"/>
                </a:solidFill>
                <a:cs typeface="Times New Roman" panose="02020603050405020304" pitchFamily="18" charset="0"/>
              </a:rPr>
              <a:t>0.18 </a:t>
            </a:r>
            <a:r>
              <a:rPr lang="en-US" altLang="zh-CN" dirty="0" err="1">
                <a:solidFill>
                  <a:srgbClr val="0033CC"/>
                </a:solidFill>
                <a:cs typeface="Times New Roman" panose="02020603050405020304" pitchFamily="18" charset="0"/>
              </a:rPr>
              <a:t>pi.mm.mrad</a:t>
            </a:r>
            <a:endParaRPr lang="zh-CN" altLang="en-US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pic>
        <p:nvPicPr>
          <p:cNvPr id="21" name="图片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3462" r="29594" b="10073"/>
          <a:stretch/>
        </p:blipFill>
        <p:spPr bwMode="auto">
          <a:xfrm>
            <a:off x="1600319" y="2819416"/>
            <a:ext cx="3145091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图片 16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2" t="21232" b="1"/>
          <a:stretch/>
        </p:blipFill>
        <p:spPr>
          <a:xfrm rot="5400000">
            <a:off x="4857318" y="3829505"/>
            <a:ext cx="2273890" cy="1777675"/>
          </a:xfrm>
          <a:prstGeom prst="rect">
            <a:avLst/>
          </a:prstGeom>
        </p:spPr>
      </p:pic>
      <p:pic>
        <p:nvPicPr>
          <p:cNvPr id="19" name="图片 3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15484" r="28418" b="7100"/>
          <a:stretch/>
        </p:blipFill>
        <p:spPr bwMode="auto">
          <a:xfrm>
            <a:off x="7467564" y="2971812"/>
            <a:ext cx="313200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7772356" y="533477"/>
            <a:ext cx="2743128" cy="22159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Pulsed Mode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Parameter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latin typeface="+mj-lt"/>
                <a:cs typeface="Times New Roman" panose="02020603050405020304" pitchFamily="18" charset="0"/>
              </a:rPr>
              <a:t>Pulsed       100Hz/1ms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latin typeface="+mj-lt"/>
                <a:cs typeface="Times New Roman" panose="02020603050405020304" pitchFamily="18" charset="0"/>
              </a:rPr>
              <a:t>RF(Peak)   2100 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W 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latin typeface="+mj-lt"/>
                <a:cs typeface="Times New Roman" panose="02020603050405020304" pitchFamily="18" charset="0"/>
              </a:rPr>
              <a:t>Pressure 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   4.5E-3 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Pa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latin typeface="+mj-lt"/>
                <a:cs typeface="Times New Roman" panose="02020603050405020304" pitchFamily="18" charset="0"/>
              </a:rPr>
              <a:t>Voltage       -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35 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kV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latin typeface="+mj-lt"/>
                <a:cs typeface="Times New Roman" panose="02020603050405020304" pitchFamily="18" charset="0"/>
              </a:rPr>
              <a:t>Second        2kV</a:t>
            </a:r>
            <a:endParaRPr lang="zh-CN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57980" y="5181555"/>
            <a:ext cx="359973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33CC"/>
                </a:solidFill>
                <a:latin typeface="+mj-lt"/>
              </a:rPr>
              <a:t>Ratio of H</a:t>
            </a:r>
            <a:r>
              <a:rPr lang="en-US" altLang="zh-CN" baseline="30000" dirty="0">
                <a:solidFill>
                  <a:srgbClr val="0033CC"/>
                </a:solidFill>
                <a:latin typeface="+mj-lt"/>
              </a:rPr>
              <a:t>-</a:t>
            </a:r>
            <a:r>
              <a:rPr lang="en-US" altLang="zh-CN" dirty="0">
                <a:solidFill>
                  <a:srgbClr val="0033CC"/>
                </a:solidFill>
                <a:latin typeface="+mj-lt"/>
              </a:rPr>
              <a:t>/e:  4.4</a:t>
            </a:r>
          </a:p>
          <a:p>
            <a:pPr algn="ctr"/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H</a:t>
            </a:r>
            <a:r>
              <a:rPr lang="en-US" altLang="zh-CN" baseline="30000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-</a:t>
            </a:r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 current:      45mA</a:t>
            </a:r>
          </a:p>
          <a:p>
            <a:pPr algn="ctr"/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Power </a:t>
            </a:r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efficiency:21.4 </a:t>
            </a:r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mA/kW</a:t>
            </a:r>
          </a:p>
          <a:p>
            <a:pPr algn="ctr"/>
            <a:r>
              <a:rPr lang="en-US" altLang="zh-CN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CN" baseline="-25000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RMS,norm</a:t>
            </a:r>
            <a:r>
              <a:rPr lang="en-US" altLang="zh-CN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: 0.16 </a:t>
            </a:r>
            <a:r>
              <a:rPr lang="en-US" altLang="zh-CN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pi.mm.mrad</a:t>
            </a:r>
            <a:endParaRPr lang="en-US" altLang="zh-CN" dirty="0">
              <a:solidFill>
                <a:srgbClr val="0033CC"/>
              </a:solidFill>
              <a:latin typeface="+mj-lt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495842" y="381081"/>
            <a:ext cx="3276514" cy="2889915"/>
            <a:chOff x="445023" y="2727574"/>
            <a:chExt cx="3777479" cy="357569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5" r="3241"/>
            <a:stretch/>
          </p:blipFill>
          <p:spPr>
            <a:xfrm>
              <a:off x="445023" y="2955271"/>
              <a:ext cx="3777479" cy="3348000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 bwMode="auto">
            <a:xfrm>
              <a:off x="1134464" y="2727574"/>
              <a:ext cx="0" cy="169200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直接连接符 13"/>
            <p:cNvCxnSpPr/>
            <p:nvPr/>
          </p:nvCxnSpPr>
          <p:spPr bwMode="auto">
            <a:xfrm>
              <a:off x="3352832" y="2727574"/>
              <a:ext cx="0" cy="165600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文本框 14"/>
            <p:cNvSpPr txBox="1"/>
            <p:nvPr/>
          </p:nvSpPr>
          <p:spPr>
            <a:xfrm>
              <a:off x="1235658" y="2743218"/>
              <a:ext cx="2196209" cy="647381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High Voltage </a:t>
              </a:r>
              <a:r>
                <a:rPr lang="en-US" altLang="zh-CN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Region</a:t>
              </a:r>
              <a:endParaRPr lang="en-US" altLang="zh-CN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algn="ctr">
                <a:defRPr/>
              </a:pPr>
              <a:r>
                <a:rPr lang="en-US" altLang="zh-CN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sym typeface="Symbol" pitchFamily="18" charset="2"/>
                </a:rPr>
                <a:t>230mm</a:t>
              </a:r>
              <a:endPara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 bwMode="auto">
            <a:xfrm flipV="1">
              <a:off x="1143090" y="3035606"/>
              <a:ext cx="22680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4" name="TextBox 3"/>
          <p:cNvSpPr txBox="1"/>
          <p:nvPr/>
        </p:nvSpPr>
        <p:spPr>
          <a:xfrm>
            <a:off x="243840" y="167640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Peng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7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4384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 Shibata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341120"/>
            <a:ext cx="1036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1) Status of JPARC H- source and studies of current upgrades 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Interesting plot correlating intensity and emittance as function of extraction electrode aperture </a:t>
            </a:r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2) Numerical study of plasma physics and oscillations  </a:t>
            </a:r>
          </a:p>
          <a:p>
            <a:endParaRPr lang="en-GB" sz="2000" dirty="0"/>
          </a:p>
          <a:p>
            <a:r>
              <a:rPr lang="en-GB" sz="2000" dirty="0" smtClean="0"/>
              <a:t>   Successful benchmark of plasma oscillations at 2x RF frequency </a:t>
            </a:r>
          </a:p>
          <a:p>
            <a:endParaRPr lang="en-GB" sz="2000" dirty="0"/>
          </a:p>
          <a:p>
            <a:r>
              <a:rPr lang="en-GB" sz="2000" dirty="0" smtClean="0"/>
              <a:t>   Promising  though computational intensive</a:t>
            </a:r>
          </a:p>
          <a:p>
            <a:endParaRPr lang="en-GB" sz="2000" dirty="0"/>
          </a:p>
          <a:p>
            <a:r>
              <a:rPr lang="en-GB" sz="2000" dirty="0" smtClean="0"/>
              <a:t>   Knowledge of beam parameters at source extraction is fundamental for realistic modelling of accelerator and beam loss predictions </a:t>
            </a:r>
          </a:p>
          <a:p>
            <a:endParaRPr lang="en-GB" sz="2000" dirty="0"/>
          </a:p>
          <a:p>
            <a:r>
              <a:rPr lang="en-GB" sz="2000" dirty="0" smtClean="0"/>
              <a:t>Unfortunately simulation codes currently disconnected : plasma codes, beam formation/extraction codes, beam transport codes  </a:t>
            </a:r>
            <a:r>
              <a:rPr lang="en-GB" sz="2000" dirty="0" err="1" smtClean="0"/>
              <a:t>etc</a:t>
            </a:r>
            <a:r>
              <a:rPr lang="en-GB" sz="2000" dirty="0" smtClean="0"/>
              <a:t>…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4565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1264920"/>
            <a:ext cx="108813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M </a:t>
            </a:r>
            <a:r>
              <a:rPr lang="en-GB" sz="4400" dirty="0" err="1" smtClean="0"/>
              <a:t>Lindroos</a:t>
            </a:r>
            <a:r>
              <a:rPr lang="en-GB" sz="4400" dirty="0" smtClean="0"/>
              <a:t>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3200" dirty="0" smtClean="0"/>
              <a:t>Complete report on ESS project status </a:t>
            </a:r>
          </a:p>
          <a:p>
            <a:endParaRPr lang="en-GB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3200" dirty="0" smtClean="0"/>
              <a:t>Important to build flexibility in machines already in the design and construction phase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3200" dirty="0" smtClean="0"/>
              <a:t>Importance of IK contributions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2395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7912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H- stripping (D </a:t>
            </a:r>
            <a:r>
              <a:rPr lang="en-GB" sz="4400" dirty="0" err="1" smtClean="0"/>
              <a:t>Raparia</a:t>
            </a:r>
            <a:r>
              <a:rPr lang="en-GB" sz="4400" dirty="0" smtClean="0"/>
              <a:t>)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US" sz="2800" dirty="0" smtClean="0"/>
              <a:t>Physical Processes</a:t>
            </a:r>
          </a:p>
          <a:p>
            <a:r>
              <a:rPr lang="en-US" sz="2800" dirty="0" smtClean="0"/>
              <a:t>	 - Striping by Residual gas</a:t>
            </a:r>
          </a:p>
          <a:p>
            <a:r>
              <a:rPr lang="en-US" sz="2800" dirty="0" smtClean="0"/>
              <a:t>	 - Stripping by Foil</a:t>
            </a:r>
          </a:p>
          <a:p>
            <a:r>
              <a:rPr lang="en-US" sz="2800" dirty="0" smtClean="0"/>
              <a:t> Field Stripping</a:t>
            </a:r>
          </a:p>
          <a:p>
            <a:r>
              <a:rPr lang="en-US" sz="2800" dirty="0" smtClean="0"/>
              <a:t>     - Stripping by Magnetic/Electrical fields</a:t>
            </a:r>
          </a:p>
          <a:p>
            <a:r>
              <a:rPr lang="en-US" sz="2800" dirty="0" smtClean="0"/>
              <a:t>      - Intra Beam Stripping</a:t>
            </a:r>
          </a:p>
          <a:p>
            <a:r>
              <a:rPr lang="en-US" sz="2800" dirty="0" smtClean="0"/>
              <a:t>      - Stripping by Back Body Radiation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409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SCL losses vs. Peak Current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143000"/>
            <a:ext cx="8534400" cy="50151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5943600"/>
            <a:ext cx="8915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H- beam was stripped by foil after RFQ and match to linac by quads in  MEBT for proton run for this comparison</a:t>
            </a:r>
            <a:r>
              <a:rPr lang="en-US" sz="1200" dirty="0"/>
              <a:t>.</a:t>
            </a:r>
            <a:endParaRPr lang="en-US" sz="1200" dirty="0"/>
          </a:p>
          <a:p>
            <a:r>
              <a:rPr lang="en-US" sz="1200" dirty="0">
                <a:solidFill>
                  <a:srgbClr val="0000FF"/>
                </a:solidFill>
              </a:rPr>
              <a:t>First </a:t>
            </a:r>
            <a:r>
              <a:rPr lang="en-US" sz="1200" dirty="0">
                <a:solidFill>
                  <a:srgbClr val="0000FF"/>
                </a:solidFill>
              </a:rPr>
              <a:t>Observation of </a:t>
            </a:r>
            <a:r>
              <a:rPr lang="en-US" sz="1200" dirty="0" err="1">
                <a:solidFill>
                  <a:srgbClr val="0000FF"/>
                </a:solidFill>
              </a:rPr>
              <a:t>Intrabeam</a:t>
            </a:r>
            <a:r>
              <a:rPr lang="en-US" sz="1200" dirty="0">
                <a:solidFill>
                  <a:srgbClr val="0000FF"/>
                </a:solidFill>
              </a:rPr>
              <a:t> Stripping of Negative Hydrogen in a Superconducting Linear Accelerator,” </a:t>
            </a:r>
            <a:r>
              <a:rPr lang="en-US" sz="1200" dirty="0" err="1">
                <a:solidFill>
                  <a:srgbClr val="0000FF"/>
                </a:solidFill>
              </a:rPr>
              <a:t>A.Shishlo</a:t>
            </a:r>
            <a:r>
              <a:rPr lang="en-US" sz="1200" dirty="0">
                <a:solidFill>
                  <a:srgbClr val="0000FF"/>
                </a:solidFill>
              </a:rPr>
              <a:t>, J. </a:t>
            </a:r>
            <a:r>
              <a:rPr lang="en-US" sz="1200" dirty="0" err="1">
                <a:solidFill>
                  <a:srgbClr val="0000FF"/>
                </a:solidFill>
              </a:rPr>
              <a:t>Galambos</a:t>
            </a:r>
            <a:r>
              <a:rPr lang="en-US" sz="1200" dirty="0">
                <a:solidFill>
                  <a:srgbClr val="0000FF"/>
                </a:solidFill>
              </a:rPr>
              <a:t>, A. </a:t>
            </a:r>
            <a:r>
              <a:rPr lang="en-US" sz="1200" dirty="0" err="1">
                <a:solidFill>
                  <a:srgbClr val="0000FF"/>
                </a:solidFill>
              </a:rPr>
              <a:t>Aleksandrov</a:t>
            </a:r>
            <a:r>
              <a:rPr lang="en-US" sz="1200" dirty="0">
                <a:solidFill>
                  <a:srgbClr val="0000FF"/>
                </a:solidFill>
              </a:rPr>
              <a:t>, V. </a:t>
            </a:r>
            <a:r>
              <a:rPr lang="en-US" sz="1200" dirty="0" err="1">
                <a:solidFill>
                  <a:srgbClr val="0000FF"/>
                </a:solidFill>
              </a:rPr>
              <a:t>Lebedev</a:t>
            </a:r>
            <a:r>
              <a:rPr lang="en-US" sz="1200" dirty="0">
                <a:solidFill>
                  <a:srgbClr val="0000FF"/>
                </a:solidFill>
              </a:rPr>
              <a:t>, and M. Plum, </a:t>
            </a:r>
            <a:r>
              <a:rPr lang="en-US" sz="1200" dirty="0" err="1">
                <a:solidFill>
                  <a:srgbClr val="0000FF"/>
                </a:solidFill>
              </a:rPr>
              <a:t>Phys</a:t>
            </a:r>
            <a:r>
              <a:rPr lang="en-US" sz="1200" dirty="0">
                <a:solidFill>
                  <a:srgbClr val="0000FF"/>
                </a:solidFill>
              </a:rPr>
              <a:t> Rev Letters 108, 114801 (2012).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2286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H-, strong focusing optics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1" y="3810000"/>
            <a:ext cx="261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H-, week focusing optics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4572000"/>
            <a:ext cx="373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Proton, strong &amp; </a:t>
            </a:r>
            <a:r>
              <a:rPr lang="en-US" dirty="0">
                <a:solidFill>
                  <a:srgbClr val="008000"/>
                </a:solidFill>
              </a:rPr>
              <a:t>week </a:t>
            </a:r>
            <a:r>
              <a:rPr lang="en-US" dirty="0">
                <a:solidFill>
                  <a:srgbClr val="0000FF"/>
                </a:solidFill>
              </a:rPr>
              <a:t>focusing optics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0350" y="495774"/>
            <a:ext cx="23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 </a:t>
            </a:r>
            <a:r>
              <a:rPr lang="en-GB" dirty="0" err="1" smtClean="0"/>
              <a:t>Raparia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0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Activation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8458200" cy="4879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1800" y="457201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SNS to ESS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Intensity Factor 		2.5</a:t>
            </a:r>
          </a:p>
          <a:p>
            <a:r>
              <a:rPr lang="en-US" sz="2000" dirty="0">
                <a:solidFill>
                  <a:srgbClr val="0000FF"/>
                </a:solidFill>
              </a:rPr>
              <a:t>Energy   Factor 		1.4</a:t>
            </a:r>
          </a:p>
          <a:p>
            <a:r>
              <a:rPr lang="en-US" sz="2000" dirty="0">
                <a:solidFill>
                  <a:srgbClr val="0000FF"/>
                </a:solidFill>
              </a:rPr>
              <a:t>IBS 	Factor 		3.5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0350" y="495774"/>
            <a:ext cx="23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 </a:t>
            </a:r>
            <a:r>
              <a:rPr lang="en-GB" dirty="0" err="1" smtClean="0"/>
              <a:t>Raparia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7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H- injection into the ring outweighs all the stripping issues in the linac and transport line.</a:t>
            </a:r>
          </a:p>
          <a:p>
            <a:r>
              <a:rPr lang="en-US" dirty="0" smtClean="0"/>
              <a:t>During last decade Intra beam stripping and black body radiation stripped were identify as topics should be consider during design.</a:t>
            </a:r>
          </a:p>
          <a:p>
            <a:r>
              <a:rPr lang="en-US" dirty="0" smtClean="0"/>
              <a:t>H- stripping has not limited the performance of linac yet.</a:t>
            </a:r>
          </a:p>
          <a:p>
            <a:r>
              <a:rPr lang="en-US" dirty="0" smtClean="0"/>
              <a:t>Use of stripped electron can be explore more.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0350" y="495774"/>
            <a:ext cx="23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 </a:t>
            </a:r>
            <a:r>
              <a:rPr lang="en-GB" dirty="0" err="1" smtClean="0"/>
              <a:t>Raparia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2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972</Words>
  <Application>Microsoft Office PowerPoint</Application>
  <PresentationFormat>Widescreen</PresentationFormat>
  <Paragraphs>299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 Best Results from PKU H- Source</vt:lpstr>
      <vt:lpstr>PowerPoint Presentation</vt:lpstr>
      <vt:lpstr>PowerPoint Presentation</vt:lpstr>
      <vt:lpstr>PowerPoint Presentation</vt:lpstr>
      <vt:lpstr>SNS SCL losses vs. Peak Current</vt:lpstr>
      <vt:lpstr>SNS Activation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Giulia Bellodi</dc:creator>
  <cp:lastModifiedBy>Giulia Bellodi</cp:lastModifiedBy>
  <cp:revision>41</cp:revision>
  <dcterms:created xsi:type="dcterms:W3CDTF">2016-11-09T12:47:48Z</dcterms:created>
  <dcterms:modified xsi:type="dcterms:W3CDTF">2016-11-09T14:25:17Z</dcterms:modified>
</cp:coreProperties>
</file>