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2" r:id="rId2"/>
    <p:sldId id="403" r:id="rId3"/>
    <p:sldId id="377" r:id="rId4"/>
    <p:sldId id="402" r:id="rId5"/>
    <p:sldId id="404" r:id="rId6"/>
    <p:sldId id="384" r:id="rId7"/>
    <p:sldId id="405" r:id="rId8"/>
    <p:sldId id="399" r:id="rId9"/>
    <p:sldId id="406" r:id="rId10"/>
    <p:sldId id="407" r:id="rId11"/>
    <p:sldId id="408" r:id="rId12"/>
    <p:sldId id="409" r:id="rId13"/>
    <p:sldId id="410" r:id="rId14"/>
    <p:sldId id="412" r:id="rId15"/>
    <p:sldId id="422" r:id="rId16"/>
    <p:sldId id="421" r:id="rId17"/>
    <p:sldId id="413" r:id="rId18"/>
    <p:sldId id="416" r:id="rId19"/>
    <p:sldId id="420" r:id="rId20"/>
    <p:sldId id="415" r:id="rId21"/>
    <p:sldId id="365" r:id="rId22"/>
    <p:sldId id="358" r:id="rId23"/>
  </p:sldIdLst>
  <p:sldSz cx="9144000" cy="6858000" type="screen4x3"/>
  <p:notesSz cx="6811963" cy="99425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EA"/>
    <a:srgbClr val="00CC00"/>
    <a:srgbClr val="FFFF00"/>
    <a:srgbClr val="DBD600"/>
    <a:srgbClr val="FF3300"/>
    <a:srgbClr val="666666"/>
    <a:srgbClr val="80808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2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3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990" y="114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C3DA1-9BFE-4D5D-B25D-7CC592D9C3C5}" type="datetimeFigureOut">
              <a:rPr lang="fr-FR" smtClean="0"/>
              <a:t>09/11/2016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43663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8536" y="9443663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1956D-7473-4ACD-A8EB-84381C2C4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7152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AFE2C-5007-4057-8DFB-EC24DF7E4136}" type="datetimeFigureOut">
              <a:rPr lang="fr-FR" smtClean="0"/>
              <a:pPr/>
              <a:t>09/11/2016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197" y="4722695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43663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8536" y="9443663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5FE0B-B3A6-4AF6-B265-A109385ED2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897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0128" y="0"/>
            <a:ext cx="5833872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000" y="5445224"/>
            <a:ext cx="11186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000" y="5877272"/>
            <a:ext cx="26642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COORD ESS ECCTD-Irfu | 11.12.2014</a:t>
            </a:r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4"/>
          <p:cNvSpPr txBox="1">
            <a:spLocks/>
          </p:cNvSpPr>
          <p:nvPr userDrawn="1"/>
        </p:nvSpPr>
        <p:spPr>
          <a:xfrm>
            <a:off x="8572528" y="6500834"/>
            <a:ext cx="5715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27C2CF4-5274-451A-B5B2-DDFF816FA3BB}" type="slidenum">
              <a:rPr lang="fr-FR" sz="1200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5411669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 txBox="1">
            <a:spLocks/>
          </p:cNvSpPr>
          <p:nvPr userDrawn="1"/>
        </p:nvSpPr>
        <p:spPr>
          <a:xfrm>
            <a:off x="8572528" y="6500834"/>
            <a:ext cx="5715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C2CF4-5274-451A-B5B2-DDFF816FA3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1737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000" y="5877272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000" y="5445224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 smtClean="0"/>
              <a:t>COORD ESS ECCTD-Irfu | 11.12.2014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 algn="just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 algn="just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 algn="just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 algn="just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COORD ESS ECCTD-Irfu | 11.12.2014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COORD ESS ECCTD-Irfu | 11.12.2014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 smtClean="0"/>
              <a:t>COORD ESS ECCTD-Irfu | 11.12.2014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smtClean="0"/>
              <a:t>COORD ESS ECCTD-Irfu | 11.12.2014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COORD ESS ECCTD-Irfu | 11.12.2014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COORD ESS ECCTD-Irfu | 11.12.2014</a:t>
            </a:r>
            <a:endParaRPr lang="fr-FR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6" y="846237"/>
            <a:ext cx="8460000" cy="4156911"/>
          </a:xfrm>
          <a:prstGeom prst="rect">
            <a:avLst/>
          </a:prstGeom>
        </p:spPr>
      </p:pic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COORD ESS ECCTD-Irfu | 11.12.2014</a:t>
            </a:r>
            <a:endParaRPr lang="fr-FR" dirty="0"/>
          </a:p>
        </p:txBody>
      </p:sp>
      <p:sp>
        <p:nvSpPr>
          <p:cNvPr id="33" name="Espace réservé du graphique 32"/>
          <p:cNvSpPr>
            <a:spLocks noGrp="1"/>
          </p:cNvSpPr>
          <p:nvPr>
            <p:ph type="chart" sz="quarter" idx="13" hasCustomPrompt="1"/>
          </p:nvPr>
        </p:nvSpPr>
        <p:spPr>
          <a:xfrm>
            <a:off x="899592" y="5157788"/>
            <a:ext cx="3240360" cy="863600"/>
          </a:xfr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exte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" y="-830"/>
            <a:ext cx="9144000" cy="955548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15616" y="52752"/>
            <a:ext cx="6727983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COORD ESS ECCTD-Irfu | 11.12.2014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50" r:id="rId4"/>
    <p:sldLayoutId id="2147483662" r:id="rId5"/>
    <p:sldLayoutId id="2147483663" r:id="rId6"/>
    <p:sldLayoutId id="2147483664" r:id="rId7"/>
    <p:sldLayoutId id="2147483667" r:id="rId8"/>
    <p:sldLayoutId id="2147483654" r:id="rId9"/>
    <p:sldLayoutId id="2147483668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5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6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74208" y="1121664"/>
            <a:ext cx="5542376" cy="3844867"/>
          </a:xfrm>
        </p:spPr>
        <p:txBody>
          <a:bodyPr/>
          <a:lstStyle/>
          <a:p>
            <a:pPr algn="ctr"/>
            <a:r>
              <a:rPr lang="en-US" sz="2000" b="1" dirty="0"/>
              <a:t>Gradient limitations in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pulsed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superconducting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cavities</a:t>
            </a:r>
            <a:r>
              <a:rPr lang="en-US" sz="2000" b="1" dirty="0"/>
              <a:t>, imposed by power couplers, </a:t>
            </a:r>
            <a:r>
              <a:rPr lang="en-US" sz="2000" b="1" dirty="0" smtClean="0"/>
              <a:t>RF systems, Lorentz </a:t>
            </a:r>
            <a:r>
              <a:rPr lang="en-US" sz="2000" b="1" dirty="0"/>
              <a:t>force detuning </a:t>
            </a:r>
            <a:r>
              <a:rPr lang="en-US" sz="2000" b="1" dirty="0" smtClean="0"/>
              <a:t>compensation</a:t>
            </a:r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8-9 </a:t>
            </a:r>
            <a:r>
              <a:rPr lang="fr-FR" sz="2000" dirty="0" err="1" smtClean="0"/>
              <a:t>November</a:t>
            </a:r>
            <a:r>
              <a:rPr lang="fr-FR" sz="2000" dirty="0" smtClean="0"/>
              <a:t> 2016</a:t>
            </a:r>
            <a:br>
              <a:rPr lang="fr-FR" sz="2000" dirty="0" smtClean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ESS, LUND</a:t>
            </a:r>
            <a:r>
              <a:rPr lang="fr-FR" sz="2000" dirty="0"/>
              <a:t/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771292" y="5694600"/>
            <a:ext cx="5023262" cy="437192"/>
          </a:xfrm>
        </p:spPr>
        <p:txBody>
          <a:bodyPr/>
          <a:lstStyle/>
          <a:p>
            <a:pPr algn="ctr"/>
            <a:r>
              <a:rPr lang="fr-FR" sz="1600" dirty="0" smtClean="0"/>
              <a:t>Franck PEAUGER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ectangle à coins arrondis 175"/>
          <p:cNvSpPr/>
          <p:nvPr/>
        </p:nvSpPr>
        <p:spPr>
          <a:xfrm>
            <a:off x="4213654" y="2648465"/>
            <a:ext cx="4913870" cy="3484605"/>
          </a:xfrm>
          <a:prstGeom prst="roundRect">
            <a:avLst>
              <a:gd name="adj" fmla="val 7684"/>
            </a:avLst>
          </a:prstGeom>
          <a:solidFill>
            <a:schemeClr val="accent2">
              <a:lumMod val="20000"/>
              <a:lumOff val="80000"/>
              <a:alpha val="5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Rectangle à coins arrondis 164"/>
          <p:cNvSpPr/>
          <p:nvPr/>
        </p:nvSpPr>
        <p:spPr>
          <a:xfrm>
            <a:off x="74141" y="2660822"/>
            <a:ext cx="3715264" cy="3484605"/>
          </a:xfrm>
          <a:prstGeom prst="roundRect">
            <a:avLst>
              <a:gd name="adj" fmla="val 7684"/>
            </a:avLst>
          </a:prstGeom>
          <a:solidFill>
            <a:schemeClr val="accent2">
              <a:lumMod val="20000"/>
              <a:lumOff val="80000"/>
              <a:alpha val="5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584887" y="146373"/>
            <a:ext cx="8723869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</a:rPr>
              <a:t>Power </a:t>
            </a:r>
            <a:r>
              <a:rPr lang="fr-FR" sz="2800" b="1" dirty="0" err="1" smtClean="0">
                <a:solidFill>
                  <a:schemeClr val="bg1"/>
                </a:solidFill>
                <a:latin typeface="Calibri" pitchFamily="34" charset="0"/>
              </a:rPr>
              <a:t>couplers</a:t>
            </a: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</a:rPr>
              <a:t>: </a:t>
            </a:r>
            <a:r>
              <a:rPr lang="fr-FR" sz="2800" b="1" dirty="0" err="1" smtClean="0">
                <a:solidFill>
                  <a:schemeClr val="bg1"/>
                </a:solidFill>
                <a:latin typeface="Calibri" pitchFamily="34" charset="0"/>
              </a:rPr>
              <a:t>testing</a:t>
            </a: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latin typeface="Calibri" pitchFamily="34" charset="0"/>
              </a:rPr>
              <a:t>possibilities</a:t>
            </a:r>
            <a:endParaRPr lang="fr-FR" sz="28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189750" y="1050882"/>
            <a:ext cx="8954250" cy="132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</a:rPr>
              <a:t>Test to failure needed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sz="1600" b="1" dirty="0" smtClean="0">
                <a:latin typeface="Calibri" pitchFamily="34" charset="0"/>
              </a:rPr>
              <a:t>  New RF power source delivering 1.6 MW available at CEA end of 2017 (to be able to test 2 pairs in parallel in the series </a:t>
            </a:r>
            <a:r>
              <a:rPr lang="en-US" sz="1600" b="1" dirty="0" err="1" smtClean="0">
                <a:latin typeface="Calibri" pitchFamily="34" charset="0"/>
              </a:rPr>
              <a:t>contruction</a:t>
            </a:r>
            <a:r>
              <a:rPr lang="en-US" sz="1600" b="1" dirty="0" smtClean="0">
                <a:latin typeface="Calibri" pitchFamily="34" charset="0"/>
              </a:rPr>
              <a:t> phase)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sz="1600" b="1" dirty="0">
                <a:latin typeface="Calibri" pitchFamily="34" charset="0"/>
              </a:rPr>
              <a:t> </a:t>
            </a:r>
            <a:r>
              <a:rPr lang="en-US" sz="1600" b="1" dirty="0" smtClean="0">
                <a:latin typeface="Calibri" pitchFamily="34" charset="0"/>
              </a:rPr>
              <a:t>Combining the two klystrons to go up to 2.7 MW !</a:t>
            </a:r>
          </a:p>
        </p:txBody>
      </p:sp>
      <p:sp>
        <p:nvSpPr>
          <p:cNvPr id="2" name="Triangle isocèle 1"/>
          <p:cNvSpPr/>
          <p:nvPr/>
        </p:nvSpPr>
        <p:spPr>
          <a:xfrm rot="5400000">
            <a:off x="803100" y="3442215"/>
            <a:ext cx="584889" cy="539579"/>
          </a:xfrm>
          <a:prstGeom prst="triangl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>
            <a:stCxn id="2" idx="0"/>
            <a:endCxn id="10" idx="2"/>
          </p:cNvCxnSpPr>
          <p:nvPr/>
        </p:nvCxnSpPr>
        <p:spPr>
          <a:xfrm>
            <a:off x="1365334" y="3712005"/>
            <a:ext cx="275130" cy="5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1640464" y="3532510"/>
            <a:ext cx="360000" cy="3600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Arc 11"/>
          <p:cNvSpPr/>
          <p:nvPr/>
        </p:nvSpPr>
        <p:spPr>
          <a:xfrm>
            <a:off x="1722069" y="3598862"/>
            <a:ext cx="207169" cy="219074"/>
          </a:xfrm>
          <a:prstGeom prst="arc">
            <a:avLst>
              <a:gd name="adj1" fmla="val 16200000"/>
              <a:gd name="adj2" fmla="val 10731942"/>
            </a:avLst>
          </a:prstGeom>
          <a:ln>
            <a:solidFill>
              <a:schemeClr val="tx1"/>
            </a:solidFill>
            <a:headEnd type="triangle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>
            <a:stCxn id="10" idx="0"/>
            <a:endCxn id="16" idx="2"/>
          </p:cNvCxnSpPr>
          <p:nvPr/>
        </p:nvCxnSpPr>
        <p:spPr>
          <a:xfrm flipV="1">
            <a:off x="1820464" y="3410743"/>
            <a:ext cx="28" cy="12176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763342" y="3226593"/>
            <a:ext cx="114300" cy="18415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17"/>
          <p:cNvCxnSpPr/>
          <p:nvPr/>
        </p:nvCxnSpPr>
        <p:spPr>
          <a:xfrm flipH="1" flipV="1">
            <a:off x="1789537" y="3238501"/>
            <a:ext cx="65883" cy="15557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10" idx="6"/>
          </p:cNvCxnSpPr>
          <p:nvPr/>
        </p:nvCxnSpPr>
        <p:spPr>
          <a:xfrm>
            <a:off x="2000464" y="3712510"/>
            <a:ext cx="478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Rectangle à coins arrondis 25"/>
          <p:cNvSpPr/>
          <p:nvPr/>
        </p:nvSpPr>
        <p:spPr>
          <a:xfrm>
            <a:off x="2370398" y="4009390"/>
            <a:ext cx="792480" cy="16002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2339918" y="3643630"/>
            <a:ext cx="335280" cy="1447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/>
          <p:cNvSpPr/>
          <p:nvPr/>
        </p:nvSpPr>
        <p:spPr>
          <a:xfrm>
            <a:off x="2530418" y="3796030"/>
            <a:ext cx="106680" cy="21336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2896178" y="3643630"/>
            <a:ext cx="335280" cy="1447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2941898" y="3796030"/>
            <a:ext cx="106680" cy="21336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30"/>
          <p:cNvCxnSpPr>
            <a:endCxn id="32" idx="2"/>
          </p:cNvCxnSpPr>
          <p:nvPr/>
        </p:nvCxnSpPr>
        <p:spPr>
          <a:xfrm flipV="1">
            <a:off x="3246487" y="3717289"/>
            <a:ext cx="231827" cy="284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 rot="5400000">
            <a:off x="3513239" y="3625214"/>
            <a:ext cx="114300" cy="18415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32"/>
          <p:cNvCxnSpPr/>
          <p:nvPr/>
        </p:nvCxnSpPr>
        <p:spPr>
          <a:xfrm rot="5400000" flipH="1" flipV="1">
            <a:off x="3539434" y="3637122"/>
            <a:ext cx="65883" cy="15557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Connecteur droit 35"/>
          <p:cNvCxnSpPr>
            <a:stCxn id="37" idx="3"/>
            <a:endCxn id="2" idx="3"/>
          </p:cNvCxnSpPr>
          <p:nvPr/>
        </p:nvCxnSpPr>
        <p:spPr>
          <a:xfrm>
            <a:off x="507399" y="3711575"/>
            <a:ext cx="318356" cy="4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64499" y="3575050"/>
            <a:ext cx="342900" cy="27305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858707" y="2933700"/>
            <a:ext cx="469900" cy="29845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41" name="Connecteur droit 40"/>
          <p:cNvCxnSpPr>
            <a:stCxn id="2" idx="1"/>
            <a:endCxn id="38" idx="2"/>
          </p:cNvCxnSpPr>
          <p:nvPr/>
        </p:nvCxnSpPr>
        <p:spPr>
          <a:xfrm flipH="1" flipV="1">
            <a:off x="1093657" y="3232150"/>
            <a:ext cx="1887" cy="3336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riangle isocèle 43"/>
          <p:cNvSpPr/>
          <p:nvPr/>
        </p:nvSpPr>
        <p:spPr>
          <a:xfrm rot="5400000">
            <a:off x="790400" y="5074165"/>
            <a:ext cx="584889" cy="539579"/>
          </a:xfrm>
          <a:prstGeom prst="triangl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Connecteur droit 44"/>
          <p:cNvCxnSpPr>
            <a:stCxn id="44" idx="0"/>
            <a:endCxn id="46" idx="2"/>
          </p:cNvCxnSpPr>
          <p:nvPr/>
        </p:nvCxnSpPr>
        <p:spPr>
          <a:xfrm>
            <a:off x="1352634" y="5343955"/>
            <a:ext cx="275130" cy="5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Ellipse 45"/>
          <p:cNvSpPr/>
          <p:nvPr/>
        </p:nvSpPr>
        <p:spPr>
          <a:xfrm>
            <a:off x="1627764" y="5164460"/>
            <a:ext cx="360000" cy="3600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Arc 46"/>
          <p:cNvSpPr/>
          <p:nvPr/>
        </p:nvSpPr>
        <p:spPr>
          <a:xfrm>
            <a:off x="1709369" y="5230812"/>
            <a:ext cx="207169" cy="219074"/>
          </a:xfrm>
          <a:prstGeom prst="arc">
            <a:avLst>
              <a:gd name="adj1" fmla="val 16200000"/>
              <a:gd name="adj2" fmla="val 10731942"/>
            </a:avLst>
          </a:prstGeom>
          <a:ln>
            <a:solidFill>
              <a:schemeClr val="tx1"/>
            </a:solidFill>
            <a:headEnd type="triangle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8" name="Connecteur droit 47"/>
          <p:cNvCxnSpPr>
            <a:stCxn id="46" idx="0"/>
            <a:endCxn id="49" idx="2"/>
          </p:cNvCxnSpPr>
          <p:nvPr/>
        </p:nvCxnSpPr>
        <p:spPr>
          <a:xfrm flipV="1">
            <a:off x="1807764" y="5042693"/>
            <a:ext cx="28" cy="12176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750642" y="4858543"/>
            <a:ext cx="114300" cy="18415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0" name="Connecteur droit 49"/>
          <p:cNvCxnSpPr/>
          <p:nvPr/>
        </p:nvCxnSpPr>
        <p:spPr>
          <a:xfrm flipH="1" flipV="1">
            <a:off x="1776837" y="4870451"/>
            <a:ext cx="65883" cy="15557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Connecteur droit 50"/>
          <p:cNvCxnSpPr>
            <a:stCxn id="46" idx="6"/>
          </p:cNvCxnSpPr>
          <p:nvPr/>
        </p:nvCxnSpPr>
        <p:spPr>
          <a:xfrm>
            <a:off x="1987764" y="5344460"/>
            <a:ext cx="478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Rectangle à coins arrondis 51"/>
          <p:cNvSpPr/>
          <p:nvPr/>
        </p:nvSpPr>
        <p:spPr>
          <a:xfrm>
            <a:off x="2329123" y="5641340"/>
            <a:ext cx="792480" cy="16002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2298643" y="5275580"/>
            <a:ext cx="335280" cy="1447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à coins arrondis 53"/>
          <p:cNvSpPr/>
          <p:nvPr/>
        </p:nvSpPr>
        <p:spPr>
          <a:xfrm>
            <a:off x="2489143" y="5427980"/>
            <a:ext cx="106680" cy="21336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2854903" y="5275580"/>
            <a:ext cx="335280" cy="1447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à coins arrondis 55"/>
          <p:cNvSpPr/>
          <p:nvPr/>
        </p:nvSpPr>
        <p:spPr>
          <a:xfrm>
            <a:off x="2900623" y="5427980"/>
            <a:ext cx="106680" cy="21336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7" name="Connecteur droit 56"/>
          <p:cNvCxnSpPr>
            <a:endCxn id="58" idx="2"/>
          </p:cNvCxnSpPr>
          <p:nvPr/>
        </p:nvCxnSpPr>
        <p:spPr>
          <a:xfrm flipV="1">
            <a:off x="3205212" y="5349239"/>
            <a:ext cx="241352" cy="284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 rot="5400000">
            <a:off x="3481489" y="5257164"/>
            <a:ext cx="114300" cy="18415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9" name="Connecteur droit 58"/>
          <p:cNvCxnSpPr/>
          <p:nvPr/>
        </p:nvCxnSpPr>
        <p:spPr>
          <a:xfrm rot="5400000" flipH="1" flipV="1">
            <a:off x="3507684" y="5269072"/>
            <a:ext cx="65883" cy="15557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Connecteur droit 59"/>
          <p:cNvCxnSpPr>
            <a:stCxn id="61" idx="3"/>
            <a:endCxn id="44" idx="3"/>
          </p:cNvCxnSpPr>
          <p:nvPr/>
        </p:nvCxnSpPr>
        <p:spPr>
          <a:xfrm>
            <a:off x="502937" y="5343525"/>
            <a:ext cx="310118" cy="4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160037" y="5207000"/>
            <a:ext cx="342900" cy="27305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/>
          <p:cNvSpPr/>
          <p:nvPr/>
        </p:nvSpPr>
        <p:spPr>
          <a:xfrm>
            <a:off x="846007" y="4565650"/>
            <a:ext cx="469900" cy="29845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63" name="Connecteur droit 62"/>
          <p:cNvCxnSpPr>
            <a:stCxn id="44" idx="1"/>
            <a:endCxn id="62" idx="2"/>
          </p:cNvCxnSpPr>
          <p:nvPr/>
        </p:nvCxnSpPr>
        <p:spPr>
          <a:xfrm flipH="1" flipV="1">
            <a:off x="1080957" y="4864100"/>
            <a:ext cx="1887" cy="3336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6" name="Triangle isocèle 105"/>
          <p:cNvSpPr/>
          <p:nvPr/>
        </p:nvSpPr>
        <p:spPr>
          <a:xfrm rot="5400000">
            <a:off x="5098960" y="3438096"/>
            <a:ext cx="584889" cy="539579"/>
          </a:xfrm>
          <a:prstGeom prst="triangl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7" name="Connecteur droit 106"/>
          <p:cNvCxnSpPr>
            <a:stCxn id="106" idx="0"/>
            <a:endCxn id="108" idx="2"/>
          </p:cNvCxnSpPr>
          <p:nvPr/>
        </p:nvCxnSpPr>
        <p:spPr>
          <a:xfrm>
            <a:off x="5661194" y="3707886"/>
            <a:ext cx="266892" cy="5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8" name="Ellipse 107"/>
          <p:cNvSpPr/>
          <p:nvPr/>
        </p:nvSpPr>
        <p:spPr>
          <a:xfrm>
            <a:off x="5928086" y="3528391"/>
            <a:ext cx="360000" cy="3600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Arc 108"/>
          <p:cNvSpPr/>
          <p:nvPr/>
        </p:nvSpPr>
        <p:spPr>
          <a:xfrm>
            <a:off x="6009691" y="3594743"/>
            <a:ext cx="207169" cy="219074"/>
          </a:xfrm>
          <a:prstGeom prst="arc">
            <a:avLst>
              <a:gd name="adj1" fmla="val 16200000"/>
              <a:gd name="adj2" fmla="val 10731942"/>
            </a:avLst>
          </a:prstGeom>
          <a:ln>
            <a:solidFill>
              <a:schemeClr val="tx1"/>
            </a:solidFill>
            <a:headEnd type="triangle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0" name="Connecteur droit 109"/>
          <p:cNvCxnSpPr>
            <a:stCxn id="108" idx="0"/>
            <a:endCxn id="111" idx="2"/>
          </p:cNvCxnSpPr>
          <p:nvPr/>
        </p:nvCxnSpPr>
        <p:spPr>
          <a:xfrm flipV="1">
            <a:off x="6108086" y="3406624"/>
            <a:ext cx="28" cy="12176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6050964" y="3222474"/>
            <a:ext cx="114300" cy="18415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2" name="Connecteur droit 111"/>
          <p:cNvCxnSpPr/>
          <p:nvPr/>
        </p:nvCxnSpPr>
        <p:spPr>
          <a:xfrm flipH="1" flipV="1">
            <a:off x="6077159" y="3234382"/>
            <a:ext cx="65883" cy="15557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4" name="Rectangle à coins arrondis 113"/>
          <p:cNvSpPr/>
          <p:nvPr/>
        </p:nvSpPr>
        <p:spPr>
          <a:xfrm>
            <a:off x="7744220" y="4805886"/>
            <a:ext cx="792480" cy="16002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Rectangle 114"/>
          <p:cNvSpPr/>
          <p:nvPr/>
        </p:nvSpPr>
        <p:spPr>
          <a:xfrm>
            <a:off x="7713740" y="4440126"/>
            <a:ext cx="335280" cy="1447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Rectangle à coins arrondis 115"/>
          <p:cNvSpPr/>
          <p:nvPr/>
        </p:nvSpPr>
        <p:spPr>
          <a:xfrm>
            <a:off x="7904240" y="4592526"/>
            <a:ext cx="106680" cy="21336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Rectangle 116"/>
          <p:cNvSpPr/>
          <p:nvPr/>
        </p:nvSpPr>
        <p:spPr>
          <a:xfrm>
            <a:off x="8270000" y="4440126"/>
            <a:ext cx="335280" cy="1447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Rectangle à coins arrondis 117"/>
          <p:cNvSpPr/>
          <p:nvPr/>
        </p:nvSpPr>
        <p:spPr>
          <a:xfrm>
            <a:off x="8315720" y="4592526"/>
            <a:ext cx="106680" cy="21336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9" name="Connecteur droit 118"/>
          <p:cNvCxnSpPr>
            <a:endCxn id="120" idx="2"/>
          </p:cNvCxnSpPr>
          <p:nvPr/>
        </p:nvCxnSpPr>
        <p:spPr>
          <a:xfrm flipV="1">
            <a:off x="8620309" y="4513785"/>
            <a:ext cx="231827" cy="284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/>
        </p:nvSpPr>
        <p:spPr>
          <a:xfrm rot="5400000">
            <a:off x="8887061" y="4421710"/>
            <a:ext cx="114300" cy="18415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1" name="Connecteur droit 120"/>
          <p:cNvCxnSpPr/>
          <p:nvPr/>
        </p:nvCxnSpPr>
        <p:spPr>
          <a:xfrm rot="5400000" flipH="1" flipV="1">
            <a:off x="8913256" y="4433618"/>
            <a:ext cx="65883" cy="15557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2" name="Connecteur droit 121"/>
          <p:cNvCxnSpPr>
            <a:stCxn id="123" idx="3"/>
            <a:endCxn id="106" idx="3"/>
          </p:cNvCxnSpPr>
          <p:nvPr/>
        </p:nvCxnSpPr>
        <p:spPr>
          <a:xfrm>
            <a:off x="4671625" y="3707456"/>
            <a:ext cx="449990" cy="4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/>
        </p:nvSpPr>
        <p:spPr>
          <a:xfrm>
            <a:off x="4328725" y="3570931"/>
            <a:ext cx="342900" cy="27305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Rectangle 123"/>
          <p:cNvSpPr/>
          <p:nvPr/>
        </p:nvSpPr>
        <p:spPr>
          <a:xfrm>
            <a:off x="5154567" y="2929581"/>
            <a:ext cx="469900" cy="29845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25" name="Connecteur droit 124"/>
          <p:cNvCxnSpPr>
            <a:stCxn id="106" idx="1"/>
            <a:endCxn id="124" idx="2"/>
          </p:cNvCxnSpPr>
          <p:nvPr/>
        </p:nvCxnSpPr>
        <p:spPr>
          <a:xfrm flipH="1" flipV="1">
            <a:off x="5389517" y="3228031"/>
            <a:ext cx="1887" cy="3336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6" name="Triangle isocèle 125"/>
          <p:cNvSpPr/>
          <p:nvPr/>
        </p:nvSpPr>
        <p:spPr>
          <a:xfrm rot="5400000">
            <a:off x="5105310" y="5070046"/>
            <a:ext cx="584889" cy="539579"/>
          </a:xfrm>
          <a:prstGeom prst="triangl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7" name="Connecteur droit 126"/>
          <p:cNvCxnSpPr>
            <a:stCxn id="126" idx="0"/>
            <a:endCxn id="128" idx="2"/>
          </p:cNvCxnSpPr>
          <p:nvPr/>
        </p:nvCxnSpPr>
        <p:spPr>
          <a:xfrm>
            <a:off x="5667544" y="5339836"/>
            <a:ext cx="266892" cy="5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8" name="Ellipse 127"/>
          <p:cNvSpPr/>
          <p:nvPr/>
        </p:nvSpPr>
        <p:spPr>
          <a:xfrm>
            <a:off x="5934436" y="5160341"/>
            <a:ext cx="360000" cy="3600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Arc 128"/>
          <p:cNvSpPr/>
          <p:nvPr/>
        </p:nvSpPr>
        <p:spPr>
          <a:xfrm>
            <a:off x="6016041" y="5226693"/>
            <a:ext cx="207169" cy="219074"/>
          </a:xfrm>
          <a:prstGeom prst="arc">
            <a:avLst>
              <a:gd name="adj1" fmla="val 16200000"/>
              <a:gd name="adj2" fmla="val 10731942"/>
            </a:avLst>
          </a:prstGeom>
          <a:ln>
            <a:solidFill>
              <a:schemeClr val="tx1"/>
            </a:solidFill>
            <a:headEnd type="triangle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0" name="Connecteur droit 129"/>
          <p:cNvCxnSpPr>
            <a:stCxn id="128" idx="0"/>
            <a:endCxn id="131" idx="2"/>
          </p:cNvCxnSpPr>
          <p:nvPr/>
        </p:nvCxnSpPr>
        <p:spPr>
          <a:xfrm flipV="1">
            <a:off x="6114436" y="5038574"/>
            <a:ext cx="28" cy="12176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1" name="Rectangle 130"/>
          <p:cNvSpPr/>
          <p:nvPr/>
        </p:nvSpPr>
        <p:spPr>
          <a:xfrm>
            <a:off x="6057314" y="4854424"/>
            <a:ext cx="114300" cy="18415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2" name="Connecteur droit 131"/>
          <p:cNvCxnSpPr/>
          <p:nvPr/>
        </p:nvCxnSpPr>
        <p:spPr>
          <a:xfrm flipH="1" flipV="1">
            <a:off x="6083509" y="4866332"/>
            <a:ext cx="65883" cy="15557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4" name="Connecteur droit 133"/>
          <p:cNvCxnSpPr>
            <a:stCxn id="152" idx="6"/>
            <a:endCxn id="126" idx="3"/>
          </p:cNvCxnSpPr>
          <p:nvPr/>
        </p:nvCxnSpPr>
        <p:spPr>
          <a:xfrm>
            <a:off x="4982036" y="5338191"/>
            <a:ext cx="145929" cy="164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5" name="Rectangle 134"/>
          <p:cNvSpPr/>
          <p:nvPr/>
        </p:nvSpPr>
        <p:spPr>
          <a:xfrm>
            <a:off x="4316025" y="5202881"/>
            <a:ext cx="342900" cy="27305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Rectangle 135"/>
          <p:cNvSpPr/>
          <p:nvPr/>
        </p:nvSpPr>
        <p:spPr>
          <a:xfrm>
            <a:off x="5160917" y="4561531"/>
            <a:ext cx="469900" cy="29845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37" name="Connecteur droit 136"/>
          <p:cNvCxnSpPr>
            <a:stCxn id="126" idx="1"/>
            <a:endCxn id="136" idx="2"/>
          </p:cNvCxnSpPr>
          <p:nvPr/>
        </p:nvCxnSpPr>
        <p:spPr>
          <a:xfrm flipH="1" flipV="1">
            <a:off x="5395867" y="4859981"/>
            <a:ext cx="1887" cy="3336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8" name="Rectangle 137"/>
          <p:cNvSpPr/>
          <p:nvPr/>
        </p:nvSpPr>
        <p:spPr>
          <a:xfrm>
            <a:off x="6910172" y="4062799"/>
            <a:ext cx="510746" cy="59312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9" name="Connecteur droit 138"/>
          <p:cNvCxnSpPr>
            <a:endCxn id="140" idx="2"/>
          </p:cNvCxnSpPr>
          <p:nvPr/>
        </p:nvCxnSpPr>
        <p:spPr>
          <a:xfrm flipV="1">
            <a:off x="7429941" y="4171915"/>
            <a:ext cx="231827" cy="284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0" name="Rectangle 139"/>
          <p:cNvSpPr/>
          <p:nvPr/>
        </p:nvSpPr>
        <p:spPr>
          <a:xfrm rot="5400000">
            <a:off x="7696693" y="4079840"/>
            <a:ext cx="114300" cy="18415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1" name="Connecteur droit 140"/>
          <p:cNvCxnSpPr/>
          <p:nvPr/>
        </p:nvCxnSpPr>
        <p:spPr>
          <a:xfrm rot="5400000" flipH="1" flipV="1">
            <a:off x="7722888" y="4091748"/>
            <a:ext cx="65883" cy="15557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2" name="Connecteur droit 141"/>
          <p:cNvCxnSpPr>
            <a:endCxn id="115" idx="1"/>
          </p:cNvCxnSpPr>
          <p:nvPr/>
        </p:nvCxnSpPr>
        <p:spPr>
          <a:xfrm>
            <a:off x="7435163" y="4511675"/>
            <a:ext cx="278577" cy="84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6" name="Connecteur droit avec flèche 145"/>
          <p:cNvCxnSpPr/>
          <p:nvPr/>
        </p:nvCxnSpPr>
        <p:spPr>
          <a:xfrm flipV="1">
            <a:off x="7057338" y="4175125"/>
            <a:ext cx="273050" cy="3270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avec flèche 146"/>
          <p:cNvCxnSpPr/>
          <p:nvPr/>
        </p:nvCxnSpPr>
        <p:spPr>
          <a:xfrm>
            <a:off x="7041463" y="4206875"/>
            <a:ext cx="273050" cy="3270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 en angle 150"/>
          <p:cNvCxnSpPr>
            <a:stCxn id="108" idx="6"/>
          </p:cNvCxnSpPr>
          <p:nvPr/>
        </p:nvCxnSpPr>
        <p:spPr>
          <a:xfrm>
            <a:off x="6288086" y="3708391"/>
            <a:ext cx="613677" cy="501659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2" name="Ellipse 151"/>
          <p:cNvSpPr/>
          <p:nvPr/>
        </p:nvSpPr>
        <p:spPr>
          <a:xfrm>
            <a:off x="4766036" y="5230191"/>
            <a:ext cx="216000" cy="2160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6" name="Connecteur droit 155"/>
          <p:cNvCxnSpPr>
            <a:stCxn id="135" idx="3"/>
            <a:endCxn id="152" idx="2"/>
          </p:cNvCxnSpPr>
          <p:nvPr/>
        </p:nvCxnSpPr>
        <p:spPr>
          <a:xfrm flipV="1">
            <a:off x="4658925" y="5338191"/>
            <a:ext cx="107111" cy="12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9" name="ZoneTexte 158"/>
          <p:cNvSpPr txBox="1"/>
          <p:nvPr/>
        </p:nvSpPr>
        <p:spPr>
          <a:xfrm>
            <a:off x="4726888" y="5203825"/>
            <a:ext cx="282575" cy="2667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100" dirty="0" smtClean="0">
                <a:latin typeface="Symbol" panose="05050102010706020507" pitchFamily="18" charset="2"/>
              </a:rPr>
              <a:t>F</a:t>
            </a:r>
            <a:endParaRPr lang="fr-FR" sz="1100" dirty="0">
              <a:latin typeface="Symbol" panose="05050102010706020507" pitchFamily="18" charset="2"/>
            </a:endParaRPr>
          </a:p>
        </p:txBody>
      </p:sp>
      <p:cxnSp>
        <p:nvCxnSpPr>
          <p:cNvPr id="163" name="Connecteur en angle 162"/>
          <p:cNvCxnSpPr/>
          <p:nvPr/>
        </p:nvCxnSpPr>
        <p:spPr>
          <a:xfrm flipV="1">
            <a:off x="6281735" y="4540240"/>
            <a:ext cx="612000" cy="792000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7" name="Flèche droite 166"/>
          <p:cNvSpPr/>
          <p:nvPr/>
        </p:nvSpPr>
        <p:spPr>
          <a:xfrm>
            <a:off x="3896497" y="4291914"/>
            <a:ext cx="255373" cy="313037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ZoneTexte 167"/>
          <p:cNvSpPr txBox="1"/>
          <p:nvPr/>
        </p:nvSpPr>
        <p:spPr>
          <a:xfrm>
            <a:off x="749643" y="2726724"/>
            <a:ext cx="74140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/>
              <a:t>HV </a:t>
            </a:r>
            <a:r>
              <a:rPr lang="fr-FR" sz="700" dirty="0" err="1" smtClean="0"/>
              <a:t>modulator</a:t>
            </a:r>
            <a:endParaRPr lang="fr-FR" sz="700" dirty="0"/>
          </a:p>
        </p:txBody>
      </p:sp>
      <p:sp>
        <p:nvSpPr>
          <p:cNvPr id="169" name="ZoneTexte 168"/>
          <p:cNvSpPr txBox="1"/>
          <p:nvPr/>
        </p:nvSpPr>
        <p:spPr>
          <a:xfrm>
            <a:off x="712572" y="3991232"/>
            <a:ext cx="91028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/>
              <a:t>1.1 MW klystron</a:t>
            </a:r>
            <a:endParaRPr lang="fr-FR" sz="700" dirty="0"/>
          </a:p>
        </p:txBody>
      </p:sp>
      <p:sp>
        <p:nvSpPr>
          <p:cNvPr id="170" name="ZoneTexte 169"/>
          <p:cNvSpPr txBox="1"/>
          <p:nvPr/>
        </p:nvSpPr>
        <p:spPr>
          <a:xfrm>
            <a:off x="708453" y="5659394"/>
            <a:ext cx="91028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/>
              <a:t>1.6 MW klystron</a:t>
            </a:r>
            <a:endParaRPr lang="fr-FR" sz="700" dirty="0"/>
          </a:p>
        </p:txBody>
      </p:sp>
      <p:sp>
        <p:nvSpPr>
          <p:cNvPr id="171" name="ZoneTexte 170"/>
          <p:cNvSpPr txBox="1"/>
          <p:nvPr/>
        </p:nvSpPr>
        <p:spPr>
          <a:xfrm>
            <a:off x="1561071" y="3019167"/>
            <a:ext cx="74140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/>
              <a:t>Water </a:t>
            </a:r>
            <a:r>
              <a:rPr lang="fr-FR" sz="700" dirty="0" err="1" smtClean="0"/>
              <a:t>Load</a:t>
            </a:r>
            <a:endParaRPr lang="fr-FR" sz="700" dirty="0"/>
          </a:p>
        </p:txBody>
      </p:sp>
      <p:sp>
        <p:nvSpPr>
          <p:cNvPr id="172" name="ZoneTexte 171"/>
          <p:cNvSpPr txBox="1"/>
          <p:nvPr/>
        </p:nvSpPr>
        <p:spPr>
          <a:xfrm>
            <a:off x="1548714" y="3970637"/>
            <a:ext cx="74140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err="1" smtClean="0"/>
              <a:t>Circulator</a:t>
            </a:r>
            <a:endParaRPr lang="fr-FR" sz="700" dirty="0"/>
          </a:p>
        </p:txBody>
      </p:sp>
      <p:sp>
        <p:nvSpPr>
          <p:cNvPr id="173" name="ZoneTexte 172"/>
          <p:cNvSpPr txBox="1"/>
          <p:nvPr/>
        </p:nvSpPr>
        <p:spPr>
          <a:xfrm>
            <a:off x="2471352" y="3319848"/>
            <a:ext cx="74140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/>
              <a:t>Coupler pair </a:t>
            </a:r>
            <a:endParaRPr lang="fr-FR" sz="700" dirty="0"/>
          </a:p>
        </p:txBody>
      </p:sp>
      <p:sp>
        <p:nvSpPr>
          <p:cNvPr id="174" name="ZoneTexte 173"/>
          <p:cNvSpPr txBox="1"/>
          <p:nvPr/>
        </p:nvSpPr>
        <p:spPr>
          <a:xfrm>
            <a:off x="3410466" y="3311612"/>
            <a:ext cx="543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/>
              <a:t>Water </a:t>
            </a:r>
            <a:r>
              <a:rPr lang="fr-FR" sz="700" dirty="0" err="1" smtClean="0"/>
              <a:t>Load</a:t>
            </a:r>
            <a:endParaRPr lang="fr-FR" sz="700" dirty="0"/>
          </a:p>
        </p:txBody>
      </p:sp>
      <p:sp>
        <p:nvSpPr>
          <p:cNvPr id="175" name="ZoneTexte 174"/>
          <p:cNvSpPr txBox="1"/>
          <p:nvPr/>
        </p:nvSpPr>
        <p:spPr>
          <a:xfrm>
            <a:off x="119450" y="3323968"/>
            <a:ext cx="61371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/>
              <a:t>RF driver</a:t>
            </a:r>
            <a:endParaRPr lang="fr-FR" sz="700" dirty="0"/>
          </a:p>
        </p:txBody>
      </p:sp>
      <p:sp>
        <p:nvSpPr>
          <p:cNvPr id="177" name="ZoneTexte 176"/>
          <p:cNvSpPr txBox="1"/>
          <p:nvPr/>
        </p:nvSpPr>
        <p:spPr>
          <a:xfrm>
            <a:off x="6668528" y="3719383"/>
            <a:ext cx="1083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dirty="0" smtClean="0">
                <a:solidFill>
                  <a:schemeClr val="tx2"/>
                </a:solidFill>
              </a:rPr>
              <a:t>3.9 dB – 90° splitter</a:t>
            </a:r>
          </a:p>
          <a:p>
            <a:pPr algn="ctr"/>
            <a:r>
              <a:rPr lang="fr-FR" sz="700" dirty="0" smtClean="0">
                <a:solidFill>
                  <a:schemeClr val="tx2"/>
                </a:solidFill>
              </a:rPr>
              <a:t>To </a:t>
            </a:r>
            <a:r>
              <a:rPr lang="fr-FR" sz="700" dirty="0" err="1" smtClean="0">
                <a:solidFill>
                  <a:schemeClr val="tx2"/>
                </a:solidFill>
              </a:rPr>
              <a:t>be</a:t>
            </a:r>
            <a:r>
              <a:rPr lang="fr-FR" sz="700" dirty="0" smtClean="0">
                <a:solidFill>
                  <a:schemeClr val="tx2"/>
                </a:solidFill>
              </a:rPr>
              <a:t> </a:t>
            </a:r>
            <a:r>
              <a:rPr lang="fr-FR" sz="700" dirty="0" err="1" smtClean="0">
                <a:solidFill>
                  <a:schemeClr val="tx2"/>
                </a:solidFill>
              </a:rPr>
              <a:t>developped</a:t>
            </a:r>
            <a:endParaRPr lang="fr-FR" sz="700" dirty="0">
              <a:solidFill>
                <a:schemeClr val="tx2"/>
              </a:solidFill>
            </a:endParaRPr>
          </a:p>
        </p:txBody>
      </p:sp>
      <p:sp>
        <p:nvSpPr>
          <p:cNvPr id="178" name="ZoneTexte 177"/>
          <p:cNvSpPr txBox="1"/>
          <p:nvPr/>
        </p:nvSpPr>
        <p:spPr>
          <a:xfrm>
            <a:off x="4530809" y="5519350"/>
            <a:ext cx="642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dirty="0" smtClean="0">
                <a:solidFill>
                  <a:schemeClr val="tx2"/>
                </a:solidFill>
              </a:rPr>
              <a:t>Phase </a:t>
            </a:r>
            <a:r>
              <a:rPr lang="fr-FR" sz="700" dirty="0" err="1" smtClean="0">
                <a:solidFill>
                  <a:schemeClr val="tx2"/>
                </a:solidFill>
              </a:rPr>
              <a:t>shifter</a:t>
            </a:r>
            <a:endParaRPr lang="fr-FR" sz="700" dirty="0">
              <a:solidFill>
                <a:schemeClr val="tx2"/>
              </a:solidFill>
            </a:endParaRPr>
          </a:p>
        </p:txBody>
      </p:sp>
      <p:sp>
        <p:nvSpPr>
          <p:cNvPr id="179" name="ZoneTexte 178"/>
          <p:cNvSpPr txBox="1"/>
          <p:nvPr/>
        </p:nvSpPr>
        <p:spPr>
          <a:xfrm>
            <a:off x="4623915" y="4375922"/>
            <a:ext cx="282575" cy="2667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fr-FR" sz="1100" dirty="0">
              <a:latin typeface="Symbol" panose="05050102010706020507" pitchFamily="18" charset="2"/>
            </a:endParaRPr>
          </a:p>
        </p:txBody>
      </p:sp>
      <p:sp>
        <p:nvSpPr>
          <p:cNvPr id="180" name="ZoneTexte 179"/>
          <p:cNvSpPr txBox="1"/>
          <p:nvPr/>
        </p:nvSpPr>
        <p:spPr>
          <a:xfrm>
            <a:off x="4469025" y="4650258"/>
            <a:ext cx="642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dirty="0" smtClean="0">
                <a:solidFill>
                  <a:schemeClr val="tx2"/>
                </a:solidFill>
              </a:rPr>
              <a:t>Trigger + interlock</a:t>
            </a:r>
            <a:endParaRPr lang="fr-FR" sz="700" dirty="0">
              <a:solidFill>
                <a:schemeClr val="tx2"/>
              </a:solidFill>
            </a:endParaRPr>
          </a:p>
        </p:txBody>
      </p:sp>
      <p:cxnSp>
        <p:nvCxnSpPr>
          <p:cNvPr id="183" name="Connecteur en angle 182"/>
          <p:cNvCxnSpPr>
            <a:stCxn id="123" idx="2"/>
            <a:endCxn id="179" idx="1"/>
          </p:cNvCxnSpPr>
          <p:nvPr/>
        </p:nvCxnSpPr>
        <p:spPr>
          <a:xfrm rot="16200000" flipH="1">
            <a:off x="4229400" y="4114756"/>
            <a:ext cx="665291" cy="123740"/>
          </a:xfrm>
          <a:prstGeom prst="bentConnector2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6" name="Connecteur en angle 185"/>
          <p:cNvCxnSpPr>
            <a:stCxn id="179" idx="1"/>
            <a:endCxn id="135" idx="0"/>
          </p:cNvCxnSpPr>
          <p:nvPr/>
        </p:nvCxnSpPr>
        <p:spPr>
          <a:xfrm rot="10800000" flipV="1">
            <a:off x="4487475" y="4509271"/>
            <a:ext cx="136440" cy="693609"/>
          </a:xfrm>
          <a:prstGeom prst="bentConnector2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9" name="Rectangle à coins arrondis 188"/>
          <p:cNvSpPr/>
          <p:nvPr/>
        </p:nvSpPr>
        <p:spPr>
          <a:xfrm>
            <a:off x="123568" y="2743200"/>
            <a:ext cx="3657600" cy="163933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0" name="ZoneTexte 189"/>
          <p:cNvSpPr txBox="1"/>
          <p:nvPr/>
        </p:nvSpPr>
        <p:spPr>
          <a:xfrm>
            <a:off x="2743201" y="2776151"/>
            <a:ext cx="7414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u="sng" dirty="0" err="1" smtClean="0"/>
              <a:t>Existing</a:t>
            </a:r>
            <a:r>
              <a:rPr lang="fr-FR" sz="900" u="sng" dirty="0" smtClean="0"/>
              <a:t> </a:t>
            </a:r>
            <a:endParaRPr lang="fr-FR" sz="700" u="sng" dirty="0"/>
          </a:p>
        </p:txBody>
      </p:sp>
      <p:sp>
        <p:nvSpPr>
          <p:cNvPr id="191" name="ZoneTexte 190"/>
          <p:cNvSpPr txBox="1"/>
          <p:nvPr/>
        </p:nvSpPr>
        <p:spPr>
          <a:xfrm>
            <a:off x="2599039" y="5869459"/>
            <a:ext cx="10832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u="sng" dirty="0" err="1" smtClean="0"/>
              <a:t>Planned</a:t>
            </a:r>
            <a:r>
              <a:rPr lang="fr-FR" sz="900" u="sng" dirty="0" smtClean="0"/>
              <a:t> in 2017</a:t>
            </a:r>
            <a:endParaRPr lang="fr-FR" sz="700" u="sng" dirty="0"/>
          </a:p>
        </p:txBody>
      </p:sp>
      <p:sp>
        <p:nvSpPr>
          <p:cNvPr id="192" name="ZoneTexte 191"/>
          <p:cNvSpPr txBox="1"/>
          <p:nvPr/>
        </p:nvSpPr>
        <p:spPr>
          <a:xfrm>
            <a:off x="7578809" y="5008605"/>
            <a:ext cx="12192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>
                <a:solidFill>
                  <a:schemeClr val="tx2"/>
                </a:solidFill>
              </a:rPr>
              <a:t>2.7 MW maximum</a:t>
            </a:r>
            <a:endParaRPr lang="fr-FR" sz="9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3352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584887" y="146373"/>
            <a:ext cx="8723869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2800" b="1" dirty="0" err="1" smtClean="0">
                <a:solidFill>
                  <a:schemeClr val="bg1"/>
                </a:solidFill>
                <a:latin typeface="Calibri" pitchFamily="34" charset="0"/>
              </a:rPr>
              <a:t>Elliptical</a:t>
            </a: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latin typeface="Calibri" pitchFamily="34" charset="0"/>
              </a:rPr>
              <a:t>cavities</a:t>
            </a: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</a:rPr>
              <a:t>: vertical test </a:t>
            </a:r>
            <a:r>
              <a:rPr lang="fr-FR" sz="2800" b="1" dirty="0" err="1" smtClean="0">
                <a:solidFill>
                  <a:schemeClr val="bg1"/>
                </a:solidFill>
                <a:latin typeface="Calibri" pitchFamily="34" charset="0"/>
              </a:rPr>
              <a:t>results</a:t>
            </a:r>
            <a:endParaRPr lang="fr-FR" sz="28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92" y="3051322"/>
            <a:ext cx="4135395" cy="3658599"/>
          </a:xfrm>
          <a:prstGeom prst="rect">
            <a:avLst/>
          </a:prstGeom>
        </p:spPr>
      </p:pic>
      <p:pic>
        <p:nvPicPr>
          <p:cNvPr id="4" name="Image 3" descr="C:\Mon Disque\#01_ESS\µ00_MANAGEMENT\01_PHOTOS ESSI\IMG_3787_ii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32" y="1318052"/>
            <a:ext cx="2754538" cy="144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720" y="3311615"/>
            <a:ext cx="4635376" cy="3031524"/>
          </a:xfrm>
          <a:prstGeom prst="rect">
            <a:avLst/>
          </a:prstGeom>
        </p:spPr>
      </p:pic>
      <p:pic>
        <p:nvPicPr>
          <p:cNvPr id="6" name="Picture 2" descr="C:\D\Projets\ESS\CALHI\Project3&amp;8\cavités-hors tests\cavités proto HB\ZANON\photos\recette_beta086_ZANON_1309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758" y="1005016"/>
            <a:ext cx="2631827" cy="10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20520" y="4700838"/>
            <a:ext cx="154996" cy="14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17396" y="4770859"/>
            <a:ext cx="154996" cy="14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12595" y="4070644"/>
            <a:ext cx="154996" cy="14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80293" y="5528741"/>
            <a:ext cx="154996" cy="14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265" y="2111221"/>
            <a:ext cx="2642199" cy="109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91793" y="2423701"/>
            <a:ext cx="8489742" cy="156966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2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Three</a:t>
            </a:r>
            <a:r>
              <a:rPr lang="fr-FR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r-FR" sz="32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cavities</a:t>
            </a:r>
            <a:r>
              <a:rPr lang="fr-FR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r-FR" sz="32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reached</a:t>
            </a:r>
            <a:r>
              <a:rPr lang="fr-FR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the ESS </a:t>
            </a:r>
            <a:r>
              <a:rPr lang="fr-FR" sz="32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requirements</a:t>
            </a:r>
            <a:r>
              <a:rPr lang="fr-FR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, </a:t>
            </a:r>
            <a:r>
              <a:rPr lang="fr-FR" sz="32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with</a:t>
            </a:r>
            <a:r>
              <a:rPr lang="fr-FR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r-FR" sz="32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Buffered</a:t>
            </a:r>
            <a:r>
              <a:rPr lang="fr-FR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Chemical </a:t>
            </a:r>
            <a:r>
              <a:rPr lang="fr-FR" sz="32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Polishing</a:t>
            </a:r>
            <a:r>
              <a:rPr lang="fr-FR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(BCP)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2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Clear</a:t>
            </a:r>
            <a:r>
              <a:rPr lang="fr-FR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limitation by Q0 drop and </a:t>
            </a:r>
            <a:r>
              <a:rPr lang="fr-FR" sz="32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quench</a:t>
            </a:r>
            <a:endParaRPr lang="fr-FR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953565" y="772129"/>
            <a:ext cx="1369912" cy="307163"/>
          </a:xfrm>
          <a:prstGeom prst="rect">
            <a:avLst/>
          </a:prstGeom>
          <a:solidFill>
            <a:srgbClr val="FFFF00"/>
          </a:solidFill>
          <a:ln w="50800">
            <a:noFill/>
          </a:ln>
        </p:spPr>
        <p:txBody>
          <a:bodyPr wrap="square" rtlCol="0">
            <a:no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sz="1100" b="1" dirty="0" smtClean="0">
                <a:latin typeface="Arial"/>
              </a:rPr>
              <a:t>E. CENNI</a:t>
            </a:r>
          </a:p>
        </p:txBody>
      </p:sp>
    </p:spTree>
    <p:extLst>
      <p:ext uri="{BB962C8B-B14F-4D97-AF65-F5344CB8AC3E}">
        <p14:creationId xmlns:p14="http://schemas.microsoft.com/office/powerpoint/2010/main" val="41611232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527222" y="195800"/>
            <a:ext cx="8723869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AU" sz="2800" b="1" dirty="0" smtClean="0">
                <a:solidFill>
                  <a:schemeClr val="bg1"/>
                </a:solidFill>
                <a:latin typeface="Calibri" pitchFamily="34" charset="0"/>
              </a:rPr>
              <a:t>Elliptical cavities: possible improvements</a:t>
            </a:r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189750" y="1050881"/>
            <a:ext cx="8954250" cy="569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</a:rPr>
              <a:t>Flash BCP at low temperature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sz="1600" b="1" dirty="0" smtClean="0">
                <a:latin typeface="Calibri" pitchFamily="34" charset="0"/>
              </a:rPr>
              <a:t> explored on Spoke cavities by IPN </a:t>
            </a:r>
            <a:r>
              <a:rPr lang="en-US" sz="1600" b="1" dirty="0" err="1" smtClean="0">
                <a:latin typeface="Calibri" pitchFamily="34" charset="0"/>
              </a:rPr>
              <a:t>Orsay</a:t>
            </a:r>
            <a:endParaRPr lang="en-US" sz="1600" b="1" dirty="0" smtClean="0">
              <a:latin typeface="Calibri" pitchFamily="34" charset="0"/>
            </a:endParaRP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sz="1600" b="1" dirty="0">
                <a:latin typeface="Calibri" pitchFamily="34" charset="0"/>
              </a:rPr>
              <a:t> </a:t>
            </a:r>
            <a:r>
              <a:rPr lang="en-US" sz="1600" b="1" dirty="0" smtClean="0">
                <a:latin typeface="Calibri" pitchFamily="34" charset="0"/>
              </a:rPr>
              <a:t>Using water inside the Helium tank for cooling</a:t>
            </a:r>
          </a:p>
          <a:p>
            <a:pPr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</a:rPr>
              <a:t>120°C baking</a:t>
            </a:r>
            <a:endParaRPr lang="en-US" sz="2000" b="1" dirty="0">
              <a:solidFill>
                <a:srgbClr val="7030A0"/>
              </a:solidFill>
              <a:latin typeface="Calibri" pitchFamily="34" charset="0"/>
            </a:endParaRP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sz="1600" b="1" dirty="0">
                <a:latin typeface="Calibri" pitchFamily="34" charset="0"/>
              </a:rPr>
              <a:t> </a:t>
            </a:r>
            <a:r>
              <a:rPr lang="en-US" sz="1600" b="1" dirty="0" smtClean="0">
                <a:latin typeface="Calibri" pitchFamily="34" charset="0"/>
              </a:rPr>
              <a:t>Standard procedure for XFEL/ILC cavities, not </a:t>
            </a:r>
            <a:r>
              <a:rPr lang="en-US" sz="1600" b="1" dirty="0">
                <a:latin typeface="Calibri" pitchFamily="34" charset="0"/>
              </a:rPr>
              <a:t>yet </a:t>
            </a:r>
            <a:r>
              <a:rPr lang="en-US" sz="1600" b="1" dirty="0" smtClean="0">
                <a:latin typeface="Calibri" pitchFamily="34" charset="0"/>
              </a:rPr>
              <a:t>tested on ESS cavities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sz="1600" b="1" dirty="0">
                <a:latin typeface="Calibri" pitchFamily="34" charset="0"/>
              </a:rPr>
              <a:t> </a:t>
            </a:r>
            <a:r>
              <a:rPr lang="en-US" sz="1600" b="1" dirty="0" smtClean="0">
                <a:latin typeface="Calibri" pitchFamily="34" charset="0"/>
              </a:rPr>
              <a:t>new oven available at CEA (re-use of a vertical cryostat for magnets)</a:t>
            </a:r>
            <a:endParaRPr lang="en-US" sz="1600" b="1" dirty="0">
              <a:latin typeface="Calibri" pitchFamily="34" charset="0"/>
            </a:endParaRPr>
          </a:p>
          <a:p>
            <a:pPr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en-US" sz="2000" b="1" dirty="0" err="1" smtClean="0">
                <a:solidFill>
                  <a:srgbClr val="7030A0"/>
                </a:solidFill>
                <a:latin typeface="Calibri" pitchFamily="34" charset="0"/>
              </a:rPr>
              <a:t>Electropolishing</a:t>
            </a:r>
            <a:endParaRPr lang="en-US" sz="2000" b="1" dirty="0">
              <a:solidFill>
                <a:srgbClr val="7030A0"/>
              </a:solidFill>
              <a:latin typeface="Calibri" pitchFamily="34" charset="0"/>
            </a:endParaRP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sz="1600" b="1" dirty="0">
                <a:latin typeface="Calibri" pitchFamily="34" charset="0"/>
              </a:rPr>
              <a:t>  </a:t>
            </a:r>
            <a:r>
              <a:rPr lang="en-US" sz="1600" b="1" dirty="0" smtClean="0">
                <a:latin typeface="Calibri" pitchFamily="34" charset="0"/>
              </a:rPr>
              <a:t>also standard </a:t>
            </a:r>
            <a:r>
              <a:rPr lang="en-US" sz="1600" b="1" dirty="0">
                <a:latin typeface="Calibri" pitchFamily="34" charset="0"/>
              </a:rPr>
              <a:t>XFEL/ILC </a:t>
            </a:r>
            <a:r>
              <a:rPr lang="en-US" sz="1600" b="1" dirty="0" smtClean="0">
                <a:latin typeface="Calibri" pitchFamily="34" charset="0"/>
              </a:rPr>
              <a:t>cavities; should increase </a:t>
            </a:r>
            <a:r>
              <a:rPr lang="en-US" sz="1600" b="1" dirty="0" err="1" smtClean="0">
                <a:latin typeface="Calibri" pitchFamily="34" charset="0"/>
              </a:rPr>
              <a:t>Epk</a:t>
            </a:r>
            <a:r>
              <a:rPr lang="en-US" sz="1600" b="1" dirty="0" smtClean="0">
                <a:latin typeface="Calibri" pitchFamily="34" charset="0"/>
              </a:rPr>
              <a:t> and push further field emission limit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sz="1600" b="1" dirty="0">
                <a:latin typeface="Calibri" pitchFamily="34" charset="0"/>
              </a:rPr>
              <a:t> </a:t>
            </a:r>
            <a:r>
              <a:rPr lang="en-US" sz="1600" b="1" dirty="0" smtClean="0">
                <a:latin typeface="Calibri" pitchFamily="34" charset="0"/>
              </a:rPr>
              <a:t>vertical set-up available at CEA, CERN, KEK</a:t>
            </a:r>
          </a:p>
          <a:p>
            <a:pPr lvl="2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sz="1600" b="1" dirty="0">
                <a:latin typeface="Calibri" pitchFamily="34" charset="0"/>
              </a:rPr>
              <a:t> </a:t>
            </a:r>
            <a:r>
              <a:rPr lang="en-US" sz="1600" b="1" dirty="0" smtClean="0">
                <a:latin typeface="Calibri" pitchFamily="34" charset="0"/>
              </a:rPr>
              <a:t>tried on 704 MHz “High gradient” cavities (former SPL)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sz="1600" b="1" dirty="0">
                <a:latin typeface="Calibri" pitchFamily="34" charset="0"/>
              </a:rPr>
              <a:t> </a:t>
            </a:r>
            <a:r>
              <a:rPr lang="en-US" sz="1600" b="1" dirty="0" smtClean="0">
                <a:latin typeface="Calibri" pitchFamily="34" charset="0"/>
              </a:rPr>
              <a:t>Horizontal set-up: industry?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sz="1600" b="1" dirty="0" smtClean="0">
                <a:latin typeface="Calibri" pitchFamily="34" charset="0"/>
              </a:rPr>
              <a:t> Fluid dynamic simulations probably needed before any test</a:t>
            </a:r>
          </a:p>
          <a:p>
            <a:pPr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</a:rPr>
              <a:t>Thermal exchange with helium bath</a:t>
            </a:r>
            <a:endParaRPr lang="en-US" sz="2000" b="1" dirty="0">
              <a:solidFill>
                <a:srgbClr val="7030A0"/>
              </a:solidFill>
              <a:latin typeface="Calibri" pitchFamily="34" charset="0"/>
            </a:endParaRP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sz="1600" b="1" dirty="0">
                <a:latin typeface="Calibri" pitchFamily="34" charset="0"/>
              </a:rPr>
              <a:t>  </a:t>
            </a:r>
            <a:r>
              <a:rPr lang="en-US" sz="1600" b="1" dirty="0" smtClean="0">
                <a:latin typeface="Calibri" pitchFamily="34" charset="0"/>
              </a:rPr>
              <a:t>external chemistry</a:t>
            </a:r>
            <a:endParaRPr lang="en-US" sz="1600" b="1" dirty="0">
              <a:latin typeface="Calibri" pitchFamily="34" charset="0"/>
            </a:endParaRPr>
          </a:p>
          <a:p>
            <a:pPr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</a:rPr>
              <a:t>N2 doping</a:t>
            </a:r>
            <a:endParaRPr lang="en-US" sz="2000" b="1" dirty="0">
              <a:solidFill>
                <a:srgbClr val="7030A0"/>
              </a:solidFill>
              <a:latin typeface="Calibri" pitchFamily="34" charset="0"/>
            </a:endParaRP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sz="1600" b="1" dirty="0">
                <a:latin typeface="Calibri" pitchFamily="34" charset="0"/>
              </a:rPr>
              <a:t>  </a:t>
            </a:r>
            <a:r>
              <a:rPr lang="en-US" sz="1600" b="1" dirty="0" smtClean="0">
                <a:latin typeface="Calibri" pitchFamily="34" charset="0"/>
              </a:rPr>
              <a:t>establish collaborations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7052872" y="1334123"/>
            <a:ext cx="1034321" cy="40473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/>
              <a:t>Case</a:t>
            </a:r>
            <a:endParaRPr lang="fr-FR" dirty="0"/>
          </a:p>
        </p:txBody>
      </p:sp>
      <p:sp>
        <p:nvSpPr>
          <p:cNvPr id="5" name="Étoile à 8 branches 4"/>
          <p:cNvSpPr/>
          <p:nvPr/>
        </p:nvSpPr>
        <p:spPr>
          <a:xfrm>
            <a:off x="7734925" y="1364105"/>
            <a:ext cx="314793" cy="337279"/>
          </a:xfrm>
          <a:prstGeom prst="star8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26413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0" y="1055001"/>
            <a:ext cx="8954250" cy="569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</a:rPr>
              <a:t>Critical aspect on ESS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sz="1600" b="1" dirty="0" smtClean="0">
                <a:latin typeface="Calibri" pitchFamily="34" charset="0"/>
              </a:rPr>
              <a:t> very long pulse : 3.2 </a:t>
            </a:r>
            <a:r>
              <a:rPr lang="en-US" sz="1600" b="1" dirty="0" err="1" smtClean="0">
                <a:latin typeface="Calibri" pitchFamily="34" charset="0"/>
              </a:rPr>
              <a:t>ms</a:t>
            </a:r>
            <a:endParaRPr lang="en-US" sz="1600" b="1" dirty="0">
              <a:latin typeface="Calibri" pitchFamily="34" charset="0"/>
            </a:endParaRPr>
          </a:p>
          <a:p>
            <a:pPr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</a:rPr>
              <a:t>Present design</a:t>
            </a:r>
            <a:endParaRPr lang="en-US" sz="2000" b="1" dirty="0">
              <a:solidFill>
                <a:srgbClr val="7030A0"/>
              </a:solidFill>
              <a:latin typeface="Calibri" pitchFamily="34" charset="0"/>
            </a:endParaRP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</a:rPr>
              <a:t>Saclay</a:t>
            </a:r>
            <a:r>
              <a:rPr lang="en-US" sz="1600" b="1" dirty="0" smtClean="0">
                <a:latin typeface="Calibri" pitchFamily="34" charset="0"/>
              </a:rPr>
              <a:t> V type tuner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sz="1600" b="1" dirty="0">
                <a:latin typeface="Calibri" pitchFamily="34" charset="0"/>
              </a:rPr>
              <a:t> </a:t>
            </a:r>
            <a:r>
              <a:rPr lang="en-US" sz="1600" b="1" dirty="0" smtClean="0">
                <a:latin typeface="Calibri" pitchFamily="34" charset="0"/>
              </a:rPr>
              <a:t>Two piezo stacks in parallel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sz="1600" b="1" dirty="0">
                <a:latin typeface="Calibri" pitchFamily="34" charset="0"/>
              </a:rPr>
              <a:t> </a:t>
            </a:r>
            <a:r>
              <a:rPr lang="en-US" sz="1600" b="1" dirty="0" smtClean="0">
                <a:latin typeface="Calibri" pitchFamily="34" charset="0"/>
              </a:rPr>
              <a:t>NOLIAC 30 mm length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sz="1600" b="1" dirty="0">
                <a:latin typeface="Calibri" pitchFamily="34" charset="0"/>
              </a:rPr>
              <a:t> </a:t>
            </a:r>
            <a:r>
              <a:rPr lang="en-US" sz="1600" b="1" dirty="0" smtClean="0">
                <a:latin typeface="Calibri" pitchFamily="34" charset="0"/>
              </a:rPr>
              <a:t>encapsulated in two different frames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sz="1600" b="1" dirty="0">
                <a:latin typeface="Calibri" pitchFamily="34" charset="0"/>
              </a:rPr>
              <a:t> </a:t>
            </a:r>
            <a:r>
              <a:rPr lang="en-US" sz="1600" b="1" dirty="0" smtClean="0">
                <a:latin typeface="Calibri" pitchFamily="34" charset="0"/>
              </a:rPr>
              <a:t>+1 kHz max. 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tabLst>
                <a:tab pos="806450" algn="l"/>
              </a:tabLst>
              <a:defRPr/>
            </a:pPr>
            <a:endParaRPr lang="en-US" sz="1600" b="1" dirty="0" smtClean="0">
              <a:latin typeface="Calibri" pitchFamily="34" charset="0"/>
            </a:endParaRPr>
          </a:p>
        </p:txBody>
      </p:sp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527222" y="195800"/>
            <a:ext cx="8723869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AU" sz="2800" b="1" dirty="0" smtClean="0">
                <a:solidFill>
                  <a:schemeClr val="bg1"/>
                </a:solidFill>
                <a:latin typeface="Calibri" pitchFamily="34" charset="0"/>
              </a:rPr>
              <a:t>Lorentz Force Detuning (LFD) compensation </a:t>
            </a:r>
          </a:p>
        </p:txBody>
      </p:sp>
      <p:grpSp>
        <p:nvGrpSpPr>
          <p:cNvPr id="4" name="Zone de dessin 8"/>
          <p:cNvGrpSpPr/>
          <p:nvPr/>
        </p:nvGrpSpPr>
        <p:grpSpPr>
          <a:xfrm>
            <a:off x="2730437" y="3399389"/>
            <a:ext cx="6310184" cy="2644347"/>
            <a:chOff x="0" y="0"/>
            <a:chExt cx="7202805" cy="2731135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7202805" cy="2731135"/>
            </a:xfrm>
            <a:prstGeom prst="rect">
              <a:avLst/>
            </a:prstGeom>
          </p:spPr>
        </p:sp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41955" y="104674"/>
              <a:ext cx="3502169" cy="2047976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5739832" y="1348622"/>
              <a:ext cx="1506071" cy="1003396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8"/>
            <a:stretch/>
          </p:blipFill>
          <p:spPr>
            <a:xfrm>
              <a:off x="315561" y="939343"/>
              <a:ext cx="1294411" cy="1684839"/>
            </a:xfrm>
            <a:prstGeom prst="rect">
              <a:avLst/>
            </a:prstGeom>
          </p:spPr>
        </p:pic>
        <p:sp>
          <p:nvSpPr>
            <p:cNvPr id="9" name="Ellipse 8"/>
            <p:cNvSpPr/>
            <p:nvPr/>
          </p:nvSpPr>
          <p:spPr>
            <a:xfrm>
              <a:off x="2052084" y="786757"/>
              <a:ext cx="946435" cy="117861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cxnSp>
          <p:nvCxnSpPr>
            <p:cNvPr id="10" name="Connecteur droit avec flèche 9"/>
            <p:cNvCxnSpPr/>
            <p:nvPr/>
          </p:nvCxnSpPr>
          <p:spPr>
            <a:xfrm flipH="1">
              <a:off x="1717664" y="1609588"/>
              <a:ext cx="334420" cy="53156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Ellipse 10"/>
            <p:cNvSpPr/>
            <p:nvPr/>
          </p:nvSpPr>
          <p:spPr>
            <a:xfrm>
              <a:off x="4857008" y="730281"/>
              <a:ext cx="844266" cy="115116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>
              <a:off x="5644124" y="1488696"/>
              <a:ext cx="310449" cy="245006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5154" y="1020007"/>
            <a:ext cx="3006640" cy="2397749"/>
          </a:xfrm>
          <a:prstGeom prst="rect">
            <a:avLst/>
          </a:prstGeom>
        </p:spPr>
      </p:pic>
      <p:pic>
        <p:nvPicPr>
          <p:cNvPr id="14" name="Image 13" descr="D:\ESS\086\true86\k_60\tank ti\vuensTi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19375" y="994483"/>
            <a:ext cx="2304703" cy="2318343"/>
          </a:xfrm>
          <a:prstGeom prst="rect">
            <a:avLst/>
          </a:prstGeom>
          <a:noFill/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57" y="3960194"/>
            <a:ext cx="2494065" cy="140574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34715" y="5965971"/>
            <a:ext cx="8274570" cy="707886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Not </a:t>
            </a:r>
            <a:r>
              <a:rPr lang="fr-FR" sz="20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yet</a:t>
            </a:r>
            <a:r>
              <a:rPr lang="fr-FR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tested</a:t>
            </a:r>
            <a:r>
              <a:rPr lang="fr-FR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on an ESS </a:t>
            </a:r>
            <a:r>
              <a:rPr lang="fr-FR" sz="20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cavity</a:t>
            </a:r>
            <a:endParaRPr lang="fr-FR" sz="20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But proof of </a:t>
            </a:r>
            <a:r>
              <a:rPr lang="fr-FR" sz="20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principle</a:t>
            </a:r>
            <a:r>
              <a:rPr lang="fr-FR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done</a:t>
            </a:r>
            <a:r>
              <a:rPr lang="fr-FR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on the CARE/HIPPI program</a:t>
            </a:r>
            <a:endParaRPr lang="fr-FR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399336" y="772129"/>
            <a:ext cx="1369912" cy="307163"/>
          </a:xfrm>
          <a:prstGeom prst="rect">
            <a:avLst/>
          </a:prstGeom>
          <a:solidFill>
            <a:srgbClr val="FFFF00"/>
          </a:solidFill>
          <a:ln w="50800">
            <a:noFill/>
          </a:ln>
        </p:spPr>
        <p:txBody>
          <a:bodyPr wrap="square" rtlCol="0">
            <a:no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sz="1100" b="1" dirty="0" smtClean="0">
                <a:latin typeface="Arial"/>
              </a:rPr>
              <a:t>G. DEVANZ</a:t>
            </a:r>
          </a:p>
        </p:txBody>
      </p:sp>
    </p:spTree>
    <p:extLst>
      <p:ext uri="{BB962C8B-B14F-4D97-AF65-F5344CB8AC3E}">
        <p14:creationId xmlns:p14="http://schemas.microsoft.com/office/powerpoint/2010/main" val="29064438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 t="9967" r="6810" b="10295"/>
          <a:stretch/>
        </p:blipFill>
        <p:spPr>
          <a:xfrm>
            <a:off x="0" y="2379005"/>
            <a:ext cx="4619501" cy="3098719"/>
          </a:xfrm>
          <a:prstGeom prst="rect">
            <a:avLst/>
          </a:prstGeom>
        </p:spPr>
      </p:pic>
      <p:sp>
        <p:nvSpPr>
          <p:cNvPr id="20" name="Étoile à 5 branches 19"/>
          <p:cNvSpPr/>
          <p:nvPr/>
        </p:nvSpPr>
        <p:spPr>
          <a:xfrm>
            <a:off x="2951103" y="2705134"/>
            <a:ext cx="198783" cy="159026"/>
          </a:xfrm>
          <a:prstGeom prst="star5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07486" y="2796961"/>
                <a:ext cx="2295115" cy="5876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L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L</m:t>
                          </m:r>
                          <m:r>
                            <a:rPr lang="en-US" sz="1400">
                              <a:latin typeface="Cambria Math"/>
                            </a:rPr>
                            <m:t>∞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>
                              <a:latin typeface="Cambria Math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f</m:t>
                          </m:r>
                        </m:num>
                        <m:den>
                          <m:r>
                            <a:rPr lang="en-US" sz="1400">
                              <a:latin typeface="Cambria Math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z</m:t>
                          </m:r>
                        </m:den>
                      </m:f>
                      <m:f>
                        <m:f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a:rPr lang="en-US" sz="1400">
                                      <a:latin typeface="Cambria Math"/>
                                    </a:rPr>
                                    <m:t>∞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1400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/>
                                    </a:rPr>
                                    <m:t>u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/>
                                    </a:rPr>
                                    <m:t>z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1400">
                              <a:latin typeface="Cambria Math"/>
                            </a:rPr>
                            <m:t>/</m:t>
                          </m:r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acc</m:t>
                              </m:r>
                            </m:sub>
                          </m:sSub>
                          <m:r>
                            <a:rPr lang="en-US" sz="1400">
                              <a:latin typeface="Cambria Math"/>
                            </a:rPr>
                            <m:t>²</m:t>
                          </m:r>
                        </m:num>
                        <m:den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ext</m:t>
                              </m:r>
                            </m:sub>
                          </m:sSub>
                          <m:r>
                            <a:rPr lang="en-US" sz="140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cav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86" y="2796961"/>
                <a:ext cx="2295115" cy="5876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ZoneTexte 21"/>
          <p:cNvSpPr txBox="1"/>
          <p:nvPr/>
        </p:nvSpPr>
        <p:spPr>
          <a:xfrm>
            <a:off x="1308964" y="2047768"/>
            <a:ext cx="191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Medium beta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3848670" y="2702257"/>
            <a:ext cx="70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Fixed</a:t>
            </a:r>
            <a:r>
              <a:rPr lang="fr-FR" sz="1200" dirty="0" smtClean="0"/>
              <a:t> ends</a:t>
            </a:r>
            <a:endParaRPr lang="fr-FR" sz="1200" dirty="0"/>
          </a:p>
        </p:txBody>
      </p:sp>
      <p:sp>
        <p:nvSpPr>
          <p:cNvPr id="24" name="ZoneTexte 23"/>
          <p:cNvSpPr txBox="1"/>
          <p:nvPr/>
        </p:nvSpPr>
        <p:spPr>
          <a:xfrm>
            <a:off x="479948" y="4437798"/>
            <a:ext cx="70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Free ends</a:t>
            </a:r>
            <a:endParaRPr lang="fr-FR" sz="1200" dirty="0"/>
          </a:p>
        </p:txBody>
      </p:sp>
      <p:pic>
        <p:nvPicPr>
          <p:cNvPr id="2" name="Image 1" descr="KL_vs_kext_3_6mm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33030"/>
            <a:ext cx="4572000" cy="30994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7189" y="5634017"/>
            <a:ext cx="4204949" cy="95410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For </a:t>
            </a:r>
            <a:r>
              <a:rPr lang="en-US" sz="1400" b="1" dirty="0" err="1" smtClean="0">
                <a:solidFill>
                  <a:srgbClr val="002060"/>
                </a:solidFill>
              </a:rPr>
              <a:t>K</a:t>
            </a:r>
            <a:r>
              <a:rPr lang="en-US" sz="1400" b="1" baseline="-25000" dirty="0" err="1" smtClean="0">
                <a:solidFill>
                  <a:srgbClr val="002060"/>
                </a:solidFill>
              </a:rPr>
              <a:t>ext</a:t>
            </a:r>
            <a:r>
              <a:rPr lang="en-US" sz="1400" b="1" dirty="0" smtClean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= 21 </a:t>
            </a:r>
            <a:r>
              <a:rPr lang="en-US" sz="1400" b="1" dirty="0" err="1" smtClean="0">
                <a:solidFill>
                  <a:srgbClr val="002060"/>
                </a:solidFill>
              </a:rPr>
              <a:t>kN</a:t>
            </a:r>
            <a:r>
              <a:rPr lang="en-US" sz="1400" b="1" dirty="0" smtClean="0">
                <a:solidFill>
                  <a:srgbClr val="002060"/>
                </a:solidFill>
              </a:rPr>
              <a:t>/mm</a:t>
            </a:r>
          </a:p>
          <a:p>
            <a:r>
              <a:rPr lang="en-US" sz="1400" b="1" dirty="0" smtClean="0">
                <a:solidFill>
                  <a:srgbClr val="002060"/>
                </a:solidFill>
              </a:rPr>
              <a:t>→ K</a:t>
            </a:r>
            <a:r>
              <a:rPr lang="en-US" sz="1400" b="1" baseline="-25000" dirty="0" smtClean="0">
                <a:solidFill>
                  <a:srgbClr val="002060"/>
                </a:solidFill>
              </a:rPr>
              <a:t>L</a:t>
            </a:r>
            <a:r>
              <a:rPr lang="en-US" sz="1400" b="1" dirty="0" smtClean="0">
                <a:solidFill>
                  <a:srgbClr val="002060"/>
                </a:solidFill>
              </a:rPr>
              <a:t> = -2 </a:t>
            </a:r>
            <a:r>
              <a:rPr lang="en-US" sz="1400" b="1" dirty="0">
                <a:solidFill>
                  <a:srgbClr val="002060"/>
                </a:solidFill>
              </a:rPr>
              <a:t>Hz/(MV/m)²</a:t>
            </a:r>
          </a:p>
          <a:p>
            <a:r>
              <a:rPr lang="en-US" sz="1400" b="1" dirty="0">
                <a:solidFill>
                  <a:srgbClr val="002060"/>
                </a:solidFill>
              </a:rPr>
              <a:t>→ </a:t>
            </a:r>
            <a:r>
              <a:rPr lang="en-US" sz="1400" b="1" dirty="0">
                <a:solidFill>
                  <a:srgbClr val="002060"/>
                </a:solidFill>
                <a:latin typeface="Symbol" panose="05050102010706020507" pitchFamily="18" charset="2"/>
              </a:rPr>
              <a:t>D</a:t>
            </a:r>
            <a:r>
              <a:rPr lang="en-US" sz="1400" b="1" dirty="0">
                <a:solidFill>
                  <a:srgbClr val="002060"/>
                </a:solidFill>
              </a:rPr>
              <a:t>F = </a:t>
            </a:r>
            <a:r>
              <a:rPr lang="en-US" sz="1400" b="1" dirty="0" smtClean="0">
                <a:solidFill>
                  <a:srgbClr val="002060"/>
                </a:solidFill>
              </a:rPr>
              <a:t>-557 </a:t>
            </a:r>
            <a:r>
              <a:rPr lang="en-US" sz="1400" b="1" dirty="0">
                <a:solidFill>
                  <a:srgbClr val="002060"/>
                </a:solidFill>
              </a:rPr>
              <a:t>Hz @ </a:t>
            </a:r>
            <a:r>
              <a:rPr lang="en-US" sz="1400" b="1" dirty="0" smtClean="0">
                <a:solidFill>
                  <a:srgbClr val="002060"/>
                </a:solidFill>
              </a:rPr>
              <a:t>16.7 MV/m = 0.6 </a:t>
            </a:r>
            <a:r>
              <a:rPr lang="en-US" sz="1400" b="1" dirty="0" smtClean="0">
                <a:solidFill>
                  <a:srgbClr val="002060"/>
                </a:solidFill>
                <a:latin typeface="Symbol" panose="05050102010706020507" pitchFamily="18" charset="2"/>
              </a:rPr>
              <a:t>D</a:t>
            </a:r>
            <a:r>
              <a:rPr lang="en-US" sz="1400" b="1" dirty="0" smtClean="0">
                <a:solidFill>
                  <a:srgbClr val="002060"/>
                </a:solidFill>
              </a:rPr>
              <a:t>F = 0.6 F/</a:t>
            </a:r>
            <a:r>
              <a:rPr lang="en-US" sz="1400" b="1" dirty="0" err="1" smtClean="0">
                <a:solidFill>
                  <a:srgbClr val="002060"/>
                </a:solidFill>
              </a:rPr>
              <a:t>Qx</a:t>
            </a:r>
            <a:endParaRPr lang="en-US" sz="1400" b="1" dirty="0" smtClean="0">
              <a:solidFill>
                <a:srgbClr val="002060"/>
              </a:solidFill>
            </a:endParaRPr>
          </a:p>
          <a:p>
            <a:r>
              <a:rPr lang="en-US" sz="1400" b="1" dirty="0">
                <a:solidFill>
                  <a:srgbClr val="002060"/>
                </a:solidFill>
              </a:rPr>
              <a:t>→ </a:t>
            </a:r>
            <a:r>
              <a:rPr lang="en-US" sz="1400" b="1" dirty="0" err="1" smtClean="0">
                <a:solidFill>
                  <a:srgbClr val="002060"/>
                </a:solidFill>
                <a:latin typeface="Symbol" panose="05050102010706020507" pitchFamily="18" charset="2"/>
              </a:rPr>
              <a:t>D</a:t>
            </a:r>
            <a:r>
              <a:rPr lang="en-US" sz="1400" b="1" dirty="0" err="1" smtClean="0">
                <a:solidFill>
                  <a:srgbClr val="002060"/>
                </a:solidFill>
              </a:rPr>
              <a:t>L</a:t>
            </a:r>
            <a:r>
              <a:rPr lang="en-US" sz="1400" b="1" baseline="-25000" dirty="0" err="1" smtClean="0">
                <a:solidFill>
                  <a:srgbClr val="002060"/>
                </a:solidFill>
              </a:rPr>
              <a:t>piezo</a:t>
            </a:r>
            <a:r>
              <a:rPr lang="en-US" sz="1400" b="1" dirty="0" smtClean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= </a:t>
            </a:r>
            <a:r>
              <a:rPr lang="en-US" sz="1400" b="1" dirty="0" smtClean="0">
                <a:solidFill>
                  <a:srgbClr val="002060"/>
                </a:solidFill>
              </a:rPr>
              <a:t>-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</a:rPr>
              <a:t>2.6 µm</a:t>
            </a:r>
            <a:endParaRPr lang="fr-FR" sz="1400" b="1" dirty="0">
              <a:solidFill>
                <a:srgbClr val="002060"/>
              </a:solidFill>
            </a:endParaRPr>
          </a:p>
        </p:txBody>
      </p:sp>
      <p:sp>
        <p:nvSpPr>
          <p:cNvPr id="6" name="Étoile à 5 branches 5"/>
          <p:cNvSpPr/>
          <p:nvPr/>
        </p:nvSpPr>
        <p:spPr>
          <a:xfrm>
            <a:off x="7802516" y="2739641"/>
            <a:ext cx="198783" cy="159026"/>
          </a:xfrm>
          <a:prstGeom prst="star5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691922" y="5645296"/>
            <a:ext cx="4384622" cy="95410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For </a:t>
            </a:r>
            <a:r>
              <a:rPr lang="en-US" sz="1400" b="1" dirty="0" err="1" smtClean="0">
                <a:solidFill>
                  <a:srgbClr val="002060"/>
                </a:solidFill>
              </a:rPr>
              <a:t>K</a:t>
            </a:r>
            <a:r>
              <a:rPr lang="en-US" sz="1400" b="1" baseline="-25000" dirty="0" err="1" smtClean="0">
                <a:solidFill>
                  <a:srgbClr val="002060"/>
                </a:solidFill>
              </a:rPr>
              <a:t>ext</a:t>
            </a:r>
            <a:r>
              <a:rPr lang="en-US" sz="1400" b="1" baseline="-25000" dirty="0" smtClean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= 21 </a:t>
            </a:r>
            <a:r>
              <a:rPr lang="en-US" sz="1400" b="1" dirty="0" err="1" smtClean="0">
                <a:solidFill>
                  <a:srgbClr val="002060"/>
                </a:solidFill>
              </a:rPr>
              <a:t>kN</a:t>
            </a:r>
            <a:r>
              <a:rPr lang="en-US" sz="1400" b="1" dirty="0" smtClean="0">
                <a:solidFill>
                  <a:srgbClr val="002060"/>
                </a:solidFill>
              </a:rPr>
              <a:t>/mm</a:t>
            </a:r>
          </a:p>
          <a:p>
            <a:r>
              <a:rPr lang="en-US" sz="1400" b="1" dirty="0" smtClean="0">
                <a:solidFill>
                  <a:srgbClr val="002060"/>
                </a:solidFill>
              </a:rPr>
              <a:t>→ K</a:t>
            </a:r>
            <a:r>
              <a:rPr lang="en-US" sz="1400" b="1" baseline="-25000" dirty="0" smtClean="0">
                <a:solidFill>
                  <a:srgbClr val="002060"/>
                </a:solidFill>
              </a:rPr>
              <a:t>L</a:t>
            </a:r>
            <a:r>
              <a:rPr lang="en-US" sz="1400" b="1" dirty="0" smtClean="0">
                <a:solidFill>
                  <a:srgbClr val="002060"/>
                </a:solidFill>
              </a:rPr>
              <a:t> = -1 Hz/(MV/m)²</a:t>
            </a:r>
          </a:p>
          <a:p>
            <a:r>
              <a:rPr lang="en-US" sz="1400" b="1" dirty="0">
                <a:solidFill>
                  <a:srgbClr val="002060"/>
                </a:solidFill>
              </a:rPr>
              <a:t>→ </a:t>
            </a:r>
            <a:r>
              <a:rPr lang="en-US" sz="1400" b="1" dirty="0" smtClean="0">
                <a:solidFill>
                  <a:srgbClr val="002060"/>
                </a:solidFill>
                <a:latin typeface="Symbol" panose="05050102010706020507" pitchFamily="18" charset="2"/>
              </a:rPr>
              <a:t>D</a:t>
            </a:r>
            <a:r>
              <a:rPr lang="en-US" sz="1400" b="1" dirty="0" smtClean="0">
                <a:solidFill>
                  <a:srgbClr val="002060"/>
                </a:solidFill>
              </a:rPr>
              <a:t>F </a:t>
            </a:r>
            <a:r>
              <a:rPr lang="en-US" sz="1400" b="1" dirty="0">
                <a:solidFill>
                  <a:srgbClr val="002060"/>
                </a:solidFill>
              </a:rPr>
              <a:t>= </a:t>
            </a:r>
            <a:r>
              <a:rPr lang="en-US" sz="1400" b="1" dirty="0" smtClean="0">
                <a:solidFill>
                  <a:srgbClr val="002060"/>
                </a:solidFill>
              </a:rPr>
              <a:t>-396 Hz @ 19.9 MV/m = 0.4 </a:t>
            </a:r>
            <a:r>
              <a:rPr lang="en-US" sz="1400" b="1" dirty="0">
                <a:solidFill>
                  <a:srgbClr val="002060"/>
                </a:solidFill>
                <a:latin typeface="Symbol" panose="05050102010706020507" pitchFamily="18" charset="2"/>
              </a:rPr>
              <a:t>D</a:t>
            </a:r>
            <a:r>
              <a:rPr lang="en-US" sz="1400" b="1" dirty="0">
                <a:solidFill>
                  <a:srgbClr val="002060"/>
                </a:solidFill>
              </a:rPr>
              <a:t>F </a:t>
            </a:r>
            <a:r>
              <a:rPr lang="en-US" sz="1400" b="1" dirty="0" smtClean="0">
                <a:solidFill>
                  <a:srgbClr val="002060"/>
                </a:solidFill>
              </a:rPr>
              <a:t>= 0.4 F/</a:t>
            </a:r>
            <a:r>
              <a:rPr lang="en-US" sz="1400" b="1" dirty="0" err="1" smtClean="0">
                <a:solidFill>
                  <a:srgbClr val="002060"/>
                </a:solidFill>
              </a:rPr>
              <a:t>Qx</a:t>
            </a:r>
            <a:endParaRPr lang="en-US" sz="1400" b="1" dirty="0" smtClean="0">
              <a:solidFill>
                <a:srgbClr val="002060"/>
              </a:solidFill>
            </a:endParaRPr>
          </a:p>
          <a:p>
            <a:r>
              <a:rPr lang="en-US" sz="1400" b="1" dirty="0">
                <a:solidFill>
                  <a:srgbClr val="002060"/>
                </a:solidFill>
              </a:rPr>
              <a:t>→ </a:t>
            </a:r>
            <a:r>
              <a:rPr lang="en-US" sz="1400" b="1" dirty="0" err="1">
                <a:solidFill>
                  <a:srgbClr val="002060"/>
                </a:solidFill>
                <a:latin typeface="Symbol" panose="05050102010706020507" pitchFamily="18" charset="2"/>
              </a:rPr>
              <a:t>D</a:t>
            </a:r>
            <a:r>
              <a:rPr lang="en-US" sz="1400" b="1" dirty="0" err="1">
                <a:solidFill>
                  <a:srgbClr val="002060"/>
                </a:solidFill>
              </a:rPr>
              <a:t>L</a:t>
            </a:r>
            <a:r>
              <a:rPr lang="en-US" sz="1400" b="1" baseline="-25000" dirty="0" err="1">
                <a:solidFill>
                  <a:srgbClr val="002060"/>
                </a:solidFill>
              </a:rPr>
              <a:t>piezo</a:t>
            </a:r>
            <a:r>
              <a:rPr lang="en-US" sz="1400" b="1" dirty="0">
                <a:solidFill>
                  <a:srgbClr val="002060"/>
                </a:solidFill>
              </a:rPr>
              <a:t> = - </a:t>
            </a:r>
            <a:r>
              <a:rPr lang="en-US" sz="1400" b="1" dirty="0" smtClean="0">
                <a:solidFill>
                  <a:srgbClr val="002060"/>
                </a:solidFill>
              </a:rPr>
              <a:t>2 µm</a:t>
            </a:r>
            <a:endParaRPr lang="fr-FR" sz="1400" b="1" dirty="0">
              <a:solidFill>
                <a:srgbClr val="00206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053114" y="1973966"/>
            <a:ext cx="191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High beta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690535" y="1048884"/>
            <a:ext cx="5753344" cy="73866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Designed stiffness of the tank: 	</a:t>
            </a:r>
            <a:r>
              <a:rPr lang="en-US" sz="1400" dirty="0" err="1" smtClean="0"/>
              <a:t>K</a:t>
            </a:r>
            <a:r>
              <a:rPr lang="en-US" sz="1400" baseline="-25000" dirty="0" err="1" smtClean="0"/>
              <a:t>tank</a:t>
            </a:r>
            <a:r>
              <a:rPr lang="en-US" sz="1400" dirty="0" smtClean="0"/>
              <a:t> </a:t>
            </a:r>
            <a:r>
              <a:rPr lang="en-US" sz="1400" dirty="0"/>
              <a:t>= 75 </a:t>
            </a:r>
            <a:r>
              <a:rPr lang="en-US" sz="1400" dirty="0" err="1" smtClean="0"/>
              <a:t>kN</a:t>
            </a:r>
            <a:r>
              <a:rPr lang="en-US" sz="1400" dirty="0" smtClean="0"/>
              <a:t>/mm</a:t>
            </a:r>
          </a:p>
          <a:p>
            <a:r>
              <a:rPr lang="en-US" sz="1400" dirty="0" smtClean="0"/>
              <a:t>Measured stiffness of the tuner:	</a:t>
            </a:r>
            <a:r>
              <a:rPr lang="en-US" sz="1400" dirty="0" err="1" smtClean="0"/>
              <a:t>K</a:t>
            </a:r>
            <a:r>
              <a:rPr lang="en-US" sz="1400" baseline="-25000" dirty="0" err="1" smtClean="0"/>
              <a:t>tuner</a:t>
            </a:r>
            <a:r>
              <a:rPr lang="en-US" sz="1400" dirty="0" smtClean="0"/>
              <a:t> </a:t>
            </a:r>
            <a:r>
              <a:rPr lang="en-US" sz="1400" dirty="0"/>
              <a:t>= 30 </a:t>
            </a:r>
            <a:r>
              <a:rPr lang="en-US" sz="1400" dirty="0" err="1" smtClean="0"/>
              <a:t>kN</a:t>
            </a:r>
            <a:r>
              <a:rPr lang="en-US" sz="1400" dirty="0" smtClean="0"/>
              <a:t>/mm</a:t>
            </a:r>
          </a:p>
          <a:p>
            <a:r>
              <a:rPr lang="en-US" sz="1400" dirty="0" smtClean="0"/>
              <a:t>Total external stiffness (tank + tuner):	</a:t>
            </a:r>
            <a:r>
              <a:rPr lang="en-US" sz="1400" u="sng" dirty="0" err="1" smtClean="0"/>
              <a:t>K</a:t>
            </a:r>
            <a:r>
              <a:rPr lang="en-US" sz="1400" u="sng" baseline="-25000" dirty="0" err="1" smtClean="0"/>
              <a:t>ext</a:t>
            </a:r>
            <a:r>
              <a:rPr lang="en-US" sz="1400" u="sng" dirty="0" smtClean="0"/>
              <a:t> </a:t>
            </a:r>
            <a:r>
              <a:rPr lang="en-US" sz="1400" u="sng" dirty="0"/>
              <a:t>= 21 </a:t>
            </a:r>
            <a:r>
              <a:rPr lang="en-US" sz="1400" u="sng" dirty="0" err="1" smtClean="0"/>
              <a:t>kN</a:t>
            </a:r>
            <a:r>
              <a:rPr lang="en-US" sz="1400" u="sng" dirty="0" smtClean="0"/>
              <a:t>/mm</a:t>
            </a:r>
            <a:endParaRPr lang="fr-FR" sz="1400" u="sng" dirty="0"/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527222" y="195800"/>
            <a:ext cx="8723869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AU" sz="2800" b="1" dirty="0" smtClean="0">
                <a:solidFill>
                  <a:schemeClr val="bg1"/>
                </a:solidFill>
                <a:latin typeface="Calibri" pitchFamily="34" charset="0"/>
              </a:rPr>
              <a:t>Static LFD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93772" y="6284704"/>
            <a:ext cx="15921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latin typeface="Symbol" panose="05050102010706020507" pitchFamily="18" charset="2"/>
              </a:rPr>
              <a:t>(</a:t>
            </a:r>
            <a:r>
              <a:rPr lang="en-GB" sz="1200" dirty="0" err="1" smtClean="0">
                <a:latin typeface="Symbol" panose="05050102010706020507" pitchFamily="18" charset="2"/>
              </a:rPr>
              <a:t>D</a:t>
            </a:r>
            <a:r>
              <a:rPr lang="en-GB" sz="1200" dirty="0" err="1" smtClean="0"/>
              <a:t>f</a:t>
            </a:r>
            <a:r>
              <a:rPr lang="en-GB" sz="1200" dirty="0" smtClean="0"/>
              <a:t>/</a:t>
            </a:r>
            <a:r>
              <a:rPr lang="en-GB" sz="1200" dirty="0" err="1" smtClean="0">
                <a:latin typeface="Symbol" panose="05050102010706020507" pitchFamily="18" charset="2"/>
              </a:rPr>
              <a:t>D</a:t>
            </a:r>
            <a:r>
              <a:rPr lang="en-GB" sz="1200" dirty="0" err="1" smtClean="0"/>
              <a:t>z</a:t>
            </a:r>
            <a:r>
              <a:rPr lang="en-GB" sz="1200" dirty="0" smtClean="0"/>
              <a:t>=214 kHz/mm)</a:t>
            </a:r>
            <a:endParaRPr lang="fr-FR" sz="1200" dirty="0">
              <a:ea typeface="MS Mincho"/>
              <a:cs typeface="Time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93591" y="6306783"/>
            <a:ext cx="15921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latin typeface="Symbol" panose="05050102010706020507" pitchFamily="18" charset="2"/>
              </a:rPr>
              <a:t>(</a:t>
            </a:r>
            <a:r>
              <a:rPr lang="en-GB" sz="1200" dirty="0" err="1" smtClean="0">
                <a:latin typeface="Symbol" panose="05050102010706020507" pitchFamily="18" charset="2"/>
              </a:rPr>
              <a:t>D</a:t>
            </a:r>
            <a:r>
              <a:rPr lang="en-GB" sz="1200" dirty="0" err="1" smtClean="0"/>
              <a:t>f</a:t>
            </a:r>
            <a:r>
              <a:rPr lang="en-GB" sz="1200" dirty="0" smtClean="0"/>
              <a:t>/</a:t>
            </a:r>
            <a:r>
              <a:rPr lang="en-GB" sz="1200" dirty="0" err="1" smtClean="0">
                <a:latin typeface="Symbol" panose="05050102010706020507" pitchFamily="18" charset="2"/>
              </a:rPr>
              <a:t>D</a:t>
            </a:r>
            <a:r>
              <a:rPr lang="en-GB" sz="1200" dirty="0" err="1" smtClean="0"/>
              <a:t>z</a:t>
            </a:r>
            <a:r>
              <a:rPr lang="en-GB" sz="1200" dirty="0" smtClean="0"/>
              <a:t>=197 kHz/mm)</a:t>
            </a:r>
            <a:endParaRPr lang="fr-FR" sz="1200" dirty="0">
              <a:ea typeface="MS Mincho"/>
              <a:cs typeface="Times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3741" y="4219730"/>
            <a:ext cx="1478174" cy="72384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/>
          </a:sp3d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3915" y="4257207"/>
            <a:ext cx="1380922" cy="669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9532992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340956" y="68800"/>
            <a:ext cx="8723869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AU" sz="2800" b="1" dirty="0" smtClean="0">
                <a:solidFill>
                  <a:schemeClr val="bg1"/>
                </a:solidFill>
                <a:latin typeface="Calibri" pitchFamily="34" charset="0"/>
              </a:rPr>
              <a:t>LFD compensation in pulse mode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63625" y="707421"/>
            <a:ext cx="1318821" cy="295879"/>
          </a:xfrm>
          <a:prstGeom prst="rect">
            <a:avLst/>
          </a:prstGeom>
          <a:solidFill>
            <a:srgbClr val="FFFF00"/>
          </a:solidFill>
          <a:ln w="50800">
            <a:noFill/>
          </a:ln>
        </p:spPr>
        <p:txBody>
          <a:bodyPr wrap="square" rtlCol="0">
            <a:no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sz="1100" b="1" dirty="0" smtClean="0">
                <a:latin typeface="Arial"/>
              </a:rPr>
              <a:t>T. HAMELIN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205806" y="1121113"/>
            <a:ext cx="7820594" cy="2426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</a:rPr>
              <a:t>Simulations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806450" algn="l"/>
              </a:tabLst>
              <a:defRPr/>
            </a:pPr>
            <a:r>
              <a:rPr lang="en-US" sz="1600" b="1" dirty="0" smtClean="0">
                <a:latin typeface="Calibri" pitchFamily="34" charset="0"/>
              </a:rPr>
              <a:t>High beta cavity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806450" algn="l"/>
              </a:tabLst>
              <a:defRPr/>
            </a:pPr>
            <a:r>
              <a:rPr lang="en-US" sz="1600" b="1" dirty="0" smtClean="0">
                <a:latin typeface="Calibri" pitchFamily="34" charset="0"/>
              </a:rPr>
              <a:t>Without beam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806450" algn="l"/>
              </a:tabLst>
              <a:defRPr/>
            </a:pPr>
            <a:r>
              <a:rPr lang="en-US" sz="1600" b="1" dirty="0" smtClean="0">
                <a:latin typeface="Calibri" pitchFamily="34" charset="0"/>
              </a:rPr>
              <a:t>Higher gradient needs more power from the generator</a:t>
            </a:r>
            <a:r>
              <a:rPr lang="en-US" sz="1600" b="1" dirty="0">
                <a:latin typeface="Calibri" pitchFamily="34" charset="0"/>
              </a:rPr>
              <a:t> </a:t>
            </a:r>
            <a:r>
              <a:rPr lang="en-US" sz="1600" b="1" dirty="0" smtClean="0">
                <a:latin typeface="Calibri" pitchFamily="34" charset="0"/>
              </a:rPr>
              <a:t>(klystron amplifier)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03583" y="2676087"/>
            <a:ext cx="19804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tabLst>
                <a:tab pos="806450" algn="l"/>
              </a:tabLst>
              <a:defRPr/>
            </a:pPr>
            <a:r>
              <a:rPr lang="en-US" sz="1400" b="1" u="sng" dirty="0" err="1" smtClean="0">
                <a:solidFill>
                  <a:srgbClr val="FF0000"/>
                </a:solidFill>
                <a:latin typeface="Calibri" pitchFamily="34" charset="0"/>
              </a:rPr>
              <a:t>Eacc</a:t>
            </a:r>
            <a:r>
              <a:rPr lang="en-US" sz="1400" b="1" u="sng" dirty="0" smtClean="0">
                <a:solidFill>
                  <a:srgbClr val="FF0000"/>
                </a:solidFill>
                <a:latin typeface="Calibri" pitchFamily="34" charset="0"/>
              </a:rPr>
              <a:t> = 19.9 MV/m</a:t>
            </a:r>
            <a:endParaRPr lang="en-US" sz="1400" b="1" u="sng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17308" y="2652215"/>
            <a:ext cx="19804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tabLst>
                <a:tab pos="806450" algn="l"/>
              </a:tabLst>
              <a:defRPr/>
            </a:pPr>
            <a:r>
              <a:rPr lang="en-US" sz="1400" b="1" u="sng" dirty="0" err="1" smtClean="0">
                <a:solidFill>
                  <a:srgbClr val="FF0000"/>
                </a:solidFill>
                <a:latin typeface="Calibri" pitchFamily="34" charset="0"/>
              </a:rPr>
              <a:t>Eacc</a:t>
            </a:r>
            <a:r>
              <a:rPr lang="en-US" sz="1400" b="1" u="sng" dirty="0" smtClean="0">
                <a:solidFill>
                  <a:srgbClr val="FF0000"/>
                </a:solidFill>
                <a:latin typeface="Calibri" pitchFamily="34" charset="0"/>
              </a:rPr>
              <a:t> = 27.3 MV/m</a:t>
            </a:r>
            <a:endParaRPr lang="en-US" sz="1400" b="1" u="sng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068" y="2988734"/>
            <a:ext cx="3332710" cy="249953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000" y="2965452"/>
            <a:ext cx="3217000" cy="241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399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340956" y="68800"/>
            <a:ext cx="8723869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AU" sz="2800" b="1" dirty="0" smtClean="0">
                <a:solidFill>
                  <a:schemeClr val="bg1"/>
                </a:solidFill>
                <a:latin typeface="Calibri" pitchFamily="34" charset="0"/>
              </a:rPr>
              <a:t>LFD compensation in pulse mode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63625" y="707421"/>
            <a:ext cx="1318821" cy="295879"/>
          </a:xfrm>
          <a:prstGeom prst="rect">
            <a:avLst/>
          </a:prstGeom>
          <a:solidFill>
            <a:srgbClr val="FFFF00"/>
          </a:solidFill>
          <a:ln w="50800">
            <a:noFill/>
          </a:ln>
        </p:spPr>
        <p:txBody>
          <a:bodyPr wrap="square" rtlCol="0">
            <a:no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sz="1100" b="1" dirty="0" smtClean="0">
                <a:latin typeface="Arial"/>
              </a:rPr>
              <a:t>T. HAMELIN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214275" y="1324312"/>
            <a:ext cx="2486591" cy="2426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</a:rPr>
              <a:t>Simulations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806450" algn="l"/>
              </a:tabLst>
              <a:defRPr/>
            </a:pPr>
            <a:r>
              <a:rPr lang="en-US" sz="1600" b="1" dirty="0" smtClean="0">
                <a:latin typeface="Calibri" pitchFamily="34" charset="0"/>
              </a:rPr>
              <a:t>High beta cavity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806450" algn="l"/>
              </a:tabLst>
              <a:defRPr/>
            </a:pPr>
            <a:r>
              <a:rPr lang="en-US" sz="1600" b="1" dirty="0" smtClean="0">
                <a:latin typeface="Calibri" pitchFamily="34" charset="0"/>
              </a:rPr>
              <a:t>Higher gradient will directly increase the detuning effect in pulse mode </a:t>
            </a:r>
            <a:endParaRPr lang="en-US" sz="1600" b="1" dirty="0">
              <a:latin typeface="Calibri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600" y="4819900"/>
            <a:ext cx="2717467" cy="20381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801" y="4842932"/>
            <a:ext cx="2686756" cy="201506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467" y="2937934"/>
            <a:ext cx="2652889" cy="198966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334" y="2912533"/>
            <a:ext cx="2686422" cy="201481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1" y="1022348"/>
            <a:ext cx="2666999" cy="200024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801" y="1064933"/>
            <a:ext cx="2666666" cy="199999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154383" y="898086"/>
            <a:ext cx="19804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tabLst>
                <a:tab pos="806450" algn="l"/>
              </a:tabLst>
              <a:defRPr/>
            </a:pPr>
            <a:r>
              <a:rPr lang="en-US" sz="1400" b="1" u="sng" dirty="0" err="1" smtClean="0">
                <a:solidFill>
                  <a:srgbClr val="FF0000"/>
                </a:solidFill>
                <a:latin typeface="Calibri" pitchFamily="34" charset="0"/>
              </a:rPr>
              <a:t>Eacc</a:t>
            </a:r>
            <a:r>
              <a:rPr lang="en-US" sz="1400" b="1" u="sng" dirty="0" smtClean="0">
                <a:solidFill>
                  <a:srgbClr val="FF0000"/>
                </a:solidFill>
                <a:latin typeface="Calibri" pitchFamily="34" charset="0"/>
              </a:rPr>
              <a:t> = 19.9 MV/m</a:t>
            </a:r>
            <a:endParaRPr lang="en-US" sz="1400" b="1" u="sng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55308" y="908080"/>
            <a:ext cx="19804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tabLst>
                <a:tab pos="806450" algn="l"/>
              </a:tabLst>
              <a:defRPr/>
            </a:pPr>
            <a:r>
              <a:rPr lang="en-US" sz="1400" b="1" u="sng" dirty="0" err="1" smtClean="0">
                <a:solidFill>
                  <a:srgbClr val="FF0000"/>
                </a:solidFill>
                <a:latin typeface="Calibri" pitchFamily="34" charset="0"/>
              </a:rPr>
              <a:t>Eacc</a:t>
            </a:r>
            <a:r>
              <a:rPr lang="en-US" sz="1400" b="1" u="sng" dirty="0" smtClean="0">
                <a:solidFill>
                  <a:srgbClr val="FF0000"/>
                </a:solidFill>
                <a:latin typeface="Calibri" pitchFamily="34" charset="0"/>
              </a:rPr>
              <a:t> = 27.3 MV/m</a:t>
            </a:r>
            <a:endParaRPr lang="en-US" sz="1400" b="1" u="sng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 rot="16200000">
            <a:off x="2992481" y="5830879"/>
            <a:ext cx="293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-</a:t>
            </a:r>
          </a:p>
        </p:txBody>
      </p:sp>
      <p:sp>
        <p:nvSpPr>
          <p:cNvPr id="18" name="ZoneTexte 17"/>
          <p:cNvSpPr txBox="1"/>
          <p:nvPr/>
        </p:nvSpPr>
        <p:spPr>
          <a:xfrm rot="16200000">
            <a:off x="5466413" y="5849340"/>
            <a:ext cx="293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4779704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527222" y="195800"/>
            <a:ext cx="8723869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AU" sz="2800" b="1" dirty="0" smtClean="0">
                <a:solidFill>
                  <a:schemeClr val="bg1"/>
                </a:solidFill>
                <a:latin typeface="Calibri" pitchFamily="34" charset="0"/>
              </a:rPr>
              <a:t>LFD compensation in pulse mode</a:t>
            </a:r>
          </a:p>
        </p:txBody>
      </p:sp>
      <p:pic>
        <p:nvPicPr>
          <p:cNvPr id="3" name="Immagin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384" y="1962633"/>
            <a:ext cx="4662152" cy="3496614"/>
          </a:xfrm>
          <a:prstGeom prst="rect">
            <a:avLst/>
          </a:prstGeom>
        </p:spPr>
      </p:pic>
      <p:sp>
        <p:nvSpPr>
          <p:cNvPr id="4" name="CasellaDiTesto 7"/>
          <p:cNvSpPr txBox="1"/>
          <p:nvPr/>
        </p:nvSpPr>
        <p:spPr>
          <a:xfrm>
            <a:off x="5785121" y="1794315"/>
            <a:ext cx="184379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Output from cavity simulator</a:t>
            </a:r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0" y="2340675"/>
            <a:ext cx="2746947" cy="741680"/>
          </a:xfrm>
          <a:prstGeom prst="rect">
            <a:avLst/>
          </a:prstGeom>
        </p:spPr>
      </p:pic>
      <p:pic>
        <p:nvPicPr>
          <p:cNvPr id="6" name="tabl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0" y="3286730"/>
            <a:ext cx="2750149" cy="1778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227789" y="5695346"/>
            <a:ext cx="2291807" cy="464559"/>
          </a:xfrm>
          <a:prstGeom prst="rect">
            <a:avLst/>
          </a:prstGeom>
          <a:solidFill>
            <a:srgbClr val="FFFF00"/>
          </a:solidFill>
          <a:ln w="50800">
            <a:noFill/>
          </a:ln>
        </p:spPr>
        <p:txBody>
          <a:bodyPr wrap="square" rtlCol="0">
            <a:no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sz="1100" b="1" dirty="0" smtClean="0">
                <a:latin typeface="Arial"/>
              </a:rPr>
              <a:t>R. PAPARELLA (INFN LASA), SLHIPP#6 meeting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112676" y="960246"/>
            <a:ext cx="6648137" cy="98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</a:rPr>
              <a:t>Simulations (another model)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806450" algn="l"/>
              </a:tabLst>
              <a:defRPr/>
            </a:pPr>
            <a:r>
              <a:rPr lang="en-US" sz="1600" b="1" dirty="0" smtClean="0">
                <a:latin typeface="Calibri" pitchFamily="34" charset="0"/>
              </a:rPr>
              <a:t>Medium beta cavity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806450" algn="l"/>
              </a:tabLst>
              <a:defRPr/>
            </a:pPr>
            <a:r>
              <a:rPr lang="en-US" sz="1600" b="1" dirty="0" smtClean="0">
                <a:latin typeface="Calibri" pitchFamily="34" charset="0"/>
              </a:rPr>
              <a:t>Different behavior for 2 different cavity design</a:t>
            </a:r>
            <a:endParaRPr lang="en-US" sz="16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4309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6149" y="3455231"/>
            <a:ext cx="1406181" cy="71952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729044" y="3507137"/>
            <a:ext cx="1385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Voltage amplifier NOLIAC</a:t>
            </a:r>
          </a:p>
          <a:p>
            <a:r>
              <a:rPr lang="fr-FR" sz="1200" dirty="0" smtClean="0"/>
              <a:t>NDR 6220</a:t>
            </a:r>
          </a:p>
        </p:txBody>
      </p:sp>
      <p:cxnSp>
        <p:nvCxnSpPr>
          <p:cNvPr id="4" name="Connecteur droit avec flèche 3"/>
          <p:cNvCxnSpPr>
            <a:stCxn id="2" idx="3"/>
            <a:endCxn id="12" idx="1"/>
          </p:cNvCxnSpPr>
          <p:nvPr/>
        </p:nvCxnSpPr>
        <p:spPr>
          <a:xfrm>
            <a:off x="4062330" y="3814996"/>
            <a:ext cx="809949" cy="17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098166" y="3259643"/>
            <a:ext cx="720080" cy="30458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6" name="ZoneTexte 5"/>
          <p:cNvSpPr txBox="1"/>
          <p:nvPr/>
        </p:nvSpPr>
        <p:spPr>
          <a:xfrm>
            <a:off x="6098166" y="3249371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Piezo</a:t>
            </a:r>
            <a:endParaRPr lang="fr-FR" sz="1200" dirty="0"/>
          </a:p>
        </p:txBody>
      </p:sp>
      <p:sp>
        <p:nvSpPr>
          <p:cNvPr id="7" name="Rectangle 6"/>
          <p:cNvSpPr/>
          <p:nvPr/>
        </p:nvSpPr>
        <p:spPr>
          <a:xfrm>
            <a:off x="6108422" y="4159852"/>
            <a:ext cx="720080" cy="30458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8" name="ZoneTexte 7"/>
          <p:cNvSpPr txBox="1"/>
          <p:nvPr/>
        </p:nvSpPr>
        <p:spPr>
          <a:xfrm>
            <a:off x="6108422" y="414958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Piezo</a:t>
            </a:r>
            <a:endParaRPr lang="fr-FR" sz="1200" dirty="0"/>
          </a:p>
        </p:txBody>
      </p:sp>
      <p:sp>
        <p:nvSpPr>
          <p:cNvPr id="9" name="Rectangle 8"/>
          <p:cNvSpPr/>
          <p:nvPr/>
        </p:nvSpPr>
        <p:spPr>
          <a:xfrm>
            <a:off x="6903543" y="3263288"/>
            <a:ext cx="1410912" cy="121506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0" name="ZoneTexte 9"/>
          <p:cNvSpPr txBox="1"/>
          <p:nvPr/>
        </p:nvSpPr>
        <p:spPr>
          <a:xfrm>
            <a:off x="7241652" y="371852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Cavity</a:t>
            </a:r>
            <a:endParaRPr lang="fr-FR" sz="1200" dirty="0"/>
          </a:p>
        </p:txBody>
      </p:sp>
      <p:sp>
        <p:nvSpPr>
          <p:cNvPr id="11" name="Rectangle 10"/>
          <p:cNvSpPr/>
          <p:nvPr/>
        </p:nvSpPr>
        <p:spPr>
          <a:xfrm>
            <a:off x="4872279" y="3564225"/>
            <a:ext cx="1186413" cy="56938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2" name="ZoneTexte 11"/>
          <p:cNvSpPr txBox="1"/>
          <p:nvPr/>
        </p:nvSpPr>
        <p:spPr>
          <a:xfrm>
            <a:off x="4872279" y="3601701"/>
            <a:ext cx="109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Cryomodule</a:t>
            </a:r>
            <a:endParaRPr lang="fr-FR" sz="1200" dirty="0" smtClean="0"/>
          </a:p>
          <a:p>
            <a:r>
              <a:rPr lang="fr-FR" sz="1200" dirty="0" smtClean="0"/>
              <a:t>interface </a:t>
            </a:r>
            <a:endParaRPr lang="fr-FR" sz="1200" dirty="0"/>
          </a:p>
        </p:txBody>
      </p:sp>
      <p:cxnSp>
        <p:nvCxnSpPr>
          <p:cNvPr id="13" name="Connecteur en angle 12"/>
          <p:cNvCxnSpPr>
            <a:stCxn id="11" idx="2"/>
            <a:endCxn id="7" idx="1"/>
          </p:cNvCxnSpPr>
          <p:nvPr/>
        </p:nvCxnSpPr>
        <p:spPr>
          <a:xfrm rot="16200000" flipH="1">
            <a:off x="5697689" y="3901409"/>
            <a:ext cx="178531" cy="64293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en angle 13"/>
          <p:cNvCxnSpPr>
            <a:stCxn id="11" idx="0"/>
            <a:endCxn id="5" idx="1"/>
          </p:cNvCxnSpPr>
          <p:nvPr/>
        </p:nvCxnSpPr>
        <p:spPr>
          <a:xfrm rot="5400000" flipH="1" flipV="1">
            <a:off x="5705681" y="3171740"/>
            <a:ext cx="152291" cy="63268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92299" y="3425401"/>
            <a:ext cx="1479114" cy="77840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600568" y="3461746"/>
            <a:ext cx="1483060" cy="660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Arbitrary</a:t>
            </a:r>
            <a:r>
              <a:rPr lang="fr-FR" sz="1200" dirty="0" smtClean="0"/>
              <a:t> </a:t>
            </a:r>
            <a:r>
              <a:rPr lang="fr-FR" sz="1200" dirty="0" err="1" smtClean="0"/>
              <a:t>waveform</a:t>
            </a:r>
            <a:r>
              <a:rPr lang="fr-FR" sz="1200" dirty="0" smtClean="0"/>
              <a:t> </a:t>
            </a:r>
            <a:r>
              <a:rPr lang="fr-FR" sz="1200" dirty="0" err="1" smtClean="0"/>
              <a:t>generator</a:t>
            </a:r>
            <a:endParaRPr lang="fr-FR" sz="1200" dirty="0" smtClean="0"/>
          </a:p>
          <a:p>
            <a:r>
              <a:rPr lang="fr-FR" sz="1200" dirty="0" err="1" smtClean="0"/>
              <a:t>Tektro</a:t>
            </a:r>
            <a:r>
              <a:rPr lang="fr-FR" sz="1200" dirty="0" smtClean="0"/>
              <a:t> AFG3022</a:t>
            </a:r>
            <a:endParaRPr lang="fr-FR" sz="1200" dirty="0"/>
          </a:p>
        </p:txBody>
      </p:sp>
      <p:cxnSp>
        <p:nvCxnSpPr>
          <p:cNvPr id="17" name="Connecteur droit avec flèche 16"/>
          <p:cNvCxnSpPr>
            <a:stCxn id="15" idx="3"/>
            <a:endCxn id="2" idx="1"/>
          </p:cNvCxnSpPr>
          <p:nvPr/>
        </p:nvCxnSpPr>
        <p:spPr>
          <a:xfrm>
            <a:off x="2071413" y="3814604"/>
            <a:ext cx="584736" cy="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86972" y="4452081"/>
            <a:ext cx="1479114" cy="47219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962098" y="4523984"/>
            <a:ext cx="836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Trigger</a:t>
            </a:r>
          </a:p>
        </p:txBody>
      </p:sp>
      <p:cxnSp>
        <p:nvCxnSpPr>
          <p:cNvPr id="20" name="Connecteur droit avec flèche 19"/>
          <p:cNvCxnSpPr>
            <a:stCxn id="18" idx="0"/>
            <a:endCxn id="15" idx="2"/>
          </p:cNvCxnSpPr>
          <p:nvPr/>
        </p:nvCxnSpPr>
        <p:spPr>
          <a:xfrm flipV="1">
            <a:off x="1326529" y="4203807"/>
            <a:ext cx="5327" cy="248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Image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557" y="2148570"/>
            <a:ext cx="1744424" cy="1057227"/>
          </a:xfrm>
          <a:prstGeom prst="rect">
            <a:avLst/>
          </a:prstGeom>
        </p:spPr>
      </p:pic>
      <p:pic>
        <p:nvPicPr>
          <p:cNvPr id="66" name="Imag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43" y="2368446"/>
            <a:ext cx="1814804" cy="895140"/>
          </a:xfrm>
          <a:prstGeom prst="rect">
            <a:avLst/>
          </a:prstGeom>
        </p:spPr>
      </p:pic>
      <p:sp>
        <p:nvSpPr>
          <p:cNvPr id="67" name="Text Box 18"/>
          <p:cNvSpPr txBox="1">
            <a:spLocks noChangeArrowheads="1"/>
          </p:cNvSpPr>
          <p:nvPr/>
        </p:nvSpPr>
        <p:spPr bwMode="auto">
          <a:xfrm>
            <a:off x="527222" y="195800"/>
            <a:ext cx="8723869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AU" sz="2800" b="1" dirty="0" smtClean="0">
                <a:solidFill>
                  <a:schemeClr val="bg1"/>
                </a:solidFill>
                <a:latin typeface="Calibri" pitchFamily="34" charset="0"/>
              </a:rPr>
              <a:t>Testing the fast tuning system capabilities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7399336" y="772129"/>
            <a:ext cx="1369912" cy="307163"/>
          </a:xfrm>
          <a:prstGeom prst="rect">
            <a:avLst/>
          </a:prstGeom>
          <a:solidFill>
            <a:srgbClr val="FFFF00"/>
          </a:solidFill>
          <a:ln w="50800">
            <a:noFill/>
          </a:ln>
        </p:spPr>
        <p:txBody>
          <a:bodyPr wrap="square" rtlCol="0">
            <a:no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sz="1100" b="1" dirty="0" smtClean="0">
                <a:latin typeface="Arial"/>
              </a:rPr>
              <a:t>O. PIQUET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7333521" y="2730146"/>
            <a:ext cx="63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X 4</a:t>
            </a:r>
          </a:p>
        </p:txBody>
      </p:sp>
      <p:sp>
        <p:nvSpPr>
          <p:cNvPr id="77" name="Text Box 18"/>
          <p:cNvSpPr txBox="1">
            <a:spLocks noChangeArrowheads="1"/>
          </p:cNvSpPr>
          <p:nvPr/>
        </p:nvSpPr>
        <p:spPr bwMode="auto">
          <a:xfrm>
            <a:off x="112676" y="960246"/>
            <a:ext cx="6648137" cy="98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</a:rPr>
              <a:t>Manual optimization foreseen on first </a:t>
            </a:r>
            <a:r>
              <a:rPr lang="en-US" sz="2000" b="1" dirty="0" err="1" smtClean="0">
                <a:solidFill>
                  <a:srgbClr val="7030A0"/>
                </a:solidFill>
                <a:latin typeface="Calibri" pitchFamily="34" charset="0"/>
              </a:rPr>
              <a:t>cryomodule</a:t>
            </a:r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</a:rPr>
              <a:t> prototype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806450" algn="l"/>
              </a:tabLst>
              <a:defRPr/>
            </a:pPr>
            <a:r>
              <a:rPr lang="en-US" sz="1600" b="1" dirty="0" smtClean="0">
                <a:latin typeface="Calibri" pitchFamily="34" charset="0"/>
              </a:rPr>
              <a:t>Experimental approach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806450" algn="l"/>
              </a:tabLst>
              <a:defRPr/>
            </a:pPr>
            <a:r>
              <a:rPr lang="en-US" sz="1600" b="1" dirty="0" smtClean="0">
                <a:latin typeface="Calibri" pitchFamily="34" charset="0"/>
              </a:rPr>
              <a:t>will </a:t>
            </a:r>
            <a:r>
              <a:rPr lang="en-US" sz="1600" b="1" dirty="0">
                <a:latin typeface="Calibri" pitchFamily="34" charset="0"/>
              </a:rPr>
              <a:t>give </a:t>
            </a:r>
            <a:r>
              <a:rPr lang="en-US" sz="1600" b="1" dirty="0" smtClean="0">
                <a:latin typeface="Calibri" pitchFamily="34" charset="0"/>
              </a:rPr>
              <a:t>realistic study cases for </a:t>
            </a:r>
            <a:r>
              <a:rPr lang="en-US" sz="1600" b="1" dirty="0">
                <a:latin typeface="Calibri" pitchFamily="34" charset="0"/>
              </a:rPr>
              <a:t>LLRF </a:t>
            </a:r>
            <a:r>
              <a:rPr lang="en-US" sz="1600" b="1" dirty="0" smtClean="0">
                <a:latin typeface="Calibri" pitchFamily="34" charset="0"/>
              </a:rPr>
              <a:t>system developers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3828322" y="2695169"/>
            <a:ext cx="956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X 4</a:t>
            </a:r>
          </a:p>
        </p:txBody>
      </p:sp>
      <p:cxnSp>
        <p:nvCxnSpPr>
          <p:cNvPr id="80" name="Connecteur droit avec flèche 79"/>
          <p:cNvCxnSpPr/>
          <p:nvPr/>
        </p:nvCxnSpPr>
        <p:spPr>
          <a:xfrm flipV="1">
            <a:off x="3260370" y="6415635"/>
            <a:ext cx="3526461" cy="156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81" name="Connecteur droit avec flèche 80"/>
          <p:cNvCxnSpPr/>
          <p:nvPr/>
        </p:nvCxnSpPr>
        <p:spPr>
          <a:xfrm flipV="1">
            <a:off x="3289791" y="4706912"/>
            <a:ext cx="559" cy="1708723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82" name="ZoneTexte 81"/>
          <p:cNvSpPr txBox="1"/>
          <p:nvPr/>
        </p:nvSpPr>
        <p:spPr>
          <a:xfrm>
            <a:off x="2353442" y="4839245"/>
            <a:ext cx="883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0086EA"/>
                </a:solidFill>
                <a:latin typeface="Calibri"/>
              </a:rPr>
              <a:t>Pulse </a:t>
            </a:r>
            <a:r>
              <a:rPr lang="fr-FR" sz="1200" dirty="0" err="1" smtClean="0">
                <a:solidFill>
                  <a:srgbClr val="0086EA"/>
                </a:solidFill>
                <a:latin typeface="Calibri"/>
              </a:rPr>
              <a:t>piezo</a:t>
            </a:r>
            <a:endParaRPr lang="fr-FR" sz="1200" dirty="0" smtClean="0">
              <a:solidFill>
                <a:srgbClr val="0086EA"/>
              </a:solidFill>
              <a:latin typeface="Calibri"/>
            </a:endParaRPr>
          </a:p>
          <a:p>
            <a:pPr algn="ctr"/>
            <a:r>
              <a:rPr lang="fr-FR" sz="1200" dirty="0">
                <a:solidFill>
                  <a:srgbClr val="0086EA"/>
                </a:solidFill>
                <a:latin typeface="Calibri"/>
              </a:rPr>
              <a:t>(</a:t>
            </a:r>
            <a:r>
              <a:rPr lang="fr-FR" sz="1200" dirty="0" smtClean="0">
                <a:solidFill>
                  <a:srgbClr val="0086EA"/>
                </a:solidFill>
                <a:latin typeface="Calibri"/>
              </a:rPr>
              <a:t>Volt)</a:t>
            </a:r>
            <a:endParaRPr lang="fr-FR" sz="1200" dirty="0">
              <a:solidFill>
                <a:srgbClr val="0086EA"/>
              </a:solidFill>
              <a:latin typeface="Calibri"/>
            </a:endParaRPr>
          </a:p>
        </p:txBody>
      </p:sp>
      <p:cxnSp>
        <p:nvCxnSpPr>
          <p:cNvPr id="87" name="Connecteur droit 86"/>
          <p:cNvCxnSpPr/>
          <p:nvPr/>
        </p:nvCxnSpPr>
        <p:spPr>
          <a:xfrm flipV="1">
            <a:off x="3933145" y="4863822"/>
            <a:ext cx="0" cy="1539121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88" name="Connecteur droit 87"/>
          <p:cNvCxnSpPr/>
          <p:nvPr/>
        </p:nvCxnSpPr>
        <p:spPr>
          <a:xfrm>
            <a:off x="3933145" y="4863822"/>
            <a:ext cx="652209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89" name="Connecteur droit 88"/>
          <p:cNvCxnSpPr/>
          <p:nvPr/>
        </p:nvCxnSpPr>
        <p:spPr>
          <a:xfrm>
            <a:off x="4585354" y="4871317"/>
            <a:ext cx="0" cy="76956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90" name="Connecteur droit 89"/>
          <p:cNvCxnSpPr/>
          <p:nvPr/>
        </p:nvCxnSpPr>
        <p:spPr>
          <a:xfrm>
            <a:off x="4585354" y="5633382"/>
            <a:ext cx="1253865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91" name="Connecteur droit 90"/>
          <p:cNvCxnSpPr/>
          <p:nvPr/>
        </p:nvCxnSpPr>
        <p:spPr>
          <a:xfrm>
            <a:off x="5839219" y="5633382"/>
            <a:ext cx="0" cy="76956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92" name="Connecteur droit 91"/>
          <p:cNvCxnSpPr/>
          <p:nvPr/>
        </p:nvCxnSpPr>
        <p:spPr>
          <a:xfrm flipV="1">
            <a:off x="3409154" y="5819293"/>
            <a:ext cx="206007" cy="58365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3" name="Connecteur droit 92"/>
          <p:cNvCxnSpPr/>
          <p:nvPr/>
        </p:nvCxnSpPr>
        <p:spPr>
          <a:xfrm>
            <a:off x="3642245" y="5819292"/>
            <a:ext cx="910157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4" name="Connecteur droit 93"/>
          <p:cNvCxnSpPr/>
          <p:nvPr/>
        </p:nvCxnSpPr>
        <p:spPr>
          <a:xfrm>
            <a:off x="4572733" y="5819292"/>
            <a:ext cx="61182" cy="596343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95" name="ZoneTexte 94"/>
          <p:cNvSpPr txBox="1"/>
          <p:nvPr/>
        </p:nvSpPr>
        <p:spPr>
          <a:xfrm>
            <a:off x="3098322" y="6516424"/>
            <a:ext cx="852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solidFill>
                  <a:srgbClr val="0086EA"/>
                </a:solidFill>
                <a:latin typeface="Calibri"/>
              </a:rPr>
              <a:t>Pre</a:t>
            </a:r>
            <a:r>
              <a:rPr lang="fr-FR" sz="1200" dirty="0" smtClean="0">
                <a:solidFill>
                  <a:srgbClr val="0086EA"/>
                </a:solidFill>
                <a:latin typeface="Calibri"/>
              </a:rPr>
              <a:t>-trigger</a:t>
            </a:r>
            <a:endParaRPr lang="fr-FR" sz="1200" dirty="0">
              <a:solidFill>
                <a:srgbClr val="0086EA"/>
              </a:solidFill>
              <a:latin typeface="Calibri"/>
            </a:endParaRPr>
          </a:p>
        </p:txBody>
      </p:sp>
      <p:sp>
        <p:nvSpPr>
          <p:cNvPr id="96" name="ZoneTexte 95"/>
          <p:cNvSpPr txBox="1"/>
          <p:nvPr/>
        </p:nvSpPr>
        <p:spPr>
          <a:xfrm>
            <a:off x="6081724" y="5564460"/>
            <a:ext cx="1158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0086EA"/>
                </a:solidFill>
                <a:latin typeface="Calibri"/>
              </a:rPr>
              <a:t>successive</a:t>
            </a:r>
          </a:p>
          <a:p>
            <a:pPr algn="ctr"/>
            <a:r>
              <a:rPr lang="fr-FR" sz="1200" dirty="0">
                <a:solidFill>
                  <a:srgbClr val="0086EA"/>
                </a:solidFill>
                <a:latin typeface="Calibri"/>
              </a:rPr>
              <a:t>t</a:t>
            </a:r>
            <a:r>
              <a:rPr lang="fr-FR" sz="1200" dirty="0" smtClean="0">
                <a:solidFill>
                  <a:srgbClr val="0086EA"/>
                </a:solidFill>
                <a:latin typeface="Calibri"/>
              </a:rPr>
              <a:t>rapézoïdal </a:t>
            </a:r>
            <a:r>
              <a:rPr lang="fr-FR" sz="1200" dirty="0" err="1" smtClean="0">
                <a:solidFill>
                  <a:srgbClr val="0086EA"/>
                </a:solidFill>
                <a:latin typeface="Calibri"/>
              </a:rPr>
              <a:t>shape</a:t>
            </a:r>
            <a:r>
              <a:rPr lang="fr-FR" sz="1200" dirty="0" smtClean="0">
                <a:solidFill>
                  <a:srgbClr val="0086EA"/>
                </a:solidFill>
                <a:latin typeface="Calibri"/>
              </a:rPr>
              <a:t> pulses</a:t>
            </a:r>
          </a:p>
        </p:txBody>
      </p:sp>
      <p:cxnSp>
        <p:nvCxnSpPr>
          <p:cNvPr id="97" name="Connecteur droit 96"/>
          <p:cNvCxnSpPr/>
          <p:nvPr/>
        </p:nvCxnSpPr>
        <p:spPr>
          <a:xfrm flipV="1">
            <a:off x="3404535" y="6343516"/>
            <a:ext cx="0" cy="133664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dash"/>
          </a:ln>
          <a:effectLst/>
        </p:spPr>
      </p:cxnSp>
      <p:cxnSp>
        <p:nvCxnSpPr>
          <p:cNvPr id="98" name="Connecteur droit avec flèche 97"/>
          <p:cNvCxnSpPr/>
          <p:nvPr/>
        </p:nvCxnSpPr>
        <p:spPr>
          <a:xfrm flipH="1">
            <a:off x="5711804" y="5973581"/>
            <a:ext cx="426676" cy="47239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99" name="ZoneTexte 98"/>
          <p:cNvSpPr txBox="1"/>
          <p:nvPr/>
        </p:nvSpPr>
        <p:spPr>
          <a:xfrm>
            <a:off x="4650280" y="4760874"/>
            <a:ext cx="1660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prstClr val="black"/>
                </a:solidFill>
                <a:latin typeface="Calibri"/>
              </a:rPr>
              <a:t>RF pulse </a:t>
            </a:r>
          </a:p>
          <a:p>
            <a:pPr algn="ctr"/>
            <a:r>
              <a:rPr lang="fr-FR" sz="120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fr-FR" sz="1200" dirty="0" err="1" smtClean="0">
                <a:solidFill>
                  <a:prstClr val="black"/>
                </a:solidFill>
                <a:latin typeface="Calibri"/>
              </a:rPr>
              <a:t>without</a:t>
            </a:r>
            <a:r>
              <a:rPr lang="fr-F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200" dirty="0" err="1" smtClean="0">
                <a:solidFill>
                  <a:prstClr val="black"/>
                </a:solidFill>
                <a:latin typeface="Calibri"/>
              </a:rPr>
              <a:t>beam</a:t>
            </a:r>
            <a:r>
              <a:rPr lang="fr-FR" sz="1200" dirty="0" smtClean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cxnSp>
        <p:nvCxnSpPr>
          <p:cNvPr id="100" name="Connecteur droit avec flèche 99"/>
          <p:cNvCxnSpPr/>
          <p:nvPr/>
        </p:nvCxnSpPr>
        <p:spPr>
          <a:xfrm flipH="1">
            <a:off x="4600345" y="5014211"/>
            <a:ext cx="346418" cy="126929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01" name="Connecteur droit avec flèche 100"/>
          <p:cNvCxnSpPr/>
          <p:nvPr/>
        </p:nvCxnSpPr>
        <p:spPr>
          <a:xfrm flipH="1">
            <a:off x="3404535" y="6541535"/>
            <a:ext cx="528610" cy="0"/>
          </a:xfrm>
          <a:prstGeom prst="straightConnector1">
            <a:avLst/>
          </a:prstGeom>
          <a:noFill/>
          <a:ln w="9525" cap="flat" cmpd="sng" algn="ctr">
            <a:solidFill>
              <a:srgbClr val="4F81BD"/>
            </a:solidFill>
            <a:prstDash val="solid"/>
            <a:headEnd type="arrow" w="med" len="med"/>
            <a:tailEnd type="arrow" w="med" len="med"/>
          </a:ln>
          <a:effectLst/>
        </p:spPr>
      </p:cxnSp>
      <p:cxnSp>
        <p:nvCxnSpPr>
          <p:cNvPr id="102" name="Connecteur droit 101"/>
          <p:cNvCxnSpPr/>
          <p:nvPr/>
        </p:nvCxnSpPr>
        <p:spPr>
          <a:xfrm flipH="1">
            <a:off x="4854313" y="5348303"/>
            <a:ext cx="174263" cy="1076824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3" name="Connecteur droit 102"/>
          <p:cNvCxnSpPr/>
          <p:nvPr/>
        </p:nvCxnSpPr>
        <p:spPr>
          <a:xfrm>
            <a:off x="5021083" y="5369361"/>
            <a:ext cx="455078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4" name="Connecteur droit 103"/>
          <p:cNvCxnSpPr/>
          <p:nvPr/>
        </p:nvCxnSpPr>
        <p:spPr>
          <a:xfrm>
            <a:off x="5458030" y="5352846"/>
            <a:ext cx="373319" cy="1059622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3298588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Box 18"/>
          <p:cNvSpPr txBox="1">
            <a:spLocks noChangeArrowheads="1"/>
          </p:cNvSpPr>
          <p:nvPr/>
        </p:nvSpPr>
        <p:spPr bwMode="auto">
          <a:xfrm>
            <a:off x="527222" y="195800"/>
            <a:ext cx="8723869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AU" sz="2800" b="1" dirty="0" smtClean="0">
                <a:solidFill>
                  <a:schemeClr val="bg1"/>
                </a:solidFill>
                <a:latin typeface="Calibri" pitchFamily="34" charset="0"/>
              </a:rPr>
              <a:t>LLRF system for LFD compensation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7151999" y="862070"/>
            <a:ext cx="1744664" cy="314658"/>
          </a:xfrm>
          <a:prstGeom prst="rect">
            <a:avLst/>
          </a:prstGeom>
          <a:solidFill>
            <a:srgbClr val="FFFF00"/>
          </a:solidFill>
          <a:ln w="50800">
            <a:noFill/>
          </a:ln>
        </p:spPr>
        <p:txBody>
          <a:bodyPr wrap="square" rtlCol="0">
            <a:no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sz="1100" b="1" dirty="0" smtClean="0">
                <a:latin typeface="Arial"/>
              </a:rPr>
              <a:t>LUND UNIVERSITY</a:t>
            </a:r>
          </a:p>
        </p:txBody>
      </p:sp>
      <p:sp>
        <p:nvSpPr>
          <p:cNvPr id="77" name="Text Box 18"/>
          <p:cNvSpPr txBox="1">
            <a:spLocks noChangeArrowheads="1"/>
          </p:cNvSpPr>
          <p:nvPr/>
        </p:nvSpPr>
        <p:spPr bwMode="auto">
          <a:xfrm>
            <a:off x="194872" y="1056807"/>
            <a:ext cx="7262735" cy="535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</a:rPr>
              <a:t>LLRF system developed for ESS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806450" algn="l"/>
              </a:tabLst>
              <a:defRPr/>
            </a:pPr>
            <a:r>
              <a:rPr lang="en-US" sz="1600" b="1" dirty="0" smtClean="0">
                <a:latin typeface="Calibri" pitchFamily="34" charset="0"/>
              </a:rPr>
              <a:t>FPGA based, ADC, down sampling, µTCA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806450" algn="l"/>
              </a:tabLst>
              <a:defRPr/>
            </a:pPr>
            <a:r>
              <a:rPr lang="en-US" sz="1600" b="1" dirty="0" smtClean="0">
                <a:latin typeface="Calibri" pitchFamily="34" charset="0"/>
              </a:rPr>
              <a:t>PI or feed-forward regulation algorithms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806450" algn="l"/>
              </a:tabLst>
              <a:defRPr/>
            </a:pPr>
            <a:endParaRPr lang="en-US" sz="1600" b="1" dirty="0">
              <a:latin typeface="Calibri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806450" algn="l"/>
              </a:tabLst>
              <a:defRPr/>
            </a:pPr>
            <a:endParaRPr lang="en-US" sz="1600" b="1" dirty="0" smtClean="0">
              <a:latin typeface="Calibri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806450" algn="l"/>
              </a:tabLst>
              <a:defRPr/>
            </a:pPr>
            <a:endParaRPr lang="en-US" sz="1600" b="1" dirty="0">
              <a:latin typeface="Calibri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806450" algn="l"/>
              </a:tabLst>
              <a:defRPr/>
            </a:pPr>
            <a:endParaRPr lang="en-US" sz="1600" b="1" dirty="0" smtClean="0">
              <a:latin typeface="Calibri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806450" algn="l"/>
              </a:tabLst>
              <a:defRPr/>
            </a:pPr>
            <a:endParaRPr lang="en-US" sz="1600" b="1" dirty="0">
              <a:latin typeface="Calibri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806450" algn="l"/>
              </a:tabLst>
              <a:defRPr/>
            </a:pPr>
            <a:endParaRPr lang="en-US" sz="1600" b="1" dirty="0" smtClean="0">
              <a:latin typeface="Calibri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806450" algn="l"/>
              </a:tabLst>
              <a:defRPr/>
            </a:pPr>
            <a:endParaRPr lang="en-US" sz="1600" b="1" dirty="0">
              <a:latin typeface="Calibri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806450" algn="l"/>
              </a:tabLst>
              <a:defRPr/>
            </a:pPr>
            <a:endParaRPr lang="en-US" sz="1600" b="1" dirty="0" smtClean="0">
              <a:latin typeface="Calibri" pitchFamily="34" charset="0"/>
            </a:endParaRPr>
          </a:p>
          <a:p>
            <a:pPr>
              <a:spcAft>
                <a:spcPts val="600"/>
              </a:spcAft>
              <a:tabLst>
                <a:tab pos="806450" algn="l"/>
              </a:tabLst>
              <a:defRPr/>
            </a:pPr>
            <a:endParaRPr lang="en-US" sz="1600" b="1" dirty="0" smtClean="0">
              <a:latin typeface="Calibri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806450" algn="l"/>
              </a:tabLst>
              <a:defRPr/>
            </a:pPr>
            <a:r>
              <a:rPr lang="en-US" sz="1600" b="1" dirty="0" smtClean="0">
                <a:latin typeface="Calibri" pitchFamily="34" charset="0"/>
              </a:rPr>
              <a:t>Some tests on the </a:t>
            </a:r>
            <a:r>
              <a:rPr lang="en-US" sz="1600" b="1" dirty="0" err="1" smtClean="0">
                <a:latin typeface="Calibri" pitchFamily="34" charset="0"/>
              </a:rPr>
              <a:t>cryomodule</a:t>
            </a:r>
            <a:r>
              <a:rPr lang="en-US" sz="1600" b="1" dirty="0" smtClean="0">
                <a:latin typeface="Calibri" pitchFamily="34" charset="0"/>
              </a:rPr>
              <a:t> will be obligatory before installation in the tunnel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806450" algn="l"/>
              </a:tabLst>
              <a:defRPr/>
            </a:pPr>
            <a:r>
              <a:rPr lang="en-US" sz="1600" b="1" dirty="0" smtClean="0">
                <a:latin typeface="Calibri" pitchFamily="34" charset="0"/>
              </a:rPr>
              <a:t>LFD compensation and LLRF performances are closely linked to high power RF overhead delivered by the amplifier and available for the regulation</a:t>
            </a:r>
            <a:endParaRPr lang="en-US" sz="1600" b="1" dirty="0">
              <a:latin typeface="Calibri" pitchFamily="34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095" y="1722156"/>
            <a:ext cx="2915587" cy="2850867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76" y="2405404"/>
            <a:ext cx="4848908" cy="205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312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3430" y="1379605"/>
            <a:ext cx="66206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fontAlgn="base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3200" dirty="0" err="1" smtClean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Cryomodule</a:t>
            </a:r>
            <a:endParaRPr lang="en-GB" sz="3200" dirty="0" smtClean="0"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  <a:p>
            <a:pPr marL="914400" lvl="1" indent="-457200" algn="just" fontAlgn="base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Power couplers</a:t>
            </a:r>
          </a:p>
          <a:p>
            <a:pPr marL="914400" lvl="1" indent="-457200" algn="just" fontAlgn="base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Elliptical cavities</a:t>
            </a:r>
          </a:p>
          <a:p>
            <a:pPr marL="914400" lvl="1" indent="-457200" algn="just" fontAlgn="base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Fast tuning systems</a:t>
            </a:r>
          </a:p>
          <a:p>
            <a:pPr marL="457200" lvl="0" indent="-457200" algn="just" fontAlgn="base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3200" dirty="0" smtClean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RF system </a:t>
            </a:r>
          </a:p>
          <a:p>
            <a:pPr marL="457200" lvl="0" indent="-457200" algn="just" fontAlgn="base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Conclusion</a:t>
            </a:r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1246757" y="175205"/>
            <a:ext cx="691276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3200" b="1" dirty="0" err="1" smtClean="0">
                <a:solidFill>
                  <a:schemeClr val="bg1"/>
                </a:solidFill>
                <a:latin typeface="Calibri" pitchFamily="34" charset="0"/>
              </a:rPr>
              <a:t>Outline</a:t>
            </a:r>
            <a:endParaRPr lang="fr-FR" sz="32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Accolade fermante 3"/>
          <p:cNvSpPr/>
          <p:nvPr/>
        </p:nvSpPr>
        <p:spPr>
          <a:xfrm>
            <a:off x="4661940" y="1701383"/>
            <a:ext cx="367259" cy="2278505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149120" y="2630773"/>
            <a:ext cx="2833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</a:rPr>
              <a:t>for ESS </a:t>
            </a:r>
            <a:r>
              <a:rPr lang="fr-FR" dirty="0" err="1" smtClean="0">
                <a:latin typeface="Calibri" panose="020F0502020204030204" pitchFamily="34" charset="0"/>
              </a:rPr>
              <a:t>systems</a:t>
            </a:r>
            <a:endParaRPr lang="fr-F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6612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527222" y="195800"/>
            <a:ext cx="8723869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AU" sz="2800" b="1" dirty="0" smtClean="0">
                <a:solidFill>
                  <a:schemeClr val="bg1"/>
                </a:solidFill>
                <a:latin typeface="Calibri" pitchFamily="34" charset="0"/>
              </a:rPr>
              <a:t>RF power system (klystron and modulator)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3255" y="966866"/>
            <a:ext cx="2977798" cy="57398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58343" y="7613653"/>
            <a:ext cx="6320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http://ieeexplore.ieee.org/document/1591440/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0" y="1050824"/>
            <a:ext cx="5921115" cy="491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</a:rPr>
              <a:t>RF system for the 704 MHz superconducting </a:t>
            </a:r>
            <a:r>
              <a:rPr lang="en-US" sz="2000" b="1" dirty="0" err="1" smtClean="0">
                <a:solidFill>
                  <a:srgbClr val="7030A0"/>
                </a:solidFill>
                <a:latin typeface="Calibri" pitchFamily="34" charset="0"/>
              </a:rPr>
              <a:t>linac</a:t>
            </a:r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</a:rPr>
              <a:t> can provide 1.6 MW maximum</a:t>
            </a:r>
          </a:p>
          <a:p>
            <a:pPr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</a:rPr>
              <a:t>RF </a:t>
            </a:r>
            <a:r>
              <a:rPr lang="en-US" sz="2000" b="1" dirty="0">
                <a:solidFill>
                  <a:srgbClr val="7030A0"/>
                </a:solidFill>
                <a:latin typeface="Calibri" pitchFamily="34" charset="0"/>
              </a:rPr>
              <a:t>system for the 805 MHz normal conducting </a:t>
            </a:r>
            <a:r>
              <a:rPr lang="en-US" sz="2000" b="1" dirty="0" err="1" smtClean="0">
                <a:solidFill>
                  <a:srgbClr val="7030A0"/>
                </a:solidFill>
                <a:latin typeface="Calibri" pitchFamily="34" charset="0"/>
              </a:rPr>
              <a:t>linac</a:t>
            </a:r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</a:rPr>
              <a:t> (CCL)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sz="1600" b="1" dirty="0" smtClean="0">
                <a:latin typeface="Calibri" pitchFamily="34" charset="0"/>
              </a:rPr>
              <a:t> 5 MW </a:t>
            </a:r>
            <a:r>
              <a:rPr lang="en-US" sz="1600" b="1" dirty="0" err="1" smtClean="0">
                <a:latin typeface="Calibri" pitchFamily="34" charset="0"/>
              </a:rPr>
              <a:t>pk</a:t>
            </a:r>
            <a:r>
              <a:rPr lang="en-US" sz="1600" b="1" dirty="0" smtClean="0">
                <a:latin typeface="Calibri" pitchFamily="34" charset="0"/>
              </a:rPr>
              <a:t> – 450 kW average long pulse klystron developed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sz="1600" b="1" dirty="0">
                <a:latin typeface="Calibri" pitchFamily="34" charset="0"/>
              </a:rPr>
              <a:t> </a:t>
            </a:r>
            <a:r>
              <a:rPr lang="en-US" sz="1600" b="1" dirty="0" smtClean="0">
                <a:latin typeface="Calibri" pitchFamily="34" charset="0"/>
              </a:rPr>
              <a:t>4 positions in the gallery, 10 tubes fabricated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sz="1600" b="1" dirty="0">
                <a:latin typeface="Calibri" pitchFamily="34" charset="0"/>
              </a:rPr>
              <a:t> </a:t>
            </a:r>
            <a:r>
              <a:rPr lang="en-US" sz="1600" b="1" dirty="0" smtClean="0">
                <a:latin typeface="Calibri" pitchFamily="34" charset="0"/>
              </a:rPr>
              <a:t>beam voltage and current: 135 kV, 70 A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sz="1600" b="1" dirty="0">
                <a:latin typeface="Calibri" pitchFamily="34" charset="0"/>
              </a:rPr>
              <a:t> </a:t>
            </a:r>
            <a:r>
              <a:rPr lang="en-US" sz="1600" b="1" dirty="0" smtClean="0">
                <a:latin typeface="Calibri" pitchFamily="34" charset="0"/>
              </a:rPr>
              <a:t>Pill-box window TE10 mode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sz="1600" b="1" dirty="0">
                <a:latin typeface="Calibri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</a:rPr>
              <a:t>Hypervapotron</a:t>
            </a:r>
            <a:r>
              <a:rPr lang="en-US" sz="1600" b="1" dirty="0" smtClean="0">
                <a:latin typeface="Calibri" pitchFamily="34" charset="0"/>
              </a:rPr>
              <a:t> cooled collector</a:t>
            </a:r>
          </a:p>
          <a:p>
            <a:pPr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</a:rPr>
              <a:t>Circulator and water loads </a:t>
            </a:r>
            <a:endParaRPr lang="en-US" sz="2000" b="1" dirty="0">
              <a:solidFill>
                <a:srgbClr val="7030A0"/>
              </a:solidFill>
              <a:latin typeface="Calibri" pitchFamily="34" charset="0"/>
            </a:endParaRP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sz="1600" b="1" dirty="0">
                <a:latin typeface="Calibri" pitchFamily="34" charset="0"/>
              </a:rPr>
              <a:t> </a:t>
            </a:r>
            <a:r>
              <a:rPr lang="en-US" sz="1600" b="1" dirty="0" smtClean="0">
                <a:latin typeface="Calibri" pitchFamily="34" charset="0"/>
              </a:rPr>
              <a:t>must </a:t>
            </a:r>
            <a:r>
              <a:rPr lang="en-US" sz="1600" b="1" dirty="0">
                <a:latin typeface="Calibri" pitchFamily="34" charset="0"/>
              </a:rPr>
              <a:t>handle 5 MW </a:t>
            </a:r>
            <a:r>
              <a:rPr lang="en-US" sz="1600" b="1" dirty="0" err="1">
                <a:latin typeface="Calibri" pitchFamily="34" charset="0"/>
              </a:rPr>
              <a:t>pk</a:t>
            </a:r>
            <a:r>
              <a:rPr lang="en-US" sz="1600" b="1" dirty="0">
                <a:latin typeface="Calibri" pitchFamily="34" charset="0"/>
              </a:rPr>
              <a:t> – 450 kW average </a:t>
            </a:r>
            <a:r>
              <a:rPr lang="en-US" sz="1600" b="1" dirty="0" smtClean="0">
                <a:latin typeface="Calibri" pitchFamily="34" charset="0"/>
              </a:rPr>
              <a:t>5 MW – </a:t>
            </a:r>
          </a:p>
          <a:p>
            <a:pPr lvl="2">
              <a:spcAft>
                <a:spcPts val="600"/>
              </a:spcAft>
              <a:buClr>
                <a:srgbClr val="4A206A"/>
              </a:buClr>
              <a:buSzPct val="80000"/>
              <a:tabLst>
                <a:tab pos="806450" algn="l"/>
              </a:tabLst>
              <a:defRPr/>
            </a:pPr>
            <a:r>
              <a:rPr lang="en-US" sz="1600" b="1" u="sng" dirty="0" smtClean="0">
                <a:latin typeface="Calibri" pitchFamily="34" charset="0"/>
              </a:rPr>
              <a:t>not obvious </a:t>
            </a:r>
          </a:p>
          <a:p>
            <a:pPr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</a:rPr>
              <a:t>Modulator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sz="1600" b="1" dirty="0" smtClean="0">
                <a:latin typeface="Calibri" pitchFamily="34" charset="0"/>
              </a:rPr>
              <a:t> Modularity will help to reach a higher voltage (from 100 to 135 kV)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sz="1600" b="1" dirty="0">
                <a:latin typeface="Calibri" pitchFamily="34" charset="0"/>
              </a:rPr>
              <a:t> </a:t>
            </a:r>
            <a:r>
              <a:rPr lang="en-US" sz="1600" b="1" dirty="0" smtClean="0">
                <a:latin typeface="Calibri" pitchFamily="34" charset="0"/>
              </a:rPr>
              <a:t>redesign or change of components probably needed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8324" y="6219594"/>
            <a:ext cx="3190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tabLst>
                <a:tab pos="806450" algn="l"/>
              </a:tabLst>
              <a:defRPr/>
            </a:pPr>
            <a:r>
              <a:rPr lang="en-US" sz="2400" b="1" u="sng" dirty="0" smtClean="0">
                <a:solidFill>
                  <a:srgbClr val="FF0000"/>
                </a:solidFill>
                <a:latin typeface="Calibri" pitchFamily="34" charset="0"/>
              </a:rPr>
              <a:t>Close </a:t>
            </a:r>
            <a:r>
              <a:rPr lang="en-US" sz="2400" b="1" u="sng" dirty="0">
                <a:solidFill>
                  <a:srgbClr val="FF0000"/>
                </a:solidFill>
                <a:latin typeface="Calibri" pitchFamily="34" charset="0"/>
              </a:rPr>
              <a:t>to state-of-art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056026" y="1813810"/>
            <a:ext cx="1259174" cy="367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THALES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08529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124831" y="1068316"/>
            <a:ext cx="8855396" cy="443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en-US" sz="2200" b="1" dirty="0" err="1" smtClean="0">
                <a:solidFill>
                  <a:srgbClr val="7030A0"/>
                </a:solidFill>
                <a:latin typeface="Calibri" pitchFamily="34" charset="0"/>
              </a:rPr>
              <a:t>Cryomodule</a:t>
            </a:r>
            <a:r>
              <a:rPr lang="en-US" sz="2200" b="1" dirty="0" smtClean="0">
                <a:solidFill>
                  <a:srgbClr val="7030A0"/>
                </a:solidFill>
                <a:latin typeface="Calibri" pitchFamily="34" charset="0"/>
              </a:rPr>
              <a:t> limitations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b="1" dirty="0" smtClean="0">
                <a:latin typeface="Calibri" pitchFamily="34" charset="0"/>
              </a:rPr>
              <a:t> clear for maximum gradient of elliptical cavities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b="1" dirty="0">
                <a:latin typeface="Calibri" pitchFamily="34" charset="0"/>
              </a:rPr>
              <a:t> not clear for couplers – need a </a:t>
            </a:r>
            <a:r>
              <a:rPr lang="en-US" b="1" u="sng" dirty="0">
                <a:latin typeface="Calibri" pitchFamily="34" charset="0"/>
              </a:rPr>
              <a:t>test to failure</a:t>
            </a:r>
            <a:endParaRPr lang="en-US" b="1" dirty="0" smtClean="0">
              <a:latin typeface="Calibri" pitchFamily="34" charset="0"/>
            </a:endParaRP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b="1" dirty="0" smtClean="0">
                <a:latin typeface="Calibri" pitchFamily="34" charset="0"/>
              </a:rPr>
              <a:t> not clear for fast tuners</a:t>
            </a:r>
            <a:endParaRPr lang="en-US" sz="2200" b="1" u="sng" dirty="0" smtClean="0">
              <a:solidFill>
                <a:srgbClr val="7030A0"/>
              </a:solidFill>
              <a:latin typeface="Calibri" pitchFamily="34" charset="0"/>
            </a:endParaRPr>
          </a:p>
          <a:p>
            <a:pPr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en-US" sz="2200" b="1" dirty="0" smtClean="0">
                <a:solidFill>
                  <a:srgbClr val="7030A0"/>
                </a:solidFill>
                <a:latin typeface="Calibri" pitchFamily="34" charset="0"/>
              </a:rPr>
              <a:t>RF system</a:t>
            </a:r>
            <a:endParaRPr lang="en-US" b="1" dirty="0" smtClean="0">
              <a:latin typeface="Calibri" pitchFamily="34" charset="0"/>
            </a:endParaRP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b="1" dirty="0" smtClean="0">
                <a:latin typeface="Calibri" pitchFamily="34" charset="0"/>
              </a:rPr>
              <a:t> 5 MW system developed for SNS</a:t>
            </a:r>
            <a:endParaRPr lang="en-US" b="1" dirty="0">
              <a:latin typeface="Calibri" pitchFamily="34" charset="0"/>
            </a:endParaRPr>
          </a:p>
          <a:p>
            <a:pPr>
              <a:spcAft>
                <a:spcPts val="600"/>
              </a:spcAft>
              <a:tabLst>
                <a:tab pos="806450" algn="l"/>
              </a:tabLst>
              <a:defRPr/>
            </a:pPr>
            <a:endParaRPr lang="en-US" sz="2200" b="1" dirty="0">
              <a:solidFill>
                <a:srgbClr val="7030A0"/>
              </a:solidFill>
              <a:latin typeface="Calibri" pitchFamily="34" charset="0"/>
            </a:endParaRPr>
          </a:p>
          <a:p>
            <a:pPr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en-US" sz="2200" b="1" dirty="0" smtClean="0">
                <a:solidFill>
                  <a:srgbClr val="7030A0"/>
                </a:solidFill>
                <a:latin typeface="Calibri" pitchFamily="34" charset="0"/>
              </a:rPr>
              <a:t>Don’t forget…</a:t>
            </a:r>
            <a:endParaRPr lang="en-US" b="1" dirty="0">
              <a:latin typeface="Calibri" pitchFamily="34" charset="0"/>
            </a:endParaRP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b="1" dirty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Magnetic shielding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b="1" dirty="0" smtClean="0">
                <a:latin typeface="Calibri" pitchFamily="34" charset="0"/>
              </a:rPr>
              <a:t> Control system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b="1" u="sng" dirty="0">
                <a:latin typeface="Calibri" pitchFamily="34" charset="0"/>
              </a:rPr>
              <a:t> </a:t>
            </a:r>
            <a:r>
              <a:rPr lang="en-US" b="1" u="sng" dirty="0" smtClean="0">
                <a:latin typeface="Calibri" pitchFamily="34" charset="0"/>
              </a:rPr>
              <a:t>Fully dressed cavity test in horizontal cryostat</a:t>
            </a:r>
            <a:endParaRPr lang="en-US" b="1" u="sng" dirty="0">
              <a:latin typeface="Calibri" pitchFamily="34" charset="0"/>
            </a:endParaRPr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527222" y="195800"/>
            <a:ext cx="8723869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AU" sz="2800" b="1" dirty="0" smtClean="0">
                <a:solidFill>
                  <a:schemeClr val="bg1"/>
                </a:solidFill>
                <a:latin typeface="Calibri" pitchFamily="34" charset="0"/>
              </a:rPr>
              <a:t>Conclusion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02367" y="5830458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en-US" b="1" dirty="0" smtClean="0">
                <a:latin typeface="Calibri" pitchFamily="34" charset="0"/>
              </a:rPr>
              <a:t>Remark: performance limitations are more often due to available resources to do tests</a:t>
            </a:r>
            <a:endParaRPr lang="en-US" b="1" dirty="0">
              <a:solidFill>
                <a:srgbClr val="7030A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8234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 txBox="1">
            <a:spLocks/>
          </p:cNvSpPr>
          <p:nvPr/>
        </p:nvSpPr>
        <p:spPr>
          <a:xfrm>
            <a:off x="4135395" y="2280563"/>
            <a:ext cx="3324398" cy="152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550" kern="1200" cap="all" baseline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800" dirty="0" err="1" smtClean="0">
                <a:solidFill>
                  <a:schemeClr val="tx1"/>
                </a:solidFill>
              </a:rPr>
              <a:t>Thank</a:t>
            </a:r>
            <a:r>
              <a:rPr lang="fr-FR" sz="4800" dirty="0" smtClean="0">
                <a:solidFill>
                  <a:schemeClr val="tx1"/>
                </a:solidFill>
              </a:rPr>
              <a:t> </a:t>
            </a:r>
            <a:r>
              <a:rPr lang="fr-FR" sz="4800" dirty="0" err="1" smtClean="0">
                <a:solidFill>
                  <a:schemeClr val="tx1"/>
                </a:solidFill>
              </a:rPr>
              <a:t>you</a:t>
            </a:r>
            <a:endParaRPr lang="fr-FR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44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6" name="Image 5" descr="IPN_gif64trans_L200px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652" y="3056237"/>
            <a:ext cx="1133316" cy="662991"/>
          </a:xfrm>
          <a:prstGeom prst="rect">
            <a:avLst/>
          </a:prstGeom>
        </p:spPr>
      </p:pic>
      <p:pic>
        <p:nvPicPr>
          <p:cNvPr id="13" name="Picture 2" descr="\\Dapdc5\bosland\Desktop\irfulogoversion5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2287" y="2029152"/>
            <a:ext cx="1599170" cy="93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logo CE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25" y="3022878"/>
            <a:ext cx="1159181" cy="944866"/>
          </a:xfrm>
          <a:prstGeom prst="rect">
            <a:avLst/>
          </a:prstGeom>
          <a:noFill/>
        </p:spPr>
      </p:pic>
      <p:pic>
        <p:nvPicPr>
          <p:cNvPr id="15" name="Picture 2" descr="D:\Documentation\Conférences\SRF\2015 Whistler\Spoke&amp;Elliptique\Cryomodule ESS 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722" y="1513512"/>
            <a:ext cx="5664083" cy="330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646732" y="5222789"/>
            <a:ext cx="7813528" cy="1182130"/>
            <a:chOff x="105658" y="3573016"/>
            <a:chExt cx="8930838" cy="1482139"/>
          </a:xfrm>
        </p:grpSpPr>
        <p:pic>
          <p:nvPicPr>
            <p:cNvPr id="10" name="Picture 2" descr="\\Dapdc5\abruniqu\My Documents\My Pictures\op_linac_c_0.jp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58" y="3573016"/>
              <a:ext cx="8930838" cy="1482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 userDrawn="1"/>
          </p:nvSpPr>
          <p:spPr>
            <a:xfrm>
              <a:off x="4236245" y="3573016"/>
              <a:ext cx="127186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246756" y="166967"/>
            <a:ext cx="7537479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3200" b="1" dirty="0" smtClean="0">
                <a:solidFill>
                  <a:schemeClr val="bg1"/>
                </a:solidFill>
                <a:latin typeface="Calibri" pitchFamily="34" charset="0"/>
              </a:rPr>
              <a:t>Medium and High </a:t>
            </a:r>
            <a:r>
              <a:rPr lang="fr-FR" sz="3200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b</a:t>
            </a:r>
            <a:r>
              <a:rPr lang="fr-FR" sz="3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latin typeface="Calibri" pitchFamily="34" charset="0"/>
              </a:rPr>
              <a:t>cryomodules</a:t>
            </a:r>
            <a:r>
              <a:rPr lang="fr-FR" sz="3200" b="1" dirty="0" smtClean="0">
                <a:solidFill>
                  <a:schemeClr val="bg1"/>
                </a:solidFill>
                <a:latin typeface="Calibri" pitchFamily="34" charset="0"/>
              </a:rPr>
              <a:t> for ESS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6208" y="1058329"/>
            <a:ext cx="85634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buFont typeface="Wingdings" pitchFamily="2" charset="2"/>
              <a:buChar char="Ø"/>
            </a:pPr>
            <a:r>
              <a:rPr lang="en-GB" sz="1600" dirty="0" smtClean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 One of the most important In-kind contribution of France to the ESS machine construction</a:t>
            </a:r>
          </a:p>
          <a:p>
            <a:pPr lvl="0" algn="just" fontAlgn="base">
              <a:spcBef>
                <a:spcPct val="0"/>
              </a:spcBef>
              <a:buFont typeface="Wingdings" pitchFamily="2" charset="2"/>
              <a:buChar char="Ø"/>
            </a:pPr>
            <a:r>
              <a:rPr lang="en-GB" sz="1600" dirty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smtClean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Will follow the successful “massive” XFEL </a:t>
            </a:r>
            <a:r>
              <a:rPr lang="en-GB" sz="1600" dirty="0" err="1" smtClean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cryomodule</a:t>
            </a:r>
            <a:r>
              <a:rPr lang="en-GB" sz="1600" dirty="0" smtClean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 integration at CEA </a:t>
            </a:r>
          </a:p>
        </p:txBody>
      </p:sp>
      <p:pic>
        <p:nvPicPr>
          <p:cNvPr id="19" name="Image 18"/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53441" y="2051223"/>
            <a:ext cx="797433" cy="7980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466" y="4436275"/>
            <a:ext cx="927837" cy="90609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7408" y="4699417"/>
            <a:ext cx="2022278" cy="518272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4728519" y="5354595"/>
            <a:ext cx="1853513" cy="1219200"/>
          </a:xfrm>
          <a:prstGeom prst="round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0513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49973" y="2828594"/>
            <a:ext cx="1747531" cy="338554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53975" dist="508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1200" b="1"/>
            </a:lvl1pPr>
          </a:lstStyle>
          <a:p>
            <a:pPr algn="ctr">
              <a:defRPr/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High beta 5 cells</a:t>
            </a:r>
            <a:endParaRPr lang="en-GB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41193" y="2807648"/>
            <a:ext cx="1895333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outerShdw blurRad="53975" dist="508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" b="1" dirty="0">
                <a:latin typeface="Calibri" pitchFamily="34" charset="0"/>
                <a:cs typeface="Calibri" pitchFamily="34" charset="0"/>
              </a:rPr>
              <a:t>M</a:t>
            </a:r>
            <a:r>
              <a:rPr lang="en-GB" sz="1600" b="1" dirty="0" smtClean="0">
                <a:latin typeface="Calibri" pitchFamily="34" charset="0"/>
                <a:cs typeface="Calibri" pitchFamily="34" charset="0"/>
              </a:rPr>
              <a:t>edium </a:t>
            </a:r>
            <a:r>
              <a:rPr lang="en-GB" sz="1600" b="1" dirty="0">
                <a:latin typeface="Calibri" pitchFamily="34" charset="0"/>
                <a:cs typeface="Calibri" pitchFamily="34" charset="0"/>
              </a:rPr>
              <a:t>beta 6 cells</a:t>
            </a:r>
          </a:p>
        </p:txBody>
      </p:sp>
      <p:graphicFrame>
        <p:nvGraphicFramePr>
          <p:cNvPr id="4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992278"/>
              </p:ext>
            </p:extLst>
          </p:nvPr>
        </p:nvGraphicFramePr>
        <p:xfrm>
          <a:off x="157802" y="3459062"/>
          <a:ext cx="4362449" cy="1685954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557450"/>
                <a:gridCol w="905602"/>
                <a:gridCol w="899397"/>
              </a:tblGrid>
              <a:tr h="1744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1537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Calibri" panose="020F0502020204030204" pitchFamily="34" charset="0"/>
                        </a:rPr>
                        <a:t>Geometrical</a:t>
                      </a:r>
                      <a:r>
                        <a:rPr lang="en-GB" sz="1200" b="0" baseline="0" dirty="0" smtClean="0">
                          <a:effectLst/>
                          <a:latin typeface="Calibri" panose="020F0502020204030204" pitchFamily="34" charset="0"/>
                        </a:rPr>
                        <a:t> beta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</a:rPr>
                        <a:t>0.86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1537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</a:rPr>
                        <a:t>Frequency (MHz)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Calibri" panose="020F0502020204030204" pitchFamily="34" charset="0"/>
                        </a:rPr>
                        <a:t>704.42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229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</a:rPr>
                        <a:t>Maximum surface field in operation (MV/m)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Calibri" panose="020F0502020204030204" pitchFamily="34" charset="0"/>
                        </a:rPr>
                        <a:t>44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2229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Nominal Accelerating gradient (MV/m)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16.7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19.9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1603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Nominal Accelerating Voltage (MV)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14,3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18,2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/>
                </a:tc>
              </a:tr>
              <a:tr h="1537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  <a:r>
                        <a:rPr lang="en-GB" sz="1200" b="0" baseline="-25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en-GB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at nominal gradient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&gt; 5e9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537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Cavity dynamic heat load (W)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4,9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6,5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/>
                </a:tc>
              </a:tr>
            </a:tbl>
          </a:graphicData>
        </a:graphic>
      </p:graphicFrame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815" y="965578"/>
            <a:ext cx="1187013" cy="221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281683" y="1130299"/>
            <a:ext cx="2273764" cy="76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algn="ctr">
              <a:spcAft>
                <a:spcPts val="0"/>
              </a:spcAft>
              <a:tabLst>
                <a:tab pos="806450" algn="l"/>
              </a:tabLst>
              <a:defRPr sz="3200" b="1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cs typeface="Calibri" pitchFamily="34" charset="0"/>
              </a:rPr>
              <a:t>Power coupler</a:t>
            </a:r>
          </a:p>
        </p:txBody>
      </p:sp>
      <p:sp>
        <p:nvSpPr>
          <p:cNvPr id="7" name="ZoneTexte 54"/>
          <p:cNvSpPr txBox="1">
            <a:spLocks noChangeArrowheads="1"/>
          </p:cNvSpPr>
          <p:nvPr/>
        </p:nvSpPr>
        <p:spPr bwMode="auto">
          <a:xfrm>
            <a:off x="5190143" y="1679978"/>
            <a:ext cx="2766502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Diameter 100 mm </a:t>
            </a:r>
          </a:p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1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Peak power 1.1 MW</a:t>
            </a:r>
          </a:p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Antenna </a:t>
            </a:r>
            <a:r>
              <a:rPr lang="en-US" altLang="fr-FR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water </a:t>
            </a:r>
            <a:r>
              <a:rPr lang="en-US" alt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cooled</a:t>
            </a:r>
          </a:p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External conductor cooled with </a:t>
            </a:r>
            <a:r>
              <a:rPr lang="en-US" altLang="fr-FR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SLHe</a:t>
            </a:r>
            <a:endParaRPr lang="en-US" altLang="fr-FR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Doorknob transition  equipped with a </a:t>
            </a:r>
            <a:r>
              <a:rPr lang="en-US" altLang="fr-FR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polarization system </a:t>
            </a:r>
            <a:r>
              <a:rPr lang="en-US" alt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(anti-</a:t>
            </a:r>
            <a:r>
              <a:rPr lang="en-US" altLang="fr-FR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multipactor</a:t>
            </a:r>
            <a:r>
              <a:rPr lang="en-US" alt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865711" y="4042205"/>
            <a:ext cx="3016106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algn="ctr">
              <a:spcAft>
                <a:spcPts val="0"/>
              </a:spcAft>
              <a:tabLst>
                <a:tab pos="806450" algn="l"/>
              </a:tabLst>
              <a:defRPr sz="4000" b="1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Cold tuning system</a:t>
            </a:r>
          </a:p>
        </p:txBody>
      </p:sp>
      <p:sp>
        <p:nvSpPr>
          <p:cNvPr id="9" name="ZoneTexte 56"/>
          <p:cNvSpPr txBox="1">
            <a:spLocks noChangeArrowheads="1"/>
          </p:cNvSpPr>
          <p:nvPr/>
        </p:nvSpPr>
        <p:spPr bwMode="auto">
          <a:xfrm>
            <a:off x="7086172" y="4542077"/>
            <a:ext cx="2228994" cy="198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altLang="fr-FR" sz="12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Cold motor and planetary gearbox (1/100e) (slow tuning)</a:t>
            </a:r>
          </a:p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fr-F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Max range: ± 3 mm</a:t>
            </a:r>
          </a:p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fr-F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Tuning range: ~ 600 kHz</a:t>
            </a:r>
          </a:p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fr-F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Resolution: ~1 Hz</a:t>
            </a:r>
          </a:p>
          <a:p>
            <a:pPr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altLang="fr-FR" sz="12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piezo (fast tuning)</a:t>
            </a:r>
          </a:p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fr-FR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12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3.2 </a:t>
            </a:r>
            <a:r>
              <a:rPr lang="en-US" altLang="fr-FR" sz="1200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ms</a:t>
            </a:r>
            <a:r>
              <a:rPr lang="en-US" altLang="fr-FR" sz="12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pulse length</a:t>
            </a:r>
          </a:p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fr-F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tuning </a:t>
            </a:r>
            <a:r>
              <a:rPr lang="en-US" altLang="fr-F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range at 2K: 400 Hz (2 µm)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1057" y="1699360"/>
            <a:ext cx="2171067" cy="106314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/>
          </a:sp3d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181" y="1699744"/>
            <a:ext cx="2281136" cy="11057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Image 61" descr="D:\#01_ESS\µ01_CRYOMODULE M-ECCTD\14_Images BE\saf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323" y="4583940"/>
            <a:ext cx="2193911" cy="161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63773" y="1075046"/>
            <a:ext cx="2663732" cy="65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algn="ctr">
              <a:spcAft>
                <a:spcPts val="0"/>
              </a:spcAft>
              <a:tabLst>
                <a:tab pos="806450" algn="l"/>
              </a:tabLst>
              <a:defRPr sz="3200" b="1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1pPr>
          </a:lstStyle>
          <a:p>
            <a:pPr algn="l">
              <a:defRPr/>
            </a:pPr>
            <a:r>
              <a:rPr lang="en-US" sz="2400" dirty="0" smtClean="0">
                <a:solidFill>
                  <a:schemeClr val="tx1"/>
                </a:solidFill>
                <a:cs typeface="Calibri" pitchFamily="34" charset="0"/>
              </a:rPr>
              <a:t>Cavities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5360530"/>
            <a:ext cx="47494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buFont typeface="Wingdings" pitchFamily="2" charset="2"/>
              <a:buChar char="Ø"/>
            </a:pPr>
            <a:r>
              <a:rPr lang="en-GB" sz="1400" dirty="0" smtClean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 No HOM couplers</a:t>
            </a:r>
          </a:p>
          <a:p>
            <a:pPr lvl="0" algn="just" fontAlgn="base">
              <a:spcBef>
                <a:spcPct val="0"/>
              </a:spcBef>
              <a:buFont typeface="Wingdings" pitchFamily="2" charset="2"/>
              <a:buChar char="Ø"/>
            </a:pPr>
            <a:r>
              <a:rPr lang="en-GB" sz="1400" dirty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 Half cells, beam pipes and ports in </a:t>
            </a:r>
            <a:r>
              <a:rPr lang="en-GB" sz="1400" dirty="0" smtClean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bulk Niobium </a:t>
            </a:r>
            <a:r>
              <a:rPr lang="en-GB" sz="1400" dirty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RRR &gt; 250</a:t>
            </a:r>
          </a:p>
          <a:p>
            <a:pPr lvl="0" algn="just" fontAlgn="base">
              <a:spcBef>
                <a:spcPct val="0"/>
              </a:spcBef>
              <a:buFont typeface="Wingdings" pitchFamily="2" charset="2"/>
              <a:buChar char="Ø"/>
            </a:pPr>
            <a:r>
              <a:rPr lang="en-GB" sz="1400" dirty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 He tank in Titanium</a:t>
            </a:r>
          </a:p>
          <a:p>
            <a:pPr lvl="0" algn="just" fontAlgn="base">
              <a:spcBef>
                <a:spcPct val="0"/>
              </a:spcBef>
              <a:buFont typeface="Wingdings" pitchFamily="2" charset="2"/>
              <a:buChar char="Ø"/>
            </a:pPr>
            <a:r>
              <a:rPr lang="en-GB" sz="1400" dirty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 Flanges in </a:t>
            </a:r>
            <a:r>
              <a:rPr lang="en-GB" sz="1400" dirty="0" err="1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NbTi</a:t>
            </a:r>
            <a:r>
              <a:rPr lang="en-GB" sz="1400" dirty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 with hexagonal aluminium gaskets</a:t>
            </a:r>
          </a:p>
          <a:p>
            <a:pPr lvl="0" algn="just" fontAlgn="base">
              <a:spcBef>
                <a:spcPct val="0"/>
              </a:spcBef>
              <a:buFont typeface="Wingdings" pitchFamily="2" charset="2"/>
              <a:buChar char="Ø"/>
            </a:pPr>
            <a:r>
              <a:rPr lang="en-GB" sz="1400" dirty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 Assembly by electron beam welding (no brazing)</a:t>
            </a:r>
          </a:p>
          <a:p>
            <a:pPr lvl="0" algn="just" fontAlgn="base">
              <a:spcBef>
                <a:spcPct val="0"/>
              </a:spcBef>
              <a:buFont typeface="Wingdings" pitchFamily="2" charset="2"/>
              <a:buChar char="Ø"/>
            </a:pPr>
            <a:endParaRPr lang="en-GB" sz="1400" dirty="0" smtClean="0"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1246757" y="175205"/>
            <a:ext cx="691276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3200" b="1" dirty="0" smtClean="0">
                <a:solidFill>
                  <a:schemeClr val="bg1"/>
                </a:solidFill>
                <a:latin typeface="Calibri" pitchFamily="34" charset="0"/>
              </a:rPr>
              <a:t>Critical components</a:t>
            </a:r>
          </a:p>
        </p:txBody>
      </p:sp>
    </p:spTree>
    <p:extLst>
      <p:ext uri="{BB962C8B-B14F-4D97-AF65-F5344CB8AC3E}">
        <p14:creationId xmlns:p14="http://schemas.microsoft.com/office/powerpoint/2010/main" val="41298003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5372" y="1894702"/>
            <a:ext cx="1696994" cy="65902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Crymodule</a:t>
            </a:r>
            <a:r>
              <a:rPr lang="fr-FR" dirty="0" smtClean="0"/>
              <a:t> upgrade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689653" y="1890584"/>
            <a:ext cx="1942308" cy="66523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Without</a:t>
            </a:r>
            <a:r>
              <a:rPr lang="fr-FR" dirty="0" smtClean="0"/>
              <a:t> </a:t>
            </a:r>
            <a:r>
              <a:rPr lang="fr-FR" dirty="0" err="1" smtClean="0"/>
              <a:t>disassembly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710247" y="2870617"/>
            <a:ext cx="1890584" cy="92189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disassembly</a:t>
            </a:r>
            <a:endParaRPr lang="fr-FR" dirty="0" smtClean="0"/>
          </a:p>
          <a:p>
            <a:pPr algn="ctr"/>
            <a:r>
              <a:rPr lang="fr-FR" sz="1000" dirty="0" smtClean="0"/>
              <a:t>- </a:t>
            </a:r>
            <a:r>
              <a:rPr lang="fr-FR" sz="1000" dirty="0" err="1" smtClean="0"/>
              <a:t>Cavity</a:t>
            </a:r>
            <a:r>
              <a:rPr lang="fr-FR" sz="1000" dirty="0" smtClean="0"/>
              <a:t> string back in clean room</a:t>
            </a:r>
            <a:endParaRPr lang="fr-FR" sz="1000" dirty="0"/>
          </a:p>
        </p:txBody>
      </p:sp>
      <p:sp>
        <p:nvSpPr>
          <p:cNvPr id="6" name="Rectangle 5"/>
          <p:cNvSpPr/>
          <p:nvPr/>
        </p:nvSpPr>
        <p:spPr>
          <a:xfrm>
            <a:off x="5004484" y="3019167"/>
            <a:ext cx="2100854" cy="67590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Same</a:t>
            </a:r>
            <a:r>
              <a:rPr lang="fr-FR" dirty="0" smtClean="0"/>
              <a:t> design</a:t>
            </a:r>
          </a:p>
          <a:p>
            <a:pPr algn="ctr"/>
            <a:r>
              <a:rPr lang="fr-FR" sz="1100" dirty="0" smtClean="0"/>
              <a:t>-</a:t>
            </a:r>
            <a:r>
              <a:rPr lang="fr-FR" sz="1100" dirty="0"/>
              <a:t> </a:t>
            </a:r>
            <a:r>
              <a:rPr lang="fr-FR" sz="1100" dirty="0" smtClean="0"/>
              <a:t>New surface </a:t>
            </a:r>
            <a:r>
              <a:rPr lang="fr-FR" sz="1100" dirty="0" err="1" smtClean="0"/>
              <a:t>treatment</a:t>
            </a:r>
            <a:endParaRPr lang="fr-FR" sz="1100" dirty="0"/>
          </a:p>
        </p:txBody>
      </p:sp>
      <p:sp>
        <p:nvSpPr>
          <p:cNvPr id="7" name="Rectangle 6"/>
          <p:cNvSpPr/>
          <p:nvPr/>
        </p:nvSpPr>
        <p:spPr>
          <a:xfrm>
            <a:off x="5008603" y="4217773"/>
            <a:ext cx="1939337" cy="65902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New design</a:t>
            </a:r>
            <a:endParaRPr lang="fr-FR" dirty="0"/>
          </a:p>
        </p:txBody>
      </p:sp>
      <p:sp>
        <p:nvSpPr>
          <p:cNvPr id="11" name="Flèche vers le bas 10"/>
          <p:cNvSpPr/>
          <p:nvPr/>
        </p:nvSpPr>
        <p:spPr>
          <a:xfrm>
            <a:off x="7043353" y="2084172"/>
            <a:ext cx="1128583" cy="2932671"/>
          </a:xfrm>
          <a:custGeom>
            <a:avLst/>
            <a:gdLst>
              <a:gd name="connsiteX0" fmla="*/ 0 w 1128583"/>
              <a:gd name="connsiteY0" fmla="*/ 2368380 h 2932671"/>
              <a:gd name="connsiteX1" fmla="*/ 282146 w 1128583"/>
              <a:gd name="connsiteY1" fmla="*/ 2368380 h 2932671"/>
              <a:gd name="connsiteX2" fmla="*/ 282146 w 1128583"/>
              <a:gd name="connsiteY2" fmla="*/ 0 h 2932671"/>
              <a:gd name="connsiteX3" fmla="*/ 846437 w 1128583"/>
              <a:gd name="connsiteY3" fmla="*/ 0 h 2932671"/>
              <a:gd name="connsiteX4" fmla="*/ 846437 w 1128583"/>
              <a:gd name="connsiteY4" fmla="*/ 2368380 h 2932671"/>
              <a:gd name="connsiteX5" fmla="*/ 1128583 w 1128583"/>
              <a:gd name="connsiteY5" fmla="*/ 2368380 h 2932671"/>
              <a:gd name="connsiteX6" fmla="*/ 564292 w 1128583"/>
              <a:gd name="connsiteY6" fmla="*/ 2932671 h 2932671"/>
              <a:gd name="connsiteX7" fmla="*/ 0 w 1128583"/>
              <a:gd name="connsiteY7" fmla="*/ 2368380 h 2932671"/>
              <a:gd name="connsiteX0" fmla="*/ 0 w 1128583"/>
              <a:gd name="connsiteY0" fmla="*/ 2368380 h 2932671"/>
              <a:gd name="connsiteX1" fmla="*/ 282146 w 1128583"/>
              <a:gd name="connsiteY1" fmla="*/ 2368380 h 2932671"/>
              <a:gd name="connsiteX2" fmla="*/ 496330 w 1128583"/>
              <a:gd name="connsiteY2" fmla="*/ 0 h 2932671"/>
              <a:gd name="connsiteX3" fmla="*/ 846437 w 1128583"/>
              <a:gd name="connsiteY3" fmla="*/ 0 h 2932671"/>
              <a:gd name="connsiteX4" fmla="*/ 846437 w 1128583"/>
              <a:gd name="connsiteY4" fmla="*/ 2368380 h 2932671"/>
              <a:gd name="connsiteX5" fmla="*/ 1128583 w 1128583"/>
              <a:gd name="connsiteY5" fmla="*/ 2368380 h 2932671"/>
              <a:gd name="connsiteX6" fmla="*/ 564292 w 1128583"/>
              <a:gd name="connsiteY6" fmla="*/ 2932671 h 2932671"/>
              <a:gd name="connsiteX7" fmla="*/ 0 w 1128583"/>
              <a:gd name="connsiteY7" fmla="*/ 2368380 h 2932671"/>
              <a:gd name="connsiteX0" fmla="*/ 0 w 1128583"/>
              <a:gd name="connsiteY0" fmla="*/ 2368380 h 2932671"/>
              <a:gd name="connsiteX1" fmla="*/ 282146 w 1128583"/>
              <a:gd name="connsiteY1" fmla="*/ 2368380 h 2932671"/>
              <a:gd name="connsiteX2" fmla="*/ 496330 w 1128583"/>
              <a:gd name="connsiteY2" fmla="*/ 0 h 2932671"/>
              <a:gd name="connsiteX3" fmla="*/ 665205 w 1128583"/>
              <a:gd name="connsiteY3" fmla="*/ 0 h 2932671"/>
              <a:gd name="connsiteX4" fmla="*/ 846437 w 1128583"/>
              <a:gd name="connsiteY4" fmla="*/ 2368380 h 2932671"/>
              <a:gd name="connsiteX5" fmla="*/ 1128583 w 1128583"/>
              <a:gd name="connsiteY5" fmla="*/ 2368380 h 2932671"/>
              <a:gd name="connsiteX6" fmla="*/ 564292 w 1128583"/>
              <a:gd name="connsiteY6" fmla="*/ 2932671 h 2932671"/>
              <a:gd name="connsiteX7" fmla="*/ 0 w 1128583"/>
              <a:gd name="connsiteY7" fmla="*/ 2368380 h 293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8583" h="2932671">
                <a:moveTo>
                  <a:pt x="0" y="2368380"/>
                </a:moveTo>
                <a:lnTo>
                  <a:pt x="282146" y="2368380"/>
                </a:lnTo>
                <a:lnTo>
                  <a:pt x="496330" y="0"/>
                </a:lnTo>
                <a:lnTo>
                  <a:pt x="665205" y="0"/>
                </a:lnTo>
                <a:lnTo>
                  <a:pt x="846437" y="2368380"/>
                </a:lnTo>
                <a:lnTo>
                  <a:pt x="1128583" y="2368380"/>
                </a:lnTo>
                <a:lnTo>
                  <a:pt x="564292" y="2932671"/>
                </a:lnTo>
                <a:lnTo>
                  <a:pt x="0" y="236838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7877679" y="2858528"/>
            <a:ext cx="1233369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 err="1" smtClean="0"/>
              <a:t>Cost</a:t>
            </a:r>
            <a:r>
              <a:rPr lang="fr-FR" dirty="0" smtClean="0"/>
              <a:t> and </a:t>
            </a:r>
            <a:r>
              <a:rPr lang="fr-FR" dirty="0" err="1" smtClean="0"/>
              <a:t>schedule</a:t>
            </a:r>
            <a:r>
              <a:rPr lang="fr-FR" dirty="0" smtClean="0"/>
              <a:t> </a:t>
            </a:r>
            <a:r>
              <a:rPr lang="fr-FR" dirty="0" err="1"/>
              <a:t>increase</a:t>
            </a:r>
            <a:r>
              <a:rPr lang="fr-FR" dirty="0"/>
              <a:t> </a:t>
            </a:r>
          </a:p>
        </p:txBody>
      </p:sp>
      <p:cxnSp>
        <p:nvCxnSpPr>
          <p:cNvPr id="14" name="Connecteur droit 13"/>
          <p:cNvCxnSpPr>
            <a:stCxn id="3" idx="3"/>
            <a:endCxn id="4" idx="1"/>
          </p:cNvCxnSpPr>
          <p:nvPr/>
        </p:nvCxnSpPr>
        <p:spPr>
          <a:xfrm flipV="1">
            <a:off x="1952366" y="2223204"/>
            <a:ext cx="737287" cy="10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stCxn id="3" idx="3"/>
            <a:endCxn id="5" idx="1"/>
          </p:cNvCxnSpPr>
          <p:nvPr/>
        </p:nvCxnSpPr>
        <p:spPr>
          <a:xfrm>
            <a:off x="1952366" y="2224216"/>
            <a:ext cx="757881" cy="11073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5" idx="3"/>
            <a:endCxn id="6" idx="1"/>
          </p:cNvCxnSpPr>
          <p:nvPr/>
        </p:nvCxnSpPr>
        <p:spPr>
          <a:xfrm>
            <a:off x="4600831" y="3331564"/>
            <a:ext cx="403653" cy="255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5" idx="3"/>
            <a:endCxn id="7" idx="1"/>
          </p:cNvCxnSpPr>
          <p:nvPr/>
        </p:nvCxnSpPr>
        <p:spPr>
          <a:xfrm>
            <a:off x="4600831" y="3331564"/>
            <a:ext cx="407772" cy="12157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246757" y="175205"/>
            <a:ext cx="691276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3200" b="1" dirty="0" smtClean="0">
                <a:solidFill>
                  <a:schemeClr val="bg1"/>
                </a:solidFill>
                <a:latin typeface="Calibri" pitchFamily="34" charset="0"/>
              </a:rPr>
              <a:t>Upgrade cases</a:t>
            </a:r>
          </a:p>
        </p:txBody>
      </p:sp>
      <p:sp>
        <p:nvSpPr>
          <p:cNvPr id="2" name="Étoile à 8 branches 1"/>
          <p:cNvSpPr/>
          <p:nvPr/>
        </p:nvSpPr>
        <p:spPr>
          <a:xfrm>
            <a:off x="4272197" y="1926236"/>
            <a:ext cx="314793" cy="337279"/>
          </a:xfrm>
          <a:prstGeom prst="star8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6" name="Étoile à 8 branches 15"/>
          <p:cNvSpPr/>
          <p:nvPr/>
        </p:nvSpPr>
        <p:spPr>
          <a:xfrm>
            <a:off x="6740577" y="3060492"/>
            <a:ext cx="314793" cy="337279"/>
          </a:xfrm>
          <a:prstGeom prst="star8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7" name="Étoile à 8 branches 16"/>
          <p:cNvSpPr/>
          <p:nvPr/>
        </p:nvSpPr>
        <p:spPr>
          <a:xfrm>
            <a:off x="6598170" y="4282190"/>
            <a:ext cx="314793" cy="337279"/>
          </a:xfrm>
          <a:prstGeom prst="star8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89743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073763" y="216395"/>
            <a:ext cx="691276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3200" b="1" dirty="0" smtClean="0">
                <a:solidFill>
                  <a:schemeClr val="bg1"/>
                </a:solidFill>
                <a:latin typeface="Calibri" pitchFamily="34" charset="0"/>
              </a:rPr>
              <a:t>Power </a:t>
            </a:r>
            <a:r>
              <a:rPr lang="fr-FR" sz="3200" b="1" dirty="0" err="1" smtClean="0">
                <a:solidFill>
                  <a:schemeClr val="bg1"/>
                </a:solidFill>
                <a:latin typeface="Calibri" pitchFamily="34" charset="0"/>
              </a:rPr>
              <a:t>couplers</a:t>
            </a:r>
            <a:r>
              <a:rPr lang="fr-FR" sz="3200" b="1" dirty="0" smtClean="0">
                <a:solidFill>
                  <a:schemeClr val="bg1"/>
                </a:solidFill>
                <a:latin typeface="Calibri" pitchFamily="34" charset="0"/>
              </a:rPr>
              <a:t>: </a:t>
            </a:r>
            <a:r>
              <a:rPr lang="fr-FR" sz="3200" b="1" dirty="0" err="1" smtClean="0">
                <a:solidFill>
                  <a:schemeClr val="bg1"/>
                </a:solidFill>
                <a:latin typeface="Calibri" pitchFamily="34" charset="0"/>
              </a:rPr>
              <a:t>latest</a:t>
            </a:r>
            <a:r>
              <a:rPr lang="fr-FR" sz="3200" b="1" dirty="0" smtClean="0">
                <a:solidFill>
                  <a:schemeClr val="bg1"/>
                </a:solidFill>
                <a:latin typeface="Calibri" pitchFamily="34" charset="0"/>
              </a:rPr>
              <a:t> test </a:t>
            </a:r>
            <a:r>
              <a:rPr lang="fr-FR" sz="3200" b="1" dirty="0" err="1" smtClean="0">
                <a:solidFill>
                  <a:schemeClr val="bg1"/>
                </a:solidFill>
                <a:latin typeface="Calibri" pitchFamily="34" charset="0"/>
              </a:rPr>
              <a:t>results</a:t>
            </a:r>
            <a:endParaRPr lang="fr-FR" sz="32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07372" y="947652"/>
            <a:ext cx="8954250" cy="212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en-US" sz="2200" b="1" u="sng" dirty="0" smtClean="0">
                <a:solidFill>
                  <a:srgbClr val="7030A0"/>
                </a:solidFill>
                <a:latin typeface="Calibri" pitchFamily="34" charset="0"/>
              </a:rPr>
              <a:t>Four couplers </a:t>
            </a:r>
            <a:r>
              <a:rPr lang="en-US" sz="2200" b="1" dirty="0" smtClean="0">
                <a:solidFill>
                  <a:srgbClr val="7030A0"/>
                </a:solidFill>
                <a:latin typeface="Calibri" pitchFamily="34" charset="0"/>
              </a:rPr>
              <a:t>were successfully conditioned up to 1.1 MW at 3.6 </a:t>
            </a:r>
            <a:r>
              <a:rPr lang="en-US" sz="2200" b="1" dirty="0" err="1" smtClean="0">
                <a:solidFill>
                  <a:srgbClr val="7030A0"/>
                </a:solidFill>
                <a:latin typeface="Calibri" pitchFamily="34" charset="0"/>
              </a:rPr>
              <a:t>ms</a:t>
            </a:r>
            <a:r>
              <a:rPr lang="en-US" sz="2200" b="1" dirty="0" smtClean="0">
                <a:solidFill>
                  <a:srgbClr val="7030A0"/>
                </a:solidFill>
                <a:latin typeface="Calibri" pitchFamily="34" charset="0"/>
              </a:rPr>
              <a:t> – 14 Hz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>
                <a:latin typeface="Calibri" pitchFamily="34" charset="0"/>
              </a:rPr>
              <a:t>T</a:t>
            </a:r>
            <a:r>
              <a:rPr lang="en-US" b="1" dirty="0" smtClean="0">
                <a:latin typeface="Calibri" pitchFamily="34" charset="0"/>
              </a:rPr>
              <a:t>ests performed in Sept. and Oct. 2016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b="1" dirty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Two different suppliers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b="1" dirty="0">
                <a:latin typeface="Calibri" pitchFamily="34" charset="0"/>
              </a:rPr>
              <a:t> A</a:t>
            </a:r>
            <a:r>
              <a:rPr lang="en-US" b="1" dirty="0" smtClean="0">
                <a:latin typeface="Calibri" pitchFamily="34" charset="0"/>
              </a:rPr>
              <a:t>ssembly in ISO5 clean room at CEA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b="1" dirty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Baking at 170°C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b="1" dirty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RF </a:t>
            </a:r>
            <a:r>
              <a:rPr lang="en-US" b="1" smtClean="0">
                <a:latin typeface="Calibri" pitchFamily="34" charset="0"/>
              </a:rPr>
              <a:t>conditoning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on match load and short circuit </a:t>
            </a:r>
            <a:endParaRPr lang="en-US" b="1" dirty="0">
              <a:latin typeface="Calibri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197" y="3216961"/>
            <a:ext cx="3313429" cy="327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61180" y="1367481"/>
            <a:ext cx="3179165" cy="2344062"/>
          </a:xfrm>
          <a:prstGeom prst="rect">
            <a:avLst/>
          </a:prstGeom>
        </p:spPr>
      </p:pic>
      <p:pic>
        <p:nvPicPr>
          <p:cNvPr id="18" name="Image 17" descr="C:\Mon Disque\#01_ESS\µ00_MANAGEMENT\01_PHOTOS ESSI\IMG_467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810" y="3862948"/>
            <a:ext cx="3429583" cy="26247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39498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65" y="939114"/>
            <a:ext cx="8633254" cy="56329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935" y="3140394"/>
            <a:ext cx="8127275" cy="1138773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4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No limitation </a:t>
            </a:r>
            <a:r>
              <a:rPr lang="fr-FR" sz="44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found</a:t>
            </a:r>
            <a:r>
              <a:rPr lang="fr-FR" sz="4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! </a:t>
            </a:r>
          </a:p>
          <a:p>
            <a:pPr algn="ctr">
              <a:buNone/>
            </a:pPr>
            <a:r>
              <a:rPr lang="fr-FR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(</a:t>
            </a:r>
            <a:r>
              <a:rPr lang="fr-FR" sz="24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limited</a:t>
            </a:r>
            <a:r>
              <a:rPr lang="fr-FR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by the klystron amplifier </a:t>
            </a:r>
            <a:r>
              <a:rPr lang="fr-FR" sz="24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which</a:t>
            </a:r>
            <a:r>
              <a:rPr lang="fr-FR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saturates</a:t>
            </a:r>
            <a:r>
              <a:rPr lang="fr-FR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at 1.2 MW)</a:t>
            </a:r>
            <a:endParaRPr lang="fr-FR" sz="4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073763" y="216395"/>
            <a:ext cx="691276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3200" b="1" dirty="0" smtClean="0">
                <a:solidFill>
                  <a:schemeClr val="bg1"/>
                </a:solidFill>
                <a:latin typeface="Calibri" pitchFamily="34" charset="0"/>
              </a:rPr>
              <a:t>Power </a:t>
            </a:r>
            <a:r>
              <a:rPr lang="fr-FR" sz="3200" b="1" dirty="0" err="1" smtClean="0">
                <a:solidFill>
                  <a:schemeClr val="bg1"/>
                </a:solidFill>
                <a:latin typeface="Calibri" pitchFamily="34" charset="0"/>
              </a:rPr>
              <a:t>couplers</a:t>
            </a:r>
            <a:r>
              <a:rPr lang="fr-FR" sz="3200" b="1" dirty="0" smtClean="0">
                <a:solidFill>
                  <a:schemeClr val="bg1"/>
                </a:solidFill>
                <a:latin typeface="Calibri" pitchFamily="34" charset="0"/>
              </a:rPr>
              <a:t>: </a:t>
            </a:r>
            <a:r>
              <a:rPr lang="fr-FR" sz="3200" b="1" dirty="0" err="1" smtClean="0">
                <a:solidFill>
                  <a:schemeClr val="bg1"/>
                </a:solidFill>
                <a:latin typeface="Calibri" pitchFamily="34" charset="0"/>
              </a:rPr>
              <a:t>latest</a:t>
            </a:r>
            <a:r>
              <a:rPr lang="fr-FR" sz="3200" b="1" dirty="0" smtClean="0">
                <a:solidFill>
                  <a:schemeClr val="bg1"/>
                </a:solidFill>
                <a:latin typeface="Calibri" pitchFamily="34" charset="0"/>
              </a:rPr>
              <a:t> test </a:t>
            </a:r>
            <a:r>
              <a:rPr lang="fr-FR" sz="3200" b="1" dirty="0" err="1" smtClean="0">
                <a:solidFill>
                  <a:schemeClr val="bg1"/>
                </a:solidFill>
                <a:latin typeface="Calibri" pitchFamily="34" charset="0"/>
              </a:rPr>
              <a:t>results</a:t>
            </a:r>
            <a:endParaRPr lang="fr-FR" sz="32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399336" y="772129"/>
            <a:ext cx="1369912" cy="307163"/>
          </a:xfrm>
          <a:prstGeom prst="rect">
            <a:avLst/>
          </a:prstGeom>
          <a:solidFill>
            <a:srgbClr val="FFFF00"/>
          </a:solidFill>
          <a:ln w="50800">
            <a:noFill/>
          </a:ln>
        </p:spPr>
        <p:txBody>
          <a:bodyPr wrap="square" rtlCol="0">
            <a:no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sz="1100" b="1" dirty="0" smtClean="0">
                <a:latin typeface="Arial"/>
              </a:rPr>
              <a:t>C. ARCAMBAL</a:t>
            </a:r>
          </a:p>
        </p:txBody>
      </p:sp>
    </p:spTree>
    <p:extLst>
      <p:ext uri="{BB962C8B-B14F-4D97-AF65-F5344CB8AC3E}">
        <p14:creationId xmlns:p14="http://schemas.microsoft.com/office/powerpoint/2010/main" val="5024136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107372" y="947652"/>
            <a:ext cx="8954250" cy="212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</a:rPr>
              <a:t>Peak electrical surface </a:t>
            </a:r>
            <a:r>
              <a:rPr lang="en-US" sz="2000" b="1" dirty="0">
                <a:solidFill>
                  <a:srgbClr val="7030A0"/>
                </a:solidFill>
                <a:latin typeface="Calibri" pitchFamily="34" charset="0"/>
              </a:rPr>
              <a:t>field </a:t>
            </a:r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</a:rPr>
              <a:t>in the ceramic window area, involving breakdowns on air side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sz="1600" b="1" dirty="0" smtClean="0">
                <a:latin typeface="Calibri" pitchFamily="34" charset="0"/>
              </a:rPr>
              <a:t> SF6 or N2 pressurization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sz="1600" b="1" dirty="0">
                <a:latin typeface="Calibri" pitchFamily="34" charset="0"/>
              </a:rPr>
              <a:t> </a:t>
            </a:r>
            <a:r>
              <a:rPr lang="en-US" sz="1600" b="1" dirty="0" smtClean="0">
                <a:latin typeface="Calibri" pitchFamily="34" charset="0"/>
              </a:rPr>
              <a:t>Adding of </a:t>
            </a:r>
            <a:r>
              <a:rPr lang="en-US" sz="1600" b="1" dirty="0" err="1" smtClean="0">
                <a:latin typeface="Calibri" pitchFamily="34" charset="0"/>
              </a:rPr>
              <a:t>kapton</a:t>
            </a:r>
            <a:r>
              <a:rPr lang="en-US" sz="1600" b="1" dirty="0" smtClean="0">
                <a:latin typeface="Calibri" pitchFamily="34" charset="0"/>
              </a:rPr>
              <a:t> or quartz windows 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endParaRPr lang="en-US" sz="1600" b="1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1862" y="1566471"/>
            <a:ext cx="1034321" cy="40473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/>
              <a:t>Case</a:t>
            </a:r>
            <a:endParaRPr lang="fr-FR" dirty="0"/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584887" y="146373"/>
            <a:ext cx="8723869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</a:rPr>
              <a:t>Power </a:t>
            </a:r>
            <a:r>
              <a:rPr lang="fr-FR" sz="2800" b="1" dirty="0" err="1" smtClean="0">
                <a:solidFill>
                  <a:schemeClr val="bg1"/>
                </a:solidFill>
                <a:latin typeface="Calibri" pitchFamily="34" charset="0"/>
              </a:rPr>
              <a:t>couplers</a:t>
            </a: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</a:rPr>
              <a:t>: possible limitation and upgrades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050" y="2266950"/>
            <a:ext cx="4066610" cy="34925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6701" y="4495800"/>
            <a:ext cx="2543902" cy="158749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2441712"/>
            <a:ext cx="2349500" cy="1736587"/>
          </a:xfrm>
          <a:prstGeom prst="rect">
            <a:avLst/>
          </a:prstGeom>
        </p:spPr>
      </p:pic>
      <p:sp>
        <p:nvSpPr>
          <p:cNvPr id="8" name="Étoile à 8 branches 7"/>
          <p:cNvSpPr/>
          <p:nvPr/>
        </p:nvSpPr>
        <p:spPr>
          <a:xfrm>
            <a:off x="5463915" y="1596453"/>
            <a:ext cx="314793" cy="337279"/>
          </a:xfrm>
          <a:prstGeom prst="star8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48845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584887" y="146373"/>
            <a:ext cx="8723869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</a:rPr>
              <a:t>Power </a:t>
            </a:r>
            <a:r>
              <a:rPr lang="fr-FR" sz="2800" b="1" dirty="0" err="1" smtClean="0">
                <a:solidFill>
                  <a:schemeClr val="bg1"/>
                </a:solidFill>
                <a:latin typeface="Calibri" pitchFamily="34" charset="0"/>
              </a:rPr>
              <a:t>couplers</a:t>
            </a: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</a:rPr>
              <a:t>: possible limitation and upgrades</a:t>
            </a: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89941" y="1259175"/>
            <a:ext cx="8954250" cy="240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en-US" sz="1600" b="1" dirty="0" smtClean="0">
                <a:latin typeface="Calibri" pitchFamily="34" charset="0"/>
              </a:rPr>
              <a:t>Enlarge diameter of the coaxial waveguide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sz="1600" b="1" dirty="0">
                <a:latin typeface="Calibri" pitchFamily="34" charset="0"/>
              </a:rPr>
              <a:t> </a:t>
            </a:r>
            <a:r>
              <a:rPr lang="en-US" sz="1600" b="1" dirty="0" smtClean="0">
                <a:latin typeface="Calibri" pitchFamily="34" charset="0"/>
              </a:rPr>
              <a:t>Exists in klystron amplifier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sz="1600" b="1" dirty="0">
                <a:latin typeface="Calibri" pitchFamily="34" charset="0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Calibri" pitchFamily="34" charset="0"/>
              </a:rPr>
              <a:t>Drawbacks:</a:t>
            </a:r>
          </a:p>
          <a:p>
            <a:pPr lvl="2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sz="16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Calibri" pitchFamily="34" charset="0"/>
              </a:rPr>
              <a:t>new design</a:t>
            </a:r>
          </a:p>
          <a:p>
            <a:pPr lvl="2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sz="16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Calibri" pitchFamily="34" charset="0"/>
              </a:rPr>
              <a:t>increase of the cryogenic heat loads (already at 1 W with 23 mg/s </a:t>
            </a:r>
            <a:r>
              <a:rPr lang="en-US" sz="1600" b="1" dirty="0" err="1" smtClean="0">
                <a:solidFill>
                  <a:schemeClr val="tx2"/>
                </a:solidFill>
                <a:latin typeface="Calibri" pitchFamily="34" charset="0"/>
              </a:rPr>
              <a:t>SHe</a:t>
            </a:r>
            <a:r>
              <a:rPr lang="en-US" sz="1600" b="1" dirty="0" smtClean="0">
                <a:solidFill>
                  <a:schemeClr val="tx2"/>
                </a:solidFill>
                <a:latin typeface="Calibri" pitchFamily="34" charset="0"/>
              </a:rPr>
              <a:t> at 5K)</a:t>
            </a:r>
          </a:p>
          <a:p>
            <a:pPr lvl="2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sz="16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Calibri" pitchFamily="34" charset="0"/>
              </a:rPr>
              <a:t>mechanical impact on the vacuum vessel (large footprint of vacuum gauge does not help!)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endParaRPr lang="en-US" sz="1600" b="1" dirty="0">
              <a:latin typeface="Calibri" pitchFamily="34" charset="0"/>
            </a:endParaRPr>
          </a:p>
        </p:txBody>
      </p:sp>
      <p:pic>
        <p:nvPicPr>
          <p:cNvPr id="8" name="Image 2" descr="image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638" y="3695076"/>
            <a:ext cx="3976192" cy="296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545863" y="3994896"/>
            <a:ext cx="2701128" cy="21983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13227" y="1761344"/>
            <a:ext cx="1034321" cy="40473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/>
              <a:t>Case</a:t>
            </a:r>
            <a:endParaRPr lang="fr-FR" dirty="0"/>
          </a:p>
        </p:txBody>
      </p:sp>
      <p:sp>
        <p:nvSpPr>
          <p:cNvPr id="10" name="Étoile à 8 branches 9"/>
          <p:cNvSpPr/>
          <p:nvPr/>
        </p:nvSpPr>
        <p:spPr>
          <a:xfrm>
            <a:off x="7195280" y="1791326"/>
            <a:ext cx="314793" cy="337279"/>
          </a:xfrm>
          <a:prstGeom prst="star8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cxnSp>
        <p:nvCxnSpPr>
          <p:cNvPr id="4" name="Connecteur droit avec flèche 3"/>
          <p:cNvCxnSpPr/>
          <p:nvPr/>
        </p:nvCxnSpPr>
        <p:spPr>
          <a:xfrm flipH="1" flipV="1">
            <a:off x="2533339" y="5463916"/>
            <a:ext cx="314792" cy="674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803160" y="5373974"/>
            <a:ext cx="899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Vacuum gauge</a:t>
            </a:r>
            <a:endParaRPr lang="fr-FR" sz="1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038664" y="6215923"/>
            <a:ext cx="1731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Cryomodule</a:t>
            </a:r>
            <a:r>
              <a:rPr lang="fr-FR" sz="1200" dirty="0" smtClean="0"/>
              <a:t> vacuum </a:t>
            </a:r>
            <a:r>
              <a:rPr lang="fr-FR" sz="1200" dirty="0" err="1" smtClean="0"/>
              <a:t>vessel</a:t>
            </a:r>
            <a:r>
              <a:rPr lang="fr-FR" sz="1200" dirty="0" smtClean="0"/>
              <a:t> </a:t>
            </a:r>
            <a:r>
              <a:rPr lang="fr-FR" sz="1200" dirty="0" err="1" smtClean="0"/>
              <a:t>flange</a:t>
            </a:r>
            <a:endParaRPr lang="fr-FR" sz="1200" dirty="0"/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3560166" y="6378315"/>
            <a:ext cx="479683" cy="909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2603293" y="3849975"/>
            <a:ext cx="1204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Coupler </a:t>
            </a:r>
            <a:r>
              <a:rPr lang="fr-FR" sz="1200" dirty="0" err="1" smtClean="0"/>
              <a:t>flange</a:t>
            </a:r>
            <a:endParaRPr lang="fr-FR" sz="1200" dirty="0"/>
          </a:p>
        </p:txBody>
      </p:sp>
      <p:cxnSp>
        <p:nvCxnSpPr>
          <p:cNvPr id="23" name="Connecteur droit avec flèche 22"/>
          <p:cNvCxnSpPr/>
          <p:nvPr/>
        </p:nvCxnSpPr>
        <p:spPr>
          <a:xfrm flipH="1">
            <a:off x="2833141" y="4137285"/>
            <a:ext cx="464695" cy="5846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22" idx="3"/>
          </p:cNvCxnSpPr>
          <p:nvPr/>
        </p:nvCxnSpPr>
        <p:spPr>
          <a:xfrm>
            <a:off x="3807501" y="3988475"/>
            <a:ext cx="989351" cy="213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H="1" flipV="1">
            <a:off x="6528216" y="4804348"/>
            <a:ext cx="284814" cy="7944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6061023" y="5688768"/>
            <a:ext cx="1374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Ceramic</a:t>
            </a:r>
            <a:r>
              <a:rPr lang="fr-FR" sz="1200" dirty="0" smtClean="0"/>
              <a:t> </a:t>
            </a:r>
            <a:r>
              <a:rPr lang="fr-FR" sz="1200" dirty="0" err="1" smtClean="0"/>
              <a:t>window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5307752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Mod_powerpoint_CEA_Irfu (1)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Mod_powerpoint_CEA_Irfu (1)</Template>
  <TotalTime>22017</TotalTime>
  <Words>1312</Words>
  <Application>Microsoft Office PowerPoint</Application>
  <PresentationFormat>Affichage à l'écran (4:3)</PresentationFormat>
  <Paragraphs>268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3" baseType="lpstr">
      <vt:lpstr>MS Mincho</vt:lpstr>
      <vt:lpstr>Arial</vt:lpstr>
      <vt:lpstr>Arial Bold</vt:lpstr>
      <vt:lpstr>Calibri</vt:lpstr>
      <vt:lpstr>Cambria Math</vt:lpstr>
      <vt:lpstr>Symbol</vt:lpstr>
      <vt:lpstr>Tahoma</vt:lpstr>
      <vt:lpstr>Times</vt:lpstr>
      <vt:lpstr>Times New Roman</vt:lpstr>
      <vt:lpstr>Wingdings</vt:lpstr>
      <vt:lpstr>Mod_powerpoint_CEA_Irfu (1)</vt:lpstr>
      <vt:lpstr>Gradient limitations in pulsed superconducting cavities, imposed by power couplers, RF systems, Lorentz force detuning compensation  8-9 November 2016  ESS, LUND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BRUNIQUEL Anais</dc:creator>
  <cp:lastModifiedBy>PEAUGER  Franck</cp:lastModifiedBy>
  <cp:revision>598</cp:revision>
  <cp:lastPrinted>2015-10-02T14:23:08Z</cp:lastPrinted>
  <dcterms:created xsi:type="dcterms:W3CDTF">2014-11-05T13:53:23Z</dcterms:created>
  <dcterms:modified xsi:type="dcterms:W3CDTF">2016-11-09T08:02:12Z</dcterms:modified>
</cp:coreProperties>
</file>