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9" r:id="rId2"/>
    <p:sldMasterId id="2147483761" r:id="rId3"/>
  </p:sldMasterIdLst>
  <p:notesMasterIdLst>
    <p:notesMasterId r:id="rId32"/>
  </p:notesMasterIdLst>
  <p:handoutMasterIdLst>
    <p:handoutMasterId r:id="rId33"/>
  </p:handoutMasterIdLst>
  <p:sldIdLst>
    <p:sldId id="732" r:id="rId4"/>
    <p:sldId id="516" r:id="rId5"/>
    <p:sldId id="659" r:id="rId6"/>
    <p:sldId id="660" r:id="rId7"/>
    <p:sldId id="724" r:id="rId8"/>
    <p:sldId id="739" r:id="rId9"/>
    <p:sldId id="744" r:id="rId10"/>
    <p:sldId id="742" r:id="rId11"/>
    <p:sldId id="727" r:id="rId12"/>
    <p:sldId id="729" r:id="rId13"/>
    <p:sldId id="730" r:id="rId14"/>
    <p:sldId id="731" r:id="rId15"/>
    <p:sldId id="757" r:id="rId16"/>
    <p:sldId id="751" r:id="rId17"/>
    <p:sldId id="721" r:id="rId18"/>
    <p:sldId id="722" r:id="rId19"/>
    <p:sldId id="758" r:id="rId20"/>
    <p:sldId id="726" r:id="rId21"/>
    <p:sldId id="662" r:id="rId22"/>
    <p:sldId id="675" r:id="rId23"/>
    <p:sldId id="674" r:id="rId24"/>
    <p:sldId id="663" r:id="rId25"/>
    <p:sldId id="664" r:id="rId26"/>
    <p:sldId id="668" r:id="rId27"/>
    <p:sldId id="677" r:id="rId28"/>
    <p:sldId id="604" r:id="rId29"/>
    <p:sldId id="737" r:id="rId30"/>
    <p:sldId id="689" r:id="rId31"/>
  </p:sldIdLst>
  <p:sldSz cx="9144000" cy="6858000" type="screen4x3"/>
  <p:notesSz cx="7010400" cy="9296400"/>
  <p:defaultTextStyle>
    <a:defPPr>
      <a:defRPr lang="en-US"/>
    </a:defPPr>
    <a:lvl1pPr marL="0" lvl="0" indent="0" algn="l" defTabSz="914400" eaLnBrk="1" fontAlgn="base" latinLnBrk="0" hangingPunct="1">
      <a:lnSpc>
        <a:spcPct val="100000"/>
      </a:lnSpc>
      <a:spcBef>
        <a:spcPct val="50000"/>
      </a:spcBef>
      <a:spcAft>
        <a:spcPct val="50000"/>
      </a:spcAft>
      <a:buClr>
        <a:srgbClr val="004080"/>
      </a:buClr>
      <a:buSzPct val="65000"/>
      <a:buFont typeface="Wingdings" panose="05000000000000000000" pitchFamily="2" charset="2"/>
      <a:buChar char="§"/>
      <a:defRPr sz="2000" b="0" i="0" u="none" kern="1200" baseline="0">
        <a:solidFill>
          <a:schemeClr val="tx1"/>
        </a:solidFill>
        <a:latin typeface="Arial" panose="020B0604020202020204" pitchFamily="34" charset="0"/>
        <a:ea typeface="MS PGothic" panose="020B0600070205080204" pitchFamily="-112" charset="-128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50000"/>
      </a:spcBef>
      <a:spcAft>
        <a:spcPct val="50000"/>
      </a:spcAft>
      <a:buClr>
        <a:srgbClr val="004080"/>
      </a:buClr>
      <a:buSzPct val="65000"/>
      <a:buFont typeface="Wingdings" panose="05000000000000000000" pitchFamily="2" charset="2"/>
      <a:buChar char="§"/>
      <a:defRPr sz="2000" b="0" i="0" u="none" kern="1200" baseline="0">
        <a:solidFill>
          <a:schemeClr val="tx1"/>
        </a:solidFill>
        <a:latin typeface="Arial" panose="020B0604020202020204" pitchFamily="34" charset="0"/>
        <a:ea typeface="MS PGothic" panose="020B0600070205080204" pitchFamily="-112" charset="-128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50000"/>
      </a:spcBef>
      <a:spcAft>
        <a:spcPct val="50000"/>
      </a:spcAft>
      <a:buClr>
        <a:srgbClr val="004080"/>
      </a:buClr>
      <a:buSzPct val="65000"/>
      <a:buFont typeface="Wingdings" panose="05000000000000000000" pitchFamily="2" charset="2"/>
      <a:buChar char="§"/>
      <a:defRPr sz="2000" b="0" i="0" u="none" kern="1200" baseline="0">
        <a:solidFill>
          <a:schemeClr val="tx1"/>
        </a:solidFill>
        <a:latin typeface="Arial" panose="020B0604020202020204" pitchFamily="34" charset="0"/>
        <a:ea typeface="MS PGothic" panose="020B0600070205080204" pitchFamily="-112" charset="-128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50000"/>
      </a:spcBef>
      <a:spcAft>
        <a:spcPct val="50000"/>
      </a:spcAft>
      <a:buClr>
        <a:srgbClr val="004080"/>
      </a:buClr>
      <a:buSzPct val="65000"/>
      <a:buFont typeface="Wingdings" panose="05000000000000000000" pitchFamily="2" charset="2"/>
      <a:buChar char="§"/>
      <a:defRPr sz="2000" b="0" i="0" u="none" kern="1200" baseline="0">
        <a:solidFill>
          <a:schemeClr val="tx1"/>
        </a:solidFill>
        <a:latin typeface="Arial" panose="020B0604020202020204" pitchFamily="34" charset="0"/>
        <a:ea typeface="MS PGothic" panose="020B0600070205080204" pitchFamily="-112" charset="-128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50000"/>
      </a:spcBef>
      <a:spcAft>
        <a:spcPct val="50000"/>
      </a:spcAft>
      <a:buClr>
        <a:srgbClr val="004080"/>
      </a:buClr>
      <a:buSzPct val="65000"/>
      <a:buFont typeface="Wingdings" panose="05000000000000000000" pitchFamily="2" charset="2"/>
      <a:buChar char="§"/>
      <a:defRPr sz="2000" b="0" i="0" u="none" kern="1200" baseline="0">
        <a:solidFill>
          <a:schemeClr val="tx1"/>
        </a:solidFill>
        <a:latin typeface="Arial" panose="020B0604020202020204" pitchFamily="34" charset="0"/>
        <a:ea typeface="MS PGothic" panose="020B0600070205080204" pitchFamily="-112" charset="-128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50000"/>
      </a:spcBef>
      <a:spcAft>
        <a:spcPct val="50000"/>
      </a:spcAft>
      <a:buClr>
        <a:srgbClr val="004080"/>
      </a:buClr>
      <a:buSzPct val="65000"/>
      <a:buFont typeface="Wingdings" panose="05000000000000000000" pitchFamily="2" charset="2"/>
      <a:buChar char="§"/>
      <a:defRPr sz="2000" b="0" i="0" u="none" kern="1200" baseline="0">
        <a:solidFill>
          <a:schemeClr val="tx1"/>
        </a:solidFill>
        <a:latin typeface="Arial" panose="020B0604020202020204" pitchFamily="34" charset="0"/>
        <a:ea typeface="MS PGothic" panose="020B0600070205080204" pitchFamily="-112" charset="-128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50000"/>
      </a:spcBef>
      <a:spcAft>
        <a:spcPct val="50000"/>
      </a:spcAft>
      <a:buClr>
        <a:srgbClr val="004080"/>
      </a:buClr>
      <a:buSzPct val="65000"/>
      <a:buFont typeface="Wingdings" panose="05000000000000000000" pitchFamily="2" charset="2"/>
      <a:buChar char="§"/>
      <a:defRPr sz="2000" b="0" i="0" u="none" kern="1200" baseline="0">
        <a:solidFill>
          <a:schemeClr val="tx1"/>
        </a:solidFill>
        <a:latin typeface="Arial" panose="020B0604020202020204" pitchFamily="34" charset="0"/>
        <a:ea typeface="MS PGothic" panose="020B0600070205080204" pitchFamily="-112" charset="-128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50000"/>
      </a:spcBef>
      <a:spcAft>
        <a:spcPct val="50000"/>
      </a:spcAft>
      <a:buClr>
        <a:srgbClr val="004080"/>
      </a:buClr>
      <a:buSzPct val="65000"/>
      <a:buFont typeface="Wingdings" panose="05000000000000000000" pitchFamily="2" charset="2"/>
      <a:buChar char="§"/>
      <a:defRPr sz="2000" b="0" i="0" u="none" kern="1200" baseline="0">
        <a:solidFill>
          <a:schemeClr val="tx1"/>
        </a:solidFill>
        <a:latin typeface="Arial" panose="020B0604020202020204" pitchFamily="34" charset="0"/>
        <a:ea typeface="MS PGothic" panose="020B0600070205080204" pitchFamily="-112" charset="-128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50000"/>
      </a:spcBef>
      <a:spcAft>
        <a:spcPct val="50000"/>
      </a:spcAft>
      <a:buClr>
        <a:srgbClr val="004080"/>
      </a:buClr>
      <a:buSzPct val="65000"/>
      <a:buFont typeface="Wingdings" panose="05000000000000000000" pitchFamily="2" charset="2"/>
      <a:buChar char="§"/>
      <a:defRPr sz="2000" b="0" i="0" u="none" kern="1200" baseline="0">
        <a:solidFill>
          <a:schemeClr val="tx1"/>
        </a:solidFill>
        <a:latin typeface="Arial" panose="020B0604020202020204" pitchFamily="34" charset="0"/>
        <a:ea typeface="MS PGothic" panose="020B0600070205080204" pitchFamily="-112" charset="-128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27">
          <p15:clr>
            <a:srgbClr val="A4A3A4"/>
          </p15:clr>
        </p15:guide>
        <p15:guide id="2" pos="298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FFCC"/>
    <a:srgbClr val="FFFFCC"/>
    <a:srgbClr val="FF33CC"/>
    <a:srgbClr val="FF00FF"/>
    <a:srgbClr val="0033CC"/>
    <a:srgbClr val="CC3399"/>
    <a:srgbClr val="CCECFF"/>
    <a:srgbClr val="990099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01" autoAdjust="0"/>
    <p:restoredTop sz="90568"/>
  </p:normalViewPr>
  <p:slideViewPr>
    <p:cSldViewPr showGuides="1">
      <p:cViewPr varScale="1">
        <p:scale>
          <a:sx n="89" d="100"/>
          <a:sy n="89" d="100"/>
        </p:scale>
        <p:origin x="-1099" y="-67"/>
      </p:cViewPr>
      <p:guideLst>
        <p:guide orient="horz" pos="2227"/>
        <p:guide pos="2988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2952" y="96"/>
      </p:cViewPr>
      <p:guideLst/>
    </p:cSldViewPr>
  </p:notesViewPr>
  <p:gridSpacing cx="76198" cy="7619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8A326E-1098-49CA-AE5B-98A753113FA1}" type="datetimeFigureOut">
              <a:rPr lang="zh-CN" altLang="en-US" smtClean="0"/>
              <a:t>2016/11/9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0C410E-6970-4AFC-881B-CF0FFEC27B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24965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8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200">
                <a:latin typeface="Times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" charset="0"/>
              <a:ea typeface="MS PGothic" panose="020B0600070205080204" pitchFamily="-112" charset="-128"/>
              <a:cs typeface="+mn-cs"/>
            </a:endParaRP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2400" y="0"/>
            <a:ext cx="3048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200">
                <a:latin typeface="Times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" charset="0"/>
              <a:ea typeface="MS PGothic" panose="020B0600070205080204" pitchFamily="-112" charset="-128"/>
              <a:cs typeface="+mn-cs"/>
            </a:endParaRPr>
          </a:p>
        </p:txBody>
      </p:sp>
      <p:sp>
        <p:nvSpPr>
          <p:cNvPr id="3076" name="Rectangle 4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68400" y="685800"/>
            <a:ext cx="4673600" cy="35052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788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9600"/>
            <a:ext cx="5181600" cy="4191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-112" charset="-128"/>
                <a:cs typeface="MS PGothic" panose="020B0600070205080204" pitchFamily="-112" charset="-128"/>
              </a:rPr>
              <a:t>Click to edit Master text styles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-112" charset="-128"/>
                <a:cs typeface="+mn-cs"/>
              </a:rPr>
              <a:t>Second level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-112" charset="-128"/>
                <a:cs typeface="+mn-cs"/>
              </a:rPr>
              <a:t>Third level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-112" charset="-128"/>
                <a:cs typeface="+mn-cs"/>
              </a:rPr>
              <a:t>Fourth level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-112" charset="-128"/>
                <a:cs typeface="+mn-cs"/>
              </a:rPr>
              <a:t>Fifth level</a:t>
            </a:r>
          </a:p>
        </p:txBody>
      </p:sp>
      <p:sp>
        <p:nvSpPr>
          <p:cNvPr id="788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9200"/>
            <a:ext cx="3048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200">
                <a:latin typeface="Times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" charset="0"/>
              <a:ea typeface="MS PGothic" panose="020B0600070205080204" pitchFamily="-112" charset="-128"/>
              <a:cs typeface="+mn-cs"/>
            </a:endParaRPr>
          </a:p>
        </p:txBody>
      </p:sp>
      <p:sp>
        <p:nvSpPr>
          <p:cNvPr id="788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2400" y="8839200"/>
            <a:ext cx="3048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en-US" altLang="zh-CN" sz="1200" strike="noStrike" noProof="1" dirty="0">
                <a:latin typeface="Times" charset="0"/>
                <a:ea typeface="MS PGothic" panose="020B0600070205080204" pitchFamily="-112" charset="-128"/>
                <a:cs typeface="+mn-ea"/>
              </a:rPr>
              <a:t>‹#›</a:t>
            </a:fld>
            <a:endParaRPr lang="en-US" altLang="zh-CN" sz="1200" strike="noStrike" noProof="1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738656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MS PGothic" panose="020B0600070205080204" pitchFamily="-112" charset="-128"/>
        <a:cs typeface="MS PGothic" panose="020B0600070205080204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MS PGothic" panose="020B0600070205080204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MS PGothic" panose="020B0600070205080204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MS PGothic" panose="020B0600070205080204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MS PGothic" panose="020B0600070205080204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Line 20"/>
          <p:cNvSpPr>
            <a:spLocks noChangeShapeType="1"/>
          </p:cNvSpPr>
          <p:nvPr userDrawn="1"/>
        </p:nvSpPr>
        <p:spPr bwMode="auto">
          <a:xfrm>
            <a:off x="228714" y="6402793"/>
            <a:ext cx="830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50000"/>
              </a:spcAft>
              <a:buClr>
                <a:srgbClr val="004080"/>
              </a:buClr>
              <a:buSzPct val="65000"/>
              <a:buFont typeface="Wingdings" panose="05000000000000000000" pitchFamily="2" charset="2"/>
              <a:buChar char="§"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Line 28"/>
          <p:cNvSpPr>
            <a:spLocks noChangeShapeType="1"/>
          </p:cNvSpPr>
          <p:nvPr userDrawn="1"/>
        </p:nvSpPr>
        <p:spPr bwMode="auto">
          <a:xfrm>
            <a:off x="381000" y="2971800"/>
            <a:ext cx="8355013" cy="0"/>
          </a:xfrm>
          <a:prstGeom prst="line">
            <a:avLst/>
          </a:prstGeom>
          <a:noFill/>
          <a:ln w="50800">
            <a:solidFill>
              <a:srgbClr val="FFB300"/>
            </a:solidFill>
            <a:rou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50000"/>
              </a:spcAft>
              <a:buClr>
                <a:srgbClr val="004080"/>
              </a:buClr>
              <a:buSzPct val="65000"/>
              <a:buFont typeface="Wingdings" panose="05000000000000000000" pitchFamily="2" charset="2"/>
              <a:buChar char="§"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052" name="图片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21" y="10540"/>
            <a:ext cx="3549650" cy="428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691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442913" y="1752600"/>
            <a:ext cx="8229600" cy="1143000"/>
          </a:xfrm>
          <a:prstGeom prst="rect">
            <a:avLst/>
          </a:prstGeom>
        </p:spPr>
        <p:txBody>
          <a:bodyPr anchor="ctr"/>
          <a:lstStyle>
            <a:lvl1pPr algn="ctr">
              <a:defRPr sz="3200"/>
            </a:lvl1pPr>
          </a:lstStyle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71707" name="Rectangle 2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57313" y="33528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 sz="2400"/>
            </a:lvl1pPr>
          </a:lstStyle>
          <a:p>
            <a:pPr fontAlgn="base"/>
            <a:r>
              <a:rPr lang="en-US" strike="noStrike" noProof="1"/>
              <a:t>Click to edit Master subtitle style</a:t>
            </a:r>
          </a:p>
        </p:txBody>
      </p:sp>
      <p:sp>
        <p:nvSpPr>
          <p:cNvPr id="17" name="Rectangle 2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42113" y="6415129"/>
            <a:ext cx="1993900" cy="3429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000"/>
            </a:lvl1pPr>
          </a:lstStyle>
          <a:p>
            <a:pPr algn="r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fld id="{9A0DB2DC-4C9A-4742-B13C-FB6460FD3503}" type="slidenum">
              <a:rPr lang="en-US" altLang="zh-CN" i="1" noProof="1" smtClean="0">
                <a:cs typeface="+mn-ea"/>
              </a:rPr>
              <a:pPr algn="r"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None/>
              </a:pPr>
              <a:t>‹#›</a:t>
            </a:fld>
            <a:r>
              <a:rPr lang="en-US" altLang="zh-CN" i="1" noProof="1" smtClean="0">
                <a:cs typeface="+mn-ea"/>
              </a:rPr>
              <a:t>/28</a:t>
            </a:r>
            <a:endParaRPr lang="en-US" altLang="zh-CN" i="1" noProof="1"/>
          </a:p>
        </p:txBody>
      </p:sp>
      <p:sp>
        <p:nvSpPr>
          <p:cNvPr id="9" name="TextBox 5"/>
          <p:cNvSpPr txBox="1">
            <a:spLocks noChangeArrowheads="1"/>
          </p:cNvSpPr>
          <p:nvPr userDrawn="1"/>
        </p:nvSpPr>
        <p:spPr bwMode="auto">
          <a:xfrm>
            <a:off x="228714" y="6402793"/>
            <a:ext cx="807710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1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NIBS2016</a:t>
            </a:r>
            <a:r>
              <a:rPr lang="en-US" altLang="zh-CN" sz="1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1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Oxford, United Kingdom                     S. X.</a:t>
            </a:r>
            <a:r>
              <a:rPr lang="en-US" altLang="zh-CN" sz="1000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PENG </a:t>
            </a:r>
            <a:r>
              <a:rPr lang="en-US" altLang="zh-CN" sz="10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 </a:t>
            </a:r>
            <a:r>
              <a:rPr lang="en-US" altLang="zh-CN" sz="10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al.      </a:t>
            </a:r>
            <a:r>
              <a:rPr lang="en-US" altLang="zh-CN" sz="1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Sep. 15</a:t>
            </a:r>
            <a:r>
              <a:rPr lang="en-US" altLang="zh-CN" sz="1000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altLang="zh-CN" sz="1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2016  </a:t>
            </a:r>
            <a:r>
              <a:rPr lang="en-US" altLang="zh-CN" sz="1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endParaRPr lang="en-US" altLang="zh-CN" sz="1000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87474" y="17156"/>
            <a:ext cx="674560" cy="44607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14" y="1005809"/>
            <a:ext cx="1298561" cy="36579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4080"/>
              </a:buClr>
              <a:buSzPct val="65000"/>
              <a:buFont typeface="Wingdings" panose="05000000000000000000" pitchFamily="2" charset="2"/>
              <a:buNone/>
              <a:defRPr/>
            </a:pP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S PGothic" panose="020B0600070205080204" pitchFamily="-112" charset="-128"/>
              <a:cs typeface="MS PGothic" panose="020B0600070205080204" pitchFamily="-112" charset="-128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6" name="Rectangle 2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18238"/>
            <a:ext cx="1993900" cy="3429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100"/>
            </a:lvl1pPr>
          </a:lstStyle>
          <a:p>
            <a:pPr algn="r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fld id="{9A0DB2DC-4C9A-4742-B13C-FB6460FD3503}" type="slidenum">
              <a:rPr lang="en-US" altLang="zh-CN" i="1" noProof="1" smtClean="0">
                <a:cs typeface="+mn-ea"/>
              </a:rPr>
              <a:t>‹#›</a:t>
            </a:fld>
            <a:r>
              <a:rPr lang="en-US" altLang="zh-CN" i="1" noProof="1" smtClean="0">
                <a:cs typeface="+mn-ea"/>
              </a:rPr>
              <a:t>/28</a:t>
            </a:r>
            <a:endParaRPr lang="en-US" altLang="zh-CN" i="1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1495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7E26F-AD71-4488-866B-01A18F5BE20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14808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7E26F-AD71-4488-866B-01A18F5BE20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10922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7E26F-AD71-4488-866B-01A18F5BE20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15702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7E26F-AD71-4488-866B-01A18F5BE20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37933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7E26F-AD71-4488-866B-01A18F5BE20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73783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7E26F-AD71-4488-866B-01A18F5BE20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56453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7E26F-AD71-4488-866B-01A18F5BE20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05810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7E26F-AD71-4488-866B-01A18F5BE20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819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7E26F-AD71-4488-866B-01A18F5BE20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361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7E26F-AD71-4488-866B-01A18F5BE20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11563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7E26F-AD71-4488-866B-01A18F5BE20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67844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18238"/>
            <a:ext cx="1993900" cy="3429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100"/>
            </a:lvl1pPr>
          </a:lstStyle>
          <a:p>
            <a:pPr algn="r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fld id="{9A0DB2DC-4C9A-4742-B13C-FB6460FD3503}" type="slidenum">
              <a:rPr lang="en-US" altLang="zh-CN" i="1" noProof="1" smtClean="0">
                <a:cs typeface="+mn-ea"/>
              </a:rPr>
              <a:t>‹#›</a:t>
            </a:fld>
            <a:r>
              <a:rPr lang="en-US" altLang="zh-CN" i="1" noProof="1" smtClean="0">
                <a:cs typeface="+mn-ea"/>
              </a:rPr>
              <a:t>/28</a:t>
            </a:r>
            <a:endParaRPr lang="en-US" altLang="zh-CN" i="1" noProof="1"/>
          </a:p>
        </p:txBody>
      </p:sp>
    </p:spTree>
    <p:extLst>
      <p:ext uri="{BB962C8B-B14F-4D97-AF65-F5344CB8AC3E}">
        <p14:creationId xmlns:p14="http://schemas.microsoft.com/office/powerpoint/2010/main" val="483419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zh-CN" altLang="en-US" smtClean="0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800" i="1" strike="noStrike" noProof="1" smtClean="0">
                <a:latin typeface="Arial" panose="020B0604020202020204" pitchFamily="34" charset="0"/>
                <a:ea typeface="MS PGothic" panose="020B0600070205080204" pitchFamily="-112" charset="-128"/>
                <a:cs typeface="+mn-ea"/>
              </a:rPr>
              <a:t> </a:t>
            </a:r>
            <a:fld id="{9A0DB2DC-4C9A-4742-B13C-FB6460FD3503}" type="slidenum">
              <a:rPr lang="en-US" altLang="zh-CN" sz="800" i="1" strike="noStrike" noProof="1" smtClean="0">
                <a:latin typeface="Arial" panose="020B0604020202020204" pitchFamily="34" charset="0"/>
                <a:ea typeface="MS PGothic" panose="020B0600070205080204" pitchFamily="-112" charset="-128"/>
                <a:cs typeface="+mn-ea"/>
              </a:rPr>
              <a:t>‹#›</a:t>
            </a:fld>
            <a:r>
              <a:rPr lang="en-US" altLang="zh-CN" sz="800" i="1" strike="noStrike" noProof="1" smtClean="0">
                <a:latin typeface="Arial" panose="020B0604020202020204" pitchFamily="34" charset="0"/>
                <a:ea typeface="MS PGothic" panose="020B0600070205080204" pitchFamily="-112" charset="-128"/>
                <a:cs typeface="+mn-ea"/>
              </a:rPr>
              <a:t>/28</a:t>
            </a:r>
            <a:endParaRPr lang="zh-CN" altLang="en-US" sz="800" i="1" strike="noStrike" noProof="1"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0378455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800" i="1" strike="noStrike" noProof="1" smtClean="0">
                <a:latin typeface="Arial" panose="020B0604020202020204" pitchFamily="34" charset="0"/>
                <a:ea typeface="MS PGothic" panose="020B0600070205080204" pitchFamily="-112" charset="-128"/>
                <a:cs typeface="+mn-ea"/>
              </a:rPr>
              <a:t> </a:t>
            </a:r>
            <a:fld id="{9A0DB2DC-4C9A-4742-B13C-FB6460FD3503}" type="slidenum">
              <a:rPr lang="en-US" altLang="zh-CN" sz="800" i="1" strike="noStrike" noProof="1" smtClean="0">
                <a:latin typeface="Arial" panose="020B0604020202020204" pitchFamily="34" charset="0"/>
                <a:ea typeface="MS PGothic" panose="020B0600070205080204" pitchFamily="-112" charset="-128"/>
                <a:cs typeface="+mn-ea"/>
              </a:rPr>
              <a:t>‹#›</a:t>
            </a:fld>
            <a:r>
              <a:rPr lang="en-US" altLang="zh-CN" sz="800" i="1" strike="noStrike" noProof="1" smtClean="0">
                <a:latin typeface="Arial" panose="020B0604020202020204" pitchFamily="34" charset="0"/>
                <a:ea typeface="MS PGothic" panose="020B0600070205080204" pitchFamily="-112" charset="-128"/>
                <a:cs typeface="+mn-ea"/>
              </a:rPr>
              <a:t>/28</a:t>
            </a:r>
            <a:endParaRPr lang="zh-CN" altLang="en-US" sz="800" i="1" strike="noStrike" noProof="1"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5761096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800" i="1" strike="noStrike" noProof="1" smtClean="0">
                <a:latin typeface="Arial" panose="020B0604020202020204" pitchFamily="34" charset="0"/>
                <a:ea typeface="MS PGothic" panose="020B0600070205080204" pitchFamily="-112" charset="-128"/>
                <a:cs typeface="+mn-ea"/>
              </a:rPr>
              <a:t> </a:t>
            </a:r>
            <a:fld id="{9A0DB2DC-4C9A-4742-B13C-FB6460FD3503}" type="slidenum">
              <a:rPr lang="en-US" altLang="zh-CN" sz="800" i="1" strike="noStrike" noProof="1" smtClean="0">
                <a:latin typeface="Arial" panose="020B0604020202020204" pitchFamily="34" charset="0"/>
                <a:ea typeface="MS PGothic" panose="020B0600070205080204" pitchFamily="-112" charset="-128"/>
                <a:cs typeface="+mn-ea"/>
              </a:rPr>
              <a:t>‹#›</a:t>
            </a:fld>
            <a:r>
              <a:rPr lang="en-US" altLang="zh-CN" sz="800" i="1" strike="noStrike" noProof="1" smtClean="0">
                <a:latin typeface="Arial" panose="020B0604020202020204" pitchFamily="34" charset="0"/>
                <a:ea typeface="MS PGothic" panose="020B0600070205080204" pitchFamily="-112" charset="-128"/>
                <a:cs typeface="+mn-ea"/>
              </a:rPr>
              <a:t>/28</a:t>
            </a:r>
            <a:endParaRPr lang="zh-CN" altLang="en-US" sz="800" i="1" strike="noStrike" noProof="1"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278357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800" i="1" strike="noStrike" noProof="1" smtClean="0">
                <a:latin typeface="Arial" panose="020B0604020202020204" pitchFamily="34" charset="0"/>
                <a:ea typeface="MS PGothic" panose="020B0600070205080204" pitchFamily="-112" charset="-128"/>
                <a:cs typeface="+mn-ea"/>
              </a:rPr>
              <a:t> </a:t>
            </a:r>
            <a:fld id="{9A0DB2DC-4C9A-4742-B13C-FB6460FD3503}" type="slidenum">
              <a:rPr lang="en-US" altLang="zh-CN" sz="800" i="1" strike="noStrike" noProof="1" smtClean="0">
                <a:latin typeface="Arial" panose="020B0604020202020204" pitchFamily="34" charset="0"/>
                <a:ea typeface="MS PGothic" panose="020B0600070205080204" pitchFamily="-112" charset="-128"/>
                <a:cs typeface="+mn-ea"/>
              </a:rPr>
              <a:t>‹#›</a:t>
            </a:fld>
            <a:r>
              <a:rPr lang="en-US" altLang="zh-CN" sz="800" i="1" strike="noStrike" noProof="1" smtClean="0">
                <a:latin typeface="Arial" panose="020B0604020202020204" pitchFamily="34" charset="0"/>
                <a:ea typeface="MS PGothic" panose="020B0600070205080204" pitchFamily="-112" charset="-128"/>
                <a:cs typeface="+mn-ea"/>
              </a:rPr>
              <a:t>/28</a:t>
            </a:r>
            <a:endParaRPr lang="zh-CN" altLang="en-US" sz="800" i="1" strike="noStrike" noProof="1"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518776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800" i="1" strike="noStrike" noProof="1" smtClean="0">
                <a:latin typeface="Arial" panose="020B0604020202020204" pitchFamily="34" charset="0"/>
                <a:ea typeface="MS PGothic" panose="020B0600070205080204" pitchFamily="-112" charset="-128"/>
                <a:cs typeface="+mn-ea"/>
              </a:rPr>
              <a:t> </a:t>
            </a:r>
            <a:fld id="{9A0DB2DC-4C9A-4742-B13C-FB6460FD3503}" type="slidenum">
              <a:rPr lang="en-US" altLang="zh-CN" sz="800" i="1" strike="noStrike" noProof="1" smtClean="0">
                <a:latin typeface="Arial" panose="020B0604020202020204" pitchFamily="34" charset="0"/>
                <a:ea typeface="MS PGothic" panose="020B0600070205080204" pitchFamily="-112" charset="-128"/>
                <a:cs typeface="+mn-ea"/>
              </a:rPr>
              <a:t>‹#›</a:t>
            </a:fld>
            <a:r>
              <a:rPr lang="en-US" altLang="zh-CN" sz="800" i="1" strike="noStrike" noProof="1" smtClean="0">
                <a:latin typeface="Arial" panose="020B0604020202020204" pitchFamily="34" charset="0"/>
                <a:ea typeface="MS PGothic" panose="020B0600070205080204" pitchFamily="-112" charset="-128"/>
                <a:cs typeface="+mn-ea"/>
              </a:rPr>
              <a:t>/28</a:t>
            </a:r>
            <a:endParaRPr lang="zh-CN" altLang="en-US" sz="800" i="1" strike="noStrike" noProof="1"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6643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800" i="1" strike="noStrike" noProof="1" smtClean="0">
                <a:latin typeface="Arial" panose="020B0604020202020204" pitchFamily="34" charset="0"/>
                <a:ea typeface="MS PGothic" panose="020B0600070205080204" pitchFamily="-112" charset="-128"/>
                <a:cs typeface="+mn-ea"/>
              </a:rPr>
              <a:t> </a:t>
            </a:r>
            <a:fld id="{9A0DB2DC-4C9A-4742-B13C-FB6460FD3503}" type="slidenum">
              <a:rPr lang="en-US" altLang="zh-CN" sz="800" i="1" strike="noStrike" noProof="1" smtClean="0">
                <a:latin typeface="Arial" panose="020B0604020202020204" pitchFamily="34" charset="0"/>
                <a:ea typeface="MS PGothic" panose="020B0600070205080204" pitchFamily="-112" charset="-128"/>
                <a:cs typeface="+mn-ea"/>
              </a:rPr>
              <a:t>‹#›</a:t>
            </a:fld>
            <a:r>
              <a:rPr lang="en-US" altLang="zh-CN" sz="800" i="1" strike="noStrike" noProof="1" smtClean="0">
                <a:latin typeface="Arial" panose="020B0604020202020204" pitchFamily="34" charset="0"/>
                <a:ea typeface="MS PGothic" panose="020B0600070205080204" pitchFamily="-112" charset="-128"/>
                <a:cs typeface="+mn-ea"/>
              </a:rPr>
              <a:t>/28</a:t>
            </a:r>
            <a:endParaRPr lang="zh-CN" altLang="en-US" sz="800" i="1" strike="noStrike" noProof="1"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573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8150" y="109538"/>
            <a:ext cx="8343900" cy="8382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>
          <a:xfrm>
            <a:off x="7086534" y="6443353"/>
            <a:ext cx="1993900" cy="342900"/>
          </a:xfrm>
          <a:prstGeom prst="rect">
            <a:avLst/>
          </a:prstGeom>
        </p:spPr>
        <p:txBody>
          <a:bodyPr/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800" i="1" strike="noStrike" noProof="1" smtClean="0">
                <a:latin typeface="Arial" panose="020B0604020202020204" pitchFamily="34" charset="0"/>
                <a:ea typeface="MS PGothic" panose="020B0600070205080204" pitchFamily="-112" charset="-128"/>
                <a:cs typeface="+mn-ea"/>
              </a:rPr>
              <a:t> </a:t>
            </a:r>
            <a:fld id="{9A0DB2DC-4C9A-4742-B13C-FB6460FD3503}" type="slidenum">
              <a:rPr lang="en-US" altLang="zh-CN" sz="800" i="1" strike="noStrike" noProof="1" smtClean="0">
                <a:latin typeface="Arial" panose="020B0604020202020204" pitchFamily="34" charset="0"/>
                <a:ea typeface="MS PGothic" panose="020B0600070205080204" pitchFamily="-112" charset="-128"/>
                <a:cs typeface="+mn-ea"/>
              </a:rPr>
              <a:t>‹#›</a:t>
            </a:fld>
            <a:r>
              <a:rPr lang="en-US" altLang="zh-CN" sz="800" i="1" strike="noStrike" noProof="1" smtClean="0">
                <a:latin typeface="Arial" panose="020B0604020202020204" pitchFamily="34" charset="0"/>
                <a:ea typeface="MS PGothic" panose="020B0600070205080204" pitchFamily="-112" charset="-128"/>
                <a:cs typeface="+mn-ea"/>
              </a:rPr>
              <a:t>/28</a:t>
            </a:r>
            <a:endParaRPr lang="zh-CN" altLang="en-US" sz="800" i="1" strike="noStrike" noProof="1"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888934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800" i="1" strike="noStrike" noProof="1" smtClean="0">
                <a:latin typeface="Arial" panose="020B0604020202020204" pitchFamily="34" charset="0"/>
                <a:ea typeface="MS PGothic" panose="020B0600070205080204" pitchFamily="-112" charset="-128"/>
                <a:cs typeface="+mn-ea"/>
              </a:rPr>
              <a:t> </a:t>
            </a:r>
            <a:fld id="{9A0DB2DC-4C9A-4742-B13C-FB6460FD3503}" type="slidenum">
              <a:rPr lang="en-US" altLang="zh-CN" sz="800" i="1" strike="noStrike" noProof="1" smtClean="0">
                <a:latin typeface="Arial" panose="020B0604020202020204" pitchFamily="34" charset="0"/>
                <a:ea typeface="MS PGothic" panose="020B0600070205080204" pitchFamily="-112" charset="-128"/>
                <a:cs typeface="+mn-ea"/>
              </a:rPr>
              <a:t>‹#›</a:t>
            </a:fld>
            <a:r>
              <a:rPr lang="en-US" altLang="zh-CN" sz="800" i="1" strike="noStrike" noProof="1" smtClean="0">
                <a:latin typeface="Arial" panose="020B0604020202020204" pitchFamily="34" charset="0"/>
                <a:ea typeface="MS PGothic" panose="020B0600070205080204" pitchFamily="-112" charset="-128"/>
                <a:cs typeface="+mn-ea"/>
              </a:rPr>
              <a:t>/28</a:t>
            </a:r>
            <a:endParaRPr lang="zh-CN" altLang="en-US" sz="800" i="1" strike="noStrike" noProof="1"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15824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800" i="1" strike="noStrike" noProof="1" smtClean="0">
                <a:latin typeface="Arial" panose="020B0604020202020204" pitchFamily="34" charset="0"/>
                <a:ea typeface="MS PGothic" panose="020B0600070205080204" pitchFamily="-112" charset="-128"/>
                <a:cs typeface="+mn-ea"/>
              </a:rPr>
              <a:t> </a:t>
            </a:r>
            <a:fld id="{9A0DB2DC-4C9A-4742-B13C-FB6460FD3503}" type="slidenum">
              <a:rPr lang="en-US" altLang="zh-CN" sz="800" i="1" strike="noStrike" noProof="1" smtClean="0">
                <a:latin typeface="Arial" panose="020B0604020202020204" pitchFamily="34" charset="0"/>
                <a:ea typeface="MS PGothic" panose="020B0600070205080204" pitchFamily="-112" charset="-128"/>
                <a:cs typeface="+mn-ea"/>
              </a:rPr>
              <a:t>‹#›</a:t>
            </a:fld>
            <a:r>
              <a:rPr lang="en-US" altLang="zh-CN" sz="800" i="1" strike="noStrike" noProof="1" smtClean="0">
                <a:latin typeface="Arial" panose="020B0604020202020204" pitchFamily="34" charset="0"/>
                <a:ea typeface="MS PGothic" panose="020B0600070205080204" pitchFamily="-112" charset="-128"/>
                <a:cs typeface="+mn-ea"/>
              </a:rPr>
              <a:t>/28</a:t>
            </a:r>
            <a:endParaRPr lang="zh-CN" altLang="en-US" sz="800" i="1" strike="noStrike" noProof="1"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326734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800" i="1" strike="noStrike" noProof="1" smtClean="0">
                <a:latin typeface="Arial" panose="020B0604020202020204" pitchFamily="34" charset="0"/>
                <a:ea typeface="MS PGothic" panose="020B0600070205080204" pitchFamily="-112" charset="-128"/>
                <a:cs typeface="+mn-ea"/>
              </a:rPr>
              <a:t> </a:t>
            </a:r>
            <a:fld id="{9A0DB2DC-4C9A-4742-B13C-FB6460FD3503}" type="slidenum">
              <a:rPr lang="en-US" altLang="zh-CN" sz="800" i="1" strike="noStrike" noProof="1" smtClean="0">
                <a:latin typeface="Arial" panose="020B0604020202020204" pitchFamily="34" charset="0"/>
                <a:ea typeface="MS PGothic" panose="020B0600070205080204" pitchFamily="-112" charset="-128"/>
                <a:cs typeface="+mn-ea"/>
              </a:rPr>
              <a:t>‹#›</a:t>
            </a:fld>
            <a:r>
              <a:rPr lang="en-US" altLang="zh-CN" sz="800" i="1" strike="noStrike" noProof="1" smtClean="0">
                <a:latin typeface="Arial" panose="020B0604020202020204" pitchFamily="34" charset="0"/>
                <a:ea typeface="MS PGothic" panose="020B0600070205080204" pitchFamily="-112" charset="-128"/>
                <a:cs typeface="+mn-ea"/>
              </a:rPr>
              <a:t>/28</a:t>
            </a:r>
            <a:endParaRPr lang="zh-CN" altLang="en-US" sz="800" i="1" strike="noStrike" noProof="1"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0636575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800" i="1" strike="noStrike" noProof="1" smtClean="0">
                <a:latin typeface="Arial" panose="020B0604020202020204" pitchFamily="34" charset="0"/>
                <a:ea typeface="MS PGothic" panose="020B0600070205080204" pitchFamily="-112" charset="-128"/>
                <a:cs typeface="+mn-ea"/>
              </a:rPr>
              <a:t> </a:t>
            </a:r>
            <a:fld id="{9A0DB2DC-4C9A-4742-B13C-FB6460FD3503}" type="slidenum">
              <a:rPr lang="en-US" altLang="zh-CN" sz="800" i="1" strike="noStrike" noProof="1" smtClean="0">
                <a:latin typeface="Arial" panose="020B0604020202020204" pitchFamily="34" charset="0"/>
                <a:ea typeface="MS PGothic" panose="020B0600070205080204" pitchFamily="-112" charset="-128"/>
                <a:cs typeface="+mn-ea"/>
              </a:rPr>
              <a:t>‹#›</a:t>
            </a:fld>
            <a:r>
              <a:rPr lang="en-US" altLang="zh-CN" sz="800" i="1" strike="noStrike" noProof="1" smtClean="0">
                <a:latin typeface="Arial" panose="020B0604020202020204" pitchFamily="34" charset="0"/>
                <a:ea typeface="MS PGothic" panose="020B0600070205080204" pitchFamily="-112" charset="-128"/>
                <a:cs typeface="+mn-ea"/>
              </a:rPr>
              <a:t>/28</a:t>
            </a:r>
            <a:endParaRPr lang="zh-CN" altLang="en-US" sz="800" i="1" strike="noStrike" noProof="1"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805874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800" i="1" strike="noStrike" noProof="1" smtClean="0">
                <a:latin typeface="Arial" panose="020B0604020202020204" pitchFamily="34" charset="0"/>
                <a:ea typeface="MS PGothic" panose="020B0600070205080204" pitchFamily="-112" charset="-128"/>
                <a:cs typeface="+mn-ea"/>
              </a:rPr>
              <a:t> </a:t>
            </a:r>
            <a:fld id="{9A0DB2DC-4C9A-4742-B13C-FB6460FD3503}" type="slidenum">
              <a:rPr lang="en-US" altLang="zh-CN" sz="800" i="1" strike="noStrike" noProof="1" smtClean="0">
                <a:latin typeface="Arial" panose="020B0604020202020204" pitchFamily="34" charset="0"/>
                <a:ea typeface="MS PGothic" panose="020B0600070205080204" pitchFamily="-112" charset="-128"/>
                <a:cs typeface="+mn-ea"/>
              </a:rPr>
              <a:t>‹#›</a:t>
            </a:fld>
            <a:r>
              <a:rPr lang="en-US" altLang="zh-CN" sz="800" i="1" strike="noStrike" noProof="1" smtClean="0">
                <a:latin typeface="Arial" panose="020B0604020202020204" pitchFamily="34" charset="0"/>
                <a:ea typeface="MS PGothic" panose="020B0600070205080204" pitchFamily="-112" charset="-128"/>
                <a:cs typeface="+mn-ea"/>
              </a:rPr>
              <a:t>/28</a:t>
            </a:r>
            <a:endParaRPr lang="zh-CN" altLang="en-US" sz="800" i="1" strike="noStrike" noProof="1"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575276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18238"/>
            <a:ext cx="1993900" cy="3429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100"/>
            </a:lvl1pPr>
          </a:lstStyle>
          <a:p>
            <a:pPr algn="r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fld id="{9A0DB2DC-4C9A-4742-B13C-FB6460FD3503}" type="slidenum">
              <a:rPr lang="en-US" altLang="zh-CN" i="1" noProof="1" smtClean="0">
                <a:cs typeface="+mn-ea"/>
              </a:rPr>
              <a:t>‹#›</a:t>
            </a:fld>
            <a:r>
              <a:rPr lang="en-US" altLang="zh-CN" i="1" noProof="1" smtClean="0">
                <a:cs typeface="+mn-ea"/>
              </a:rPr>
              <a:t>/28</a:t>
            </a:r>
            <a:endParaRPr lang="en-US" altLang="zh-CN" i="1" noProof="1"/>
          </a:p>
        </p:txBody>
      </p:sp>
    </p:spTree>
    <p:extLst>
      <p:ext uri="{BB962C8B-B14F-4D97-AF65-F5344CB8AC3E}">
        <p14:creationId xmlns:p14="http://schemas.microsoft.com/office/powerpoint/2010/main" val="2373189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5" name="Rectangle 2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18238"/>
            <a:ext cx="1993900" cy="3429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100"/>
            </a:lvl1pPr>
          </a:lstStyle>
          <a:p>
            <a:pPr algn="r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fld id="{9A0DB2DC-4C9A-4742-B13C-FB6460FD3503}" type="slidenum">
              <a:rPr lang="en-US" altLang="zh-CN" i="1" noProof="1" smtClean="0">
                <a:cs typeface="+mn-ea"/>
              </a:rPr>
              <a:t>‹#›</a:t>
            </a:fld>
            <a:r>
              <a:rPr lang="en-US" altLang="zh-CN" i="1" noProof="1" smtClean="0">
                <a:cs typeface="+mn-ea"/>
              </a:rPr>
              <a:t>/28</a:t>
            </a:r>
            <a:endParaRPr lang="en-US" altLang="zh-CN" i="1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0" y="109538"/>
            <a:ext cx="8343900" cy="8382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8150" y="1447800"/>
            <a:ext cx="4095750" cy="41529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447800"/>
            <a:ext cx="4095750" cy="41529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18238"/>
            <a:ext cx="1993900" cy="3429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100"/>
            </a:lvl1pPr>
          </a:lstStyle>
          <a:p>
            <a:pPr algn="r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fld id="{9A0DB2DC-4C9A-4742-B13C-FB6460FD3503}" type="slidenum">
              <a:rPr lang="en-US" altLang="zh-CN" i="1" noProof="1" smtClean="0">
                <a:cs typeface="+mn-ea"/>
              </a:rPr>
              <a:t>‹#›</a:t>
            </a:fld>
            <a:r>
              <a:rPr lang="en-US" altLang="zh-CN" i="1" noProof="1" smtClean="0">
                <a:cs typeface="+mn-ea"/>
              </a:rPr>
              <a:t>/28</a:t>
            </a:r>
            <a:endParaRPr lang="en-US" altLang="zh-CN" i="1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71120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华文仿宋" panose="02010600040101010101" pitchFamily="2" charset="-122"/>
                <a:ea typeface="华文仿宋" panose="02010600040101010101" pitchFamily="2" charset="-122"/>
              </a:defRPr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888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800" b="1">
                <a:latin typeface="华文仿宋" panose="02010600040101010101" pitchFamily="2" charset="-122"/>
                <a:ea typeface="华文仿宋" panose="02010600040101010101" pitchFamily="2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华文仿宋" panose="02010600040101010101" pitchFamily="2" charset="-122"/>
                <a:ea typeface="华文仿宋" panose="02010600040101010101" pitchFamily="2" charset="-122"/>
              </a:defRPr>
            </a:lvl1pPr>
            <a:lvl2pPr>
              <a:defRPr sz="2000">
                <a:latin typeface="华文仿宋" panose="02010600040101010101" pitchFamily="2" charset="-122"/>
                <a:ea typeface="华文仿宋" panose="02010600040101010101" pitchFamily="2" charset="-122"/>
              </a:defRPr>
            </a:lvl2pPr>
            <a:lvl3pPr>
              <a:defRPr sz="1800">
                <a:latin typeface="华文仿宋" panose="02010600040101010101" pitchFamily="2" charset="-122"/>
                <a:ea typeface="华文仿宋" panose="02010600040101010101" pitchFamily="2" charset="-122"/>
              </a:defRPr>
            </a:lvl3pPr>
            <a:lvl4pPr>
              <a:defRPr sz="1600">
                <a:latin typeface="华文仿宋" panose="02010600040101010101" pitchFamily="2" charset="-122"/>
                <a:ea typeface="华文仿宋" panose="02010600040101010101" pitchFamily="2" charset="-122"/>
              </a:defRPr>
            </a:lvl4pPr>
            <a:lvl5pPr>
              <a:defRPr sz="1600">
                <a:latin typeface="华文仿宋" panose="02010600040101010101" pitchFamily="2" charset="-122"/>
                <a:ea typeface="华文仿宋" panose="02010600040101010101" pitchFamily="2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1888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800" b="1">
                <a:latin typeface="华文仿宋" panose="02010600040101010101" pitchFamily="2" charset="-122"/>
                <a:ea typeface="华文仿宋" panose="02010600040101010101" pitchFamily="2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华文仿宋" panose="02010600040101010101" pitchFamily="2" charset="-122"/>
                <a:ea typeface="华文仿宋" panose="02010600040101010101" pitchFamily="2" charset="-122"/>
              </a:defRPr>
            </a:lvl1pPr>
            <a:lvl2pPr>
              <a:defRPr sz="2000">
                <a:latin typeface="华文仿宋" panose="02010600040101010101" pitchFamily="2" charset="-122"/>
                <a:ea typeface="华文仿宋" panose="02010600040101010101" pitchFamily="2" charset="-122"/>
              </a:defRPr>
            </a:lvl2pPr>
            <a:lvl3pPr>
              <a:defRPr sz="1800">
                <a:latin typeface="华文仿宋" panose="02010600040101010101" pitchFamily="2" charset="-122"/>
                <a:ea typeface="华文仿宋" panose="02010600040101010101" pitchFamily="2" charset="-122"/>
              </a:defRPr>
            </a:lvl3pPr>
            <a:lvl4pPr>
              <a:defRPr sz="1600">
                <a:latin typeface="华文仿宋" panose="02010600040101010101" pitchFamily="2" charset="-122"/>
                <a:ea typeface="华文仿宋" panose="02010600040101010101" pitchFamily="2" charset="-122"/>
              </a:defRPr>
            </a:lvl4pPr>
            <a:lvl5pPr>
              <a:defRPr sz="1600">
                <a:latin typeface="华文仿宋" panose="02010600040101010101" pitchFamily="2" charset="-122"/>
                <a:ea typeface="华文仿宋" panose="02010600040101010101" pitchFamily="2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8" name="Rectangle 22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6781800" y="6218238"/>
            <a:ext cx="1993900" cy="3429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100"/>
            </a:lvl1pPr>
          </a:lstStyle>
          <a:p>
            <a:pPr algn="r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fld id="{9A0DB2DC-4C9A-4742-B13C-FB6460FD3503}" type="slidenum">
              <a:rPr lang="en-US" altLang="zh-CN" i="1" noProof="1" smtClean="0">
                <a:cs typeface="+mn-ea"/>
              </a:rPr>
              <a:t>‹#›</a:t>
            </a:fld>
            <a:r>
              <a:rPr lang="en-US" altLang="zh-CN" i="1" noProof="1" smtClean="0">
                <a:cs typeface="+mn-ea"/>
              </a:rPr>
              <a:t>/28</a:t>
            </a:r>
            <a:endParaRPr lang="en-US" altLang="zh-CN" i="1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0" y="109538"/>
            <a:ext cx="8343900" cy="8382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4" name="Rectangle 2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18238"/>
            <a:ext cx="1993900" cy="3429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100"/>
            </a:lvl1pPr>
          </a:lstStyle>
          <a:p>
            <a:pPr algn="r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fld id="{9A0DB2DC-4C9A-4742-B13C-FB6460FD3503}" type="slidenum">
              <a:rPr lang="en-US" altLang="zh-CN" i="1" noProof="1" smtClean="0">
                <a:cs typeface="+mn-ea"/>
              </a:rPr>
              <a:t>‹#›</a:t>
            </a:fld>
            <a:r>
              <a:rPr lang="en-US" altLang="zh-CN" i="1" noProof="1" smtClean="0">
                <a:cs typeface="+mn-ea"/>
              </a:rPr>
              <a:t>/28</a:t>
            </a:r>
            <a:endParaRPr lang="en-US" altLang="zh-CN" i="1" noProof="1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18238"/>
            <a:ext cx="1993900" cy="3429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100"/>
            </a:lvl1pPr>
          </a:lstStyle>
          <a:p>
            <a:pPr algn="r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fld id="{9A0DB2DC-4C9A-4742-B13C-FB6460FD3503}" type="slidenum">
              <a:rPr lang="en-US" altLang="zh-CN" i="1" noProof="1" smtClean="0">
                <a:cs typeface="+mn-ea"/>
              </a:rPr>
              <a:t>‹#›</a:t>
            </a:fld>
            <a:r>
              <a:rPr lang="en-US" altLang="zh-CN" i="1" noProof="1" smtClean="0">
                <a:cs typeface="+mn-ea"/>
              </a:rPr>
              <a:t>/20</a:t>
            </a:r>
            <a:endParaRPr lang="en-US" altLang="zh-CN" i="1" noProof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6" name="Rectangle 2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18238"/>
            <a:ext cx="1993900" cy="3429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100"/>
            </a:lvl1pPr>
          </a:lstStyle>
          <a:p>
            <a:pPr algn="r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fld id="{9A0DB2DC-4C9A-4742-B13C-FB6460FD3503}" type="slidenum">
              <a:rPr lang="en-US" altLang="zh-CN" i="1" noProof="1" smtClean="0">
                <a:cs typeface="+mn-ea"/>
              </a:rPr>
              <a:t>‹#›</a:t>
            </a:fld>
            <a:r>
              <a:rPr lang="en-US" altLang="zh-CN" i="1" noProof="1" smtClean="0">
                <a:cs typeface="+mn-ea"/>
              </a:rPr>
              <a:t>/20</a:t>
            </a:r>
            <a:endParaRPr lang="en-US" altLang="zh-CN" i="1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 noChangeArrowheads="1"/>
          </p:cNvSpPr>
          <p:nvPr userDrawn="1"/>
        </p:nvSpPr>
        <p:spPr bwMode="auto">
          <a:xfrm>
            <a:off x="120" y="6513079"/>
            <a:ext cx="6934018" cy="2946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ts val="600"/>
              </a:spcBef>
              <a:spcAft>
                <a:spcPts val="1800"/>
              </a:spcAft>
              <a:buClrTx/>
              <a:buSzTx/>
              <a:buFontTx/>
              <a:buNone/>
              <a:tabLst/>
            </a:pPr>
            <a:r>
              <a:rPr lang="en-US" altLang="zh-CN" sz="1000" b="0" i="0" u="none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MS PGothic" panose="020B0600070205080204" pitchFamily="-112" charset="-128"/>
              </a:rPr>
              <a:t>EuCARD2 Workshop on Upgrading Existing High Power </a:t>
            </a:r>
            <a:r>
              <a:rPr lang="en-US" altLang="zh-CN" sz="1000" b="0" i="0" u="none" kern="1200" baseline="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MS PGothic" panose="020B0600070205080204" pitchFamily="-112" charset="-128"/>
              </a:rPr>
              <a:t>Linacs</a:t>
            </a:r>
            <a:r>
              <a:rPr lang="en-US" altLang="zh-CN" sz="1000" b="0" i="0" u="none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MS PGothic" panose="020B0600070205080204" pitchFamily="-112" charset="-128"/>
              </a:rPr>
              <a:t>, Lund, Sweden, 2016 November 8-9</a:t>
            </a:r>
            <a:endParaRPr kumimoji="0" lang="zh-CN" altLang="zh-CN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0670" name="Line 14"/>
          <p:cNvSpPr>
            <a:spLocks noChangeShapeType="1"/>
          </p:cNvSpPr>
          <p:nvPr/>
        </p:nvSpPr>
        <p:spPr bwMode="auto">
          <a:xfrm>
            <a:off x="120" y="648713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50000"/>
              </a:spcAft>
              <a:buClr>
                <a:srgbClr val="004080"/>
              </a:buClr>
              <a:buSzPct val="65000"/>
              <a:buFont typeface="Wingdings" panose="05000000000000000000" pitchFamily="2" charset="2"/>
              <a:buChar char="§"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灯片编号占位符 3"/>
          <p:cNvSpPr txBox="1">
            <a:spLocks/>
          </p:cNvSpPr>
          <p:nvPr userDrawn="1"/>
        </p:nvSpPr>
        <p:spPr>
          <a:xfrm>
            <a:off x="6095960" y="6533252"/>
            <a:ext cx="900000" cy="2829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/>
          <a:lstStyle>
            <a:defPPr>
              <a:defRPr lang="en-US"/>
            </a:defPPr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50000"/>
              </a:spcAft>
              <a:buClr>
                <a:srgbClr val="004080"/>
              </a:buClr>
              <a:buSzPct val="65000"/>
              <a:buFont typeface="Wingdings" panose="05000000000000000000" pitchFamily="2" charset="2"/>
              <a:buChar char="§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-112" charset="-128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50000"/>
              </a:spcAft>
              <a:buClr>
                <a:srgbClr val="004080"/>
              </a:buClr>
              <a:buSzPct val="65000"/>
              <a:buFont typeface="Wingdings" panose="05000000000000000000" pitchFamily="2" charset="2"/>
              <a:buChar char="§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-112" charset="-128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50000"/>
              </a:spcAft>
              <a:buClr>
                <a:srgbClr val="004080"/>
              </a:buClr>
              <a:buSzPct val="65000"/>
              <a:buFont typeface="Wingdings" panose="05000000000000000000" pitchFamily="2" charset="2"/>
              <a:buChar char="§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-112" charset="-128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50000"/>
              </a:spcAft>
              <a:buClr>
                <a:srgbClr val="004080"/>
              </a:buClr>
              <a:buSzPct val="65000"/>
              <a:buFont typeface="Wingdings" panose="05000000000000000000" pitchFamily="2" charset="2"/>
              <a:buChar char="§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-112" charset="-128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50000"/>
              </a:spcAft>
              <a:buClr>
                <a:srgbClr val="004080"/>
              </a:buClr>
              <a:buSzPct val="65000"/>
              <a:buFont typeface="Wingdings" panose="05000000000000000000" pitchFamily="2" charset="2"/>
              <a:buChar char="§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-112" charset="-128"/>
              </a:defRPr>
            </a:lvl5pPr>
            <a:lvl6pPr marL="2286000" lvl="5" indent="0" algn="l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50000"/>
              </a:spcAft>
              <a:buClr>
                <a:srgbClr val="004080"/>
              </a:buClr>
              <a:buSzPct val="65000"/>
              <a:buFont typeface="Wingdings" panose="05000000000000000000" pitchFamily="2" charset="2"/>
              <a:buChar char="§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-112" charset="-128"/>
              </a:defRPr>
            </a:lvl6pPr>
            <a:lvl7pPr marL="2743200" lvl="6" indent="0" algn="l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50000"/>
              </a:spcAft>
              <a:buClr>
                <a:srgbClr val="004080"/>
              </a:buClr>
              <a:buSzPct val="65000"/>
              <a:buFont typeface="Wingdings" panose="05000000000000000000" pitchFamily="2" charset="2"/>
              <a:buChar char="§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-112" charset="-128"/>
              </a:defRPr>
            </a:lvl7pPr>
            <a:lvl8pPr marL="3200400" lvl="7" indent="0" algn="l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50000"/>
              </a:spcAft>
              <a:buClr>
                <a:srgbClr val="004080"/>
              </a:buClr>
              <a:buSzPct val="65000"/>
              <a:buFont typeface="Wingdings" panose="05000000000000000000" pitchFamily="2" charset="2"/>
              <a:buChar char="§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-112" charset="-128"/>
              </a:defRPr>
            </a:lvl8pPr>
            <a:lvl9pPr marL="3657600" lvl="8" indent="0" algn="l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50000"/>
              </a:spcAft>
              <a:buClr>
                <a:srgbClr val="004080"/>
              </a:buClr>
              <a:buSzPct val="65000"/>
              <a:buFont typeface="Wingdings" panose="05000000000000000000" pitchFamily="2" charset="2"/>
              <a:buChar char="§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-112" charset="-128"/>
              </a:defRPr>
            </a:lvl9pPr>
          </a:lstStyle>
          <a:p>
            <a:pPr algn="ctr"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fld id="{9A0DB2DC-4C9A-4742-B13C-FB6460FD3503}" type="slidenum">
              <a:rPr lang="en-US" altLang="zh-CN" sz="1200" i="1" noProof="1" smtClean="0">
                <a:solidFill>
                  <a:schemeClr val="tx1"/>
                </a:solidFill>
                <a:cs typeface="+mn-ea"/>
              </a:rPr>
              <a:pPr algn="ctr">
                <a:spcBef>
                  <a:spcPts val="600"/>
                </a:spcBef>
                <a:spcAft>
                  <a:spcPct val="0"/>
                </a:spcAft>
                <a:buFont typeface="Wingdings" panose="05000000000000000000" pitchFamily="2" charset="2"/>
                <a:buNone/>
              </a:pPr>
              <a:t>‹#›</a:t>
            </a:fld>
            <a:r>
              <a:rPr lang="en-US" altLang="zh-CN" sz="1200" i="1" noProof="1" smtClean="0">
                <a:solidFill>
                  <a:schemeClr val="tx1"/>
                </a:solidFill>
                <a:cs typeface="+mn-ea"/>
              </a:rPr>
              <a:t>/28</a:t>
            </a:r>
            <a:endParaRPr lang="en-US" altLang="zh-CN" sz="1200" i="1" noProof="1">
              <a:solidFill>
                <a:schemeClr val="tx1"/>
              </a:solidFill>
            </a:endParaRPr>
          </a:p>
        </p:txBody>
      </p:sp>
      <p:pic>
        <p:nvPicPr>
          <p:cNvPr id="31" name="Picture 7" descr="Untitled-12"/>
          <p:cNvPicPr preferRelativeResize="0">
            <a:picLocks noChangeArrowheads="1"/>
          </p:cNvPicPr>
          <p:nvPr userDrawn="1"/>
        </p:nvPicPr>
        <p:blipFill rotWithShape="1">
          <a:blip r:embed="rId13"/>
          <a:srcRect l="56002" t="86772" r="1103" b="3615"/>
          <a:stretch/>
        </p:blipFill>
        <p:spPr bwMode="auto">
          <a:xfrm>
            <a:off x="6934138" y="6507374"/>
            <a:ext cx="2209862" cy="30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直接连接符 7"/>
          <p:cNvCxnSpPr/>
          <p:nvPr userDrawn="1"/>
        </p:nvCxnSpPr>
        <p:spPr bwMode="auto">
          <a:xfrm>
            <a:off x="1080000" y="324000"/>
            <a:ext cx="7236000" cy="0"/>
          </a:xfrm>
          <a:prstGeom prst="line">
            <a:avLst/>
          </a:prstGeom>
          <a:ln>
            <a:solidFill>
              <a:srgbClr val="0066FF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 userDrawn="1"/>
        </p:nvCxnSpPr>
        <p:spPr bwMode="auto">
          <a:xfrm>
            <a:off x="1116000" y="360000"/>
            <a:ext cx="72000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9" name="Picture 7" descr="Untitled-12"/>
          <p:cNvPicPr>
            <a:picLocks noChangeAspect="1" noChangeArrowheads="1"/>
          </p:cNvPicPr>
          <p:nvPr userDrawn="1"/>
        </p:nvPicPr>
        <p:blipFill rotWithShape="1">
          <a:blip r:embed="rId13"/>
          <a:srcRect l="2783" t="85550" r="67823" b="1941"/>
          <a:stretch/>
        </p:blipFill>
        <p:spPr bwMode="auto">
          <a:xfrm>
            <a:off x="0" y="0"/>
            <a:ext cx="1152000" cy="367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图片 1"/>
          <p:cNvPicPr preferRelativeResize="0">
            <a:picLocks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000" y="0"/>
            <a:ext cx="864000" cy="36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826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4080"/>
          </a:solidFill>
          <a:latin typeface="+mj-lt"/>
          <a:ea typeface="MS PGothic" panose="020B0600070205080204" pitchFamily="-112" charset="-128"/>
          <a:cs typeface="MS PGothic" panose="020B0600070205080204" pitchFamily="-112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4080"/>
          </a:solidFill>
          <a:latin typeface="Arial" panose="020B0604020202020204" pitchFamily="34" charset="0"/>
          <a:ea typeface="MS PGothic" panose="020B0600070205080204" pitchFamily="-112" charset="-128"/>
          <a:cs typeface="MS PGothic" panose="020B0600070205080204" pitchFamily="-112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4080"/>
          </a:solidFill>
          <a:latin typeface="Arial" panose="020B0604020202020204" pitchFamily="34" charset="0"/>
          <a:ea typeface="MS PGothic" panose="020B0600070205080204" pitchFamily="-112" charset="-128"/>
          <a:cs typeface="MS PGothic" panose="020B0600070205080204" pitchFamily="-112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4080"/>
          </a:solidFill>
          <a:latin typeface="Arial" panose="020B0604020202020204" pitchFamily="34" charset="0"/>
          <a:ea typeface="MS PGothic" panose="020B0600070205080204" pitchFamily="-112" charset="-128"/>
          <a:cs typeface="MS PGothic" panose="020B0600070205080204" pitchFamily="-112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4080"/>
          </a:solidFill>
          <a:latin typeface="Arial" panose="020B0604020202020204" pitchFamily="34" charset="0"/>
          <a:ea typeface="MS PGothic" panose="020B0600070205080204" pitchFamily="-112" charset="-128"/>
          <a:cs typeface="MS PGothic" panose="020B0600070205080204" pitchFamily="-11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004080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004080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004080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004080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004080"/>
        </a:buClr>
        <a:buSzPct val="65000"/>
        <a:buFont typeface="Wingdings" panose="05000000000000000000" pitchFamily="2" charset="2"/>
        <a:buChar char="n"/>
        <a:defRPr b="1">
          <a:solidFill>
            <a:schemeClr val="tx1"/>
          </a:solidFill>
          <a:latin typeface="+mn-lt"/>
          <a:ea typeface="MS PGothic" panose="020B0600070205080204" pitchFamily="-112" charset="-128"/>
          <a:cs typeface="MS PGothic" panose="020B0600070205080204" pitchFamily="-112" charset="-128"/>
        </a:defRPr>
      </a:lvl1pPr>
      <a:lvl2pPr marL="669925" indent="-325755" algn="l" rtl="0" eaLnBrk="0" fontAlgn="base" hangingPunct="0">
        <a:spcBef>
          <a:spcPct val="20000"/>
        </a:spcBef>
        <a:spcAft>
          <a:spcPct val="0"/>
        </a:spcAft>
        <a:buClr>
          <a:srgbClr val="800000"/>
        </a:buClr>
        <a:buFont typeface="Times" charset="0"/>
        <a:buChar char="•"/>
        <a:defRPr sz="1600">
          <a:solidFill>
            <a:schemeClr val="tx1"/>
          </a:solidFill>
          <a:latin typeface="+mn-lt"/>
          <a:ea typeface="MS PGothic" panose="020B0600070205080204" pitchFamily="-112" charset="-128"/>
        </a:defRPr>
      </a:lvl2pPr>
      <a:lvl3pPr marL="1022350" indent="-351155" algn="l" rtl="0" eaLnBrk="0" fontAlgn="base" hangingPunct="0">
        <a:spcBef>
          <a:spcPct val="20000"/>
        </a:spcBef>
        <a:spcAft>
          <a:spcPct val="0"/>
        </a:spcAft>
        <a:buSzPct val="65000"/>
        <a:buChar char="—"/>
        <a:defRPr sz="1600">
          <a:solidFill>
            <a:schemeClr val="tx1"/>
          </a:solidFill>
          <a:latin typeface="+mn-lt"/>
          <a:ea typeface="MS PGothic" panose="020B0600070205080204" pitchFamily="-112" charset="-128"/>
        </a:defRPr>
      </a:lvl3pPr>
      <a:lvl4pPr marL="1339850" indent="-316230" algn="l" rtl="0" eaLnBrk="0" fontAlgn="base" hangingPunct="0">
        <a:spcBef>
          <a:spcPct val="20000"/>
        </a:spcBef>
        <a:spcAft>
          <a:spcPct val="0"/>
        </a:spcAft>
        <a:buFont typeface="Times" charset="0"/>
        <a:buChar char="•"/>
        <a:defRPr sz="1400">
          <a:solidFill>
            <a:schemeClr val="tx1"/>
          </a:solidFill>
          <a:latin typeface="+mn-lt"/>
          <a:ea typeface="MS PGothic" panose="020B0600070205080204" pitchFamily="-112" charset="-128"/>
        </a:defRPr>
      </a:lvl4pPr>
      <a:lvl5pPr marL="1681480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defRPr sz="1400">
          <a:solidFill>
            <a:schemeClr val="tx1"/>
          </a:solidFill>
          <a:latin typeface="+mn-lt"/>
          <a:ea typeface="MS PGothic" panose="020B0600070205080204" pitchFamily="-112" charset="-128"/>
        </a:defRPr>
      </a:lvl5pPr>
      <a:lvl6pPr marL="2138680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defRPr sz="1400">
          <a:solidFill>
            <a:schemeClr val="tx1"/>
          </a:solidFill>
          <a:latin typeface="+mn-lt"/>
          <a:ea typeface="MS PGothic" panose="020B0600070205080204" pitchFamily="-112" charset="-128"/>
        </a:defRPr>
      </a:lvl6pPr>
      <a:lvl7pPr marL="2595880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defRPr sz="1400">
          <a:solidFill>
            <a:schemeClr val="tx1"/>
          </a:solidFill>
          <a:latin typeface="+mn-lt"/>
          <a:ea typeface="MS PGothic" panose="020B0600070205080204" pitchFamily="-112" charset="-128"/>
        </a:defRPr>
      </a:lvl7pPr>
      <a:lvl8pPr marL="3053080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defRPr sz="1400">
          <a:solidFill>
            <a:schemeClr val="tx1"/>
          </a:solidFill>
          <a:latin typeface="+mn-lt"/>
          <a:ea typeface="MS PGothic" panose="020B0600070205080204" pitchFamily="-112" charset="-128"/>
        </a:defRPr>
      </a:lvl8pPr>
      <a:lvl9pPr marL="3510280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defRPr sz="1400">
          <a:solidFill>
            <a:schemeClr val="tx1"/>
          </a:solidFill>
          <a:latin typeface="+mn-lt"/>
          <a:ea typeface="MS PGothic" panose="020B0600070205080204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97E26F-AD71-4488-866B-01A18F5BE20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500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825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 algn="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800" i="1" strike="noStrike" noProof="1" smtClean="0">
                <a:latin typeface="Arial" panose="020B0604020202020204" pitchFamily="34" charset="0"/>
                <a:ea typeface="MS PGothic" panose="020B0600070205080204" pitchFamily="-112" charset="-128"/>
                <a:cs typeface="+mn-ea"/>
              </a:rPr>
              <a:t> </a:t>
            </a:r>
            <a:fld id="{9A0DB2DC-4C9A-4742-B13C-FB6460FD3503}" type="slidenum">
              <a:rPr lang="en-US" altLang="zh-CN" sz="800" i="1" strike="noStrike" noProof="1" smtClean="0">
                <a:latin typeface="Arial" panose="020B0604020202020204" pitchFamily="34" charset="0"/>
                <a:ea typeface="MS PGothic" panose="020B0600070205080204" pitchFamily="-112" charset="-128"/>
                <a:cs typeface="+mn-ea"/>
              </a:rPr>
              <a:t>‹#›</a:t>
            </a:fld>
            <a:r>
              <a:rPr lang="en-US" altLang="zh-CN" sz="800" i="1" strike="noStrike" noProof="1" smtClean="0">
                <a:latin typeface="Arial" panose="020B0604020202020204" pitchFamily="34" charset="0"/>
                <a:ea typeface="MS PGothic" panose="020B0600070205080204" pitchFamily="-112" charset="-128"/>
                <a:cs typeface="+mn-ea"/>
              </a:rPr>
              <a:t>/28</a:t>
            </a:r>
            <a:endParaRPr lang="zh-CN" altLang="en-US" sz="800" i="1" strike="noStrike" noProof="1"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  <p:pic>
        <p:nvPicPr>
          <p:cNvPr id="7" name="Picture 7" descr="Untitled-12"/>
          <p:cNvPicPr>
            <a:picLocks noChangeAspect="1" noChangeArrowheads="1"/>
          </p:cNvPicPr>
          <p:nvPr userDrawn="1"/>
        </p:nvPicPr>
        <p:blipFill rotWithShape="1">
          <a:blip r:embed="rId14"/>
          <a:srcRect l="-2300" t="86835" r="67800" b="3086"/>
          <a:stretch/>
        </p:blipFill>
        <p:spPr bwMode="auto">
          <a:xfrm>
            <a:off x="0" y="6442994"/>
            <a:ext cx="2057346" cy="4152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15"/>
          <a:srcRect t="-3826" r="2692" b="-1"/>
          <a:stretch/>
        </p:blipFill>
        <p:spPr>
          <a:xfrm>
            <a:off x="8478806" y="8758"/>
            <a:ext cx="656406" cy="463138"/>
          </a:xfrm>
          <a:prstGeom prst="rect">
            <a:avLst/>
          </a:prstGeom>
          <a:ln w="3175">
            <a:solidFill>
              <a:schemeClr val="accent6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626642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hyperlink" Target="mailto:53.8mA@50kV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oleObject" Target="../embeddings/oleObject1.bin"/><Relationship Id="rId7" Type="http://schemas.openxmlformats.org/officeDocument/2006/relationships/image" Target="../media/image2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4.emf"/><Relationship Id="rId5" Type="http://schemas.openxmlformats.org/officeDocument/2006/relationships/image" Target="../media/image23.jpeg"/><Relationship Id="rId4" Type="http://schemas.openxmlformats.org/officeDocument/2006/relationships/image" Target="../media/image22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4.jpeg"/><Relationship Id="rId4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 noChangeArrowheads="1"/>
          </p:cNvSpPr>
          <p:nvPr/>
        </p:nvSpPr>
        <p:spPr>
          <a:xfrm>
            <a:off x="609704" y="1295456"/>
            <a:ext cx="8000790" cy="152396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4080"/>
                </a:solidFill>
                <a:latin typeface="华文仿宋" panose="02010600040101010101" pitchFamily="2" charset="-122"/>
                <a:ea typeface="华文仿宋" panose="02010600040101010101" pitchFamily="2" charset="-122"/>
                <a:cs typeface="MS PGothic" panose="020B0600070205080204" pitchFamily="-112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080"/>
                </a:solidFill>
                <a:latin typeface="Arial" panose="020B0604020202020204" pitchFamily="34" charset="0"/>
                <a:ea typeface="MS PGothic" panose="020B0600070205080204" pitchFamily="-112" charset="-128"/>
                <a:cs typeface="MS PGothic" panose="020B0600070205080204" pitchFamily="-112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080"/>
                </a:solidFill>
                <a:latin typeface="Arial" panose="020B0604020202020204" pitchFamily="34" charset="0"/>
                <a:ea typeface="MS PGothic" panose="020B0600070205080204" pitchFamily="-112" charset="-128"/>
                <a:cs typeface="MS PGothic" panose="020B0600070205080204" pitchFamily="-112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080"/>
                </a:solidFill>
                <a:latin typeface="Arial" panose="020B0604020202020204" pitchFamily="34" charset="0"/>
                <a:ea typeface="MS PGothic" panose="020B0600070205080204" pitchFamily="-112" charset="-128"/>
                <a:cs typeface="MS PGothic" panose="020B0600070205080204" pitchFamily="-112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080"/>
                </a:solidFill>
                <a:latin typeface="Arial" panose="020B0604020202020204" pitchFamily="34" charset="0"/>
                <a:ea typeface="MS PGothic" panose="020B0600070205080204" pitchFamily="-112" charset="-128"/>
                <a:cs typeface="MS PGothic" panose="020B0600070205080204" pitchFamily="-112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080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080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080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080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ts val="5500"/>
              </a:lnSpc>
              <a:buClrTx/>
              <a:buSzTx/>
              <a:buFontTx/>
              <a:buNone/>
            </a:pPr>
            <a:r>
              <a:rPr lang="en-GB" altLang="zh-CN" sz="36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H</a:t>
            </a:r>
            <a:r>
              <a:rPr lang="en-GB" altLang="zh-CN" sz="3600" baseline="300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-</a:t>
            </a:r>
            <a:r>
              <a:rPr lang="en-GB" altLang="zh-CN" sz="36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 </a:t>
            </a:r>
            <a:r>
              <a:rPr lang="en-GB" altLang="zh-CN" sz="36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Source: Challenges </a:t>
            </a:r>
            <a:r>
              <a:rPr lang="en-GB" altLang="zh-CN" sz="36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in </a:t>
            </a:r>
            <a:r>
              <a:rPr lang="en-GB" altLang="zh-CN" sz="36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Terms </a:t>
            </a:r>
            <a:r>
              <a:rPr lang="en-GB" altLang="zh-CN" sz="36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of </a:t>
            </a:r>
            <a:r>
              <a:rPr lang="en-GB" altLang="zh-CN" sz="36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Current and Emittance, Upgradability</a:t>
            </a:r>
            <a:endParaRPr lang="zh-CN" sz="3600" kern="0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Gothic UI Semibold" panose="020B0700000000000000" pitchFamily="34" charset="-128"/>
              <a:ea typeface="Yu Gothic UI Semibold" panose="020B0700000000000000" pitchFamily="34" charset="-128"/>
            </a:endParaRPr>
          </a:p>
        </p:txBody>
      </p:sp>
      <p:sp>
        <p:nvSpPr>
          <p:cNvPr id="3" name="副标题 2"/>
          <p:cNvSpPr txBox="1">
            <a:spLocks noChangeArrowheads="1"/>
          </p:cNvSpPr>
          <p:nvPr/>
        </p:nvSpPr>
        <p:spPr>
          <a:xfrm>
            <a:off x="914496" y="3352802"/>
            <a:ext cx="7238810" cy="220974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4080"/>
              </a:buClr>
              <a:buSzPct val="65000"/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华文仿宋" panose="02010600040101010101" pitchFamily="2" charset="-122"/>
                <a:ea typeface="华文仿宋" panose="02010600040101010101" pitchFamily="2" charset="-122"/>
                <a:cs typeface="MS PGothic" panose="020B0600070205080204" pitchFamily="-112" charset="-128"/>
              </a:defRPr>
            </a:lvl1pPr>
            <a:lvl2pPr marL="669925" indent="-3257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华文仿宋" panose="02010600040101010101" pitchFamily="2" charset="-122"/>
                <a:ea typeface="华文仿宋" panose="02010600040101010101" pitchFamily="2" charset="-122"/>
              </a:defRPr>
            </a:lvl2pPr>
            <a:lvl3pPr marL="1022350" indent="-351155" algn="l" rtl="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Char char="—"/>
              <a:defRPr sz="2000">
                <a:solidFill>
                  <a:schemeClr val="tx1"/>
                </a:solidFill>
                <a:latin typeface="华文仿宋" panose="02010600040101010101" pitchFamily="2" charset="-122"/>
                <a:ea typeface="华文仿宋" panose="02010600040101010101" pitchFamily="2" charset="-122"/>
              </a:defRPr>
            </a:lvl3pPr>
            <a:lvl4pPr marL="1339850" indent="-31623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800">
                <a:solidFill>
                  <a:schemeClr val="tx1"/>
                </a:solidFill>
                <a:latin typeface="华文仿宋" panose="02010600040101010101" pitchFamily="2" charset="-122"/>
                <a:ea typeface="华文仿宋" panose="02010600040101010101" pitchFamily="2" charset="-122"/>
              </a:defRPr>
            </a:lvl4pPr>
            <a:lvl5pPr marL="1681480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defRPr sz="1800">
                <a:solidFill>
                  <a:schemeClr val="tx1"/>
                </a:solidFill>
                <a:latin typeface="华文仿宋" panose="02010600040101010101" pitchFamily="2" charset="-122"/>
                <a:ea typeface="华文仿宋" panose="02010600040101010101" pitchFamily="2" charset="-122"/>
              </a:defRPr>
            </a:lvl5pPr>
            <a:lvl6pPr marL="2138680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defRPr sz="1400">
                <a:solidFill>
                  <a:schemeClr val="tx1"/>
                </a:solidFill>
                <a:latin typeface="+mn-lt"/>
                <a:ea typeface="MS PGothic" panose="020B0600070205080204" pitchFamily="-112" charset="-128"/>
              </a:defRPr>
            </a:lvl6pPr>
            <a:lvl7pPr marL="2595880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defRPr sz="1400">
                <a:solidFill>
                  <a:schemeClr val="tx1"/>
                </a:solidFill>
                <a:latin typeface="+mn-lt"/>
                <a:ea typeface="MS PGothic" panose="020B0600070205080204" pitchFamily="-112" charset="-128"/>
              </a:defRPr>
            </a:lvl7pPr>
            <a:lvl8pPr marL="3053080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defRPr sz="1400">
                <a:solidFill>
                  <a:schemeClr val="tx1"/>
                </a:solidFill>
                <a:latin typeface="+mn-lt"/>
                <a:ea typeface="MS PGothic" panose="020B0600070205080204" pitchFamily="-112" charset="-128"/>
              </a:defRPr>
            </a:lvl8pPr>
            <a:lvl9pPr marL="3510280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defRPr sz="1400">
                <a:solidFill>
                  <a:schemeClr val="tx1"/>
                </a:solidFill>
                <a:latin typeface="+mn-lt"/>
                <a:ea typeface="MS PGothic" panose="020B0600070205080204" pitchFamily="-112" charset="-128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3600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Shixiang PENG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State Key Laboratory of Nuclear Science and Technology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 Institute </a:t>
            </a:r>
            <a:r>
              <a:rPr lang="en-US" altLang="zh-CN" b="0" dirty="0">
                <a:latin typeface="Calibri" panose="020F0502020204030204" pitchFamily="34" charset="0"/>
                <a:cs typeface="Calibri" panose="020F0502020204030204" pitchFamily="34" charset="0"/>
              </a:rPr>
              <a:t>of Heavy Ion </a:t>
            </a:r>
            <a:r>
              <a:rPr lang="en-US" altLang="zh-CN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Physics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Peking University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8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Email: sxpeng@pku.edu.cn</a:t>
            </a:r>
            <a:endParaRPr lang="en-US" altLang="zh-CN" sz="28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8018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752674" y="76288"/>
            <a:ext cx="5867246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>
                <a:solidFill>
                  <a:srgbClr val="C00000"/>
                </a:solidFill>
              </a:rPr>
              <a:t>SNS</a:t>
            </a:r>
            <a:r>
              <a:rPr lang="en-US" altLang="zh-CN" sz="2800" dirty="0" smtClean="0"/>
              <a:t> RF Driven Volume H</a:t>
            </a:r>
            <a:r>
              <a:rPr lang="en-US" altLang="zh-CN" sz="2800" baseline="30000" dirty="0" smtClean="0"/>
              <a:t>-</a:t>
            </a:r>
            <a:r>
              <a:rPr lang="en-US" altLang="zh-CN" sz="2800" dirty="0" smtClean="0"/>
              <a:t> Source</a:t>
            </a:r>
            <a:endParaRPr lang="zh-CN" altLang="en-US" sz="2800" dirty="0"/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" y="1219258"/>
            <a:ext cx="6367015" cy="4114692"/>
          </a:xfrm>
          <a:prstGeom prst="rect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</p:pic>
      <p:sp>
        <p:nvSpPr>
          <p:cNvPr id="29" name="矩形 28"/>
          <p:cNvSpPr/>
          <p:nvPr/>
        </p:nvSpPr>
        <p:spPr>
          <a:xfrm>
            <a:off x="533506" y="5867336"/>
            <a:ext cx="28969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altLang="zh-CN" b="1" dirty="0"/>
              <a:t>RSI 87, 02B146 (2016)</a:t>
            </a:r>
          </a:p>
        </p:txBody>
      </p:sp>
      <p:sp>
        <p:nvSpPr>
          <p:cNvPr id="32" name="矩形 31"/>
          <p:cNvSpPr/>
          <p:nvPr/>
        </p:nvSpPr>
        <p:spPr>
          <a:xfrm>
            <a:off x="304912" y="762070"/>
            <a:ext cx="40092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rgbClr val="0033CC"/>
                </a:solidFill>
              </a:rPr>
              <a:t>External </a:t>
            </a:r>
            <a:r>
              <a:rPr lang="en-US" altLang="zh-CN" sz="2400" b="1" dirty="0">
                <a:solidFill>
                  <a:srgbClr val="0033CC"/>
                </a:solidFill>
              </a:rPr>
              <a:t>Antenna Source </a:t>
            </a:r>
          </a:p>
        </p:txBody>
      </p:sp>
      <p:sp>
        <p:nvSpPr>
          <p:cNvPr id="33" name="矩形 32"/>
          <p:cNvSpPr/>
          <p:nvPr/>
        </p:nvSpPr>
        <p:spPr>
          <a:xfrm>
            <a:off x="6476950" y="3429000"/>
            <a:ext cx="2590852" cy="193899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 mA, 6%, </a:t>
            </a:r>
            <a:endParaRPr lang="en-US" altLang="zh-CN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dirty="0" smtClean="0"/>
              <a:t>Cs-seeded 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dirty="0" smtClean="0"/>
              <a:t>Cs- seeded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dirty="0" smtClean="0"/>
              <a:t>RF Power: </a:t>
            </a:r>
            <a:r>
              <a:rPr lang="en-US" altLang="zh-CN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50-60 kW</a:t>
            </a:r>
          </a:p>
        </p:txBody>
      </p:sp>
      <p:pic>
        <p:nvPicPr>
          <p:cNvPr id="34" name="Picture 5" descr="CERAMIKuSPULEuCUS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542771" y="1371654"/>
            <a:ext cx="2601229" cy="1861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>
          <a:xfrm>
            <a:off x="5872154" y="741053"/>
            <a:ext cx="291515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zh-CN" sz="1600" b="1" dirty="0">
                <a:solidFill>
                  <a:schemeClr val="tx2"/>
                </a:solidFill>
              </a:rPr>
              <a:t>COURTESY</a:t>
            </a:r>
            <a:r>
              <a:rPr lang="en-US" altLang="zh-CN" sz="1600" b="1" dirty="0">
                <a:solidFill>
                  <a:schemeClr val="tx2"/>
                </a:solidFill>
              </a:rPr>
              <a:t> R. </a:t>
            </a:r>
            <a:r>
              <a:rPr lang="en-US" altLang="zh-CN" sz="1600" b="1" dirty="0" err="1">
                <a:solidFill>
                  <a:schemeClr val="tx2"/>
                </a:solidFill>
              </a:rPr>
              <a:t>Welton</a:t>
            </a:r>
            <a:r>
              <a:rPr lang="en-US" altLang="zh-CN" sz="1600" b="1" dirty="0">
                <a:solidFill>
                  <a:schemeClr val="tx2"/>
                </a:solidFill>
              </a:rPr>
              <a:t>, SNS</a:t>
            </a:r>
            <a:endParaRPr lang="zh-CN" altLang="en-US" sz="16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65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4" descr="Low_Loss_HF-Quelle_max_eng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76"/>
          <a:stretch/>
        </p:blipFill>
        <p:spPr bwMode="auto">
          <a:xfrm>
            <a:off x="457308" y="533476"/>
            <a:ext cx="5943444" cy="6029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015" name="Rectangle 7"/>
          <p:cNvSpPr>
            <a:spLocks noChangeArrowheads="1"/>
          </p:cNvSpPr>
          <p:nvPr/>
        </p:nvSpPr>
        <p:spPr bwMode="auto">
          <a:xfrm>
            <a:off x="6502219" y="3657594"/>
            <a:ext cx="2627312" cy="240065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rgbClr val="3399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e-DE" altLang="zh-CN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80 mA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e-DE" altLang="zh-CN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0.1</a:t>
            </a:r>
            <a:r>
              <a:rPr lang="en-US" altLang="zh-CN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de-DE" altLang="zh-CN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% </a:t>
            </a:r>
            <a:r>
              <a:rPr lang="de-DE" altLang="zh-CN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 </a:t>
            </a:r>
            <a:r>
              <a:rPr lang="en-US" altLang="zh-CN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6%</a:t>
            </a:r>
            <a:endParaRPr lang="de-DE" altLang="zh-CN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zh-CN" dirty="0" smtClean="0">
                <a:sym typeface="Symbol" panose="05050102010706020507" pitchFamily="18" charset="2"/>
              </a:rPr>
              <a:t>: 0.25pi.mm.mrad</a:t>
            </a:r>
            <a:endParaRPr lang="de-DE" altLang="zh-CN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e-DE" altLang="zh-CN" dirty="0"/>
              <a:t>35 keV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dirty="0" smtClean="0"/>
              <a:t>RF: </a:t>
            </a:r>
            <a:r>
              <a:rPr lang="en-US" altLang="zh-CN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~30kW</a:t>
            </a:r>
            <a:endParaRPr lang="de-DE" altLang="zh-CN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e-DE" altLang="zh-CN" dirty="0"/>
              <a:t>NO Cs</a:t>
            </a:r>
          </a:p>
        </p:txBody>
      </p:sp>
      <p:sp>
        <p:nvSpPr>
          <p:cNvPr id="43016" name="Rectangle 8"/>
          <p:cNvSpPr>
            <a:spLocks noChangeArrowheads="1"/>
          </p:cNvSpPr>
          <p:nvPr/>
        </p:nvSpPr>
        <p:spPr bwMode="auto">
          <a:xfrm rot="20441295">
            <a:off x="147309" y="1188379"/>
            <a:ext cx="2174937" cy="338554"/>
          </a:xfrm>
          <a:prstGeom prst="rect">
            <a:avLst/>
          </a:prstGeom>
          <a:noFill/>
          <a:ln w="9525">
            <a:solidFill>
              <a:srgbClr val="00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de-DE" altLang="zh-CN" sz="1600" b="1" dirty="0" smtClean="0">
                <a:solidFill>
                  <a:schemeClr val="tx2"/>
                </a:solidFill>
              </a:rPr>
              <a:t>Jens </a:t>
            </a:r>
            <a:r>
              <a:rPr lang="de-DE" altLang="zh-CN" sz="1600" b="1" dirty="0">
                <a:solidFill>
                  <a:schemeClr val="tx2"/>
                </a:solidFill>
              </a:rPr>
              <a:t>Peters, DESY</a:t>
            </a:r>
            <a:endParaRPr lang="en-GB" altLang="zh-CN" sz="1600" b="1" dirty="0">
              <a:solidFill>
                <a:schemeClr val="tx2"/>
              </a:solidFill>
              <a:ea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752674" y="0"/>
            <a:ext cx="6019642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zh-CN" sz="2800" dirty="0" smtClean="0">
                <a:solidFill>
                  <a:srgbClr val="C00000"/>
                </a:solidFill>
              </a:rPr>
              <a:t>DESY</a:t>
            </a:r>
            <a:r>
              <a:rPr lang="en-US" altLang="zh-CN" sz="2800" dirty="0" smtClean="0"/>
              <a:t> RF Driven Volume H</a:t>
            </a:r>
            <a:r>
              <a:rPr lang="en-US" altLang="zh-CN" sz="2800" baseline="30000" dirty="0" smtClean="0"/>
              <a:t>-</a:t>
            </a:r>
            <a:r>
              <a:rPr lang="en-US" altLang="zh-CN" sz="2800" dirty="0" smtClean="0"/>
              <a:t> Source</a:t>
            </a:r>
            <a:endParaRPr lang="zh-CN" altLang="en-US" sz="2800" dirty="0"/>
          </a:p>
        </p:txBody>
      </p:sp>
      <p:sp>
        <p:nvSpPr>
          <p:cNvPr id="3" name="矩形 2"/>
          <p:cNvSpPr/>
          <p:nvPr/>
        </p:nvSpPr>
        <p:spPr>
          <a:xfrm>
            <a:off x="8330971" y="3886188"/>
            <a:ext cx="437940" cy="646331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altLang="zh-C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</a:t>
            </a:r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69082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828872" y="35987"/>
            <a:ext cx="6324434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rgbClr val="C00000"/>
                </a:solidFill>
              </a:rPr>
              <a:t>CERN</a:t>
            </a:r>
            <a:r>
              <a:rPr lang="en-US" altLang="zh-CN" sz="2800" dirty="0" smtClean="0"/>
              <a:t> RF Driven Volume H</a:t>
            </a:r>
            <a:r>
              <a:rPr lang="en-US" altLang="zh-CN" sz="2800" baseline="30000" dirty="0" smtClean="0"/>
              <a:t>-</a:t>
            </a:r>
            <a:r>
              <a:rPr lang="en-US" altLang="zh-CN" sz="2800" dirty="0" smtClean="0"/>
              <a:t> Source</a:t>
            </a:r>
            <a:endParaRPr lang="zh-CN" altLang="en-US" sz="2800" dirty="0"/>
          </a:p>
        </p:txBody>
      </p:sp>
      <p:sp>
        <p:nvSpPr>
          <p:cNvPr id="6" name="文本框 5"/>
          <p:cNvSpPr txBox="1"/>
          <p:nvPr/>
        </p:nvSpPr>
        <p:spPr>
          <a:xfrm>
            <a:off x="304912" y="685872"/>
            <a:ext cx="3886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dirty="0" smtClean="0"/>
              <a:t>Courtesy Jacques Lettry, CERN</a:t>
            </a:r>
            <a:endParaRPr lang="zh-CN" altLang="en-US" sz="1800" dirty="0"/>
          </a:p>
        </p:txBody>
      </p:sp>
      <p:pic>
        <p:nvPicPr>
          <p:cNvPr id="7" name="Picture 2" descr="D:\Linac4 IS-movie\close view plasma 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16" y="1219258"/>
            <a:ext cx="8035775" cy="470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5867366" y="4190980"/>
            <a:ext cx="3124118" cy="1554272"/>
          </a:xfrm>
          <a:prstGeom prst="rect">
            <a:avLst/>
          </a:prstGeom>
          <a:solidFill>
            <a:schemeClr val="bg1"/>
          </a:solidFill>
          <a:ln w="12700">
            <a:solidFill>
              <a:srgbClr val="3399FF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e-DE" altLang="zh-CN" dirty="0" smtClean="0"/>
              <a:t>50 </a:t>
            </a:r>
            <a:r>
              <a:rPr lang="de-DE" altLang="zh-CN" dirty="0"/>
              <a:t>mA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e-DE" altLang="zh-CN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0.1 </a:t>
            </a:r>
            <a:r>
              <a:rPr lang="de-DE" altLang="zh-CN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e-DE" altLang="zh-CN" dirty="0"/>
              <a:t>RF Power: </a:t>
            </a:r>
            <a:r>
              <a:rPr lang="de-DE" altLang="zh-CN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~45kW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zh-CN" dirty="0" smtClean="0">
                <a:sym typeface="Symbol" panose="05050102010706020507" pitchFamily="18" charset="2"/>
              </a:rPr>
              <a:t></a:t>
            </a:r>
            <a:r>
              <a:rPr lang="en-US" altLang="zh-CN" baseline="-25000" dirty="0" smtClean="0">
                <a:sym typeface="Symbol" panose="05050102010706020507" pitchFamily="18" charset="2"/>
              </a:rPr>
              <a:t>norm, </a:t>
            </a:r>
            <a:r>
              <a:rPr lang="en-US" altLang="zh-CN" baseline="-25000" dirty="0" err="1" smtClean="0">
                <a:sym typeface="Symbol" panose="05050102010706020507" pitchFamily="18" charset="2"/>
              </a:rPr>
              <a:t>rms</a:t>
            </a:r>
            <a:r>
              <a:rPr lang="en-US" altLang="zh-CN" dirty="0" smtClean="0">
                <a:sym typeface="Symbol" panose="05050102010706020507" pitchFamily="18" charset="2"/>
              </a:rPr>
              <a:t>: 0.34pi.mm.mrad</a:t>
            </a:r>
            <a:endParaRPr lang="de-DE" altLang="zh-CN" dirty="0"/>
          </a:p>
        </p:txBody>
      </p:sp>
    </p:spTree>
    <p:extLst>
      <p:ext uri="{BB962C8B-B14F-4D97-AF65-F5344CB8AC3E}">
        <p14:creationId xmlns:p14="http://schemas.microsoft.com/office/powerpoint/2010/main" val="787719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371684" y="762070"/>
            <a:ext cx="6297506" cy="533386"/>
          </a:xfrm>
          <a:prstGeom prst="rect">
            <a:avLst/>
          </a:prstGeom>
        </p:spPr>
        <p:txBody>
          <a:bodyPr rtlCol="0">
            <a:normAutofit fontScale="975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080"/>
                </a:solidFill>
                <a:latin typeface="+mj-lt"/>
                <a:ea typeface="MS PGothic" panose="020B0600070205080204" pitchFamily="-112" charset="-128"/>
                <a:cs typeface="MS PGothic" panose="020B0600070205080204" pitchFamily="-112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080"/>
                </a:solidFill>
                <a:latin typeface="Arial" panose="020B0604020202020204" pitchFamily="34" charset="0"/>
                <a:ea typeface="MS PGothic" panose="020B0600070205080204" pitchFamily="-112" charset="-128"/>
                <a:cs typeface="MS PGothic" panose="020B0600070205080204" pitchFamily="-112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080"/>
                </a:solidFill>
                <a:latin typeface="Arial" panose="020B0604020202020204" pitchFamily="34" charset="0"/>
                <a:ea typeface="MS PGothic" panose="020B0600070205080204" pitchFamily="-112" charset="-128"/>
                <a:cs typeface="MS PGothic" panose="020B0600070205080204" pitchFamily="-112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080"/>
                </a:solidFill>
                <a:latin typeface="Arial" panose="020B0604020202020204" pitchFamily="34" charset="0"/>
                <a:ea typeface="MS PGothic" panose="020B0600070205080204" pitchFamily="-112" charset="-128"/>
                <a:cs typeface="MS PGothic" panose="020B0600070205080204" pitchFamily="-112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080"/>
                </a:solidFill>
                <a:latin typeface="Arial" panose="020B0604020202020204" pitchFamily="34" charset="0"/>
                <a:ea typeface="MS PGothic" panose="020B0600070205080204" pitchFamily="-112" charset="-128"/>
                <a:cs typeface="MS PGothic" panose="020B0600070205080204" pitchFamily="-112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080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080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080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080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8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Horst Klein </a:t>
            </a:r>
            <a:r>
              <a:rPr lang="en-US" altLang="zh-CN" sz="2000" kern="0" dirty="0" smtClean="0"/>
              <a:t>(20</a:t>
            </a:r>
            <a:r>
              <a:rPr lang="en-US" altLang="zh-CN" sz="2000" kern="0" baseline="30000" dirty="0" smtClean="0"/>
              <a:t>th</a:t>
            </a:r>
            <a:r>
              <a:rPr lang="en-US" altLang="zh-CN" sz="2000" kern="0" dirty="0" smtClean="0"/>
              <a:t>  ICFA Workshop summary).</a:t>
            </a:r>
            <a:endParaRPr lang="en-US" altLang="zh-CN" sz="2000" kern="0" dirty="0"/>
          </a:p>
        </p:txBody>
      </p:sp>
      <p:cxnSp>
        <p:nvCxnSpPr>
          <p:cNvPr id="3" name="直接连接符 11"/>
          <p:cNvCxnSpPr>
            <a:cxnSpLocks noChangeShapeType="1"/>
          </p:cNvCxnSpPr>
          <p:nvPr/>
        </p:nvCxnSpPr>
        <p:spPr bwMode="auto">
          <a:xfrm>
            <a:off x="985839" y="298450"/>
            <a:ext cx="7991475" cy="0"/>
          </a:xfrm>
          <a:prstGeom prst="line">
            <a:avLst/>
          </a:prstGeom>
          <a:noFill/>
          <a:ln w="1905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" name="直接连接符 6"/>
          <p:cNvCxnSpPr>
            <a:cxnSpLocks noChangeShapeType="1"/>
          </p:cNvCxnSpPr>
          <p:nvPr/>
        </p:nvCxnSpPr>
        <p:spPr bwMode="auto">
          <a:xfrm>
            <a:off x="892176" y="327025"/>
            <a:ext cx="8418513" cy="0"/>
          </a:xfrm>
          <a:prstGeom prst="line">
            <a:avLst/>
          </a:prstGeom>
          <a:noFill/>
          <a:ln w="19050" algn="ctr">
            <a:solidFill>
              <a:srgbClr val="7030A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圆角矩形 4"/>
          <p:cNvSpPr/>
          <p:nvPr/>
        </p:nvSpPr>
        <p:spPr>
          <a:xfrm>
            <a:off x="1905070" y="76288"/>
            <a:ext cx="5305425" cy="51752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zh-CN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about </a:t>
            </a:r>
            <a:r>
              <a:rPr lang="en-US" altLang="zh-CN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n-US" altLang="zh-CN" sz="3200" b="1" baseline="30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altLang="zh-CN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ion Source</a:t>
            </a:r>
            <a:endParaRPr lang="zh-CN" alt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 bwMode="auto">
          <a:xfrm>
            <a:off x="3152800" y="2060848"/>
            <a:ext cx="4176464" cy="1512168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228714" y="1524050"/>
            <a:ext cx="8513066" cy="4495682"/>
          </a:xfrm>
          <a:prstGeom prst="rect">
            <a:avLst/>
          </a:prstGeom>
          <a:solidFill>
            <a:schemeClr val="bg1"/>
          </a:solidFill>
          <a:ln>
            <a:solidFill>
              <a:srgbClr val="00FFFF"/>
            </a:solidFill>
          </a:ln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lnSpc>
                <a:spcPct val="120000"/>
              </a:lnSpc>
              <a:spcAft>
                <a:spcPts val="600"/>
              </a:spcAft>
              <a:buNone/>
              <a:defRPr/>
            </a:pPr>
            <a:r>
              <a:rPr lang="en-US" altLang="zh-CN" sz="2000" dirty="0">
                <a:latin typeface="+mj-lt"/>
              </a:rPr>
              <a:t>   “</a:t>
            </a:r>
            <a:r>
              <a:rPr lang="en-US" altLang="zh-CN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 ion sources, and especially the H</a:t>
            </a:r>
            <a:r>
              <a:rPr lang="en-US" altLang="zh-CN" sz="2400" b="1" baseline="30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-</a:t>
            </a:r>
            <a:r>
              <a:rPr lang="en-US" altLang="zh-CN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sources, are still somewhat a black magic</a:t>
            </a:r>
            <a:r>
              <a:rPr lang="en-US" altLang="zh-CN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 </a:t>
            </a:r>
            <a:r>
              <a:rPr lang="en-US" altLang="zh-CN" sz="2000" dirty="0" smtClean="0">
                <a:latin typeface="+mj-lt"/>
              </a:rPr>
              <a:t>……</a:t>
            </a:r>
            <a:r>
              <a:rPr lang="en-US" altLang="zh-CN" sz="2400" dirty="0" smtClean="0">
                <a:latin typeface="+mj-lt"/>
              </a:rPr>
              <a:t>Concerning </a:t>
            </a:r>
            <a:r>
              <a:rPr lang="en-US" altLang="zh-CN" sz="2400" dirty="0">
                <a:latin typeface="+mj-lt"/>
              </a:rPr>
              <a:t>the different types of ion sources, I think the most promising candidates for H</a:t>
            </a:r>
            <a:r>
              <a:rPr lang="en-US" altLang="zh-CN" sz="2400" baseline="30000" dirty="0">
                <a:latin typeface="+mj-lt"/>
              </a:rPr>
              <a:t>-</a:t>
            </a:r>
            <a:r>
              <a:rPr lang="en-US" altLang="zh-CN" sz="2400" dirty="0">
                <a:latin typeface="+mj-lt"/>
              </a:rPr>
              <a:t> are </a:t>
            </a:r>
            <a:r>
              <a:rPr lang="en-US" altLang="zh-CN" sz="2400" dirty="0">
                <a:solidFill>
                  <a:srgbClr val="C00000"/>
                </a:solidFill>
                <a:latin typeface="+mj-lt"/>
              </a:rPr>
              <a:t>the Penning ion source </a:t>
            </a:r>
            <a:r>
              <a:rPr lang="en-US" altLang="zh-CN" sz="2400" dirty="0">
                <a:latin typeface="+mj-lt"/>
              </a:rPr>
              <a:t>and the </a:t>
            </a:r>
            <a:r>
              <a:rPr lang="en-US" altLang="zh-CN" sz="2400" dirty="0">
                <a:solidFill>
                  <a:srgbClr val="C00000"/>
                </a:solidFill>
                <a:latin typeface="+mj-lt"/>
              </a:rPr>
              <a:t>volume source </a:t>
            </a:r>
            <a:r>
              <a:rPr lang="en-US" altLang="zh-CN" sz="2400" dirty="0">
                <a:latin typeface="+mj-lt"/>
              </a:rPr>
              <a:t>(Large Volume SPS). </a:t>
            </a:r>
            <a:r>
              <a:rPr lang="en-US" altLang="zh-CN" sz="24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 ECR source may be a hope for the future</a:t>
            </a:r>
            <a:r>
              <a:rPr lang="en-US" altLang="zh-CN" sz="2400" dirty="0">
                <a:latin typeface="+mj-lt"/>
              </a:rPr>
              <a:t>”.</a:t>
            </a:r>
          </a:p>
          <a:p>
            <a:pPr fontAlgn="auto">
              <a:lnSpc>
                <a:spcPct val="120000"/>
              </a:lnSpc>
              <a:spcAft>
                <a:spcPts val="600"/>
              </a:spcAft>
              <a:buNone/>
              <a:defRPr/>
            </a:pPr>
            <a:r>
              <a:rPr lang="en-US" altLang="zh-CN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altLang="zh-CN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altLang="zh-CN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Intuition</a:t>
            </a:r>
            <a:r>
              <a:rPr lang="en-US" altLang="zh-CN" sz="3000" dirty="0">
                <a:solidFill>
                  <a:srgbClr val="CC3300"/>
                </a:solidFill>
                <a:latin typeface="+mj-lt"/>
              </a:rPr>
              <a:t> </a:t>
            </a:r>
            <a:r>
              <a:rPr lang="en-US" altLang="zh-CN" sz="2000" dirty="0">
                <a:latin typeface="+mj-lt"/>
              </a:rPr>
              <a:t>and</a:t>
            </a:r>
            <a:r>
              <a:rPr lang="en-US" altLang="zh-CN" sz="2000" dirty="0">
                <a:solidFill>
                  <a:srgbClr val="CC3300"/>
                </a:solidFill>
                <a:latin typeface="+mj-lt"/>
              </a:rPr>
              <a:t> </a:t>
            </a:r>
            <a:r>
              <a:rPr lang="en-US" altLang="zh-CN" sz="31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hand experience </a:t>
            </a:r>
            <a:r>
              <a:rPr lang="en-US" altLang="zh-CN" sz="2000" dirty="0">
                <a:latin typeface="+mj-lt"/>
              </a:rPr>
              <a:t>are important components for H</a:t>
            </a:r>
            <a:r>
              <a:rPr lang="en-US" altLang="zh-CN" sz="2000" baseline="30000" dirty="0">
                <a:latin typeface="+mj-lt"/>
              </a:rPr>
              <a:t>-</a:t>
            </a:r>
            <a:r>
              <a:rPr lang="en-US" altLang="zh-CN" sz="2000" dirty="0">
                <a:latin typeface="+mj-lt"/>
              </a:rPr>
              <a:t> sources development.</a:t>
            </a:r>
          </a:p>
          <a:p>
            <a:pPr algn="just" fontAlgn="auto">
              <a:lnSpc>
                <a:spcPct val="120000"/>
              </a:lnSpc>
              <a:spcAft>
                <a:spcPts val="600"/>
              </a:spcAft>
              <a:buNone/>
              <a:defRPr/>
            </a:pPr>
            <a:r>
              <a:rPr lang="en-US" altLang="zh-CN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eiryo" panose="020B0604030504040204" pitchFamily="34" charset="-128"/>
              </a:rPr>
              <a:t>  </a:t>
            </a:r>
            <a:r>
              <a:rPr lang="en-US" altLang="zh-CN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eiryo" panose="020B0604030504040204" pitchFamily="34" charset="-128"/>
              </a:rPr>
              <a:t> </a:t>
            </a:r>
            <a:r>
              <a:rPr lang="en-US" altLang="zh-CN" sz="2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eiryo" panose="020B0604030504040204" pitchFamily="34" charset="-128"/>
              </a:rPr>
              <a:t>A </a:t>
            </a:r>
            <a:r>
              <a:rPr lang="en-US" altLang="zh-CN" sz="2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eiryo" panose="020B0604030504040204" pitchFamily="34" charset="-128"/>
              </a:rPr>
              <a:t>learning period for new team is ~8 years</a:t>
            </a:r>
            <a:r>
              <a:rPr lang="en-US" altLang="zh-CN" sz="2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eiryo" panose="020B0604030504040204" pitchFamily="34" charset="-128"/>
              </a:rPr>
              <a:t>.</a:t>
            </a:r>
            <a:endParaRPr lang="en-US" altLang="zh-CN" sz="2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Meiryo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18690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1828872" y="685872"/>
            <a:ext cx="4533880" cy="76198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4800" dirty="0" smtClean="0">
                <a:solidFill>
                  <a:schemeClr val="tx1"/>
                </a:solidFill>
                <a:ea typeface="华文仿宋" panose="02010600040101010101" pitchFamily="2" charset="-122"/>
                <a:cs typeface="Arial" panose="020B0604020202020204" pitchFamily="34" charset="0"/>
              </a:rPr>
              <a:t>Contents</a:t>
            </a:r>
            <a:endParaRPr lang="en-US" sz="4800" dirty="0" smtClean="0">
              <a:solidFill>
                <a:schemeClr val="tx1"/>
              </a:solidFill>
              <a:ea typeface="Kozuka Gothic Pro H" panose="020B0800000000000000" charset="-128"/>
              <a:cs typeface="Arial" panose="020B0604020202020204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457308" y="1828842"/>
            <a:ext cx="8381780" cy="3200316"/>
          </a:xfrm>
          <a:prstGeom prst="rect">
            <a:avLst/>
          </a:prstGeom>
        </p:spPr>
        <p:txBody>
          <a:bodyPr/>
          <a:lstStyle/>
          <a:p>
            <a:pPr marL="514350" indent="-514350" latinLnBrk="0">
              <a:lnSpc>
                <a:spcPct val="150000"/>
              </a:lnSpc>
              <a:spcBef>
                <a:spcPts val="0"/>
              </a:spcBef>
              <a:buClrTx/>
              <a:buSzPct val="100000"/>
              <a:buFont typeface="+mj-lt"/>
              <a:buAutoNum type="arabicPeriod"/>
            </a:pPr>
            <a:r>
              <a:rPr lang="en-US" altLang="zh-CN" sz="28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Times New Roman" panose="02020603050405020304" pitchFamily="18" charset="0"/>
                <a:sym typeface="+mn-ea"/>
              </a:rPr>
              <a:t>H</a:t>
            </a:r>
            <a:r>
              <a:rPr lang="en-US" altLang="zh-CN" sz="2800" b="0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Times New Roman" panose="02020603050405020304" pitchFamily="18" charset="0"/>
                <a:sym typeface="+mn-ea"/>
              </a:rPr>
              <a:t>-</a:t>
            </a:r>
            <a:r>
              <a:rPr lang="en-US" altLang="zh-CN" sz="28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Times New Roman" panose="02020603050405020304" pitchFamily="18" charset="0"/>
                <a:sym typeface="+mn-ea"/>
              </a:rPr>
              <a:t> Source </a:t>
            </a:r>
            <a:r>
              <a:rPr lang="en-US" altLang="zh-CN" sz="28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Times New Roman" panose="02020603050405020304" pitchFamily="18" charset="0"/>
              </a:rPr>
              <a:t>Research </a:t>
            </a:r>
            <a:r>
              <a:rPr lang="en-US" altLang="zh-CN" sz="28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Times New Roman" panose="02020603050405020304" pitchFamily="18" charset="0"/>
                <a:sym typeface="+mn-ea"/>
              </a:rPr>
              <a:t>Motivation at PKU</a:t>
            </a:r>
          </a:p>
          <a:p>
            <a:pPr marL="514350" indent="-514350" latinLnBrk="0">
              <a:lnSpc>
                <a:spcPct val="150000"/>
              </a:lnSpc>
              <a:spcBef>
                <a:spcPts val="0"/>
              </a:spcBef>
              <a:buClrTx/>
              <a:buSzPct val="100000"/>
              <a:buFont typeface="+mj-lt"/>
              <a:buAutoNum type="arabicPeriod"/>
            </a:pPr>
            <a:r>
              <a:rPr lang="en-US" altLang="zh-CN" sz="28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Times New Roman" panose="02020603050405020304" pitchFamily="18" charset="0"/>
                <a:sym typeface="+mn-ea"/>
              </a:rPr>
              <a:t>Challenges </a:t>
            </a:r>
            <a:r>
              <a:rPr lang="en-GB" altLang="zh-CN" sz="28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Times New Roman" panose="02020603050405020304" pitchFamily="18" charset="0"/>
              </a:rPr>
              <a:t>in Terms of Current and Emittance, Upgradability</a:t>
            </a:r>
            <a:endParaRPr lang="en-US" altLang="zh-CN" sz="2800" b="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cs typeface="Times New Roman" panose="02020603050405020304" pitchFamily="18" charset="0"/>
              <a:sym typeface="+mn-ea"/>
            </a:endParaRPr>
          </a:p>
          <a:p>
            <a:pPr marL="514350" indent="-514350" latinLnBrk="0">
              <a:lnSpc>
                <a:spcPct val="150000"/>
              </a:lnSpc>
              <a:spcBef>
                <a:spcPts val="0"/>
              </a:spcBef>
              <a:buClrTx/>
              <a:buSzPct val="100000"/>
              <a:buFont typeface="+mj-lt"/>
              <a:buAutoNum type="arabicPeriod"/>
            </a:pPr>
            <a:r>
              <a:rPr lang="en-US" altLang="zh-CN" sz="2800" b="0" dirty="0" smtClean="0">
                <a:latin typeface="+mj-lt"/>
                <a:cs typeface="Times New Roman" panose="02020603050405020304" pitchFamily="18" charset="0"/>
              </a:rPr>
              <a:t>PKU 2.45GHz Microwave Driven Cs-free Volume H</a:t>
            </a:r>
            <a:r>
              <a:rPr lang="en-US" altLang="zh-CN" sz="2800" b="0" baseline="30000" dirty="0" smtClean="0">
                <a:latin typeface="+mj-lt"/>
                <a:cs typeface="Times New Roman" panose="02020603050405020304" pitchFamily="18" charset="0"/>
              </a:rPr>
              <a:t>-</a:t>
            </a:r>
            <a:r>
              <a:rPr lang="en-US" altLang="zh-CN" sz="2800" b="0" dirty="0" smtClean="0">
                <a:latin typeface="+mj-lt"/>
                <a:cs typeface="Times New Roman" panose="02020603050405020304" pitchFamily="18" charset="0"/>
              </a:rPr>
              <a:t> Sources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ClrTx/>
              <a:buSzPct val="100000"/>
              <a:buFont typeface="+mj-lt"/>
              <a:buAutoNum type="arabicPeriod"/>
            </a:pPr>
            <a:r>
              <a:rPr lang="en-US" altLang="zh-CN" sz="28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Times New Roman" panose="02020603050405020304" pitchFamily="18" charset="0"/>
              </a:rPr>
              <a:t>Summary and Prospect</a:t>
            </a:r>
          </a:p>
        </p:txBody>
      </p:sp>
    </p:spTree>
    <p:extLst>
      <p:ext uri="{BB962C8B-B14F-4D97-AF65-F5344CB8AC3E}">
        <p14:creationId xmlns:p14="http://schemas.microsoft.com/office/powerpoint/2010/main" val="240792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"/>
          <p:cNvSpPr txBox="1">
            <a:spLocks noGrp="1" noChangeArrowheads="1"/>
          </p:cNvSpPr>
          <p:nvPr>
            <p:ph type="title" idx="4294967295"/>
          </p:nvPr>
        </p:nvSpPr>
        <p:spPr bwMode="auto">
          <a:xfrm>
            <a:off x="1524080" y="76288"/>
            <a:ext cx="6553028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zh-CN" sz="2800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PKU 2.45 GHz PMECR </a:t>
            </a:r>
            <a:r>
              <a:rPr lang="en-US" altLang="zh-CN" sz="2800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H</a:t>
            </a:r>
            <a:r>
              <a:rPr lang="en-US" altLang="zh-CN" sz="2800" baseline="300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+</a:t>
            </a:r>
            <a:r>
              <a:rPr lang="en-US" altLang="zh-CN" sz="28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Ion </a:t>
            </a:r>
            <a:r>
              <a:rPr lang="en-US" altLang="zh-CN" sz="2800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Source</a:t>
            </a:r>
            <a:endParaRPr lang="zh-CN" altLang="en-US" sz="2800" dirty="0">
              <a:solidFill>
                <a:srgbClr val="0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" name="文本框 1"/>
          <p:cNvSpPr txBox="1">
            <a:spLocks noChangeArrowheads="1"/>
          </p:cNvSpPr>
          <p:nvPr/>
        </p:nvSpPr>
        <p:spPr bwMode="auto">
          <a:xfrm>
            <a:off x="5562636" y="685872"/>
            <a:ext cx="358136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180000">
              <a:spcBef>
                <a:spcPct val="0"/>
              </a:spcBef>
              <a:buClr>
                <a:srgbClr val="0066FF"/>
              </a:buClr>
              <a:buChar char="Ø"/>
              <a:defRPr sz="2400" b="1">
                <a:solidFill>
                  <a:srgbClr val="3333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ea typeface="宋体" panose="02010600030101010101" pitchFamily="2" charset="-122"/>
              </a:defRPr>
            </a:lvl5pPr>
            <a:lvl6pPr marL="2514600" indent="-228600" eaLnBrk="0" hangingPunct="0">
              <a:spcBef>
                <a:spcPct val="20000"/>
              </a:spcBef>
              <a:spcAft>
                <a:spcPct val="0"/>
              </a:spcAft>
              <a:buChar char="»"/>
              <a:defRPr>
                <a:ea typeface="宋体" panose="02010600030101010101" pitchFamily="2" charset="-122"/>
              </a:defRPr>
            </a:lvl6pPr>
            <a:lvl7pPr marL="2971800" indent="-228600" eaLnBrk="0" hangingPunct="0">
              <a:spcBef>
                <a:spcPct val="20000"/>
              </a:spcBef>
              <a:spcAft>
                <a:spcPct val="0"/>
              </a:spcAft>
              <a:buChar char="»"/>
              <a:defRPr>
                <a:ea typeface="宋体" panose="02010600030101010101" pitchFamily="2" charset="-122"/>
              </a:defRPr>
            </a:lvl7pPr>
            <a:lvl8pPr marL="3429000" indent="-228600" eaLnBrk="0" hangingPunct="0">
              <a:spcBef>
                <a:spcPct val="20000"/>
              </a:spcBef>
              <a:spcAft>
                <a:spcPct val="0"/>
              </a:spcAft>
              <a:buChar char="»"/>
              <a:defRPr>
                <a:ea typeface="宋体" panose="02010600030101010101" pitchFamily="2" charset="-122"/>
              </a:defRPr>
            </a:lvl8pPr>
            <a:lvl9pPr marL="3886200" indent="-228600" eaLnBrk="0" hangingPunct="0">
              <a:spcBef>
                <a:spcPct val="20000"/>
              </a:spcBef>
              <a:spcAft>
                <a:spcPct val="0"/>
              </a:spcAft>
              <a:buChar char="»"/>
              <a:defRPr>
                <a:ea typeface="宋体" panose="02010600030101010101" pitchFamily="2" charset="-122"/>
              </a:defRPr>
            </a:lvl9pPr>
          </a:lstStyle>
          <a:p>
            <a:r>
              <a:rPr lang="en-US" altLang="zh-CN" sz="2200" dirty="0">
                <a:latin typeface="+mj-lt"/>
              </a:rPr>
              <a:t>Pulsed mode</a:t>
            </a:r>
            <a:endParaRPr lang="zh-CN" altLang="en-US" sz="2200" dirty="0">
              <a:latin typeface="+mj-lt"/>
            </a:endParaRPr>
          </a:p>
        </p:txBody>
      </p:sp>
      <p:pic>
        <p:nvPicPr>
          <p:cNvPr id="6" name="图片 7" descr="F0013T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145" y="1067789"/>
            <a:ext cx="3491529" cy="2513606"/>
          </a:xfrm>
          <a:prstGeom prst="rect">
            <a:avLst/>
          </a:prstGeom>
          <a:noFill/>
          <a:ln w="9525">
            <a:solidFill>
              <a:srgbClr val="FFCC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1" descr="D离子源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7" r="17633"/>
          <a:stretch>
            <a:fillRect/>
          </a:stretch>
        </p:blipFill>
        <p:spPr bwMode="auto">
          <a:xfrm>
            <a:off x="228714" y="1143060"/>
            <a:ext cx="2212975" cy="197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27"/>
          <p:cNvSpPr txBox="1">
            <a:spLocks noChangeArrowheads="1"/>
          </p:cNvSpPr>
          <p:nvPr/>
        </p:nvSpPr>
        <p:spPr bwMode="auto">
          <a:xfrm>
            <a:off x="228714" y="722138"/>
            <a:ext cx="5333860" cy="34565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"/>
              </a:spcBef>
              <a:buNone/>
              <a:defRPr/>
            </a:pPr>
            <a:r>
              <a:rPr lang="en-US" altLang="zh-CN" b="1" dirty="0" smtClean="0">
                <a:latin typeface="+mj-lt"/>
                <a:cs typeface="Times New Roman" panose="02020603050405020304" pitchFamily="18" charset="0"/>
              </a:rPr>
              <a:t>Standard 2.45GHz PMECR Ion Source</a:t>
            </a:r>
            <a:endParaRPr lang="en-US" altLang="zh-CN" b="1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0" name="文本框 1"/>
          <p:cNvSpPr txBox="1">
            <a:spLocks noChangeArrowheads="1"/>
          </p:cNvSpPr>
          <p:nvPr/>
        </p:nvSpPr>
        <p:spPr bwMode="auto">
          <a:xfrm>
            <a:off x="6172158" y="1828842"/>
            <a:ext cx="19049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130mA@50kV</a:t>
            </a:r>
            <a:r>
              <a:rPr lang="en-US" altLang="zh-CN" sz="1800" b="1" dirty="0" smtClean="0">
                <a:solidFill>
                  <a:srgbClr val="FF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zh-CN" sz="1800" b="1" dirty="0">
                <a:solidFill>
                  <a:srgbClr val="FF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6mm</a:t>
            </a:r>
            <a:endParaRPr lang="zh-CN" altLang="en-US" sz="1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7" name="文本框 1"/>
          <p:cNvSpPr txBox="1">
            <a:spLocks noChangeArrowheads="1"/>
          </p:cNvSpPr>
          <p:nvPr/>
        </p:nvSpPr>
        <p:spPr bwMode="auto">
          <a:xfrm>
            <a:off x="36041" y="3200406"/>
            <a:ext cx="403861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180000">
              <a:spcBef>
                <a:spcPct val="0"/>
              </a:spcBef>
              <a:buClr>
                <a:srgbClr val="0066FF"/>
              </a:buClr>
              <a:buChar char="Ø"/>
              <a:defRPr sz="2400" b="1">
                <a:solidFill>
                  <a:srgbClr val="3333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ea typeface="宋体" panose="02010600030101010101" pitchFamily="2" charset="-122"/>
              </a:defRPr>
            </a:lvl5pPr>
            <a:lvl6pPr marL="2514600" indent="-228600" eaLnBrk="0" hangingPunct="0">
              <a:spcBef>
                <a:spcPct val="20000"/>
              </a:spcBef>
              <a:spcAft>
                <a:spcPct val="0"/>
              </a:spcAft>
              <a:buChar char="»"/>
              <a:defRPr>
                <a:ea typeface="宋体" panose="02010600030101010101" pitchFamily="2" charset="-122"/>
              </a:defRPr>
            </a:lvl6pPr>
            <a:lvl7pPr marL="2971800" indent="-228600" eaLnBrk="0" hangingPunct="0">
              <a:spcBef>
                <a:spcPct val="20000"/>
              </a:spcBef>
              <a:spcAft>
                <a:spcPct val="0"/>
              </a:spcAft>
              <a:buChar char="»"/>
              <a:defRPr>
                <a:ea typeface="宋体" panose="02010600030101010101" pitchFamily="2" charset="-122"/>
              </a:defRPr>
            </a:lvl7pPr>
            <a:lvl8pPr marL="3429000" indent="-228600" eaLnBrk="0" hangingPunct="0">
              <a:spcBef>
                <a:spcPct val="20000"/>
              </a:spcBef>
              <a:spcAft>
                <a:spcPct val="0"/>
              </a:spcAft>
              <a:buChar char="»"/>
              <a:defRPr>
                <a:ea typeface="宋体" panose="02010600030101010101" pitchFamily="2" charset="-122"/>
              </a:defRPr>
            </a:lvl8pPr>
            <a:lvl9pPr marL="3886200" indent="-228600" eaLnBrk="0" hangingPunct="0">
              <a:spcBef>
                <a:spcPct val="20000"/>
              </a:spcBef>
              <a:spcAft>
                <a:spcPct val="0"/>
              </a:spcAft>
              <a:buChar char="»"/>
              <a:defRPr>
                <a:ea typeface="宋体" panose="02010600030101010101" pitchFamily="2" charset="-122"/>
              </a:defRPr>
            </a:lvl9pPr>
          </a:lstStyle>
          <a:p>
            <a:pPr marL="0"/>
            <a:r>
              <a:rPr lang="en-US" altLang="zh-CN" sz="2200" dirty="0" smtClean="0">
                <a:latin typeface="+mj-lt"/>
              </a:rPr>
              <a:t> Stability of CW  H</a:t>
            </a:r>
            <a:r>
              <a:rPr lang="en-US" altLang="zh-CN" sz="2200" baseline="30000" dirty="0" smtClean="0">
                <a:latin typeface="+mj-lt"/>
              </a:rPr>
              <a:t>+</a:t>
            </a:r>
            <a:r>
              <a:rPr lang="en-US" altLang="zh-CN" sz="2200" dirty="0" smtClean="0">
                <a:latin typeface="+mj-lt"/>
              </a:rPr>
              <a:t> beam</a:t>
            </a:r>
            <a:endParaRPr lang="zh-CN" altLang="en-US" sz="2200" dirty="0">
              <a:latin typeface="+mj-lt"/>
            </a:endParaRPr>
          </a:p>
        </p:txBody>
      </p:sp>
      <p:pic>
        <p:nvPicPr>
          <p:cNvPr id="18" name="图片 18" descr="D:\直流束实验\直流源实验（2016）\检验照片\IMG_028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54" y="1143060"/>
            <a:ext cx="2667000" cy="1949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组合 22"/>
          <p:cNvGrpSpPr/>
          <p:nvPr/>
        </p:nvGrpSpPr>
        <p:grpSpPr>
          <a:xfrm>
            <a:off x="16625" y="3614465"/>
            <a:ext cx="5349697" cy="2819326"/>
            <a:chOff x="0" y="0"/>
            <a:chExt cx="10845197" cy="5560558"/>
          </a:xfrm>
          <a:solidFill>
            <a:schemeClr val="accent2"/>
          </a:solidFill>
        </p:grpSpPr>
        <p:pic>
          <p:nvPicPr>
            <p:cNvPr id="24" name="图片 23"/>
            <p:cNvPicPr>
              <a:picLocks noChangeAspect="1"/>
            </p:cNvPicPr>
            <p:nvPr/>
          </p:nvPicPr>
          <p:blipFill rotWithShape="1">
            <a:blip r:embed="rId5" cstate="print"/>
            <a:srcRect l="8631" t="10573" r="30901" b="69459"/>
            <a:stretch/>
          </p:blipFill>
          <p:spPr bwMode="auto">
            <a:xfrm>
              <a:off x="3604598" y="0"/>
              <a:ext cx="3636000" cy="750089"/>
            </a:xfrm>
            <a:prstGeom prst="rect">
              <a:avLst/>
            </a:prstGeom>
            <a:grpFill/>
            <a:ln w="9525">
              <a:solidFill>
                <a:srgbClr val="FFCCCC"/>
              </a:solidFill>
              <a:miter lim="800000"/>
              <a:headEnd/>
              <a:tailEnd/>
            </a:ln>
          </p:spPr>
        </p:pic>
        <p:pic>
          <p:nvPicPr>
            <p:cNvPr id="25" name="图片 24"/>
            <p:cNvPicPr>
              <a:picLocks noChangeAspect="1"/>
            </p:cNvPicPr>
            <p:nvPr/>
          </p:nvPicPr>
          <p:blipFill rotWithShape="1">
            <a:blip r:embed="rId5" cstate="print"/>
            <a:srcRect l="8753" t="29765" r="8679" b="10569"/>
            <a:stretch/>
          </p:blipFill>
          <p:spPr bwMode="auto">
            <a:xfrm>
              <a:off x="0" y="664558"/>
              <a:ext cx="10845197" cy="4896000"/>
            </a:xfrm>
            <a:prstGeom prst="rect">
              <a:avLst/>
            </a:prstGeom>
            <a:grpFill/>
            <a:ln w="9525">
              <a:solidFill>
                <a:srgbClr val="FFCCCC"/>
              </a:solidFill>
              <a:miter lim="800000"/>
              <a:headEnd/>
              <a:tailEnd/>
            </a:ln>
          </p:spPr>
        </p:pic>
      </p:grpSp>
      <p:cxnSp>
        <p:nvCxnSpPr>
          <p:cNvPr id="26" name="直接箭头连接符 25"/>
          <p:cNvCxnSpPr/>
          <p:nvPr/>
        </p:nvCxnSpPr>
        <p:spPr>
          <a:xfrm>
            <a:off x="457308" y="5029158"/>
            <a:ext cx="4680000" cy="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17"/>
          <p:cNvSpPr txBox="1">
            <a:spLocks noChangeArrowheads="1"/>
          </p:cNvSpPr>
          <p:nvPr/>
        </p:nvSpPr>
        <p:spPr bwMode="auto">
          <a:xfrm>
            <a:off x="990694" y="4724366"/>
            <a:ext cx="373370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zh-CN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294.6 h</a:t>
            </a:r>
          </a:p>
          <a:p>
            <a:pPr algn="ctr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zh-CN" sz="20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@103h,CEA/</a:t>
            </a:r>
            <a:r>
              <a:rPr lang="en-US" altLang="zh-CN" sz="2000" b="1" dirty="0" err="1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Saclay</a:t>
            </a:r>
            <a:endParaRPr lang="zh-CN" altLang="en-US" sz="2000" b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9" name="图片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145" y="3786638"/>
            <a:ext cx="3491529" cy="2647153"/>
          </a:xfrm>
          <a:prstGeom prst="rect">
            <a:avLst/>
          </a:prstGeom>
          <a:noFill/>
          <a:ln w="9525">
            <a:solidFill>
              <a:srgbClr val="FFCC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文本框 2"/>
          <p:cNvSpPr txBox="1">
            <a:spLocks noChangeArrowheads="1"/>
          </p:cNvSpPr>
          <p:nvPr/>
        </p:nvSpPr>
        <p:spPr bwMode="auto">
          <a:xfrm>
            <a:off x="5714970" y="4267178"/>
            <a:ext cx="2448000" cy="10156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lvl="1" indent="0" algn="ctr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zh-CN" sz="2000" dirty="0" smtClean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  <a:hlinkClick r:id="rId7"/>
              </a:rPr>
              <a:t>53.8mA@50kV</a:t>
            </a:r>
            <a:endParaRPr lang="en-US" altLang="zh-CN" sz="2000" dirty="0" smtClean="0">
              <a:solidFill>
                <a:srgbClr val="0000FF"/>
              </a:solidFill>
              <a:latin typeface="+mj-lt"/>
              <a:cs typeface="Times New Roman" panose="02020603050405020304" pitchFamily="18" charset="0"/>
            </a:endParaRPr>
          </a:p>
          <a:p>
            <a:pPr marL="0" lvl="1" indent="0" algn="ctr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zh-CN" sz="2000" b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6mm</a:t>
            </a:r>
          </a:p>
          <a:p>
            <a:pPr marL="0" lvl="1" indent="0" algn="ctr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zh-CN" sz="2000" dirty="0" smtClean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RF power 500 W</a:t>
            </a:r>
            <a:endParaRPr lang="zh-CN" altLang="en-US" sz="2000" dirty="0">
              <a:solidFill>
                <a:srgbClr val="0000FF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56185" y="5811715"/>
            <a:ext cx="428224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altLang="zh-CN" sz="1200" dirty="0">
                <a:latin typeface="Times New Roman" panose="02020603050405020304" pitchFamily="18" charset="0"/>
              </a:rPr>
              <a:t>*Shi-Xiang Peng, </a:t>
            </a:r>
            <a:r>
              <a:rPr lang="en-GB" altLang="zh-CN" sz="1200" i="1" dirty="0">
                <a:latin typeface="Times New Roman" panose="02020603050405020304" pitchFamily="18" charset="0"/>
              </a:rPr>
              <a:t>et al</a:t>
            </a:r>
            <a:r>
              <a:rPr lang="en-GB" altLang="zh-CN" sz="1200" i="1" dirty="0" smtClean="0">
                <a:latin typeface="Times New Roman" panose="02020603050405020304" pitchFamily="18" charset="0"/>
              </a:rPr>
              <a:t>.,</a:t>
            </a:r>
            <a:r>
              <a:rPr lang="en-GB" altLang="zh-CN" sz="1200" b="1" dirty="0" smtClean="0">
                <a:solidFill>
                  <a:srgbClr val="1F497D"/>
                </a:solidFill>
                <a:latin typeface="Times New Roman" panose="02020603050405020304" pitchFamily="18" charset="0"/>
                <a:ea typeface="等线" panose="02010600030101010101" pitchFamily="2" charset="-122"/>
              </a:rPr>
              <a:t> </a:t>
            </a:r>
            <a:r>
              <a:rPr lang="en-GB" altLang="zh-CN" sz="1200" i="1" dirty="0">
                <a:latin typeface="Times New Roman" panose="02020603050405020304" pitchFamily="18" charset="0"/>
              </a:rPr>
              <a:t>Chinese Physics B,</a:t>
            </a:r>
            <a:r>
              <a:rPr lang="en-GB" altLang="zh-CN" sz="1200" dirty="0">
                <a:latin typeface="Times New Roman" panose="02020603050405020304" pitchFamily="18" charset="0"/>
              </a:rPr>
              <a:t> Summited (2016/8)</a:t>
            </a:r>
            <a:endParaRPr lang="zh-CN" altLang="en-US" sz="1200" dirty="0"/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5921189"/>
              </p:ext>
            </p:extLst>
          </p:nvPr>
        </p:nvGraphicFramePr>
        <p:xfrm>
          <a:off x="381110" y="2895614"/>
          <a:ext cx="8457977" cy="1150956"/>
        </p:xfrm>
        <a:graphic>
          <a:graphicData uri="http://schemas.openxmlformats.org/drawingml/2006/table">
            <a:tbl>
              <a:tblPr/>
              <a:tblGrid>
                <a:gridCol w="1142971">
                  <a:extLst>
                    <a:ext uri="{9D8B030D-6E8A-4147-A177-3AD203B41FA5}">
                      <a16:colId xmlns="" xmlns:a16="http://schemas.microsoft.com/office/drawing/2014/main" val="603193056"/>
                    </a:ext>
                  </a:extLst>
                </a:gridCol>
                <a:gridCol w="1828752">
                  <a:extLst>
                    <a:ext uri="{9D8B030D-6E8A-4147-A177-3AD203B41FA5}">
                      <a16:colId xmlns="" xmlns:a16="http://schemas.microsoft.com/office/drawing/2014/main" val="3192992526"/>
                    </a:ext>
                  </a:extLst>
                </a:gridCol>
                <a:gridCol w="1828752">
                  <a:extLst>
                    <a:ext uri="{9D8B030D-6E8A-4147-A177-3AD203B41FA5}">
                      <a16:colId xmlns="" xmlns:a16="http://schemas.microsoft.com/office/drawing/2014/main" val="3455601692"/>
                    </a:ext>
                  </a:extLst>
                </a:gridCol>
                <a:gridCol w="2050482">
                  <a:extLst>
                    <a:ext uri="{9D8B030D-6E8A-4147-A177-3AD203B41FA5}">
                      <a16:colId xmlns="" xmlns:a16="http://schemas.microsoft.com/office/drawing/2014/main" val="818856647"/>
                    </a:ext>
                  </a:extLst>
                </a:gridCol>
                <a:gridCol w="1607020">
                  <a:extLst>
                    <a:ext uri="{9D8B030D-6E8A-4147-A177-3AD203B41FA5}">
                      <a16:colId xmlns="" xmlns:a16="http://schemas.microsoft.com/office/drawing/2014/main" val="3175868867"/>
                    </a:ext>
                  </a:extLst>
                </a:gridCol>
              </a:tblGrid>
              <a:tr h="38365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400" b="0" kern="100" dirty="0" smtClean="0">
                          <a:solidFill>
                            <a:srgbClr val="0033CC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Ion</a:t>
                      </a:r>
                      <a:endParaRPr lang="zh-CN" sz="2400" b="0" kern="100" dirty="0">
                        <a:solidFill>
                          <a:srgbClr val="0033CC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kern="100" dirty="0" smtClean="0">
                          <a:solidFill>
                            <a:srgbClr val="0033CC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H</a:t>
                      </a:r>
                      <a:r>
                        <a:rPr lang="en-US" sz="2400" b="0" kern="100" baseline="30000" dirty="0">
                          <a:solidFill>
                            <a:srgbClr val="0033CC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+</a:t>
                      </a:r>
                      <a:endParaRPr lang="zh-CN" sz="2400" b="0" kern="100" dirty="0">
                        <a:solidFill>
                          <a:srgbClr val="0033CC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kern="100" dirty="0">
                          <a:solidFill>
                            <a:srgbClr val="0033CC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D</a:t>
                      </a:r>
                      <a:r>
                        <a:rPr lang="en-US" sz="2400" b="0" kern="100" baseline="30000" dirty="0">
                          <a:solidFill>
                            <a:srgbClr val="0033CC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+</a:t>
                      </a:r>
                      <a:endParaRPr lang="zh-CN" sz="2400" b="0" kern="100" dirty="0">
                        <a:solidFill>
                          <a:srgbClr val="0033CC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400" b="0" kern="100" dirty="0" smtClean="0">
                          <a:solidFill>
                            <a:srgbClr val="0033CC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He</a:t>
                      </a:r>
                      <a:r>
                        <a:rPr lang="en-US" altLang="zh-CN" sz="2400" b="0" kern="100" baseline="30000" dirty="0" smtClean="0">
                          <a:solidFill>
                            <a:srgbClr val="0033CC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+</a:t>
                      </a:r>
                      <a:endParaRPr lang="zh-CN" sz="2400" b="0" kern="100" baseline="30000" dirty="0">
                        <a:solidFill>
                          <a:srgbClr val="0033CC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zh-CN" sz="2400" b="0" kern="100" dirty="0" smtClean="0">
                          <a:solidFill>
                            <a:srgbClr val="0033CC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O</a:t>
                      </a:r>
                      <a:r>
                        <a:rPr kumimoji="0" lang="en-US" altLang="zh-CN" sz="2400" b="0" kern="100" baseline="30000" dirty="0" smtClean="0">
                          <a:solidFill>
                            <a:srgbClr val="0033CC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+</a:t>
                      </a:r>
                      <a:endParaRPr kumimoji="0" lang="zh-CN" altLang="zh-CN" sz="2400" b="0" kern="100" baseline="30000" dirty="0">
                        <a:solidFill>
                          <a:srgbClr val="0033CC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27995047"/>
                  </a:ext>
                </a:extLst>
              </a:tr>
              <a:tr h="38365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400" b="0" kern="100" dirty="0" smtClean="0">
                          <a:solidFill>
                            <a:srgbClr val="0033CC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I(mA)</a:t>
                      </a:r>
                      <a:endParaRPr lang="zh-CN" sz="2400" b="0" kern="100" dirty="0">
                        <a:solidFill>
                          <a:srgbClr val="0033CC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kern="100" dirty="0" smtClean="0">
                          <a:solidFill>
                            <a:srgbClr val="0033CC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130</a:t>
                      </a:r>
                      <a:endParaRPr lang="zh-CN" sz="2400" b="0" kern="100" dirty="0">
                        <a:solidFill>
                          <a:srgbClr val="0033CC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kern="100" dirty="0">
                          <a:solidFill>
                            <a:srgbClr val="0033CC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83</a:t>
                      </a:r>
                      <a:endParaRPr lang="zh-CN" sz="2400" b="0" kern="100" dirty="0">
                        <a:solidFill>
                          <a:srgbClr val="0033CC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400" b="0" kern="100" dirty="0" smtClean="0">
                          <a:solidFill>
                            <a:srgbClr val="0033CC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65</a:t>
                      </a:r>
                      <a:endParaRPr lang="zh-CN" sz="2400" b="0" kern="100" dirty="0">
                        <a:solidFill>
                          <a:srgbClr val="0033CC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400" b="0" kern="100" dirty="0" smtClean="0">
                          <a:solidFill>
                            <a:srgbClr val="0033CC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70</a:t>
                      </a:r>
                      <a:endParaRPr lang="zh-CN" sz="2400" b="0" kern="100" dirty="0">
                        <a:solidFill>
                          <a:srgbClr val="0033CC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64070058"/>
                  </a:ext>
                </a:extLst>
              </a:tr>
              <a:tr h="38365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400" b="0" kern="100" dirty="0" smtClean="0">
                          <a:solidFill>
                            <a:srgbClr val="0033CC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Project</a:t>
                      </a:r>
                      <a:endParaRPr lang="zh-CN" sz="2400" b="0" kern="100" dirty="0">
                        <a:solidFill>
                          <a:srgbClr val="0033CC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400" b="0" kern="100" dirty="0" smtClean="0">
                          <a:solidFill>
                            <a:srgbClr val="0033CC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DWA/CIADS</a:t>
                      </a:r>
                      <a:endParaRPr lang="zh-CN" sz="2400" b="0" kern="100" dirty="0">
                        <a:solidFill>
                          <a:srgbClr val="0033CC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400" b="0" kern="100" dirty="0" smtClean="0">
                          <a:solidFill>
                            <a:srgbClr val="0033CC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PKUNIFTY</a:t>
                      </a:r>
                      <a:endParaRPr lang="zh-CN" sz="2400" b="0" kern="100" dirty="0">
                        <a:solidFill>
                          <a:srgbClr val="0033CC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400" b="0" kern="100" dirty="0" smtClean="0">
                          <a:solidFill>
                            <a:srgbClr val="0033CC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Coupled RFQ</a:t>
                      </a:r>
                      <a:endParaRPr lang="zh-CN" sz="2400" b="0" kern="100" dirty="0">
                        <a:solidFill>
                          <a:srgbClr val="0033CC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400" b="0" kern="100" dirty="0" smtClean="0">
                          <a:solidFill>
                            <a:srgbClr val="0033CC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SFRFQ</a:t>
                      </a:r>
                      <a:endParaRPr lang="zh-CN" sz="2400" b="0" kern="100" dirty="0">
                        <a:solidFill>
                          <a:srgbClr val="0033CC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162309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6373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1371684" y="76288"/>
            <a:ext cx="6781622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MS PGothic" panose="020B0600070205080204" pitchFamily="-112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MS PGothic" panose="020B0600070205080204" pitchFamily="-112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MS PGothic" panose="020B0600070205080204" pitchFamily="-112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MS PGothic" panose="020B0600070205080204" pitchFamily="-112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MS PGothic" panose="020B0600070205080204" pitchFamily="-112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800" kern="0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PKU Cluster </a:t>
            </a:r>
            <a:r>
              <a:rPr lang="en-US" altLang="zh-CN" sz="2800" kern="0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H</a:t>
            </a:r>
            <a:r>
              <a:rPr lang="en-US" altLang="zh-CN" sz="2800" kern="0" baseline="-25000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2</a:t>
            </a:r>
            <a:r>
              <a:rPr lang="en-US" altLang="zh-CN" sz="2800" kern="0" baseline="30000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+</a:t>
            </a:r>
            <a:r>
              <a:rPr lang="en-US" altLang="zh-CN" sz="2800" kern="0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/ H</a:t>
            </a:r>
            <a:r>
              <a:rPr lang="en-US" altLang="zh-CN" sz="2800" kern="0" baseline="-25000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3</a:t>
            </a:r>
            <a:r>
              <a:rPr lang="en-US" altLang="zh-CN" sz="2800" kern="0" baseline="30000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+</a:t>
            </a:r>
            <a:r>
              <a:rPr lang="en-US" altLang="zh-CN" sz="2800" kern="0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zh-CN" sz="2800" kern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ECR Ion Source </a:t>
            </a:r>
            <a:r>
              <a:rPr lang="en-US" altLang="zh-CN" sz="1800" kern="0" baseline="30000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[1]</a:t>
            </a:r>
            <a:endParaRPr lang="zh-CN" altLang="en-US" sz="1800" kern="0" baseline="30000" dirty="0">
              <a:solidFill>
                <a:srgbClr val="0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283157" y="1471683"/>
            <a:ext cx="2540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 algn="ctr">
              <a:spcBef>
                <a:spcPts val="600"/>
              </a:spcBef>
              <a:buNone/>
            </a:pPr>
            <a:r>
              <a:rPr lang="en-US" altLang="zh-CN" b="1" dirty="0" smtClean="0">
                <a:solidFill>
                  <a:srgbClr val="0000FF"/>
                </a:solidFill>
                <a:latin typeface="+mj-lt"/>
              </a:rPr>
              <a:t>Cluster Source</a:t>
            </a:r>
            <a:endParaRPr lang="zh-CN" altLang="en-US" b="1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27" name="文本框 5"/>
          <p:cNvSpPr txBox="1">
            <a:spLocks noChangeArrowheads="1"/>
          </p:cNvSpPr>
          <p:nvPr/>
        </p:nvSpPr>
        <p:spPr bwMode="auto">
          <a:xfrm>
            <a:off x="152516" y="763722"/>
            <a:ext cx="373370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360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altLang="zh-CN" sz="2200" b="1" dirty="0" smtClean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H</a:t>
            </a:r>
            <a:r>
              <a:rPr lang="en-US" altLang="zh-CN" sz="2200" b="1" baseline="-25000" dirty="0" smtClean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2</a:t>
            </a:r>
            <a:r>
              <a:rPr lang="en-US" altLang="zh-CN" sz="2200" b="1" baseline="30000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+</a:t>
            </a:r>
            <a:r>
              <a:rPr lang="en-US" altLang="zh-CN" sz="2200" b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zh-CN" sz="2200" b="1" dirty="0" smtClean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42mA(20mA[2]), </a:t>
            </a:r>
            <a:r>
              <a:rPr lang="en-US" altLang="zh-CN" sz="2200" b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54%</a:t>
            </a:r>
            <a:endParaRPr lang="zh-CN" altLang="en-US" sz="2200" b="1" baseline="30000" dirty="0">
              <a:solidFill>
                <a:srgbClr val="0000FF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8" name="文本框 18"/>
          <p:cNvSpPr txBox="1">
            <a:spLocks noChangeArrowheads="1"/>
          </p:cNvSpPr>
          <p:nvPr/>
        </p:nvSpPr>
        <p:spPr bwMode="auto">
          <a:xfrm>
            <a:off x="5029188" y="781908"/>
            <a:ext cx="411481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360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altLang="zh-CN" sz="2200" b="1" dirty="0" smtClean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H</a:t>
            </a:r>
            <a:r>
              <a:rPr lang="en-US" altLang="zh-CN" sz="2200" b="1" baseline="-25000" dirty="0" smtClean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3</a:t>
            </a:r>
            <a:r>
              <a:rPr lang="en-US" altLang="zh-CN" sz="2200" b="1" baseline="30000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+</a:t>
            </a:r>
            <a:r>
              <a:rPr lang="en-US" altLang="zh-CN" sz="2200" b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zh-CN" sz="2200" b="1" dirty="0" smtClean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20mA (2.9mA[3]), </a:t>
            </a:r>
            <a:r>
              <a:rPr lang="en-US" altLang="zh-CN" sz="2200" b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55%</a:t>
            </a:r>
            <a:endParaRPr lang="zh-CN" altLang="en-US" sz="2200" b="1" baseline="30000" dirty="0">
              <a:solidFill>
                <a:srgbClr val="0000FF"/>
              </a:solidFill>
              <a:latin typeface="+mj-lt"/>
              <a:cs typeface="Times New Roman" panose="02020603050405020304" pitchFamily="18" charset="0"/>
            </a:endParaRPr>
          </a:p>
        </p:txBody>
      </p:sp>
      <p:graphicFrame>
        <p:nvGraphicFramePr>
          <p:cNvPr id="29" name="对象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2643140"/>
              </p:ext>
            </p:extLst>
          </p:nvPr>
        </p:nvGraphicFramePr>
        <p:xfrm>
          <a:off x="11602" y="1295456"/>
          <a:ext cx="3347991" cy="23862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99" name="Graph" r:id="rId3" imgW="3805123" imgH="3013862" progId="Origin50.Graph">
                  <p:embed/>
                </p:oleObj>
              </mc:Choice>
              <mc:Fallback>
                <p:oleObj name="Graph" r:id="rId3" imgW="3805123" imgH="3013862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3065" t="9853" r="4482" b="8061"/>
                      <a:stretch>
                        <a:fillRect/>
                      </a:stretch>
                    </p:blipFill>
                    <p:spPr bwMode="auto">
                      <a:xfrm>
                        <a:off x="11602" y="1295456"/>
                        <a:ext cx="3347991" cy="238627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  <a:prstDash val="dash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圆角矩形标注 30"/>
          <p:cNvSpPr/>
          <p:nvPr/>
        </p:nvSpPr>
        <p:spPr bwMode="auto">
          <a:xfrm>
            <a:off x="4191010" y="4343376"/>
            <a:ext cx="914400" cy="612648"/>
          </a:xfrm>
          <a:prstGeom prst="wedgeRoundRectCallou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50000"/>
              </a:spcAft>
              <a:buClr>
                <a:srgbClr val="004080"/>
              </a:buClr>
              <a:buSzPct val="65000"/>
              <a:buFont typeface="Wingdings" panose="05000000000000000000" pitchFamily="2" charset="2"/>
              <a:buChar char="§"/>
            </a:pPr>
            <a:endParaRPr kumimoji="0" lang="zh-CN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3224561" y="1926454"/>
            <a:ext cx="2566798" cy="1795309"/>
            <a:chOff x="2754481" y="1122455"/>
            <a:chExt cx="3571901" cy="2786081"/>
          </a:xfrm>
        </p:grpSpPr>
        <p:pic>
          <p:nvPicPr>
            <p:cNvPr id="34" name="Picture 7" descr="C:\Documents and Settings\Administrator\桌面\源\IMG_9278.jpg"/>
            <p:cNvPicPr>
              <a:picLocks noChangeAspect="1" noChangeArrowheads="1"/>
            </p:cNvPicPr>
            <p:nvPr/>
          </p:nvPicPr>
          <p:blipFill>
            <a:blip r:embed="rId5" cstate="print">
              <a:lum bright="-6000"/>
            </a:blip>
            <a:srcRect l="53001" t="18040" r="35201" b="63920"/>
            <a:stretch>
              <a:fillRect/>
            </a:stretch>
          </p:blipFill>
          <p:spPr bwMode="auto">
            <a:xfrm rot="10800000">
              <a:off x="4830012" y="1152996"/>
              <a:ext cx="1428760" cy="785817"/>
            </a:xfrm>
            <a:prstGeom prst="rect">
              <a:avLst/>
            </a:prstGeom>
            <a:solidFill>
              <a:schemeClr val="accent2"/>
            </a:solidFill>
            <a:ln>
              <a:solidFill>
                <a:srgbClr val="0000FF"/>
              </a:solidFill>
            </a:ln>
            <a:effectLst>
              <a:softEdge rad="112500"/>
            </a:effectLst>
          </p:spPr>
        </p:pic>
        <p:pic>
          <p:nvPicPr>
            <p:cNvPr id="35" name="Picture 7" descr="C:\Documents and Settings\Administrator\桌面\源\IMG_9278.jpg"/>
            <p:cNvPicPr>
              <a:picLocks noChangeAspect="1" noChangeArrowheads="1"/>
            </p:cNvPicPr>
            <p:nvPr/>
          </p:nvPicPr>
          <p:blipFill>
            <a:blip r:embed="rId5" cstate="print"/>
            <a:srcRect l="10523" t="20044" r="14310" b="1783"/>
            <a:stretch>
              <a:fillRect/>
            </a:stretch>
          </p:blipFill>
          <p:spPr bwMode="auto">
            <a:xfrm>
              <a:off x="2754481" y="1122455"/>
              <a:ext cx="3571901" cy="2786081"/>
            </a:xfrm>
            <a:prstGeom prst="rect">
              <a:avLst/>
            </a:prstGeom>
            <a:solidFill>
              <a:schemeClr val="accent2"/>
            </a:solidFill>
            <a:ln>
              <a:solidFill>
                <a:srgbClr val="0000FF"/>
              </a:solidFill>
            </a:ln>
          </p:spPr>
        </p:pic>
      </p:grpSp>
      <p:pic>
        <p:nvPicPr>
          <p:cNvPr id="2" name="图片 1"/>
          <p:cNvPicPr preferRelativeResize="0">
            <a:picLocks/>
          </p:cNvPicPr>
          <p:nvPr/>
        </p:nvPicPr>
        <p:blipFill rotWithShape="1">
          <a:blip r:embed="rId6"/>
          <a:srcRect l="7361" r="5332"/>
          <a:stretch/>
        </p:blipFill>
        <p:spPr>
          <a:xfrm>
            <a:off x="5815485" y="1395195"/>
            <a:ext cx="3291464" cy="238427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7"/>
          <a:srcRect t="2043" r="7896"/>
          <a:stretch/>
        </p:blipFill>
        <p:spPr>
          <a:xfrm>
            <a:off x="119" y="3597057"/>
            <a:ext cx="3286337" cy="271793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8"/>
          <a:srcRect l="4071" t="6459" r="8400"/>
          <a:stretch/>
        </p:blipFill>
        <p:spPr>
          <a:xfrm>
            <a:off x="5651527" y="3832167"/>
            <a:ext cx="3423416" cy="2684821"/>
          </a:xfrm>
          <a:prstGeom prst="rect">
            <a:avLst/>
          </a:prstGeom>
        </p:spPr>
      </p:pic>
      <p:sp>
        <p:nvSpPr>
          <p:cNvPr id="21" name="矩形 8"/>
          <p:cNvSpPr>
            <a:spLocks noChangeArrowheads="1"/>
          </p:cNvSpPr>
          <p:nvPr/>
        </p:nvSpPr>
        <p:spPr bwMode="auto">
          <a:xfrm>
            <a:off x="3192157" y="5174577"/>
            <a:ext cx="2421360" cy="101566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indent="180000">
              <a:spcBef>
                <a:spcPct val="0"/>
              </a:spcBef>
              <a:spcAft>
                <a:spcPts val="0"/>
              </a:spcAft>
              <a:buClrTx/>
              <a:buSzPct val="100000"/>
              <a:buFont typeface="+mj-lt"/>
              <a:buAutoNum type="arabicPeriod"/>
              <a:defRPr/>
            </a:pPr>
            <a:r>
              <a:rPr lang="en-US" altLang="zh-CN" sz="1000" dirty="0"/>
              <a:t>Yuan Xu </a:t>
            </a:r>
            <a:r>
              <a:rPr lang="en-US" altLang="zh-CN" sz="1000" i="1" dirty="0"/>
              <a:t>et al.</a:t>
            </a:r>
            <a:r>
              <a:rPr lang="en-US" altLang="zh-CN" sz="1000" dirty="0"/>
              <a:t>, </a:t>
            </a:r>
            <a:r>
              <a:rPr lang="en-US" altLang="zh-CN" sz="1000" i="1" dirty="0"/>
              <a:t>Rev. Sci. </a:t>
            </a:r>
            <a:r>
              <a:rPr lang="en-US" altLang="zh-CN" sz="1000" i="1" dirty="0" err="1"/>
              <a:t>Instrum</a:t>
            </a:r>
            <a:r>
              <a:rPr lang="en-US" altLang="zh-CN" sz="1000" i="1" dirty="0"/>
              <a:t>.</a:t>
            </a:r>
            <a:r>
              <a:rPr lang="en-US" altLang="zh-CN" sz="1000" dirty="0"/>
              <a:t> </a:t>
            </a:r>
            <a:r>
              <a:rPr lang="en-US" altLang="zh-CN" sz="1000" b="1" dirty="0"/>
              <a:t>85</a:t>
            </a:r>
            <a:r>
              <a:rPr lang="en-US" altLang="zh-CN" sz="1000" dirty="0"/>
              <a:t>, 02A943 (2014).</a:t>
            </a:r>
            <a:endParaRPr lang="de-DE" altLang="zh-CN" sz="1000" dirty="0"/>
          </a:p>
          <a:p>
            <a:pPr indent="180000" eaLnBrk="1" hangingPunct="1">
              <a:spcBef>
                <a:spcPct val="0"/>
              </a:spcBef>
              <a:spcAft>
                <a:spcPts val="0"/>
              </a:spcAft>
              <a:buClrTx/>
              <a:buSzPct val="100000"/>
              <a:buFont typeface="+mj-lt"/>
              <a:buAutoNum type="arabicPeriod"/>
              <a:defRPr/>
            </a:pPr>
            <a:r>
              <a:rPr lang="it-IT" altLang="zh-CN" sz="1000" dirty="0" smtClean="0"/>
              <a:t>R</a:t>
            </a:r>
            <a:r>
              <a:rPr lang="it-IT" altLang="zh-CN" sz="1000" dirty="0"/>
              <a:t>. Miracoli </a:t>
            </a:r>
            <a:r>
              <a:rPr lang="it-IT" altLang="zh-CN" sz="1000" i="1" dirty="0"/>
              <a:t>et al.</a:t>
            </a:r>
            <a:r>
              <a:rPr lang="it-IT" altLang="zh-CN" sz="1000" dirty="0"/>
              <a:t>, </a:t>
            </a:r>
            <a:r>
              <a:rPr lang="it-IT" altLang="zh-CN" sz="1000" i="1" dirty="0"/>
              <a:t>Rev. Sci. </a:t>
            </a:r>
            <a:r>
              <a:rPr lang="en-US" altLang="zh-CN" sz="1000" i="1" dirty="0" err="1"/>
              <a:t>Instrum</a:t>
            </a:r>
            <a:r>
              <a:rPr lang="en-US" altLang="zh-CN" sz="1000" dirty="0"/>
              <a:t>. </a:t>
            </a:r>
            <a:r>
              <a:rPr lang="en-US" altLang="zh-CN" sz="1000" b="1" dirty="0"/>
              <a:t>83</a:t>
            </a:r>
            <a:r>
              <a:rPr lang="en-US" altLang="zh-CN" sz="1000" dirty="0"/>
              <a:t>, 02A305 (2012).</a:t>
            </a:r>
          </a:p>
          <a:p>
            <a:pPr indent="180000" eaLnBrk="1" hangingPunct="1">
              <a:spcBef>
                <a:spcPct val="0"/>
              </a:spcBef>
              <a:spcAft>
                <a:spcPts val="0"/>
              </a:spcAft>
              <a:buClrTx/>
              <a:buSzPct val="100000"/>
              <a:buFont typeface="+mj-lt"/>
              <a:buAutoNum type="arabicPeriod"/>
              <a:defRPr/>
            </a:pPr>
            <a:r>
              <a:rPr lang="en-US" altLang="zh-CN" sz="1000" kern="100" dirty="0">
                <a:cs typeface="Times New Roman" panose="02020603050405020304" pitchFamily="18" charset="0"/>
              </a:rPr>
              <a:t>N. Joshi, M. </a:t>
            </a:r>
            <a:r>
              <a:rPr lang="en-US" altLang="zh-CN" sz="1000" kern="100" dirty="0" err="1">
                <a:cs typeface="Times New Roman" panose="02020603050405020304" pitchFamily="18" charset="0"/>
              </a:rPr>
              <a:t>Droba</a:t>
            </a:r>
            <a:r>
              <a:rPr lang="en-US" altLang="zh-CN" sz="1000" kern="100" dirty="0">
                <a:cs typeface="Times New Roman" panose="02020603050405020304" pitchFamily="18" charset="0"/>
              </a:rPr>
              <a:t>, O. </a:t>
            </a:r>
            <a:r>
              <a:rPr lang="en-US" altLang="zh-CN" sz="1000" kern="100" dirty="0" err="1">
                <a:cs typeface="Times New Roman" panose="02020603050405020304" pitchFamily="18" charset="0"/>
              </a:rPr>
              <a:t>Meusel</a:t>
            </a:r>
            <a:r>
              <a:rPr lang="en-US" altLang="zh-CN" sz="1000" kern="100" dirty="0">
                <a:cs typeface="Times New Roman" panose="02020603050405020304" pitchFamily="18" charset="0"/>
              </a:rPr>
              <a:t>, U. Ratzinger, </a:t>
            </a:r>
            <a:r>
              <a:rPr lang="en-US" altLang="zh-CN" sz="1000" b="1" kern="100" dirty="0">
                <a:cs typeface="Times New Roman" panose="02020603050405020304" pitchFamily="18" charset="0"/>
              </a:rPr>
              <a:t>NIM A</a:t>
            </a:r>
            <a:r>
              <a:rPr lang="en-US" altLang="zh-CN" sz="1000" kern="100" dirty="0">
                <a:cs typeface="Times New Roman" panose="02020603050405020304" pitchFamily="18" charset="0"/>
              </a:rPr>
              <a:t> 606 310–313 (2009).</a:t>
            </a:r>
            <a:endParaRPr lang="en-US" altLang="zh-CN" sz="1000" dirty="0"/>
          </a:p>
        </p:txBody>
      </p:sp>
    </p:spTree>
    <p:extLst>
      <p:ext uri="{BB962C8B-B14F-4D97-AF65-F5344CB8AC3E}">
        <p14:creationId xmlns:p14="http://schemas.microsoft.com/office/powerpoint/2010/main" val="373591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1371684" y="0"/>
            <a:ext cx="6400632" cy="66060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8">
              <a:spcBef>
                <a:spcPts val="0"/>
              </a:spcBef>
              <a:buClr>
                <a:srgbClr val="0066FF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zh-CN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Cross</a:t>
            </a:r>
            <a:r>
              <a:rPr lang="en-US" altLang="zh-CN" sz="2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Section of H</a:t>
            </a:r>
            <a:r>
              <a:rPr lang="en-US" altLang="zh-CN" sz="2600" b="1" baseline="30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 </a:t>
            </a:r>
            <a:r>
              <a:rPr lang="en-US" altLang="zh-CN" sz="2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Generation  Process</a:t>
            </a:r>
            <a:endParaRPr lang="en-US" altLang="zh-CN" sz="2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/>
          <a:srcRect t="10725" r="785"/>
          <a:stretch/>
        </p:blipFill>
        <p:spPr>
          <a:xfrm>
            <a:off x="381110" y="685872"/>
            <a:ext cx="7772196" cy="5658829"/>
          </a:xfrm>
          <a:prstGeom prst="rect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</p:spPr>
      </p:pic>
      <p:sp>
        <p:nvSpPr>
          <p:cNvPr id="9" name="Text Box 1088"/>
          <p:cNvSpPr txBox="1">
            <a:spLocks noChangeArrowheads="1"/>
          </p:cNvSpPr>
          <p:nvPr/>
        </p:nvSpPr>
        <p:spPr bwMode="auto">
          <a:xfrm>
            <a:off x="6148358" y="2770212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120000"/>
              <a:buChar char="•"/>
              <a:defRPr sz="22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110000"/>
              <a:buChar char="–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A5002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zh-CN" sz="2000">
              <a:ea typeface="宋体" panose="02010600030101010101" pitchFamily="2" charset="-122"/>
            </a:endParaRPr>
          </a:p>
        </p:txBody>
      </p:sp>
      <p:sp>
        <p:nvSpPr>
          <p:cNvPr id="10" name="Text Box 1089"/>
          <p:cNvSpPr txBox="1">
            <a:spLocks noChangeArrowheads="1"/>
          </p:cNvSpPr>
          <p:nvPr/>
        </p:nvSpPr>
        <p:spPr bwMode="auto">
          <a:xfrm>
            <a:off x="6172170" y="2794024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120000"/>
              <a:buChar char="•"/>
              <a:defRPr sz="22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110000"/>
              <a:buChar char="–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A5002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zh-CN" sz="2000">
              <a:ea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543722" y="5943534"/>
            <a:ext cx="15239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8000" indent="-36000">
              <a:buFont typeface="Wingdings" panose="05000000000000000000" pitchFamily="2" charset="2"/>
              <a:buChar char="u"/>
            </a:pPr>
            <a:r>
              <a:rPr lang="en-US" altLang="zh-CN" sz="1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Jens PETERS, ICIS </a:t>
            </a:r>
            <a:r>
              <a:rPr lang="en-US" altLang="zh-CN" sz="10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07, August  </a:t>
            </a:r>
            <a:r>
              <a:rPr lang="en-US" altLang="zh-CN" sz="1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26-31, 2007, </a:t>
            </a:r>
            <a:r>
              <a:rPr lang="en-US" altLang="zh-CN" sz="1000" dirty="0" err="1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Jeju</a:t>
            </a:r>
            <a:r>
              <a:rPr lang="en-US" altLang="zh-CN" sz="10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, Korea</a:t>
            </a:r>
            <a:endParaRPr lang="zh-CN" alt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1120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1066892" y="914466"/>
            <a:ext cx="7619800" cy="5370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0"/>
              </a:spcBef>
              <a:spcAft>
                <a:spcPts val="600"/>
              </a:spcAft>
              <a:buClrTx/>
              <a:buSzPct val="100000"/>
              <a:buAutoNum type="arabicParenR"/>
            </a:pPr>
            <a:r>
              <a:rPr lang="en-US" altLang="zh-CN" sz="2400" dirty="0" smtClean="0">
                <a:solidFill>
                  <a:srgbClr val="C00000"/>
                </a:solidFill>
                <a:latin typeface="+mj-lt"/>
              </a:rPr>
              <a:t>Cs or Cs-free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ClrTx/>
              <a:buSzPct val="100000"/>
              <a:buAutoNum type="arabicParenR"/>
            </a:pPr>
            <a:r>
              <a:rPr lang="en-US" altLang="zh-CN" sz="2400" dirty="0" smtClean="0">
                <a:solidFill>
                  <a:srgbClr val="C00000"/>
                </a:solidFill>
                <a:latin typeface="+mj-lt"/>
              </a:rPr>
              <a:t>Electron generation or heating </a:t>
            </a:r>
            <a:r>
              <a:rPr lang="en-US" altLang="zh-CN" dirty="0" smtClean="0">
                <a:latin typeface="+mj-lt"/>
              </a:rPr>
              <a:t>(RF/Filament/ ECR)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Wingdings" panose="05000000000000000000" pitchFamily="2" charset="2"/>
              <a:buAutoNum type="arabicParenR"/>
            </a:pPr>
            <a:r>
              <a:rPr lang="en-US" altLang="zh-CN" sz="2400" dirty="0">
                <a:solidFill>
                  <a:srgbClr val="C00000"/>
                </a:solidFill>
                <a:latin typeface="+mj-lt"/>
              </a:rPr>
              <a:t>Electron selection filter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ClrTx/>
              <a:buSzPct val="100000"/>
              <a:buAutoNum type="arabicParenR"/>
            </a:pPr>
            <a:r>
              <a:rPr lang="en-US" altLang="zh-CN" sz="2400" dirty="0" smtClean="0">
                <a:solidFill>
                  <a:srgbClr val="0033CC"/>
                </a:solidFill>
                <a:latin typeface="+mj-lt"/>
              </a:rPr>
              <a:t>Gas distribution 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ClrTx/>
              <a:buSzPct val="100000"/>
              <a:buAutoNum type="arabicParenR"/>
            </a:pPr>
            <a:r>
              <a:rPr lang="en-US" altLang="zh-CN" sz="2400" dirty="0">
                <a:solidFill>
                  <a:srgbClr val="0033CC"/>
                </a:solidFill>
                <a:latin typeface="+mj-lt"/>
              </a:rPr>
              <a:t>Collar in cold </a:t>
            </a:r>
            <a:r>
              <a:rPr lang="en-US" altLang="zh-CN" sz="2400" dirty="0" smtClean="0">
                <a:solidFill>
                  <a:srgbClr val="0033CC"/>
                </a:solidFill>
                <a:latin typeface="+mj-lt"/>
              </a:rPr>
              <a:t>region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ClrTx/>
              <a:buSzPct val="100000"/>
              <a:buAutoNum type="arabicParenR"/>
            </a:pPr>
            <a:r>
              <a:rPr lang="en-US" altLang="zh-CN" sz="2400" dirty="0" smtClean="0">
                <a:solidFill>
                  <a:srgbClr val="0033CC"/>
                </a:solidFill>
                <a:latin typeface="+mj-lt"/>
              </a:rPr>
              <a:t>Liner material</a:t>
            </a:r>
            <a:endParaRPr lang="en-US" altLang="zh-CN" sz="2400" dirty="0">
              <a:solidFill>
                <a:srgbClr val="0033CC"/>
              </a:solidFill>
              <a:latin typeface="+mj-lt"/>
            </a:endParaRP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Wingdings" panose="05000000000000000000" pitchFamily="2" charset="2"/>
              <a:buAutoNum type="arabicParenR"/>
            </a:pPr>
            <a:r>
              <a:rPr lang="en-US" altLang="zh-CN" sz="2400" dirty="0">
                <a:solidFill>
                  <a:srgbClr val="C00000"/>
                </a:solidFill>
                <a:latin typeface="+mj-lt"/>
              </a:rPr>
              <a:t>Electron </a:t>
            </a:r>
            <a:r>
              <a:rPr lang="en-US" altLang="zh-CN" sz="2400" dirty="0" smtClean="0">
                <a:solidFill>
                  <a:srgbClr val="C00000"/>
                </a:solidFill>
                <a:latin typeface="+mj-lt"/>
              </a:rPr>
              <a:t>co-extraction suppressing</a:t>
            </a:r>
            <a:endParaRPr lang="en-US" altLang="zh-CN" sz="2400" dirty="0">
              <a:solidFill>
                <a:srgbClr val="C00000"/>
              </a:solidFill>
              <a:latin typeface="+mj-lt"/>
            </a:endParaRP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ClrTx/>
              <a:buSzPct val="100000"/>
              <a:buAutoNum type="arabicParenR"/>
            </a:pPr>
            <a:r>
              <a:rPr lang="en-US" altLang="zh-CN" sz="2400" dirty="0">
                <a:solidFill>
                  <a:srgbClr val="C00000"/>
                </a:solidFill>
                <a:latin typeface="+mj-lt"/>
              </a:rPr>
              <a:t>RF </a:t>
            </a:r>
            <a:r>
              <a:rPr lang="en-US" altLang="zh-CN" sz="2400" dirty="0" smtClean="0">
                <a:solidFill>
                  <a:srgbClr val="C00000"/>
                </a:solidFill>
                <a:latin typeface="+mj-lt"/>
              </a:rPr>
              <a:t>Breakup before cold region</a:t>
            </a:r>
            <a:endParaRPr lang="en-US" altLang="zh-CN" sz="2400" dirty="0">
              <a:solidFill>
                <a:srgbClr val="C00000"/>
              </a:solidFill>
              <a:latin typeface="+mj-lt"/>
            </a:endParaRP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ClrTx/>
              <a:buSzPct val="100000"/>
              <a:buAutoNum type="arabicParenR"/>
            </a:pPr>
            <a:r>
              <a:rPr lang="en-US" altLang="zh-CN" sz="2400" dirty="0" smtClean="0">
                <a:latin typeface="+mj-lt"/>
              </a:rPr>
              <a:t>Plasma bias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ClrTx/>
              <a:buSzPct val="100000"/>
              <a:buAutoNum type="arabicParenR"/>
            </a:pPr>
            <a:r>
              <a:rPr lang="en-US" altLang="zh-CN" sz="2400" dirty="0">
                <a:latin typeface="+mj-lt"/>
              </a:rPr>
              <a:t>Extraction system structure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ClrTx/>
              <a:buSzPct val="100000"/>
              <a:buAutoNum type="arabicParenR"/>
            </a:pPr>
            <a:r>
              <a:rPr lang="en-US" altLang="zh-CN" sz="2400" dirty="0">
                <a:latin typeface="+mj-lt"/>
              </a:rPr>
              <a:t>Space charge </a:t>
            </a:r>
            <a:r>
              <a:rPr lang="en-US" altLang="zh-CN" sz="2400" dirty="0" smtClean="0">
                <a:latin typeface="+mj-lt"/>
              </a:rPr>
              <a:t>effect</a:t>
            </a:r>
          </a:p>
          <a:p>
            <a:pPr algn="ctr">
              <a:spcBef>
                <a:spcPts val="0"/>
              </a:spcBef>
              <a:spcAft>
                <a:spcPts val="600"/>
              </a:spcAft>
              <a:buClrTx/>
              <a:buSzPct val="100000"/>
              <a:buNone/>
            </a:pPr>
            <a:r>
              <a:rPr lang="en-US" altLang="zh-CN" sz="2400" dirty="0" smtClean="0">
                <a:latin typeface="+mj-lt"/>
              </a:rPr>
              <a:t>…</a:t>
            </a:r>
            <a:endParaRPr lang="zh-CN" altLang="en-US" sz="2400" dirty="0">
              <a:latin typeface="+mj-lt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1295486" y="0"/>
            <a:ext cx="6934018" cy="76207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8">
              <a:spcBef>
                <a:spcPts val="0"/>
              </a:spcBef>
              <a:spcAft>
                <a:spcPts val="600"/>
              </a:spcAft>
              <a:buClr>
                <a:srgbClr val="0066FF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altLang="zh-CN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Topics </a:t>
            </a:r>
            <a:r>
              <a:rPr lang="en-US" altLang="zh-CN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for a </a:t>
            </a:r>
            <a:r>
              <a:rPr lang="en-US" altLang="zh-CN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Volume H</a:t>
            </a:r>
            <a:r>
              <a:rPr lang="en-US" altLang="zh-CN" sz="2800" b="1" baseline="30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-</a:t>
            </a:r>
            <a:r>
              <a:rPr lang="en-US" altLang="zh-CN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zh-CN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Source </a:t>
            </a:r>
            <a:r>
              <a:rPr lang="en-US" altLang="zh-CN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Design</a:t>
            </a:r>
            <a:endParaRPr lang="en-US" altLang="zh-CN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1309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1"/>
          <p:cNvGrpSpPr/>
          <p:nvPr/>
        </p:nvGrpSpPr>
        <p:grpSpPr bwMode="auto">
          <a:xfrm>
            <a:off x="531813" y="798669"/>
            <a:ext cx="8253412" cy="336745"/>
            <a:chOff x="609600" y="367861"/>
            <a:chExt cx="11004332" cy="536029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609600" y="367861"/>
              <a:ext cx="0" cy="536029"/>
            </a:xfrm>
            <a:prstGeom prst="line">
              <a:avLst/>
            </a:prstGeom>
            <a:ln>
              <a:headEnd type="diamond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>
              <a:off x="609600" y="903890"/>
              <a:ext cx="1100433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 flipV="1">
              <a:off x="11613932" y="367861"/>
              <a:ext cx="0" cy="53602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 flipH="1">
              <a:off x="10149228" y="367861"/>
              <a:ext cx="1464704" cy="0"/>
            </a:xfrm>
            <a:prstGeom prst="line">
              <a:avLst/>
            </a:prstGeom>
            <a:ln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Picture 11" descr="D:\我的文档\图片收藏\6.png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50"/>
            <a:ext cx="7351128" cy="4401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矩形 27"/>
          <p:cNvSpPr>
            <a:spLocks noChangeArrowheads="1"/>
          </p:cNvSpPr>
          <p:nvPr/>
        </p:nvSpPr>
        <p:spPr bwMode="auto">
          <a:xfrm>
            <a:off x="152516" y="6095930"/>
            <a:ext cx="8229384" cy="2308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Calibri Light" pitchFamily="34" charset="0"/>
              <a:buAutoNum type="arabicPeriod"/>
            </a:pPr>
            <a:r>
              <a:rPr lang="en-US" altLang="zh-CN" sz="1000" dirty="0">
                <a:latin typeface="Times New Roman" pitchFamily="18" charset="0"/>
              </a:rPr>
              <a:t>Haitao</a:t>
            </a:r>
            <a:r>
              <a:rPr lang="fr-FR" altLang="zh-CN" sz="1000" dirty="0">
                <a:latin typeface="Times New Roman" pitchFamily="18" charset="0"/>
              </a:rPr>
              <a:t> Ren, </a:t>
            </a:r>
            <a:r>
              <a:rPr lang="fr-FR" altLang="zh-CN" sz="1000" b="1" dirty="0">
                <a:latin typeface="Times New Roman" pitchFamily="18" charset="0"/>
              </a:rPr>
              <a:t>Shixiang Peng*,</a:t>
            </a:r>
            <a:r>
              <a:rPr lang="fr-FR" altLang="zh-CN" sz="1000" dirty="0">
                <a:latin typeface="Times New Roman" pitchFamily="18" charset="0"/>
              </a:rPr>
              <a:t> </a:t>
            </a:r>
            <a:r>
              <a:rPr lang="fr-FR" altLang="zh-CN" sz="1000" dirty="0" smtClean="0">
                <a:latin typeface="Times New Roman" pitchFamily="18" charset="0"/>
              </a:rPr>
              <a:t> </a:t>
            </a:r>
            <a:r>
              <a:rPr lang="en-US" altLang="zh-CN" sz="1000" b="1" dirty="0">
                <a:latin typeface="Times New Roman" pitchFamily="18" charset="0"/>
              </a:rPr>
              <a:t>MOPFI034, </a:t>
            </a:r>
            <a:r>
              <a:rPr lang="en-US" altLang="zh-CN" sz="1000" i="1" dirty="0">
                <a:latin typeface="Times New Roman" pitchFamily="18" charset="0"/>
              </a:rPr>
              <a:t>Proceeding of IPAC13</a:t>
            </a:r>
            <a:r>
              <a:rPr lang="en-US" altLang="zh-CN" sz="1000" dirty="0">
                <a:latin typeface="Times New Roman" pitchFamily="18" charset="0"/>
              </a:rPr>
              <a:t>, Shanghai, China, May 12-17, 2013: 360-362</a:t>
            </a:r>
            <a:r>
              <a:rPr lang="en-US" altLang="zh-CN" sz="1000" b="1" dirty="0">
                <a:latin typeface="Times New Roman" pitchFamily="18" charset="0"/>
              </a:rPr>
              <a:t>.</a:t>
            </a:r>
          </a:p>
        </p:txBody>
      </p:sp>
      <p:pic>
        <p:nvPicPr>
          <p:cNvPr id="14" name="图片 15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2" t="-1472" r="19492"/>
          <a:stretch>
            <a:fillRect/>
          </a:stretch>
        </p:blipFill>
        <p:spPr bwMode="auto">
          <a:xfrm>
            <a:off x="7386984" y="2514624"/>
            <a:ext cx="1757016" cy="2209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文本框 16"/>
          <p:cNvSpPr txBox="1">
            <a:spLocks noChangeArrowheads="1"/>
          </p:cNvSpPr>
          <p:nvPr/>
        </p:nvSpPr>
        <p:spPr bwMode="auto">
          <a:xfrm>
            <a:off x="7162733" y="1676446"/>
            <a:ext cx="1981268" cy="72943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800" dirty="0" smtClean="0">
                <a:latin typeface="+mj-lt"/>
              </a:rPr>
              <a:t>100mA@50kV </a:t>
            </a:r>
            <a:r>
              <a:rPr lang="en-US" altLang="zh-CN" sz="1800" dirty="0">
                <a:latin typeface="+mj-lt"/>
              </a:rPr>
              <a:t>H</a:t>
            </a:r>
            <a:r>
              <a:rPr lang="en-US" altLang="zh-CN" sz="1800" baseline="30000" dirty="0">
                <a:latin typeface="+mj-lt"/>
              </a:rPr>
              <a:t>+</a:t>
            </a:r>
            <a:r>
              <a:rPr lang="en-US" altLang="zh-CN" sz="1800" dirty="0">
                <a:latin typeface="+mj-lt"/>
              </a:rPr>
              <a:t> </a:t>
            </a:r>
            <a:endParaRPr lang="en-US" altLang="zh-CN" sz="1800" dirty="0" smtClean="0">
              <a:latin typeface="+mj-lt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800" dirty="0" smtClean="0">
                <a:latin typeface="+mj-lt"/>
              </a:rPr>
              <a:t>Prototype </a:t>
            </a:r>
            <a:r>
              <a:rPr lang="en-US" altLang="zh-CN" sz="1800" dirty="0">
                <a:latin typeface="+mj-lt"/>
              </a:rPr>
              <a:t>source </a:t>
            </a:r>
            <a:endParaRPr lang="zh-CN" altLang="en-US" sz="1800" dirty="0">
              <a:latin typeface="+mj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96701" y="727562"/>
            <a:ext cx="6200460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zh-CN" sz="2100" b="1" dirty="0" smtClean="0">
                <a:solidFill>
                  <a:srgbClr val="E96813"/>
                </a:solidFill>
                <a:latin typeface="+mj-lt"/>
                <a:ea typeface="微软雅黑" pitchFamily="34" charset="-122"/>
              </a:rPr>
              <a:t>1)Prototype H</a:t>
            </a:r>
            <a:r>
              <a:rPr lang="en-US" altLang="zh-CN" sz="2100" b="1" baseline="30000" dirty="0" smtClean="0">
                <a:solidFill>
                  <a:srgbClr val="E96813"/>
                </a:solidFill>
                <a:latin typeface="+mj-lt"/>
                <a:ea typeface="微软雅黑" pitchFamily="34" charset="-122"/>
              </a:rPr>
              <a:t>-</a:t>
            </a:r>
            <a:r>
              <a:rPr lang="en-US" altLang="zh-CN" sz="2100" b="1" dirty="0" smtClean="0">
                <a:solidFill>
                  <a:srgbClr val="E96813"/>
                </a:solidFill>
                <a:latin typeface="+mj-lt"/>
                <a:ea typeface="微软雅黑" pitchFamily="34" charset="-122"/>
              </a:rPr>
              <a:t> Source</a:t>
            </a:r>
            <a:r>
              <a:rPr lang="zh-CN" altLang="en-US" sz="2100" b="1" dirty="0" smtClean="0">
                <a:solidFill>
                  <a:srgbClr val="E96813"/>
                </a:solidFill>
                <a:latin typeface="+mj-lt"/>
                <a:ea typeface="微软雅黑" pitchFamily="34" charset="-122"/>
              </a:rPr>
              <a:t>  </a:t>
            </a:r>
            <a:r>
              <a:rPr lang="en-US" altLang="zh-CN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rPr>
              <a:t>2012/10/28 - 2012/11/7</a:t>
            </a:r>
            <a:endParaRPr lang="zh-CN" altLang="en-US" sz="2100" b="1" dirty="0">
              <a:latin typeface="+mj-lt"/>
              <a:ea typeface="微软雅黑" pitchFamily="34" charset="-122"/>
            </a:endParaRPr>
          </a:p>
        </p:txBody>
      </p:sp>
      <p:sp>
        <p:nvSpPr>
          <p:cNvPr id="19" name="圆角矩形 18"/>
          <p:cNvSpPr/>
          <p:nvPr/>
        </p:nvSpPr>
        <p:spPr bwMode="auto">
          <a:xfrm>
            <a:off x="1143090" y="76288"/>
            <a:ext cx="7086414" cy="5400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6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  <a:cs typeface="+mn-cs"/>
              </a:rPr>
              <a:t>PKU </a:t>
            </a:r>
            <a:r>
              <a:rPr lang="en-US" altLang="zh-CN" sz="26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  <a:cs typeface="+mn-cs"/>
              </a:rPr>
              <a:t>Microwave Driven </a:t>
            </a:r>
            <a:r>
              <a:rPr lang="en-US" altLang="zh-CN" sz="26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Cs-free H</a:t>
            </a:r>
            <a:r>
              <a:rPr lang="en-US" altLang="zh-CN" sz="2600" b="1" baseline="30000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-</a:t>
            </a:r>
            <a:r>
              <a:rPr lang="en-US" altLang="zh-CN" sz="26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altLang="zh-CN" sz="26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Sources</a:t>
            </a:r>
            <a:endParaRPr lang="en-US" altLang="zh-CN" sz="26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63264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1828872" y="685872"/>
            <a:ext cx="4533880" cy="76198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4800" dirty="0" smtClean="0">
                <a:solidFill>
                  <a:schemeClr val="tx1"/>
                </a:solidFill>
                <a:ea typeface="华文仿宋" panose="02010600040101010101" pitchFamily="2" charset="-122"/>
                <a:cs typeface="Arial" panose="020B0604020202020204" pitchFamily="34" charset="0"/>
              </a:rPr>
              <a:t>Contents</a:t>
            </a:r>
            <a:endParaRPr lang="en-US" sz="4800" dirty="0" smtClean="0">
              <a:solidFill>
                <a:schemeClr val="tx1"/>
              </a:solidFill>
              <a:ea typeface="Kozuka Gothic Pro H" panose="020B0800000000000000" charset="-128"/>
              <a:cs typeface="Arial" panose="020B0604020202020204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457308" y="1828842"/>
            <a:ext cx="8229384" cy="4114692"/>
          </a:xfrm>
          <a:prstGeom prst="rect">
            <a:avLst/>
          </a:prstGeom>
        </p:spPr>
        <p:txBody>
          <a:bodyPr/>
          <a:lstStyle/>
          <a:p>
            <a:pPr marL="514350" indent="-514350" latinLnBrk="0">
              <a:lnSpc>
                <a:spcPct val="150000"/>
              </a:lnSpc>
              <a:spcBef>
                <a:spcPts val="0"/>
              </a:spcBef>
              <a:buClrTx/>
              <a:buSzPct val="100000"/>
              <a:buFont typeface="+mj-lt"/>
              <a:buAutoNum type="arabicPeriod"/>
            </a:pPr>
            <a:r>
              <a:rPr lang="en-US" altLang="zh-CN" sz="2800" b="0" dirty="0" smtClean="0">
                <a:latin typeface="+mj-lt"/>
                <a:cs typeface="Times New Roman" panose="02020603050405020304" pitchFamily="18" charset="0"/>
                <a:sym typeface="+mn-ea"/>
              </a:rPr>
              <a:t>H</a:t>
            </a:r>
            <a:r>
              <a:rPr lang="en-US" altLang="zh-CN" sz="2800" b="0" baseline="30000" dirty="0" smtClean="0">
                <a:latin typeface="+mj-lt"/>
                <a:cs typeface="Times New Roman" panose="02020603050405020304" pitchFamily="18" charset="0"/>
                <a:sym typeface="+mn-ea"/>
              </a:rPr>
              <a:t>-</a:t>
            </a:r>
            <a:r>
              <a:rPr lang="en-US" altLang="zh-CN" sz="2800" b="0" dirty="0" smtClean="0">
                <a:latin typeface="+mj-lt"/>
                <a:cs typeface="Times New Roman" panose="02020603050405020304" pitchFamily="18" charset="0"/>
                <a:sym typeface="+mn-ea"/>
              </a:rPr>
              <a:t> Source </a:t>
            </a:r>
            <a:r>
              <a:rPr lang="en-US" altLang="zh-CN" sz="2800" b="0" dirty="0">
                <a:latin typeface="+mj-lt"/>
                <a:cs typeface="Times New Roman" panose="02020603050405020304" pitchFamily="18" charset="0"/>
              </a:rPr>
              <a:t>Research </a:t>
            </a:r>
            <a:r>
              <a:rPr lang="en-US" altLang="zh-CN" sz="2800" b="0" dirty="0" smtClean="0">
                <a:latin typeface="+mj-lt"/>
                <a:cs typeface="Times New Roman" panose="02020603050405020304" pitchFamily="18" charset="0"/>
                <a:sym typeface="+mn-ea"/>
              </a:rPr>
              <a:t>Motivation at PKU</a:t>
            </a:r>
          </a:p>
          <a:p>
            <a:pPr marL="514350" indent="-514350" latinLnBrk="0">
              <a:lnSpc>
                <a:spcPct val="150000"/>
              </a:lnSpc>
              <a:spcBef>
                <a:spcPts val="0"/>
              </a:spcBef>
              <a:buClrTx/>
              <a:buSzPct val="100000"/>
              <a:buFont typeface="+mj-lt"/>
              <a:buAutoNum type="arabicPeriod"/>
            </a:pPr>
            <a:r>
              <a:rPr lang="en-US" altLang="zh-CN" sz="2800" b="0" dirty="0" smtClean="0">
                <a:latin typeface="+mj-lt"/>
                <a:cs typeface="Times New Roman" panose="02020603050405020304" pitchFamily="18" charset="0"/>
                <a:sym typeface="+mn-ea"/>
              </a:rPr>
              <a:t>Challenges </a:t>
            </a:r>
            <a:r>
              <a:rPr lang="en-GB" altLang="zh-CN" sz="2800" b="0" dirty="0">
                <a:latin typeface="+mj-lt"/>
                <a:cs typeface="Times New Roman" panose="02020603050405020304" pitchFamily="18" charset="0"/>
              </a:rPr>
              <a:t>in Terms of Current and Emittance, Upgradability</a:t>
            </a:r>
            <a:endParaRPr lang="en-US" altLang="zh-CN" sz="2800" b="0" dirty="0">
              <a:latin typeface="+mj-lt"/>
              <a:cs typeface="Times New Roman" panose="02020603050405020304" pitchFamily="18" charset="0"/>
              <a:sym typeface="+mn-ea"/>
            </a:endParaRPr>
          </a:p>
          <a:p>
            <a:pPr marL="514350" indent="-514350" latinLnBrk="0">
              <a:lnSpc>
                <a:spcPct val="150000"/>
              </a:lnSpc>
              <a:spcBef>
                <a:spcPts val="0"/>
              </a:spcBef>
              <a:buClrTx/>
              <a:buSzPct val="100000"/>
              <a:buFont typeface="+mj-lt"/>
              <a:buAutoNum type="arabicPeriod"/>
            </a:pPr>
            <a:r>
              <a:rPr lang="en-US" altLang="zh-CN" sz="2800" b="0" dirty="0" smtClean="0">
                <a:latin typeface="+mj-lt"/>
                <a:cs typeface="Times New Roman" panose="02020603050405020304" pitchFamily="18" charset="0"/>
              </a:rPr>
              <a:t>PKU 2.45GHz Microwave Driven Cs-free Volume H</a:t>
            </a:r>
            <a:r>
              <a:rPr lang="en-US" altLang="zh-CN" sz="2800" b="0" baseline="30000" dirty="0" smtClean="0">
                <a:latin typeface="+mj-lt"/>
                <a:cs typeface="Times New Roman" panose="02020603050405020304" pitchFamily="18" charset="0"/>
              </a:rPr>
              <a:t>-</a:t>
            </a:r>
            <a:r>
              <a:rPr lang="en-US" altLang="zh-CN" sz="2800" b="0" dirty="0" smtClean="0">
                <a:latin typeface="+mj-lt"/>
                <a:cs typeface="Times New Roman" panose="02020603050405020304" pitchFamily="18" charset="0"/>
              </a:rPr>
              <a:t> Sources</a:t>
            </a:r>
          </a:p>
          <a:p>
            <a:pPr marL="514350" indent="-514350" latinLnBrk="0">
              <a:lnSpc>
                <a:spcPct val="150000"/>
              </a:lnSpc>
              <a:spcBef>
                <a:spcPts val="0"/>
              </a:spcBef>
              <a:buClrTx/>
              <a:buSzPct val="100000"/>
              <a:buFont typeface="+mj-lt"/>
              <a:buAutoNum type="arabicPeriod"/>
            </a:pPr>
            <a:r>
              <a:rPr lang="en-US" altLang="zh-CN" sz="2800" b="0" dirty="0" smtClean="0">
                <a:latin typeface="+mj-lt"/>
                <a:cs typeface="Times New Roman" panose="02020603050405020304" pitchFamily="18" charset="0"/>
              </a:rPr>
              <a:t>Summary and Prospect</a:t>
            </a:r>
          </a:p>
        </p:txBody>
      </p:sp>
      <p:cxnSp>
        <p:nvCxnSpPr>
          <p:cNvPr id="5" name="直接连接符 4"/>
          <p:cNvCxnSpPr/>
          <p:nvPr/>
        </p:nvCxnSpPr>
        <p:spPr bwMode="auto">
          <a:xfrm>
            <a:off x="990694" y="2438426"/>
            <a:ext cx="6248236" cy="26426"/>
          </a:xfrm>
          <a:prstGeom prst="lin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81110" y="685872"/>
            <a:ext cx="3428910" cy="2277547"/>
          </a:xfrm>
          <a:prstGeom prst="rect">
            <a:avLst/>
          </a:prstGeom>
          <a:noFill/>
          <a:ln w="9525">
            <a:solidFill>
              <a:srgbClr val="CCFFCC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zh-CN" sz="22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latin typeface="+mn-lt"/>
                <a:ea typeface="宋体" pitchFamily="2" charset="-122"/>
                <a:cs typeface="Times New Roman" panose="02020603050405020304" pitchFamily="18" charset="0"/>
              </a:rPr>
              <a:t>   Operation parameters</a:t>
            </a:r>
            <a:endParaRPr lang="en-US" altLang="zh-CN" sz="2200" b="1" dirty="0">
              <a:solidFill>
                <a:srgbClr val="0033CC"/>
              </a:solidFill>
              <a:latin typeface="+mn-lt"/>
              <a:ea typeface="宋体" pitchFamily="2" charset="-122"/>
              <a:cs typeface="Times New Roman" panose="02020603050405020304" pitchFamily="18" charset="0"/>
            </a:endParaRPr>
          </a:p>
          <a:p>
            <a:pPr marL="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宋体" pitchFamily="2" charset="-122"/>
                <a:cs typeface="Times New Roman" panose="02020603050405020304" pitchFamily="18" charset="0"/>
              </a:rPr>
              <a:t>Pressure 4.6 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宋体" pitchFamily="2" charset="-122"/>
                <a:cs typeface="Times New Roman" panose="02020603050405020304" pitchFamily="18" charset="0"/>
                <a:sym typeface="Symbol" panose="05050102010706020507" pitchFamily="18" charset="2"/>
              </a:rPr>
              <a:t>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宋体" pitchFamily="2" charset="-122"/>
                <a:cs typeface="Times New Roman" panose="02020603050405020304" pitchFamily="18" charset="0"/>
              </a:rPr>
              <a:t> 10</a:t>
            </a:r>
            <a:r>
              <a:rPr kumimoji="0" lang="en-US" altLang="zh-CN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宋体" pitchFamily="2" charset="-122"/>
                <a:cs typeface="Times New Roman" panose="02020603050405020304" pitchFamily="18" charset="0"/>
              </a:rPr>
              <a:t>-3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宋体" pitchFamily="2" charset="-122"/>
                <a:cs typeface="Times New Roman" panose="02020603050405020304" pitchFamily="18" charset="0"/>
              </a:rPr>
              <a:t> Pa</a:t>
            </a:r>
            <a:endParaRPr lang="en-US" altLang="zh-CN" dirty="0">
              <a:latin typeface="+mn-lt"/>
              <a:ea typeface="宋体" pitchFamily="2" charset="-122"/>
              <a:cs typeface="Times New Roman" panose="02020603050405020304" pitchFamily="18" charset="0"/>
            </a:endParaRPr>
          </a:p>
          <a:p>
            <a:pPr lvl="0" rtl="0" eaLnBrk="0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宋体" pitchFamily="2" charset="-122"/>
                <a:cs typeface="Times New Roman" panose="02020603050405020304" pitchFamily="18" charset="0"/>
              </a:rPr>
              <a:t>FR</a:t>
            </a:r>
            <a:r>
              <a:rPr kumimoji="0" lang="en-US" altLang="zh-CN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宋体" pitchFamily="2" charset="-122"/>
                <a:cs typeface="Times New Roman" panose="02020603050405020304" pitchFamily="18" charset="0"/>
              </a:rPr>
              <a:t> power 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宋体" pitchFamily="2" charset="-122"/>
                <a:cs typeface="Times New Roman" panose="02020603050405020304" pitchFamily="18" charset="0"/>
              </a:rPr>
              <a:t>4.58 kV </a:t>
            </a:r>
            <a:r>
              <a:rPr lang="en-US" altLang="zh-CN" dirty="0">
                <a:latin typeface="+mn-lt"/>
                <a:ea typeface="宋体" pitchFamily="2" charset="-122"/>
                <a:cs typeface="Times New Roman" panose="02020603050405020304" pitchFamily="18" charset="0"/>
                <a:sym typeface="Symbol" panose="05050102010706020507" pitchFamily="18" charset="2"/>
              </a:rPr>
              <a:t>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宋体" pitchFamily="2" charset="-122"/>
                <a:cs typeface="Times New Roman" panose="02020603050405020304" pitchFamily="18" charset="0"/>
              </a:rPr>
              <a:t> 41 mA</a:t>
            </a:r>
          </a:p>
          <a:p>
            <a:pPr marL="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宋体" pitchFamily="2" charset="-122"/>
                <a:cs typeface="Times New Roman" panose="02020603050405020304" pitchFamily="18" charset="0"/>
              </a:rPr>
              <a:t>Time </a:t>
            </a:r>
            <a:r>
              <a:rPr lang="en-US" altLang="zh-CN" dirty="0">
                <a:latin typeface="+mn-lt"/>
                <a:ea typeface="宋体" pitchFamily="2" charset="-122"/>
                <a:cs typeface="Times New Roman" panose="02020603050405020304" pitchFamily="18" charset="0"/>
              </a:rPr>
              <a:t>Schedule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宋体" pitchFamily="2" charset="-122"/>
                <a:cs typeface="Times New Roman" panose="02020603050405020304" pitchFamily="18" charset="0"/>
              </a:rPr>
              <a:t> 166Hz/1 </a:t>
            </a:r>
            <a:r>
              <a:rPr kumimoji="0" lang="en-US" altLang="zh-CN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宋体" pitchFamily="2" charset="-122"/>
                <a:cs typeface="Times New Roman" panose="02020603050405020304" pitchFamily="18" charset="0"/>
              </a:rPr>
              <a:t>ms</a:t>
            </a:r>
            <a:endParaRPr kumimoji="0" lang="zh-CN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宋体" pitchFamily="2" charset="-122"/>
              <a:cs typeface="Times New Roman" panose="02020603050405020304" pitchFamily="18" charset="0"/>
            </a:endParaRPr>
          </a:p>
          <a:p>
            <a:pPr marL="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宋体" pitchFamily="2" charset="-122"/>
                <a:cs typeface="Times New Roman" panose="02020603050405020304" pitchFamily="18" charset="0"/>
              </a:rPr>
              <a:t>Plasma</a:t>
            </a:r>
            <a:r>
              <a:rPr kumimoji="0" lang="en-US" altLang="zh-CN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宋体" pitchFamily="2" charset="-122"/>
                <a:cs typeface="Times New Roman" panose="02020603050405020304" pitchFamily="18" charset="0"/>
              </a:rPr>
              <a:t> Electrode</a:t>
            </a:r>
            <a:r>
              <a:rPr kumimoji="0" lang="zh-CN" altLang="en-US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宋体" pitchFamily="2" charset="-122"/>
                <a:cs typeface="Times New Roman" panose="02020603050405020304" pitchFamily="18" charset="0"/>
              </a:rPr>
              <a:t>：</a:t>
            </a:r>
            <a:r>
              <a:rPr kumimoji="0" lang="en-US" altLang="zh-CN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宋体" pitchFamily="2" charset="-122"/>
                <a:cs typeface="Times New Roman" panose="02020603050405020304" pitchFamily="18" charset="0"/>
              </a:rPr>
              <a:t>-35kV</a:t>
            </a:r>
          </a:p>
          <a:p>
            <a:pPr marL="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dirty="0" smtClean="0">
                <a:latin typeface="+mn-lt"/>
                <a:ea typeface="宋体" pitchFamily="2" charset="-122"/>
                <a:cs typeface="Times New Roman" panose="02020603050405020304" pitchFamily="18" charset="0"/>
              </a:rPr>
              <a:t>Second Electrode: 2kV</a:t>
            </a:r>
          </a:p>
          <a:p>
            <a:pPr rtl="0" eaLnBrk="0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zh-CN" b="1" dirty="0">
                <a:solidFill>
                  <a:srgbClr val="FF0000"/>
                </a:solidFill>
                <a:latin typeface="+mn-lt"/>
                <a:ea typeface="宋体" pitchFamily="2" charset="-122"/>
                <a:cs typeface="Times New Roman" panose="02020603050405020304" pitchFamily="18" charset="0"/>
              </a:rPr>
              <a:t>Current at FC1</a:t>
            </a:r>
            <a:r>
              <a:rPr lang="zh-CN" altLang="en-US" b="1" dirty="0">
                <a:solidFill>
                  <a:srgbClr val="FF0000"/>
                </a:solidFill>
                <a:latin typeface="+mn-lt"/>
                <a:ea typeface="宋体" pitchFamily="2" charset="-122"/>
                <a:cs typeface="Times New Roman" panose="02020603050405020304" pitchFamily="18" charset="0"/>
              </a:rPr>
              <a:t>：</a:t>
            </a:r>
            <a:r>
              <a:rPr lang="en-US" altLang="zh-CN" b="1" dirty="0">
                <a:solidFill>
                  <a:srgbClr val="FF0000"/>
                </a:solidFill>
                <a:latin typeface="+mn-lt"/>
                <a:ea typeface="宋体" pitchFamily="2" charset="-122"/>
                <a:cs typeface="Times New Roman" panose="02020603050405020304" pitchFamily="18" charset="0"/>
              </a:rPr>
              <a:t>12 mA</a:t>
            </a:r>
            <a:endParaRPr lang="zh-CN" altLang="en-US" b="1" dirty="0">
              <a:solidFill>
                <a:srgbClr val="FF0000"/>
              </a:solidFill>
              <a:latin typeface="+mn-lt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600278" y="76288"/>
            <a:ext cx="6200460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zh-CN" sz="2400" b="1" dirty="0" smtClean="0">
                <a:solidFill>
                  <a:srgbClr val="C00000"/>
                </a:solidFill>
                <a:latin typeface="+mn-lt"/>
                <a:ea typeface="微软雅黑" pitchFamily="34" charset="-122"/>
              </a:rPr>
              <a:t>Results from Prototype H</a:t>
            </a:r>
            <a:r>
              <a:rPr lang="en-US" altLang="zh-CN" sz="2400" b="1" baseline="30000" dirty="0" smtClean="0">
                <a:solidFill>
                  <a:srgbClr val="C00000"/>
                </a:solidFill>
                <a:latin typeface="+mn-lt"/>
                <a:ea typeface="微软雅黑" pitchFamily="34" charset="-122"/>
              </a:rPr>
              <a:t>-</a:t>
            </a:r>
            <a:r>
              <a:rPr lang="en-US" altLang="zh-CN" sz="2400" b="1" dirty="0" smtClean="0">
                <a:solidFill>
                  <a:srgbClr val="C00000"/>
                </a:solidFill>
                <a:latin typeface="+mn-lt"/>
                <a:ea typeface="微软雅黑" pitchFamily="34" charset="-122"/>
              </a:rPr>
              <a:t> Source</a:t>
            </a:r>
            <a:endParaRPr lang="zh-CN" altLang="en-US" sz="2400" b="1" dirty="0">
              <a:solidFill>
                <a:srgbClr val="C00000"/>
              </a:solidFill>
              <a:latin typeface="+mn-lt"/>
              <a:ea typeface="微软雅黑" pitchFamily="34" charset="-122"/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4952990" y="685872"/>
            <a:ext cx="3949398" cy="2277547"/>
          </a:xfrm>
          <a:prstGeom prst="rect">
            <a:avLst/>
          </a:prstGeom>
          <a:noFill/>
          <a:ln w="9525">
            <a:solidFill>
              <a:srgbClr val="CCFFCC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zh-CN" sz="22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latin typeface="+mn-lt"/>
                <a:ea typeface="宋体" pitchFamily="2" charset="-122"/>
                <a:cs typeface="Times New Roman" panose="02020603050405020304" pitchFamily="18" charset="0"/>
              </a:rPr>
              <a:t>Operation parameters</a:t>
            </a:r>
            <a:endParaRPr lang="en-US" altLang="zh-CN" sz="2200" b="1" dirty="0">
              <a:solidFill>
                <a:srgbClr val="0033CC"/>
              </a:solidFill>
              <a:latin typeface="+mn-lt"/>
              <a:ea typeface="宋体" pitchFamily="2" charset="-122"/>
              <a:cs typeface="Times New Roman" panose="02020603050405020304" pitchFamily="18" charset="0"/>
            </a:endParaRPr>
          </a:p>
          <a:p>
            <a:pPr marL="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宋体" pitchFamily="2" charset="-122"/>
                <a:cs typeface="Times New Roman" panose="02020603050405020304" pitchFamily="18" charset="0"/>
              </a:rPr>
              <a:t>Pressure 4.6 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宋体" pitchFamily="2" charset="-122"/>
                <a:cs typeface="Times New Roman" panose="02020603050405020304" pitchFamily="18" charset="0"/>
                <a:sym typeface="Symbol" panose="05050102010706020507" pitchFamily="18" charset="2"/>
              </a:rPr>
              <a:t>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宋体" pitchFamily="2" charset="-122"/>
                <a:cs typeface="Times New Roman" panose="02020603050405020304" pitchFamily="18" charset="0"/>
              </a:rPr>
              <a:t> 10</a:t>
            </a:r>
            <a:r>
              <a:rPr kumimoji="0" lang="en-US" altLang="zh-CN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宋体" pitchFamily="2" charset="-122"/>
                <a:cs typeface="Times New Roman" panose="02020603050405020304" pitchFamily="18" charset="0"/>
              </a:rPr>
              <a:t>-3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宋体" pitchFamily="2" charset="-122"/>
                <a:cs typeface="Times New Roman" panose="02020603050405020304" pitchFamily="18" charset="0"/>
              </a:rPr>
              <a:t> Pa</a:t>
            </a:r>
            <a:endParaRPr lang="en-US" altLang="zh-CN" dirty="0">
              <a:latin typeface="+mn-lt"/>
              <a:ea typeface="宋体" pitchFamily="2" charset="-122"/>
              <a:cs typeface="Times New Roman" panose="02020603050405020304" pitchFamily="18" charset="0"/>
            </a:endParaRPr>
          </a:p>
          <a:p>
            <a:pPr lvl="0" rtl="0" eaLnBrk="0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宋体" pitchFamily="2" charset="-122"/>
                <a:cs typeface="Times New Roman" panose="02020603050405020304" pitchFamily="18" charset="0"/>
              </a:rPr>
              <a:t>FR</a:t>
            </a:r>
            <a:r>
              <a:rPr kumimoji="0" lang="en-US" altLang="zh-CN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宋体" pitchFamily="2" charset="-122"/>
                <a:cs typeface="Times New Roman" panose="02020603050405020304" pitchFamily="18" charset="0"/>
              </a:rPr>
              <a:t> power 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宋体" pitchFamily="2" charset="-122"/>
                <a:cs typeface="Times New Roman" panose="02020603050405020304" pitchFamily="18" charset="0"/>
              </a:rPr>
              <a:t>4.58 kV </a:t>
            </a:r>
            <a:r>
              <a:rPr lang="en-US" altLang="zh-CN" dirty="0">
                <a:latin typeface="+mn-lt"/>
                <a:ea typeface="宋体" pitchFamily="2" charset="-122"/>
                <a:cs typeface="Times New Roman" panose="02020603050405020304" pitchFamily="18" charset="0"/>
                <a:sym typeface="Symbol" panose="05050102010706020507" pitchFamily="18" charset="2"/>
              </a:rPr>
              <a:t>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宋体" pitchFamily="2" charset="-122"/>
                <a:cs typeface="Times New Roman" panose="02020603050405020304" pitchFamily="18" charset="0"/>
              </a:rPr>
              <a:t> 41 mA</a:t>
            </a:r>
          </a:p>
          <a:p>
            <a:pPr marL="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宋体" pitchFamily="2" charset="-122"/>
                <a:cs typeface="Times New Roman" panose="02020603050405020304" pitchFamily="18" charset="0"/>
              </a:rPr>
              <a:t>Time Schedule 166Hz/1 </a:t>
            </a:r>
            <a:r>
              <a:rPr kumimoji="0" lang="en-US" altLang="zh-CN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宋体" pitchFamily="2" charset="-122"/>
                <a:cs typeface="Times New Roman" panose="02020603050405020304" pitchFamily="18" charset="0"/>
              </a:rPr>
              <a:t>ms</a:t>
            </a:r>
            <a:endParaRPr kumimoji="0" lang="zh-CN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宋体" pitchFamily="2" charset="-122"/>
              <a:cs typeface="Times New Roman" panose="02020603050405020304" pitchFamily="18" charset="0"/>
            </a:endParaRPr>
          </a:p>
          <a:p>
            <a:pPr marR="0" lvl="0" rtl="0" eaLnBrk="0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n-US" altLang="zh-CN" b="1" dirty="0">
                <a:solidFill>
                  <a:srgbClr val="FF0000"/>
                </a:solidFill>
                <a:latin typeface="+mn-lt"/>
                <a:ea typeface="宋体" pitchFamily="2" charset="-122"/>
                <a:cs typeface="Times New Roman" panose="02020603050405020304" pitchFamily="18" charset="0"/>
              </a:rPr>
              <a:t>Plasma Electrode</a:t>
            </a:r>
            <a:r>
              <a:rPr lang="zh-CN" altLang="en-US" b="1" dirty="0">
                <a:solidFill>
                  <a:srgbClr val="FF0000"/>
                </a:solidFill>
                <a:latin typeface="+mn-lt"/>
                <a:ea typeface="宋体" pitchFamily="2" charset="-122"/>
                <a:cs typeface="Times New Roman" panose="02020603050405020304" pitchFamily="18" charset="0"/>
              </a:rPr>
              <a:t>：</a:t>
            </a:r>
            <a:r>
              <a:rPr lang="en-US" altLang="zh-CN" b="1" dirty="0">
                <a:solidFill>
                  <a:srgbClr val="FF0000"/>
                </a:solidFill>
                <a:latin typeface="+mn-lt"/>
                <a:ea typeface="宋体" pitchFamily="2" charset="-122"/>
                <a:cs typeface="Times New Roman" panose="02020603050405020304" pitchFamily="18" charset="0"/>
              </a:rPr>
              <a:t>-40kV</a:t>
            </a:r>
          </a:p>
          <a:p>
            <a:pPr marL="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dirty="0" smtClean="0">
                <a:latin typeface="+mn-lt"/>
                <a:ea typeface="宋体" pitchFamily="2" charset="-122"/>
                <a:cs typeface="Times New Roman" panose="02020603050405020304" pitchFamily="18" charset="0"/>
              </a:rPr>
              <a:t>Second Electrode: 2.1kV</a:t>
            </a:r>
          </a:p>
          <a:p>
            <a:pPr rtl="0" eaLnBrk="0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zh-CN" b="1" dirty="0">
                <a:solidFill>
                  <a:srgbClr val="FF0000"/>
                </a:solidFill>
                <a:latin typeface="+mn-lt"/>
                <a:ea typeface="宋体" pitchFamily="2" charset="-122"/>
                <a:cs typeface="Times New Roman" panose="02020603050405020304" pitchFamily="18" charset="0"/>
              </a:rPr>
              <a:t>Current at FC1</a:t>
            </a:r>
            <a:r>
              <a:rPr lang="zh-CN" altLang="en-US" b="1" dirty="0">
                <a:solidFill>
                  <a:srgbClr val="FF0000"/>
                </a:solidFill>
                <a:latin typeface="+mn-lt"/>
                <a:ea typeface="宋体" pitchFamily="2" charset="-122"/>
                <a:cs typeface="Times New Roman" panose="02020603050405020304" pitchFamily="18" charset="0"/>
              </a:rPr>
              <a:t>：</a:t>
            </a:r>
            <a:r>
              <a:rPr lang="en-US" altLang="zh-CN" b="1" dirty="0">
                <a:solidFill>
                  <a:srgbClr val="FF0000"/>
                </a:solidFill>
                <a:latin typeface="+mn-lt"/>
                <a:ea typeface="宋体" pitchFamily="2" charset="-122"/>
                <a:cs typeface="Times New Roman" panose="02020603050405020304" pitchFamily="18" charset="0"/>
              </a:rPr>
              <a:t>15 mA</a:t>
            </a:r>
            <a:endParaRPr lang="zh-CN" altLang="en-US" b="1" dirty="0">
              <a:solidFill>
                <a:srgbClr val="FF0000"/>
              </a:solidFill>
              <a:latin typeface="+mn-lt"/>
              <a:ea typeface="宋体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252000" y="3240000"/>
            <a:ext cx="4176000" cy="3132000"/>
            <a:chOff x="238092" y="3071810"/>
            <a:chExt cx="4091780" cy="3071834"/>
          </a:xfrm>
        </p:grpSpPr>
        <p:pic>
          <p:nvPicPr>
            <p:cNvPr id="16" name="图片 2" descr="F0019TEK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38092" y="3071810"/>
              <a:ext cx="4091780" cy="3071834"/>
            </a:xfrm>
            <a:prstGeom prst="rect">
              <a:avLst/>
            </a:prstGeom>
            <a:noFill/>
          </p:spPr>
        </p:pic>
        <p:sp>
          <p:nvSpPr>
            <p:cNvPr id="17" name="文本框 16"/>
            <p:cNvSpPr txBox="1"/>
            <p:nvPr/>
          </p:nvSpPr>
          <p:spPr>
            <a:xfrm>
              <a:off x="1171534" y="3278456"/>
              <a:ext cx="178215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altLang="zh-CN" sz="1400" b="1" dirty="0" smtClean="0">
                  <a:solidFill>
                    <a:srgbClr val="7030A0"/>
                  </a:solidFill>
                  <a:latin typeface="+mn-lt"/>
                </a:rPr>
                <a:t>Extracted at 35kV</a:t>
              </a:r>
              <a:endParaRPr lang="zh-CN" altLang="en-US" sz="1400" b="1" dirty="0">
                <a:solidFill>
                  <a:srgbClr val="7030A0"/>
                </a:solidFill>
                <a:latin typeface="+mn-lt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2792760" y="4163370"/>
              <a:ext cx="792000" cy="276999"/>
            </a:xfrm>
            <a:prstGeom prst="rect">
              <a:avLst/>
            </a:prstGeom>
            <a:solidFill>
              <a:srgbClr val="FFFF00"/>
            </a:solidFill>
            <a:ln w="1905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altLang="zh-CN" sz="1200" b="1" dirty="0" smtClean="0">
                  <a:solidFill>
                    <a:srgbClr val="7030A0"/>
                  </a:solidFill>
                  <a:latin typeface="+mn-lt"/>
                </a:rPr>
                <a:t>H</a:t>
              </a:r>
              <a:r>
                <a:rPr lang="en-US" altLang="zh-CN" sz="1200" b="1" baseline="30000" dirty="0" smtClean="0">
                  <a:solidFill>
                    <a:srgbClr val="7030A0"/>
                  </a:solidFill>
                  <a:latin typeface="+mn-lt"/>
                </a:rPr>
                <a:t>-</a:t>
              </a:r>
              <a:r>
                <a:rPr lang="en-US" altLang="zh-CN" sz="1200" b="1" dirty="0" smtClean="0">
                  <a:solidFill>
                    <a:srgbClr val="7030A0"/>
                  </a:solidFill>
                  <a:latin typeface="+mn-lt"/>
                </a:rPr>
                <a:t> Beam</a:t>
              </a:r>
              <a:endParaRPr lang="zh-CN" altLang="en-US" sz="1200" b="1" dirty="0">
                <a:solidFill>
                  <a:srgbClr val="7030A0"/>
                </a:solidFill>
                <a:latin typeface="+mn-lt"/>
              </a:endParaRPr>
            </a:p>
          </p:txBody>
        </p:sp>
        <p:cxnSp>
          <p:nvCxnSpPr>
            <p:cNvPr id="19" name="直接箭头连接符 18"/>
            <p:cNvCxnSpPr/>
            <p:nvPr/>
          </p:nvCxnSpPr>
          <p:spPr bwMode="auto">
            <a:xfrm flipH="1" flipV="1">
              <a:off x="2648744" y="3920003"/>
              <a:ext cx="304944" cy="255568"/>
            </a:xfrm>
            <a:prstGeom prst="straightConnector1">
              <a:avLst/>
            </a:prstGeom>
            <a:solidFill>
              <a:srgbClr val="FFFFFF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0" name="直接箭头连接符 19"/>
            <p:cNvCxnSpPr/>
            <p:nvPr/>
          </p:nvCxnSpPr>
          <p:spPr bwMode="auto">
            <a:xfrm>
              <a:off x="1064568" y="5059133"/>
              <a:ext cx="284408" cy="242075"/>
            </a:xfrm>
            <a:prstGeom prst="straightConnector1">
              <a:avLst/>
            </a:prstGeom>
            <a:solidFill>
              <a:srgbClr val="FFFFFF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1" name="文本框 20"/>
            <p:cNvSpPr txBox="1"/>
            <p:nvPr/>
          </p:nvSpPr>
          <p:spPr>
            <a:xfrm>
              <a:off x="490219" y="4636967"/>
              <a:ext cx="684000" cy="618822"/>
            </a:xfrm>
            <a:prstGeom prst="rect">
              <a:avLst/>
            </a:prstGeom>
            <a:solidFill>
              <a:srgbClr val="FFFF00"/>
            </a:solidFill>
            <a:ln w="1905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400"/>
                </a:lnSpc>
                <a:buNone/>
              </a:pPr>
              <a:r>
                <a:rPr lang="en-US" altLang="zh-CN" sz="1200" b="1" dirty="0" smtClean="0">
                  <a:solidFill>
                    <a:srgbClr val="7030A0"/>
                  </a:solidFill>
                  <a:latin typeface="+mn-lt"/>
                  <a:cs typeface="Times New Roman" panose="02020603050405020304" pitchFamily="18" charset="0"/>
                </a:rPr>
                <a:t>Trigger Signal</a:t>
              </a:r>
              <a:endParaRPr lang="zh-CN" altLang="en-US" sz="1200" b="1" dirty="0">
                <a:solidFill>
                  <a:srgbClr val="7030A0"/>
                </a:solidFill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1648756" y="4288977"/>
              <a:ext cx="866614" cy="275075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400"/>
                </a:lnSpc>
                <a:buNone/>
              </a:pPr>
              <a:r>
                <a:rPr lang="en-US" altLang="zh-CN" sz="1600" b="1" dirty="0" smtClean="0">
                  <a:solidFill>
                    <a:srgbClr val="FF0000"/>
                  </a:solidFill>
                  <a:latin typeface="+mn-lt"/>
                  <a:cs typeface="Times New Roman" panose="02020603050405020304" pitchFamily="18" charset="0"/>
                </a:rPr>
                <a:t>12mA</a:t>
              </a:r>
              <a:endParaRPr lang="zh-CN" altLang="en-US" sz="16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endParaRPr>
            </a:p>
          </p:txBody>
        </p:sp>
      </p:grpSp>
      <p:pic>
        <p:nvPicPr>
          <p:cNvPr id="23" name="图片 1" descr="F0022TE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38082" y="3240000"/>
            <a:ext cx="4177203" cy="3131470"/>
          </a:xfrm>
          <a:prstGeom prst="rect">
            <a:avLst/>
          </a:prstGeom>
          <a:noFill/>
        </p:spPr>
      </p:pic>
      <p:sp>
        <p:nvSpPr>
          <p:cNvPr id="24" name="文本框 23"/>
          <p:cNvSpPr txBox="1"/>
          <p:nvPr/>
        </p:nvSpPr>
        <p:spPr>
          <a:xfrm>
            <a:off x="5785451" y="3409149"/>
            <a:ext cx="18541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400" b="1"/>
            </a:lvl1pPr>
          </a:lstStyle>
          <a:p>
            <a:pPr>
              <a:buNone/>
            </a:pPr>
            <a:r>
              <a:rPr lang="en-US" altLang="zh-CN" dirty="0">
                <a:solidFill>
                  <a:srgbClr val="7030A0"/>
                </a:solidFill>
                <a:latin typeface="+mn-lt"/>
              </a:rPr>
              <a:t>Extracted at 40kV</a:t>
            </a:r>
            <a:endParaRPr lang="zh-CN" altLang="en-US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7259503" y="4406801"/>
            <a:ext cx="792000" cy="276999"/>
          </a:xfrm>
          <a:prstGeom prst="rect">
            <a:avLst/>
          </a:prstGeom>
          <a:solidFill>
            <a:srgbClr val="FFFF00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altLang="zh-CN" sz="1200" b="1" dirty="0" smtClean="0">
                <a:solidFill>
                  <a:srgbClr val="7030A0"/>
                </a:solidFill>
                <a:latin typeface="+mn-lt"/>
              </a:rPr>
              <a:t>H</a:t>
            </a:r>
            <a:r>
              <a:rPr lang="en-US" altLang="zh-CN" sz="1200" b="1" baseline="30000" dirty="0" smtClean="0">
                <a:solidFill>
                  <a:srgbClr val="7030A0"/>
                </a:solidFill>
                <a:latin typeface="+mn-lt"/>
              </a:rPr>
              <a:t>-</a:t>
            </a:r>
            <a:r>
              <a:rPr lang="en-US" altLang="zh-CN" sz="1200" b="1" dirty="0" smtClean="0">
                <a:solidFill>
                  <a:srgbClr val="7030A0"/>
                </a:solidFill>
                <a:latin typeface="+mn-lt"/>
              </a:rPr>
              <a:t> Beam</a:t>
            </a:r>
            <a:endParaRPr lang="zh-CN" altLang="en-US" sz="1200" b="1" dirty="0">
              <a:solidFill>
                <a:srgbClr val="7030A0"/>
              </a:solidFill>
              <a:latin typeface="+mn-lt"/>
            </a:endParaRPr>
          </a:p>
        </p:txBody>
      </p:sp>
      <p:cxnSp>
        <p:nvCxnSpPr>
          <p:cNvPr id="26" name="直接箭头连接符 25"/>
          <p:cNvCxnSpPr/>
          <p:nvPr/>
        </p:nvCxnSpPr>
        <p:spPr bwMode="auto">
          <a:xfrm flipH="1" flipV="1">
            <a:off x="7115487" y="4163434"/>
            <a:ext cx="304944" cy="255568"/>
          </a:xfrm>
          <a:prstGeom prst="straightConnector1">
            <a:avLst/>
          </a:prstGeom>
          <a:solidFill>
            <a:srgbClr val="FFFFFF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7" name="直接箭头连接符 26"/>
          <p:cNvCxnSpPr/>
          <p:nvPr/>
        </p:nvCxnSpPr>
        <p:spPr bwMode="auto">
          <a:xfrm>
            <a:off x="5514051" y="5143218"/>
            <a:ext cx="284408" cy="242075"/>
          </a:xfrm>
          <a:prstGeom prst="straightConnector1">
            <a:avLst/>
          </a:prstGeom>
          <a:solidFill>
            <a:srgbClr val="FFFFFF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8" name="文本框 27"/>
          <p:cNvSpPr txBox="1"/>
          <p:nvPr/>
        </p:nvSpPr>
        <p:spPr>
          <a:xfrm>
            <a:off x="4978256" y="4763117"/>
            <a:ext cx="684000" cy="630942"/>
          </a:xfrm>
          <a:prstGeom prst="rect">
            <a:avLst/>
          </a:prstGeom>
          <a:solidFill>
            <a:srgbClr val="FFFF00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  <a:buNone/>
            </a:pPr>
            <a:r>
              <a:rPr lang="en-US" altLang="zh-CN" sz="1200" b="1" dirty="0" smtClean="0">
                <a:solidFill>
                  <a:srgbClr val="7030A0"/>
                </a:solidFill>
                <a:latin typeface="+mn-lt"/>
                <a:cs typeface="Times New Roman" panose="02020603050405020304" pitchFamily="18" charset="0"/>
              </a:rPr>
              <a:t>Trigger Signal</a:t>
            </a:r>
            <a:endParaRPr lang="zh-CN" altLang="en-US" sz="1200" b="1" dirty="0">
              <a:solidFill>
                <a:srgbClr val="7030A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6287479" y="4346708"/>
            <a:ext cx="756000" cy="27507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  <a:buNone/>
            </a:pPr>
            <a:r>
              <a:rPr lang="en-US" altLang="zh-CN" sz="1600" b="1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15mA</a:t>
            </a:r>
            <a:endParaRPr lang="zh-CN" altLang="en-US" sz="1600" b="1" dirty="0">
              <a:solidFill>
                <a:srgbClr val="FF000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352832" y="2667020"/>
            <a:ext cx="1904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altLang="zh-C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RF:2.8kW</a:t>
            </a:r>
            <a:endParaRPr lang="zh-CN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4210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17"/>
          <p:cNvSpPr txBox="1"/>
          <p:nvPr/>
        </p:nvSpPr>
        <p:spPr>
          <a:xfrm>
            <a:off x="1371684" y="152486"/>
            <a:ext cx="6781622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zh-CN" sz="2400" b="1" dirty="0" smtClean="0">
                <a:solidFill>
                  <a:srgbClr val="C00000"/>
                </a:solidFill>
                <a:latin typeface="+mn-lt"/>
                <a:ea typeface="微软雅黑" pitchFamily="34" charset="-122"/>
              </a:rPr>
              <a:t>Unfinished missions and Lessons learned</a:t>
            </a:r>
            <a:endParaRPr lang="zh-CN" altLang="en-US" sz="2400" b="1" dirty="0">
              <a:solidFill>
                <a:srgbClr val="C00000"/>
              </a:solidFill>
              <a:latin typeface="+mn-lt"/>
              <a:ea typeface="微软雅黑" pitchFamily="34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32" y="838268"/>
            <a:ext cx="5257662" cy="3659552"/>
          </a:xfrm>
          <a:prstGeom prst="rect">
            <a:avLst/>
          </a:prstGeom>
          <a:ln>
            <a:solidFill>
              <a:srgbClr val="CCFFCC"/>
            </a:solidFill>
          </a:ln>
        </p:spPr>
      </p:pic>
      <p:pic>
        <p:nvPicPr>
          <p:cNvPr id="148" name="图片 147"/>
          <p:cNvPicPr>
            <a:picLocks noChangeAspect="1"/>
          </p:cNvPicPr>
          <p:nvPr/>
        </p:nvPicPr>
        <p:blipFill>
          <a:blip r:embed="rId3"/>
          <a:srcRect l="29015" t="9978" r="10545" b="15192"/>
          <a:stretch>
            <a:fillRect/>
          </a:stretch>
        </p:blipFill>
        <p:spPr bwMode="auto">
          <a:xfrm>
            <a:off x="304912" y="2895614"/>
            <a:ext cx="1512168" cy="1452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矩形 15"/>
          <p:cNvSpPr/>
          <p:nvPr/>
        </p:nvSpPr>
        <p:spPr>
          <a:xfrm>
            <a:off x="201563" y="4724366"/>
            <a:ext cx="8713723" cy="17081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dirty="0" smtClean="0">
                <a:solidFill>
                  <a:srgbClr val="0033CC"/>
                </a:solidFill>
                <a:latin typeface="+mn-lt"/>
                <a:cs typeface="Times New Roman" panose="02020603050405020304" pitchFamily="18" charset="0"/>
              </a:rPr>
              <a:t>E-dump </a:t>
            </a:r>
            <a:r>
              <a:rPr lang="en-US" altLang="zh-CN" dirty="0" smtClean="0">
                <a:latin typeface="+mn-lt"/>
                <a:cs typeface="Times New Roman" panose="02020603050405020304" pitchFamily="18" charset="0"/>
              </a:rPr>
              <a:t>- B </a:t>
            </a:r>
            <a:r>
              <a:rPr lang="en-US" altLang="zh-CN" dirty="0">
                <a:latin typeface="+mn-lt"/>
                <a:cs typeface="Times New Roman" panose="02020603050405020304" pitchFamily="18" charset="0"/>
              </a:rPr>
              <a:t>Field configuration and its </a:t>
            </a:r>
            <a:r>
              <a:rPr lang="en-US" altLang="zh-CN" dirty="0" smtClean="0">
                <a:latin typeface="+mn-lt"/>
                <a:cs typeface="Times New Roman" panose="02020603050405020304" pitchFamily="18" charset="0"/>
              </a:rPr>
              <a:t>location;</a:t>
            </a:r>
          </a:p>
          <a:p>
            <a:pPr marL="342900" indent="-342900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dirty="0">
                <a:solidFill>
                  <a:srgbClr val="0033CC"/>
                </a:solidFill>
                <a:latin typeface="+mn-lt"/>
                <a:cs typeface="Times New Roman" panose="02020603050405020304" pitchFamily="18" charset="0"/>
              </a:rPr>
              <a:t>Sparks </a:t>
            </a:r>
            <a:r>
              <a:rPr lang="en-US" altLang="zh-CN" dirty="0" smtClean="0">
                <a:solidFill>
                  <a:srgbClr val="0033CC"/>
                </a:solidFill>
                <a:latin typeface="+mn-lt"/>
                <a:cs typeface="Times New Roman" panose="02020603050405020304" pitchFamily="18" charset="0"/>
              </a:rPr>
              <a:t>elimination </a:t>
            </a:r>
            <a:r>
              <a:rPr lang="en-US" altLang="zh-CN" dirty="0" smtClean="0">
                <a:latin typeface="+mn-lt"/>
                <a:cs typeface="Times New Roman" panose="02020603050405020304" pitchFamily="18" charset="0"/>
              </a:rPr>
              <a:t>- extraction system with water cooled, suitable material for electrodes and its protection; </a:t>
            </a:r>
          </a:p>
          <a:p>
            <a:pPr marL="342900" indent="-342900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dirty="0" smtClean="0">
                <a:solidFill>
                  <a:srgbClr val="0033CC"/>
                </a:solidFill>
                <a:latin typeface="+mn-lt"/>
                <a:cs typeface="Times New Roman" panose="02020603050405020304" pitchFamily="18" charset="0"/>
              </a:rPr>
              <a:t>RF Breakup method- </a:t>
            </a:r>
            <a:r>
              <a:rPr lang="en-US" altLang="zh-CN" dirty="0" smtClean="0">
                <a:latin typeface="+mn-lt"/>
                <a:cs typeface="Times New Roman" panose="02020603050405020304" pitchFamily="18" charset="0"/>
              </a:rPr>
              <a:t>W-grid will be the weakest part inside the source body;</a:t>
            </a:r>
          </a:p>
          <a:p>
            <a:pPr marL="342900" indent="-342900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dirty="0" smtClean="0">
                <a:solidFill>
                  <a:srgbClr val="0033CC"/>
                </a:solidFill>
                <a:latin typeface="+mn-lt"/>
                <a:cs typeface="Times New Roman" panose="02020603050405020304" pitchFamily="18" charset="0"/>
              </a:rPr>
              <a:t>Higher Current and Higher Efficiency and the Source Stability, etc.</a:t>
            </a:r>
            <a:endParaRPr lang="en-US" altLang="zh-CN" dirty="0">
              <a:solidFill>
                <a:srgbClr val="0033CC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49" name="矩形 148"/>
          <p:cNvSpPr/>
          <p:nvPr/>
        </p:nvSpPr>
        <p:spPr>
          <a:xfrm>
            <a:off x="304912" y="990664"/>
            <a:ext cx="2981907" cy="16773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zh-CN" sz="2200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No Emittance Results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zh-CN" sz="2200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No CW </a:t>
            </a:r>
            <a:r>
              <a:rPr lang="en-US" altLang="zh-CN" sz="2200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H</a:t>
            </a:r>
            <a:r>
              <a:rPr lang="en-US" altLang="zh-CN" sz="2200" baseline="30000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-</a:t>
            </a:r>
            <a:r>
              <a:rPr lang="en-US" altLang="zh-CN" sz="2200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zh-CN" sz="2200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Beam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zh-CN" sz="2200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No long term test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zh-CN" sz="2200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…</a:t>
            </a:r>
            <a:endParaRPr lang="zh-CN" altLang="en-US" sz="2200" dirty="0">
              <a:solidFill>
                <a:srgbClr val="FF0000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50" name="图片 14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00" t="20001" r="29167" b="11112"/>
          <a:stretch/>
        </p:blipFill>
        <p:spPr>
          <a:xfrm>
            <a:off x="1905070" y="2819416"/>
            <a:ext cx="1152000" cy="155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161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4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2057466" y="0"/>
            <a:ext cx="5324524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zh-CN" sz="2400" b="1" dirty="0" smtClean="0">
                <a:solidFill>
                  <a:srgbClr val="E96813"/>
                </a:solidFill>
                <a:latin typeface="+mj-lt"/>
                <a:ea typeface="微软雅黑" pitchFamily="34" charset="-122"/>
              </a:rPr>
              <a:t>2) </a:t>
            </a:r>
            <a:r>
              <a:rPr lang="en-US" altLang="zh-CN" sz="2400" b="1" dirty="0">
                <a:solidFill>
                  <a:srgbClr val="E96813"/>
                </a:solidFill>
                <a:latin typeface="+mj-lt"/>
                <a:ea typeface="微软雅黑" pitchFamily="34" charset="-122"/>
              </a:rPr>
              <a:t>Formal H</a:t>
            </a:r>
            <a:r>
              <a:rPr lang="en-US" altLang="zh-CN" sz="2400" b="1" baseline="30000" dirty="0">
                <a:solidFill>
                  <a:srgbClr val="E96813"/>
                </a:solidFill>
                <a:latin typeface="+mj-lt"/>
                <a:ea typeface="微软雅黑" pitchFamily="34" charset="-122"/>
              </a:rPr>
              <a:t>-</a:t>
            </a:r>
            <a:r>
              <a:rPr lang="en-US" altLang="zh-CN" sz="2400" b="1" dirty="0">
                <a:solidFill>
                  <a:srgbClr val="E96813"/>
                </a:solidFill>
                <a:latin typeface="+mj-lt"/>
                <a:ea typeface="微软雅黑" pitchFamily="34" charset="-122"/>
              </a:rPr>
              <a:t> Source</a:t>
            </a:r>
            <a:r>
              <a:rPr lang="zh-CN" altLang="en-US" sz="2400" b="1" dirty="0">
                <a:solidFill>
                  <a:srgbClr val="E96813"/>
                </a:solidFill>
                <a:latin typeface="+mj-lt"/>
                <a:ea typeface="微软雅黑" pitchFamily="34" charset="-122"/>
              </a:rPr>
              <a:t> </a:t>
            </a:r>
            <a:r>
              <a:rPr lang="en-US" altLang="zh-CN" sz="2400" b="1" dirty="0">
                <a:solidFill>
                  <a:srgbClr val="E96813"/>
                </a:solidFill>
                <a:latin typeface="+mj-lt"/>
                <a:ea typeface="微软雅黑" pitchFamily="34" charset="-122"/>
              </a:rPr>
              <a:t>(since 2013/3)</a:t>
            </a:r>
            <a:endParaRPr lang="zh-CN" altLang="en-US" sz="2400" b="1" dirty="0">
              <a:solidFill>
                <a:srgbClr val="E96813"/>
              </a:solidFill>
              <a:latin typeface="+mj-lt"/>
              <a:ea typeface="微软雅黑" pitchFamily="34" charset="-122"/>
            </a:endParaRPr>
          </a:p>
        </p:txBody>
      </p:sp>
      <p:sp>
        <p:nvSpPr>
          <p:cNvPr id="161" name="矩形 160"/>
          <p:cNvSpPr/>
          <p:nvPr/>
        </p:nvSpPr>
        <p:spPr>
          <a:xfrm>
            <a:off x="304912" y="6019732"/>
            <a:ext cx="518146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/>
            </a:pPr>
            <a:r>
              <a:rPr lang="en-US" altLang="zh-CN" sz="1000" dirty="0"/>
              <a:t>S. X. Peng*, Y. Xu, H. T. Ren, </a:t>
            </a:r>
            <a:r>
              <a:rPr lang="en-US" altLang="zh-CN" sz="1000" dirty="0" smtClean="0"/>
              <a:t>etc. </a:t>
            </a:r>
            <a:r>
              <a:rPr lang="en-US" altLang="zh-CN" sz="1000" b="1" dirty="0"/>
              <a:t>WEPWA027</a:t>
            </a:r>
            <a:r>
              <a:rPr lang="en-US" altLang="zh-CN" sz="1000" dirty="0"/>
              <a:t>, </a:t>
            </a:r>
            <a:r>
              <a:rPr lang="en-US" altLang="zh-CN" sz="1000" i="1" dirty="0" smtClean="0"/>
              <a:t>IPAC2015</a:t>
            </a:r>
            <a:r>
              <a:rPr lang="en-US" altLang="zh-CN" sz="1000" dirty="0"/>
              <a:t>, </a:t>
            </a:r>
            <a:r>
              <a:rPr lang="en-US" altLang="zh-CN" sz="1000" dirty="0" smtClean="0"/>
              <a:t>Virginia</a:t>
            </a:r>
            <a:r>
              <a:rPr lang="en-US" altLang="zh-CN" sz="1000" dirty="0"/>
              <a:t>, May 3-8, </a:t>
            </a:r>
            <a:r>
              <a:rPr lang="en-US" altLang="zh-CN" sz="1000" dirty="0" smtClean="0"/>
              <a:t>2015</a:t>
            </a:r>
            <a:endParaRPr lang="zh-CN" altLang="en-US" sz="1000" dirty="0"/>
          </a:p>
          <a:p>
            <a:pPr marL="228600" indent="-228600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/>
            </a:pPr>
            <a:r>
              <a:rPr lang="en-US" altLang="zh-CN" sz="1000" dirty="0"/>
              <a:t>S. X. Peng*, H</a:t>
            </a:r>
            <a:r>
              <a:rPr lang="en-US" altLang="zh-CN" sz="1000" dirty="0">
                <a:latin typeface="Times New Roman" panose="02020603050405020304" pitchFamily="18" charset="0"/>
                <a:ea typeface="华文楷体" panose="02010600040101010101" pitchFamily="2" charset="-122"/>
              </a:rPr>
              <a:t>. T. Ren, Y. Xu, </a:t>
            </a:r>
            <a:r>
              <a:rPr lang="en-US" altLang="zh-CN" sz="1000" dirty="0" smtClean="0">
                <a:latin typeface="Times New Roman" panose="02020603050405020304" pitchFamily="18" charset="0"/>
                <a:ea typeface="华文楷体" panose="02010600040101010101" pitchFamily="2" charset="-122"/>
              </a:rPr>
              <a:t>etc. </a:t>
            </a:r>
            <a:r>
              <a:rPr lang="en-US" altLang="zh-CN" sz="1000" i="1" dirty="0">
                <a:solidFill>
                  <a:srgbClr val="0000FF"/>
                </a:solidFill>
                <a:latin typeface="Times New Roman" panose="02020603050405020304" pitchFamily="18" charset="0"/>
                <a:ea typeface="华文楷体" panose="02010600040101010101" pitchFamily="2" charset="-122"/>
              </a:rPr>
              <a:t>AIP Conference Proceedings</a:t>
            </a:r>
            <a:r>
              <a:rPr lang="en-US" altLang="zh-CN" sz="1000" dirty="0">
                <a:solidFill>
                  <a:srgbClr val="0000FF"/>
                </a:solidFill>
                <a:latin typeface="Times New Roman" panose="02020603050405020304" pitchFamily="18" charset="0"/>
                <a:ea typeface="华文楷体" panose="02010600040101010101" pitchFamily="2" charset="-122"/>
              </a:rPr>
              <a:t> </a:t>
            </a:r>
            <a:r>
              <a:rPr lang="en-US" altLang="zh-CN" sz="1000" b="1" dirty="0">
                <a:latin typeface="Times New Roman" panose="02020603050405020304" pitchFamily="18" charset="0"/>
                <a:ea typeface="华文楷体" panose="02010600040101010101" pitchFamily="2" charset="-122"/>
              </a:rPr>
              <a:t>1655</a:t>
            </a:r>
            <a:r>
              <a:rPr lang="en-US" altLang="zh-CN" sz="1000" dirty="0">
                <a:latin typeface="Times New Roman" panose="02020603050405020304" pitchFamily="18" charset="0"/>
                <a:ea typeface="华文楷体" panose="02010600040101010101" pitchFamily="2" charset="-122"/>
              </a:rPr>
              <a:t>, 070005 (2015</a:t>
            </a:r>
            <a:r>
              <a:rPr lang="en-US" altLang="zh-CN" sz="1000" dirty="0" smtClean="0">
                <a:latin typeface="Times New Roman" panose="02020603050405020304" pitchFamily="18" charset="0"/>
                <a:ea typeface="华文楷体" panose="02010600040101010101" pitchFamily="2" charset="-122"/>
              </a:rPr>
              <a:t>)</a:t>
            </a:r>
          </a:p>
          <a:p>
            <a:pPr marL="228600" indent="-228600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/>
            </a:pPr>
            <a:r>
              <a:rPr lang="en-US" altLang="zh-CN" sz="1000" dirty="0" smtClean="0"/>
              <a:t>S</a:t>
            </a:r>
            <a:r>
              <a:rPr lang="en-US" altLang="zh-CN" sz="1000" dirty="0"/>
              <a:t>. X. Peng*, T. Zhang, H. T. Ren, </a:t>
            </a:r>
            <a:r>
              <a:rPr lang="en-US" altLang="zh-CN" sz="1000" dirty="0" smtClean="0"/>
              <a:t>etc. </a:t>
            </a:r>
            <a:r>
              <a:rPr lang="en-US" altLang="zh-CN" sz="1000" i="1" dirty="0"/>
              <a:t>Rev. Sci. </a:t>
            </a:r>
            <a:r>
              <a:rPr lang="en-US" altLang="zh-CN" sz="1000" i="1" dirty="0" err="1"/>
              <a:t>Instrum</a:t>
            </a:r>
            <a:r>
              <a:rPr lang="en-US" altLang="zh-CN" sz="1000" i="1" dirty="0"/>
              <a:t>.</a:t>
            </a:r>
            <a:r>
              <a:rPr lang="en-US" altLang="zh-CN" sz="1000" dirty="0"/>
              <a:t> </a:t>
            </a:r>
            <a:r>
              <a:rPr lang="en-US" altLang="zh-CN" sz="1000" b="1" dirty="0"/>
              <a:t>87</a:t>
            </a:r>
            <a:r>
              <a:rPr lang="en-US" altLang="zh-CN" sz="1000" dirty="0"/>
              <a:t>, 02B125 (2016</a:t>
            </a:r>
            <a:r>
              <a:rPr lang="en-US" altLang="zh-CN" sz="1000" dirty="0" smtClean="0"/>
              <a:t>) 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96" y="685872"/>
            <a:ext cx="7183828" cy="5279181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81108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文本框 14"/>
          <p:cNvSpPr txBox="1">
            <a:spLocks noChangeArrowheads="1"/>
          </p:cNvSpPr>
          <p:nvPr/>
        </p:nvSpPr>
        <p:spPr bwMode="auto">
          <a:xfrm>
            <a:off x="2133664" y="76288"/>
            <a:ext cx="5257662" cy="7017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zh-CN" sz="2200" b="1" dirty="0">
                <a:solidFill>
                  <a:srgbClr val="E96813"/>
                </a:solidFill>
                <a:latin typeface="+mj-lt"/>
                <a:ea typeface="微软雅黑" pitchFamily="34" charset="-122"/>
              </a:rPr>
              <a:t>H</a:t>
            </a:r>
            <a:r>
              <a:rPr lang="en-US" altLang="zh-CN" sz="2200" b="1" baseline="30000" dirty="0">
                <a:solidFill>
                  <a:srgbClr val="E96813"/>
                </a:solidFill>
                <a:latin typeface="+mj-lt"/>
                <a:ea typeface="微软雅黑" pitchFamily="34" charset="-122"/>
              </a:rPr>
              <a:t>-</a:t>
            </a:r>
            <a:r>
              <a:rPr lang="en-US" altLang="zh-CN" sz="2200" b="1" dirty="0">
                <a:solidFill>
                  <a:srgbClr val="E96813"/>
                </a:solidFill>
                <a:latin typeface="+mj-lt"/>
                <a:ea typeface="微软雅黑" pitchFamily="34" charset="-122"/>
              </a:rPr>
              <a:t> Source Bodies</a:t>
            </a:r>
            <a:r>
              <a:rPr lang="zh-CN" altLang="en-US" sz="2200" b="1" dirty="0">
                <a:solidFill>
                  <a:srgbClr val="E96813"/>
                </a:solidFill>
                <a:latin typeface="+mj-lt"/>
                <a:ea typeface="微软雅黑" pitchFamily="34" charset="-122"/>
              </a:rPr>
              <a:t> </a:t>
            </a:r>
            <a:r>
              <a:rPr lang="en-US" altLang="zh-CN" sz="2200" b="1" dirty="0">
                <a:solidFill>
                  <a:srgbClr val="E96813"/>
                </a:solidFill>
                <a:latin typeface="+mj-lt"/>
                <a:ea typeface="微软雅黑" pitchFamily="34" charset="-122"/>
              </a:rPr>
              <a:t>and their best </a:t>
            </a:r>
            <a:r>
              <a:rPr lang="en-US" altLang="zh-CN" sz="2200" b="1" dirty="0" smtClean="0">
                <a:solidFill>
                  <a:srgbClr val="E96813"/>
                </a:solidFill>
                <a:latin typeface="+mj-lt"/>
                <a:ea typeface="微软雅黑" pitchFamily="34" charset="-122"/>
              </a:rPr>
              <a:t>results </a:t>
            </a:r>
            <a:r>
              <a:rPr lang="en-US" altLang="zh-CN" sz="2200" dirty="0" smtClean="0">
                <a:latin typeface="+mj-lt"/>
                <a:ea typeface="微软雅黑" pitchFamily="34" charset="-122"/>
              </a:rPr>
              <a:t>(Before </a:t>
            </a:r>
            <a:r>
              <a:rPr lang="en-US" altLang="zh-CN" sz="2200" dirty="0" smtClean="0">
                <a:latin typeface="+mj-lt"/>
              </a:rPr>
              <a:t>Sept</a:t>
            </a:r>
            <a:r>
              <a:rPr lang="en-US" altLang="zh-CN" sz="2200" dirty="0">
                <a:latin typeface="+mj-lt"/>
              </a:rPr>
              <a:t>. </a:t>
            </a:r>
            <a:r>
              <a:rPr lang="en-US" altLang="zh-CN" sz="2200" dirty="0" smtClean="0">
                <a:latin typeface="+mj-lt"/>
              </a:rPr>
              <a:t>2015)</a:t>
            </a:r>
            <a:r>
              <a:rPr lang="en-US" altLang="zh-CN" sz="2200" dirty="0" smtClean="0">
                <a:latin typeface="+mj-lt"/>
                <a:ea typeface="微软雅黑" pitchFamily="34" charset="-122"/>
              </a:rPr>
              <a:t> </a:t>
            </a:r>
            <a:endParaRPr lang="zh-CN" altLang="en-US" sz="2200" b="1" dirty="0">
              <a:solidFill>
                <a:srgbClr val="E96813"/>
              </a:solidFill>
              <a:latin typeface="+mj-lt"/>
              <a:ea typeface="微软雅黑" pitchFamily="34" charset="-122"/>
            </a:endParaRPr>
          </a:p>
        </p:txBody>
      </p:sp>
      <p:grpSp>
        <p:nvGrpSpPr>
          <p:cNvPr id="344" name="组合 343"/>
          <p:cNvGrpSpPr/>
          <p:nvPr/>
        </p:nvGrpSpPr>
        <p:grpSpPr>
          <a:xfrm>
            <a:off x="381110" y="990664"/>
            <a:ext cx="3010392" cy="3657504"/>
            <a:chOff x="130560" y="1247880"/>
            <a:chExt cx="3355222" cy="4118652"/>
          </a:xfrm>
        </p:grpSpPr>
        <p:grpSp>
          <p:nvGrpSpPr>
            <p:cNvPr id="319" name="组合 34"/>
            <p:cNvGrpSpPr/>
            <p:nvPr/>
          </p:nvGrpSpPr>
          <p:grpSpPr bwMode="auto">
            <a:xfrm>
              <a:off x="137461" y="1247880"/>
              <a:ext cx="1596709" cy="2059021"/>
              <a:chOff x="4604651" y="22704553"/>
              <a:chExt cx="2061014" cy="2601963"/>
            </a:xfrm>
          </p:grpSpPr>
          <p:pic>
            <p:nvPicPr>
              <p:cNvPr id="328" name="内容占位符 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900" t="20097" r="1987" b="-2"/>
              <a:stretch>
                <a:fillRect/>
              </a:stretch>
            </p:blipFill>
            <p:spPr bwMode="auto">
              <a:xfrm rot="5400000">
                <a:off x="4334176" y="22975028"/>
                <a:ext cx="2601963" cy="2061014"/>
              </a:xfrm>
              <a:prstGeom prst="rect">
                <a:avLst/>
              </a:prstGeom>
              <a:noFill/>
              <a:ln w="9525">
                <a:solidFill>
                  <a:srgbClr val="C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29" name="文本框 44"/>
              <p:cNvSpPr txBox="1">
                <a:spLocks noChangeArrowheads="1"/>
              </p:cNvSpPr>
              <p:nvPr/>
            </p:nvSpPr>
            <p:spPr bwMode="auto">
              <a:xfrm>
                <a:off x="4616928" y="22711627"/>
                <a:ext cx="855787" cy="3678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C00000"/>
                </a:solidFill>
                <a:miter lim="800000"/>
              </a:ln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itchFamily="34" charset="0"/>
                  <a:buChar char="•"/>
                  <a:defRPr sz="28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CN" sz="1200" dirty="0">
                    <a:latin typeface="+mj-lt"/>
                  </a:rPr>
                  <a:t>No.1</a:t>
                </a:r>
                <a:endParaRPr lang="zh-CN" altLang="en-US" sz="1200" dirty="0">
                  <a:latin typeface="+mj-lt"/>
                </a:endParaRPr>
              </a:p>
            </p:txBody>
          </p:sp>
        </p:grpSp>
        <p:grpSp>
          <p:nvGrpSpPr>
            <p:cNvPr id="320" name="组合 35"/>
            <p:cNvGrpSpPr/>
            <p:nvPr/>
          </p:nvGrpSpPr>
          <p:grpSpPr bwMode="auto">
            <a:xfrm>
              <a:off x="1790052" y="3353107"/>
              <a:ext cx="1695730" cy="1998813"/>
              <a:chOff x="1222427" y="26255550"/>
              <a:chExt cx="2295994" cy="2427405"/>
            </a:xfrm>
          </p:grpSpPr>
          <p:pic>
            <p:nvPicPr>
              <p:cNvPr id="326" name="图片 4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565" t="32037" r="35561" b="20216"/>
              <a:stretch>
                <a:fillRect/>
              </a:stretch>
            </p:blipFill>
            <p:spPr bwMode="auto">
              <a:xfrm>
                <a:off x="1222427" y="26255550"/>
                <a:ext cx="2295994" cy="2427405"/>
              </a:xfrm>
              <a:prstGeom prst="rect">
                <a:avLst/>
              </a:prstGeom>
              <a:noFill/>
              <a:ln w="9525">
                <a:solidFill>
                  <a:srgbClr val="C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27" name="文本框 42"/>
              <p:cNvSpPr txBox="1">
                <a:spLocks noChangeArrowheads="1"/>
              </p:cNvSpPr>
              <p:nvPr/>
            </p:nvSpPr>
            <p:spPr bwMode="auto">
              <a:xfrm>
                <a:off x="1238573" y="26281763"/>
                <a:ext cx="882609" cy="35355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C00000"/>
                </a:solidFill>
                <a:miter lim="800000"/>
              </a:ln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itchFamily="34" charset="0"/>
                  <a:buChar char="•"/>
                  <a:defRPr sz="28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CN" sz="1200">
                    <a:latin typeface="+mj-lt"/>
                  </a:rPr>
                  <a:t>No. 4 </a:t>
                </a:r>
                <a:endParaRPr lang="zh-CN" altLang="en-US" sz="1200">
                  <a:latin typeface="+mj-lt"/>
                </a:endParaRPr>
              </a:p>
            </p:txBody>
          </p:sp>
        </p:grpSp>
        <p:grpSp>
          <p:nvGrpSpPr>
            <p:cNvPr id="321" name="组合 36"/>
            <p:cNvGrpSpPr/>
            <p:nvPr/>
          </p:nvGrpSpPr>
          <p:grpSpPr bwMode="auto">
            <a:xfrm>
              <a:off x="130560" y="3358997"/>
              <a:ext cx="1583396" cy="2007535"/>
              <a:chOff x="10131805" y="19893819"/>
              <a:chExt cx="1967197" cy="2574116"/>
            </a:xfrm>
          </p:grpSpPr>
          <p:pic>
            <p:nvPicPr>
              <p:cNvPr id="324" name="图片 39"/>
              <p:cNvPicPr preferRelativeResize="0"/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423" t="5984"/>
              <a:stretch>
                <a:fillRect/>
              </a:stretch>
            </p:blipFill>
            <p:spPr bwMode="auto">
              <a:xfrm rot="5400000">
                <a:off x="9841669" y="20210602"/>
                <a:ext cx="2574116" cy="1940550"/>
              </a:xfrm>
              <a:prstGeom prst="rect">
                <a:avLst/>
              </a:prstGeom>
              <a:noFill/>
              <a:ln w="9525">
                <a:solidFill>
                  <a:srgbClr val="C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25" name="文本框 40"/>
              <p:cNvSpPr txBox="1">
                <a:spLocks noChangeArrowheads="1"/>
              </p:cNvSpPr>
              <p:nvPr/>
            </p:nvSpPr>
            <p:spPr bwMode="auto">
              <a:xfrm>
                <a:off x="10131805" y="19913556"/>
                <a:ext cx="768259" cy="3732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C00000"/>
                </a:solidFill>
                <a:miter lim="800000"/>
              </a:ln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itchFamily="34" charset="0"/>
                  <a:buChar char="•"/>
                  <a:defRPr sz="28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CN" sz="1200" dirty="0">
                    <a:latin typeface="+mj-lt"/>
                  </a:rPr>
                  <a:t>No. 3</a:t>
                </a:r>
                <a:endParaRPr lang="zh-CN" altLang="en-US" sz="1200" dirty="0">
                  <a:latin typeface="+mj-lt"/>
                </a:endParaRPr>
              </a:p>
            </p:txBody>
          </p:sp>
        </p:grpSp>
        <p:pic>
          <p:nvPicPr>
            <p:cNvPr id="322" name="图片 37"/>
            <p:cNvPicPr preferRelativeResize="0"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422" t="31902" r="29901" b="2707"/>
            <a:stretch>
              <a:fillRect/>
            </a:stretch>
          </p:blipFill>
          <p:spPr bwMode="auto">
            <a:xfrm>
              <a:off x="1810513" y="1247880"/>
              <a:ext cx="1672500" cy="2046404"/>
            </a:xfrm>
            <a:prstGeom prst="rect">
              <a:avLst/>
            </a:prstGeom>
            <a:noFill/>
            <a:ln w="9525">
              <a:solidFill>
                <a:srgbClr val="C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3" name="文本框 38"/>
            <p:cNvSpPr txBox="1">
              <a:spLocks noChangeArrowheads="1"/>
            </p:cNvSpPr>
            <p:nvPr/>
          </p:nvSpPr>
          <p:spPr bwMode="auto">
            <a:xfrm>
              <a:off x="1810513" y="1249627"/>
              <a:ext cx="613055" cy="29112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C00000"/>
              </a:solidFill>
              <a:miter lim="800000"/>
            </a:ln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1200" dirty="0">
                  <a:latin typeface="+mj-lt"/>
                </a:rPr>
                <a:t>No. 2 </a:t>
              </a:r>
              <a:endParaRPr lang="zh-CN" altLang="en-US" sz="1200" dirty="0">
                <a:latin typeface="+mj-lt"/>
              </a:endParaRPr>
            </a:p>
          </p:txBody>
        </p:sp>
      </p:grpSp>
      <p:grpSp>
        <p:nvGrpSpPr>
          <p:cNvPr id="338" name="组合 337"/>
          <p:cNvGrpSpPr/>
          <p:nvPr/>
        </p:nvGrpSpPr>
        <p:grpSpPr>
          <a:xfrm>
            <a:off x="4419604" y="838268"/>
            <a:ext cx="3777479" cy="3575697"/>
            <a:chOff x="445023" y="2727574"/>
            <a:chExt cx="3777479" cy="3575697"/>
          </a:xfrm>
        </p:grpSpPr>
        <p:pic>
          <p:nvPicPr>
            <p:cNvPr id="339" name="图片 338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95" r="3241"/>
            <a:stretch/>
          </p:blipFill>
          <p:spPr>
            <a:xfrm>
              <a:off x="445023" y="2955271"/>
              <a:ext cx="3777479" cy="3348000"/>
            </a:xfrm>
            <a:prstGeom prst="rect">
              <a:avLst/>
            </a:prstGeom>
          </p:spPr>
        </p:pic>
        <p:cxnSp>
          <p:nvCxnSpPr>
            <p:cNvPr id="340" name="直接连接符 339"/>
            <p:cNvCxnSpPr/>
            <p:nvPr/>
          </p:nvCxnSpPr>
          <p:spPr bwMode="auto">
            <a:xfrm>
              <a:off x="1134464" y="2727574"/>
              <a:ext cx="0" cy="1692000"/>
            </a:xfrm>
            <a:prstGeom prst="lin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1" name="直接连接符 340"/>
            <p:cNvCxnSpPr/>
            <p:nvPr/>
          </p:nvCxnSpPr>
          <p:spPr bwMode="auto">
            <a:xfrm>
              <a:off x="3352832" y="2727574"/>
              <a:ext cx="0" cy="1656000"/>
            </a:xfrm>
            <a:prstGeom prst="lin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342" name="文本框 341"/>
            <p:cNvSpPr txBox="1"/>
            <p:nvPr/>
          </p:nvSpPr>
          <p:spPr>
            <a:xfrm>
              <a:off x="1292435" y="2743218"/>
              <a:ext cx="1971913" cy="1015663"/>
            </a:xfrm>
            <a:prstGeom prst="rect">
              <a:avLst/>
            </a:prstGeom>
            <a:solidFill>
              <a:schemeClr val="bg1">
                <a:alpha val="58000"/>
              </a:schemeClr>
            </a:solidFill>
          </p:spPr>
          <p:txBody>
            <a:bodyPr wrap="square">
              <a:sp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en-US" altLang="zh-CN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n-ea"/>
                </a:rPr>
                <a:t>High Voltage </a:t>
              </a:r>
              <a:r>
                <a:rPr lang="en-US" altLang="zh-CN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n-ea"/>
                </a:rPr>
                <a:t>Region</a:t>
              </a:r>
              <a:endParaRPr lang="en-US" altLang="zh-CN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  <a:p>
              <a:pPr algn="ctr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en-US" altLang="zh-CN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n-ea"/>
                  <a:sym typeface="Symbol" pitchFamily="18" charset="2"/>
                </a:rPr>
                <a:t>230mm</a:t>
              </a:r>
              <a:endParaRPr lang="zh-CN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  <p:cxnSp>
          <p:nvCxnSpPr>
            <p:cNvPr id="343" name="直接箭头连接符 342"/>
            <p:cNvCxnSpPr/>
            <p:nvPr/>
          </p:nvCxnSpPr>
          <p:spPr bwMode="auto">
            <a:xfrm flipV="1">
              <a:off x="1143090" y="3035606"/>
              <a:ext cx="2268000" cy="0"/>
            </a:xfrm>
            <a:prstGeom prst="straightConnector1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</p:grpSp>
      <p:graphicFrame>
        <p:nvGraphicFramePr>
          <p:cNvPr id="345" name="表格 3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8371102"/>
              </p:ext>
            </p:extLst>
          </p:nvPr>
        </p:nvGraphicFramePr>
        <p:xfrm>
          <a:off x="152516" y="3809990"/>
          <a:ext cx="8528333" cy="2870200"/>
        </p:xfrm>
        <a:graphic>
          <a:graphicData uri="http://schemas.openxmlformats.org/drawingml/2006/table">
            <a:tbl>
              <a:tblPr/>
              <a:tblGrid>
                <a:gridCol w="14883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5344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56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968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560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19679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257219">
                <a:tc grid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Source Number</a:t>
                      </a:r>
                      <a:endParaRPr kumimoji="0" lang="zh-CN" altLang="zh-CN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No.1</a:t>
                      </a:r>
                      <a:endParaRPr kumimoji="0" lang="zh-CN" altLang="zh-CN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No.2</a:t>
                      </a:r>
                      <a:endParaRPr kumimoji="0" lang="zh-CN" altLang="zh-CN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No.3</a:t>
                      </a:r>
                      <a:endParaRPr kumimoji="0" lang="zh-CN" altLang="zh-CN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No.4</a:t>
                      </a:r>
                      <a:endParaRPr kumimoji="0" lang="zh-CN" altLang="zh-CN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57219">
                <a:tc rowSpan="4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Water Cooling</a:t>
                      </a:r>
                      <a:endParaRPr kumimoji="0" lang="zh-CN" altLang="zh-CN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RF Window</a:t>
                      </a:r>
                      <a:endParaRPr kumimoji="0" lang="zh-CN" altLang="zh-CN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kumimoji="0" lang="zh-CN" altLang="zh-CN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endParaRPr kumimoji="0" lang="zh-CN" altLang="zh-CN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endParaRPr kumimoji="0" lang="zh-CN" altLang="zh-CN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endParaRPr kumimoji="0" lang="zh-CN" altLang="zh-CN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57219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Plasma Chamber</a:t>
                      </a:r>
                      <a:endParaRPr kumimoji="0" lang="zh-CN" altLang="zh-CN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Poor</a:t>
                      </a:r>
                      <a:endParaRPr kumimoji="0" lang="zh-CN" altLang="zh-CN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endParaRPr kumimoji="0" lang="zh-CN" altLang="zh-CN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endParaRPr kumimoji="0" lang="zh-CN" altLang="zh-CN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endParaRPr kumimoji="0" lang="zh-CN" altLang="zh-CN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57219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Connection Flange</a:t>
                      </a:r>
                      <a:endParaRPr kumimoji="0" lang="zh-CN" altLang="zh-CN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kumimoji="0" lang="zh-CN" altLang="zh-CN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kumimoji="0" lang="zh-CN" altLang="zh-CN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endParaRPr kumimoji="0" lang="zh-CN" altLang="zh-CN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endParaRPr kumimoji="0" lang="zh-CN" altLang="zh-CN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57219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Extraction</a:t>
                      </a:r>
                      <a:endParaRPr kumimoji="0" lang="zh-CN" altLang="zh-CN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kumimoji="0" lang="zh-CN" altLang="zh-CN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Poor</a:t>
                      </a:r>
                      <a:endParaRPr kumimoji="0" lang="zh-CN" altLang="zh-CN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endParaRPr kumimoji="0" lang="zh-CN" altLang="zh-CN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endParaRPr kumimoji="0" lang="zh-CN" altLang="zh-CN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57219">
                <a:tc grid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E-Dump Position</a:t>
                      </a:r>
                      <a:endParaRPr kumimoji="0" lang="zh-CN" altLang="zh-CN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kumimoji="0" lang="zh-CN" altLang="zh-CN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II</a:t>
                      </a:r>
                      <a:endParaRPr kumimoji="0" lang="zh-CN" altLang="zh-CN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II</a:t>
                      </a:r>
                      <a:endParaRPr kumimoji="0" lang="zh-CN" altLang="zh-CN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kumimoji="0" lang="zh-CN" altLang="zh-CN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57219">
                <a:tc row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Current</a:t>
                      </a:r>
                      <a:endParaRPr kumimoji="0" lang="zh-CN" altLang="zh-CN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(mA)</a:t>
                      </a:r>
                      <a:endParaRPr kumimoji="0" lang="zh-CN" altLang="zh-CN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CW</a:t>
                      </a:r>
                      <a:endParaRPr kumimoji="0" lang="zh-CN" altLang="zh-CN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kumimoji="0" lang="zh-CN" altLang="zh-CN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10.8</a:t>
                      </a:r>
                      <a:endParaRPr kumimoji="0" lang="zh-CN" altLang="zh-CN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kumimoji="0" lang="zh-CN" altLang="zh-CN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kumimoji="0" lang="zh-CN" altLang="zh-CN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77397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Pulsed(100Hz/1ms)</a:t>
                      </a:r>
                      <a:endParaRPr kumimoji="0" lang="zh-CN" altLang="zh-CN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kumimoji="0" lang="zh-CN" altLang="zh-CN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kumimoji="0" lang="zh-CN" altLang="zh-CN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kumimoji="0" lang="zh-CN" altLang="zh-CN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kumimoji="0" lang="zh-CN" altLang="zh-CN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2320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981268" y="-17175"/>
            <a:ext cx="5714851" cy="490929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altLang="zh-CN" sz="2800" dirty="0">
                <a:solidFill>
                  <a:srgbClr val="C00000"/>
                </a:solidFill>
                <a:latin typeface="+mj-lt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Best Results </a:t>
            </a:r>
            <a:r>
              <a:rPr lang="en-US" altLang="zh-CN" sz="2800" dirty="0" smtClean="0">
                <a:solidFill>
                  <a:srgbClr val="C00000"/>
                </a:solidFill>
                <a:latin typeface="+mj-lt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from PKU H</a:t>
            </a:r>
            <a:r>
              <a:rPr lang="en-US" altLang="zh-CN" sz="2800" baseline="30000" dirty="0" smtClean="0">
                <a:solidFill>
                  <a:srgbClr val="C00000"/>
                </a:solidFill>
                <a:latin typeface="+mj-lt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-</a:t>
            </a:r>
            <a:r>
              <a:rPr lang="en-US" altLang="zh-CN" sz="2800" dirty="0" smtClean="0">
                <a:solidFill>
                  <a:srgbClr val="C00000"/>
                </a:solidFill>
                <a:latin typeface="+mj-lt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Source</a:t>
            </a:r>
            <a:endParaRPr lang="zh-CN" altLang="en-US" sz="28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52516" y="533476"/>
            <a:ext cx="2895524" cy="2215991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zh-CN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CW Mode </a:t>
            </a:r>
            <a:endParaRPr lang="en-US" altLang="zh-CN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zh-C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Parameter</a:t>
            </a:r>
          </a:p>
          <a:p>
            <a:pPr>
              <a:spcBef>
                <a:spcPct val="0"/>
              </a:spcBef>
              <a:spcAft>
                <a:spcPts val="0"/>
              </a:spcAft>
              <a:buNone/>
            </a:pPr>
            <a:r>
              <a:rPr lang="en-US" altLang="zh-CN" dirty="0" smtClean="0">
                <a:latin typeface="+mj-lt"/>
                <a:cs typeface="Times New Roman" panose="02020603050405020304" pitchFamily="18" charset="0"/>
              </a:rPr>
              <a:t>RF power    1000 W </a:t>
            </a:r>
          </a:p>
          <a:p>
            <a:pPr>
              <a:spcBef>
                <a:spcPct val="0"/>
              </a:spcBef>
              <a:spcAft>
                <a:spcPts val="0"/>
              </a:spcAft>
              <a:buNone/>
            </a:pPr>
            <a:r>
              <a:rPr lang="en-US" altLang="zh-CN" dirty="0" smtClean="0">
                <a:latin typeface="+mj-lt"/>
                <a:cs typeface="Times New Roman" panose="02020603050405020304" pitchFamily="18" charset="0"/>
              </a:rPr>
              <a:t>Pressure      4.0E-3 Pa</a:t>
            </a:r>
          </a:p>
          <a:p>
            <a:pPr>
              <a:spcBef>
                <a:spcPct val="0"/>
              </a:spcBef>
              <a:spcAft>
                <a:spcPts val="0"/>
              </a:spcAft>
              <a:buNone/>
            </a:pPr>
            <a:r>
              <a:rPr lang="en-US" altLang="zh-CN" dirty="0" smtClean="0">
                <a:latin typeface="+mj-lt"/>
                <a:cs typeface="Times New Roman" panose="02020603050405020304" pitchFamily="18" charset="0"/>
              </a:rPr>
              <a:t>Ex. Voltage    -</a:t>
            </a:r>
            <a:r>
              <a:rPr lang="en-US" altLang="zh-CN" dirty="0">
                <a:latin typeface="+mj-lt"/>
                <a:cs typeface="Times New Roman" panose="02020603050405020304" pitchFamily="18" charset="0"/>
              </a:rPr>
              <a:t>35 </a:t>
            </a:r>
            <a:r>
              <a:rPr lang="en-US" altLang="zh-CN" dirty="0" smtClean="0">
                <a:latin typeface="+mj-lt"/>
                <a:cs typeface="Times New Roman" panose="02020603050405020304" pitchFamily="18" charset="0"/>
              </a:rPr>
              <a:t>kV</a:t>
            </a:r>
          </a:p>
          <a:p>
            <a:pPr>
              <a:spcBef>
                <a:spcPct val="0"/>
              </a:spcBef>
              <a:spcAft>
                <a:spcPts val="0"/>
              </a:spcAft>
              <a:buNone/>
            </a:pPr>
            <a:r>
              <a:rPr lang="en-US" altLang="zh-CN" dirty="0" smtClean="0">
                <a:latin typeface="+mj-lt"/>
                <a:cs typeface="Times New Roman" panose="02020603050405020304" pitchFamily="18" charset="0"/>
              </a:rPr>
              <a:t>Sec. Voltage</a:t>
            </a:r>
            <a:r>
              <a:rPr lang="en-US" altLang="zh-CN" baseline="-25000" dirty="0" smtClean="0">
                <a:latin typeface="+mj-lt"/>
                <a:cs typeface="Times New Roman" panose="02020603050405020304" pitchFamily="18" charset="0"/>
              </a:rPr>
              <a:t>     </a:t>
            </a:r>
            <a:r>
              <a:rPr lang="en-US" altLang="zh-CN" dirty="0" smtClean="0">
                <a:latin typeface="+mj-lt"/>
                <a:cs typeface="Times New Roman" panose="02020603050405020304" pitchFamily="18" charset="0"/>
              </a:rPr>
              <a:t>2 kV</a:t>
            </a:r>
            <a:endParaRPr lang="zh-CN" altLang="en-US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52516" y="5105356"/>
            <a:ext cx="3505108" cy="132343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dirty="0">
                <a:solidFill>
                  <a:srgbClr val="0033CC"/>
                </a:solidFill>
                <a:latin typeface="+mj-lt"/>
              </a:rPr>
              <a:t>Ratio of H</a:t>
            </a:r>
            <a:r>
              <a:rPr lang="en-US" altLang="zh-CN" baseline="30000" dirty="0">
                <a:solidFill>
                  <a:srgbClr val="0033CC"/>
                </a:solidFill>
                <a:latin typeface="+mj-lt"/>
              </a:rPr>
              <a:t>-</a:t>
            </a:r>
            <a:r>
              <a:rPr lang="en-US" altLang="zh-CN" dirty="0">
                <a:solidFill>
                  <a:srgbClr val="0033CC"/>
                </a:solidFill>
                <a:latin typeface="+mj-lt"/>
              </a:rPr>
              <a:t>/e:  4.7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dirty="0">
                <a:solidFill>
                  <a:srgbClr val="0033CC"/>
                </a:solidFill>
                <a:latin typeface="+mj-lt"/>
                <a:ea typeface="宋体" panose="02010600030101010101" pitchFamily="2" charset="-122"/>
              </a:rPr>
              <a:t>H</a:t>
            </a:r>
            <a:r>
              <a:rPr lang="en-US" altLang="zh-CN" baseline="30000" dirty="0">
                <a:solidFill>
                  <a:srgbClr val="0033CC"/>
                </a:solidFill>
                <a:latin typeface="+mj-lt"/>
                <a:ea typeface="宋体" panose="02010600030101010101" pitchFamily="2" charset="-122"/>
              </a:rPr>
              <a:t>-</a:t>
            </a:r>
            <a:r>
              <a:rPr lang="en-US" altLang="zh-CN" dirty="0">
                <a:solidFill>
                  <a:srgbClr val="0033CC"/>
                </a:solidFill>
                <a:latin typeface="+mj-lt"/>
                <a:ea typeface="宋体" panose="02010600030101010101" pitchFamily="2" charset="-122"/>
              </a:rPr>
              <a:t> current: </a:t>
            </a:r>
            <a:r>
              <a:rPr lang="en-US" altLang="zh-CN" dirty="0" smtClean="0">
                <a:solidFill>
                  <a:srgbClr val="0033CC"/>
                </a:solidFill>
                <a:latin typeface="+mj-lt"/>
                <a:ea typeface="宋体" panose="02010600030101010101" pitchFamily="2" charset="-122"/>
              </a:rPr>
              <a:t>29mA</a:t>
            </a:r>
            <a:endParaRPr lang="en-US" altLang="zh-CN" dirty="0">
              <a:solidFill>
                <a:srgbClr val="0033CC"/>
              </a:solidFill>
              <a:latin typeface="+mj-lt"/>
              <a:ea typeface="宋体" panose="02010600030101010101" pitchFamily="2" charset="-122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dirty="0" smtClean="0">
                <a:solidFill>
                  <a:srgbClr val="0033CC"/>
                </a:solidFill>
                <a:latin typeface="+mj-lt"/>
                <a:ea typeface="宋体" panose="02010600030101010101" pitchFamily="2" charset="-122"/>
              </a:rPr>
              <a:t>Power </a:t>
            </a:r>
            <a:r>
              <a:rPr lang="en-US" altLang="zh-CN" dirty="0">
                <a:solidFill>
                  <a:srgbClr val="0033CC"/>
                </a:solidFill>
                <a:latin typeface="+mj-lt"/>
                <a:ea typeface="宋体" panose="02010600030101010101" pitchFamily="2" charset="-122"/>
              </a:rPr>
              <a:t>efficiency</a:t>
            </a:r>
            <a:r>
              <a:rPr lang="en-US" altLang="zh-CN" dirty="0" smtClean="0">
                <a:solidFill>
                  <a:srgbClr val="0033CC"/>
                </a:solidFill>
                <a:latin typeface="+mj-lt"/>
                <a:ea typeface="宋体" panose="02010600030101010101" pitchFamily="2" charset="-122"/>
              </a:rPr>
              <a:t>: 29 mA/kW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dirty="0">
                <a:solidFill>
                  <a:srgbClr val="0033CC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</a:t>
            </a:r>
            <a:r>
              <a:rPr lang="en-US" altLang="zh-CN" baseline="-25000" dirty="0" err="1">
                <a:solidFill>
                  <a:srgbClr val="0033CC"/>
                </a:solidFill>
                <a:cs typeface="Times New Roman" panose="02020603050405020304" pitchFamily="18" charset="0"/>
              </a:rPr>
              <a:t>RMS,norm</a:t>
            </a:r>
            <a:r>
              <a:rPr lang="zh-CN" altLang="en-US" dirty="0">
                <a:solidFill>
                  <a:srgbClr val="0033CC"/>
                </a:solidFill>
                <a:cs typeface="Times New Roman" panose="02020603050405020304" pitchFamily="18" charset="0"/>
              </a:rPr>
              <a:t>：</a:t>
            </a:r>
            <a:r>
              <a:rPr lang="en-US" altLang="zh-CN" dirty="0">
                <a:solidFill>
                  <a:srgbClr val="0033CC"/>
                </a:solidFill>
                <a:cs typeface="Times New Roman" panose="02020603050405020304" pitchFamily="18" charset="0"/>
              </a:rPr>
              <a:t>0.18 </a:t>
            </a:r>
            <a:r>
              <a:rPr lang="en-US" altLang="zh-CN" dirty="0" err="1" smtClean="0">
                <a:solidFill>
                  <a:srgbClr val="0033CC"/>
                </a:solidFill>
                <a:cs typeface="Times New Roman" panose="02020603050405020304" pitchFamily="18" charset="0"/>
              </a:rPr>
              <a:t>pi.mm.mrad</a:t>
            </a:r>
            <a:endParaRPr lang="zh-CN" altLang="en-US" dirty="0">
              <a:solidFill>
                <a:srgbClr val="0033CC"/>
              </a:solidFill>
              <a:cs typeface="Times New Roman" panose="02020603050405020304" pitchFamily="18" charset="0"/>
            </a:endParaRPr>
          </a:p>
        </p:txBody>
      </p:sp>
      <p:pic>
        <p:nvPicPr>
          <p:cNvPr id="21" name="图片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6" t="13462" r="29594" b="10073"/>
          <a:stretch/>
        </p:blipFill>
        <p:spPr bwMode="auto">
          <a:xfrm>
            <a:off x="76318" y="2819416"/>
            <a:ext cx="3145091" cy="22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" name="图片 16"/>
          <p:cNvPicPr preferRelativeResize="0"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72" t="21232" b="1"/>
          <a:stretch/>
        </p:blipFill>
        <p:spPr>
          <a:xfrm rot="5400000">
            <a:off x="3333318" y="3829504"/>
            <a:ext cx="2273890" cy="1777675"/>
          </a:xfrm>
          <a:prstGeom prst="rect">
            <a:avLst/>
          </a:prstGeom>
        </p:spPr>
      </p:pic>
      <p:pic>
        <p:nvPicPr>
          <p:cNvPr id="19" name="图片 3"/>
          <p:cNvPicPr preferRelativeResize="0">
            <a:picLocks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9" t="15484" r="28418" b="7100"/>
          <a:stretch/>
        </p:blipFill>
        <p:spPr bwMode="auto">
          <a:xfrm>
            <a:off x="5943564" y="2971812"/>
            <a:ext cx="3132000" cy="22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4" name="矩形 23"/>
          <p:cNvSpPr/>
          <p:nvPr/>
        </p:nvSpPr>
        <p:spPr>
          <a:xfrm>
            <a:off x="6248356" y="533476"/>
            <a:ext cx="2743128" cy="2369880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spcAft>
                <a:spcPts val="0"/>
              </a:spcAft>
              <a:buNone/>
            </a:pPr>
            <a:r>
              <a:rPr lang="en-US" altLang="zh-CN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Pulsed Mode </a:t>
            </a:r>
            <a:r>
              <a:rPr lang="en-US" altLang="zh-C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Parameter</a:t>
            </a:r>
          </a:p>
          <a:p>
            <a:pPr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zh-CN" dirty="0" smtClean="0">
                <a:latin typeface="+mj-lt"/>
                <a:cs typeface="Times New Roman" panose="02020603050405020304" pitchFamily="18" charset="0"/>
              </a:rPr>
              <a:t>Pulsed       100Hz/1ms</a:t>
            </a:r>
          </a:p>
          <a:p>
            <a:pPr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zh-CN" dirty="0" smtClean="0">
                <a:latin typeface="+mj-lt"/>
                <a:cs typeface="Times New Roman" panose="02020603050405020304" pitchFamily="18" charset="0"/>
              </a:rPr>
              <a:t>RF(Peak)   2100 </a:t>
            </a:r>
            <a:r>
              <a:rPr lang="en-US" altLang="zh-CN" dirty="0">
                <a:latin typeface="+mj-lt"/>
                <a:cs typeface="Times New Roman" panose="02020603050405020304" pitchFamily="18" charset="0"/>
              </a:rPr>
              <a:t>W </a:t>
            </a:r>
          </a:p>
          <a:p>
            <a:pPr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zh-CN" dirty="0">
                <a:latin typeface="+mj-lt"/>
                <a:cs typeface="Times New Roman" panose="02020603050405020304" pitchFamily="18" charset="0"/>
              </a:rPr>
              <a:t>Pressure </a:t>
            </a:r>
            <a:r>
              <a:rPr lang="en-US" altLang="zh-CN" dirty="0" smtClean="0">
                <a:latin typeface="+mj-lt"/>
                <a:cs typeface="Times New Roman" panose="02020603050405020304" pitchFamily="18" charset="0"/>
              </a:rPr>
              <a:t>   4.5E-3 </a:t>
            </a:r>
            <a:r>
              <a:rPr lang="en-US" altLang="zh-CN" dirty="0">
                <a:latin typeface="+mj-lt"/>
                <a:cs typeface="Times New Roman" panose="02020603050405020304" pitchFamily="18" charset="0"/>
              </a:rPr>
              <a:t>Pa</a:t>
            </a:r>
          </a:p>
          <a:p>
            <a:pPr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zh-CN" dirty="0" smtClean="0">
                <a:latin typeface="+mj-lt"/>
                <a:cs typeface="Times New Roman" panose="02020603050405020304" pitchFamily="18" charset="0"/>
              </a:rPr>
              <a:t>Voltage       -</a:t>
            </a:r>
            <a:r>
              <a:rPr lang="en-US" altLang="zh-CN" dirty="0">
                <a:latin typeface="+mj-lt"/>
                <a:cs typeface="Times New Roman" panose="02020603050405020304" pitchFamily="18" charset="0"/>
              </a:rPr>
              <a:t>35 </a:t>
            </a:r>
            <a:r>
              <a:rPr lang="en-US" altLang="zh-CN" dirty="0" smtClean="0">
                <a:latin typeface="+mj-lt"/>
                <a:cs typeface="Times New Roman" panose="02020603050405020304" pitchFamily="18" charset="0"/>
              </a:rPr>
              <a:t>kV</a:t>
            </a:r>
          </a:p>
          <a:p>
            <a:pPr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zh-CN" dirty="0" smtClean="0">
                <a:latin typeface="+mj-lt"/>
                <a:cs typeface="Times New Roman" panose="02020603050405020304" pitchFamily="18" charset="0"/>
              </a:rPr>
              <a:t>Second        2kV</a:t>
            </a:r>
            <a:endParaRPr lang="zh-CN" altLang="en-US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5333980" y="5181554"/>
            <a:ext cx="3599738" cy="132343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dirty="0">
                <a:solidFill>
                  <a:srgbClr val="0033CC"/>
                </a:solidFill>
                <a:latin typeface="+mj-lt"/>
              </a:rPr>
              <a:t>Ratio of H</a:t>
            </a:r>
            <a:r>
              <a:rPr lang="en-US" altLang="zh-CN" baseline="30000" dirty="0">
                <a:solidFill>
                  <a:srgbClr val="0033CC"/>
                </a:solidFill>
                <a:latin typeface="+mj-lt"/>
              </a:rPr>
              <a:t>-</a:t>
            </a:r>
            <a:r>
              <a:rPr lang="en-US" altLang="zh-CN" dirty="0">
                <a:solidFill>
                  <a:srgbClr val="0033CC"/>
                </a:solidFill>
                <a:latin typeface="+mj-lt"/>
              </a:rPr>
              <a:t>/e:  4.4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dirty="0">
                <a:solidFill>
                  <a:srgbClr val="0033CC"/>
                </a:solidFill>
                <a:latin typeface="+mj-lt"/>
                <a:ea typeface="宋体" panose="02010600030101010101" pitchFamily="2" charset="-122"/>
              </a:rPr>
              <a:t>H</a:t>
            </a:r>
            <a:r>
              <a:rPr lang="en-US" altLang="zh-CN" baseline="30000" dirty="0">
                <a:solidFill>
                  <a:srgbClr val="0033CC"/>
                </a:solidFill>
                <a:latin typeface="+mj-lt"/>
                <a:ea typeface="宋体" panose="02010600030101010101" pitchFamily="2" charset="-122"/>
              </a:rPr>
              <a:t>-</a:t>
            </a:r>
            <a:r>
              <a:rPr lang="en-US" altLang="zh-CN" dirty="0">
                <a:solidFill>
                  <a:srgbClr val="0033CC"/>
                </a:solidFill>
                <a:latin typeface="+mj-lt"/>
                <a:ea typeface="宋体" panose="02010600030101010101" pitchFamily="2" charset="-122"/>
              </a:rPr>
              <a:t> current:      45mA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dirty="0" smtClean="0">
                <a:solidFill>
                  <a:srgbClr val="0033CC"/>
                </a:solidFill>
                <a:latin typeface="+mj-lt"/>
                <a:ea typeface="宋体" panose="02010600030101010101" pitchFamily="2" charset="-122"/>
              </a:rPr>
              <a:t>Power </a:t>
            </a:r>
            <a:r>
              <a:rPr lang="en-US" altLang="zh-CN" dirty="0">
                <a:solidFill>
                  <a:srgbClr val="0033CC"/>
                </a:solidFill>
                <a:latin typeface="+mj-lt"/>
                <a:ea typeface="宋体" panose="02010600030101010101" pitchFamily="2" charset="-122"/>
              </a:rPr>
              <a:t>efficiency:21.4 </a:t>
            </a:r>
            <a:r>
              <a:rPr lang="en-US" altLang="zh-CN" dirty="0" smtClean="0">
                <a:solidFill>
                  <a:srgbClr val="0033CC"/>
                </a:solidFill>
                <a:latin typeface="+mj-lt"/>
                <a:ea typeface="宋体" panose="02010600030101010101" pitchFamily="2" charset="-122"/>
              </a:rPr>
              <a:t>mA/kW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dirty="0" smtClean="0">
                <a:solidFill>
                  <a:srgbClr val="0033CC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</a:t>
            </a:r>
            <a:r>
              <a:rPr lang="en-US" altLang="zh-CN" baseline="-25000" dirty="0" err="1">
                <a:solidFill>
                  <a:srgbClr val="0033CC"/>
                </a:solidFill>
                <a:latin typeface="+mj-lt"/>
                <a:cs typeface="Times New Roman" panose="02020603050405020304" pitchFamily="18" charset="0"/>
              </a:rPr>
              <a:t>RMS,norm</a:t>
            </a:r>
            <a:r>
              <a:rPr lang="en-US" altLang="zh-CN" dirty="0">
                <a:solidFill>
                  <a:srgbClr val="0033CC"/>
                </a:solidFill>
                <a:latin typeface="+mj-lt"/>
                <a:cs typeface="Times New Roman" panose="02020603050405020304" pitchFamily="18" charset="0"/>
              </a:rPr>
              <a:t> : 0.16 </a:t>
            </a:r>
            <a:r>
              <a:rPr lang="en-US" altLang="zh-CN" dirty="0" err="1" smtClean="0">
                <a:solidFill>
                  <a:srgbClr val="0033CC"/>
                </a:solidFill>
                <a:latin typeface="+mj-lt"/>
                <a:cs typeface="Times New Roman" panose="02020603050405020304" pitchFamily="18" charset="0"/>
              </a:rPr>
              <a:t>pi.mm.mrad</a:t>
            </a:r>
            <a:endParaRPr lang="en-US" altLang="zh-CN" dirty="0">
              <a:solidFill>
                <a:srgbClr val="0033CC"/>
              </a:solidFill>
              <a:latin typeface="+mj-lt"/>
              <a:ea typeface="宋体" panose="02010600030101010101" pitchFamily="2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2971842" y="381080"/>
            <a:ext cx="3276514" cy="2889915"/>
            <a:chOff x="445023" y="2727574"/>
            <a:chExt cx="3777479" cy="3575697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95" r="3241"/>
            <a:stretch/>
          </p:blipFill>
          <p:spPr>
            <a:xfrm>
              <a:off x="445023" y="2955271"/>
              <a:ext cx="3777479" cy="3348000"/>
            </a:xfrm>
            <a:prstGeom prst="rect">
              <a:avLst/>
            </a:prstGeom>
          </p:spPr>
        </p:pic>
        <p:cxnSp>
          <p:nvCxnSpPr>
            <p:cNvPr id="13" name="直接连接符 12"/>
            <p:cNvCxnSpPr/>
            <p:nvPr/>
          </p:nvCxnSpPr>
          <p:spPr bwMode="auto">
            <a:xfrm>
              <a:off x="1134464" y="2727574"/>
              <a:ext cx="0" cy="1692000"/>
            </a:xfrm>
            <a:prstGeom prst="lin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直接连接符 13"/>
            <p:cNvCxnSpPr/>
            <p:nvPr/>
          </p:nvCxnSpPr>
          <p:spPr bwMode="auto">
            <a:xfrm>
              <a:off x="3352832" y="2727574"/>
              <a:ext cx="0" cy="1656000"/>
            </a:xfrm>
            <a:prstGeom prst="lin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5" name="文本框 14"/>
            <p:cNvSpPr txBox="1"/>
            <p:nvPr/>
          </p:nvSpPr>
          <p:spPr>
            <a:xfrm>
              <a:off x="1235658" y="2743218"/>
              <a:ext cx="2196209" cy="647381"/>
            </a:xfrm>
            <a:prstGeom prst="rect">
              <a:avLst/>
            </a:prstGeom>
            <a:solidFill>
              <a:schemeClr val="bg1">
                <a:alpha val="58000"/>
              </a:schemeClr>
            </a:solidFill>
          </p:spPr>
          <p:txBody>
            <a:bodyPr wrap="square">
              <a:sp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en-US" altLang="zh-CN" sz="1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n-ea"/>
                </a:rPr>
                <a:t>High Voltage </a:t>
              </a:r>
              <a:r>
                <a:rPr lang="en-US" altLang="zh-CN" sz="1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n-ea"/>
                </a:rPr>
                <a:t>Region</a:t>
              </a:r>
              <a:endParaRPr lang="en-US" altLang="zh-CN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  <a:p>
              <a:pPr algn="ctr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en-US" altLang="zh-CN" sz="1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n-ea"/>
                  <a:sym typeface="Symbol" pitchFamily="18" charset="2"/>
                </a:rPr>
                <a:t>230mm</a:t>
              </a:r>
              <a:endParaRPr lang="zh-CN" altLang="en-US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  <p:cxnSp>
          <p:nvCxnSpPr>
            <p:cNvPr id="18" name="直接箭头连接符 17"/>
            <p:cNvCxnSpPr/>
            <p:nvPr/>
          </p:nvCxnSpPr>
          <p:spPr bwMode="auto">
            <a:xfrm flipV="1">
              <a:off x="1143090" y="3035606"/>
              <a:ext cx="2268000" cy="0"/>
            </a:xfrm>
            <a:prstGeom prst="straightConnector1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393972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2160289"/>
              </p:ext>
            </p:extLst>
          </p:nvPr>
        </p:nvGraphicFramePr>
        <p:xfrm>
          <a:off x="4343406" y="2971812"/>
          <a:ext cx="4648078" cy="3460452"/>
        </p:xfrm>
        <a:graphic>
          <a:graphicData uri="http://schemas.openxmlformats.org/drawingml/2006/table">
            <a:tbl>
              <a:tblPr/>
              <a:tblGrid>
                <a:gridCol w="204228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5170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5408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737647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GB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Duty factor</a:t>
                      </a:r>
                      <a:endParaRPr kumimoji="0" lang="zh-CN" altLang="zh-C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GB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H</a:t>
                      </a:r>
                      <a:r>
                        <a:rPr kumimoji="0" lang="en-GB" altLang="zh-CN" sz="2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-</a:t>
                      </a:r>
                      <a:r>
                        <a:rPr kumimoji="0" lang="en-GB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 (mA)</a:t>
                      </a:r>
                      <a:endParaRPr kumimoji="0" lang="zh-CN" altLang="zh-C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Power Efficiency(mA/kW)</a:t>
                      </a:r>
                      <a:endParaRPr kumimoji="0" lang="zh-CN" alt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8824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20% (1ms+4ms)</a:t>
                      </a:r>
                      <a:endParaRPr kumimoji="0" lang="zh-CN" altLang="zh-C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cs typeface="+mn-cs"/>
                        </a:rPr>
                        <a:t>35</a:t>
                      </a:r>
                      <a:endParaRPr kumimoji="0" lang="zh-CN" altLang="zh-CN" sz="2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+mn-cs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cs typeface="+mn-cs"/>
                        </a:rPr>
                        <a:t>19.4</a:t>
                      </a:r>
                      <a:endParaRPr kumimoji="0" lang="zh-CN" altLang="zh-CN" sz="2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+mn-cs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8824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cs typeface="+mn-cs"/>
                        </a:rPr>
                        <a:t>14.3%(1ms+6ms)</a:t>
                      </a:r>
                      <a:endParaRPr kumimoji="0" lang="zh-CN" altLang="zh-CN" sz="2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+mn-cs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34</a:t>
                      </a:r>
                      <a:endParaRPr kumimoji="0" lang="zh-CN" altLang="zh-C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18.9</a:t>
                      </a:r>
                      <a:endParaRPr kumimoji="0" lang="zh-CN" altLang="zh-C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68824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GB" altLang="zh-CN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cs typeface="+mn-cs"/>
                        </a:rPr>
                        <a:t>10%</a:t>
                      </a:r>
                      <a:r>
                        <a:rPr kumimoji="0" lang="en-US" altLang="zh-CN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cs typeface="+mn-cs"/>
                        </a:rPr>
                        <a:t>(1ms+9ms)</a:t>
                      </a:r>
                      <a:endParaRPr kumimoji="0" lang="zh-CN" altLang="zh-CN" sz="2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+mn-cs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GB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35</a:t>
                      </a:r>
                      <a:endParaRPr kumimoji="0" lang="zh-CN" altLang="zh-C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19.4</a:t>
                      </a:r>
                      <a:endParaRPr kumimoji="0" lang="zh-CN" altLang="zh-C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68824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cs typeface="+mn-cs"/>
                        </a:rPr>
                        <a:t>5%(1ms+19ms)</a:t>
                      </a:r>
                      <a:endParaRPr kumimoji="0" lang="zh-CN" altLang="zh-CN" sz="2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+mn-cs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34.2</a:t>
                      </a:r>
                      <a:endParaRPr kumimoji="0" lang="zh-CN" altLang="zh-C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19</a:t>
                      </a:r>
                      <a:endParaRPr kumimoji="0" lang="zh-CN" altLang="zh-C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68824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cs typeface="+mn-cs"/>
                        </a:rPr>
                        <a:t>3.3%(1ms+29ms)</a:t>
                      </a:r>
                      <a:endParaRPr kumimoji="0" lang="zh-CN" altLang="zh-CN" sz="2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+mn-cs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33 </a:t>
                      </a:r>
                      <a:endParaRPr kumimoji="0" lang="zh-CN" altLang="zh-C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18.3</a:t>
                      </a:r>
                      <a:endParaRPr kumimoji="0" lang="zh-CN" altLang="zh-C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0986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2%(1ms+49ms)</a:t>
                      </a:r>
                      <a:endParaRPr kumimoji="0" lang="zh-CN" altLang="zh-C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30.5</a:t>
                      </a:r>
                      <a:endParaRPr kumimoji="0" lang="zh-CN" altLang="zh-C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16.9</a:t>
                      </a:r>
                      <a:endParaRPr kumimoji="0" lang="zh-CN" altLang="zh-C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68824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1%(1ms+99ms)</a:t>
                      </a:r>
                      <a:endParaRPr kumimoji="0" lang="zh-CN" altLang="zh-C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29</a:t>
                      </a:r>
                      <a:endParaRPr kumimoji="0" lang="zh-CN" altLang="zh-C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16.1</a:t>
                      </a:r>
                      <a:endParaRPr kumimoji="0" lang="zh-CN" altLang="zh-C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1676476" y="76288"/>
            <a:ext cx="5257662" cy="4247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Duty Factor Variation Possibility</a:t>
            </a:r>
            <a:endParaRPr lang="zh-CN" alt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微软雅黑" pitchFamily="34" charset="-122"/>
            </a:endParaRPr>
          </a:p>
        </p:txBody>
      </p:sp>
      <p:pic>
        <p:nvPicPr>
          <p:cNvPr id="14" name="图片 13"/>
          <p:cNvPicPr preferRelativeResize="0"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72" t="21232" b="1"/>
          <a:stretch/>
        </p:blipFill>
        <p:spPr>
          <a:xfrm rot="5400000">
            <a:off x="5314466" y="933980"/>
            <a:ext cx="2273890" cy="1777675"/>
          </a:xfrm>
          <a:prstGeom prst="rect">
            <a:avLst/>
          </a:prstGeom>
        </p:spPr>
      </p:pic>
      <p:pic>
        <p:nvPicPr>
          <p:cNvPr id="16" name="图片 15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23" r="5984"/>
          <a:stretch>
            <a:fillRect/>
          </a:stretch>
        </p:blipFill>
        <p:spPr bwMode="auto">
          <a:xfrm>
            <a:off x="1219288" y="990664"/>
            <a:ext cx="1470045" cy="1916569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8" t="4433" r="9586" b="4913"/>
          <a:stretch>
            <a:fillRect/>
          </a:stretch>
        </p:blipFill>
        <p:spPr bwMode="auto">
          <a:xfrm>
            <a:off x="2927" y="3048010"/>
            <a:ext cx="4264351" cy="3212009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2743248" y="1524050"/>
            <a:ext cx="220974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zh-CN" dirty="0" smtClean="0">
                <a:latin typeface="+mj-lt"/>
              </a:rPr>
              <a:t>Peak RF Power :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zh-CN" dirty="0" smtClean="0">
                <a:latin typeface="+mj-lt"/>
              </a:rPr>
              <a:t>1800W</a:t>
            </a:r>
            <a:endParaRPr lang="zh-CN" altLang="en-US" dirty="0">
              <a:latin typeface="+mj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04912" y="1219258"/>
            <a:ext cx="8034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+mj-lt"/>
              </a:rPr>
              <a:t>No.3</a:t>
            </a:r>
            <a:endParaRPr lang="zh-CN" altLang="en-US" dirty="0">
              <a:latin typeface="+mj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543722" y="1143060"/>
            <a:ext cx="8034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+mj-lt"/>
              </a:rPr>
              <a:t>No.4</a:t>
            </a:r>
            <a:endParaRPr lang="zh-CN" alt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1053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 idx="4294967295"/>
          </p:nvPr>
        </p:nvSpPr>
        <p:spPr>
          <a:xfrm>
            <a:off x="2514654" y="-1350"/>
            <a:ext cx="4190890" cy="61837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 anchor="t">
            <a:spAutoFit/>
          </a:bodyPr>
          <a:lstStyle/>
          <a:p>
            <a:pPr algn="ctr" latinLnBrk="0">
              <a:lnSpc>
                <a:spcPct val="150000"/>
              </a:lnSpc>
              <a:spcBef>
                <a:spcPts val="0"/>
              </a:spcBef>
              <a:buClrTx/>
              <a:buSzPct val="100000"/>
            </a:pPr>
            <a:r>
              <a:rPr lang="en-US" altLang="zh-CN" sz="2600" kern="1200" dirty="0">
                <a:solidFill>
                  <a:srgbClr val="C00000"/>
                </a:solidFill>
                <a:latin typeface="+mn-ea"/>
                <a:ea typeface="+mn-ea"/>
                <a:sym typeface="+mn-ea"/>
              </a:rPr>
              <a:t>Summary and </a:t>
            </a:r>
            <a:r>
              <a:rPr lang="en-US" altLang="zh-CN" sz="2600" kern="1200" dirty="0">
                <a:solidFill>
                  <a:srgbClr val="C00000"/>
                </a:solidFill>
                <a:latin typeface="+mn-ea"/>
                <a:ea typeface="+mn-ea"/>
              </a:rPr>
              <a:t>Prospect</a:t>
            </a:r>
          </a:p>
        </p:txBody>
      </p:sp>
      <p:sp>
        <p:nvSpPr>
          <p:cNvPr id="4" name="内容占位符 3"/>
          <p:cNvSpPr>
            <a:spLocks noGrp="1"/>
          </p:cNvSpPr>
          <p:nvPr>
            <p:ph idx="4294967295"/>
          </p:nvPr>
        </p:nvSpPr>
        <p:spPr>
          <a:xfrm>
            <a:off x="457308" y="685872"/>
            <a:ext cx="8457978" cy="5714850"/>
          </a:xfrm>
          <a:prstGeom prst="rect">
            <a:avLst/>
          </a:prstGeom>
        </p:spPr>
        <p:txBody>
          <a:bodyPr/>
          <a:lstStyle/>
          <a:p>
            <a:pPr marL="288000" indent="-288000">
              <a:spcBef>
                <a:spcPts val="600"/>
              </a:spcBef>
              <a:buClrTx/>
              <a:buSzPct val="100000"/>
              <a:buFont typeface="+mj-lt"/>
              <a:buAutoNum type="arabicPeriod"/>
            </a:pPr>
            <a:r>
              <a:rPr lang="en-US" altLang="zh-CN" sz="2200" b="0" dirty="0" smtClean="0">
                <a:latin typeface="+mj-lt"/>
                <a:ea typeface="+mn-ea"/>
                <a:cs typeface="Times New Roman" panose="02020603050405020304" pitchFamily="18" charset="0"/>
                <a:sym typeface="+mn-ea"/>
              </a:rPr>
              <a:t>RF driven Volume H</a:t>
            </a:r>
            <a:r>
              <a:rPr lang="en-US" altLang="zh-CN" sz="2200" b="0" baseline="30000" dirty="0" smtClean="0">
                <a:latin typeface="+mj-lt"/>
                <a:ea typeface="+mn-ea"/>
                <a:cs typeface="Times New Roman" panose="02020603050405020304" pitchFamily="18" charset="0"/>
                <a:sym typeface="+mn-ea"/>
              </a:rPr>
              <a:t>-</a:t>
            </a:r>
            <a:r>
              <a:rPr lang="en-US" altLang="zh-CN" sz="2200" b="0" dirty="0" smtClean="0">
                <a:latin typeface="+mj-lt"/>
                <a:ea typeface="+mn-ea"/>
                <a:cs typeface="Times New Roman" panose="02020603050405020304" pitchFamily="18" charset="0"/>
                <a:sym typeface="+mn-ea"/>
              </a:rPr>
              <a:t> source can produce several tens mA beam at low duty factor(&lt;6%). Several ones are used to deliver beams for accelerators. They need tens kW RF power.</a:t>
            </a:r>
          </a:p>
          <a:p>
            <a:pPr marL="288000" indent="-288000">
              <a:spcBef>
                <a:spcPts val="600"/>
              </a:spcBef>
              <a:buClrTx/>
              <a:buSzPct val="100000"/>
              <a:buFont typeface="+mj-lt"/>
              <a:buAutoNum type="arabicPeriod"/>
            </a:pPr>
            <a:r>
              <a:rPr lang="en-US" altLang="zh-CN" sz="2200" b="0" dirty="0" smtClean="0">
                <a:latin typeface="+mj-lt"/>
                <a:ea typeface="+mn-ea"/>
                <a:cs typeface="Times New Roman" panose="02020603050405020304" pitchFamily="18" charset="0"/>
                <a:sym typeface="+mn-ea"/>
              </a:rPr>
              <a:t>Filament driven source was the only one that can produce 20 mA CW H</a:t>
            </a:r>
            <a:r>
              <a:rPr lang="en-US" altLang="zh-CN" sz="2200" b="0" baseline="30000" dirty="0" smtClean="0">
                <a:latin typeface="+mj-lt"/>
                <a:ea typeface="+mn-ea"/>
                <a:cs typeface="Times New Roman" panose="02020603050405020304" pitchFamily="18" charset="0"/>
                <a:sym typeface="+mn-ea"/>
              </a:rPr>
              <a:t>-</a:t>
            </a:r>
            <a:r>
              <a:rPr lang="en-US" altLang="zh-CN" sz="2200" b="0" dirty="0" smtClean="0">
                <a:latin typeface="+mj-lt"/>
                <a:ea typeface="+mn-ea"/>
                <a:cs typeface="Times New Roman" panose="02020603050405020304" pitchFamily="18" charset="0"/>
                <a:sym typeface="+mn-ea"/>
              </a:rPr>
              <a:t> beam in the world. Lifetime of the filament is an important issue for discussion.</a:t>
            </a:r>
          </a:p>
          <a:p>
            <a:pPr marL="288000" indent="-288000">
              <a:spcBef>
                <a:spcPts val="600"/>
              </a:spcBef>
              <a:buClrTx/>
              <a:buSzPct val="100000"/>
              <a:buFont typeface="+mj-lt"/>
              <a:buAutoNum type="arabicPeriod"/>
            </a:pPr>
            <a:r>
              <a:rPr lang="en-US" altLang="zh-CN" sz="2200" b="0" dirty="0" smtClean="0">
                <a:latin typeface="+mj-lt"/>
                <a:ea typeface="+mn-ea"/>
                <a:cs typeface="Times New Roman" panose="02020603050405020304" pitchFamily="18" charset="0"/>
                <a:sym typeface="+mn-ea"/>
              </a:rPr>
              <a:t>Penning source has been developed at RAL that can produce 60 mA H- beam with duty factor of 5%. Current and lifetime are still needed to be improved.</a:t>
            </a:r>
          </a:p>
          <a:p>
            <a:pPr marL="288000" indent="-288000">
              <a:spcBef>
                <a:spcPts val="600"/>
              </a:spcBef>
              <a:buClrTx/>
              <a:buSzPct val="100000"/>
              <a:buFont typeface="+mj-lt"/>
              <a:buAutoNum type="arabicPeriod"/>
            </a:pPr>
            <a:r>
              <a:rPr lang="en-US" altLang="zh-CN" sz="2200" b="0" dirty="0" smtClean="0">
                <a:latin typeface="+mj-lt"/>
                <a:ea typeface="+mn-ea"/>
                <a:cs typeface="Times New Roman" panose="02020603050405020304" pitchFamily="18" charset="0"/>
                <a:sym typeface="+mn-ea"/>
              </a:rPr>
              <a:t>At PKU, 2.45Microwave driven H</a:t>
            </a:r>
            <a:r>
              <a:rPr lang="en-US" altLang="zh-CN" sz="2200" b="0" baseline="30000" dirty="0" smtClean="0">
                <a:latin typeface="+mj-lt"/>
                <a:ea typeface="+mn-ea"/>
                <a:cs typeface="Times New Roman" panose="02020603050405020304" pitchFamily="18" charset="0"/>
                <a:sym typeface="+mn-ea"/>
              </a:rPr>
              <a:t>-</a:t>
            </a:r>
            <a:r>
              <a:rPr lang="en-US" altLang="zh-CN" sz="2200" b="0" dirty="0" smtClean="0">
                <a:latin typeface="+mj-lt"/>
                <a:ea typeface="+mn-ea"/>
                <a:cs typeface="Times New Roman" panose="02020603050405020304" pitchFamily="18" charset="0"/>
                <a:sym typeface="+mn-ea"/>
              </a:rPr>
              <a:t> sources were developed. </a:t>
            </a:r>
          </a:p>
          <a:p>
            <a:pPr>
              <a:spcBef>
                <a:spcPts val="600"/>
              </a:spcBef>
              <a:buClrTx/>
              <a:buSzPct val="100000"/>
              <a:buFont typeface="Wingdings" panose="05000000000000000000" pitchFamily="2" charset="2"/>
              <a:buChar char="Ø"/>
            </a:pPr>
            <a:r>
              <a:rPr lang="en-US" altLang="zh-CN" sz="2200" b="0" dirty="0" smtClean="0">
                <a:solidFill>
                  <a:srgbClr val="0033CC"/>
                </a:solidFill>
                <a:latin typeface="+mj-lt"/>
                <a:ea typeface="+mn-ea"/>
                <a:cs typeface="Times New Roman" panose="02020603050405020304" pitchFamily="18" charset="0"/>
                <a:sym typeface="+mn-ea"/>
              </a:rPr>
              <a:t>CW mode: 29 mA at 35kV. Power efficiency: 29 mA/kW. </a:t>
            </a:r>
            <a:r>
              <a:rPr lang="en-US" altLang="zh-CN" sz="2200" b="0" dirty="0" smtClean="0">
                <a:solidFill>
                  <a:srgbClr val="0033CC"/>
                </a:solidFill>
                <a:latin typeface="+mj-lt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</a:t>
            </a:r>
            <a:r>
              <a:rPr lang="en-US" altLang="zh-CN" sz="2200" b="0" baseline="-25000" dirty="0" smtClean="0">
                <a:solidFill>
                  <a:srgbClr val="0033CC"/>
                </a:solidFill>
                <a:latin typeface="+mj-lt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norm,</a:t>
            </a:r>
            <a:r>
              <a:rPr lang="en-US" altLang="zh-CN" sz="2200" b="0" dirty="0" smtClean="0">
                <a:solidFill>
                  <a:srgbClr val="0033CC"/>
                </a:solidFill>
                <a:latin typeface="+mj-lt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zh-CN" sz="2200" b="0" baseline="-25000" dirty="0">
                <a:solidFill>
                  <a:srgbClr val="0033CC"/>
                </a:solidFill>
                <a:latin typeface="+mj-lt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RMS</a:t>
            </a:r>
            <a:r>
              <a:rPr lang="en-US" altLang="zh-CN" sz="2200" b="0" dirty="0" smtClean="0">
                <a:solidFill>
                  <a:srgbClr val="0033CC"/>
                </a:solidFill>
                <a:latin typeface="+mj-lt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:</a:t>
            </a:r>
            <a:r>
              <a:rPr lang="en-US" altLang="zh-CN" sz="2200" b="0" dirty="0" smtClean="0">
                <a:solidFill>
                  <a:srgbClr val="0033CC"/>
                </a:solidFill>
                <a:latin typeface="+mj-lt"/>
                <a:ea typeface="+mn-ea"/>
                <a:cs typeface="Times New Roman" panose="02020603050405020304" pitchFamily="18" charset="0"/>
                <a:sym typeface="+mn-ea"/>
              </a:rPr>
              <a:t> 0.18 </a:t>
            </a:r>
            <a:r>
              <a:rPr lang="en-US" altLang="zh-CN" sz="2200" b="0" dirty="0" smtClean="0">
                <a:solidFill>
                  <a:srgbClr val="0033CC"/>
                </a:solidFill>
                <a:latin typeface="+mj-lt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.</a:t>
            </a:r>
            <a:r>
              <a:rPr lang="en-US" altLang="zh-CN" sz="2200" b="0" dirty="0" err="1" smtClean="0">
                <a:solidFill>
                  <a:srgbClr val="0033CC"/>
                </a:solidFill>
                <a:latin typeface="+mj-lt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mm.mrad</a:t>
            </a:r>
            <a:r>
              <a:rPr lang="en-US" altLang="zh-CN" sz="2200" b="0" dirty="0" smtClean="0">
                <a:solidFill>
                  <a:srgbClr val="0033CC"/>
                </a:solidFill>
                <a:latin typeface="+mj-lt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. </a:t>
            </a:r>
          </a:p>
          <a:p>
            <a:pPr>
              <a:spcBef>
                <a:spcPts val="600"/>
              </a:spcBef>
              <a:buClrTx/>
              <a:buSzPct val="100000"/>
              <a:buFont typeface="Wingdings" panose="05000000000000000000" pitchFamily="2" charset="2"/>
              <a:buChar char="Ø"/>
            </a:pPr>
            <a:r>
              <a:rPr lang="en-US" altLang="zh-CN" sz="2200" b="0" dirty="0" smtClean="0">
                <a:solidFill>
                  <a:srgbClr val="0033CC"/>
                </a:solidFill>
                <a:latin typeface="+mj-lt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Pulsed Mode: </a:t>
            </a:r>
            <a:r>
              <a:rPr lang="en-US" altLang="zh-CN" sz="2200" b="0" dirty="0" smtClean="0">
                <a:solidFill>
                  <a:srgbClr val="0033CC"/>
                </a:solidFill>
                <a:latin typeface="+mj-lt"/>
                <a:cs typeface="Times New Roman" panose="02020603050405020304" pitchFamily="18" charset="0"/>
                <a:sym typeface="+mn-ea"/>
              </a:rPr>
              <a:t>100Hz/1ms, 45 </a:t>
            </a:r>
            <a:r>
              <a:rPr lang="en-US" altLang="zh-CN" sz="2200" b="0" dirty="0">
                <a:solidFill>
                  <a:srgbClr val="0033CC"/>
                </a:solidFill>
                <a:latin typeface="+mj-lt"/>
                <a:cs typeface="Times New Roman" panose="02020603050405020304" pitchFamily="18" charset="0"/>
                <a:sym typeface="+mn-ea"/>
              </a:rPr>
              <a:t>mA </a:t>
            </a:r>
            <a:r>
              <a:rPr lang="en-US" altLang="zh-CN" sz="2200" b="0" dirty="0" smtClean="0">
                <a:solidFill>
                  <a:srgbClr val="0033CC"/>
                </a:solidFill>
                <a:latin typeface="+mj-lt"/>
                <a:cs typeface="Times New Roman" panose="02020603050405020304" pitchFamily="18" charset="0"/>
                <a:sym typeface="+mn-ea"/>
              </a:rPr>
              <a:t>at </a:t>
            </a:r>
            <a:r>
              <a:rPr lang="en-US" altLang="zh-CN" sz="2200" b="0" dirty="0">
                <a:solidFill>
                  <a:srgbClr val="0033CC"/>
                </a:solidFill>
                <a:latin typeface="+mj-lt"/>
                <a:cs typeface="Times New Roman" panose="02020603050405020304" pitchFamily="18" charset="0"/>
                <a:sym typeface="+mn-ea"/>
              </a:rPr>
              <a:t>35 </a:t>
            </a:r>
            <a:r>
              <a:rPr lang="en-US" altLang="zh-CN" sz="2200" b="0" dirty="0" smtClean="0">
                <a:solidFill>
                  <a:srgbClr val="0033CC"/>
                </a:solidFill>
                <a:latin typeface="+mj-lt"/>
                <a:cs typeface="Times New Roman" panose="02020603050405020304" pitchFamily="18" charset="0"/>
                <a:sym typeface="+mn-ea"/>
              </a:rPr>
              <a:t>kV. Power efficiency: 21 </a:t>
            </a:r>
            <a:r>
              <a:rPr lang="en-US" altLang="zh-CN" sz="2200" b="0" dirty="0">
                <a:solidFill>
                  <a:srgbClr val="0033CC"/>
                </a:solidFill>
                <a:latin typeface="+mj-lt"/>
                <a:cs typeface="Times New Roman" panose="02020603050405020304" pitchFamily="18" charset="0"/>
                <a:sym typeface="+mn-ea"/>
              </a:rPr>
              <a:t>mA/kW</a:t>
            </a:r>
            <a:r>
              <a:rPr lang="zh-CN" altLang="en-US" sz="2200" b="0" dirty="0">
                <a:solidFill>
                  <a:srgbClr val="0033CC"/>
                </a:solidFill>
                <a:latin typeface="+mj-lt"/>
                <a:cs typeface="Times New Roman" panose="02020603050405020304" pitchFamily="18" charset="0"/>
                <a:sym typeface="+mn-ea"/>
              </a:rPr>
              <a:t>； </a:t>
            </a:r>
            <a:r>
              <a:rPr lang="en-US" altLang="zh-CN" sz="2200" b="0" dirty="0">
                <a:solidFill>
                  <a:srgbClr val="0033CC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</a:t>
            </a:r>
            <a:r>
              <a:rPr lang="en-US" altLang="zh-CN" sz="2200" b="0" baseline="-25000" dirty="0">
                <a:solidFill>
                  <a:srgbClr val="0033CC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norm,</a:t>
            </a:r>
            <a:r>
              <a:rPr lang="en-US" altLang="zh-CN" sz="2200" b="0" dirty="0">
                <a:solidFill>
                  <a:srgbClr val="0033CC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zh-CN" sz="2200" b="0" baseline="-25000" dirty="0">
                <a:solidFill>
                  <a:srgbClr val="0033CC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RMS</a:t>
            </a:r>
            <a:r>
              <a:rPr lang="en-US" altLang="zh-CN" sz="2200" b="0" dirty="0">
                <a:solidFill>
                  <a:srgbClr val="0033CC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:</a:t>
            </a:r>
            <a:r>
              <a:rPr lang="en-US" altLang="zh-CN" sz="2200" b="0" dirty="0">
                <a:solidFill>
                  <a:srgbClr val="0033CC"/>
                </a:solidFill>
                <a:latin typeface="+mj-lt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200" b="0" dirty="0" smtClean="0">
                <a:solidFill>
                  <a:srgbClr val="0033CC"/>
                </a:solidFill>
                <a:latin typeface="+mj-lt"/>
                <a:cs typeface="Times New Roman" panose="02020603050405020304" pitchFamily="18" charset="0"/>
                <a:sym typeface="+mn-ea"/>
              </a:rPr>
              <a:t>0.16 </a:t>
            </a:r>
            <a:r>
              <a:rPr lang="en-US" altLang="zh-CN" sz="2200" b="0" dirty="0">
                <a:solidFill>
                  <a:srgbClr val="0033CC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.</a:t>
            </a:r>
            <a:r>
              <a:rPr lang="en-US" altLang="zh-CN" sz="2200" b="0" dirty="0" err="1">
                <a:solidFill>
                  <a:srgbClr val="0033CC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mm.mrad</a:t>
            </a:r>
            <a:r>
              <a:rPr lang="en-US" altLang="zh-CN" sz="2200" b="0" dirty="0">
                <a:solidFill>
                  <a:srgbClr val="0033CC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. </a:t>
            </a:r>
          </a:p>
          <a:p>
            <a:pPr>
              <a:spcBef>
                <a:spcPts val="600"/>
              </a:spcBef>
              <a:buClrTx/>
              <a:buSzPct val="100000"/>
              <a:buFont typeface="Wingdings" panose="05000000000000000000" pitchFamily="2" charset="2"/>
              <a:buChar char="Ø"/>
            </a:pPr>
            <a:r>
              <a:rPr lang="en-US" altLang="zh-CN" sz="2200" b="0" dirty="0" smtClean="0">
                <a:solidFill>
                  <a:srgbClr val="0033CC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Operation </a:t>
            </a:r>
            <a:r>
              <a:rPr lang="en-US" altLang="zh-CN" sz="2200" b="0" dirty="0">
                <a:solidFill>
                  <a:srgbClr val="0033CC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duty factor can be easily changed from 1% to </a:t>
            </a:r>
            <a:r>
              <a:rPr lang="en-US" altLang="zh-CN" sz="2200" b="0" dirty="0" smtClean="0">
                <a:solidFill>
                  <a:srgbClr val="0033CC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100%.</a:t>
            </a:r>
            <a:endParaRPr lang="en-US" altLang="zh-CN" sz="2200" b="0" dirty="0" smtClean="0">
              <a:solidFill>
                <a:srgbClr val="0033CC"/>
              </a:solidFill>
              <a:latin typeface="+mj-lt"/>
              <a:ea typeface="+mn-ea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62100" y="1447852"/>
            <a:ext cx="7467404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1200"/>
              </a:spcBef>
              <a:buClrTx/>
              <a:buSzPct val="100000"/>
              <a:buFont typeface="+mj-lt"/>
              <a:buAutoNum type="arabicPeriod"/>
            </a:pPr>
            <a:r>
              <a:rPr lang="en-US" altLang="zh-CN" sz="2400" dirty="0" smtClean="0">
                <a:latin typeface="+mn-ea"/>
                <a:cs typeface="Times New Roman" panose="02020603050405020304" pitchFamily="18" charset="0"/>
                <a:sym typeface="+mn-ea"/>
              </a:rPr>
              <a:t>Improvements</a:t>
            </a:r>
            <a:r>
              <a:rPr lang="en-US" altLang="zh-CN" sz="2400" dirty="0">
                <a:latin typeface="+mn-ea"/>
                <a:cs typeface="Times New Roman" panose="02020603050405020304" pitchFamily="18" charset="0"/>
                <a:sym typeface="+mn-ea"/>
              </a:rPr>
              <a:t>, such as plasma electrode bias, Diamond like material liner, etc., will be </a:t>
            </a:r>
            <a:r>
              <a:rPr lang="en-US" altLang="zh-CN" sz="2400" dirty="0" smtClean="0">
                <a:latin typeface="+mn-ea"/>
                <a:cs typeface="Times New Roman" panose="02020603050405020304" pitchFamily="18" charset="0"/>
                <a:sym typeface="+mn-ea"/>
              </a:rPr>
              <a:t>done for higher current.</a:t>
            </a:r>
            <a:endParaRPr lang="en-US" altLang="zh-CN" sz="2400" dirty="0">
              <a:latin typeface="+mn-ea"/>
              <a:cs typeface="Times New Roman" panose="02020603050405020304" pitchFamily="18" charset="0"/>
              <a:sym typeface="+mn-ea"/>
            </a:endParaRPr>
          </a:p>
          <a:p>
            <a:pPr marL="457200" indent="-457200">
              <a:spcBef>
                <a:spcPts val="1200"/>
              </a:spcBef>
              <a:buClrTx/>
              <a:buSzPct val="100000"/>
              <a:buFont typeface="+mj-lt"/>
              <a:buAutoNum type="arabicPeriod"/>
            </a:pPr>
            <a:r>
              <a:rPr lang="en-US" altLang="zh-CN" sz="2400" dirty="0" smtClean="0">
                <a:latin typeface="+mn-ea"/>
                <a:cs typeface="Times New Roman" panose="02020603050405020304" pitchFamily="18" charset="0"/>
                <a:sym typeface="+mn-ea"/>
              </a:rPr>
              <a:t>Long </a:t>
            </a:r>
            <a:r>
              <a:rPr lang="en-US" altLang="zh-CN" sz="2400" dirty="0">
                <a:latin typeface="+mn-ea"/>
                <a:cs typeface="Times New Roman" panose="02020603050405020304" pitchFamily="18" charset="0"/>
                <a:sym typeface="+mn-ea"/>
              </a:rPr>
              <a:t>term operation test will be done in the future</a:t>
            </a:r>
            <a:r>
              <a:rPr lang="en-US" altLang="zh-CN" sz="2400" dirty="0" smtClean="0">
                <a:latin typeface="+mn-ea"/>
                <a:cs typeface="Times New Roman" panose="02020603050405020304" pitchFamily="18" charset="0"/>
                <a:sym typeface="+mn-ea"/>
              </a:rPr>
              <a:t>.</a:t>
            </a:r>
          </a:p>
          <a:p>
            <a:pPr marL="457200" indent="-457200">
              <a:spcBef>
                <a:spcPts val="1200"/>
              </a:spcBef>
              <a:buClrTx/>
              <a:buSzPct val="100000"/>
              <a:buFont typeface="+mj-lt"/>
              <a:buAutoNum type="arabicPeriod"/>
            </a:pPr>
            <a:r>
              <a:rPr lang="en-US" altLang="zh-CN" sz="2400" dirty="0" smtClean="0">
                <a:latin typeface="+mn-ea"/>
                <a:cs typeface="Times New Roman" panose="02020603050405020304" pitchFamily="18" charset="0"/>
                <a:sym typeface="+mn-ea"/>
              </a:rPr>
              <a:t>……</a:t>
            </a:r>
            <a:endParaRPr lang="en-US" altLang="zh-CN" sz="2400" dirty="0">
              <a:latin typeface="+mn-ea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" name="标题 2"/>
          <p:cNvSpPr txBox="1">
            <a:spLocks/>
          </p:cNvSpPr>
          <p:nvPr/>
        </p:nvSpPr>
        <p:spPr>
          <a:xfrm>
            <a:off x="2376631" y="360959"/>
            <a:ext cx="4190890" cy="61837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 anchor="t"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080"/>
                </a:solidFill>
                <a:latin typeface="+mj-lt"/>
                <a:ea typeface="MS PGothic" panose="020B0600070205080204" pitchFamily="-112" charset="-128"/>
                <a:cs typeface="MS PGothic" panose="020B0600070205080204" pitchFamily="-112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080"/>
                </a:solidFill>
                <a:latin typeface="Arial" panose="020B0604020202020204" pitchFamily="34" charset="0"/>
                <a:ea typeface="MS PGothic" panose="020B0600070205080204" pitchFamily="-112" charset="-128"/>
                <a:cs typeface="MS PGothic" panose="020B0600070205080204" pitchFamily="-112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080"/>
                </a:solidFill>
                <a:latin typeface="Arial" panose="020B0604020202020204" pitchFamily="34" charset="0"/>
                <a:ea typeface="MS PGothic" panose="020B0600070205080204" pitchFamily="-112" charset="-128"/>
                <a:cs typeface="MS PGothic" panose="020B0600070205080204" pitchFamily="-112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080"/>
                </a:solidFill>
                <a:latin typeface="Arial" panose="020B0604020202020204" pitchFamily="34" charset="0"/>
                <a:ea typeface="MS PGothic" panose="020B0600070205080204" pitchFamily="-112" charset="-128"/>
                <a:cs typeface="MS PGothic" panose="020B0600070205080204" pitchFamily="-112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080"/>
                </a:solidFill>
                <a:latin typeface="Arial" panose="020B0604020202020204" pitchFamily="34" charset="0"/>
                <a:ea typeface="MS PGothic" panose="020B0600070205080204" pitchFamily="-112" charset="-128"/>
                <a:cs typeface="MS PGothic" panose="020B0600070205080204" pitchFamily="-112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080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080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080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080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ts val="0"/>
              </a:spcBef>
              <a:buClrTx/>
              <a:buSzPct val="100000"/>
              <a:buFontTx/>
              <a:buNone/>
            </a:pPr>
            <a:r>
              <a:rPr lang="en-US" altLang="zh-CN" sz="2600" dirty="0" smtClean="0">
                <a:solidFill>
                  <a:srgbClr val="C00000"/>
                </a:solidFill>
                <a:latin typeface="+mn-ea"/>
                <a:ea typeface="+mn-ea"/>
                <a:sym typeface="+mn-ea"/>
              </a:rPr>
              <a:t>Next Step </a:t>
            </a:r>
            <a:endParaRPr lang="en-US" altLang="zh-CN" sz="2600" kern="1200" dirty="0">
              <a:solidFill>
                <a:srgbClr val="C00000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376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685872"/>
            <a:ext cx="91440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6553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6554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grpSp>
        <p:nvGrpSpPr>
          <p:cNvPr id="65543" name="组合 9"/>
          <p:cNvGrpSpPr>
            <a:grpSpLocks/>
          </p:cNvGrpSpPr>
          <p:nvPr/>
        </p:nvGrpSpPr>
        <p:grpSpPr bwMode="auto">
          <a:xfrm>
            <a:off x="76198" y="381080"/>
            <a:ext cx="9067802" cy="6019642"/>
            <a:chOff x="255983" y="833436"/>
            <a:chExt cx="9492855" cy="5864226"/>
          </a:xfrm>
        </p:grpSpPr>
        <p:sp>
          <p:nvSpPr>
            <p:cNvPr id="65544" name="矩形 13"/>
            <p:cNvSpPr>
              <a:spLocks noChangeArrowheads="1"/>
            </p:cNvSpPr>
            <p:nvPr/>
          </p:nvSpPr>
          <p:spPr bwMode="auto">
            <a:xfrm>
              <a:off x="1462089" y="1625599"/>
              <a:ext cx="7000875" cy="2857500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90000"/>
                </a:lnSpc>
                <a:buFontTx/>
                <a:buNone/>
              </a:pPr>
              <a:endParaRPr lang="zh-CN" altLang="en-US" sz="1800"/>
            </a:p>
          </p:txBody>
        </p:sp>
        <p:sp>
          <p:nvSpPr>
            <p:cNvPr id="65545" name="灯片编号占位符 5"/>
            <p:cNvSpPr txBox="1">
              <a:spLocks/>
            </p:cNvSpPr>
            <p:nvPr/>
          </p:nvSpPr>
          <p:spPr bwMode="auto">
            <a:xfrm>
              <a:off x="7180263" y="5864224"/>
              <a:ext cx="2311400" cy="476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fld id="{0E8BA23F-8149-4D92-81F4-E4958A778B71}" type="slidenum">
                <a:rPr lang="en-US" altLang="zh-CN" sz="1400"/>
                <a:pPr algn="r" eaLnBrk="1" hangingPunct="1">
                  <a:spcBef>
                    <a:spcPct val="0"/>
                  </a:spcBef>
                  <a:buFontTx/>
                  <a:buNone/>
                </a:pPr>
                <a:t>28</a:t>
              </a:fld>
              <a:endParaRPr lang="en-US" altLang="zh-CN" sz="1400"/>
            </a:p>
          </p:txBody>
        </p:sp>
        <p:pic>
          <p:nvPicPr>
            <p:cNvPr id="65546" name="Picture 4" descr="PKU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983" y="833436"/>
              <a:ext cx="4786313" cy="286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547" name="Picture 5" descr="雪后燕园 (8)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5400" y="838200"/>
              <a:ext cx="4643438" cy="2859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548" name="Picture 6" descr="IMG_425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983" y="3768725"/>
              <a:ext cx="4786313" cy="2928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549" name="Picture 7" descr="pku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5400" y="3762375"/>
              <a:ext cx="4643438" cy="2935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圆角矩形 16"/>
            <p:cNvSpPr/>
            <p:nvPr/>
          </p:nvSpPr>
          <p:spPr>
            <a:xfrm>
              <a:off x="1931274" y="2788127"/>
              <a:ext cx="6620892" cy="1821143"/>
            </a:xfrm>
            <a:prstGeom prst="roundRect">
              <a:avLst/>
            </a:prstGeom>
            <a:gradFill>
              <a:gsLst>
                <a:gs pos="0">
                  <a:srgbClr val="FFFF00"/>
                </a:gs>
                <a:gs pos="50000">
                  <a:schemeClr val="accent6">
                    <a:lumMod val="60000"/>
                    <a:lumOff val="4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scene3d>
              <a:camera prst="perspectiveRelaxedModerately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en-US" altLang="zh-CN" sz="32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Thank you for your attention</a:t>
              </a:r>
              <a:r>
                <a:rPr lang="en-US" altLang="zh-CN" sz="32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!</a:t>
              </a:r>
            </a:p>
            <a:p>
              <a:pPr algn="ctr" eaLnBrk="1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zh-CN" altLang="en-US" sz="32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谢谢关注！</a:t>
              </a:r>
              <a:endParaRPr lang="en-US" altLang="zh-CN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83858872"/>
      </p:ext>
    </p:extLst>
  </p:cSld>
  <p:clrMapOvr>
    <a:masterClrMapping/>
  </p:clrMapOvr>
  <p:transition advTm="142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04912" y="685872"/>
            <a:ext cx="45718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altLang="zh-C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Layout of Tsinghua advanced proton </a:t>
            </a:r>
            <a:r>
              <a:rPr lang="en-US" altLang="zh-C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source(</a:t>
            </a:r>
            <a:r>
              <a:rPr lang="en-US" altLang="zh-CN" sz="2400" b="1" dirty="0" err="1" smtClean="0">
                <a:solidFill>
                  <a:srgbClr val="FF0000"/>
                </a:solidFill>
                <a:latin typeface="+mj-lt"/>
                <a:ea typeface="宋体" panose="02010600030101010101" pitchFamily="2" charset="-122"/>
                <a:cs typeface="Times New Roman" panose="02020603050405020304" pitchFamily="18" charset="0"/>
              </a:rPr>
              <a:t>Xi’PAF</a:t>
            </a:r>
            <a:r>
              <a:rPr lang="en-US" altLang="zh-C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)</a:t>
            </a:r>
            <a:endParaRPr lang="zh-CN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323792" y="739396"/>
            <a:ext cx="374388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zh-CN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Purpose</a:t>
            </a:r>
            <a:endParaRPr lang="en-US" altLang="zh-CN" sz="2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zh-CN" sz="2000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Study of Space Radiation Effects</a:t>
            </a:r>
            <a:r>
              <a:rPr lang="en-US" altLang="zh-CN" sz="20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, </a:t>
            </a:r>
            <a:r>
              <a:rPr lang="en-US" altLang="zh-CN" sz="2000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Medical Application</a:t>
            </a:r>
            <a:r>
              <a:rPr lang="en-US" altLang="zh-CN" sz="20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…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zh-CN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Main </a:t>
            </a:r>
            <a:r>
              <a:rPr lang="en-US" altLang="zh-CN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parameter</a:t>
            </a:r>
          </a:p>
          <a:p>
            <a:pPr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zh-CN" sz="2000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Energy </a:t>
            </a:r>
            <a:r>
              <a:rPr lang="en-US" altLang="zh-CN" sz="20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range: 60~230 MeV</a:t>
            </a:r>
          </a:p>
          <a:p>
            <a:pPr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zh-CN" sz="20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Intensity: 2</a:t>
            </a:r>
            <a:r>
              <a:rPr lang="en-US" altLang="zh-CN" sz="2000" dirty="0">
                <a:solidFill>
                  <a:srgbClr val="000000"/>
                </a:solidFill>
                <a:latin typeface="+mj-lt"/>
                <a:ea typeface="宋体" panose="02010600030101010101" pitchFamily="2" charset="-122"/>
                <a:cs typeface="Times New Roman" panose="02020603050405020304" pitchFamily="18" charset="0"/>
              </a:rPr>
              <a:t>×10</a:t>
            </a:r>
            <a:r>
              <a:rPr lang="en-US" altLang="zh-CN" sz="2000" baseline="30000" dirty="0">
                <a:solidFill>
                  <a:srgbClr val="000000"/>
                </a:solidFill>
                <a:latin typeface="+mj-lt"/>
                <a:ea typeface="宋体" panose="02010600030101010101" pitchFamily="2" charset="-122"/>
                <a:cs typeface="Times New Roman" panose="02020603050405020304" pitchFamily="18" charset="0"/>
              </a:rPr>
              <a:t>11</a:t>
            </a:r>
            <a:r>
              <a:rPr lang="en-US" altLang="zh-CN" sz="2000" dirty="0">
                <a:solidFill>
                  <a:srgbClr val="000000"/>
                </a:solidFill>
                <a:latin typeface="+mj-lt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 err="1">
                <a:solidFill>
                  <a:srgbClr val="000000"/>
                </a:solidFill>
                <a:latin typeface="+mj-lt"/>
                <a:ea typeface="宋体" panose="02010600030101010101" pitchFamily="2" charset="-122"/>
                <a:cs typeface="Times New Roman" panose="02020603050405020304" pitchFamily="18" charset="0"/>
              </a:rPr>
              <a:t>ppp</a:t>
            </a:r>
            <a:endParaRPr lang="en-US" altLang="zh-CN" sz="2000" dirty="0">
              <a:solidFill>
                <a:srgbClr val="000000"/>
              </a:solidFill>
              <a:latin typeface="+mj-lt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zh-CN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Subsystem </a:t>
            </a:r>
            <a:r>
              <a:rPr lang="en-US" altLang="zh-CN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parameter</a:t>
            </a:r>
          </a:p>
          <a:p>
            <a:pPr>
              <a:spcBef>
                <a:spcPts val="0"/>
              </a:spcBef>
              <a:spcAft>
                <a:spcPts val="600"/>
              </a:spcAft>
              <a:buNone/>
            </a:pPr>
            <a:r>
              <a:rPr lang="fr-FR" altLang="zh-CN" sz="2200" dirty="0" smtClean="0">
                <a:latin typeface="+mj-lt"/>
                <a:ea typeface="宋体" panose="02010600030101010101" pitchFamily="2" charset="-122"/>
                <a:cs typeface="Times New Roman" panose="02020603050405020304" pitchFamily="18" charset="0"/>
              </a:rPr>
              <a:t>H</a:t>
            </a:r>
            <a:r>
              <a:rPr lang="fr-FR" altLang="zh-CN" sz="2200" baseline="30000" dirty="0" smtClean="0">
                <a:latin typeface="+mj-lt"/>
                <a:ea typeface="宋体" panose="02010600030101010101" pitchFamily="2" charset="-122"/>
                <a:cs typeface="Times New Roman" panose="02020603050405020304" pitchFamily="18" charset="0"/>
              </a:rPr>
              <a:t>- </a:t>
            </a:r>
            <a:r>
              <a:rPr lang="fr-FR" altLang="zh-CN" sz="2200" dirty="0" smtClean="0">
                <a:latin typeface="+mj-lt"/>
                <a:ea typeface="宋体" panose="02010600030101010101" pitchFamily="2" charset="-122"/>
                <a:cs typeface="Times New Roman" panose="02020603050405020304" pitchFamily="18" charset="0"/>
              </a:rPr>
              <a:t>Source </a:t>
            </a:r>
            <a:r>
              <a:rPr lang="fr-FR" altLang="zh-CN" sz="2200" dirty="0">
                <a:latin typeface="+mj-lt"/>
                <a:ea typeface="宋体" panose="02010600030101010101" pitchFamily="2" charset="-122"/>
                <a:cs typeface="Times New Roman" panose="02020603050405020304" pitchFamily="18" charset="0"/>
              </a:rPr>
              <a:t>: </a:t>
            </a:r>
            <a:r>
              <a:rPr lang="fr-FR" altLang="zh-CN" sz="2200" dirty="0">
                <a:solidFill>
                  <a:srgbClr val="FF0000"/>
                </a:solidFill>
                <a:latin typeface="+mj-lt"/>
                <a:ea typeface="宋体" panose="02010600030101010101" pitchFamily="2" charset="-122"/>
                <a:cs typeface="Times New Roman" panose="02020603050405020304" pitchFamily="18" charset="0"/>
              </a:rPr>
              <a:t>50 </a:t>
            </a:r>
            <a:r>
              <a:rPr lang="fr-FR" altLang="zh-CN" sz="2200" dirty="0" smtClean="0">
                <a:solidFill>
                  <a:srgbClr val="FF0000"/>
                </a:solidFill>
                <a:latin typeface="+mj-lt"/>
                <a:ea typeface="宋体" panose="02010600030101010101" pitchFamily="2" charset="-122"/>
                <a:cs typeface="Times New Roman" panose="02020603050405020304" pitchFamily="18" charset="0"/>
              </a:rPr>
              <a:t>keV/10 mA</a:t>
            </a:r>
          </a:p>
          <a:p>
            <a:pPr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zh-CN" sz="2200" dirty="0" smtClean="0">
                <a:latin typeface="+mj-lt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200" dirty="0">
                <a:latin typeface="+mj-lt"/>
                <a:ea typeface="宋体" panose="02010600030101010101" pitchFamily="2" charset="-122"/>
                <a:cs typeface="Times New Roman" panose="02020603050405020304" pitchFamily="18" charset="0"/>
                <a:sym typeface="Symbol" panose="05050102010706020507" pitchFamily="18" charset="2"/>
              </a:rPr>
              <a:t></a:t>
            </a:r>
            <a:r>
              <a:rPr lang="en-US" altLang="zh-CN" sz="2200" baseline="-25000" dirty="0" err="1">
                <a:latin typeface="+mj-lt"/>
                <a:ea typeface="宋体" panose="02010600030101010101" pitchFamily="2" charset="-122"/>
                <a:cs typeface="Times New Roman" panose="02020603050405020304" pitchFamily="18" charset="0"/>
                <a:sym typeface="Symbol" panose="05050102010706020507" pitchFamily="18" charset="2"/>
              </a:rPr>
              <a:t>rms</a:t>
            </a:r>
            <a:r>
              <a:rPr lang="en-US" altLang="zh-CN" sz="2200" dirty="0">
                <a:latin typeface="+mj-lt"/>
                <a:ea typeface="宋体" panose="02010600030101010101" pitchFamily="2" charset="-122"/>
                <a:cs typeface="Times New Roman" panose="02020603050405020304" pitchFamily="18" charset="0"/>
                <a:sym typeface="Symbol" panose="05050102010706020507" pitchFamily="18" charset="2"/>
              </a:rPr>
              <a:t>:&lt; </a:t>
            </a:r>
            <a:r>
              <a:rPr lang="en-US" altLang="zh-CN" sz="2200" dirty="0">
                <a:solidFill>
                  <a:srgbClr val="FF0000"/>
                </a:solidFill>
                <a:latin typeface="+mj-lt"/>
                <a:ea typeface="宋体" panose="02010600030101010101" pitchFamily="2" charset="-122"/>
                <a:cs typeface="Times New Roman" panose="02020603050405020304" pitchFamily="18" charset="0"/>
              </a:rPr>
              <a:t>0.2 π·</a:t>
            </a:r>
            <a:r>
              <a:rPr lang="en-US" altLang="zh-CN" sz="2200" dirty="0" err="1">
                <a:solidFill>
                  <a:srgbClr val="FF0000"/>
                </a:solidFill>
                <a:latin typeface="+mj-lt"/>
                <a:ea typeface="宋体" panose="02010600030101010101" pitchFamily="2" charset="-122"/>
                <a:cs typeface="Times New Roman" panose="02020603050405020304" pitchFamily="18" charset="0"/>
              </a:rPr>
              <a:t>mm·mrad</a:t>
            </a:r>
            <a:endParaRPr lang="en-US" altLang="zh-CN" sz="2200" dirty="0">
              <a:solidFill>
                <a:srgbClr val="FF0000"/>
              </a:solidFill>
              <a:latin typeface="+mj-lt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zh-CN" sz="2200" dirty="0" smtClean="0">
                <a:latin typeface="+mj-lt"/>
                <a:ea typeface="宋体" pitchFamily="2" charset="-122"/>
                <a:cs typeface="Times New Roman" pitchFamily="18" charset="0"/>
              </a:rPr>
              <a:t>Time schedule: </a:t>
            </a:r>
            <a:r>
              <a:rPr lang="en-US" altLang="zh-CN" sz="2200" dirty="0" smtClean="0">
                <a:solidFill>
                  <a:srgbClr val="FF0000"/>
                </a:solidFill>
                <a:latin typeface="+mj-lt"/>
                <a:ea typeface="宋体" pitchFamily="2" charset="-122"/>
                <a:cs typeface="Times New Roman" pitchFamily="18" charset="0"/>
              </a:rPr>
              <a:t>100Hz/1ms</a:t>
            </a:r>
          </a:p>
          <a:p>
            <a:pPr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zh-CN" sz="2200" dirty="0" smtClean="0">
                <a:solidFill>
                  <a:srgbClr val="FF0000"/>
                </a:solidFill>
                <a:latin typeface="+mj-lt"/>
                <a:ea typeface="宋体" pitchFamily="2" charset="-122"/>
                <a:cs typeface="Times New Roman" pitchFamily="18" charset="0"/>
              </a:rPr>
              <a:t>Cs-free type</a:t>
            </a:r>
            <a:endParaRPr lang="fr-FR" altLang="zh-CN" sz="2200" dirty="0">
              <a:solidFill>
                <a:srgbClr val="FF0000"/>
              </a:solidFill>
              <a:latin typeface="+mj-lt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zh-CN" sz="2000" dirty="0">
                <a:solidFill>
                  <a:srgbClr val="000000"/>
                </a:solidFill>
                <a:latin typeface="+mj-lt"/>
                <a:ea typeface="宋体" panose="02010600030101010101" pitchFamily="2" charset="-122"/>
                <a:cs typeface="Times New Roman" panose="02020603050405020304" pitchFamily="18" charset="0"/>
              </a:rPr>
              <a:t>RFQ: 3 MeV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zh-CN" sz="2000" dirty="0">
                <a:solidFill>
                  <a:srgbClr val="000000"/>
                </a:solidFill>
                <a:latin typeface="+mj-lt"/>
                <a:ea typeface="宋体" panose="02010600030101010101" pitchFamily="2" charset="-122"/>
                <a:cs typeface="Times New Roman" panose="02020603050405020304" pitchFamily="18" charset="0"/>
              </a:rPr>
              <a:t>DTL: 7 MeV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zh-CN" sz="2000" dirty="0">
                <a:solidFill>
                  <a:srgbClr val="000000"/>
                </a:solidFill>
                <a:latin typeface="+mj-lt"/>
                <a:ea typeface="宋体" panose="02010600030101010101" pitchFamily="2" charset="-122"/>
                <a:cs typeface="Times New Roman" panose="02020603050405020304" pitchFamily="18" charset="0"/>
              </a:rPr>
              <a:t>Synchrotron: 60~230 </a:t>
            </a:r>
            <a:r>
              <a:rPr lang="en-US" altLang="zh-CN" sz="2000" dirty="0" smtClean="0">
                <a:solidFill>
                  <a:srgbClr val="000000"/>
                </a:solidFill>
                <a:latin typeface="+mj-lt"/>
                <a:ea typeface="宋体" panose="02010600030101010101" pitchFamily="2" charset="-122"/>
                <a:cs typeface="Times New Roman" panose="02020603050405020304" pitchFamily="18" charset="0"/>
              </a:rPr>
              <a:t>MeV</a:t>
            </a:r>
          </a:p>
        </p:txBody>
      </p:sp>
      <p:sp>
        <p:nvSpPr>
          <p:cNvPr id="8" name="矩形 7"/>
          <p:cNvSpPr/>
          <p:nvPr/>
        </p:nvSpPr>
        <p:spPr>
          <a:xfrm>
            <a:off x="3409224" y="6248596"/>
            <a:ext cx="552339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dirty="0" smtClean="0">
                <a:solidFill>
                  <a:srgbClr val="000000"/>
                </a:solidFill>
                <a:latin typeface="+mj-lt"/>
              </a:rPr>
              <a:t>G.R. Li, etc., </a:t>
            </a:r>
            <a:r>
              <a:rPr lang="en-US" altLang="zh-CN" sz="1000" dirty="0">
                <a:solidFill>
                  <a:srgbClr val="000000"/>
                </a:solidFill>
                <a:latin typeface="+mj-lt"/>
              </a:rPr>
              <a:t>The </a:t>
            </a:r>
            <a:r>
              <a:rPr lang="en-US" altLang="zh-CN" sz="1000" dirty="0" smtClean="0">
                <a:solidFill>
                  <a:srgbClr val="000000"/>
                </a:solidFill>
                <a:latin typeface="+mj-lt"/>
              </a:rPr>
              <a:t>12</a:t>
            </a:r>
            <a:r>
              <a:rPr lang="en-US" altLang="zh-CN" sz="1000" baseline="30000" dirty="0" smtClean="0">
                <a:solidFill>
                  <a:srgbClr val="000000"/>
                </a:solidFill>
                <a:latin typeface="+mj-lt"/>
              </a:rPr>
              <a:t>th</a:t>
            </a:r>
            <a:r>
              <a:rPr lang="en-US" altLang="zh-CN" sz="1000" dirty="0" smtClean="0">
                <a:solidFill>
                  <a:srgbClr val="000000"/>
                </a:solidFill>
                <a:latin typeface="+mj-lt"/>
              </a:rPr>
              <a:t> Symposium </a:t>
            </a:r>
            <a:r>
              <a:rPr lang="en-US" altLang="zh-CN" sz="1000" dirty="0">
                <a:solidFill>
                  <a:srgbClr val="000000"/>
                </a:solidFill>
                <a:latin typeface="+mj-lt"/>
              </a:rPr>
              <a:t>on Accelerator Physics,15 August 2014, Lanzhou University</a:t>
            </a:r>
            <a:endParaRPr lang="zh-CN" altLang="en-US" sz="1000" dirty="0">
              <a:latin typeface="+mj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333980" y="3200406"/>
            <a:ext cx="3667691" cy="1981148"/>
          </a:xfrm>
          <a:prstGeom prst="rect">
            <a:avLst/>
          </a:prstGeom>
          <a:noFill/>
          <a:ln w="3175">
            <a:solidFill>
              <a:srgbClr val="0033CC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1905070" y="13012"/>
            <a:ext cx="5038507" cy="53338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8" algn="ctr">
              <a:spcBef>
                <a:spcPts val="0"/>
              </a:spcBef>
              <a:buClr>
                <a:srgbClr val="0066FF"/>
              </a:buClr>
              <a:buSzPct val="100000"/>
              <a:buNone/>
            </a:pPr>
            <a:r>
              <a:rPr lang="en-US" altLang="zh-CN" sz="28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Research </a:t>
            </a:r>
            <a:r>
              <a:rPr lang="en-US" altLang="zh-CN" sz="28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Motivation(1) </a:t>
            </a:r>
          </a:p>
        </p:txBody>
      </p:sp>
      <p:sp>
        <p:nvSpPr>
          <p:cNvPr id="2" name="圆角矩形 1"/>
          <p:cNvSpPr/>
          <p:nvPr/>
        </p:nvSpPr>
        <p:spPr bwMode="auto">
          <a:xfrm>
            <a:off x="8229504" y="0"/>
            <a:ext cx="914496" cy="457278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50000"/>
              </a:spcAft>
              <a:buClr>
                <a:srgbClr val="004080"/>
              </a:buClr>
              <a:buSzPct val="65000"/>
              <a:buFont typeface="Wingdings" panose="05000000000000000000" pitchFamily="2" charset="2"/>
              <a:buChar char="§"/>
            </a:pPr>
            <a:endParaRPr kumimoji="0" lang="zh-CN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/>
          <a:srcRect r="5831"/>
          <a:stretch/>
        </p:blipFill>
        <p:spPr>
          <a:xfrm>
            <a:off x="7992000" y="-8548"/>
            <a:ext cx="1152000" cy="64774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8" y="1447852"/>
            <a:ext cx="4770533" cy="4854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974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28714" y="838268"/>
            <a:ext cx="73246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altLang="zh-C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PET trace </a:t>
            </a:r>
            <a:r>
              <a:rPr lang="fr-FR" altLang="zh-C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Cyclotron (External H</a:t>
            </a:r>
            <a:r>
              <a:rPr lang="fr-FR" altLang="zh-CN" sz="24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-</a:t>
            </a:r>
            <a:r>
              <a:rPr lang="fr-FR" altLang="zh-C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</a:t>
            </a:r>
            <a:r>
              <a:rPr lang="fr-FR" altLang="zh-C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ion source) </a:t>
            </a:r>
            <a:endParaRPr lang="zh-CN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/>
          <a:srcRect l="38646" t="16482" r="24375" b="9075"/>
          <a:stretch/>
        </p:blipFill>
        <p:spPr>
          <a:xfrm>
            <a:off x="348985" y="1679313"/>
            <a:ext cx="4074074" cy="4613469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876792" y="1447852"/>
            <a:ext cx="3962296" cy="4001095"/>
          </a:xfrm>
          <a:prstGeom prst="rect">
            <a:avLst/>
          </a:prstGeom>
          <a:noFill/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zh-CN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Facility Requirement: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en-US" altLang="zh-CN" sz="2200" dirty="0" smtClean="0">
                <a:latin typeface="+mj-lt"/>
              </a:rPr>
              <a:t>H</a:t>
            </a:r>
            <a:r>
              <a:rPr lang="en-US" altLang="zh-CN" sz="2200" baseline="30000" dirty="0" smtClean="0">
                <a:latin typeface="+mj-lt"/>
              </a:rPr>
              <a:t>-</a:t>
            </a:r>
            <a:r>
              <a:rPr lang="en-US" altLang="zh-CN" sz="2200" dirty="0" smtClean="0">
                <a:latin typeface="+mj-lt"/>
              </a:rPr>
              <a:t> </a:t>
            </a:r>
            <a:r>
              <a:rPr lang="en-US" altLang="zh-CN" sz="2200" dirty="0">
                <a:latin typeface="+mj-lt"/>
              </a:rPr>
              <a:t>ion </a:t>
            </a:r>
            <a:r>
              <a:rPr lang="en-US" altLang="zh-CN" sz="2200" dirty="0" smtClean="0">
                <a:latin typeface="+mj-lt"/>
              </a:rPr>
              <a:t>beam: </a:t>
            </a:r>
            <a:r>
              <a:rPr lang="en-US" altLang="zh-CN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5mA/30keV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en-US" altLang="zh-CN" sz="2200" dirty="0" smtClean="0">
                <a:latin typeface="+mj-lt"/>
              </a:rPr>
              <a:t>Normalized </a:t>
            </a:r>
            <a:r>
              <a:rPr lang="en-US" altLang="zh-CN" sz="2200" dirty="0">
                <a:latin typeface="+mj-lt"/>
              </a:rPr>
              <a:t>4 </a:t>
            </a:r>
            <a:r>
              <a:rPr lang="en-US" altLang="zh-CN" sz="2200" dirty="0" err="1">
                <a:latin typeface="+mj-lt"/>
              </a:rPr>
              <a:t>rms</a:t>
            </a:r>
            <a:r>
              <a:rPr lang="en-US" altLang="zh-CN" sz="2200" dirty="0">
                <a:latin typeface="+mj-lt"/>
              </a:rPr>
              <a:t> </a:t>
            </a:r>
            <a:r>
              <a:rPr lang="en-US" altLang="zh-CN" sz="2200" dirty="0" err="1">
                <a:latin typeface="+mj-lt"/>
              </a:rPr>
              <a:t>emittance</a:t>
            </a:r>
            <a:r>
              <a:rPr lang="en-US" altLang="zh-CN" sz="2200" dirty="0">
                <a:latin typeface="+mj-lt"/>
              </a:rPr>
              <a:t> of </a:t>
            </a:r>
            <a:r>
              <a:rPr lang="en-US" altLang="zh-CN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&lt; 0.6 </a:t>
            </a:r>
            <a:r>
              <a:rPr lang="en-US" altLang="zh-CN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sym typeface="Symbol" panose="05050102010706020507" pitchFamily="18" charset="2"/>
              </a:rPr>
              <a:t></a:t>
            </a:r>
            <a:r>
              <a:rPr lang="en-US" altLang="zh-CN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altLang="zh-CN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mm </a:t>
            </a:r>
            <a:r>
              <a:rPr lang="en-US" altLang="zh-CN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mrad</a:t>
            </a:r>
            <a:r>
              <a:rPr lang="en-US" altLang="zh-CN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 </a:t>
            </a:r>
            <a:endParaRPr lang="en-US" altLang="zh-CN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en-US" altLang="zh-CN" sz="2200" dirty="0" smtClean="0">
                <a:latin typeface="+mj-lt"/>
              </a:rPr>
              <a:t>Beam operation mode: </a:t>
            </a:r>
            <a:r>
              <a:rPr lang="en-US" altLang="zh-CN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CW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en-US" altLang="zh-CN" sz="2200" dirty="0" smtClean="0">
                <a:latin typeface="+mj-lt"/>
              </a:rPr>
              <a:t>Source structure: </a:t>
            </a:r>
            <a:r>
              <a:rPr lang="en-US" altLang="zh-CN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Cs-free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en-US" altLang="zh-CN" sz="2200" dirty="0" smtClean="0">
                <a:latin typeface="+mj-lt"/>
              </a:rPr>
              <a:t>Source size: </a:t>
            </a:r>
            <a:r>
              <a:rPr lang="en-US" altLang="zh-CN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 smaller the better.</a:t>
            </a:r>
            <a:endParaRPr lang="zh-CN" alt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/>
          <a:srcRect r="5831"/>
          <a:stretch/>
        </p:blipFill>
        <p:spPr>
          <a:xfrm>
            <a:off x="8013504" y="-43503"/>
            <a:ext cx="1152000" cy="647740"/>
          </a:xfrm>
          <a:prstGeom prst="rect">
            <a:avLst/>
          </a:prstGeom>
        </p:spPr>
      </p:pic>
      <p:sp>
        <p:nvSpPr>
          <p:cNvPr id="11" name="圆角矩形 10"/>
          <p:cNvSpPr/>
          <p:nvPr/>
        </p:nvSpPr>
        <p:spPr>
          <a:xfrm>
            <a:off x="2133664" y="76288"/>
            <a:ext cx="4657517" cy="66060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8" algn="ctr">
              <a:spcBef>
                <a:spcPts val="0"/>
              </a:spcBef>
              <a:buClr>
                <a:srgbClr val="0066FF"/>
              </a:buClr>
              <a:buSzPct val="100000"/>
              <a:buNone/>
            </a:pPr>
            <a:r>
              <a:rPr lang="en-US" altLang="zh-CN" sz="28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Research Motivation(2) </a:t>
            </a:r>
            <a:endParaRPr lang="en-US" altLang="zh-CN" sz="28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714780" y="5956180"/>
            <a:ext cx="426420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altLang="zh-CN" sz="1400" dirty="0" smtClean="0">
                <a:solidFill>
                  <a:srgbClr val="333333"/>
                </a:solidFill>
                <a:latin typeface="+mj-lt"/>
              </a:rPr>
              <a:t>PET:  Positron </a:t>
            </a:r>
            <a:r>
              <a:rPr lang="en-US" altLang="zh-CN" sz="1400" dirty="0">
                <a:solidFill>
                  <a:srgbClr val="333333"/>
                </a:solidFill>
                <a:latin typeface="+mj-lt"/>
              </a:rPr>
              <a:t>Emission Computed Tomography</a:t>
            </a:r>
            <a:endParaRPr lang="zh-CN" altLang="en-US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56353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2133664" y="685872"/>
            <a:ext cx="4533880" cy="685782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ea typeface="华文仿宋" panose="02010600040101010101" pitchFamily="2" charset="-122"/>
                <a:cs typeface="Arial" panose="020B0604020202020204" pitchFamily="34" charset="0"/>
              </a:rPr>
              <a:t>Contents</a:t>
            </a:r>
            <a:endParaRPr lang="en-US" sz="4000" dirty="0" smtClean="0">
              <a:solidFill>
                <a:schemeClr val="tx1"/>
              </a:solidFill>
              <a:latin typeface="Arial" panose="020B0604020202020204" pitchFamily="34" charset="0"/>
              <a:ea typeface="Kozuka Gothic Pro H" panose="020B0800000000000000" charset="-128"/>
              <a:cs typeface="Arial" panose="020B0604020202020204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457308" y="1676446"/>
            <a:ext cx="8534176" cy="2895524"/>
          </a:xfrm>
          <a:prstGeom prst="rect">
            <a:avLst/>
          </a:prstGeom>
          <a:ln>
            <a:noFill/>
            <a:prstDash val="sysDot"/>
          </a:ln>
        </p:spPr>
        <p:txBody>
          <a:bodyPr/>
          <a:lstStyle/>
          <a:p>
            <a:pPr marL="514350" indent="-514350" latinLnBrk="0">
              <a:lnSpc>
                <a:spcPts val="4300"/>
              </a:lnSpc>
              <a:spcBef>
                <a:spcPts val="0"/>
              </a:spcBef>
              <a:buClrTx/>
              <a:buSzPct val="100000"/>
              <a:buFont typeface="+mj-lt"/>
              <a:buAutoNum type="arabicPeriod"/>
            </a:pPr>
            <a:r>
              <a:rPr lang="en-US" altLang="zh-CN" sz="2800" b="0" dirty="0" smtClean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  <a:cs typeface="Times New Roman" panose="02020603050405020304" pitchFamily="18" charset="0"/>
                <a:sym typeface="+mn-ea"/>
              </a:rPr>
              <a:t>H</a:t>
            </a:r>
            <a:r>
              <a:rPr lang="en-US" altLang="zh-CN" sz="2800" b="0" baseline="30000" dirty="0" smtClean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  <a:cs typeface="Times New Roman" panose="02020603050405020304" pitchFamily="18" charset="0"/>
                <a:sym typeface="+mn-ea"/>
              </a:rPr>
              <a:t>-</a:t>
            </a:r>
            <a:r>
              <a:rPr lang="en-US" altLang="zh-CN" sz="2800" b="0" dirty="0" smtClean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  <a:cs typeface="Times New Roman" panose="02020603050405020304" pitchFamily="18" charset="0"/>
                <a:sym typeface="+mn-ea"/>
              </a:rPr>
              <a:t> Source </a:t>
            </a:r>
            <a:r>
              <a:rPr lang="en-US" altLang="zh-CN" sz="2800" b="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  <a:cs typeface="Times New Roman" panose="02020603050405020304" pitchFamily="18" charset="0"/>
              </a:rPr>
              <a:t>Research </a:t>
            </a:r>
            <a:r>
              <a:rPr lang="en-US" altLang="zh-CN" sz="2800" b="0" dirty="0" smtClean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  <a:cs typeface="Times New Roman" panose="02020603050405020304" pitchFamily="18" charset="0"/>
                <a:sym typeface="+mn-ea"/>
              </a:rPr>
              <a:t>Motivation at PKU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ClrTx/>
              <a:buSzPct val="100000"/>
              <a:buFont typeface="+mj-lt"/>
              <a:buAutoNum type="arabicPeriod"/>
            </a:pPr>
            <a:r>
              <a:rPr lang="en-US" altLang="zh-CN" sz="2800" b="0" dirty="0" smtClean="0">
                <a:latin typeface="+mj-ea"/>
                <a:ea typeface="+mj-ea"/>
                <a:cs typeface="Times New Roman" panose="02020603050405020304" pitchFamily="18" charset="0"/>
                <a:sym typeface="+mn-ea"/>
              </a:rPr>
              <a:t>Challenges </a:t>
            </a:r>
            <a:r>
              <a:rPr lang="en-GB" altLang="zh-CN" sz="2800" b="0" dirty="0">
                <a:cs typeface="Times New Roman" panose="02020603050405020304" pitchFamily="18" charset="0"/>
              </a:rPr>
              <a:t>in Terms of Current and Emittance, </a:t>
            </a:r>
            <a:r>
              <a:rPr lang="en-GB" altLang="zh-CN" sz="2800" b="0" dirty="0" smtClean="0">
                <a:cs typeface="Times New Roman" panose="02020603050405020304" pitchFamily="18" charset="0"/>
              </a:rPr>
              <a:t>Upgradability</a:t>
            </a:r>
            <a:endParaRPr lang="en-US" altLang="zh-CN" sz="2800" b="0" dirty="0">
              <a:cs typeface="Times New Roman" panose="02020603050405020304" pitchFamily="18" charset="0"/>
              <a:sym typeface="+mn-ea"/>
            </a:endParaRPr>
          </a:p>
          <a:p>
            <a:pPr marL="514350" indent="-514350" latinLnBrk="0">
              <a:lnSpc>
                <a:spcPts val="4300"/>
              </a:lnSpc>
              <a:spcBef>
                <a:spcPts val="0"/>
              </a:spcBef>
              <a:buClrTx/>
              <a:buSzPct val="100000"/>
              <a:buFont typeface="+mj-lt"/>
              <a:buAutoNum type="arabicPeriod"/>
            </a:pPr>
            <a:r>
              <a:rPr lang="en-US" altLang="zh-CN" sz="2800" b="0" dirty="0" smtClean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  <a:cs typeface="Times New Roman" panose="02020603050405020304" pitchFamily="18" charset="0"/>
              </a:rPr>
              <a:t>PKU 2.45GHz Microwave Driven Cs-free Volume H</a:t>
            </a:r>
            <a:r>
              <a:rPr lang="en-US" altLang="zh-CN" sz="2800" b="0" baseline="30000" dirty="0" smtClean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  <a:cs typeface="Times New Roman" panose="02020603050405020304" pitchFamily="18" charset="0"/>
              </a:rPr>
              <a:t>-</a:t>
            </a:r>
            <a:r>
              <a:rPr lang="en-US" altLang="zh-CN" sz="2800" b="0" dirty="0" smtClean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  <a:cs typeface="Times New Roman" panose="02020603050405020304" pitchFamily="18" charset="0"/>
              </a:rPr>
              <a:t> Sources</a:t>
            </a:r>
          </a:p>
          <a:p>
            <a:pPr marL="514350" indent="-514350" latinLnBrk="0">
              <a:lnSpc>
                <a:spcPts val="4300"/>
              </a:lnSpc>
              <a:spcBef>
                <a:spcPts val="0"/>
              </a:spcBef>
              <a:buClrTx/>
              <a:buSzPct val="100000"/>
              <a:buFont typeface="+mj-lt"/>
              <a:buAutoNum type="arabicPeriod"/>
            </a:pPr>
            <a:r>
              <a:rPr lang="en-US" altLang="zh-CN" sz="2800" b="0" dirty="0" smtClean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  <a:cs typeface="Times New Roman" panose="02020603050405020304" pitchFamily="18" charset="0"/>
              </a:rPr>
              <a:t>Summary and Prospect</a:t>
            </a:r>
          </a:p>
        </p:txBody>
      </p:sp>
    </p:spTree>
    <p:extLst>
      <p:ext uri="{BB962C8B-B14F-4D97-AF65-F5344CB8AC3E}">
        <p14:creationId xmlns:p14="http://schemas.microsoft.com/office/powerpoint/2010/main" val="371301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灯片编号占位符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50021"/>
              </a:buClr>
              <a:buSzPct val="120000"/>
              <a:buChar char="•"/>
              <a:defRPr sz="22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110000"/>
              <a:buChar char="–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A5002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CA777DC-919D-4823-8FAD-A6F10273828D}" type="slidenum">
              <a:rPr lang="en-US" altLang="zh-CN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US" altLang="zh-CN" sz="1400">
              <a:latin typeface="Times New Roman" panose="02020603050405020304" pitchFamily="18" charset="0"/>
            </a:endParaRPr>
          </a:p>
        </p:txBody>
      </p:sp>
      <p:sp>
        <p:nvSpPr>
          <p:cNvPr id="28679" name="Oval 1084"/>
          <p:cNvSpPr>
            <a:spLocks noChangeArrowheads="1"/>
          </p:cNvSpPr>
          <p:nvPr/>
        </p:nvSpPr>
        <p:spPr bwMode="auto">
          <a:xfrm>
            <a:off x="1981268" y="1295456"/>
            <a:ext cx="5257662" cy="4800474"/>
          </a:xfrm>
          <a:prstGeom prst="ellipse">
            <a:avLst/>
          </a:prstGeom>
          <a:gradFill flip="none" rotWithShape="1">
            <a:gsLst>
              <a:gs pos="0">
                <a:srgbClr val="FF00FF">
                  <a:lumMod val="89000"/>
                  <a:lumOff val="11000"/>
                </a:srgbClr>
              </a:gs>
              <a:gs pos="100000">
                <a:schemeClr val="bg1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A50021"/>
              </a:buClr>
              <a:buSzPct val="120000"/>
              <a:buChar char="•"/>
              <a:defRPr sz="22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110000"/>
              <a:buChar char="–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A5002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zh-CN" sz="7200" dirty="0">
              <a:solidFill>
                <a:srgbClr val="0033CC"/>
              </a:solidFill>
              <a:latin typeface="+mj-lt"/>
              <a:ea typeface="宋体" panose="02010600030101010101" pitchFamily="2" charset="-122"/>
            </a:endParaRPr>
          </a:p>
        </p:txBody>
      </p:sp>
      <p:sp>
        <p:nvSpPr>
          <p:cNvPr id="28680" name="Text Box 1086"/>
          <p:cNvSpPr txBox="1">
            <a:spLocks noChangeArrowheads="1"/>
          </p:cNvSpPr>
          <p:nvPr/>
        </p:nvSpPr>
        <p:spPr bwMode="auto">
          <a:xfrm>
            <a:off x="8698" y="4876762"/>
            <a:ext cx="339272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120000"/>
              <a:buChar char="•"/>
              <a:defRPr sz="22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110000"/>
              <a:buChar char="–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A5002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sz="24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Magnetron</a:t>
            </a: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(FNAL, BNL, </a:t>
            </a:r>
            <a:r>
              <a:rPr lang="en-US" altLang="zh-CN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ANL, DESY)</a:t>
            </a:r>
          </a:p>
        </p:txBody>
      </p:sp>
      <p:sp>
        <p:nvSpPr>
          <p:cNvPr id="28681" name="Text Box 1087"/>
          <p:cNvSpPr txBox="1">
            <a:spLocks noChangeArrowheads="1"/>
          </p:cNvSpPr>
          <p:nvPr/>
        </p:nvSpPr>
        <p:spPr bwMode="auto">
          <a:xfrm>
            <a:off x="381110" y="1600248"/>
            <a:ext cx="251453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120000"/>
              <a:buChar char="•"/>
              <a:defRPr sz="22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110000"/>
              <a:buChar char="–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A5002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altLang="zh-CN" i="1" dirty="0">
                <a:latin typeface="Cambria Math" panose="02040503050406030204" pitchFamily="18" charset="0"/>
                <a:ea typeface="Cambria Math" panose="02040503050406030204" pitchFamily="18" charset="0"/>
              </a:rPr>
              <a:t>Penning Source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altLang="zh-CN" dirty="0">
                <a:latin typeface="Cambria Math" panose="02040503050406030204" pitchFamily="18" charset="0"/>
                <a:ea typeface="Cambria Math" panose="02040503050406030204" pitchFamily="18" charset="0"/>
              </a:rPr>
              <a:t>(</a:t>
            </a:r>
            <a:r>
              <a:rPr lang="en-US" altLang="zh-CN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RAL,</a:t>
            </a:r>
            <a:r>
              <a:rPr lang="en-US" altLang="zh-CN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zh-CN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CSNS)</a:t>
            </a:r>
            <a:endParaRPr lang="en-US" altLang="zh-CN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8684" name="Text Box 1090"/>
          <p:cNvSpPr txBox="1">
            <a:spLocks noChangeArrowheads="1"/>
          </p:cNvSpPr>
          <p:nvPr/>
        </p:nvSpPr>
        <p:spPr bwMode="auto">
          <a:xfrm>
            <a:off x="76318" y="3276604"/>
            <a:ext cx="267291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120000"/>
              <a:buChar char="•"/>
              <a:defRPr sz="22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110000"/>
              <a:buChar char="–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A5002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altLang="zh-CN" sz="24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Surface conversion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altLang="zh-CN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(LANL, KEK</a:t>
            </a:r>
            <a:r>
              <a:rPr lang="en-US" altLang="zh-CN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  <a:r>
              <a:rPr lang="en-US" altLang="zh-CN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endParaRPr lang="en-US" altLang="zh-CN" sz="2400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8685" name="Text Box 1091"/>
          <p:cNvSpPr txBox="1">
            <a:spLocks noChangeArrowheads="1"/>
          </p:cNvSpPr>
          <p:nvPr/>
        </p:nvSpPr>
        <p:spPr bwMode="auto">
          <a:xfrm>
            <a:off x="6400992" y="1295456"/>
            <a:ext cx="2743008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120000"/>
              <a:buChar char="•"/>
              <a:defRPr sz="22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110000"/>
              <a:buChar char="–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A5002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altLang="zh-CN" i="1" dirty="0">
                <a:latin typeface="Cambria Math" panose="02040503050406030204" pitchFamily="18" charset="0"/>
                <a:ea typeface="Cambria Math" panose="02040503050406030204" pitchFamily="18" charset="0"/>
              </a:rPr>
              <a:t>Filament-driven </a:t>
            </a:r>
          </a:p>
          <a:p>
            <a:pPr algn="ctr">
              <a:spcBef>
                <a:spcPct val="0"/>
              </a:spcBef>
              <a:spcAft>
                <a:spcPts val="600"/>
              </a:spcAft>
              <a:buClrTx/>
              <a:buSzTx/>
              <a:buNone/>
            </a:pPr>
            <a:r>
              <a:rPr lang="en-US" altLang="zh-CN" dirty="0" smtClean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(TRIUMF</a:t>
            </a:r>
            <a:r>
              <a:rPr lang="en-US" altLang="zh-CN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Jyväskylä</a:t>
            </a:r>
            <a:r>
              <a:rPr lang="en-US" altLang="zh-CN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, J-PARC, </a:t>
            </a:r>
            <a:r>
              <a:rPr lang="en-US" altLang="zh-CN" dirty="0" smtClean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CIEA)</a:t>
            </a:r>
            <a:endParaRPr lang="en-US" altLang="zh-CN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8686" name="Text Box 1092"/>
          <p:cNvSpPr txBox="1">
            <a:spLocks noChangeArrowheads="1"/>
          </p:cNvSpPr>
          <p:nvPr/>
        </p:nvSpPr>
        <p:spPr bwMode="auto">
          <a:xfrm>
            <a:off x="6400752" y="3200406"/>
            <a:ext cx="2590732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120000"/>
              <a:buChar char="•"/>
              <a:defRPr sz="22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110000"/>
              <a:buChar char="–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A5002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en-US" altLang="zh-CN" i="1" dirty="0">
                <a:latin typeface="Cambria Math" panose="02040503050406030204" pitchFamily="18" charset="0"/>
                <a:ea typeface="Cambria Math" panose="02040503050406030204" pitchFamily="18" charset="0"/>
              </a:rPr>
              <a:t>RF-driven </a:t>
            </a:r>
            <a:endParaRPr lang="en-US" altLang="zh-CN" i="1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ctr" eaLnBrk="1" hangingPunct="1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en-US" altLang="zh-CN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(DESY,SNS,</a:t>
            </a:r>
            <a:r>
              <a:rPr lang="en-US" altLang="zh-CN" dirty="0" smtClean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 pitchFamily="18" charset="2"/>
              </a:rPr>
              <a:t>CERN)</a:t>
            </a:r>
            <a:endParaRPr lang="en-US" altLang="zh-CN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057466" y="5825"/>
            <a:ext cx="5029068" cy="523220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 smtClean="0">
                <a:ea typeface="宋体" panose="02010600030101010101" pitchFamily="2" charset="-122"/>
              </a:rPr>
              <a:t>H</a:t>
            </a:r>
            <a:r>
              <a:rPr lang="en-US" altLang="zh-CN" sz="2800" b="1" baseline="30000" dirty="0" smtClean="0">
                <a:ea typeface="宋体" panose="02010600030101010101" pitchFamily="2" charset="-122"/>
              </a:rPr>
              <a:t>-</a:t>
            </a:r>
            <a:r>
              <a:rPr lang="en-US" altLang="zh-CN" sz="2800" b="1" dirty="0" smtClean="0">
                <a:ea typeface="宋体" panose="02010600030101010101" pitchFamily="2" charset="-122"/>
              </a:rPr>
              <a:t> </a:t>
            </a:r>
            <a:r>
              <a:rPr lang="en-US" altLang="zh-CN" sz="2800" b="1" dirty="0">
                <a:ea typeface="宋体" panose="02010600030101010101" pitchFamily="2" charset="-122"/>
              </a:rPr>
              <a:t>Sources for Accelerators </a:t>
            </a:r>
            <a:endParaRPr lang="zh-CN" altLang="en-US" sz="2800" b="1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·</a:t>
            </a:r>
            <a:endParaRPr lang="zh-CN" altLang="en-US" dirty="0"/>
          </a:p>
        </p:txBody>
      </p:sp>
      <p:sp>
        <p:nvSpPr>
          <p:cNvPr id="18" name="Text Box 55"/>
          <p:cNvSpPr txBox="1">
            <a:spLocks noChangeArrowheads="1"/>
          </p:cNvSpPr>
          <p:nvPr/>
        </p:nvSpPr>
        <p:spPr bwMode="auto">
          <a:xfrm>
            <a:off x="304912" y="762070"/>
            <a:ext cx="358143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zh-CN" sz="2800" b="1" dirty="0" smtClean="0">
                <a:solidFill>
                  <a:srgbClr val="0033CC"/>
                </a:solidFill>
                <a:ea typeface="宋体" pitchFamily="2" charset="-122"/>
              </a:rPr>
              <a:t>Surface Production</a:t>
            </a:r>
            <a:endParaRPr lang="en-US" altLang="zh-CN" sz="2800" b="1" dirty="0">
              <a:solidFill>
                <a:srgbClr val="0033CC"/>
              </a:solidFill>
              <a:ea typeface="宋体" pitchFamily="2" charset="-122"/>
            </a:endParaRPr>
          </a:p>
        </p:txBody>
      </p:sp>
      <p:sp>
        <p:nvSpPr>
          <p:cNvPr id="42" name="Text Box 56"/>
          <p:cNvSpPr txBox="1">
            <a:spLocks noChangeArrowheads="1"/>
          </p:cNvSpPr>
          <p:nvPr/>
        </p:nvSpPr>
        <p:spPr bwMode="auto">
          <a:xfrm>
            <a:off x="5630922" y="762070"/>
            <a:ext cx="351307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en-US"/>
            </a:defPPr>
            <a:lvl1pPr>
              <a:buFont typeface="Arial" pitchFamily="34" charset="0"/>
              <a:buChar char="•"/>
              <a:defRPr b="1">
                <a:solidFill>
                  <a:srgbClr val="0033CC"/>
                </a:solidFill>
                <a:ea typeface="宋体" pitchFamily="2" charset="-122"/>
              </a:defRPr>
            </a:lvl1pPr>
          </a:lstStyle>
          <a:p>
            <a:r>
              <a:rPr lang="en-US" altLang="zh-CN" sz="2800" dirty="0"/>
              <a:t>Volume production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419604" y="2971812"/>
            <a:ext cx="88357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altLang="zh-CN" sz="6000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H</a:t>
            </a:r>
            <a:r>
              <a:rPr lang="en-US" altLang="zh-CN" sz="6000" i="1" baseline="30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-</a:t>
            </a:r>
            <a:endParaRPr lang="zh-CN" altLang="en-US" sz="6000" i="1" dirty="0">
              <a:latin typeface="Cambria Math" panose="020405030504060302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124238" y="1524050"/>
            <a:ext cx="3200316" cy="406265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zh-CN" sz="3200" i="1" dirty="0" smtClean="0">
                <a:latin typeface="Franklin Gothic Demi" panose="020B0703020102020204" pitchFamily="34" charset="0"/>
              </a:rPr>
              <a:t>Challenges</a:t>
            </a:r>
          </a:p>
          <a:p>
            <a:pPr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zh-CN" sz="2800" i="1" dirty="0" smtClean="0">
                <a:solidFill>
                  <a:srgbClr val="0000FF"/>
                </a:solidFill>
                <a:latin typeface="Franklin Gothic Demi" panose="020B0703020102020204" pitchFamily="34" charset="0"/>
              </a:rPr>
              <a:t>Current</a:t>
            </a:r>
          </a:p>
          <a:p>
            <a:pPr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zh-CN" sz="2800" i="1" dirty="0" smtClean="0">
                <a:solidFill>
                  <a:srgbClr val="0000FF"/>
                </a:solidFill>
                <a:latin typeface="Franklin Gothic Demi" panose="020B0703020102020204" pitchFamily="34" charset="0"/>
              </a:rPr>
              <a:t> Emittance</a:t>
            </a:r>
          </a:p>
          <a:p>
            <a:pPr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zh-CN" sz="2800" i="1" dirty="0" smtClean="0">
                <a:solidFill>
                  <a:srgbClr val="0000FF"/>
                </a:solidFill>
                <a:latin typeface="Franklin Gothic Demi" panose="020B0703020102020204" pitchFamily="34" charset="0"/>
              </a:rPr>
              <a:t> High Duty factor &amp; Its Variable</a:t>
            </a:r>
          </a:p>
          <a:p>
            <a:pPr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zh-CN" sz="2800" i="1" dirty="0" smtClean="0">
                <a:solidFill>
                  <a:srgbClr val="0000FF"/>
                </a:solidFill>
                <a:latin typeface="Franklin Gothic Demi" panose="020B0703020102020204" pitchFamily="34" charset="0"/>
              </a:rPr>
              <a:t>Power efficiency</a:t>
            </a:r>
          </a:p>
          <a:p>
            <a:pPr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zh-CN" sz="2800" i="1" dirty="0" smtClean="0">
                <a:solidFill>
                  <a:srgbClr val="0000FF"/>
                </a:solidFill>
                <a:latin typeface="Franklin Gothic Demi" panose="020B0703020102020204" pitchFamily="34" charset="0"/>
              </a:rPr>
              <a:t>Lifetime</a:t>
            </a:r>
          </a:p>
          <a:p>
            <a:pPr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zh-CN" sz="2800" i="1" dirty="0" smtClean="0">
                <a:solidFill>
                  <a:srgbClr val="0000FF"/>
                </a:solidFill>
                <a:latin typeface="Franklin Gothic Demi" panose="020B0703020102020204" pitchFamily="34" charset="0"/>
              </a:rPr>
              <a:t>…</a:t>
            </a:r>
            <a:endParaRPr lang="zh-CN" altLang="en-US" sz="2800" i="1" dirty="0">
              <a:solidFill>
                <a:srgbClr val="0000FF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17" name="Text Box 1091"/>
          <p:cNvSpPr txBox="1">
            <a:spLocks noChangeArrowheads="1"/>
          </p:cNvSpPr>
          <p:nvPr/>
        </p:nvSpPr>
        <p:spPr bwMode="auto">
          <a:xfrm>
            <a:off x="6476950" y="4648168"/>
            <a:ext cx="2376000" cy="830997"/>
          </a:xfrm>
          <a:prstGeom prst="rect">
            <a:avLst/>
          </a:pr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120000"/>
              <a:buChar char="•"/>
              <a:defRPr sz="22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110000"/>
              <a:buChar char="–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A5002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sz="2400" i="1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ECR-driven volume ?</a:t>
            </a:r>
            <a:endParaRPr lang="en-US" altLang="zh-CN" sz="2400" i="1" dirty="0">
              <a:solidFill>
                <a:srgbClr val="C00000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304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Group 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8823933"/>
              </p:ext>
            </p:extLst>
          </p:nvPr>
        </p:nvGraphicFramePr>
        <p:xfrm>
          <a:off x="76318" y="762070"/>
          <a:ext cx="8991484" cy="5490158"/>
        </p:xfrm>
        <a:graphic>
          <a:graphicData uri="http://schemas.openxmlformats.org/drawingml/2006/table">
            <a:tbl>
              <a:tblPr/>
              <a:tblGrid>
                <a:gridCol w="818017"/>
                <a:gridCol w="1544121"/>
                <a:gridCol w="314742"/>
                <a:gridCol w="743545"/>
                <a:gridCol w="966609"/>
                <a:gridCol w="817900"/>
                <a:gridCol w="966609"/>
                <a:gridCol w="1067387"/>
                <a:gridCol w="1752554"/>
              </a:tblGrid>
              <a:tr h="41108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Lab</a:t>
                      </a:r>
                    </a:p>
                  </a:txBody>
                  <a:tcPr marL="14856" marR="7429" marT="7430" marB="7430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Source type</a:t>
                      </a:r>
                    </a:p>
                  </a:txBody>
                  <a:tcPr marL="14856" marR="7429" marT="7430" marB="7430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Cs</a:t>
                      </a:r>
                    </a:p>
                  </a:txBody>
                  <a:tcPr marL="14856" marR="7429" marT="7430" marB="7430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Current (mA)</a:t>
                      </a:r>
                    </a:p>
                  </a:txBody>
                  <a:tcPr marL="14856" marR="7429" marT="7430" marB="7430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Pulse length(</a:t>
                      </a:r>
                      <a:r>
                        <a:rPr kumimoji="0" lang="en-US" altLang="zh-CN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ms</a:t>
                      </a:r>
                      <a:r>
                        <a:rPr kumimoji="0" lang="en-US" altLang="zh-CN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)</a:t>
                      </a:r>
                    </a:p>
                  </a:txBody>
                  <a:tcPr marL="14856" marR="7429" marT="7430" marB="7430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Rep Rate (Hz)</a:t>
                      </a:r>
                    </a:p>
                  </a:txBody>
                  <a:tcPr marL="14856" marR="7429" marT="7430" marB="7430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宋体" panose="02010600030101010101" pitchFamily="2" charset="-122"/>
                          <a:sym typeface="Symbol" panose="05050102010706020507" pitchFamily="18" charset="2"/>
                        </a:rPr>
                        <a:t>Duty Factor(%)</a:t>
                      </a:r>
                    </a:p>
                  </a:txBody>
                  <a:tcPr marL="14856" marR="7429" marT="7430" marB="7430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</a:rPr>
                        <a:t>Normalized Emittance</a:t>
                      </a:r>
                      <a:endParaRPr kumimoji="0" lang="en-US" altLang="zh-CN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4856" marR="7429" marT="7430" marB="7430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Power Efficiency(mA/kW)</a:t>
                      </a:r>
                    </a:p>
                  </a:txBody>
                  <a:tcPr marL="14856" marR="7429" marT="7430" marB="7430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1851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Fermi</a:t>
                      </a:r>
                    </a:p>
                  </a:txBody>
                  <a:tcPr marL="14856" marR="7429" marT="7430" marB="74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zh-CN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rPr>
                        <a:t>Magnetron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altLang="zh-CN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</a:rPr>
                        <a:t>Multicusp</a:t>
                      </a: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</a:rPr>
                        <a:t> W-</a:t>
                      </a:r>
                      <a:r>
                        <a:rPr kumimoji="0" lang="en-US" altLang="zh-CN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</a:rPr>
                        <a:t>filam</a:t>
                      </a: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</a:rPr>
                        <a:t>.</a:t>
                      </a: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4856" marR="7429" marT="7430" marB="743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Yes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No</a:t>
                      </a:r>
                    </a:p>
                  </a:txBody>
                  <a:tcPr marL="14856" marR="7429" marT="7430" marB="743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~80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5~10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</a:t>
                      </a:r>
                    </a:p>
                  </a:txBody>
                  <a:tcPr marL="14856" marR="7429" marT="7430" marB="743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0.1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rPr>
                        <a:t>CW</a:t>
                      </a:r>
                    </a:p>
                  </a:txBody>
                  <a:tcPr marL="14856" marR="7429" marT="7430" marB="743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rPr>
                        <a:t>CW</a:t>
                      </a:r>
                    </a:p>
                  </a:txBody>
                  <a:tcPr marL="14856" marR="7429" marT="7430" marB="743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0.15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100</a:t>
                      </a:r>
                    </a:p>
                  </a:txBody>
                  <a:tcPr marL="14856" marR="7429" marT="7430" marB="743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rPr>
                        <a:t>0.3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rPr>
                        <a:t>- -</a:t>
                      </a:r>
                    </a:p>
                  </a:txBody>
                  <a:tcPr marL="14856" marR="7429" marT="7430" marB="743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50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14856" marR="7429" marT="7430" marB="743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917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</a:t>
                      </a:r>
                      <a:r>
                        <a:rPr kumimoji="0" lang="en-US" altLang="zh-CN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rPr>
                        <a:t>BNL</a:t>
                      </a:r>
                    </a:p>
                  </a:txBody>
                  <a:tcPr marL="14856" marR="7429" marT="7430" marB="74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magnetron</a:t>
                      </a:r>
                    </a:p>
                  </a:txBody>
                  <a:tcPr marL="14856" marR="7429" marT="7430" marB="743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Yes</a:t>
                      </a:r>
                    </a:p>
                  </a:txBody>
                  <a:tcPr marL="14856" marR="7429" marT="7430" marB="743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~100</a:t>
                      </a:r>
                    </a:p>
                  </a:txBody>
                  <a:tcPr marL="14856" marR="7429" marT="7430" marB="743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0.6</a:t>
                      </a:r>
                    </a:p>
                  </a:txBody>
                  <a:tcPr marL="14856" marR="7429" marT="7430" marB="743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10</a:t>
                      </a:r>
                    </a:p>
                  </a:txBody>
                  <a:tcPr marL="14856" marR="7429" marT="7430" marB="743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0.4-1</a:t>
                      </a:r>
                    </a:p>
                  </a:txBody>
                  <a:tcPr marL="14856" marR="7429" marT="7430" marB="743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rPr>
                        <a:t>0.4</a:t>
                      </a:r>
                    </a:p>
                  </a:txBody>
                  <a:tcPr marL="14856" marR="7429" marT="7430" marB="743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67</a:t>
                      </a:r>
                    </a:p>
                  </a:txBody>
                  <a:tcPr marL="14856" marR="7429" marT="7430" marB="743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7280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ISIS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CSNS</a:t>
                      </a:r>
                    </a:p>
                  </a:txBody>
                  <a:tcPr marL="14856" marR="7429" marT="7430" marB="74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Penning</a:t>
                      </a:r>
                    </a:p>
                  </a:txBody>
                  <a:tcPr marL="14856" marR="7429" marT="7430" marB="743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Yes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Yes</a:t>
                      </a:r>
                    </a:p>
                  </a:txBody>
                  <a:tcPr marL="14856" marR="7429" marT="7430" marB="743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~60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~50</a:t>
                      </a:r>
                    </a:p>
                  </a:txBody>
                  <a:tcPr marL="14856" marR="7429" marT="7430" marB="743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0.5</a:t>
                      </a:r>
                    </a:p>
                  </a:txBody>
                  <a:tcPr marL="14856" marR="7429" marT="7430" marB="743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50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25</a:t>
                      </a:r>
                    </a:p>
                  </a:txBody>
                  <a:tcPr marL="14856" marR="7429" marT="7430" marB="743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1.25</a:t>
                      </a:r>
                    </a:p>
                  </a:txBody>
                  <a:tcPr marL="14856" marR="7429" marT="7430" marB="743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rPr>
                        <a:t>0.7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rPr>
                        <a:t>0.5</a:t>
                      </a:r>
                    </a:p>
                  </a:txBody>
                  <a:tcPr marL="14856" marR="7429" marT="7430" marB="743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--</a:t>
                      </a:r>
                    </a:p>
                  </a:txBody>
                  <a:tcPr marL="14856" marR="7429" marT="7430" marB="743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2745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DESY</a:t>
                      </a:r>
                    </a:p>
                  </a:txBody>
                  <a:tcPr marL="14856" marR="7429" marT="7430" marB="74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Multicusp</a:t>
                      </a: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ext. RF</a:t>
                      </a:r>
                    </a:p>
                  </a:txBody>
                  <a:tcPr marL="14856" marR="7429" marT="7430" marB="743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No</a:t>
                      </a:r>
                    </a:p>
                  </a:txBody>
                  <a:tcPr marL="14856" marR="7429" marT="7430" marB="743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80</a:t>
                      </a:r>
                      <a:endParaRPr kumimoji="0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4856" marR="7429" marT="7430" marB="743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0.15</a:t>
                      </a:r>
                    </a:p>
                  </a:txBody>
                  <a:tcPr marL="14856" marR="7429" marT="7430" marB="743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8</a:t>
                      </a:r>
                    </a:p>
                  </a:txBody>
                  <a:tcPr marL="14856" marR="7429" marT="7430" marB="743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0.12</a:t>
                      </a:r>
                    </a:p>
                  </a:txBody>
                  <a:tcPr marL="14856" marR="7429" marT="7430" marB="743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4FE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rPr>
                        <a:t>0.26</a:t>
                      </a:r>
                    </a:p>
                  </a:txBody>
                  <a:tcPr marL="14856" marR="7429" marT="7430" marB="743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</a:t>
                      </a:r>
                    </a:p>
                  </a:txBody>
                  <a:tcPr marL="14856" marR="7429" marT="7430" marB="743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06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</a:rPr>
                        <a:t>LINAC4</a:t>
                      </a:r>
                      <a:endParaRPr kumimoji="0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4856" marR="7429" marT="7430" marB="74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</a:rPr>
                        <a:t>Multicusp</a:t>
                      </a: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</a:rPr>
                        <a:t> ext. RF</a:t>
                      </a:r>
                    </a:p>
                  </a:txBody>
                  <a:tcPr marL="14856" marR="7429" marT="7430" marB="743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Yes</a:t>
                      </a:r>
                    </a:p>
                  </a:txBody>
                  <a:tcPr marL="14856" marR="7429" marT="7430" marB="743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50</a:t>
                      </a:r>
                    </a:p>
                  </a:txBody>
                  <a:tcPr marL="14856" marR="7429" marT="7430" marB="743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0.4</a:t>
                      </a:r>
                    </a:p>
                  </a:txBody>
                  <a:tcPr marL="14856" marR="7429" marT="7430" marB="743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0.8</a:t>
                      </a:r>
                    </a:p>
                  </a:txBody>
                  <a:tcPr marL="14856" marR="7429" marT="7430" marB="743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0.03</a:t>
                      </a:r>
                    </a:p>
                  </a:txBody>
                  <a:tcPr marL="14856" marR="7429" marT="7430" marB="743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rPr>
                        <a:t>0.3</a:t>
                      </a:r>
                    </a:p>
                  </a:txBody>
                  <a:tcPr marL="14856" marR="7429" marT="7430" marB="743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1.1</a:t>
                      </a:r>
                    </a:p>
                  </a:txBody>
                  <a:tcPr marL="14856" marR="7429" marT="7430" marB="743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5492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J-PARC</a:t>
                      </a:r>
                    </a:p>
                  </a:txBody>
                  <a:tcPr marL="14856" marR="7429" marT="7430" marB="74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Multicusp</a:t>
                      </a: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LaB</a:t>
                      </a:r>
                      <a:r>
                        <a:rPr kumimoji="0" lang="en-US" altLang="zh-CN" sz="1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6</a:t>
                      </a: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</a:t>
                      </a:r>
                      <a:r>
                        <a:rPr kumimoji="0" lang="en-US" altLang="zh-CN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filam</a:t>
                      </a: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Multicusp</a:t>
                      </a: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 int. RF</a:t>
                      </a:r>
                    </a:p>
                  </a:txBody>
                  <a:tcPr marL="14856" marR="7429" marT="7430" marB="743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No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Yes</a:t>
                      </a:r>
                    </a:p>
                  </a:txBody>
                  <a:tcPr marL="14856" marR="7429" marT="7430" marB="743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30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80</a:t>
                      </a:r>
                    </a:p>
                  </a:txBody>
                  <a:tcPr marL="14856" marR="7429" marT="7430" marB="743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0.5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0.5</a:t>
                      </a:r>
                    </a:p>
                  </a:txBody>
                  <a:tcPr marL="14856" marR="7429" marT="7430" marB="743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25</a:t>
                      </a:r>
                    </a:p>
                  </a:txBody>
                  <a:tcPr marL="14856" marR="7429" marT="7430" marB="743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1.25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1.25</a:t>
                      </a:r>
                    </a:p>
                  </a:txBody>
                  <a:tcPr marL="14856" marR="7429" marT="7430" marB="743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rPr>
                        <a:t>0.18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rPr>
                        <a:t>0.3</a:t>
                      </a:r>
                    </a:p>
                  </a:txBody>
                  <a:tcPr marL="14856" marR="7429" marT="7430" marB="743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</a:t>
                      </a:r>
                    </a:p>
                  </a:txBody>
                  <a:tcPr marL="14856" marR="7429" marT="7430" marB="743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415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KEK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LANL</a:t>
                      </a:r>
                    </a:p>
                  </a:txBody>
                  <a:tcPr marL="14856" marR="7429" marT="7430" marB="74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Multicups</a:t>
                      </a: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Surface Convertor</a:t>
                      </a:r>
                    </a:p>
                  </a:txBody>
                  <a:tcPr marL="14856" marR="7429" marT="7430" marB="743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Yes</a:t>
                      </a:r>
                    </a:p>
                  </a:txBody>
                  <a:tcPr marL="14856" marR="7429" marT="7430" marB="743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18</a:t>
                      </a:r>
                    </a:p>
                  </a:txBody>
                  <a:tcPr marL="14856" marR="7429" marT="7430" marB="743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4856" marR="7429" marT="7430" marB="743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4856" marR="7429" marT="7430" marB="743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12</a:t>
                      </a:r>
                    </a:p>
                  </a:txBody>
                  <a:tcPr marL="14856" marR="7429" marT="7430" marB="743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rPr>
                        <a:t>--</a:t>
                      </a:r>
                    </a:p>
                  </a:txBody>
                  <a:tcPr marL="14856" marR="7429" marT="7430" marB="743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3</a:t>
                      </a:r>
                    </a:p>
                  </a:txBody>
                  <a:tcPr marL="14856" marR="7429" marT="7430" marB="743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4156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SNS</a:t>
                      </a:r>
                    </a:p>
                  </a:txBody>
                  <a:tcPr marL="14856" marR="7429" marT="7430" marB="74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Multicusp</a:t>
                      </a: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 </a:t>
                      </a: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int</a:t>
                      </a: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. RF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Multicusp</a:t>
                      </a: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</a:t>
                      </a:r>
                      <a:r>
                        <a:rPr kumimoji="0" lang="en-US" altLang="zh-CN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rPr>
                        <a:t>ext. </a:t>
                      </a: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RF</a:t>
                      </a:r>
                    </a:p>
                  </a:txBody>
                  <a:tcPr marL="14856" marR="7429" marT="7430" marB="743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Yes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Yes</a:t>
                      </a:r>
                    </a:p>
                  </a:txBody>
                  <a:tcPr marL="14856" marR="7429" marT="7430" marB="743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41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50</a:t>
                      </a:r>
                    </a:p>
                  </a:txBody>
                  <a:tcPr marL="14856" marR="7429" marT="7430" marB="743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14856" marR="7429" marT="7430" marB="743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60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60</a:t>
                      </a:r>
                    </a:p>
                  </a:txBody>
                  <a:tcPr marL="14856" marR="7429" marT="7430" marB="743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6</a:t>
                      </a:r>
                    </a:p>
                  </a:txBody>
                  <a:tcPr marL="14856" marR="7429" marT="7430" marB="743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rPr>
                        <a:t>0.26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rPr>
                        <a:t>0.2</a:t>
                      </a:r>
                    </a:p>
                  </a:txBody>
                  <a:tcPr marL="14856" marR="7429" marT="7430" marB="743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1.6</a:t>
                      </a:r>
                    </a:p>
                  </a:txBody>
                  <a:tcPr marL="14856" marR="7429" marT="7430" marB="743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4156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JAERI</a:t>
                      </a:r>
                    </a:p>
                  </a:txBody>
                  <a:tcPr marL="14856" marR="7429" marT="7430" marB="74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Multicusp</a:t>
                      </a: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W-filament</a:t>
                      </a:r>
                    </a:p>
                  </a:txBody>
                  <a:tcPr marL="14856" marR="7429" marT="7430" marB="743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Yes</a:t>
                      </a:r>
                    </a:p>
                  </a:txBody>
                  <a:tcPr marL="14856" marR="7429" marT="7430" marB="743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60</a:t>
                      </a:r>
                    </a:p>
                  </a:txBody>
                  <a:tcPr marL="14856" marR="7429" marT="7430" marB="743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14856" marR="7429" marT="7430" marB="743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50</a:t>
                      </a:r>
                    </a:p>
                  </a:txBody>
                  <a:tcPr marL="14856" marR="7429" marT="7430" marB="743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5</a:t>
                      </a:r>
                    </a:p>
                  </a:txBody>
                  <a:tcPr marL="14856" marR="7429" marT="7430" marB="743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rPr>
                        <a:t>0.23</a:t>
                      </a:r>
                    </a:p>
                  </a:txBody>
                  <a:tcPr marL="14856" marR="7429" marT="7430" marB="743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</a:t>
                      </a:r>
                    </a:p>
                  </a:txBody>
                  <a:tcPr marL="14856" marR="7429" marT="7430" marB="743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415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TRIUMF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CIEA/…</a:t>
                      </a:r>
                    </a:p>
                  </a:txBody>
                  <a:tcPr marL="14856" marR="7429" marT="7430" marB="74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Multicusp</a:t>
                      </a: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- Filament</a:t>
                      </a:r>
                    </a:p>
                  </a:txBody>
                  <a:tcPr marL="14856" marR="7429" marT="7430" marB="743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Yes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Yes</a:t>
                      </a:r>
                    </a:p>
                  </a:txBody>
                  <a:tcPr marL="14856" marR="7429" marT="7430" marB="743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18</a:t>
                      </a:r>
                    </a:p>
                  </a:txBody>
                  <a:tcPr marL="14856" marR="7429" marT="7430" marB="743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CW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CW</a:t>
                      </a:r>
                    </a:p>
                  </a:txBody>
                  <a:tcPr marL="14856" marR="7429" marT="7430" marB="743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rPr>
                        <a:t>CW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rPr>
                        <a:t>CW</a:t>
                      </a:r>
                    </a:p>
                  </a:txBody>
                  <a:tcPr marL="14856" marR="7429" marT="7430" marB="743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100</a:t>
                      </a:r>
                    </a:p>
                  </a:txBody>
                  <a:tcPr marL="14856" marR="7429" marT="7430" marB="743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rPr>
                        <a:t>0.7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rPr>
                        <a:t>0.77</a:t>
                      </a:r>
                    </a:p>
                  </a:txBody>
                  <a:tcPr marL="14856" marR="7429" marT="7430" marB="743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5</a:t>
                      </a:r>
                    </a:p>
                  </a:txBody>
                  <a:tcPr marL="14856" marR="7429" marT="7430" marB="743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565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CEA</a:t>
                      </a:r>
                    </a:p>
                  </a:txBody>
                  <a:tcPr marL="14856" marR="7429" marT="7430" marB="74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ECR</a:t>
                      </a:r>
                    </a:p>
                  </a:txBody>
                  <a:tcPr marL="14856" marR="7429" marT="7430" marB="743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No</a:t>
                      </a:r>
                    </a:p>
                  </a:txBody>
                  <a:tcPr marL="14856" marR="7429" marT="7430" marB="743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3.5</a:t>
                      </a:r>
                    </a:p>
                  </a:txBody>
                  <a:tcPr marL="14856" marR="7429" marT="7430" marB="743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14856" marR="7429" marT="7430" marB="743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10</a:t>
                      </a:r>
                    </a:p>
                  </a:txBody>
                  <a:tcPr marL="14856" marR="7429" marT="7430" marB="743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14856" marR="7429" marT="7430" marB="743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14856" marR="7429" marT="7430" marB="743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4856" marR="7429" marT="7430" marB="743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10" name="文本框 2"/>
          <p:cNvSpPr txBox="1">
            <a:spLocks noChangeArrowheads="1"/>
          </p:cNvSpPr>
          <p:nvPr/>
        </p:nvSpPr>
        <p:spPr bwMode="auto">
          <a:xfrm>
            <a:off x="1600278" y="5813"/>
            <a:ext cx="612842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342900" indent="-342900"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H</a:t>
            </a:r>
            <a:r>
              <a:rPr lang="en-US" altLang="zh-CN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en-US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Ion source around the world</a:t>
            </a:r>
            <a:endParaRPr lang="zh-CN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609704" y="3809990"/>
            <a:ext cx="8162999" cy="2362138"/>
          </a:xfrm>
          <a:prstGeom prst="roundRect">
            <a:avLst/>
          </a:prstGeom>
          <a:gradFill>
            <a:gsLst>
              <a:gs pos="0">
                <a:srgbClr val="FFFF00"/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perspectiveRelaxedModerately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Acknowledgement</a:t>
            </a:r>
          </a:p>
          <a:p>
            <a:pPr algn="ctr">
              <a:lnSpc>
                <a:spcPct val="90000"/>
              </a:lnSpc>
              <a:buNone/>
              <a:defRPr/>
            </a:pPr>
            <a:r>
              <a:rPr lang="en-US" altLang="zh-CN" sz="2400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 Unicode MS" panose="020B0604020202020204" pitchFamily="34" charset="-122"/>
              </a:rPr>
              <a:t>T. </a:t>
            </a:r>
            <a:r>
              <a:rPr lang="en-US" altLang="zh-CN" sz="2400" dirty="0" err="1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 Unicode MS" panose="020B0604020202020204" pitchFamily="34" charset="-122"/>
              </a:rPr>
              <a:t>Roser</a:t>
            </a:r>
            <a:r>
              <a:rPr lang="en-US" altLang="zh-CN" sz="2400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 Unicode MS" panose="020B0604020202020204" pitchFamily="34" charset="-122"/>
              </a:rPr>
              <a:t>(BNL</a:t>
            </a:r>
            <a:r>
              <a:rPr lang="en-US" altLang="zh-CN" sz="2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 Unicode MS" panose="020B0604020202020204" pitchFamily="34" charset="-122"/>
              </a:rPr>
              <a:t>), </a:t>
            </a:r>
            <a:r>
              <a:rPr lang="en-US" altLang="zh-CN" sz="2400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 Unicode MS" panose="020B0604020202020204" pitchFamily="34" charset="-122"/>
              </a:rPr>
              <a:t>J. </a:t>
            </a:r>
            <a:r>
              <a:rPr lang="en-US" altLang="zh-CN" sz="2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 Unicode MS" panose="020B0604020202020204" pitchFamily="34" charset="-122"/>
              </a:rPr>
              <a:t>Lettry(CERN), </a:t>
            </a:r>
            <a:r>
              <a:rPr lang="en-US" altLang="zh-CN" sz="2400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 Unicode MS" panose="020B0604020202020204" pitchFamily="34" charset="-122"/>
              </a:rPr>
              <a:t>T</a:t>
            </a:r>
            <a:r>
              <a:rPr lang="en-US" altLang="zh-CN" sz="2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 Unicode MS" panose="020B0604020202020204" pitchFamily="34" charset="-122"/>
              </a:rPr>
              <a:t>. Rutter, </a:t>
            </a:r>
            <a:r>
              <a:rPr lang="en-US" altLang="zh-CN" sz="2400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 Unicode MS" panose="020B0604020202020204" pitchFamily="34" charset="-122"/>
              </a:rPr>
              <a:t> D. </a:t>
            </a:r>
            <a:r>
              <a:rPr lang="en-US" altLang="zh-CN" sz="2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 Unicode MS" panose="020B0604020202020204" pitchFamily="34" charset="-122"/>
              </a:rPr>
              <a:t>Faircloth &amp; </a:t>
            </a:r>
            <a:r>
              <a:rPr lang="en-US" altLang="zh-CN" sz="2400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 Unicode MS" panose="020B0604020202020204" pitchFamily="34" charset="-122"/>
              </a:rPr>
              <a:t>S</a:t>
            </a:r>
            <a:r>
              <a:rPr lang="en-US" altLang="zh-CN" sz="2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 Unicode MS" panose="020B0604020202020204" pitchFamily="34" charset="-122"/>
              </a:rPr>
              <a:t>. Lawrie(ISIS, RAL), </a:t>
            </a:r>
            <a:r>
              <a:rPr lang="en-US" altLang="en-US" sz="2400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 Unicode MS" panose="020B0604020202020204" pitchFamily="34" charset="-122"/>
              </a:rPr>
              <a:t>M. </a:t>
            </a:r>
            <a:r>
              <a:rPr lang="en-US" altLang="en-US" sz="2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 Unicode MS" panose="020B0604020202020204" pitchFamily="34" charset="-122"/>
              </a:rPr>
              <a:t>P. Stockli</a:t>
            </a:r>
            <a:r>
              <a:rPr lang="zh-CN" altLang="en-US" sz="2400" dirty="0">
                <a:solidFill>
                  <a:schemeClr val="tx1"/>
                </a:solidFill>
                <a:latin typeface="Cambria Math" panose="02040503050406030204" pitchFamily="18" charset="0"/>
                <a:cs typeface="Arial Unicode MS" panose="020B0604020202020204" pitchFamily="34" charset="-122"/>
              </a:rPr>
              <a:t> </a:t>
            </a:r>
            <a:r>
              <a:rPr lang="en-US" altLang="zh-CN" sz="2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 Unicode MS" panose="020B0604020202020204" pitchFamily="34" charset="-122"/>
              </a:rPr>
              <a:t>&amp; </a:t>
            </a:r>
            <a:r>
              <a:rPr lang="en-US" altLang="en-US" sz="2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 Unicode MS" panose="020B0604020202020204" pitchFamily="34" charset="-122"/>
              </a:rPr>
              <a:t>R.F </a:t>
            </a:r>
            <a:r>
              <a:rPr lang="en-US" altLang="en-US" sz="24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 Unicode MS" panose="020B0604020202020204" pitchFamily="34" charset="-122"/>
              </a:rPr>
              <a:t>Welton</a:t>
            </a:r>
            <a:r>
              <a:rPr lang="en-US" altLang="en-US" sz="2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 Unicode MS" panose="020B0604020202020204" pitchFamily="34" charset="-122"/>
              </a:rPr>
              <a:t>(SNS) </a:t>
            </a:r>
            <a:r>
              <a:rPr lang="zh-CN" altLang="en-US" sz="2400" dirty="0">
                <a:solidFill>
                  <a:schemeClr val="tx1"/>
                </a:solidFill>
                <a:latin typeface="Cambria Math" panose="02040503050406030204" pitchFamily="18" charset="0"/>
                <a:cs typeface="Arial Unicode MS" panose="020B0604020202020204" pitchFamily="34" charset="-122"/>
              </a:rPr>
              <a:t>，</a:t>
            </a:r>
            <a:r>
              <a:rPr lang="en-US" altLang="zh-CN" sz="2400" kern="0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 Unicode MS" panose="020B0604020202020204" pitchFamily="34" charset="-122"/>
              </a:rPr>
              <a:t>Y. </a:t>
            </a:r>
            <a:r>
              <a:rPr lang="en-US" altLang="zh-CN" sz="2400" kern="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 Unicode MS" panose="020B0604020202020204" pitchFamily="34" charset="-122"/>
              </a:rPr>
              <a:t>Belchenko</a:t>
            </a:r>
            <a:r>
              <a:rPr lang="en-US" altLang="zh-CN" sz="2400" kern="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 Unicode MS" panose="020B0604020202020204" pitchFamily="34" charset="-122"/>
              </a:rPr>
              <a:t>, </a:t>
            </a:r>
            <a:r>
              <a:rPr lang="en-US" altLang="zh-CN" sz="2400" kern="0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 Unicode MS" panose="020B0604020202020204" pitchFamily="34" charset="-122"/>
              </a:rPr>
              <a:t>A. </a:t>
            </a:r>
            <a:r>
              <a:rPr lang="en-US" altLang="zh-CN" sz="2400" kern="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 Unicode MS" panose="020B0604020202020204" pitchFamily="34" charset="-122"/>
              </a:rPr>
              <a:t>Ueno (J-PARC), </a:t>
            </a:r>
            <a:r>
              <a:rPr lang="en-US" altLang="zh-CN" sz="2400" kern="0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 Unicode MS" panose="020B0604020202020204" pitchFamily="34" charset="-122"/>
              </a:rPr>
              <a:t>H.F. </a:t>
            </a:r>
            <a:r>
              <a:rPr lang="en-US" altLang="zh-CN" sz="2400" kern="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 Unicode MS" panose="020B0604020202020204" pitchFamily="34" charset="-122"/>
              </a:rPr>
              <a:t>Oyang</a:t>
            </a:r>
            <a:r>
              <a:rPr lang="en-US" altLang="zh-CN" sz="2400" kern="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 Unicode MS" panose="020B0604020202020204" pitchFamily="34" charset="-122"/>
              </a:rPr>
              <a:t>(CSNS), </a:t>
            </a:r>
            <a:r>
              <a:rPr lang="en-US" altLang="zh-CN" sz="2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D. </a:t>
            </a:r>
            <a:r>
              <a:rPr lang="en-US" altLang="zh-CN" sz="2400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Bollinger(FNAL), X.L. Jia(CIEA</a:t>
            </a:r>
            <a:r>
              <a:rPr lang="en-US" altLang="zh-CN" sz="2400" kern="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 Unicode MS" panose="020B0604020202020204" pitchFamily="34" charset="-122"/>
              </a:rPr>
              <a:t>), </a:t>
            </a:r>
            <a:r>
              <a:rPr lang="de-DE" altLang="zh-CN" sz="2400" kern="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 Unicode MS" panose="020B0604020202020204" pitchFamily="34" charset="-122"/>
              </a:rPr>
              <a:t>H. Etoh(JAEA), </a:t>
            </a:r>
            <a:r>
              <a:rPr lang="en-US" altLang="zh-CN" sz="2400" kern="0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 Unicode MS" panose="020B0604020202020204" pitchFamily="34" charset="-122"/>
              </a:rPr>
              <a:t>R. </a:t>
            </a:r>
            <a:r>
              <a:rPr lang="en-US" altLang="zh-CN" sz="2400" kern="0" dirty="0" err="1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 Unicode MS" panose="020B0604020202020204" pitchFamily="34" charset="-122"/>
              </a:rPr>
              <a:t>Gobin</a:t>
            </a:r>
            <a:r>
              <a:rPr lang="en-US" altLang="zh-CN" sz="2400" kern="0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 Unicode MS" panose="020B0604020202020204" pitchFamily="34" charset="-122"/>
              </a:rPr>
              <a:t>(CEA/</a:t>
            </a:r>
            <a:r>
              <a:rPr lang="en-US" altLang="zh-CN" sz="2400" kern="0" dirty="0" err="1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 Unicode MS" panose="020B0604020202020204" pitchFamily="34" charset="-122"/>
              </a:rPr>
              <a:t>Saclay</a:t>
            </a:r>
            <a:r>
              <a:rPr lang="en-US" altLang="zh-CN" sz="2400" kern="0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 Unicode MS" panose="020B0604020202020204" pitchFamily="34" charset="-122"/>
              </a:rPr>
              <a:t>),V. </a:t>
            </a:r>
            <a:r>
              <a:rPr lang="en-US" altLang="zh-CN" sz="2400" kern="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 Unicode MS" panose="020B0604020202020204" pitchFamily="34" charset="-122"/>
              </a:rPr>
              <a:t>Dudnikov</a:t>
            </a:r>
            <a:r>
              <a:rPr lang="en-US" altLang="zh-CN" sz="2400" kern="0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 Unicode MS" panose="020B0604020202020204" pitchFamily="34" charset="-122"/>
              </a:rPr>
              <a:t>……</a:t>
            </a:r>
            <a:endParaRPr lang="en-US" altLang="zh-CN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9450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18" y="685872"/>
            <a:ext cx="4495682" cy="350828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5762158" y="914466"/>
            <a:ext cx="3367397" cy="3385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none" rtlCol="0">
            <a:spAutoFit/>
          </a:bodyPr>
          <a:lstStyle/>
          <a:p>
            <a:pPr marL="144000" indent="-108000"/>
            <a:r>
              <a:rPr lang="de-DE" altLang="zh-CN" sz="1600" b="1" dirty="0">
                <a:solidFill>
                  <a:schemeClr val="tx2"/>
                </a:solidFill>
              </a:rPr>
              <a:t>COURTESY </a:t>
            </a:r>
            <a:r>
              <a:rPr lang="en-US" altLang="zh-CN" sz="1600" b="1" dirty="0">
                <a:solidFill>
                  <a:schemeClr val="tx2"/>
                </a:solidFill>
              </a:rPr>
              <a:t>Dan Faircloth, RAL</a:t>
            </a:r>
            <a:endParaRPr lang="zh-CN" altLang="en-US" sz="1600" b="1" dirty="0">
              <a:solidFill>
                <a:schemeClr val="tx2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2559588" y="33144"/>
            <a:ext cx="3751283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altLang="zh-CN" sz="2800" b="1" i="1" dirty="0" smtClean="0">
                <a:solidFill>
                  <a:srgbClr val="C00000"/>
                </a:solidFill>
                <a:ea typeface="宋体" panose="02010600030101010101" pitchFamily="2" charset="-122"/>
              </a:rPr>
              <a:t>RAL</a:t>
            </a:r>
            <a:r>
              <a:rPr lang="en-US" altLang="zh-CN" sz="2800" b="1" i="1" dirty="0" smtClean="0">
                <a:ea typeface="宋体" panose="02010600030101010101" pitchFamily="2" charset="-122"/>
              </a:rPr>
              <a:t> Penning </a:t>
            </a:r>
            <a:r>
              <a:rPr lang="en-US" altLang="zh-CN" sz="2800" b="1" i="1" dirty="0">
                <a:ea typeface="宋体" panose="02010600030101010101" pitchFamily="2" charset="-122"/>
              </a:rPr>
              <a:t>Source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198" y="1752644"/>
            <a:ext cx="4419484" cy="405119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516" y="4343376"/>
            <a:ext cx="4495682" cy="20288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1" name="右箭头 10"/>
          <p:cNvSpPr/>
          <p:nvPr/>
        </p:nvSpPr>
        <p:spPr bwMode="auto">
          <a:xfrm>
            <a:off x="4267208" y="3962386"/>
            <a:ext cx="533386" cy="533386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50000"/>
              </a:spcAft>
              <a:buClr>
                <a:srgbClr val="004080"/>
              </a:buClr>
              <a:buSzPct val="65000"/>
              <a:buFont typeface="Wingdings" panose="05000000000000000000" pitchFamily="2" charset="2"/>
              <a:buChar char="§"/>
            </a:pPr>
            <a:endParaRPr kumimoji="0" lang="zh-CN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8175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600278" y="76288"/>
            <a:ext cx="6019642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buFont typeface="Arial" panose="020B0604020202020204" pitchFamily="34" charset="0"/>
              <a:buChar char="•"/>
            </a:pPr>
            <a:r>
              <a:rPr lang="en-US" altLang="zh-CN" sz="2800" dirty="0" smtClean="0">
                <a:solidFill>
                  <a:srgbClr val="C00000"/>
                </a:solidFill>
              </a:rPr>
              <a:t>SNS</a:t>
            </a:r>
            <a:r>
              <a:rPr lang="en-US" altLang="zh-CN" sz="2800" dirty="0" smtClean="0"/>
              <a:t> RF Driven Volume H</a:t>
            </a:r>
            <a:r>
              <a:rPr lang="en-US" altLang="zh-CN" sz="2800" baseline="30000" dirty="0" smtClean="0"/>
              <a:t>-</a:t>
            </a:r>
            <a:r>
              <a:rPr lang="en-US" altLang="zh-CN" sz="2800" dirty="0" smtClean="0"/>
              <a:t> Source</a:t>
            </a:r>
            <a:endParaRPr lang="zh-CN" altLang="en-US" sz="2800" dirty="0"/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574" y="1219258"/>
            <a:ext cx="3124118" cy="2193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4997466" y="3962386"/>
            <a:ext cx="411481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altLang="zh-CN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60mA</a:t>
            </a:r>
            <a:r>
              <a:rPr lang="de-DE" altLang="zh-CN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6%</a:t>
            </a:r>
            <a:r>
              <a:rPr lang="zh-CN" altLang="en-US" dirty="0"/>
              <a:t>，</a:t>
            </a:r>
            <a:r>
              <a:rPr lang="en-US" altLang="zh-CN" dirty="0" smtClean="0"/>
              <a:t>Cs-seeded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CN" dirty="0" smtClean="0">
                <a:sym typeface="Symbol" panose="05050102010706020507" pitchFamily="18" charset="2"/>
              </a:rPr>
              <a:t>: 0.26pi.mm.mrad</a:t>
            </a:r>
            <a:endParaRPr lang="en-US" altLang="zh-CN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CN" dirty="0" smtClean="0"/>
              <a:t>RF Power: </a:t>
            </a:r>
            <a:r>
              <a:rPr lang="en-US" altLang="zh-CN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~60kW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CN" dirty="0">
                <a:solidFill>
                  <a:srgbClr val="C00000"/>
                </a:solidFill>
              </a:rPr>
              <a:t>Antenna lifetime: Several </a:t>
            </a:r>
            <a:r>
              <a:rPr lang="en-US" altLang="zh-CN" dirty="0" smtClean="0">
                <a:solidFill>
                  <a:srgbClr val="C00000"/>
                </a:solidFill>
              </a:rPr>
              <a:t>weeks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304912" y="762070"/>
            <a:ext cx="39050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0033CC"/>
                </a:solidFill>
              </a:rPr>
              <a:t>Internal Antenna Source </a:t>
            </a:r>
          </a:p>
        </p:txBody>
      </p:sp>
      <p:grpSp>
        <p:nvGrpSpPr>
          <p:cNvPr id="7" name="Group 11"/>
          <p:cNvGrpSpPr>
            <a:grpSpLocks/>
          </p:cNvGrpSpPr>
          <p:nvPr/>
        </p:nvGrpSpPr>
        <p:grpSpPr bwMode="auto">
          <a:xfrm>
            <a:off x="381110" y="1219258"/>
            <a:ext cx="4724276" cy="3886098"/>
            <a:chOff x="1676400" y="2057371"/>
            <a:chExt cx="4038600" cy="3429321"/>
          </a:xfrm>
        </p:grpSpPr>
        <p:sp>
          <p:nvSpPr>
            <p:cNvPr id="8" name="Rectangle 12"/>
            <p:cNvSpPr/>
            <p:nvPr/>
          </p:nvSpPr>
          <p:spPr>
            <a:xfrm>
              <a:off x="2667000" y="2819442"/>
              <a:ext cx="304800" cy="2210008"/>
            </a:xfrm>
            <a:prstGeom prst="rect">
              <a:avLst/>
            </a:prstGeom>
            <a:noFill/>
            <a:ln w="1270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Rectangle 13"/>
            <p:cNvSpPr/>
            <p:nvPr/>
          </p:nvSpPr>
          <p:spPr>
            <a:xfrm flipH="1" flipV="1">
              <a:off x="2667000" y="3124270"/>
              <a:ext cx="228600" cy="160035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Rectangle 25"/>
            <p:cNvSpPr>
              <a:spLocks noChangeArrowheads="1"/>
            </p:cNvSpPr>
            <p:nvPr/>
          </p:nvSpPr>
          <p:spPr bwMode="auto">
            <a:xfrm flipV="1">
              <a:off x="2386013" y="4068762"/>
              <a:ext cx="738187" cy="14287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2">
                  <a:lumMod val="40000"/>
                  <a:lumOff val="6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400"/>
                </a:spcBef>
                <a:buClr>
                  <a:schemeClr val="tx2"/>
                </a:buClr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800"/>
                </a:spcBef>
                <a:buClr>
                  <a:schemeClr val="tx2"/>
                </a:buClr>
                <a:buFont typeface="Arial" pitchFamily="34" charset="0"/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800"/>
                </a:spcBef>
                <a:buClr>
                  <a:schemeClr val="tx2"/>
                </a:buClr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800"/>
                </a:spcBef>
                <a:buClr>
                  <a:schemeClr val="tx2"/>
                </a:buClr>
                <a:buFont typeface="Arial" pitchFamily="34" charset="0"/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600"/>
                </a:spcBef>
                <a:buClr>
                  <a:schemeClr val="tx2"/>
                </a:buClr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Clr>
                  <a:schemeClr val="tx2"/>
                </a:buClr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Clr>
                  <a:schemeClr val="tx2"/>
                </a:buClr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Clr>
                  <a:schemeClr val="tx2"/>
                </a:buClr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Clr>
                  <a:schemeClr val="tx2"/>
                </a:buClr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US" altLang="en-US" sz="2200" b="1">
                <a:latin typeface="Arial Narrow" pitchFamily="34" charset="0"/>
              </a:endParaRPr>
            </a:p>
          </p:txBody>
        </p:sp>
        <p:sp>
          <p:nvSpPr>
            <p:cNvPr id="11" name="AutoShape 22"/>
            <p:cNvSpPr>
              <a:spLocks noChangeArrowheads="1"/>
            </p:cNvSpPr>
            <p:nvPr/>
          </p:nvSpPr>
          <p:spPr bwMode="auto">
            <a:xfrm>
              <a:off x="4267200" y="3783011"/>
              <a:ext cx="381000" cy="284162"/>
            </a:xfrm>
            <a:prstGeom prst="roundRect">
              <a:avLst>
                <a:gd name="adj" fmla="val 16667"/>
              </a:avLst>
            </a:prstGeom>
            <a:solidFill>
              <a:srgbClr val="FF00FF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400"/>
                </a:spcBef>
                <a:buClr>
                  <a:schemeClr val="tx2"/>
                </a:buClr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800"/>
                </a:spcBef>
                <a:buClr>
                  <a:schemeClr val="tx2"/>
                </a:buClr>
                <a:buFont typeface="Arial" pitchFamily="34" charset="0"/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800"/>
                </a:spcBef>
                <a:buClr>
                  <a:schemeClr val="tx2"/>
                </a:buClr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800"/>
                </a:spcBef>
                <a:buClr>
                  <a:schemeClr val="tx2"/>
                </a:buClr>
                <a:buFont typeface="Arial" pitchFamily="34" charset="0"/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600"/>
                </a:spcBef>
                <a:buClr>
                  <a:schemeClr val="tx2"/>
                </a:buClr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Clr>
                  <a:schemeClr val="tx2"/>
                </a:buClr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Clr>
                  <a:schemeClr val="tx2"/>
                </a:buClr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Clr>
                  <a:schemeClr val="tx2"/>
                </a:buClr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Clr>
                  <a:schemeClr val="tx2"/>
                </a:buClr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US" altLang="en-US" sz="2200" b="1">
                <a:latin typeface="Arial Narrow" pitchFamily="34" charset="0"/>
              </a:endParaRPr>
            </a:p>
          </p:txBody>
        </p:sp>
        <p:sp>
          <p:nvSpPr>
            <p:cNvPr id="12" name="Rectangle 25"/>
            <p:cNvSpPr>
              <a:spLocks noChangeArrowheads="1"/>
            </p:cNvSpPr>
            <p:nvPr/>
          </p:nvSpPr>
          <p:spPr bwMode="auto">
            <a:xfrm flipV="1">
              <a:off x="2401888" y="3686174"/>
              <a:ext cx="738187" cy="14287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2">
                  <a:lumMod val="40000"/>
                  <a:lumOff val="6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400"/>
                </a:spcBef>
                <a:buClr>
                  <a:schemeClr val="tx2"/>
                </a:buClr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800"/>
                </a:spcBef>
                <a:buClr>
                  <a:schemeClr val="tx2"/>
                </a:buClr>
                <a:buFont typeface="Arial" pitchFamily="34" charset="0"/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800"/>
                </a:spcBef>
                <a:buClr>
                  <a:schemeClr val="tx2"/>
                </a:buClr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800"/>
                </a:spcBef>
                <a:buClr>
                  <a:schemeClr val="tx2"/>
                </a:buClr>
                <a:buFont typeface="Arial" pitchFamily="34" charset="0"/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600"/>
                </a:spcBef>
                <a:buClr>
                  <a:schemeClr val="tx2"/>
                </a:buClr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Clr>
                  <a:schemeClr val="tx2"/>
                </a:buClr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Clr>
                  <a:schemeClr val="tx2"/>
                </a:buClr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Clr>
                  <a:schemeClr val="tx2"/>
                </a:buClr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Clr>
                  <a:schemeClr val="tx2"/>
                </a:buClr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US" altLang="en-US" sz="2200" b="1">
                <a:latin typeface="Arial Narrow" pitchFamily="34" charset="0"/>
              </a:endParaRPr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114800" y="3581398"/>
              <a:ext cx="152400" cy="152400"/>
            </a:xfrm>
            <a:prstGeom prst="ellipse">
              <a:avLst/>
            </a:prstGeom>
            <a:noFill/>
            <a:ln w="15875">
              <a:solidFill>
                <a:schemeClr val="accent2">
                  <a:lumMod val="40000"/>
                  <a:lumOff val="6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400"/>
                </a:spcBef>
                <a:buClr>
                  <a:schemeClr val="tx2"/>
                </a:buClr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800"/>
                </a:spcBef>
                <a:buClr>
                  <a:schemeClr val="tx2"/>
                </a:buClr>
                <a:buFont typeface="Arial" pitchFamily="34" charset="0"/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800"/>
                </a:spcBef>
                <a:buClr>
                  <a:schemeClr val="tx2"/>
                </a:buClr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800"/>
                </a:spcBef>
                <a:buClr>
                  <a:schemeClr val="tx2"/>
                </a:buClr>
                <a:buFont typeface="Arial" pitchFamily="34" charset="0"/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600"/>
                </a:spcBef>
                <a:buClr>
                  <a:schemeClr val="tx2"/>
                </a:buClr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Clr>
                  <a:schemeClr val="tx2"/>
                </a:buClr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Clr>
                  <a:schemeClr val="tx2"/>
                </a:buClr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Clr>
                  <a:schemeClr val="tx2"/>
                </a:buClr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Clr>
                  <a:schemeClr val="tx2"/>
                </a:buClr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US" altLang="en-US" sz="2200" b="1">
                <a:latin typeface="Arial Narrow" pitchFamily="34" charset="0"/>
              </a:endParaRPr>
            </a:p>
          </p:txBody>
        </p:sp>
        <p:sp>
          <p:nvSpPr>
            <p:cNvPr id="14" name="Rectangle 17"/>
            <p:cNvSpPr>
              <a:spLocks noChangeArrowheads="1"/>
            </p:cNvSpPr>
            <p:nvPr/>
          </p:nvSpPr>
          <p:spPr bwMode="auto">
            <a:xfrm>
              <a:off x="4152900" y="3619617"/>
              <a:ext cx="76200" cy="76207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>
              <a:solidFill>
                <a:schemeClr val="accent2">
                  <a:lumMod val="40000"/>
                  <a:lumOff val="6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Text Box 43"/>
            <p:cNvSpPr txBox="1">
              <a:spLocks noChangeArrowheads="1"/>
            </p:cNvSpPr>
            <p:nvPr/>
          </p:nvSpPr>
          <p:spPr bwMode="auto">
            <a:xfrm>
              <a:off x="3733800" y="4290178"/>
              <a:ext cx="971550" cy="434221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400"/>
                </a:spcBef>
                <a:buClr>
                  <a:schemeClr val="tx2"/>
                </a:buClr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800"/>
                </a:spcBef>
                <a:buClr>
                  <a:schemeClr val="tx2"/>
                </a:buClr>
                <a:buFont typeface="Arial" pitchFamily="34" charset="0"/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800"/>
                </a:spcBef>
                <a:buClr>
                  <a:schemeClr val="tx2"/>
                </a:buClr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800"/>
                </a:spcBef>
                <a:buClr>
                  <a:schemeClr val="tx2"/>
                </a:buClr>
                <a:buFont typeface="Arial" pitchFamily="34" charset="0"/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600"/>
                </a:spcBef>
                <a:buClr>
                  <a:schemeClr val="tx2"/>
                </a:buClr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Clr>
                  <a:schemeClr val="tx2"/>
                </a:buClr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Clr>
                  <a:schemeClr val="tx2"/>
                </a:buClr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Clr>
                  <a:schemeClr val="tx2"/>
                </a:buClr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Clr>
                  <a:schemeClr val="tx2"/>
                </a:buClr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6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1800" b="1">
                  <a:latin typeface="Arial Narrow" pitchFamily="34" charset="0"/>
                </a:rPr>
                <a:t>filter magnets</a:t>
              </a:r>
            </a:p>
          </p:txBody>
        </p:sp>
        <p:sp>
          <p:nvSpPr>
            <p:cNvPr id="16" name="Text Box 50"/>
            <p:cNvSpPr txBox="1">
              <a:spLocks noChangeArrowheads="1"/>
            </p:cNvSpPr>
            <p:nvPr/>
          </p:nvSpPr>
          <p:spPr bwMode="auto">
            <a:xfrm>
              <a:off x="4886325" y="3581398"/>
              <a:ext cx="828675" cy="67659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400"/>
                </a:spcBef>
                <a:buClr>
                  <a:schemeClr val="tx2"/>
                </a:buClr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800"/>
                </a:spcBef>
                <a:buClr>
                  <a:schemeClr val="tx2"/>
                </a:buClr>
                <a:buFont typeface="Arial" pitchFamily="34" charset="0"/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800"/>
                </a:spcBef>
                <a:buClr>
                  <a:schemeClr val="tx2"/>
                </a:buClr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800"/>
                </a:spcBef>
                <a:buClr>
                  <a:schemeClr val="tx2"/>
                </a:buClr>
                <a:buFont typeface="Arial" pitchFamily="34" charset="0"/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600"/>
                </a:spcBef>
                <a:buClr>
                  <a:schemeClr val="tx2"/>
                </a:buClr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Clr>
                  <a:schemeClr val="tx2"/>
                </a:buClr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Clr>
                  <a:schemeClr val="tx2"/>
                </a:buClr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Clr>
                  <a:schemeClr val="tx2"/>
                </a:buClr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Clr>
                  <a:schemeClr val="tx2"/>
                </a:buClr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11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1800" b="1">
                  <a:latin typeface="Arial Narrow" pitchFamily="34" charset="0"/>
                </a:rPr>
                <a:t>H</a:t>
              </a:r>
              <a:r>
                <a:rPr lang="en-US" altLang="en-US" sz="1800" b="1" baseline="30000">
                  <a:latin typeface="Arial Narrow" pitchFamily="34" charset="0"/>
                </a:rPr>
                <a:t>-</a:t>
              </a:r>
              <a:r>
                <a:rPr lang="en-US" altLang="en-US" sz="1800" b="1">
                  <a:latin typeface="Arial Narrow" pitchFamily="34" charset="0"/>
                </a:rPr>
                <a:t> beam</a:t>
              </a:r>
            </a:p>
          </p:txBody>
        </p:sp>
        <p:sp>
          <p:nvSpPr>
            <p:cNvPr id="17" name="Text Box 47"/>
            <p:cNvSpPr txBox="1">
              <a:spLocks noChangeArrowheads="1"/>
            </p:cNvSpPr>
            <p:nvPr/>
          </p:nvSpPr>
          <p:spPr bwMode="auto">
            <a:xfrm>
              <a:off x="2743200" y="5068566"/>
              <a:ext cx="1752600" cy="34163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400"/>
                </a:spcBef>
                <a:buClr>
                  <a:schemeClr val="tx2"/>
                </a:buClr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800"/>
                </a:spcBef>
                <a:buClr>
                  <a:schemeClr val="tx2"/>
                </a:buClr>
                <a:buFont typeface="Arial" pitchFamily="34" charset="0"/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800"/>
                </a:spcBef>
                <a:buClr>
                  <a:schemeClr val="tx2"/>
                </a:buClr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800"/>
                </a:spcBef>
                <a:buClr>
                  <a:schemeClr val="tx2"/>
                </a:buClr>
                <a:buFont typeface="Arial" pitchFamily="34" charset="0"/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600"/>
                </a:spcBef>
                <a:buClr>
                  <a:schemeClr val="tx2"/>
                </a:buClr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Clr>
                  <a:schemeClr val="tx2"/>
                </a:buClr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Clr>
                  <a:schemeClr val="tx2"/>
                </a:buClr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Clr>
                  <a:schemeClr val="tx2"/>
                </a:buClr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Clr>
                  <a:schemeClr val="tx2"/>
                </a:buClr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1800" b="1">
                  <a:latin typeface="Arial Narrow" pitchFamily="34" charset="0"/>
                </a:rPr>
                <a:t>dumping magnet</a:t>
              </a:r>
            </a:p>
          </p:txBody>
        </p:sp>
        <p:sp>
          <p:nvSpPr>
            <p:cNvPr id="18" name="Freeform 23"/>
            <p:cNvSpPr>
              <a:spLocks/>
            </p:cNvSpPr>
            <p:nvPr/>
          </p:nvSpPr>
          <p:spPr bwMode="auto">
            <a:xfrm>
              <a:off x="3352800" y="3633787"/>
              <a:ext cx="1004888" cy="546100"/>
            </a:xfrm>
            <a:custGeom>
              <a:avLst/>
              <a:gdLst>
                <a:gd name="T0" fmla="*/ 2147483647 w 633"/>
                <a:gd name="T1" fmla="*/ 2147483647 h 344"/>
                <a:gd name="T2" fmla="*/ 2147483647 w 633"/>
                <a:gd name="T3" fmla="*/ 2147483647 h 344"/>
                <a:gd name="T4" fmla="*/ 2147483647 w 633"/>
                <a:gd name="T5" fmla="*/ 2147483647 h 344"/>
                <a:gd name="T6" fmla="*/ 2147483647 w 633"/>
                <a:gd name="T7" fmla="*/ 2147483647 h 344"/>
                <a:gd name="T8" fmla="*/ 2147483647 w 633"/>
                <a:gd name="T9" fmla="*/ 2147483647 h 344"/>
                <a:gd name="T10" fmla="*/ 2147483647 w 633"/>
                <a:gd name="T11" fmla="*/ 0 h 344"/>
                <a:gd name="T12" fmla="*/ 2147483647 w 633"/>
                <a:gd name="T13" fmla="*/ 2147483647 h 344"/>
                <a:gd name="T14" fmla="*/ 2147483647 w 633"/>
                <a:gd name="T15" fmla="*/ 2147483647 h 344"/>
                <a:gd name="T16" fmla="*/ 2147483647 w 633"/>
                <a:gd name="T17" fmla="*/ 2147483647 h 344"/>
                <a:gd name="T18" fmla="*/ 2147483647 w 633"/>
                <a:gd name="T19" fmla="*/ 2147483647 h 344"/>
                <a:gd name="T20" fmla="*/ 0 w 633"/>
                <a:gd name="T21" fmla="*/ 2147483647 h 344"/>
                <a:gd name="T22" fmla="*/ 2147483647 w 633"/>
                <a:gd name="T23" fmla="*/ 2147483647 h 344"/>
                <a:gd name="T24" fmla="*/ 2147483647 w 633"/>
                <a:gd name="T25" fmla="*/ 2147483647 h 344"/>
                <a:gd name="T26" fmla="*/ 2147483647 w 633"/>
                <a:gd name="T27" fmla="*/ 2147483647 h 344"/>
                <a:gd name="T28" fmla="*/ 2147483647 w 633"/>
                <a:gd name="T29" fmla="*/ 2147483647 h 344"/>
                <a:gd name="T30" fmla="*/ 2147483647 w 633"/>
                <a:gd name="T31" fmla="*/ 2147483647 h 344"/>
                <a:gd name="T32" fmla="*/ 2147483647 w 633"/>
                <a:gd name="T33" fmla="*/ 2147483647 h 344"/>
                <a:gd name="T34" fmla="*/ 2147483647 w 633"/>
                <a:gd name="T35" fmla="*/ 2147483647 h 344"/>
                <a:gd name="T36" fmla="*/ 2147483647 w 633"/>
                <a:gd name="T37" fmla="*/ 2147483647 h 344"/>
                <a:gd name="T38" fmla="*/ 2147483647 w 633"/>
                <a:gd name="T39" fmla="*/ 2147483647 h 344"/>
                <a:gd name="T40" fmla="*/ 2147483647 w 633"/>
                <a:gd name="T41" fmla="*/ 2147483647 h 344"/>
                <a:gd name="T42" fmla="*/ 2147483647 w 633"/>
                <a:gd name="T43" fmla="*/ 2147483647 h 344"/>
                <a:gd name="T44" fmla="*/ 2147483647 w 633"/>
                <a:gd name="T45" fmla="*/ 2147483647 h 344"/>
                <a:gd name="T46" fmla="*/ 2147483647 w 633"/>
                <a:gd name="T47" fmla="*/ 2147483647 h 344"/>
                <a:gd name="T48" fmla="*/ 2147483647 w 633"/>
                <a:gd name="T49" fmla="*/ 2147483647 h 344"/>
                <a:gd name="T50" fmla="*/ 2147483647 w 633"/>
                <a:gd name="T51" fmla="*/ 2147483647 h 344"/>
                <a:gd name="T52" fmla="*/ 2147483647 w 633"/>
                <a:gd name="T53" fmla="*/ 2147483647 h 34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33"/>
                <a:gd name="T82" fmla="*/ 0 h 344"/>
                <a:gd name="T83" fmla="*/ 633 w 633"/>
                <a:gd name="T84" fmla="*/ 344 h 34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33" h="344">
                  <a:moveTo>
                    <a:pt x="630" y="92"/>
                  </a:moveTo>
                  <a:lnTo>
                    <a:pt x="575" y="87"/>
                  </a:lnTo>
                  <a:lnTo>
                    <a:pt x="450" y="59"/>
                  </a:lnTo>
                  <a:lnTo>
                    <a:pt x="333" y="14"/>
                  </a:lnTo>
                  <a:lnTo>
                    <a:pt x="257" y="3"/>
                  </a:lnTo>
                  <a:lnTo>
                    <a:pt x="194" y="0"/>
                  </a:lnTo>
                  <a:lnTo>
                    <a:pt x="104" y="15"/>
                  </a:lnTo>
                  <a:lnTo>
                    <a:pt x="50" y="45"/>
                  </a:lnTo>
                  <a:lnTo>
                    <a:pt x="24" y="77"/>
                  </a:lnTo>
                  <a:lnTo>
                    <a:pt x="5" y="116"/>
                  </a:lnTo>
                  <a:lnTo>
                    <a:pt x="0" y="170"/>
                  </a:lnTo>
                  <a:lnTo>
                    <a:pt x="5" y="216"/>
                  </a:lnTo>
                  <a:lnTo>
                    <a:pt x="23" y="258"/>
                  </a:lnTo>
                  <a:lnTo>
                    <a:pt x="78" y="308"/>
                  </a:lnTo>
                  <a:lnTo>
                    <a:pt x="120" y="332"/>
                  </a:lnTo>
                  <a:lnTo>
                    <a:pt x="174" y="344"/>
                  </a:lnTo>
                  <a:lnTo>
                    <a:pt x="270" y="339"/>
                  </a:lnTo>
                  <a:lnTo>
                    <a:pt x="350" y="333"/>
                  </a:lnTo>
                  <a:lnTo>
                    <a:pt x="423" y="315"/>
                  </a:lnTo>
                  <a:lnTo>
                    <a:pt x="489" y="293"/>
                  </a:lnTo>
                  <a:lnTo>
                    <a:pt x="548" y="279"/>
                  </a:lnTo>
                  <a:lnTo>
                    <a:pt x="633" y="275"/>
                  </a:lnTo>
                  <a:lnTo>
                    <a:pt x="605" y="257"/>
                  </a:lnTo>
                  <a:lnTo>
                    <a:pt x="599" y="222"/>
                  </a:lnTo>
                  <a:lnTo>
                    <a:pt x="599" y="138"/>
                  </a:lnTo>
                  <a:lnTo>
                    <a:pt x="606" y="111"/>
                  </a:lnTo>
                  <a:lnTo>
                    <a:pt x="630" y="92"/>
                  </a:lnTo>
                  <a:close/>
                </a:path>
              </a:pathLst>
            </a:custGeom>
            <a:solidFill>
              <a:srgbClr val="FF99CC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19" name="Group 58"/>
            <p:cNvGrpSpPr>
              <a:grpSpLocks/>
            </p:cNvGrpSpPr>
            <p:nvPr/>
          </p:nvGrpSpPr>
          <p:grpSpPr bwMode="auto">
            <a:xfrm>
              <a:off x="2057400" y="3340098"/>
              <a:ext cx="1941513" cy="1079499"/>
              <a:chOff x="1342" y="2099"/>
              <a:chExt cx="1223" cy="680"/>
            </a:xfrm>
          </p:grpSpPr>
          <p:sp>
            <p:nvSpPr>
              <p:cNvPr id="55" name="Freeform 26"/>
              <p:cNvSpPr>
                <a:spLocks/>
              </p:cNvSpPr>
              <p:nvPr/>
            </p:nvSpPr>
            <p:spPr bwMode="auto">
              <a:xfrm>
                <a:off x="1342" y="2580"/>
                <a:ext cx="919" cy="181"/>
              </a:xfrm>
              <a:custGeom>
                <a:avLst/>
                <a:gdLst>
                  <a:gd name="T0" fmla="*/ 1 w 919"/>
                  <a:gd name="T1" fmla="*/ 0 h 181"/>
                  <a:gd name="T2" fmla="*/ 300 w 919"/>
                  <a:gd name="T3" fmla="*/ 0 h 181"/>
                  <a:gd name="T4" fmla="*/ 564 w 919"/>
                  <a:gd name="T5" fmla="*/ 3 h 181"/>
                  <a:gd name="T6" fmla="*/ 745 w 919"/>
                  <a:gd name="T7" fmla="*/ 3 h 181"/>
                  <a:gd name="T8" fmla="*/ 811 w 919"/>
                  <a:gd name="T9" fmla="*/ 3 h 181"/>
                  <a:gd name="T10" fmla="*/ 849 w 919"/>
                  <a:gd name="T11" fmla="*/ 9 h 181"/>
                  <a:gd name="T12" fmla="*/ 870 w 919"/>
                  <a:gd name="T13" fmla="*/ 33 h 181"/>
                  <a:gd name="T14" fmla="*/ 892 w 919"/>
                  <a:gd name="T15" fmla="*/ 61 h 181"/>
                  <a:gd name="T16" fmla="*/ 919 w 919"/>
                  <a:gd name="T17" fmla="*/ 109 h 181"/>
                  <a:gd name="T18" fmla="*/ 910 w 919"/>
                  <a:gd name="T19" fmla="*/ 181 h 181"/>
                  <a:gd name="T20" fmla="*/ 874 w 919"/>
                  <a:gd name="T21" fmla="*/ 112 h 181"/>
                  <a:gd name="T22" fmla="*/ 850 w 919"/>
                  <a:gd name="T23" fmla="*/ 67 h 181"/>
                  <a:gd name="T24" fmla="*/ 832 w 919"/>
                  <a:gd name="T25" fmla="*/ 55 h 181"/>
                  <a:gd name="T26" fmla="*/ 802 w 919"/>
                  <a:gd name="T27" fmla="*/ 40 h 181"/>
                  <a:gd name="T28" fmla="*/ 705 w 919"/>
                  <a:gd name="T29" fmla="*/ 40 h 181"/>
                  <a:gd name="T30" fmla="*/ 382 w 919"/>
                  <a:gd name="T31" fmla="*/ 39 h 181"/>
                  <a:gd name="T32" fmla="*/ 0 w 919"/>
                  <a:gd name="T33" fmla="*/ 40 h 181"/>
                  <a:gd name="T34" fmla="*/ 1 w 919"/>
                  <a:gd name="T35" fmla="*/ 0 h 18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919"/>
                  <a:gd name="T55" fmla="*/ 0 h 181"/>
                  <a:gd name="T56" fmla="*/ 919 w 919"/>
                  <a:gd name="T57" fmla="*/ 181 h 18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919" h="181">
                    <a:moveTo>
                      <a:pt x="1" y="0"/>
                    </a:moveTo>
                    <a:lnTo>
                      <a:pt x="300" y="0"/>
                    </a:lnTo>
                    <a:lnTo>
                      <a:pt x="564" y="3"/>
                    </a:lnTo>
                    <a:lnTo>
                      <a:pt x="745" y="3"/>
                    </a:lnTo>
                    <a:lnTo>
                      <a:pt x="811" y="3"/>
                    </a:lnTo>
                    <a:lnTo>
                      <a:pt x="849" y="9"/>
                    </a:lnTo>
                    <a:lnTo>
                      <a:pt x="870" y="33"/>
                    </a:lnTo>
                    <a:lnTo>
                      <a:pt x="892" y="61"/>
                    </a:lnTo>
                    <a:lnTo>
                      <a:pt x="919" y="109"/>
                    </a:lnTo>
                    <a:lnTo>
                      <a:pt x="910" y="181"/>
                    </a:lnTo>
                    <a:lnTo>
                      <a:pt x="874" y="112"/>
                    </a:lnTo>
                    <a:lnTo>
                      <a:pt x="850" y="67"/>
                    </a:lnTo>
                    <a:lnTo>
                      <a:pt x="832" y="55"/>
                    </a:lnTo>
                    <a:lnTo>
                      <a:pt x="802" y="40"/>
                    </a:lnTo>
                    <a:lnTo>
                      <a:pt x="705" y="40"/>
                    </a:lnTo>
                    <a:lnTo>
                      <a:pt x="382" y="39"/>
                    </a:lnTo>
                    <a:lnTo>
                      <a:pt x="0" y="4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accent2">
                    <a:lumMod val="40000"/>
                    <a:lumOff val="6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Freeform 27"/>
              <p:cNvSpPr>
                <a:spLocks/>
              </p:cNvSpPr>
              <p:nvPr/>
            </p:nvSpPr>
            <p:spPr bwMode="auto">
              <a:xfrm>
                <a:off x="2251" y="2193"/>
                <a:ext cx="94" cy="586"/>
              </a:xfrm>
              <a:custGeom>
                <a:avLst/>
                <a:gdLst>
                  <a:gd name="T0" fmla="*/ 0 w 94"/>
                  <a:gd name="T1" fmla="*/ 565 h 586"/>
                  <a:gd name="T2" fmla="*/ 13 w 94"/>
                  <a:gd name="T3" fmla="*/ 490 h 586"/>
                  <a:gd name="T4" fmla="*/ 28 w 94"/>
                  <a:gd name="T5" fmla="*/ 288 h 586"/>
                  <a:gd name="T6" fmla="*/ 52 w 94"/>
                  <a:gd name="T7" fmla="*/ 43 h 586"/>
                  <a:gd name="T8" fmla="*/ 57 w 94"/>
                  <a:gd name="T9" fmla="*/ 9 h 586"/>
                  <a:gd name="T10" fmla="*/ 70 w 94"/>
                  <a:gd name="T11" fmla="*/ 0 h 586"/>
                  <a:gd name="T12" fmla="*/ 88 w 94"/>
                  <a:gd name="T13" fmla="*/ 0 h 586"/>
                  <a:gd name="T14" fmla="*/ 94 w 94"/>
                  <a:gd name="T15" fmla="*/ 15 h 586"/>
                  <a:gd name="T16" fmla="*/ 91 w 94"/>
                  <a:gd name="T17" fmla="*/ 48 h 586"/>
                  <a:gd name="T18" fmla="*/ 78 w 94"/>
                  <a:gd name="T19" fmla="*/ 190 h 586"/>
                  <a:gd name="T20" fmla="*/ 61 w 94"/>
                  <a:gd name="T21" fmla="*/ 370 h 586"/>
                  <a:gd name="T22" fmla="*/ 49 w 94"/>
                  <a:gd name="T23" fmla="*/ 532 h 586"/>
                  <a:gd name="T24" fmla="*/ 45 w 94"/>
                  <a:gd name="T25" fmla="*/ 576 h 586"/>
                  <a:gd name="T26" fmla="*/ 37 w 94"/>
                  <a:gd name="T27" fmla="*/ 586 h 586"/>
                  <a:gd name="T28" fmla="*/ 19 w 94"/>
                  <a:gd name="T29" fmla="*/ 586 h 586"/>
                  <a:gd name="T30" fmla="*/ 0 w 94"/>
                  <a:gd name="T31" fmla="*/ 565 h 58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94"/>
                  <a:gd name="T49" fmla="*/ 0 h 586"/>
                  <a:gd name="T50" fmla="*/ 94 w 94"/>
                  <a:gd name="T51" fmla="*/ 586 h 58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94" h="586">
                    <a:moveTo>
                      <a:pt x="0" y="565"/>
                    </a:moveTo>
                    <a:lnTo>
                      <a:pt x="13" y="490"/>
                    </a:lnTo>
                    <a:lnTo>
                      <a:pt x="28" y="288"/>
                    </a:lnTo>
                    <a:lnTo>
                      <a:pt x="52" y="43"/>
                    </a:lnTo>
                    <a:lnTo>
                      <a:pt x="57" y="9"/>
                    </a:lnTo>
                    <a:lnTo>
                      <a:pt x="70" y="0"/>
                    </a:lnTo>
                    <a:lnTo>
                      <a:pt x="88" y="0"/>
                    </a:lnTo>
                    <a:lnTo>
                      <a:pt x="94" y="15"/>
                    </a:lnTo>
                    <a:lnTo>
                      <a:pt x="91" y="48"/>
                    </a:lnTo>
                    <a:lnTo>
                      <a:pt x="78" y="190"/>
                    </a:lnTo>
                    <a:lnTo>
                      <a:pt x="61" y="370"/>
                    </a:lnTo>
                    <a:lnTo>
                      <a:pt x="49" y="532"/>
                    </a:lnTo>
                    <a:lnTo>
                      <a:pt x="45" y="576"/>
                    </a:lnTo>
                    <a:lnTo>
                      <a:pt x="37" y="586"/>
                    </a:lnTo>
                    <a:lnTo>
                      <a:pt x="19" y="586"/>
                    </a:lnTo>
                    <a:lnTo>
                      <a:pt x="0" y="56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accent2">
                    <a:lumMod val="40000"/>
                    <a:lumOff val="6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Freeform 28"/>
              <p:cNvSpPr>
                <a:spLocks/>
              </p:cNvSpPr>
              <p:nvPr/>
            </p:nvSpPr>
            <p:spPr bwMode="auto">
              <a:xfrm>
                <a:off x="2362" y="2191"/>
                <a:ext cx="94" cy="588"/>
              </a:xfrm>
              <a:custGeom>
                <a:avLst/>
                <a:gdLst>
                  <a:gd name="T0" fmla="*/ 52 w 94"/>
                  <a:gd name="T1" fmla="*/ 11 h 588"/>
                  <a:gd name="T2" fmla="*/ 0 w 94"/>
                  <a:gd name="T3" fmla="*/ 563 h 588"/>
                  <a:gd name="T4" fmla="*/ 9 w 94"/>
                  <a:gd name="T5" fmla="*/ 584 h 588"/>
                  <a:gd name="T6" fmla="*/ 27 w 94"/>
                  <a:gd name="T7" fmla="*/ 588 h 588"/>
                  <a:gd name="T8" fmla="*/ 42 w 94"/>
                  <a:gd name="T9" fmla="*/ 575 h 588"/>
                  <a:gd name="T10" fmla="*/ 94 w 94"/>
                  <a:gd name="T11" fmla="*/ 15 h 588"/>
                  <a:gd name="T12" fmla="*/ 84 w 94"/>
                  <a:gd name="T13" fmla="*/ 0 h 588"/>
                  <a:gd name="T14" fmla="*/ 60 w 94"/>
                  <a:gd name="T15" fmla="*/ 0 h 588"/>
                  <a:gd name="T16" fmla="*/ 52 w 94"/>
                  <a:gd name="T17" fmla="*/ 11 h 58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4"/>
                  <a:gd name="T28" fmla="*/ 0 h 588"/>
                  <a:gd name="T29" fmla="*/ 94 w 94"/>
                  <a:gd name="T30" fmla="*/ 588 h 58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4" h="588">
                    <a:moveTo>
                      <a:pt x="52" y="11"/>
                    </a:moveTo>
                    <a:lnTo>
                      <a:pt x="0" y="563"/>
                    </a:lnTo>
                    <a:lnTo>
                      <a:pt x="9" y="584"/>
                    </a:lnTo>
                    <a:lnTo>
                      <a:pt x="27" y="588"/>
                    </a:lnTo>
                    <a:lnTo>
                      <a:pt x="42" y="575"/>
                    </a:lnTo>
                    <a:lnTo>
                      <a:pt x="94" y="15"/>
                    </a:lnTo>
                    <a:lnTo>
                      <a:pt x="84" y="0"/>
                    </a:lnTo>
                    <a:lnTo>
                      <a:pt x="60" y="0"/>
                    </a:lnTo>
                    <a:lnTo>
                      <a:pt x="52" y="11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accent2">
                    <a:lumMod val="40000"/>
                    <a:lumOff val="6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Freeform 29"/>
              <p:cNvSpPr>
                <a:spLocks/>
              </p:cNvSpPr>
              <p:nvPr/>
            </p:nvSpPr>
            <p:spPr bwMode="auto">
              <a:xfrm>
                <a:off x="1349" y="2099"/>
                <a:ext cx="1216" cy="672"/>
              </a:xfrm>
              <a:custGeom>
                <a:avLst/>
                <a:gdLst>
                  <a:gd name="T0" fmla="*/ 0 w 1216"/>
                  <a:gd name="T1" fmla="*/ 237 h 672"/>
                  <a:gd name="T2" fmla="*/ 700 w 1216"/>
                  <a:gd name="T3" fmla="*/ 247 h 672"/>
                  <a:gd name="T4" fmla="*/ 740 w 1216"/>
                  <a:gd name="T5" fmla="*/ 246 h 672"/>
                  <a:gd name="T6" fmla="*/ 764 w 1216"/>
                  <a:gd name="T7" fmla="*/ 222 h 672"/>
                  <a:gd name="T8" fmla="*/ 889 w 1216"/>
                  <a:gd name="T9" fmla="*/ 46 h 672"/>
                  <a:gd name="T10" fmla="*/ 904 w 1216"/>
                  <a:gd name="T11" fmla="*/ 21 h 672"/>
                  <a:gd name="T12" fmla="*/ 934 w 1216"/>
                  <a:gd name="T13" fmla="*/ 6 h 672"/>
                  <a:gd name="T14" fmla="*/ 1138 w 1216"/>
                  <a:gd name="T15" fmla="*/ 0 h 672"/>
                  <a:gd name="T16" fmla="*/ 1171 w 1216"/>
                  <a:gd name="T17" fmla="*/ 9 h 672"/>
                  <a:gd name="T18" fmla="*/ 1201 w 1216"/>
                  <a:gd name="T19" fmla="*/ 24 h 672"/>
                  <a:gd name="T20" fmla="*/ 1216 w 1216"/>
                  <a:gd name="T21" fmla="*/ 61 h 672"/>
                  <a:gd name="T22" fmla="*/ 1216 w 1216"/>
                  <a:gd name="T23" fmla="*/ 106 h 672"/>
                  <a:gd name="T24" fmla="*/ 1208 w 1216"/>
                  <a:gd name="T25" fmla="*/ 253 h 672"/>
                  <a:gd name="T26" fmla="*/ 1172 w 1216"/>
                  <a:gd name="T27" fmla="*/ 637 h 672"/>
                  <a:gd name="T28" fmla="*/ 1159 w 1216"/>
                  <a:gd name="T29" fmla="*/ 672 h 672"/>
                  <a:gd name="T30" fmla="*/ 1135 w 1216"/>
                  <a:gd name="T31" fmla="*/ 669 h 672"/>
                  <a:gd name="T32" fmla="*/ 1129 w 1216"/>
                  <a:gd name="T33" fmla="*/ 639 h 672"/>
                  <a:gd name="T34" fmla="*/ 1138 w 1216"/>
                  <a:gd name="T35" fmla="*/ 579 h 672"/>
                  <a:gd name="T36" fmla="*/ 1151 w 1216"/>
                  <a:gd name="T37" fmla="*/ 433 h 672"/>
                  <a:gd name="T38" fmla="*/ 1163 w 1216"/>
                  <a:gd name="T39" fmla="*/ 274 h 672"/>
                  <a:gd name="T40" fmla="*/ 1175 w 1216"/>
                  <a:gd name="T41" fmla="*/ 150 h 672"/>
                  <a:gd name="T42" fmla="*/ 1177 w 1216"/>
                  <a:gd name="T43" fmla="*/ 93 h 672"/>
                  <a:gd name="T44" fmla="*/ 1172 w 1216"/>
                  <a:gd name="T45" fmla="*/ 63 h 672"/>
                  <a:gd name="T46" fmla="*/ 1157 w 1216"/>
                  <a:gd name="T47" fmla="*/ 49 h 672"/>
                  <a:gd name="T48" fmla="*/ 1132 w 1216"/>
                  <a:gd name="T49" fmla="*/ 42 h 672"/>
                  <a:gd name="T50" fmla="*/ 1073 w 1216"/>
                  <a:gd name="T51" fmla="*/ 43 h 672"/>
                  <a:gd name="T52" fmla="*/ 970 w 1216"/>
                  <a:gd name="T53" fmla="*/ 43 h 672"/>
                  <a:gd name="T54" fmla="*/ 943 w 1216"/>
                  <a:gd name="T55" fmla="*/ 52 h 672"/>
                  <a:gd name="T56" fmla="*/ 925 w 1216"/>
                  <a:gd name="T57" fmla="*/ 72 h 672"/>
                  <a:gd name="T58" fmla="*/ 905 w 1216"/>
                  <a:gd name="T59" fmla="*/ 102 h 672"/>
                  <a:gd name="T60" fmla="*/ 812 w 1216"/>
                  <a:gd name="T61" fmla="*/ 238 h 672"/>
                  <a:gd name="T62" fmla="*/ 793 w 1216"/>
                  <a:gd name="T63" fmla="*/ 262 h 672"/>
                  <a:gd name="T64" fmla="*/ 769 w 1216"/>
                  <a:gd name="T65" fmla="*/ 276 h 672"/>
                  <a:gd name="T66" fmla="*/ 734 w 1216"/>
                  <a:gd name="T67" fmla="*/ 288 h 672"/>
                  <a:gd name="T68" fmla="*/ 698 w 1216"/>
                  <a:gd name="T69" fmla="*/ 288 h 672"/>
                  <a:gd name="T70" fmla="*/ 496 w 1216"/>
                  <a:gd name="T71" fmla="*/ 286 h 672"/>
                  <a:gd name="T72" fmla="*/ 1 w 1216"/>
                  <a:gd name="T73" fmla="*/ 284 h 672"/>
                  <a:gd name="T74" fmla="*/ 0 w 1216"/>
                  <a:gd name="T75" fmla="*/ 237 h 672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216"/>
                  <a:gd name="T115" fmla="*/ 0 h 672"/>
                  <a:gd name="T116" fmla="*/ 1216 w 1216"/>
                  <a:gd name="T117" fmla="*/ 672 h 672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216" h="672">
                    <a:moveTo>
                      <a:pt x="0" y="237"/>
                    </a:moveTo>
                    <a:lnTo>
                      <a:pt x="700" y="247"/>
                    </a:lnTo>
                    <a:lnTo>
                      <a:pt x="740" y="246"/>
                    </a:lnTo>
                    <a:lnTo>
                      <a:pt x="764" y="222"/>
                    </a:lnTo>
                    <a:lnTo>
                      <a:pt x="889" y="46"/>
                    </a:lnTo>
                    <a:lnTo>
                      <a:pt x="904" y="21"/>
                    </a:lnTo>
                    <a:lnTo>
                      <a:pt x="934" y="6"/>
                    </a:lnTo>
                    <a:lnTo>
                      <a:pt x="1138" y="0"/>
                    </a:lnTo>
                    <a:lnTo>
                      <a:pt x="1171" y="9"/>
                    </a:lnTo>
                    <a:lnTo>
                      <a:pt x="1201" y="24"/>
                    </a:lnTo>
                    <a:lnTo>
                      <a:pt x="1216" y="61"/>
                    </a:lnTo>
                    <a:lnTo>
                      <a:pt x="1216" y="106"/>
                    </a:lnTo>
                    <a:lnTo>
                      <a:pt x="1208" y="253"/>
                    </a:lnTo>
                    <a:lnTo>
                      <a:pt x="1172" y="637"/>
                    </a:lnTo>
                    <a:lnTo>
                      <a:pt x="1159" y="672"/>
                    </a:lnTo>
                    <a:lnTo>
                      <a:pt x="1135" y="669"/>
                    </a:lnTo>
                    <a:lnTo>
                      <a:pt x="1129" y="639"/>
                    </a:lnTo>
                    <a:lnTo>
                      <a:pt x="1138" y="579"/>
                    </a:lnTo>
                    <a:lnTo>
                      <a:pt x="1151" y="433"/>
                    </a:lnTo>
                    <a:lnTo>
                      <a:pt x="1163" y="274"/>
                    </a:lnTo>
                    <a:lnTo>
                      <a:pt x="1175" y="150"/>
                    </a:lnTo>
                    <a:lnTo>
                      <a:pt x="1177" y="93"/>
                    </a:lnTo>
                    <a:lnTo>
                      <a:pt x="1172" y="63"/>
                    </a:lnTo>
                    <a:lnTo>
                      <a:pt x="1157" y="49"/>
                    </a:lnTo>
                    <a:lnTo>
                      <a:pt x="1132" y="42"/>
                    </a:lnTo>
                    <a:lnTo>
                      <a:pt x="1073" y="43"/>
                    </a:lnTo>
                    <a:lnTo>
                      <a:pt x="970" y="43"/>
                    </a:lnTo>
                    <a:lnTo>
                      <a:pt x="943" y="52"/>
                    </a:lnTo>
                    <a:lnTo>
                      <a:pt x="925" y="72"/>
                    </a:lnTo>
                    <a:lnTo>
                      <a:pt x="905" y="102"/>
                    </a:lnTo>
                    <a:lnTo>
                      <a:pt x="812" y="238"/>
                    </a:lnTo>
                    <a:lnTo>
                      <a:pt x="793" y="262"/>
                    </a:lnTo>
                    <a:lnTo>
                      <a:pt x="769" y="276"/>
                    </a:lnTo>
                    <a:lnTo>
                      <a:pt x="734" y="288"/>
                    </a:lnTo>
                    <a:lnTo>
                      <a:pt x="698" y="288"/>
                    </a:lnTo>
                    <a:lnTo>
                      <a:pt x="496" y="286"/>
                    </a:lnTo>
                    <a:lnTo>
                      <a:pt x="1" y="284"/>
                    </a:lnTo>
                    <a:lnTo>
                      <a:pt x="0" y="237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accent2">
                    <a:lumMod val="40000"/>
                    <a:lumOff val="6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Freeform 30"/>
              <p:cNvSpPr>
                <a:spLocks/>
              </p:cNvSpPr>
              <p:nvPr/>
            </p:nvSpPr>
            <p:spPr bwMode="auto">
              <a:xfrm>
                <a:off x="2338" y="2214"/>
                <a:ext cx="18" cy="72"/>
              </a:xfrm>
              <a:custGeom>
                <a:avLst/>
                <a:gdLst>
                  <a:gd name="T0" fmla="*/ 7 w 18"/>
                  <a:gd name="T1" fmla="*/ 0 h 72"/>
                  <a:gd name="T2" fmla="*/ 18 w 18"/>
                  <a:gd name="T3" fmla="*/ 72 h 72"/>
                  <a:gd name="T4" fmla="*/ 0 w 18"/>
                  <a:gd name="T5" fmla="*/ 72 h 72"/>
                  <a:gd name="T6" fmla="*/ 7 w 18"/>
                  <a:gd name="T7" fmla="*/ 0 h 7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8"/>
                  <a:gd name="T13" fmla="*/ 0 h 72"/>
                  <a:gd name="T14" fmla="*/ 18 w 18"/>
                  <a:gd name="T15" fmla="*/ 72 h 7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8" h="72">
                    <a:moveTo>
                      <a:pt x="7" y="0"/>
                    </a:moveTo>
                    <a:lnTo>
                      <a:pt x="18" y="72"/>
                    </a:lnTo>
                    <a:lnTo>
                      <a:pt x="0" y="72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accent2">
                    <a:lumMod val="40000"/>
                    <a:lumOff val="6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" name="Freeform 31"/>
              <p:cNvSpPr>
                <a:spLocks/>
              </p:cNvSpPr>
              <p:nvPr/>
            </p:nvSpPr>
            <p:spPr bwMode="auto">
              <a:xfrm>
                <a:off x="2333" y="2625"/>
                <a:ext cx="42" cy="129"/>
              </a:xfrm>
              <a:custGeom>
                <a:avLst/>
                <a:gdLst>
                  <a:gd name="T0" fmla="*/ 0 w 42"/>
                  <a:gd name="T1" fmla="*/ 3 h 129"/>
                  <a:gd name="T2" fmla="*/ 42 w 42"/>
                  <a:gd name="T3" fmla="*/ 0 h 129"/>
                  <a:gd name="T4" fmla="*/ 27 w 42"/>
                  <a:gd name="T5" fmla="*/ 129 h 129"/>
                  <a:gd name="T6" fmla="*/ 0 w 42"/>
                  <a:gd name="T7" fmla="*/ 3 h 12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2"/>
                  <a:gd name="T13" fmla="*/ 0 h 129"/>
                  <a:gd name="T14" fmla="*/ 42 w 42"/>
                  <a:gd name="T15" fmla="*/ 129 h 12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2" h="129">
                    <a:moveTo>
                      <a:pt x="0" y="3"/>
                    </a:moveTo>
                    <a:lnTo>
                      <a:pt x="42" y="0"/>
                    </a:lnTo>
                    <a:lnTo>
                      <a:pt x="27" y="129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accent2">
                    <a:lumMod val="40000"/>
                    <a:lumOff val="6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" name="Freeform 32"/>
              <p:cNvSpPr>
                <a:spLocks/>
              </p:cNvSpPr>
              <p:nvPr/>
            </p:nvSpPr>
            <p:spPr bwMode="auto">
              <a:xfrm>
                <a:off x="2461" y="2616"/>
                <a:ext cx="31" cy="124"/>
              </a:xfrm>
              <a:custGeom>
                <a:avLst/>
                <a:gdLst>
                  <a:gd name="T0" fmla="*/ 0 w 31"/>
                  <a:gd name="T1" fmla="*/ 4 h 124"/>
                  <a:gd name="T2" fmla="*/ 31 w 31"/>
                  <a:gd name="T3" fmla="*/ 0 h 124"/>
                  <a:gd name="T4" fmla="*/ 24 w 31"/>
                  <a:gd name="T5" fmla="*/ 72 h 124"/>
                  <a:gd name="T6" fmla="*/ 16 w 31"/>
                  <a:gd name="T7" fmla="*/ 124 h 124"/>
                  <a:gd name="T8" fmla="*/ 0 w 31"/>
                  <a:gd name="T9" fmla="*/ 4 h 1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"/>
                  <a:gd name="T16" fmla="*/ 0 h 124"/>
                  <a:gd name="T17" fmla="*/ 31 w 31"/>
                  <a:gd name="T18" fmla="*/ 124 h 1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" h="124">
                    <a:moveTo>
                      <a:pt x="0" y="4"/>
                    </a:moveTo>
                    <a:lnTo>
                      <a:pt x="31" y="0"/>
                    </a:lnTo>
                    <a:lnTo>
                      <a:pt x="24" y="72"/>
                    </a:lnTo>
                    <a:lnTo>
                      <a:pt x="16" y="12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accent2">
                    <a:lumMod val="40000"/>
                    <a:lumOff val="6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" name="Freeform 33"/>
              <p:cNvSpPr>
                <a:spLocks/>
              </p:cNvSpPr>
              <p:nvPr/>
            </p:nvSpPr>
            <p:spPr bwMode="auto">
              <a:xfrm>
                <a:off x="2447" y="2206"/>
                <a:ext cx="29" cy="96"/>
              </a:xfrm>
              <a:custGeom>
                <a:avLst/>
                <a:gdLst>
                  <a:gd name="T0" fmla="*/ 29 w 29"/>
                  <a:gd name="T1" fmla="*/ 96 h 96"/>
                  <a:gd name="T2" fmla="*/ 15 w 29"/>
                  <a:gd name="T3" fmla="*/ 92 h 96"/>
                  <a:gd name="T4" fmla="*/ 0 w 29"/>
                  <a:gd name="T5" fmla="*/ 89 h 96"/>
                  <a:gd name="T6" fmla="*/ 6 w 29"/>
                  <a:gd name="T7" fmla="*/ 0 h 96"/>
                  <a:gd name="T8" fmla="*/ 29 w 29"/>
                  <a:gd name="T9" fmla="*/ 96 h 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96"/>
                  <a:gd name="T17" fmla="*/ 29 w 29"/>
                  <a:gd name="T18" fmla="*/ 96 h 9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96">
                    <a:moveTo>
                      <a:pt x="29" y="96"/>
                    </a:moveTo>
                    <a:lnTo>
                      <a:pt x="15" y="92"/>
                    </a:lnTo>
                    <a:lnTo>
                      <a:pt x="0" y="89"/>
                    </a:lnTo>
                    <a:lnTo>
                      <a:pt x="6" y="0"/>
                    </a:lnTo>
                    <a:lnTo>
                      <a:pt x="29" y="96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accent2">
                    <a:lumMod val="40000"/>
                    <a:lumOff val="6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" name="Text Box 35"/>
            <p:cNvSpPr txBox="1">
              <a:spLocks noChangeArrowheads="1"/>
            </p:cNvSpPr>
            <p:nvPr/>
          </p:nvSpPr>
          <p:spPr bwMode="auto">
            <a:xfrm>
              <a:off x="1676400" y="4038598"/>
              <a:ext cx="979488" cy="43497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400"/>
                </a:spcBef>
                <a:buClr>
                  <a:schemeClr val="tx2"/>
                </a:buClr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800"/>
                </a:spcBef>
                <a:buClr>
                  <a:schemeClr val="tx2"/>
                </a:buClr>
                <a:buFont typeface="Arial" pitchFamily="34" charset="0"/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800"/>
                </a:spcBef>
                <a:buClr>
                  <a:schemeClr val="tx2"/>
                </a:buClr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800"/>
                </a:spcBef>
                <a:buClr>
                  <a:schemeClr val="tx2"/>
                </a:buClr>
                <a:buFont typeface="Arial" pitchFamily="34" charset="0"/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600"/>
                </a:spcBef>
                <a:buClr>
                  <a:schemeClr val="tx2"/>
                </a:buClr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Clr>
                  <a:schemeClr val="tx2"/>
                </a:buClr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Clr>
                  <a:schemeClr val="tx2"/>
                </a:buClr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Clr>
                  <a:schemeClr val="tx2"/>
                </a:buClr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Clr>
                  <a:schemeClr val="tx2"/>
                </a:buClr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6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1800" b="1">
                  <a:latin typeface="Arial Narrow" pitchFamily="34" charset="0"/>
                </a:rPr>
                <a:t>RF antenna</a:t>
              </a:r>
            </a:p>
          </p:txBody>
        </p:sp>
        <p:sp>
          <p:nvSpPr>
            <p:cNvPr id="21" name="L-Shape 25"/>
            <p:cNvSpPr/>
            <p:nvPr/>
          </p:nvSpPr>
          <p:spPr>
            <a:xfrm flipH="1" flipV="1">
              <a:off x="2971800" y="4648413"/>
              <a:ext cx="1676400" cy="838279"/>
            </a:xfrm>
            <a:prstGeom prst="corner">
              <a:avLst>
                <a:gd name="adj1" fmla="val 44429"/>
                <a:gd name="adj2" fmla="val 21015"/>
              </a:avLst>
            </a:prstGeom>
            <a:noFill/>
            <a:ln w="1270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Rectangle 26"/>
            <p:cNvSpPr/>
            <p:nvPr/>
          </p:nvSpPr>
          <p:spPr>
            <a:xfrm>
              <a:off x="3048000" y="4724620"/>
              <a:ext cx="1524000" cy="22862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L-Shape 27"/>
            <p:cNvSpPr/>
            <p:nvPr/>
          </p:nvSpPr>
          <p:spPr>
            <a:xfrm flipH="1">
              <a:off x="2971800" y="2362199"/>
              <a:ext cx="1676400" cy="838279"/>
            </a:xfrm>
            <a:prstGeom prst="corner">
              <a:avLst>
                <a:gd name="adj1" fmla="val 44429"/>
                <a:gd name="adj2" fmla="val 21015"/>
              </a:avLst>
            </a:prstGeom>
            <a:noFill/>
            <a:ln w="1270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Rectangle 28"/>
            <p:cNvSpPr/>
            <p:nvPr/>
          </p:nvSpPr>
          <p:spPr>
            <a:xfrm>
              <a:off x="3048000" y="2895649"/>
              <a:ext cx="1524000" cy="22862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Oval 16"/>
            <p:cNvSpPr>
              <a:spLocks noChangeArrowheads="1"/>
            </p:cNvSpPr>
            <p:nvPr/>
          </p:nvSpPr>
          <p:spPr bwMode="auto">
            <a:xfrm>
              <a:off x="4114800" y="4114798"/>
              <a:ext cx="152400" cy="152400"/>
            </a:xfrm>
            <a:prstGeom prst="ellipse">
              <a:avLst/>
            </a:prstGeom>
            <a:noFill/>
            <a:ln w="15875">
              <a:solidFill>
                <a:schemeClr val="accent2">
                  <a:lumMod val="40000"/>
                  <a:lumOff val="6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400"/>
                </a:spcBef>
                <a:buClr>
                  <a:schemeClr val="tx2"/>
                </a:buClr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800"/>
                </a:spcBef>
                <a:buClr>
                  <a:schemeClr val="tx2"/>
                </a:buClr>
                <a:buFont typeface="Arial" pitchFamily="34" charset="0"/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800"/>
                </a:spcBef>
                <a:buClr>
                  <a:schemeClr val="tx2"/>
                </a:buClr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800"/>
                </a:spcBef>
                <a:buClr>
                  <a:schemeClr val="tx2"/>
                </a:buClr>
                <a:buFont typeface="Arial" pitchFamily="34" charset="0"/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600"/>
                </a:spcBef>
                <a:buClr>
                  <a:schemeClr val="tx2"/>
                </a:buClr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Clr>
                  <a:schemeClr val="tx2"/>
                </a:buClr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Clr>
                  <a:schemeClr val="tx2"/>
                </a:buClr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Clr>
                  <a:schemeClr val="tx2"/>
                </a:buClr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Clr>
                  <a:schemeClr val="tx2"/>
                </a:buClr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US" altLang="en-US" sz="2200" b="1">
                <a:latin typeface="Arial Narrow" pitchFamily="34" charset="0"/>
              </a:endParaRPr>
            </a:p>
          </p:txBody>
        </p:sp>
        <p:sp>
          <p:nvSpPr>
            <p:cNvPr id="26" name="Rectangle 17"/>
            <p:cNvSpPr>
              <a:spLocks noChangeArrowheads="1"/>
            </p:cNvSpPr>
            <p:nvPr/>
          </p:nvSpPr>
          <p:spPr bwMode="auto">
            <a:xfrm>
              <a:off x="4152900" y="4153067"/>
              <a:ext cx="76200" cy="76207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>
              <a:solidFill>
                <a:schemeClr val="accent2">
                  <a:lumMod val="40000"/>
                  <a:lumOff val="6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27" name="Group 92"/>
            <p:cNvGrpSpPr>
              <a:grpSpLocks/>
            </p:cNvGrpSpPr>
            <p:nvPr/>
          </p:nvGrpSpPr>
          <p:grpSpPr bwMode="auto">
            <a:xfrm>
              <a:off x="4316413" y="3657598"/>
              <a:ext cx="304800" cy="533400"/>
              <a:chOff x="4343400" y="3657600"/>
              <a:chExt cx="304800" cy="533400"/>
            </a:xfrm>
          </p:grpSpPr>
          <p:sp>
            <p:nvSpPr>
              <p:cNvPr id="49" name="Rectangle 53"/>
              <p:cNvSpPr/>
              <p:nvPr/>
            </p:nvSpPr>
            <p:spPr>
              <a:xfrm>
                <a:off x="4343400" y="3733929"/>
                <a:ext cx="228600" cy="7620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0" name="Rectangle 54"/>
              <p:cNvSpPr/>
              <p:nvPr/>
            </p:nvSpPr>
            <p:spPr>
              <a:xfrm>
                <a:off x="4343400" y="3657722"/>
                <a:ext cx="228600" cy="7620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1" name="Rectangle 55"/>
              <p:cNvSpPr/>
              <p:nvPr/>
            </p:nvSpPr>
            <p:spPr>
              <a:xfrm>
                <a:off x="4343400" y="4114965"/>
                <a:ext cx="228600" cy="7620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2" name="Rectangle 56"/>
              <p:cNvSpPr/>
              <p:nvPr/>
            </p:nvSpPr>
            <p:spPr>
              <a:xfrm>
                <a:off x="4343400" y="4038758"/>
                <a:ext cx="228600" cy="7620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3" name="Parallelogram 57"/>
              <p:cNvSpPr/>
              <p:nvPr/>
            </p:nvSpPr>
            <p:spPr>
              <a:xfrm rot="5400000">
                <a:off x="4495789" y="3733933"/>
                <a:ext cx="228621" cy="76200"/>
              </a:xfrm>
              <a:prstGeom prst="parallelogram">
                <a:avLst>
                  <a:gd name="adj" fmla="val 97766"/>
                </a:avLst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4" name="Parallelogram 58"/>
              <p:cNvSpPr/>
              <p:nvPr/>
            </p:nvSpPr>
            <p:spPr>
              <a:xfrm rot="5400000" flipH="1">
                <a:off x="4495789" y="4038761"/>
                <a:ext cx="228621" cy="76200"/>
              </a:xfrm>
              <a:prstGeom prst="parallelogram">
                <a:avLst>
                  <a:gd name="adj" fmla="val 97766"/>
                </a:avLst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28" name="Rectangle 32"/>
            <p:cNvSpPr/>
            <p:nvPr/>
          </p:nvSpPr>
          <p:spPr>
            <a:xfrm>
              <a:off x="4648200" y="2362199"/>
              <a:ext cx="228600" cy="121931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9" name="Rectangle 33"/>
            <p:cNvSpPr/>
            <p:nvPr/>
          </p:nvSpPr>
          <p:spPr>
            <a:xfrm>
              <a:off x="4648200" y="4267378"/>
              <a:ext cx="228600" cy="121931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Right Triangle 34"/>
            <p:cNvSpPr/>
            <p:nvPr/>
          </p:nvSpPr>
          <p:spPr>
            <a:xfrm>
              <a:off x="4648200" y="3962549"/>
              <a:ext cx="228600" cy="304829"/>
            </a:xfrm>
            <a:prstGeom prst="rtTriangle">
              <a:avLst/>
            </a:prstGeom>
            <a:solidFill>
              <a:schemeClr val="tx1"/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" name="Right Triangle 35"/>
            <p:cNvSpPr/>
            <p:nvPr/>
          </p:nvSpPr>
          <p:spPr>
            <a:xfrm flipV="1">
              <a:off x="4648200" y="3581513"/>
              <a:ext cx="228600" cy="304829"/>
            </a:xfrm>
            <a:prstGeom prst="rtTriangle">
              <a:avLst/>
            </a:prstGeom>
            <a:solidFill>
              <a:schemeClr val="tx1"/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" name="Rectangle 36"/>
            <p:cNvSpPr/>
            <p:nvPr/>
          </p:nvSpPr>
          <p:spPr>
            <a:xfrm flipH="1">
              <a:off x="4708525" y="2590820"/>
              <a:ext cx="92075" cy="10669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" name="Rectangle 37"/>
            <p:cNvSpPr/>
            <p:nvPr/>
          </p:nvSpPr>
          <p:spPr>
            <a:xfrm flipH="1">
              <a:off x="4708525" y="4191170"/>
              <a:ext cx="92075" cy="10669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" name="Rectangle 38"/>
            <p:cNvSpPr/>
            <p:nvPr/>
          </p:nvSpPr>
          <p:spPr>
            <a:xfrm>
              <a:off x="4953000" y="2362199"/>
              <a:ext cx="76200" cy="1219314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" name="Parallelogram 39"/>
            <p:cNvSpPr/>
            <p:nvPr/>
          </p:nvSpPr>
          <p:spPr>
            <a:xfrm>
              <a:off x="4800600" y="3581513"/>
              <a:ext cx="228600" cy="228621"/>
            </a:xfrm>
            <a:prstGeom prst="parallelogram">
              <a:avLst>
                <a:gd name="adj" fmla="val 65425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" name="Rectangle 40"/>
            <p:cNvSpPr/>
            <p:nvPr/>
          </p:nvSpPr>
          <p:spPr>
            <a:xfrm>
              <a:off x="4953000" y="4267377"/>
              <a:ext cx="76200" cy="1219314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" name="Parallelogram 41"/>
            <p:cNvSpPr/>
            <p:nvPr/>
          </p:nvSpPr>
          <p:spPr>
            <a:xfrm flipV="1">
              <a:off x="4800600" y="4038756"/>
              <a:ext cx="228600" cy="228621"/>
            </a:xfrm>
            <a:prstGeom prst="parallelogram">
              <a:avLst>
                <a:gd name="adj" fmla="val 65425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" name="Right Arrow 42"/>
            <p:cNvSpPr/>
            <p:nvPr/>
          </p:nvSpPr>
          <p:spPr>
            <a:xfrm>
              <a:off x="4724400" y="3859352"/>
              <a:ext cx="457200" cy="152414"/>
            </a:xfrm>
            <a:prstGeom prst="rightArrow">
              <a:avLst/>
            </a:prstGeom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" name="Right Arrow 43"/>
            <p:cNvSpPr/>
            <p:nvPr/>
          </p:nvSpPr>
          <p:spPr>
            <a:xfrm rot="2820000">
              <a:off x="4640252" y="3967316"/>
              <a:ext cx="228621" cy="76200"/>
            </a:xfrm>
            <a:prstGeom prst="rightArrow">
              <a:avLst/>
            </a:prstGeom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  <a:tileRect/>
            </a:gra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0" name="Text Box 36"/>
            <p:cNvSpPr txBox="1">
              <a:spLocks noChangeArrowheads="1"/>
            </p:cNvSpPr>
            <p:nvPr/>
          </p:nvSpPr>
          <p:spPr bwMode="auto">
            <a:xfrm>
              <a:off x="2590800" y="2514599"/>
              <a:ext cx="1941513" cy="34163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400"/>
                </a:spcBef>
                <a:buClr>
                  <a:schemeClr val="tx2"/>
                </a:buClr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800"/>
                </a:spcBef>
                <a:buClr>
                  <a:schemeClr val="tx2"/>
                </a:buClr>
                <a:buFont typeface="Arial" pitchFamily="34" charset="0"/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800"/>
                </a:spcBef>
                <a:buClr>
                  <a:schemeClr val="tx2"/>
                </a:buClr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800"/>
                </a:spcBef>
                <a:buClr>
                  <a:schemeClr val="tx2"/>
                </a:buClr>
                <a:buFont typeface="Arial" pitchFamily="34" charset="0"/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600"/>
                </a:spcBef>
                <a:buClr>
                  <a:schemeClr val="tx2"/>
                </a:buClr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Clr>
                  <a:schemeClr val="tx2"/>
                </a:buClr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Clr>
                  <a:schemeClr val="tx2"/>
                </a:buClr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Clr>
                  <a:schemeClr val="tx2"/>
                </a:buClr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Clr>
                  <a:schemeClr val="tx2"/>
                </a:buClr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1800" b="1">
                  <a:latin typeface="Arial Narrow" pitchFamily="34" charset="0"/>
                </a:rPr>
                <a:t>multicusp magnets</a:t>
              </a:r>
            </a:p>
          </p:txBody>
        </p:sp>
        <p:sp>
          <p:nvSpPr>
            <p:cNvPr id="41" name="Text Box 41"/>
            <p:cNvSpPr txBox="1">
              <a:spLocks noChangeArrowheads="1"/>
            </p:cNvSpPr>
            <p:nvPr/>
          </p:nvSpPr>
          <p:spPr bwMode="auto">
            <a:xfrm>
              <a:off x="1981200" y="3124199"/>
              <a:ext cx="609600" cy="59054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400"/>
                </a:spcBef>
                <a:buClr>
                  <a:schemeClr val="tx2"/>
                </a:buClr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800"/>
                </a:spcBef>
                <a:buClr>
                  <a:schemeClr val="tx2"/>
                </a:buClr>
                <a:buFont typeface="Arial" pitchFamily="34" charset="0"/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800"/>
                </a:spcBef>
                <a:buClr>
                  <a:schemeClr val="tx2"/>
                </a:buClr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800"/>
                </a:spcBef>
                <a:buClr>
                  <a:schemeClr val="tx2"/>
                </a:buClr>
                <a:buFont typeface="Arial" pitchFamily="34" charset="0"/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600"/>
                </a:spcBef>
                <a:buClr>
                  <a:schemeClr val="tx2"/>
                </a:buClr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Clr>
                  <a:schemeClr val="tx2"/>
                </a:buClr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Clr>
                  <a:schemeClr val="tx2"/>
                </a:buClr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Clr>
                  <a:schemeClr val="tx2"/>
                </a:buClr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Clr>
                  <a:schemeClr val="tx2"/>
                </a:buClr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1800" b="1">
                  <a:latin typeface="Arial Narrow" pitchFamily="34" charset="0"/>
                </a:rPr>
                <a:t>Gas inlet</a:t>
              </a:r>
            </a:p>
          </p:txBody>
        </p:sp>
        <p:sp>
          <p:nvSpPr>
            <p:cNvPr id="42" name="Text Box 51"/>
            <p:cNvSpPr txBox="1">
              <a:spLocks noChangeArrowheads="1"/>
            </p:cNvSpPr>
            <p:nvPr/>
          </p:nvSpPr>
          <p:spPr bwMode="auto">
            <a:xfrm>
              <a:off x="3886200" y="3800473"/>
              <a:ext cx="838200" cy="313931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400"/>
                </a:spcBef>
                <a:buClr>
                  <a:schemeClr val="tx2"/>
                </a:buClr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800"/>
                </a:spcBef>
                <a:buClr>
                  <a:schemeClr val="tx2"/>
                </a:buClr>
                <a:buFont typeface="Arial" pitchFamily="34" charset="0"/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800"/>
                </a:spcBef>
                <a:buClr>
                  <a:schemeClr val="tx2"/>
                </a:buClr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800"/>
                </a:spcBef>
                <a:buClr>
                  <a:schemeClr val="tx2"/>
                </a:buClr>
                <a:buFont typeface="Arial" pitchFamily="34" charset="0"/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600"/>
                </a:spcBef>
                <a:buClr>
                  <a:schemeClr val="tx2"/>
                </a:buClr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Clr>
                  <a:schemeClr val="tx2"/>
                </a:buClr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Clr>
                  <a:schemeClr val="tx2"/>
                </a:buClr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Clr>
                  <a:schemeClr val="tx2"/>
                </a:buClr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Clr>
                  <a:schemeClr val="tx2"/>
                </a:buClr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1600" b="1">
                  <a:latin typeface="Arial Narrow" pitchFamily="34" charset="0"/>
                </a:rPr>
                <a:t>plasma</a:t>
              </a:r>
            </a:p>
          </p:txBody>
        </p:sp>
        <p:sp>
          <p:nvSpPr>
            <p:cNvPr id="43" name="Rectangle 47"/>
            <p:cNvSpPr/>
            <p:nvPr/>
          </p:nvSpPr>
          <p:spPr>
            <a:xfrm>
              <a:off x="2438400" y="3352891"/>
              <a:ext cx="533400" cy="76207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4" name="Rectangle 48"/>
            <p:cNvSpPr/>
            <p:nvPr/>
          </p:nvSpPr>
          <p:spPr>
            <a:xfrm>
              <a:off x="2667000" y="4419792"/>
              <a:ext cx="304800" cy="152414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5" name="Text Box 41"/>
            <p:cNvSpPr txBox="1">
              <a:spLocks noChangeArrowheads="1"/>
            </p:cNvSpPr>
            <p:nvPr/>
          </p:nvSpPr>
          <p:spPr bwMode="auto">
            <a:xfrm>
              <a:off x="2057400" y="4572206"/>
              <a:ext cx="609600" cy="43426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400"/>
                </a:spcBef>
                <a:buClr>
                  <a:schemeClr val="tx2"/>
                </a:buClr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800"/>
                </a:spcBef>
                <a:buClr>
                  <a:schemeClr val="tx2"/>
                </a:buClr>
                <a:buFont typeface="Arial" pitchFamily="34" charset="0"/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800"/>
                </a:spcBef>
                <a:buClr>
                  <a:schemeClr val="tx2"/>
                </a:buClr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800"/>
                </a:spcBef>
                <a:buClr>
                  <a:schemeClr val="tx2"/>
                </a:buClr>
                <a:buFont typeface="Arial" pitchFamily="34" charset="0"/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600"/>
                </a:spcBef>
                <a:buClr>
                  <a:schemeClr val="tx2"/>
                </a:buClr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Clr>
                  <a:schemeClr val="tx2"/>
                </a:buClr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Clr>
                  <a:schemeClr val="tx2"/>
                </a:buClr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Clr>
                  <a:schemeClr val="tx2"/>
                </a:buClr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Clr>
                  <a:schemeClr val="tx2"/>
                </a:buClr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6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1800" b="1">
                  <a:latin typeface="Arial Narrow" pitchFamily="34" charset="0"/>
                </a:rPr>
                <a:t>view port</a:t>
              </a:r>
            </a:p>
          </p:txBody>
        </p:sp>
        <p:cxnSp>
          <p:nvCxnSpPr>
            <p:cNvPr id="46" name="Straight Arrow Connector 50"/>
            <p:cNvCxnSpPr>
              <a:endCxn id="21" idx="2"/>
            </p:cNvCxnSpPr>
            <p:nvPr/>
          </p:nvCxnSpPr>
          <p:spPr>
            <a:xfrm flipV="1">
              <a:off x="4419600" y="5067552"/>
              <a:ext cx="228600" cy="114311"/>
            </a:xfrm>
            <a:prstGeom prst="straightConnector1">
              <a:avLst/>
            </a:prstGeom>
            <a:ln w="19050">
              <a:solidFill>
                <a:schemeClr val="accent2">
                  <a:lumMod val="40000"/>
                  <a:lumOff val="6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 Box 43"/>
            <p:cNvSpPr txBox="1">
              <a:spLocks noChangeArrowheads="1"/>
            </p:cNvSpPr>
            <p:nvPr/>
          </p:nvSpPr>
          <p:spPr bwMode="auto">
            <a:xfrm>
              <a:off x="3886200" y="3200398"/>
              <a:ext cx="971550" cy="434221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400"/>
                </a:spcBef>
                <a:buClr>
                  <a:schemeClr val="tx2"/>
                </a:buClr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800"/>
                </a:spcBef>
                <a:buClr>
                  <a:schemeClr val="tx2"/>
                </a:buClr>
                <a:buFont typeface="Arial" pitchFamily="34" charset="0"/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800"/>
                </a:spcBef>
                <a:buClr>
                  <a:schemeClr val="tx2"/>
                </a:buClr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800"/>
                </a:spcBef>
                <a:buClr>
                  <a:schemeClr val="tx2"/>
                </a:buClr>
                <a:buFont typeface="Arial" pitchFamily="34" charset="0"/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600"/>
                </a:spcBef>
                <a:buClr>
                  <a:schemeClr val="tx2"/>
                </a:buClr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Clr>
                  <a:schemeClr val="tx2"/>
                </a:buClr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Clr>
                  <a:schemeClr val="tx2"/>
                </a:buClr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Clr>
                  <a:schemeClr val="tx2"/>
                </a:buClr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Clr>
                  <a:schemeClr val="tx2"/>
                </a:buClr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6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1800" b="1">
                  <a:latin typeface="Arial Narrow" pitchFamily="34" charset="0"/>
                </a:rPr>
                <a:t>Cs collar</a:t>
              </a:r>
            </a:p>
          </p:txBody>
        </p:sp>
        <p:sp>
          <p:nvSpPr>
            <p:cNvPr id="48" name="Text Box 47"/>
            <p:cNvSpPr txBox="1">
              <a:spLocks noChangeArrowheads="1"/>
            </p:cNvSpPr>
            <p:nvPr/>
          </p:nvSpPr>
          <p:spPr bwMode="auto">
            <a:xfrm>
              <a:off x="4800600" y="2057371"/>
              <a:ext cx="914400" cy="34163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400"/>
                </a:spcBef>
                <a:buClr>
                  <a:schemeClr val="tx2"/>
                </a:buClr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800"/>
                </a:spcBef>
                <a:buClr>
                  <a:schemeClr val="tx2"/>
                </a:buClr>
                <a:buFont typeface="Arial" pitchFamily="34" charset="0"/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800"/>
                </a:spcBef>
                <a:buClr>
                  <a:schemeClr val="tx2"/>
                </a:buClr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800"/>
                </a:spcBef>
                <a:buClr>
                  <a:schemeClr val="tx2"/>
                </a:buClr>
                <a:buFont typeface="Arial" pitchFamily="34" charset="0"/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600"/>
                </a:spcBef>
                <a:buClr>
                  <a:schemeClr val="tx2"/>
                </a:buClr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Clr>
                  <a:schemeClr val="tx2"/>
                </a:buClr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Clr>
                  <a:schemeClr val="tx2"/>
                </a:buClr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Clr>
                  <a:schemeClr val="tx2"/>
                </a:buClr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Clr>
                  <a:schemeClr val="tx2"/>
                </a:buClr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1800" b="1">
                  <a:latin typeface="Arial Narrow" pitchFamily="34" charset="0"/>
                </a:rPr>
                <a:t>e-dump</a:t>
              </a:r>
            </a:p>
          </p:txBody>
        </p:sp>
      </p:grpSp>
      <p:sp>
        <p:nvSpPr>
          <p:cNvPr id="63" name="矩形 62"/>
          <p:cNvSpPr/>
          <p:nvPr/>
        </p:nvSpPr>
        <p:spPr>
          <a:xfrm>
            <a:off x="5867366" y="762070"/>
            <a:ext cx="2931700" cy="338554"/>
          </a:xfrm>
          <a:prstGeom prst="rect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de-DE" altLang="zh-CN" sz="1600" b="1" dirty="0">
                <a:solidFill>
                  <a:schemeClr val="tx2"/>
                </a:solidFill>
              </a:rPr>
              <a:t>COURTESY</a:t>
            </a:r>
            <a:r>
              <a:rPr lang="en-US" altLang="zh-CN" sz="1600" b="1" dirty="0">
                <a:solidFill>
                  <a:schemeClr val="tx2"/>
                </a:solidFill>
              </a:rPr>
              <a:t> M. Stockli, SNS</a:t>
            </a:r>
            <a:endParaRPr lang="zh-CN" altLang="en-US" sz="1600" b="1" dirty="0">
              <a:solidFill>
                <a:schemeClr val="tx2"/>
              </a:solidFill>
            </a:endParaRPr>
          </a:p>
        </p:txBody>
      </p:sp>
      <p:sp>
        <p:nvSpPr>
          <p:cNvPr id="3" name="下箭头 2"/>
          <p:cNvSpPr/>
          <p:nvPr/>
        </p:nvSpPr>
        <p:spPr bwMode="auto">
          <a:xfrm>
            <a:off x="2819446" y="5257752"/>
            <a:ext cx="1676356" cy="914376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50000"/>
              </a:spcAft>
              <a:buClr>
                <a:srgbClr val="004080"/>
              </a:buClr>
              <a:buSzPct val="65000"/>
              <a:buFont typeface="Wingdings" panose="05000000000000000000" pitchFamily="2" charset="2"/>
              <a:buChar char="§"/>
            </a:pPr>
            <a:endParaRPr kumimoji="0" lang="zh-CN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7143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Edge">
  <a:themeElements>
    <a:clrScheme name="Edge 8">
      <a:dk1>
        <a:srgbClr val="000000"/>
      </a:dk1>
      <a:lt1>
        <a:srgbClr val="FFFFFF"/>
      </a:lt1>
      <a:dk2>
        <a:srgbClr val="CC0000"/>
      </a:dk2>
      <a:lt2>
        <a:srgbClr val="666699"/>
      </a:lt2>
      <a:accent1>
        <a:srgbClr val="808080"/>
      </a:accent1>
      <a:accent2>
        <a:srgbClr val="999933"/>
      </a:accent2>
      <a:accent3>
        <a:srgbClr val="FFFFFF"/>
      </a:accent3>
      <a:accent4>
        <a:srgbClr val="000000"/>
      </a:accent4>
      <a:accent5>
        <a:srgbClr val="C0C0C0"/>
      </a:accent5>
      <a:accent6>
        <a:srgbClr val="8A8A2D"/>
      </a:accent6>
      <a:hlink>
        <a:srgbClr val="4C6D80"/>
      </a:hlink>
      <a:folHlink>
        <a:srgbClr val="B2B2B2"/>
      </a:folHlink>
    </a:clrScheme>
    <a:fontScheme name="Edg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50000"/>
          </a:spcAft>
          <a:buClr>
            <a:srgbClr val="004080"/>
          </a:buClr>
          <a:buSzPct val="65000"/>
          <a:buFont typeface="Wingdings" panose="05000000000000000000" pitchFamily="2" charset="2"/>
          <a:buChar char="§"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50000"/>
          </a:spcAft>
          <a:buClr>
            <a:srgbClr val="004080"/>
          </a:buClr>
          <a:buSzPct val="65000"/>
          <a:buFont typeface="Wingdings" panose="05000000000000000000" pitchFamily="2" charset="2"/>
          <a:buChar char="§"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 Mgt Overview 8.8.05</Template>
  <TotalTime>9053</TotalTime>
  <Words>1802</Words>
  <Application>Microsoft Office PowerPoint</Application>
  <PresentationFormat>On-screen Show (4:3)</PresentationFormat>
  <Paragraphs>470</Paragraphs>
  <Slides>28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Edge</vt:lpstr>
      <vt:lpstr>自定义设计方案</vt:lpstr>
      <vt:lpstr>HDOfficeLightV0</vt:lpstr>
      <vt:lpstr>Graph</vt:lpstr>
      <vt:lpstr>PowerPoint Presentation</vt:lpstr>
      <vt:lpstr>Contents</vt:lpstr>
      <vt:lpstr>PowerPoint Presentation</vt:lpstr>
      <vt:lpstr>PowerPoint Presentation</vt:lpstr>
      <vt:lpstr>Contents</vt:lpstr>
      <vt:lpstr>·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Contents</vt:lpstr>
      <vt:lpstr>PKU 2.45 GHz PMECR H+ Ion Source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Best Results from PKU H- Source</vt:lpstr>
      <vt:lpstr>PowerPoint Presentation</vt:lpstr>
      <vt:lpstr>Summary and Prospect</vt:lpstr>
      <vt:lpstr>PowerPoint Presentation</vt:lpstr>
      <vt:lpstr>PowerPoint Presentation</vt:lpstr>
    </vt:vector>
  </TitlesOfParts>
  <Company>LANL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Attendee Introduction</dc:title>
  <dc:creator>LC-LM</dc:creator>
  <cp:lastModifiedBy>Caroline Prabert</cp:lastModifiedBy>
  <cp:revision>1460</cp:revision>
  <cp:lastPrinted>2009-09-18T01:11:00Z</cp:lastPrinted>
  <dcterms:created xsi:type="dcterms:W3CDTF">2009-09-18T21:04:00Z</dcterms:created>
  <dcterms:modified xsi:type="dcterms:W3CDTF">2016-11-09T07:57:05Z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2052-10.1.0.5866</vt:lpwstr>
  </property>
</Properties>
</file>