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mpeg" ContentType="video/unknown"/>
  <Default Extension="vml" ContentType="application/vnd.openxmlformats-officedocument.vmlDrawing"/>
  <Default Extension="bin" ContentType="application/vnd.openxmlformats-officedocument.presentationml.printerSettings"/>
  <Default Extension="wmf" ContentType="image/x-wmf"/>
  <Default Extension="mpg" ContentType="vide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6" r:id="rId2"/>
  </p:sldMasterIdLst>
  <p:notesMasterIdLst>
    <p:notesMasterId r:id="rId62"/>
  </p:notesMasterIdLst>
  <p:handoutMasterIdLst>
    <p:handoutMasterId r:id="rId63"/>
  </p:handoutMasterIdLst>
  <p:sldIdLst>
    <p:sldId id="257" r:id="rId3"/>
    <p:sldId id="261" r:id="rId4"/>
    <p:sldId id="258" r:id="rId5"/>
    <p:sldId id="260" r:id="rId6"/>
    <p:sldId id="262" r:id="rId7"/>
    <p:sldId id="263" r:id="rId8"/>
    <p:sldId id="266" r:id="rId9"/>
    <p:sldId id="267" r:id="rId10"/>
    <p:sldId id="268" r:id="rId11"/>
    <p:sldId id="312" r:id="rId12"/>
    <p:sldId id="321" r:id="rId13"/>
    <p:sldId id="322" r:id="rId14"/>
    <p:sldId id="323" r:id="rId15"/>
    <p:sldId id="324" r:id="rId16"/>
    <p:sldId id="325" r:id="rId17"/>
    <p:sldId id="326" r:id="rId18"/>
    <p:sldId id="327" r:id="rId19"/>
    <p:sldId id="328" r:id="rId20"/>
    <p:sldId id="280" r:id="rId21"/>
    <p:sldId id="281" r:id="rId22"/>
    <p:sldId id="329" r:id="rId23"/>
    <p:sldId id="270" r:id="rId24"/>
    <p:sldId id="273" r:id="rId25"/>
    <p:sldId id="272" r:id="rId26"/>
    <p:sldId id="275" r:id="rId27"/>
    <p:sldId id="276" r:id="rId28"/>
    <p:sldId id="333" r:id="rId29"/>
    <p:sldId id="282" r:id="rId30"/>
    <p:sldId id="283" r:id="rId31"/>
    <p:sldId id="284" r:id="rId32"/>
    <p:sldId id="330" r:id="rId33"/>
    <p:sldId id="288" r:id="rId34"/>
    <p:sldId id="334" r:id="rId35"/>
    <p:sldId id="303" r:id="rId36"/>
    <p:sldId id="306" r:id="rId37"/>
    <p:sldId id="287" r:id="rId38"/>
    <p:sldId id="307" r:id="rId39"/>
    <p:sldId id="299" r:id="rId40"/>
    <p:sldId id="308" r:id="rId41"/>
    <p:sldId id="289" r:id="rId42"/>
    <p:sldId id="290" r:id="rId43"/>
    <p:sldId id="291" r:id="rId44"/>
    <p:sldId id="292" r:id="rId45"/>
    <p:sldId id="293" r:id="rId46"/>
    <p:sldId id="294" r:id="rId47"/>
    <p:sldId id="295" r:id="rId48"/>
    <p:sldId id="296" r:id="rId49"/>
    <p:sldId id="297" r:id="rId50"/>
    <p:sldId id="298" r:id="rId51"/>
    <p:sldId id="335" r:id="rId52"/>
    <p:sldId id="336" r:id="rId53"/>
    <p:sldId id="337" r:id="rId54"/>
    <p:sldId id="305" r:id="rId55"/>
    <p:sldId id="304" r:id="rId56"/>
    <p:sldId id="331" r:id="rId57"/>
    <p:sldId id="309" r:id="rId58"/>
    <p:sldId id="310" r:id="rId59"/>
    <p:sldId id="311" r:id="rId60"/>
    <p:sldId id="332" r:id="rId61"/>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1pPr>
    <a:lvl2pPr marL="4572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800" kern="1200">
        <a:solidFill>
          <a:schemeClr val="tx1"/>
        </a:solidFill>
        <a:latin typeface="Arial" pitchFamily="34" charset="0"/>
        <a:ea typeface="ＭＳ Ｐゴシック" charset="-128"/>
        <a:cs typeface="+mn-cs"/>
      </a:defRPr>
    </a:lvl5pPr>
    <a:lvl6pPr marL="2286000" algn="l" defTabSz="914400" rtl="0" eaLnBrk="1" latinLnBrk="0" hangingPunct="1">
      <a:defRPr sz="2800" kern="1200">
        <a:solidFill>
          <a:schemeClr val="tx1"/>
        </a:solidFill>
        <a:latin typeface="Arial" pitchFamily="34" charset="0"/>
        <a:ea typeface="ＭＳ Ｐゴシック" charset="-128"/>
        <a:cs typeface="+mn-cs"/>
      </a:defRPr>
    </a:lvl6pPr>
    <a:lvl7pPr marL="2743200" algn="l" defTabSz="914400" rtl="0" eaLnBrk="1" latinLnBrk="0" hangingPunct="1">
      <a:defRPr sz="2800" kern="1200">
        <a:solidFill>
          <a:schemeClr val="tx1"/>
        </a:solidFill>
        <a:latin typeface="Arial" pitchFamily="34" charset="0"/>
        <a:ea typeface="ＭＳ Ｐゴシック" charset="-128"/>
        <a:cs typeface="+mn-cs"/>
      </a:defRPr>
    </a:lvl7pPr>
    <a:lvl8pPr marL="3200400" algn="l" defTabSz="914400" rtl="0" eaLnBrk="1" latinLnBrk="0" hangingPunct="1">
      <a:defRPr sz="2800" kern="1200">
        <a:solidFill>
          <a:schemeClr val="tx1"/>
        </a:solidFill>
        <a:latin typeface="Arial" pitchFamily="34" charset="0"/>
        <a:ea typeface="ＭＳ Ｐゴシック" charset="-128"/>
        <a:cs typeface="+mn-cs"/>
      </a:defRPr>
    </a:lvl8pPr>
    <a:lvl9pPr marL="3657600" algn="l" defTabSz="914400" rtl="0" eaLnBrk="1" latinLnBrk="0" hangingPunct="1">
      <a:defRPr sz="2800"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2B7F"/>
    <a:srgbClr val="594E7F"/>
    <a:srgbClr val="D2C4F5"/>
    <a:srgbClr val="000000"/>
    <a:srgbClr val="ACAC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616"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AD153147:Applications:Microsoft%20Office%202011:Office:Add-Ins:Solver.xlam"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AD153147:Applications:Microsoft%20Office%202011:Office:Add-Ins:Solver.xlam" TargetMode="External"/><Relationship Id="rId3"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AD153147:Users:draparia:Documents:Documents:Documents%20&amp;%20Settings:documents:blip:IntIntensity:Integ%202014%20(version%201)%20(version%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3200"/>
            </a:pPr>
            <a:r>
              <a:rPr lang="en-US" sz="2000" dirty="0">
                <a:solidFill>
                  <a:srgbClr val="0000FF"/>
                </a:solidFill>
              </a:rPr>
              <a:t>Comparison</a:t>
            </a:r>
            <a:r>
              <a:rPr lang="en-US" sz="2000" baseline="0" dirty="0">
                <a:solidFill>
                  <a:srgbClr val="0000FF"/>
                </a:solidFill>
              </a:rPr>
              <a:t> of Integrated Current for 2011-2016</a:t>
            </a:r>
            <a:endParaRPr lang="en-US" sz="2000" dirty="0">
              <a:solidFill>
                <a:srgbClr val="0000FF"/>
              </a:solidFill>
            </a:endParaRPr>
          </a:p>
        </c:rich>
      </c:tx>
      <c:layout>
        <c:manualLayout>
          <c:xMode val="edge"/>
          <c:yMode val="edge"/>
          <c:x val="0.160553206238397"/>
          <c:y val="0.0"/>
        </c:manualLayout>
      </c:layout>
      <c:overlay val="0"/>
    </c:title>
    <c:autoTitleDeleted val="0"/>
    <c:plotArea>
      <c:layout>
        <c:manualLayout>
          <c:layoutTarget val="inner"/>
          <c:xMode val="edge"/>
          <c:yMode val="edge"/>
          <c:x val="0.155226965050421"/>
          <c:y val="0.15664558401319"/>
          <c:w val="0.744187779159184"/>
          <c:h val="0.698363796583189"/>
        </c:manualLayout>
      </c:layout>
      <c:scatterChart>
        <c:scatterStyle val="lineMarker"/>
        <c:varyColors val="0"/>
        <c:ser>
          <c:idx val="0"/>
          <c:order val="0"/>
          <c:tx>
            <c:strRef>
              <c:f>'[1]Chart FY05-FY12'!$E$4</c:f>
              <c:strCache>
                <c:ptCount val="1"/>
                <c:pt idx="0">
                  <c:v>FY2011</c:v>
                </c:pt>
              </c:strCache>
            </c:strRef>
          </c:tx>
          <c:marker>
            <c:symbol val="none"/>
          </c:marker>
          <c:xVal>
            <c:numRef>
              <c:f>'[1]Chart FY05-FY12'!$D$5:$D$232</c:f>
              <c:numCache>
                <c:formatCode>0</c:formatCode>
                <c:ptCount val="228"/>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numCache>
            </c:numRef>
          </c:xVal>
          <c:yVal>
            <c:numRef>
              <c:f>'[1]Chart FY05-FY12'!$E$5:$E$218</c:f>
              <c:numCache>
                <c:formatCode>General</c:formatCode>
                <c:ptCount val="214"/>
                <c:pt idx="0">
                  <c:v>117.571069285</c:v>
                </c:pt>
                <c:pt idx="1">
                  <c:v>246.857</c:v>
                </c:pt>
                <c:pt idx="2">
                  <c:v>861.207</c:v>
                </c:pt>
                <c:pt idx="3">
                  <c:v>2379.21</c:v>
                </c:pt>
                <c:pt idx="4">
                  <c:v>4166.41</c:v>
                </c:pt>
                <c:pt idx="5">
                  <c:v>6109.99</c:v>
                </c:pt>
                <c:pt idx="6">
                  <c:v>8031.23</c:v>
                </c:pt>
                <c:pt idx="7">
                  <c:v>9740.24</c:v>
                </c:pt>
                <c:pt idx="8">
                  <c:v>11158.83</c:v>
                </c:pt>
                <c:pt idx="9">
                  <c:v>12845.5</c:v>
                </c:pt>
                <c:pt idx="10">
                  <c:v>14632.7</c:v>
                </c:pt>
                <c:pt idx="11">
                  <c:v>16384.0899853</c:v>
                </c:pt>
                <c:pt idx="12">
                  <c:v>18289.6703155</c:v>
                </c:pt>
                <c:pt idx="13">
                  <c:v>19993.7299949</c:v>
                </c:pt>
                <c:pt idx="14">
                  <c:v>21810.5221174</c:v>
                </c:pt>
                <c:pt idx="15">
                  <c:v>23684.0721375</c:v>
                </c:pt>
                <c:pt idx="16">
                  <c:v>25380.2465788</c:v>
                </c:pt>
                <c:pt idx="17">
                  <c:v>26128.8985153</c:v>
                </c:pt>
                <c:pt idx="18">
                  <c:v>27901.6879866</c:v>
                </c:pt>
                <c:pt idx="19">
                  <c:v>30160.9172188</c:v>
                </c:pt>
                <c:pt idx="20">
                  <c:v>32370.71585</c:v>
                </c:pt>
                <c:pt idx="21">
                  <c:v>33186.9498609</c:v>
                </c:pt>
                <c:pt idx="22">
                  <c:v>33189.1799514</c:v>
                </c:pt>
                <c:pt idx="23">
                  <c:v>34276.8535632</c:v>
                </c:pt>
                <c:pt idx="24">
                  <c:v>36129.4148182</c:v>
                </c:pt>
                <c:pt idx="25">
                  <c:v>38147.5736689</c:v>
                </c:pt>
                <c:pt idx="26">
                  <c:v>40160.4087859</c:v>
                </c:pt>
                <c:pt idx="27">
                  <c:v>42059.82606860001</c:v>
                </c:pt>
                <c:pt idx="28">
                  <c:v>43950.7808476</c:v>
                </c:pt>
                <c:pt idx="29">
                  <c:v>45834.5717471</c:v>
                </c:pt>
                <c:pt idx="30">
                  <c:v>47672.2769021</c:v>
                </c:pt>
                <c:pt idx="31">
                  <c:v>49382.8063572</c:v>
                </c:pt>
                <c:pt idx="32">
                  <c:v>51294.9474986</c:v>
                </c:pt>
                <c:pt idx="33">
                  <c:v>53242.66966969999</c:v>
                </c:pt>
                <c:pt idx="34">
                  <c:v>55162.5439138</c:v>
                </c:pt>
                <c:pt idx="35">
                  <c:v>57021.8124187</c:v>
                </c:pt>
                <c:pt idx="36">
                  <c:v>59151.0077</c:v>
                </c:pt>
                <c:pt idx="37">
                  <c:v>61178.9046</c:v>
                </c:pt>
                <c:pt idx="38">
                  <c:v>63404.2301</c:v>
                </c:pt>
                <c:pt idx="39">
                  <c:v>65566.8802</c:v>
                </c:pt>
                <c:pt idx="40">
                  <c:v>67771.7275</c:v>
                </c:pt>
                <c:pt idx="41">
                  <c:v>69968.2156</c:v>
                </c:pt>
                <c:pt idx="42">
                  <c:v>71840.1181</c:v>
                </c:pt>
                <c:pt idx="43">
                  <c:v>73884.51019999999</c:v>
                </c:pt>
                <c:pt idx="44">
                  <c:v>76037.6865</c:v>
                </c:pt>
                <c:pt idx="45">
                  <c:v>78262.503</c:v>
                </c:pt>
                <c:pt idx="46">
                  <c:v>80315.274</c:v>
                </c:pt>
                <c:pt idx="47">
                  <c:v>82436.3864</c:v>
                </c:pt>
                <c:pt idx="48">
                  <c:v>84547.5401</c:v>
                </c:pt>
                <c:pt idx="49">
                  <c:v>86507.50619999999</c:v>
                </c:pt>
                <c:pt idx="50">
                  <c:v>88585.02650000001</c:v>
                </c:pt>
                <c:pt idx="51">
                  <c:v>90238.3346</c:v>
                </c:pt>
                <c:pt idx="52">
                  <c:v>92524.8222</c:v>
                </c:pt>
                <c:pt idx="53">
                  <c:v>94796.2536</c:v>
                </c:pt>
                <c:pt idx="54">
                  <c:v>97113.8021</c:v>
                </c:pt>
                <c:pt idx="55">
                  <c:v>99490.8834</c:v>
                </c:pt>
                <c:pt idx="56">
                  <c:v>101611.577</c:v>
                </c:pt>
                <c:pt idx="57">
                  <c:v>103438.866</c:v>
                </c:pt>
                <c:pt idx="58">
                  <c:v>105780.28</c:v>
                </c:pt>
                <c:pt idx="59">
                  <c:v>108147.073</c:v>
                </c:pt>
                <c:pt idx="60">
                  <c:v>110397.072</c:v>
                </c:pt>
                <c:pt idx="61">
                  <c:v>112770.936</c:v>
                </c:pt>
                <c:pt idx="62">
                  <c:v>115138.466</c:v>
                </c:pt>
                <c:pt idx="63">
                  <c:v>117467.148</c:v>
                </c:pt>
                <c:pt idx="64">
                  <c:v>119715.969</c:v>
                </c:pt>
                <c:pt idx="65">
                  <c:v>122122.172</c:v>
                </c:pt>
                <c:pt idx="66">
                  <c:v>123791.536</c:v>
                </c:pt>
                <c:pt idx="67">
                  <c:v>126158.006</c:v>
                </c:pt>
                <c:pt idx="68">
                  <c:v>128593.94</c:v>
                </c:pt>
                <c:pt idx="69">
                  <c:v>131040.289</c:v>
                </c:pt>
                <c:pt idx="70">
                  <c:v>133473.755</c:v>
                </c:pt>
                <c:pt idx="71">
                  <c:v>135805.181</c:v>
                </c:pt>
                <c:pt idx="72">
                  <c:v>138102.819</c:v>
                </c:pt>
                <c:pt idx="73">
                  <c:v>140256.317</c:v>
                </c:pt>
                <c:pt idx="74">
                  <c:v>141766.105</c:v>
                </c:pt>
                <c:pt idx="75">
                  <c:v>144158.258</c:v>
                </c:pt>
                <c:pt idx="76">
                  <c:v>146668.513</c:v>
                </c:pt>
                <c:pt idx="77">
                  <c:v>149033.479</c:v>
                </c:pt>
                <c:pt idx="78">
                  <c:v>151136.214</c:v>
                </c:pt>
                <c:pt idx="79">
                  <c:v>153598.773</c:v>
                </c:pt>
                <c:pt idx="80">
                  <c:v>155873.449</c:v>
                </c:pt>
                <c:pt idx="81">
                  <c:v>158351.0</c:v>
                </c:pt>
                <c:pt idx="82">
                  <c:v>160800.0</c:v>
                </c:pt>
                <c:pt idx="83">
                  <c:v>163198.0</c:v>
                </c:pt>
                <c:pt idx="84">
                  <c:v>165630.0</c:v>
                </c:pt>
                <c:pt idx="85">
                  <c:v>166602.0</c:v>
                </c:pt>
                <c:pt idx="86">
                  <c:v>166603.0</c:v>
                </c:pt>
                <c:pt idx="87">
                  <c:v>168099.0</c:v>
                </c:pt>
                <c:pt idx="88">
                  <c:v>170588.0</c:v>
                </c:pt>
                <c:pt idx="89">
                  <c:v>173072.0</c:v>
                </c:pt>
                <c:pt idx="90">
                  <c:v>175581.0</c:v>
                </c:pt>
                <c:pt idx="91">
                  <c:v>178106.291</c:v>
                </c:pt>
                <c:pt idx="92">
                  <c:v>180320.702</c:v>
                </c:pt>
                <c:pt idx="93">
                  <c:v>182675.462</c:v>
                </c:pt>
                <c:pt idx="94">
                  <c:v>185113.017</c:v>
                </c:pt>
                <c:pt idx="95">
                  <c:v>187421.835</c:v>
                </c:pt>
                <c:pt idx="96">
                  <c:v>189872.725</c:v>
                </c:pt>
                <c:pt idx="97">
                  <c:v>192362.755</c:v>
                </c:pt>
                <c:pt idx="98">
                  <c:v>194721.154</c:v>
                </c:pt>
                <c:pt idx="99">
                  <c:v>196851.905</c:v>
                </c:pt>
                <c:pt idx="100">
                  <c:v>198938.079</c:v>
                </c:pt>
                <c:pt idx="101">
                  <c:v>201178.789</c:v>
                </c:pt>
                <c:pt idx="102">
                  <c:v>203359.363</c:v>
                </c:pt>
                <c:pt idx="103">
                  <c:v>205555.886</c:v>
                </c:pt>
                <c:pt idx="104">
                  <c:v>207727.844</c:v>
                </c:pt>
                <c:pt idx="105">
                  <c:v>209841.804</c:v>
                </c:pt>
                <c:pt idx="106">
                  <c:v>211460.329</c:v>
                </c:pt>
                <c:pt idx="107">
                  <c:v>213336.697</c:v>
                </c:pt>
                <c:pt idx="108">
                  <c:v>215595.855</c:v>
                </c:pt>
                <c:pt idx="109">
                  <c:v>217954.132</c:v>
                </c:pt>
                <c:pt idx="110">
                  <c:v>220556.713</c:v>
                </c:pt>
                <c:pt idx="111">
                  <c:v>222428.516</c:v>
                </c:pt>
                <c:pt idx="112">
                  <c:v>224181.578</c:v>
                </c:pt>
                <c:pt idx="113">
                  <c:v>225837.141</c:v>
                </c:pt>
                <c:pt idx="114">
                  <c:v>227733.458</c:v>
                </c:pt>
                <c:pt idx="115">
                  <c:v>229552.635</c:v>
                </c:pt>
                <c:pt idx="116">
                  <c:v>231493.37</c:v>
                </c:pt>
                <c:pt idx="117">
                  <c:v>233448.366</c:v>
                </c:pt>
                <c:pt idx="118">
                  <c:v>234996.467</c:v>
                </c:pt>
                <c:pt idx="119">
                  <c:v>237038.537</c:v>
                </c:pt>
                <c:pt idx="120">
                  <c:v>239246.911</c:v>
                </c:pt>
                <c:pt idx="121">
                  <c:v>241436.445</c:v>
                </c:pt>
                <c:pt idx="122">
                  <c:v>243625.533</c:v>
                </c:pt>
                <c:pt idx="123">
                  <c:v>245733.489</c:v>
                </c:pt>
                <c:pt idx="124">
                  <c:v>247748.362</c:v>
                </c:pt>
                <c:pt idx="125">
                  <c:v>249537.437</c:v>
                </c:pt>
                <c:pt idx="126">
                  <c:v>251570.814</c:v>
                </c:pt>
                <c:pt idx="127">
                  <c:v>253786.058</c:v>
                </c:pt>
                <c:pt idx="128">
                  <c:v>255896.892</c:v>
                </c:pt>
                <c:pt idx="129">
                  <c:v>258121.545</c:v>
                </c:pt>
                <c:pt idx="130">
                  <c:v>260196.117</c:v>
                </c:pt>
                <c:pt idx="131">
                  <c:v>262140.92</c:v>
                </c:pt>
                <c:pt idx="132">
                  <c:v>263999.491</c:v>
                </c:pt>
                <c:pt idx="133">
                  <c:v>265716.918</c:v>
                </c:pt>
                <c:pt idx="134">
                  <c:v>267811.331</c:v>
                </c:pt>
                <c:pt idx="135">
                  <c:v>270042.877</c:v>
                </c:pt>
                <c:pt idx="136">
                  <c:v>272285.361</c:v>
                </c:pt>
                <c:pt idx="137">
                  <c:v>274368.751</c:v>
                </c:pt>
                <c:pt idx="138">
                  <c:v>276265.61</c:v>
                </c:pt>
                <c:pt idx="139">
                  <c:v>278120.3579999998</c:v>
                </c:pt>
                <c:pt idx="140">
                  <c:v>280219.368</c:v>
                </c:pt>
                <c:pt idx="141">
                  <c:v>282296.677</c:v>
                </c:pt>
                <c:pt idx="142">
                  <c:v>284562.676</c:v>
                </c:pt>
                <c:pt idx="143">
                  <c:v>286820.847</c:v>
                </c:pt>
                <c:pt idx="144">
                  <c:v>288875.634</c:v>
                </c:pt>
                <c:pt idx="145">
                  <c:v>290804.621</c:v>
                </c:pt>
                <c:pt idx="146">
                  <c:v>292772.319</c:v>
                </c:pt>
                <c:pt idx="147">
                  <c:v>294826.6479999998</c:v>
                </c:pt>
                <c:pt idx="148">
                  <c:v>296979.809</c:v>
                </c:pt>
                <c:pt idx="149">
                  <c:v>299218.407</c:v>
                </c:pt>
                <c:pt idx="150">
                  <c:v>301380.934</c:v>
                </c:pt>
                <c:pt idx="151">
                  <c:v>302812.905909096</c:v>
                </c:pt>
                <c:pt idx="152">
                  <c:v>302814.3759090957</c:v>
                </c:pt>
                <c:pt idx="153">
                  <c:v>302815.9459090962</c:v>
                </c:pt>
                <c:pt idx="154">
                  <c:v>302818.7139090974</c:v>
                </c:pt>
                <c:pt idx="155">
                  <c:v>304342.29</c:v>
                </c:pt>
                <c:pt idx="156">
                  <c:v>306258.476</c:v>
                </c:pt>
                <c:pt idx="157">
                  <c:v>308761.97</c:v>
                </c:pt>
                <c:pt idx="158">
                  <c:v>310876.31</c:v>
                </c:pt>
                <c:pt idx="159">
                  <c:v>313376.87</c:v>
                </c:pt>
                <c:pt idx="160">
                  <c:v>315867.854</c:v>
                </c:pt>
                <c:pt idx="161">
                  <c:v>318097.161</c:v>
                </c:pt>
                <c:pt idx="162">
                  <c:v>319748.884</c:v>
                </c:pt>
                <c:pt idx="163">
                  <c:v>319750.613</c:v>
                </c:pt>
                <c:pt idx="164">
                  <c:v>319752.098</c:v>
                </c:pt>
                <c:pt idx="165">
                  <c:v>319753.671</c:v>
                </c:pt>
                <c:pt idx="166">
                  <c:v>319755.544</c:v>
                </c:pt>
                <c:pt idx="167">
                  <c:v>320169.693</c:v>
                </c:pt>
                <c:pt idx="168">
                  <c:v>321249.707</c:v>
                </c:pt>
                <c:pt idx="169">
                  <c:v>322497.906</c:v>
                </c:pt>
                <c:pt idx="170">
                  <c:v>324664.468</c:v>
                </c:pt>
                <c:pt idx="171">
                  <c:v>327170.524</c:v>
                </c:pt>
                <c:pt idx="172">
                  <c:v>329697.691</c:v>
                </c:pt>
                <c:pt idx="173">
                  <c:v>332431.94</c:v>
                </c:pt>
                <c:pt idx="174">
                  <c:v>335158.766</c:v>
                </c:pt>
                <c:pt idx="175">
                  <c:v>337697.813</c:v>
                </c:pt>
                <c:pt idx="176">
                  <c:v>340334.851</c:v>
                </c:pt>
                <c:pt idx="177">
                  <c:v>342781.755</c:v>
                </c:pt>
                <c:pt idx="178">
                  <c:v>345367.471</c:v>
                </c:pt>
                <c:pt idx="179">
                  <c:v>347931.096</c:v>
                </c:pt>
                <c:pt idx="180">
                  <c:v>350244.919</c:v>
                </c:pt>
                <c:pt idx="181">
                  <c:v>352322.98</c:v>
                </c:pt>
                <c:pt idx="182">
                  <c:v>354595.403</c:v>
                </c:pt>
                <c:pt idx="183">
                  <c:v>356932.428</c:v>
                </c:pt>
                <c:pt idx="184">
                  <c:v>359497.557</c:v>
                </c:pt>
                <c:pt idx="185">
                  <c:v>362100.916</c:v>
                </c:pt>
                <c:pt idx="186">
                  <c:v>364549.333</c:v>
                </c:pt>
                <c:pt idx="187">
                  <c:v>366841.478</c:v>
                </c:pt>
                <c:pt idx="188">
                  <c:v>369128.669</c:v>
                </c:pt>
                <c:pt idx="189">
                  <c:v>371674.599</c:v>
                </c:pt>
                <c:pt idx="190">
                  <c:v>374399.664</c:v>
                </c:pt>
                <c:pt idx="191">
                  <c:v>377109.891</c:v>
                </c:pt>
                <c:pt idx="192">
                  <c:v>379728.854</c:v>
                </c:pt>
                <c:pt idx="193">
                  <c:v>381968.1679999998</c:v>
                </c:pt>
                <c:pt idx="194">
                  <c:v>384290.908</c:v>
                </c:pt>
                <c:pt idx="195">
                  <c:v>386623.524</c:v>
                </c:pt>
                <c:pt idx="196">
                  <c:v>389161.567</c:v>
                </c:pt>
                <c:pt idx="197">
                  <c:v>391870.777</c:v>
                </c:pt>
                <c:pt idx="198">
                  <c:v>393374.731</c:v>
                </c:pt>
                <c:pt idx="199">
                  <c:v>393376.524</c:v>
                </c:pt>
                <c:pt idx="200">
                  <c:v>394236.542</c:v>
                </c:pt>
                <c:pt idx="201">
                  <c:v>395908.514</c:v>
                </c:pt>
                <c:pt idx="202">
                  <c:v>397852.987</c:v>
                </c:pt>
                <c:pt idx="203">
                  <c:v>399959.066</c:v>
                </c:pt>
                <c:pt idx="204">
                  <c:v>402135.628</c:v>
                </c:pt>
                <c:pt idx="205">
                  <c:v>404436.436</c:v>
                </c:pt>
                <c:pt idx="206">
                  <c:v>406554.189</c:v>
                </c:pt>
                <c:pt idx="207">
                  <c:v>408696.756</c:v>
                </c:pt>
                <c:pt idx="208">
                  <c:v>410985.813</c:v>
                </c:pt>
                <c:pt idx="209">
                  <c:v>413139.563</c:v>
                </c:pt>
                <c:pt idx="210">
                  <c:v>415353.882</c:v>
                </c:pt>
                <c:pt idx="211">
                  <c:v>417569.27</c:v>
                </c:pt>
                <c:pt idx="212">
                  <c:v>419719.631</c:v>
                </c:pt>
                <c:pt idx="213">
                  <c:v>421239.404</c:v>
                </c:pt>
              </c:numCache>
            </c:numRef>
          </c:yVal>
          <c:smooth val="0"/>
        </c:ser>
        <c:ser>
          <c:idx val="1"/>
          <c:order val="1"/>
          <c:tx>
            <c:strRef>
              <c:f>'[1]Chart FY05-FY12'!$F$4</c:f>
              <c:strCache>
                <c:ptCount val="1"/>
                <c:pt idx="0">
                  <c:v>FY2012</c:v>
                </c:pt>
              </c:strCache>
            </c:strRef>
          </c:tx>
          <c:marker>
            <c:symbol val="none"/>
          </c:marker>
          <c:xVal>
            <c:numRef>
              <c:f>'[1]Chart FY05-FY12'!$D$5:$D$232</c:f>
              <c:numCache>
                <c:formatCode>0</c:formatCode>
                <c:ptCount val="228"/>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numCache>
            </c:numRef>
          </c:xVal>
          <c:yVal>
            <c:numRef>
              <c:f>'[1]Chart FY05-FY12'!$F$5:$F$209</c:f>
              <c:numCache>
                <c:formatCode>General</c:formatCode>
                <c:ptCount val="205"/>
                <c:pt idx="0">
                  <c:v>632.9</c:v>
                </c:pt>
                <c:pt idx="1">
                  <c:v>1663.2</c:v>
                </c:pt>
                <c:pt idx="2">
                  <c:v>2604.7</c:v>
                </c:pt>
                <c:pt idx="3">
                  <c:v>3713.5</c:v>
                </c:pt>
                <c:pt idx="4">
                  <c:v>5501.3</c:v>
                </c:pt>
                <c:pt idx="5">
                  <c:v>7303.0</c:v>
                </c:pt>
                <c:pt idx="6">
                  <c:v>8657.66</c:v>
                </c:pt>
                <c:pt idx="7">
                  <c:v>11098.02522</c:v>
                </c:pt>
                <c:pt idx="8">
                  <c:v>13342.80717</c:v>
                </c:pt>
                <c:pt idx="9">
                  <c:v>15313.04217</c:v>
                </c:pt>
                <c:pt idx="10">
                  <c:v>17393.70457</c:v>
                </c:pt>
                <c:pt idx="11">
                  <c:v>19551.39087</c:v>
                </c:pt>
                <c:pt idx="12">
                  <c:v>21780.30077</c:v>
                </c:pt>
                <c:pt idx="13">
                  <c:v>24037.73667</c:v>
                </c:pt>
                <c:pt idx="14">
                  <c:v>26440.39647</c:v>
                </c:pt>
                <c:pt idx="15">
                  <c:v>28379.56517</c:v>
                </c:pt>
                <c:pt idx="16">
                  <c:v>30165.30327</c:v>
                </c:pt>
                <c:pt idx="17">
                  <c:v>32017.12297</c:v>
                </c:pt>
                <c:pt idx="18">
                  <c:v>34008.37717</c:v>
                </c:pt>
                <c:pt idx="19">
                  <c:v>36681.79376999997</c:v>
                </c:pt>
                <c:pt idx="20">
                  <c:v>39173.31077</c:v>
                </c:pt>
                <c:pt idx="21">
                  <c:v>41834.39437</c:v>
                </c:pt>
                <c:pt idx="22">
                  <c:v>44520.56137</c:v>
                </c:pt>
                <c:pt idx="23">
                  <c:v>47210.12506999999</c:v>
                </c:pt>
                <c:pt idx="24">
                  <c:v>49892.94397</c:v>
                </c:pt>
                <c:pt idx="25">
                  <c:v>52604.72057</c:v>
                </c:pt>
                <c:pt idx="26">
                  <c:v>55058.07196999999</c:v>
                </c:pt>
                <c:pt idx="27">
                  <c:v>56953.38997</c:v>
                </c:pt>
                <c:pt idx="28">
                  <c:v>59666.72757</c:v>
                </c:pt>
                <c:pt idx="29">
                  <c:v>61776.94867</c:v>
                </c:pt>
                <c:pt idx="30">
                  <c:v>63176.54817</c:v>
                </c:pt>
                <c:pt idx="31">
                  <c:v>64616.45257</c:v>
                </c:pt>
                <c:pt idx="32">
                  <c:v>66772.15216999998</c:v>
                </c:pt>
                <c:pt idx="33">
                  <c:v>69406.06097</c:v>
                </c:pt>
                <c:pt idx="34">
                  <c:v>72043.36507</c:v>
                </c:pt>
                <c:pt idx="35">
                  <c:v>74716.04226999992</c:v>
                </c:pt>
                <c:pt idx="36">
                  <c:v>76800.36756999999</c:v>
                </c:pt>
                <c:pt idx="37">
                  <c:v>78096.98286999992</c:v>
                </c:pt>
                <c:pt idx="38">
                  <c:v>78362.26597</c:v>
                </c:pt>
                <c:pt idx="39">
                  <c:v>79066.37437</c:v>
                </c:pt>
                <c:pt idx="40">
                  <c:v>80056.35896999998</c:v>
                </c:pt>
                <c:pt idx="41">
                  <c:v>80056.35896999998</c:v>
                </c:pt>
                <c:pt idx="42">
                  <c:v>80056.35896999998</c:v>
                </c:pt>
                <c:pt idx="43">
                  <c:v>80056.35896999998</c:v>
                </c:pt>
                <c:pt idx="44">
                  <c:v>81461.72326999999</c:v>
                </c:pt>
                <c:pt idx="45">
                  <c:v>82831.37047</c:v>
                </c:pt>
                <c:pt idx="46">
                  <c:v>84514.32236999997</c:v>
                </c:pt>
                <c:pt idx="47">
                  <c:v>86503.21836999999</c:v>
                </c:pt>
                <c:pt idx="48">
                  <c:v>88774.04256999992</c:v>
                </c:pt>
                <c:pt idx="49">
                  <c:v>90649.80646999998</c:v>
                </c:pt>
                <c:pt idx="50">
                  <c:v>92084.61956999998</c:v>
                </c:pt>
                <c:pt idx="51">
                  <c:v>93545.01747</c:v>
                </c:pt>
                <c:pt idx="52">
                  <c:v>95043.75376999998</c:v>
                </c:pt>
                <c:pt idx="53">
                  <c:v>96924.18326999997</c:v>
                </c:pt>
                <c:pt idx="54">
                  <c:v>99018.04156999999</c:v>
                </c:pt>
                <c:pt idx="55">
                  <c:v>101214.21557</c:v>
                </c:pt>
                <c:pt idx="56">
                  <c:v>103114.43957</c:v>
                </c:pt>
                <c:pt idx="57">
                  <c:v>104388.27757</c:v>
                </c:pt>
                <c:pt idx="58">
                  <c:v>105837.42157</c:v>
                </c:pt>
                <c:pt idx="59">
                  <c:v>107768.54357</c:v>
                </c:pt>
                <c:pt idx="60">
                  <c:v>110013.46857</c:v>
                </c:pt>
                <c:pt idx="61">
                  <c:v>112195.90957</c:v>
                </c:pt>
                <c:pt idx="62">
                  <c:v>114495.41757</c:v>
                </c:pt>
                <c:pt idx="63">
                  <c:v>116744.18657</c:v>
                </c:pt>
                <c:pt idx="64">
                  <c:v>119068.94057</c:v>
                </c:pt>
                <c:pt idx="65">
                  <c:v>121301.30857</c:v>
                </c:pt>
                <c:pt idx="66">
                  <c:v>123573.92357</c:v>
                </c:pt>
                <c:pt idx="67">
                  <c:v>125874.84657</c:v>
                </c:pt>
                <c:pt idx="68">
                  <c:v>127436.21557</c:v>
                </c:pt>
                <c:pt idx="69">
                  <c:v>129718.23157</c:v>
                </c:pt>
                <c:pt idx="70">
                  <c:v>131647.37857</c:v>
                </c:pt>
                <c:pt idx="71">
                  <c:v>133108.40557</c:v>
                </c:pt>
                <c:pt idx="72">
                  <c:v>134534.94557</c:v>
                </c:pt>
                <c:pt idx="73">
                  <c:v>134534.94557</c:v>
                </c:pt>
                <c:pt idx="74">
                  <c:v>134534.94557</c:v>
                </c:pt>
                <c:pt idx="75">
                  <c:v>134534.94557</c:v>
                </c:pt>
                <c:pt idx="76">
                  <c:v>134534.94557</c:v>
                </c:pt>
                <c:pt idx="77">
                  <c:v>134534.94557</c:v>
                </c:pt>
                <c:pt idx="78">
                  <c:v>134534.94557</c:v>
                </c:pt>
                <c:pt idx="79">
                  <c:v>134534.94557</c:v>
                </c:pt>
                <c:pt idx="80">
                  <c:v>134534.94557</c:v>
                </c:pt>
                <c:pt idx="81">
                  <c:v>134534.94557</c:v>
                </c:pt>
                <c:pt idx="82">
                  <c:v>135272.97157</c:v>
                </c:pt>
                <c:pt idx="83">
                  <c:v>136867.17757</c:v>
                </c:pt>
                <c:pt idx="84">
                  <c:v>138984.41757</c:v>
                </c:pt>
                <c:pt idx="85">
                  <c:v>141261.40357</c:v>
                </c:pt>
                <c:pt idx="86">
                  <c:v>143540.44557</c:v>
                </c:pt>
                <c:pt idx="87">
                  <c:v>146043.47357</c:v>
                </c:pt>
                <c:pt idx="88">
                  <c:v>148653.84657</c:v>
                </c:pt>
                <c:pt idx="89">
                  <c:v>151194.33357</c:v>
                </c:pt>
                <c:pt idx="90">
                  <c:v>153866.51657</c:v>
                </c:pt>
                <c:pt idx="91">
                  <c:v>156468.09257</c:v>
                </c:pt>
                <c:pt idx="92">
                  <c:v>158979.99657</c:v>
                </c:pt>
                <c:pt idx="93">
                  <c:v>161597.84257</c:v>
                </c:pt>
                <c:pt idx="94">
                  <c:v>164188.08557</c:v>
                </c:pt>
                <c:pt idx="95">
                  <c:v>166842.62957</c:v>
                </c:pt>
                <c:pt idx="96">
                  <c:v>169216.75457</c:v>
                </c:pt>
                <c:pt idx="97">
                  <c:v>171809.49357</c:v>
                </c:pt>
                <c:pt idx="98">
                  <c:v>174481.35557</c:v>
                </c:pt>
                <c:pt idx="99">
                  <c:v>177128.25257</c:v>
                </c:pt>
                <c:pt idx="100">
                  <c:v>179275.59457</c:v>
                </c:pt>
                <c:pt idx="101">
                  <c:v>181493.30657</c:v>
                </c:pt>
                <c:pt idx="102">
                  <c:v>184024.12157</c:v>
                </c:pt>
                <c:pt idx="103">
                  <c:v>186642.18557</c:v>
                </c:pt>
                <c:pt idx="104">
                  <c:v>189097.92957</c:v>
                </c:pt>
                <c:pt idx="105">
                  <c:v>191403.38657</c:v>
                </c:pt>
                <c:pt idx="106">
                  <c:v>193929.50757</c:v>
                </c:pt>
                <c:pt idx="107">
                  <c:v>196576.55057</c:v>
                </c:pt>
                <c:pt idx="108">
                  <c:v>199086.17857</c:v>
                </c:pt>
                <c:pt idx="109">
                  <c:v>201642.15757</c:v>
                </c:pt>
                <c:pt idx="110">
                  <c:v>204292.63657</c:v>
                </c:pt>
                <c:pt idx="111">
                  <c:v>206969.90557</c:v>
                </c:pt>
                <c:pt idx="112">
                  <c:v>209454.60857</c:v>
                </c:pt>
                <c:pt idx="113">
                  <c:v>211908.66057</c:v>
                </c:pt>
                <c:pt idx="114">
                  <c:v>214387.79857</c:v>
                </c:pt>
                <c:pt idx="115">
                  <c:v>216771.48157</c:v>
                </c:pt>
                <c:pt idx="116">
                  <c:v>218697.26457</c:v>
                </c:pt>
                <c:pt idx="117">
                  <c:v>220662.20957</c:v>
                </c:pt>
                <c:pt idx="118">
                  <c:v>222994.11557</c:v>
                </c:pt>
                <c:pt idx="119">
                  <c:v>225361.53157</c:v>
                </c:pt>
                <c:pt idx="120">
                  <c:v>227685.36857</c:v>
                </c:pt>
                <c:pt idx="121">
                  <c:v>230010.22057</c:v>
                </c:pt>
                <c:pt idx="122">
                  <c:v>232428.24057</c:v>
                </c:pt>
                <c:pt idx="123">
                  <c:v>234514.50557</c:v>
                </c:pt>
                <c:pt idx="124">
                  <c:v>236947.36457</c:v>
                </c:pt>
                <c:pt idx="125">
                  <c:v>239217.1155700001</c:v>
                </c:pt>
                <c:pt idx="126">
                  <c:v>241593.56857</c:v>
                </c:pt>
                <c:pt idx="127">
                  <c:v>242502.43257</c:v>
                </c:pt>
                <c:pt idx="128">
                  <c:v>242502.43257</c:v>
                </c:pt>
                <c:pt idx="129">
                  <c:v>243307.95257</c:v>
                </c:pt>
                <c:pt idx="130">
                  <c:v>245176.61857</c:v>
                </c:pt>
                <c:pt idx="131">
                  <c:v>247401.59157</c:v>
                </c:pt>
                <c:pt idx="132">
                  <c:v>249293.67657</c:v>
                </c:pt>
                <c:pt idx="133">
                  <c:v>251200.00857</c:v>
                </c:pt>
                <c:pt idx="134">
                  <c:v>252928.63457</c:v>
                </c:pt>
                <c:pt idx="135">
                  <c:v>255352.13257</c:v>
                </c:pt>
                <c:pt idx="136">
                  <c:v>257916.53657</c:v>
                </c:pt>
                <c:pt idx="137">
                  <c:v>260615.16357</c:v>
                </c:pt>
                <c:pt idx="138">
                  <c:v>263003.42157</c:v>
                </c:pt>
                <c:pt idx="139">
                  <c:v>264947.50457</c:v>
                </c:pt>
                <c:pt idx="140">
                  <c:v>266880.70857</c:v>
                </c:pt>
                <c:pt idx="141">
                  <c:v>268754.14257</c:v>
                </c:pt>
                <c:pt idx="142">
                  <c:v>270971.64157</c:v>
                </c:pt>
                <c:pt idx="143">
                  <c:v>273661.40057</c:v>
                </c:pt>
                <c:pt idx="144">
                  <c:v>276174.70157</c:v>
                </c:pt>
                <c:pt idx="145">
                  <c:v>277397.50757</c:v>
                </c:pt>
                <c:pt idx="146">
                  <c:v>278842.35757</c:v>
                </c:pt>
                <c:pt idx="147">
                  <c:v>280636.06757</c:v>
                </c:pt>
                <c:pt idx="148">
                  <c:v>282769.91757</c:v>
                </c:pt>
                <c:pt idx="149">
                  <c:v>285502.33157</c:v>
                </c:pt>
                <c:pt idx="150">
                  <c:v>287847.57757</c:v>
                </c:pt>
                <c:pt idx="151">
                  <c:v>290331.31757</c:v>
                </c:pt>
                <c:pt idx="152">
                  <c:v>292749.55357</c:v>
                </c:pt>
                <c:pt idx="153">
                  <c:v>294646.77057</c:v>
                </c:pt>
                <c:pt idx="154">
                  <c:v>296567.76157</c:v>
                </c:pt>
                <c:pt idx="155">
                  <c:v>298538.78057</c:v>
                </c:pt>
                <c:pt idx="156">
                  <c:v>300465.94057</c:v>
                </c:pt>
                <c:pt idx="157">
                  <c:v>302423.25857</c:v>
                </c:pt>
                <c:pt idx="158">
                  <c:v>304390.33357</c:v>
                </c:pt>
                <c:pt idx="159">
                  <c:v>306260.04057</c:v>
                </c:pt>
                <c:pt idx="160">
                  <c:v>308280.37157</c:v>
                </c:pt>
                <c:pt idx="161">
                  <c:v>310271.09157</c:v>
                </c:pt>
                <c:pt idx="162">
                  <c:v>316288.832</c:v>
                </c:pt>
                <c:pt idx="163">
                  <c:v>318995.874</c:v>
                </c:pt>
                <c:pt idx="164">
                  <c:v>321382.843</c:v>
                </c:pt>
                <c:pt idx="165">
                  <c:v>323717.889</c:v>
                </c:pt>
                <c:pt idx="166">
                  <c:v>325851.212</c:v>
                </c:pt>
                <c:pt idx="167">
                  <c:v>328257.566</c:v>
                </c:pt>
                <c:pt idx="168">
                  <c:v>330638.836</c:v>
                </c:pt>
                <c:pt idx="169">
                  <c:v>332600.781</c:v>
                </c:pt>
                <c:pt idx="170">
                  <c:v>334870.993</c:v>
                </c:pt>
                <c:pt idx="171">
                  <c:v>337228.55</c:v>
                </c:pt>
                <c:pt idx="172">
                  <c:v>339595.873</c:v>
                </c:pt>
                <c:pt idx="173">
                  <c:v>341987.831</c:v>
                </c:pt>
                <c:pt idx="174">
                  <c:v>344373.868</c:v>
                </c:pt>
                <c:pt idx="175">
                  <c:v>346759.107</c:v>
                </c:pt>
                <c:pt idx="176">
                  <c:v>349107.742</c:v>
                </c:pt>
                <c:pt idx="177">
                  <c:v>351529.062</c:v>
                </c:pt>
                <c:pt idx="178">
                  <c:v>353838.248</c:v>
                </c:pt>
                <c:pt idx="179">
                  <c:v>355914.433</c:v>
                </c:pt>
                <c:pt idx="180">
                  <c:v>357848.944</c:v>
                </c:pt>
                <c:pt idx="181">
                  <c:v>359647.656</c:v>
                </c:pt>
                <c:pt idx="182">
                  <c:v>361527.087</c:v>
                </c:pt>
                <c:pt idx="183">
                  <c:v>363353.037</c:v>
                </c:pt>
                <c:pt idx="184">
                  <c:v>364761.831</c:v>
                </c:pt>
                <c:pt idx="185">
                  <c:v>366562.025</c:v>
                </c:pt>
                <c:pt idx="186">
                  <c:v>368436.164</c:v>
                </c:pt>
                <c:pt idx="187">
                  <c:v>370358.28</c:v>
                </c:pt>
                <c:pt idx="188">
                  <c:v>372231.831</c:v>
                </c:pt>
                <c:pt idx="189">
                  <c:v>374043.692</c:v>
                </c:pt>
                <c:pt idx="190">
                  <c:v>375788.321</c:v>
                </c:pt>
                <c:pt idx="191">
                  <c:v>377442.952</c:v>
                </c:pt>
                <c:pt idx="192">
                  <c:v>379202.077</c:v>
                </c:pt>
                <c:pt idx="193">
                  <c:v>380942.982</c:v>
                </c:pt>
                <c:pt idx="194">
                  <c:v>382717.56</c:v>
                </c:pt>
                <c:pt idx="195">
                  <c:v>384110.551</c:v>
                </c:pt>
                <c:pt idx="196">
                  <c:v>385948.621</c:v>
                </c:pt>
                <c:pt idx="197">
                  <c:v>387774.873</c:v>
                </c:pt>
                <c:pt idx="198">
                  <c:v>389620.029</c:v>
                </c:pt>
                <c:pt idx="199">
                  <c:v>389772.687</c:v>
                </c:pt>
                <c:pt idx="200">
                  <c:v>390890.706</c:v>
                </c:pt>
                <c:pt idx="201">
                  <c:v>392863.407</c:v>
                </c:pt>
                <c:pt idx="202">
                  <c:v>394897.55</c:v>
                </c:pt>
                <c:pt idx="203">
                  <c:v>397091.114</c:v>
                </c:pt>
                <c:pt idx="204">
                  <c:v>397835.447</c:v>
                </c:pt>
              </c:numCache>
            </c:numRef>
          </c:yVal>
          <c:smooth val="0"/>
        </c:ser>
        <c:ser>
          <c:idx val="2"/>
          <c:order val="2"/>
          <c:tx>
            <c:strRef>
              <c:f>'[1]Chart FY05-FY12'!$G$4</c:f>
              <c:strCache>
                <c:ptCount val="1"/>
                <c:pt idx="0">
                  <c:v>FY2013</c:v>
                </c:pt>
              </c:strCache>
            </c:strRef>
          </c:tx>
          <c:spPr>
            <a:ln>
              <a:solidFill>
                <a:srgbClr val="007434"/>
              </a:solidFill>
            </a:ln>
          </c:spPr>
          <c:marker>
            <c:symbol val="none"/>
          </c:marker>
          <c:xVal>
            <c:numRef>
              <c:f>'[1]Chart FY05-FY12'!$D$5:$D$232</c:f>
              <c:numCache>
                <c:formatCode>0</c:formatCode>
                <c:ptCount val="228"/>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numCache>
            </c:numRef>
          </c:xVal>
          <c:yVal>
            <c:numRef>
              <c:f>'[1]Chart FY05-FY12'!$G$5:$G$232</c:f>
              <c:numCache>
                <c:formatCode>General</c:formatCode>
                <c:ptCount val="228"/>
                <c:pt idx="0">
                  <c:v>36.19</c:v>
                </c:pt>
                <c:pt idx="1">
                  <c:v>237.72</c:v>
                </c:pt>
                <c:pt idx="2">
                  <c:v>576.74</c:v>
                </c:pt>
                <c:pt idx="3">
                  <c:v>1285.34315</c:v>
                </c:pt>
                <c:pt idx="4">
                  <c:v>2716.20165</c:v>
                </c:pt>
                <c:pt idx="5">
                  <c:v>3698.7</c:v>
                </c:pt>
                <c:pt idx="6">
                  <c:v>4842.62905</c:v>
                </c:pt>
                <c:pt idx="7">
                  <c:v>5893.22328</c:v>
                </c:pt>
                <c:pt idx="8">
                  <c:v>6391.89204</c:v>
                </c:pt>
                <c:pt idx="9">
                  <c:v>6393.92194</c:v>
                </c:pt>
                <c:pt idx="10">
                  <c:v>7274.38865</c:v>
                </c:pt>
                <c:pt idx="11">
                  <c:v>8734.41655</c:v>
                </c:pt>
                <c:pt idx="12">
                  <c:v>10276.5824</c:v>
                </c:pt>
                <c:pt idx="13">
                  <c:v>11857.327</c:v>
                </c:pt>
                <c:pt idx="14">
                  <c:v>13444.6329</c:v>
                </c:pt>
                <c:pt idx="15">
                  <c:v>14499.2343</c:v>
                </c:pt>
                <c:pt idx="16">
                  <c:v>14499.2343</c:v>
                </c:pt>
                <c:pt idx="17">
                  <c:v>15507.9336</c:v>
                </c:pt>
                <c:pt idx="18">
                  <c:v>17549.2159</c:v>
                </c:pt>
                <c:pt idx="19">
                  <c:v>19791.19</c:v>
                </c:pt>
                <c:pt idx="20">
                  <c:v>21130.6083</c:v>
                </c:pt>
                <c:pt idx="21">
                  <c:v>23491.7265</c:v>
                </c:pt>
                <c:pt idx="22">
                  <c:v>25692.1349</c:v>
                </c:pt>
                <c:pt idx="23">
                  <c:v>27664.0329</c:v>
                </c:pt>
                <c:pt idx="24">
                  <c:v>30191.6447</c:v>
                </c:pt>
                <c:pt idx="25">
                  <c:v>32834.8096</c:v>
                </c:pt>
                <c:pt idx="26">
                  <c:v>35172.6492</c:v>
                </c:pt>
                <c:pt idx="27">
                  <c:v>37462.62</c:v>
                </c:pt>
                <c:pt idx="28">
                  <c:v>39805.9779</c:v>
                </c:pt>
                <c:pt idx="29">
                  <c:v>41704.4069</c:v>
                </c:pt>
                <c:pt idx="30">
                  <c:v>43942.6261</c:v>
                </c:pt>
                <c:pt idx="31">
                  <c:v>46212.1636</c:v>
                </c:pt>
                <c:pt idx="32">
                  <c:v>48538.4379</c:v>
                </c:pt>
                <c:pt idx="33">
                  <c:v>50854.9546</c:v>
                </c:pt>
                <c:pt idx="34">
                  <c:v>53276.7321</c:v>
                </c:pt>
                <c:pt idx="35">
                  <c:v>55845.5367</c:v>
                </c:pt>
                <c:pt idx="36">
                  <c:v>58077.1877</c:v>
                </c:pt>
                <c:pt idx="37">
                  <c:v>59797.7466</c:v>
                </c:pt>
                <c:pt idx="38">
                  <c:v>61714.5324</c:v>
                </c:pt>
                <c:pt idx="39">
                  <c:v>63876.4417</c:v>
                </c:pt>
                <c:pt idx="40">
                  <c:v>66057.41619999993</c:v>
                </c:pt>
                <c:pt idx="41">
                  <c:v>68178.0537</c:v>
                </c:pt>
                <c:pt idx="42">
                  <c:v>70427.95699999997</c:v>
                </c:pt>
                <c:pt idx="43">
                  <c:v>72774.6529</c:v>
                </c:pt>
                <c:pt idx="44">
                  <c:v>75280.5893</c:v>
                </c:pt>
                <c:pt idx="45">
                  <c:v>77745.2586</c:v>
                </c:pt>
                <c:pt idx="46">
                  <c:v>80268.56630000001</c:v>
                </c:pt>
                <c:pt idx="47">
                  <c:v>82473.44219999992</c:v>
                </c:pt>
                <c:pt idx="48">
                  <c:v>84056.3596</c:v>
                </c:pt>
                <c:pt idx="49">
                  <c:v>85808.6864</c:v>
                </c:pt>
                <c:pt idx="50">
                  <c:v>87733.6415</c:v>
                </c:pt>
                <c:pt idx="51">
                  <c:v>90203.36219999999</c:v>
                </c:pt>
                <c:pt idx="52">
                  <c:v>91685.8012</c:v>
                </c:pt>
                <c:pt idx="53">
                  <c:v>94005.6139</c:v>
                </c:pt>
                <c:pt idx="54">
                  <c:v>96152.21259999991</c:v>
                </c:pt>
                <c:pt idx="55">
                  <c:v>97977.3233</c:v>
                </c:pt>
                <c:pt idx="56">
                  <c:v>99842.96249999997</c:v>
                </c:pt>
                <c:pt idx="57">
                  <c:v>101667.005</c:v>
                </c:pt>
                <c:pt idx="58">
                  <c:v>103477.211</c:v>
                </c:pt>
                <c:pt idx="59">
                  <c:v>105692.319</c:v>
                </c:pt>
                <c:pt idx="60">
                  <c:v>108094.763</c:v>
                </c:pt>
                <c:pt idx="61">
                  <c:v>109787.201</c:v>
                </c:pt>
                <c:pt idx="62">
                  <c:v>111413.209</c:v>
                </c:pt>
                <c:pt idx="63">
                  <c:v>113099.71</c:v>
                </c:pt>
                <c:pt idx="64">
                  <c:v>114457.294</c:v>
                </c:pt>
                <c:pt idx="65">
                  <c:v>116520.203</c:v>
                </c:pt>
                <c:pt idx="66">
                  <c:v>117997.423</c:v>
                </c:pt>
                <c:pt idx="67">
                  <c:v>119642.765</c:v>
                </c:pt>
                <c:pt idx="68">
                  <c:v>121325.664</c:v>
                </c:pt>
                <c:pt idx="69">
                  <c:v>122978.931</c:v>
                </c:pt>
                <c:pt idx="70">
                  <c:v>124649.343</c:v>
                </c:pt>
                <c:pt idx="71">
                  <c:v>126329.798</c:v>
                </c:pt>
                <c:pt idx="72">
                  <c:v>127933.858</c:v>
                </c:pt>
                <c:pt idx="73">
                  <c:v>130380.411</c:v>
                </c:pt>
                <c:pt idx="74">
                  <c:v>132816.549</c:v>
                </c:pt>
                <c:pt idx="75">
                  <c:v>135048.201</c:v>
                </c:pt>
                <c:pt idx="76">
                  <c:v>136905.083</c:v>
                </c:pt>
                <c:pt idx="77">
                  <c:v>138751.571</c:v>
                </c:pt>
                <c:pt idx="78">
                  <c:v>139423.338</c:v>
                </c:pt>
                <c:pt idx="79">
                  <c:v>139482.634</c:v>
                </c:pt>
                <c:pt idx="80">
                  <c:v>139483.023</c:v>
                </c:pt>
                <c:pt idx="81">
                  <c:v>140830.974</c:v>
                </c:pt>
                <c:pt idx="82">
                  <c:v>143273.543</c:v>
                </c:pt>
                <c:pt idx="83">
                  <c:v>145668.456</c:v>
                </c:pt>
                <c:pt idx="84">
                  <c:v>147953.396</c:v>
                </c:pt>
                <c:pt idx="85">
                  <c:v>150179.225</c:v>
                </c:pt>
                <c:pt idx="86">
                  <c:v>152145.935</c:v>
                </c:pt>
                <c:pt idx="87">
                  <c:v>154524.597</c:v>
                </c:pt>
                <c:pt idx="88">
                  <c:v>156966.571</c:v>
                </c:pt>
                <c:pt idx="89">
                  <c:v>158505.489</c:v>
                </c:pt>
                <c:pt idx="90">
                  <c:v>160817.068</c:v>
                </c:pt>
                <c:pt idx="91">
                  <c:v>163084.298</c:v>
                </c:pt>
                <c:pt idx="92">
                  <c:v>165228.247</c:v>
                </c:pt>
                <c:pt idx="93">
                  <c:v>167509.309</c:v>
                </c:pt>
                <c:pt idx="94">
                  <c:v>169366.11</c:v>
                </c:pt>
                <c:pt idx="95">
                  <c:v>171748.205</c:v>
                </c:pt>
                <c:pt idx="96">
                  <c:v>173943.767</c:v>
                </c:pt>
                <c:pt idx="97">
                  <c:v>175816.691</c:v>
                </c:pt>
                <c:pt idx="98">
                  <c:v>177680.915</c:v>
                </c:pt>
                <c:pt idx="99">
                  <c:v>179882.519</c:v>
                </c:pt>
                <c:pt idx="100">
                  <c:v>182303.428</c:v>
                </c:pt>
                <c:pt idx="101">
                  <c:v>184653.25</c:v>
                </c:pt>
                <c:pt idx="102">
                  <c:v>186894.706</c:v>
                </c:pt>
                <c:pt idx="103">
                  <c:v>189079.274</c:v>
                </c:pt>
                <c:pt idx="104">
                  <c:v>190907.559</c:v>
                </c:pt>
                <c:pt idx="105">
                  <c:v>192739.824</c:v>
                </c:pt>
                <c:pt idx="106">
                  <c:v>194635.029</c:v>
                </c:pt>
                <c:pt idx="107">
                  <c:v>196143.207</c:v>
                </c:pt>
                <c:pt idx="108">
                  <c:v>196143.207</c:v>
                </c:pt>
                <c:pt idx="109">
                  <c:v>196143.207</c:v>
                </c:pt>
                <c:pt idx="110">
                  <c:v>197117.285</c:v>
                </c:pt>
                <c:pt idx="111">
                  <c:v>199545.174</c:v>
                </c:pt>
                <c:pt idx="112">
                  <c:v>201894.771</c:v>
                </c:pt>
                <c:pt idx="113">
                  <c:v>204227.972</c:v>
                </c:pt>
                <c:pt idx="114">
                  <c:v>206670.183</c:v>
                </c:pt>
                <c:pt idx="115">
                  <c:v>209168.075</c:v>
                </c:pt>
                <c:pt idx="116">
                  <c:v>211749.901</c:v>
                </c:pt>
                <c:pt idx="117">
                  <c:v>213880.675</c:v>
                </c:pt>
                <c:pt idx="118">
                  <c:v>215711.323</c:v>
                </c:pt>
                <c:pt idx="119">
                  <c:v>217559.866</c:v>
                </c:pt>
                <c:pt idx="120">
                  <c:v>219714.641</c:v>
                </c:pt>
                <c:pt idx="121">
                  <c:v>221917.144</c:v>
                </c:pt>
                <c:pt idx="122">
                  <c:v>223858.533</c:v>
                </c:pt>
                <c:pt idx="123">
                  <c:v>226274.528</c:v>
                </c:pt>
                <c:pt idx="124">
                  <c:v>228813.559</c:v>
                </c:pt>
                <c:pt idx="125">
                  <c:v>231229.951</c:v>
                </c:pt>
                <c:pt idx="126">
                  <c:v>233212.059</c:v>
                </c:pt>
                <c:pt idx="127">
                  <c:v>235614.889</c:v>
                </c:pt>
                <c:pt idx="128">
                  <c:v>238013.553</c:v>
                </c:pt>
                <c:pt idx="129">
                  <c:v>240477.13</c:v>
                </c:pt>
                <c:pt idx="130">
                  <c:v>242983.67</c:v>
                </c:pt>
                <c:pt idx="131">
                  <c:v>245546.267</c:v>
                </c:pt>
                <c:pt idx="132">
                  <c:v>247692.505</c:v>
                </c:pt>
                <c:pt idx="133">
                  <c:v>249806.024</c:v>
                </c:pt>
                <c:pt idx="134">
                  <c:v>252042.744</c:v>
                </c:pt>
                <c:pt idx="135">
                  <c:v>254479.202</c:v>
                </c:pt>
                <c:pt idx="136">
                  <c:v>256963.625</c:v>
                </c:pt>
                <c:pt idx="137">
                  <c:v>259300.312</c:v>
                </c:pt>
                <c:pt idx="138">
                  <c:v>261716.992</c:v>
                </c:pt>
                <c:pt idx="139">
                  <c:v>264201.352</c:v>
                </c:pt>
                <c:pt idx="140">
                  <c:v>266722.101</c:v>
                </c:pt>
                <c:pt idx="141">
                  <c:v>268687.675</c:v>
                </c:pt>
                <c:pt idx="142">
                  <c:v>271138.856</c:v>
                </c:pt>
                <c:pt idx="143">
                  <c:v>273569.335</c:v>
                </c:pt>
                <c:pt idx="144">
                  <c:v>275960.54</c:v>
                </c:pt>
                <c:pt idx="145">
                  <c:v>278065.846</c:v>
                </c:pt>
                <c:pt idx="146">
                  <c:v>279252.934</c:v>
                </c:pt>
                <c:pt idx="147">
                  <c:v>280860.941</c:v>
                </c:pt>
                <c:pt idx="148">
                  <c:v>282905.601</c:v>
                </c:pt>
                <c:pt idx="149">
                  <c:v>285350.805</c:v>
                </c:pt>
                <c:pt idx="150">
                  <c:v>287814.765</c:v>
                </c:pt>
                <c:pt idx="151">
                  <c:v>290229.839</c:v>
                </c:pt>
                <c:pt idx="152">
                  <c:v>292248.909</c:v>
                </c:pt>
                <c:pt idx="153">
                  <c:v>294006.049</c:v>
                </c:pt>
                <c:pt idx="154">
                  <c:v>295752.182</c:v>
                </c:pt>
                <c:pt idx="155">
                  <c:v>297687.3</c:v>
                </c:pt>
                <c:pt idx="156">
                  <c:v>300146.007</c:v>
                </c:pt>
                <c:pt idx="157">
                  <c:v>301963.908</c:v>
                </c:pt>
                <c:pt idx="158">
                  <c:v>304425.191</c:v>
                </c:pt>
                <c:pt idx="159">
                  <c:v>306908.6579999998</c:v>
                </c:pt>
                <c:pt idx="160">
                  <c:v>309200.093</c:v>
                </c:pt>
                <c:pt idx="161">
                  <c:v>311603.162</c:v>
                </c:pt>
                <c:pt idx="162">
                  <c:v>313999.43</c:v>
                </c:pt>
                <c:pt idx="163">
                  <c:v>315840.2</c:v>
                </c:pt>
                <c:pt idx="164">
                  <c:v>318024.8579999998</c:v>
                </c:pt>
                <c:pt idx="165">
                  <c:v>319804.298</c:v>
                </c:pt>
                <c:pt idx="166">
                  <c:v>321512.9</c:v>
                </c:pt>
                <c:pt idx="167">
                  <c:v>323438.755</c:v>
                </c:pt>
                <c:pt idx="168">
                  <c:v>325389.468</c:v>
                </c:pt>
                <c:pt idx="169">
                  <c:v>327547.782</c:v>
                </c:pt>
                <c:pt idx="170">
                  <c:v>329676.904</c:v>
                </c:pt>
                <c:pt idx="171">
                  <c:v>332004.307</c:v>
                </c:pt>
                <c:pt idx="172">
                  <c:v>334317.806</c:v>
                </c:pt>
                <c:pt idx="173">
                  <c:v>336501.055</c:v>
                </c:pt>
                <c:pt idx="174">
                  <c:v>338407.859</c:v>
                </c:pt>
                <c:pt idx="175">
                  <c:v>340325.43</c:v>
                </c:pt>
                <c:pt idx="176">
                  <c:v>340867.74</c:v>
                </c:pt>
                <c:pt idx="177">
                  <c:v>341556.934</c:v>
                </c:pt>
                <c:pt idx="178">
                  <c:v>343720.827</c:v>
                </c:pt>
                <c:pt idx="179">
                  <c:v>345962.286</c:v>
                </c:pt>
                <c:pt idx="180">
                  <c:v>348439.278</c:v>
                </c:pt>
                <c:pt idx="181">
                  <c:v>350983.546</c:v>
                </c:pt>
                <c:pt idx="182">
                  <c:v>353527.31</c:v>
                </c:pt>
                <c:pt idx="183">
                  <c:v>355488.867</c:v>
                </c:pt>
                <c:pt idx="184">
                  <c:v>357951.047</c:v>
                </c:pt>
                <c:pt idx="185">
                  <c:v>360205.622</c:v>
                </c:pt>
                <c:pt idx="186">
                  <c:v>362484.433</c:v>
                </c:pt>
                <c:pt idx="187">
                  <c:v>364172.868</c:v>
                </c:pt>
                <c:pt idx="188">
                  <c:v>366543.83</c:v>
                </c:pt>
                <c:pt idx="189">
                  <c:v>369085.028</c:v>
                </c:pt>
                <c:pt idx="190">
                  <c:v>371478.468</c:v>
                </c:pt>
                <c:pt idx="191">
                  <c:v>373298.619</c:v>
                </c:pt>
                <c:pt idx="192">
                  <c:v>375628.761</c:v>
                </c:pt>
                <c:pt idx="193">
                  <c:v>377614.472</c:v>
                </c:pt>
                <c:pt idx="194">
                  <c:v>377614.797</c:v>
                </c:pt>
                <c:pt idx="195">
                  <c:v>377890.131</c:v>
                </c:pt>
                <c:pt idx="196">
                  <c:v>379968.27</c:v>
                </c:pt>
                <c:pt idx="197">
                  <c:v>382334.68</c:v>
                </c:pt>
                <c:pt idx="198">
                  <c:v>384926.618</c:v>
                </c:pt>
                <c:pt idx="199">
                  <c:v>387513.496</c:v>
                </c:pt>
                <c:pt idx="200">
                  <c:v>390092.439</c:v>
                </c:pt>
                <c:pt idx="201">
                  <c:v>392682.313</c:v>
                </c:pt>
                <c:pt idx="202">
                  <c:v>395293.38</c:v>
                </c:pt>
                <c:pt idx="203">
                  <c:v>397888.042</c:v>
                </c:pt>
                <c:pt idx="204">
                  <c:v>400384.375</c:v>
                </c:pt>
                <c:pt idx="205">
                  <c:v>402870.767</c:v>
                </c:pt>
                <c:pt idx="206">
                  <c:v>405412.782</c:v>
                </c:pt>
                <c:pt idx="207">
                  <c:v>407830.828</c:v>
                </c:pt>
                <c:pt idx="208">
                  <c:v>410431.404</c:v>
                </c:pt>
                <c:pt idx="209">
                  <c:v>413095.907</c:v>
                </c:pt>
                <c:pt idx="210">
                  <c:v>415732.681</c:v>
                </c:pt>
                <c:pt idx="211">
                  <c:v>418135.295</c:v>
                </c:pt>
                <c:pt idx="212">
                  <c:v>420793.194</c:v>
                </c:pt>
                <c:pt idx="213">
                  <c:v>423420.431</c:v>
                </c:pt>
                <c:pt idx="214">
                  <c:v>425575.114</c:v>
                </c:pt>
                <c:pt idx="215">
                  <c:v>428094.632</c:v>
                </c:pt>
                <c:pt idx="216">
                  <c:v>430775.412</c:v>
                </c:pt>
                <c:pt idx="217">
                  <c:v>433477.16</c:v>
                </c:pt>
                <c:pt idx="218">
                  <c:v>436108.863</c:v>
                </c:pt>
                <c:pt idx="219">
                  <c:v>438571.64</c:v>
                </c:pt>
                <c:pt idx="220">
                  <c:v>439173.29</c:v>
                </c:pt>
                <c:pt idx="221">
                  <c:v>441064.3419999998</c:v>
                </c:pt>
                <c:pt idx="222">
                  <c:v>443250.322</c:v>
                </c:pt>
                <c:pt idx="223">
                  <c:v>445938.106</c:v>
                </c:pt>
                <c:pt idx="224">
                  <c:v>448612.933</c:v>
                </c:pt>
                <c:pt idx="225">
                  <c:v>451241.86</c:v>
                </c:pt>
                <c:pt idx="226">
                  <c:v>453877.461</c:v>
                </c:pt>
                <c:pt idx="227">
                  <c:v>454912.82</c:v>
                </c:pt>
              </c:numCache>
            </c:numRef>
          </c:yVal>
          <c:smooth val="0"/>
        </c:ser>
        <c:ser>
          <c:idx val="3"/>
          <c:order val="3"/>
          <c:tx>
            <c:strRef>
              <c:f>'[1]Chart FY05-FY12'!$H$4</c:f>
              <c:strCache>
                <c:ptCount val="1"/>
                <c:pt idx="0">
                  <c:v>FY2014</c:v>
                </c:pt>
              </c:strCache>
            </c:strRef>
          </c:tx>
          <c:spPr>
            <a:ln>
              <a:solidFill>
                <a:srgbClr val="0033CC"/>
              </a:solidFill>
            </a:ln>
          </c:spPr>
          <c:marker>
            <c:symbol val="none"/>
          </c:marker>
          <c:xVal>
            <c:numRef>
              <c:f>'[1]Chart FY05-FY12'!$D$5:$D$232</c:f>
              <c:numCache>
                <c:formatCode>0</c:formatCode>
                <c:ptCount val="228"/>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numCache>
            </c:numRef>
          </c:xVal>
          <c:yVal>
            <c:numRef>
              <c:f>'[1]Chart FY05-FY12'!$H$5:$H$230</c:f>
              <c:numCache>
                <c:formatCode>General</c:formatCode>
                <c:ptCount val="226"/>
                <c:pt idx="0">
                  <c:v>1.27</c:v>
                </c:pt>
                <c:pt idx="1">
                  <c:v>133.168781</c:v>
                </c:pt>
                <c:pt idx="2">
                  <c:v>587.088704</c:v>
                </c:pt>
                <c:pt idx="3">
                  <c:v>1753.12863</c:v>
                </c:pt>
                <c:pt idx="4">
                  <c:v>2967.77554</c:v>
                </c:pt>
                <c:pt idx="5">
                  <c:v>4415.70386</c:v>
                </c:pt>
                <c:pt idx="6">
                  <c:v>5242.78818</c:v>
                </c:pt>
                <c:pt idx="7">
                  <c:v>5242.86276</c:v>
                </c:pt>
                <c:pt idx="8">
                  <c:v>6352.543389999999</c:v>
                </c:pt>
                <c:pt idx="9">
                  <c:v>8538.479119999989</c:v>
                </c:pt>
                <c:pt idx="10">
                  <c:v>10747.6499</c:v>
                </c:pt>
                <c:pt idx="11">
                  <c:v>13049.3662</c:v>
                </c:pt>
                <c:pt idx="12">
                  <c:v>15199.3634</c:v>
                </c:pt>
                <c:pt idx="13">
                  <c:v>17179.3271</c:v>
                </c:pt>
                <c:pt idx="14">
                  <c:v>19237.0358</c:v>
                </c:pt>
                <c:pt idx="15">
                  <c:v>21267.9971</c:v>
                </c:pt>
                <c:pt idx="16">
                  <c:v>23148.1697</c:v>
                </c:pt>
                <c:pt idx="17">
                  <c:v>24926.7342</c:v>
                </c:pt>
                <c:pt idx="18">
                  <c:v>26361.7175</c:v>
                </c:pt>
                <c:pt idx="19">
                  <c:v>28195.8422</c:v>
                </c:pt>
                <c:pt idx="20">
                  <c:v>29955.0772</c:v>
                </c:pt>
                <c:pt idx="21">
                  <c:v>31933.1626</c:v>
                </c:pt>
                <c:pt idx="22">
                  <c:v>32515.7251</c:v>
                </c:pt>
                <c:pt idx="23">
                  <c:v>32598.7806</c:v>
                </c:pt>
                <c:pt idx="24">
                  <c:v>33722.4771</c:v>
                </c:pt>
                <c:pt idx="25">
                  <c:v>34924.0564</c:v>
                </c:pt>
                <c:pt idx="26">
                  <c:v>36050.5409</c:v>
                </c:pt>
                <c:pt idx="27">
                  <c:v>37932.0755</c:v>
                </c:pt>
                <c:pt idx="28">
                  <c:v>40200.4575</c:v>
                </c:pt>
                <c:pt idx="29">
                  <c:v>42458.4012</c:v>
                </c:pt>
                <c:pt idx="30">
                  <c:v>44578.8198</c:v>
                </c:pt>
                <c:pt idx="31">
                  <c:v>46952.6281</c:v>
                </c:pt>
                <c:pt idx="32">
                  <c:v>49284.081</c:v>
                </c:pt>
                <c:pt idx="33">
                  <c:v>51471.0075</c:v>
                </c:pt>
                <c:pt idx="34">
                  <c:v>53784.0741</c:v>
                </c:pt>
                <c:pt idx="35">
                  <c:v>56230.7629</c:v>
                </c:pt>
                <c:pt idx="36">
                  <c:v>58541.3175</c:v>
                </c:pt>
                <c:pt idx="37">
                  <c:v>60920.4576</c:v>
                </c:pt>
                <c:pt idx="38">
                  <c:v>63160.1819</c:v>
                </c:pt>
                <c:pt idx="39">
                  <c:v>65567.0901</c:v>
                </c:pt>
                <c:pt idx="40">
                  <c:v>67535.3642</c:v>
                </c:pt>
                <c:pt idx="41">
                  <c:v>69986.4847</c:v>
                </c:pt>
                <c:pt idx="42">
                  <c:v>72161.42600000001</c:v>
                </c:pt>
                <c:pt idx="43">
                  <c:v>72352.6151</c:v>
                </c:pt>
                <c:pt idx="44">
                  <c:v>73094.6674</c:v>
                </c:pt>
                <c:pt idx="45">
                  <c:v>75631.171</c:v>
                </c:pt>
                <c:pt idx="46">
                  <c:v>77065.2541</c:v>
                </c:pt>
                <c:pt idx="47">
                  <c:v>79713.0711</c:v>
                </c:pt>
                <c:pt idx="48">
                  <c:v>82358.336</c:v>
                </c:pt>
                <c:pt idx="49">
                  <c:v>85021.501</c:v>
                </c:pt>
                <c:pt idx="50">
                  <c:v>87666.6905</c:v>
                </c:pt>
                <c:pt idx="51">
                  <c:v>90280.34299999994</c:v>
                </c:pt>
                <c:pt idx="52">
                  <c:v>92893.6405</c:v>
                </c:pt>
                <c:pt idx="53">
                  <c:v>95513.141</c:v>
                </c:pt>
                <c:pt idx="54">
                  <c:v>97543.8352</c:v>
                </c:pt>
                <c:pt idx="55">
                  <c:v>100122.236</c:v>
                </c:pt>
                <c:pt idx="56">
                  <c:v>102773.263</c:v>
                </c:pt>
                <c:pt idx="57">
                  <c:v>105390.635</c:v>
                </c:pt>
                <c:pt idx="58">
                  <c:v>107989.851</c:v>
                </c:pt>
                <c:pt idx="59">
                  <c:v>110602.388</c:v>
                </c:pt>
                <c:pt idx="60">
                  <c:v>113238.827</c:v>
                </c:pt>
                <c:pt idx="61">
                  <c:v>115632.553</c:v>
                </c:pt>
                <c:pt idx="62">
                  <c:v>117859.62</c:v>
                </c:pt>
                <c:pt idx="63">
                  <c:v>120329.452</c:v>
                </c:pt>
                <c:pt idx="64">
                  <c:v>122830.266</c:v>
                </c:pt>
                <c:pt idx="65">
                  <c:v>125483.477</c:v>
                </c:pt>
                <c:pt idx="66">
                  <c:v>127619.348</c:v>
                </c:pt>
                <c:pt idx="67">
                  <c:v>130291.548</c:v>
                </c:pt>
                <c:pt idx="68">
                  <c:v>132606.419</c:v>
                </c:pt>
                <c:pt idx="69">
                  <c:v>135140.794</c:v>
                </c:pt>
                <c:pt idx="70">
                  <c:v>137749.69</c:v>
                </c:pt>
                <c:pt idx="71">
                  <c:v>140299.539</c:v>
                </c:pt>
                <c:pt idx="72">
                  <c:v>142539.852</c:v>
                </c:pt>
                <c:pt idx="73">
                  <c:v>144882.756</c:v>
                </c:pt>
                <c:pt idx="74">
                  <c:v>147279.155</c:v>
                </c:pt>
                <c:pt idx="75">
                  <c:v>149371.626</c:v>
                </c:pt>
                <c:pt idx="76">
                  <c:v>152011.538</c:v>
                </c:pt>
                <c:pt idx="77">
                  <c:v>154659.516</c:v>
                </c:pt>
                <c:pt idx="78">
                  <c:v>157303.91</c:v>
                </c:pt>
                <c:pt idx="79">
                  <c:v>159940.36</c:v>
                </c:pt>
                <c:pt idx="80">
                  <c:v>162549.395</c:v>
                </c:pt>
                <c:pt idx="81">
                  <c:v>165043.695</c:v>
                </c:pt>
                <c:pt idx="82">
                  <c:v>167631.531</c:v>
                </c:pt>
                <c:pt idx="83">
                  <c:v>169834.259</c:v>
                </c:pt>
                <c:pt idx="84">
                  <c:v>172521.138</c:v>
                </c:pt>
                <c:pt idx="85">
                  <c:v>174751.376</c:v>
                </c:pt>
                <c:pt idx="86">
                  <c:v>177334.426</c:v>
                </c:pt>
                <c:pt idx="87">
                  <c:v>179563.263</c:v>
                </c:pt>
                <c:pt idx="88">
                  <c:v>182164.412</c:v>
                </c:pt>
                <c:pt idx="89">
                  <c:v>183091.149</c:v>
                </c:pt>
                <c:pt idx="90">
                  <c:v>183091.231</c:v>
                </c:pt>
                <c:pt idx="91">
                  <c:v>183972.525</c:v>
                </c:pt>
                <c:pt idx="92">
                  <c:v>186036.856</c:v>
                </c:pt>
                <c:pt idx="93">
                  <c:v>188703.847</c:v>
                </c:pt>
                <c:pt idx="94">
                  <c:v>191371.323</c:v>
                </c:pt>
                <c:pt idx="95">
                  <c:v>194015.683</c:v>
                </c:pt>
                <c:pt idx="96">
                  <c:v>196314.357</c:v>
                </c:pt>
                <c:pt idx="97">
                  <c:v>198769.742</c:v>
                </c:pt>
                <c:pt idx="98">
                  <c:v>201468.995</c:v>
                </c:pt>
                <c:pt idx="99">
                  <c:v>204029.467</c:v>
                </c:pt>
                <c:pt idx="100">
                  <c:v>206642.502</c:v>
                </c:pt>
                <c:pt idx="101">
                  <c:v>209360.333</c:v>
                </c:pt>
                <c:pt idx="102">
                  <c:v>212011.445</c:v>
                </c:pt>
                <c:pt idx="103">
                  <c:v>214415.2</c:v>
                </c:pt>
                <c:pt idx="104">
                  <c:v>217022.279</c:v>
                </c:pt>
                <c:pt idx="105">
                  <c:v>219619.92</c:v>
                </c:pt>
                <c:pt idx="106">
                  <c:v>222217.146</c:v>
                </c:pt>
                <c:pt idx="107">
                  <c:v>224633.804</c:v>
                </c:pt>
                <c:pt idx="108">
                  <c:v>227410.001</c:v>
                </c:pt>
                <c:pt idx="109">
                  <c:v>230104.412</c:v>
                </c:pt>
                <c:pt idx="110">
                  <c:v>232187.671</c:v>
                </c:pt>
                <c:pt idx="111">
                  <c:v>234876.613</c:v>
                </c:pt>
                <c:pt idx="112">
                  <c:v>237497.821</c:v>
                </c:pt>
                <c:pt idx="113">
                  <c:v>240159.064</c:v>
                </c:pt>
                <c:pt idx="114">
                  <c:v>242868.774</c:v>
                </c:pt>
                <c:pt idx="115">
                  <c:v>245286.335</c:v>
                </c:pt>
                <c:pt idx="116">
                  <c:v>247975.299</c:v>
                </c:pt>
                <c:pt idx="117">
                  <c:v>248670.327</c:v>
                </c:pt>
                <c:pt idx="118">
                  <c:v>249930.429</c:v>
                </c:pt>
                <c:pt idx="119">
                  <c:v>252645.963</c:v>
                </c:pt>
                <c:pt idx="120">
                  <c:v>255344.587</c:v>
                </c:pt>
                <c:pt idx="121">
                  <c:v>257980.044</c:v>
                </c:pt>
                <c:pt idx="122">
                  <c:v>260598.38</c:v>
                </c:pt>
                <c:pt idx="123">
                  <c:v>263165.018</c:v>
                </c:pt>
                <c:pt idx="124">
                  <c:v>264377.172</c:v>
                </c:pt>
                <c:pt idx="125">
                  <c:v>266249.729</c:v>
                </c:pt>
                <c:pt idx="126">
                  <c:v>268907.86</c:v>
                </c:pt>
                <c:pt idx="127">
                  <c:v>271818.522</c:v>
                </c:pt>
                <c:pt idx="128">
                  <c:v>274493.298</c:v>
                </c:pt>
                <c:pt idx="129">
                  <c:v>277137.515</c:v>
                </c:pt>
                <c:pt idx="130">
                  <c:v>279808.021</c:v>
                </c:pt>
                <c:pt idx="131">
                  <c:v>282417.16</c:v>
                </c:pt>
                <c:pt idx="132">
                  <c:v>284845.449</c:v>
                </c:pt>
                <c:pt idx="133">
                  <c:v>287299.378</c:v>
                </c:pt>
                <c:pt idx="134">
                  <c:v>289949.808</c:v>
                </c:pt>
                <c:pt idx="135">
                  <c:v>292626.75</c:v>
                </c:pt>
                <c:pt idx="136">
                  <c:v>295314.97</c:v>
                </c:pt>
                <c:pt idx="137">
                  <c:v>298017.37</c:v>
                </c:pt>
                <c:pt idx="138">
                  <c:v>299389.695</c:v>
                </c:pt>
                <c:pt idx="139">
                  <c:v>301268.176</c:v>
                </c:pt>
                <c:pt idx="140">
                  <c:v>303927.135</c:v>
                </c:pt>
                <c:pt idx="141">
                  <c:v>306416.543</c:v>
                </c:pt>
                <c:pt idx="142">
                  <c:v>309057.5</c:v>
                </c:pt>
                <c:pt idx="143">
                  <c:v>311496.649</c:v>
                </c:pt>
                <c:pt idx="144">
                  <c:v>314119.249</c:v>
                </c:pt>
                <c:pt idx="145">
                  <c:v>316273.619</c:v>
                </c:pt>
                <c:pt idx="146">
                  <c:v>318814.323</c:v>
                </c:pt>
                <c:pt idx="147">
                  <c:v>321380.894</c:v>
                </c:pt>
                <c:pt idx="148">
                  <c:v>323970.28</c:v>
                </c:pt>
                <c:pt idx="149">
                  <c:v>326455.133</c:v>
                </c:pt>
                <c:pt idx="150">
                  <c:v>329045.355</c:v>
                </c:pt>
                <c:pt idx="151">
                  <c:v>331386.494</c:v>
                </c:pt>
                <c:pt idx="152">
                  <c:v>333061.21</c:v>
                </c:pt>
                <c:pt idx="153">
                  <c:v>335744.491</c:v>
                </c:pt>
                <c:pt idx="154">
                  <c:v>338403.731</c:v>
                </c:pt>
                <c:pt idx="155">
                  <c:v>340918.154</c:v>
                </c:pt>
                <c:pt idx="156">
                  <c:v>343589.69</c:v>
                </c:pt>
                <c:pt idx="157">
                  <c:v>346236.375</c:v>
                </c:pt>
                <c:pt idx="158">
                  <c:v>348884.111</c:v>
                </c:pt>
                <c:pt idx="159">
                  <c:v>351362.743</c:v>
                </c:pt>
                <c:pt idx="160">
                  <c:v>353993.662</c:v>
                </c:pt>
                <c:pt idx="161">
                  <c:v>356658.525</c:v>
                </c:pt>
                <c:pt idx="162">
                  <c:v>359199.047</c:v>
                </c:pt>
                <c:pt idx="163">
                  <c:v>361888.034</c:v>
                </c:pt>
                <c:pt idx="164">
                  <c:v>364565.805</c:v>
                </c:pt>
                <c:pt idx="165">
                  <c:v>366977.868</c:v>
                </c:pt>
                <c:pt idx="166">
                  <c:v>369312.841</c:v>
                </c:pt>
                <c:pt idx="167">
                  <c:v>371692.602</c:v>
                </c:pt>
                <c:pt idx="168">
                  <c:v>374368.343</c:v>
                </c:pt>
                <c:pt idx="169">
                  <c:v>377040.333</c:v>
                </c:pt>
                <c:pt idx="170">
                  <c:v>379737.959</c:v>
                </c:pt>
                <c:pt idx="171">
                  <c:v>382486.625</c:v>
                </c:pt>
                <c:pt idx="172">
                  <c:v>385287.654</c:v>
                </c:pt>
                <c:pt idx="173">
                  <c:v>387246.847</c:v>
                </c:pt>
                <c:pt idx="174">
                  <c:v>389982.6</c:v>
                </c:pt>
                <c:pt idx="175">
                  <c:v>392764.638</c:v>
                </c:pt>
                <c:pt idx="176">
                  <c:v>395399.516</c:v>
                </c:pt>
                <c:pt idx="177">
                  <c:v>398145.41</c:v>
                </c:pt>
                <c:pt idx="178">
                  <c:v>400901.34</c:v>
                </c:pt>
                <c:pt idx="179">
                  <c:v>403626.673</c:v>
                </c:pt>
                <c:pt idx="180">
                  <c:v>406366.01</c:v>
                </c:pt>
                <c:pt idx="181">
                  <c:v>409162.733</c:v>
                </c:pt>
                <c:pt idx="182">
                  <c:v>411828.439</c:v>
                </c:pt>
                <c:pt idx="183">
                  <c:v>414454.688</c:v>
                </c:pt>
                <c:pt idx="184">
                  <c:v>417169.118</c:v>
                </c:pt>
                <c:pt idx="185">
                  <c:v>419619.739</c:v>
                </c:pt>
                <c:pt idx="186">
                  <c:v>422387.22</c:v>
                </c:pt>
                <c:pt idx="187">
                  <c:v>424176.31</c:v>
                </c:pt>
                <c:pt idx="188">
                  <c:v>426853.753</c:v>
                </c:pt>
                <c:pt idx="189">
                  <c:v>429508.351</c:v>
                </c:pt>
                <c:pt idx="190">
                  <c:v>432135.3</c:v>
                </c:pt>
                <c:pt idx="191">
                  <c:v>434853.202</c:v>
                </c:pt>
                <c:pt idx="192">
                  <c:v>437614.558</c:v>
                </c:pt>
                <c:pt idx="193">
                  <c:v>440365.491</c:v>
                </c:pt>
                <c:pt idx="194">
                  <c:v>443087.1569999998</c:v>
                </c:pt>
                <c:pt idx="195">
                  <c:v>445031.441</c:v>
                </c:pt>
                <c:pt idx="196">
                  <c:v>446642.405</c:v>
                </c:pt>
                <c:pt idx="197">
                  <c:v>448490.436</c:v>
                </c:pt>
                <c:pt idx="198">
                  <c:v>451228.344</c:v>
                </c:pt>
                <c:pt idx="199">
                  <c:v>454027.055</c:v>
                </c:pt>
                <c:pt idx="200">
                  <c:v>456832.535</c:v>
                </c:pt>
                <c:pt idx="201">
                  <c:v>459568.609</c:v>
                </c:pt>
                <c:pt idx="202">
                  <c:v>462346.749</c:v>
                </c:pt>
                <c:pt idx="203">
                  <c:v>465201.051</c:v>
                </c:pt>
                <c:pt idx="204">
                  <c:v>467996.791</c:v>
                </c:pt>
                <c:pt idx="205">
                  <c:v>470844.242</c:v>
                </c:pt>
                <c:pt idx="206">
                  <c:v>473717.975</c:v>
                </c:pt>
                <c:pt idx="207">
                  <c:v>476568.039</c:v>
                </c:pt>
                <c:pt idx="208">
                  <c:v>478424.58</c:v>
                </c:pt>
                <c:pt idx="209">
                  <c:v>480331.418</c:v>
                </c:pt>
                <c:pt idx="210">
                  <c:v>482598.472</c:v>
                </c:pt>
                <c:pt idx="211">
                  <c:v>484951.151</c:v>
                </c:pt>
                <c:pt idx="212">
                  <c:v>487454.24</c:v>
                </c:pt>
                <c:pt idx="213">
                  <c:v>489801.529</c:v>
                </c:pt>
                <c:pt idx="214">
                  <c:v>492602.969</c:v>
                </c:pt>
                <c:pt idx="215">
                  <c:v>495398.25</c:v>
                </c:pt>
                <c:pt idx="216">
                  <c:v>497759.869</c:v>
                </c:pt>
                <c:pt idx="217">
                  <c:v>500551.391</c:v>
                </c:pt>
                <c:pt idx="218">
                  <c:v>503343.558</c:v>
                </c:pt>
                <c:pt idx="219">
                  <c:v>506109.567</c:v>
                </c:pt>
                <c:pt idx="220">
                  <c:v>508861.1409999998</c:v>
                </c:pt>
                <c:pt idx="221">
                  <c:v>511579.911</c:v>
                </c:pt>
                <c:pt idx="222">
                  <c:v>512998.042</c:v>
                </c:pt>
                <c:pt idx="223">
                  <c:v>514526.748</c:v>
                </c:pt>
                <c:pt idx="224">
                  <c:v>515774.144</c:v>
                </c:pt>
                <c:pt idx="225">
                  <c:v>515815.591</c:v>
                </c:pt>
              </c:numCache>
            </c:numRef>
          </c:yVal>
          <c:smooth val="0"/>
        </c:ser>
        <c:ser>
          <c:idx val="4"/>
          <c:order val="4"/>
          <c:tx>
            <c:strRef>
              <c:f>'[1]Chart FY05-FY12'!$I$4</c:f>
              <c:strCache>
                <c:ptCount val="1"/>
                <c:pt idx="0">
                  <c:v>FY2015</c:v>
                </c:pt>
              </c:strCache>
            </c:strRef>
          </c:tx>
          <c:spPr>
            <a:ln>
              <a:solidFill>
                <a:schemeClr val="tx1"/>
              </a:solidFill>
            </a:ln>
          </c:spPr>
          <c:marker>
            <c:symbol val="none"/>
          </c:marker>
          <c:xVal>
            <c:numRef>
              <c:f>'[1]Chart FY05-FY12'!$D$5:$D$250</c:f>
              <c:numCache>
                <c:formatCode>0</c:formatCode>
                <c:ptCount val="24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pt idx="228" formatCode="0.0">
                  <c:v>229.0</c:v>
                </c:pt>
                <c:pt idx="229" formatCode="0.0">
                  <c:v>230.0</c:v>
                </c:pt>
              </c:numCache>
            </c:numRef>
          </c:xVal>
          <c:yVal>
            <c:numRef>
              <c:f>'[1]Chart FY05-FY12'!$I$5:$I$250</c:f>
              <c:numCache>
                <c:formatCode>General</c:formatCode>
                <c:ptCount val="246"/>
                <c:pt idx="0">
                  <c:v>6218.81</c:v>
                </c:pt>
                <c:pt idx="1">
                  <c:v>8658.78</c:v>
                </c:pt>
                <c:pt idx="2">
                  <c:v>11067.8</c:v>
                </c:pt>
                <c:pt idx="3">
                  <c:v>13683.8</c:v>
                </c:pt>
                <c:pt idx="4">
                  <c:v>16473.2</c:v>
                </c:pt>
                <c:pt idx="5">
                  <c:v>18714.2</c:v>
                </c:pt>
                <c:pt idx="6">
                  <c:v>21553.9</c:v>
                </c:pt>
                <c:pt idx="7">
                  <c:v>24408.7</c:v>
                </c:pt>
                <c:pt idx="8">
                  <c:v>27123.4</c:v>
                </c:pt>
                <c:pt idx="9">
                  <c:v>29936.2</c:v>
                </c:pt>
                <c:pt idx="10">
                  <c:v>32676.5</c:v>
                </c:pt>
                <c:pt idx="11">
                  <c:v>35468.9</c:v>
                </c:pt>
                <c:pt idx="12">
                  <c:v>38204.8</c:v>
                </c:pt>
                <c:pt idx="13">
                  <c:v>40839.6</c:v>
                </c:pt>
                <c:pt idx="14">
                  <c:v>43481.7</c:v>
                </c:pt>
                <c:pt idx="15">
                  <c:v>46218.1</c:v>
                </c:pt>
                <c:pt idx="16">
                  <c:v>47857.9</c:v>
                </c:pt>
                <c:pt idx="17">
                  <c:v>50646.6</c:v>
                </c:pt>
                <c:pt idx="18">
                  <c:v>53151.3</c:v>
                </c:pt>
                <c:pt idx="19">
                  <c:v>55978.6</c:v>
                </c:pt>
                <c:pt idx="20">
                  <c:v>58784.5</c:v>
                </c:pt>
                <c:pt idx="21">
                  <c:v>59776.0</c:v>
                </c:pt>
                <c:pt idx="22">
                  <c:v>59776.0</c:v>
                </c:pt>
                <c:pt idx="23">
                  <c:v>59776.0</c:v>
                </c:pt>
                <c:pt idx="24">
                  <c:v>59776.0</c:v>
                </c:pt>
                <c:pt idx="25">
                  <c:v>59923.2</c:v>
                </c:pt>
                <c:pt idx="26">
                  <c:v>59923.2</c:v>
                </c:pt>
                <c:pt idx="27">
                  <c:v>59923.2</c:v>
                </c:pt>
                <c:pt idx="28">
                  <c:v>59923.2</c:v>
                </c:pt>
                <c:pt idx="29">
                  <c:v>59923.2</c:v>
                </c:pt>
                <c:pt idx="30">
                  <c:v>60054.6</c:v>
                </c:pt>
                <c:pt idx="31">
                  <c:v>60054.6</c:v>
                </c:pt>
                <c:pt idx="32">
                  <c:v>60985.8</c:v>
                </c:pt>
                <c:pt idx="33">
                  <c:v>63693.5</c:v>
                </c:pt>
                <c:pt idx="34">
                  <c:v>66422.9</c:v>
                </c:pt>
                <c:pt idx="35">
                  <c:v>69096.3</c:v>
                </c:pt>
                <c:pt idx="36">
                  <c:v>71916.0</c:v>
                </c:pt>
                <c:pt idx="37">
                  <c:v>74805.3</c:v>
                </c:pt>
                <c:pt idx="38">
                  <c:v>77664.1</c:v>
                </c:pt>
                <c:pt idx="39">
                  <c:v>80572.4</c:v>
                </c:pt>
                <c:pt idx="40">
                  <c:v>83491.7</c:v>
                </c:pt>
                <c:pt idx="41">
                  <c:v>86364.0</c:v>
                </c:pt>
                <c:pt idx="42">
                  <c:v>88732.0</c:v>
                </c:pt>
                <c:pt idx="43">
                  <c:v>91401.7</c:v>
                </c:pt>
                <c:pt idx="44">
                  <c:v>94055.5</c:v>
                </c:pt>
                <c:pt idx="45">
                  <c:v>96913.7</c:v>
                </c:pt>
                <c:pt idx="46">
                  <c:v>99819.3</c:v>
                </c:pt>
                <c:pt idx="47">
                  <c:v>102089.0</c:v>
                </c:pt>
                <c:pt idx="48">
                  <c:v>103034.0</c:v>
                </c:pt>
                <c:pt idx="49">
                  <c:v>104169.0</c:v>
                </c:pt>
                <c:pt idx="50">
                  <c:v>107036.0</c:v>
                </c:pt>
                <c:pt idx="51">
                  <c:v>109630.0</c:v>
                </c:pt>
                <c:pt idx="52">
                  <c:v>112502.0</c:v>
                </c:pt>
                <c:pt idx="53">
                  <c:v>114552.0</c:v>
                </c:pt>
                <c:pt idx="54">
                  <c:v>117288.0</c:v>
                </c:pt>
                <c:pt idx="55">
                  <c:v>120088.0</c:v>
                </c:pt>
                <c:pt idx="56">
                  <c:v>122711.0</c:v>
                </c:pt>
                <c:pt idx="57">
                  <c:v>125035.0</c:v>
                </c:pt>
                <c:pt idx="58">
                  <c:v>127183.0</c:v>
                </c:pt>
                <c:pt idx="59">
                  <c:v>128639.0</c:v>
                </c:pt>
                <c:pt idx="60">
                  <c:v>130717.0</c:v>
                </c:pt>
                <c:pt idx="61">
                  <c:v>133034.0</c:v>
                </c:pt>
                <c:pt idx="62">
                  <c:v>133740.0</c:v>
                </c:pt>
                <c:pt idx="63">
                  <c:v>135111.0</c:v>
                </c:pt>
                <c:pt idx="64">
                  <c:v>137851.0</c:v>
                </c:pt>
                <c:pt idx="65">
                  <c:v>140500.0</c:v>
                </c:pt>
                <c:pt idx="66">
                  <c:v>143047.0</c:v>
                </c:pt>
                <c:pt idx="67">
                  <c:v>145214.0</c:v>
                </c:pt>
                <c:pt idx="68">
                  <c:v>146865.0</c:v>
                </c:pt>
                <c:pt idx="69">
                  <c:v>147938.0</c:v>
                </c:pt>
                <c:pt idx="70">
                  <c:v>149635.0</c:v>
                </c:pt>
                <c:pt idx="71">
                  <c:v>152130.0</c:v>
                </c:pt>
                <c:pt idx="72">
                  <c:v>154811.0</c:v>
                </c:pt>
                <c:pt idx="73">
                  <c:v>157564.0</c:v>
                </c:pt>
                <c:pt idx="74">
                  <c:v>159832.0</c:v>
                </c:pt>
                <c:pt idx="75">
                  <c:v>162489.0</c:v>
                </c:pt>
                <c:pt idx="76">
                  <c:v>164749.0</c:v>
                </c:pt>
                <c:pt idx="77">
                  <c:v>167079.0</c:v>
                </c:pt>
                <c:pt idx="78">
                  <c:v>169763.0</c:v>
                </c:pt>
                <c:pt idx="79">
                  <c:v>172458.0</c:v>
                </c:pt>
                <c:pt idx="80">
                  <c:v>175124.0</c:v>
                </c:pt>
                <c:pt idx="81">
                  <c:v>177858.0</c:v>
                </c:pt>
                <c:pt idx="82">
                  <c:v>180252.0</c:v>
                </c:pt>
                <c:pt idx="83">
                  <c:v>182937.0</c:v>
                </c:pt>
                <c:pt idx="84">
                  <c:v>185004.0</c:v>
                </c:pt>
                <c:pt idx="85">
                  <c:v>187064.0</c:v>
                </c:pt>
                <c:pt idx="86">
                  <c:v>189194.0</c:v>
                </c:pt>
                <c:pt idx="87">
                  <c:v>191280.0</c:v>
                </c:pt>
                <c:pt idx="88">
                  <c:v>193427.0</c:v>
                </c:pt>
                <c:pt idx="89">
                  <c:v>195493.0</c:v>
                </c:pt>
                <c:pt idx="90">
                  <c:v>195972.0</c:v>
                </c:pt>
                <c:pt idx="91">
                  <c:v>197024.0</c:v>
                </c:pt>
                <c:pt idx="92">
                  <c:v>199774.0</c:v>
                </c:pt>
                <c:pt idx="93">
                  <c:v>202510.0</c:v>
                </c:pt>
                <c:pt idx="94">
                  <c:v>205079.0</c:v>
                </c:pt>
                <c:pt idx="95">
                  <c:v>207825.0</c:v>
                </c:pt>
                <c:pt idx="96">
                  <c:v>210549.0</c:v>
                </c:pt>
                <c:pt idx="97">
                  <c:v>213220.0</c:v>
                </c:pt>
                <c:pt idx="98">
                  <c:v>215881.0</c:v>
                </c:pt>
                <c:pt idx="99">
                  <c:v>218570.0</c:v>
                </c:pt>
                <c:pt idx="100">
                  <c:v>221092.0</c:v>
                </c:pt>
                <c:pt idx="101">
                  <c:v>223855.0</c:v>
                </c:pt>
                <c:pt idx="102">
                  <c:v>226592.0</c:v>
                </c:pt>
                <c:pt idx="103">
                  <c:v>229357.0</c:v>
                </c:pt>
                <c:pt idx="104">
                  <c:v>232099.0</c:v>
                </c:pt>
                <c:pt idx="105">
                  <c:v>234831.0</c:v>
                </c:pt>
                <c:pt idx="106">
                  <c:v>237202.0</c:v>
                </c:pt>
                <c:pt idx="107">
                  <c:v>239947.0</c:v>
                </c:pt>
                <c:pt idx="108">
                  <c:v>241029.0</c:v>
                </c:pt>
                <c:pt idx="109">
                  <c:v>242379.0</c:v>
                </c:pt>
                <c:pt idx="110">
                  <c:v>245144.0</c:v>
                </c:pt>
                <c:pt idx="111">
                  <c:v>247895.0</c:v>
                </c:pt>
                <c:pt idx="112">
                  <c:v>249569.0</c:v>
                </c:pt>
                <c:pt idx="113">
                  <c:v>252291.0</c:v>
                </c:pt>
                <c:pt idx="114">
                  <c:v>254935.0</c:v>
                </c:pt>
                <c:pt idx="115">
                  <c:v>257590.0</c:v>
                </c:pt>
                <c:pt idx="116">
                  <c:v>260344.0</c:v>
                </c:pt>
                <c:pt idx="117">
                  <c:v>263113.0</c:v>
                </c:pt>
                <c:pt idx="118">
                  <c:v>265848.0</c:v>
                </c:pt>
                <c:pt idx="119">
                  <c:v>268610.0</c:v>
                </c:pt>
                <c:pt idx="120">
                  <c:v>271371.0</c:v>
                </c:pt>
                <c:pt idx="121">
                  <c:v>274085.0</c:v>
                </c:pt>
                <c:pt idx="122">
                  <c:v>276838.0</c:v>
                </c:pt>
                <c:pt idx="123">
                  <c:v>279586.0</c:v>
                </c:pt>
                <c:pt idx="124">
                  <c:v>282334.0</c:v>
                </c:pt>
                <c:pt idx="125">
                  <c:v>283234.0</c:v>
                </c:pt>
                <c:pt idx="126">
                  <c:v>284774.0</c:v>
                </c:pt>
                <c:pt idx="127">
                  <c:v>287477.0</c:v>
                </c:pt>
                <c:pt idx="128">
                  <c:v>290149.0</c:v>
                </c:pt>
                <c:pt idx="129">
                  <c:v>292464.0</c:v>
                </c:pt>
                <c:pt idx="130">
                  <c:v>295190.0</c:v>
                </c:pt>
                <c:pt idx="131">
                  <c:v>297826.0</c:v>
                </c:pt>
                <c:pt idx="132">
                  <c:v>300226.0</c:v>
                </c:pt>
                <c:pt idx="133">
                  <c:v>302859.0</c:v>
                </c:pt>
                <c:pt idx="134">
                  <c:v>305433.0</c:v>
                </c:pt>
                <c:pt idx="135">
                  <c:v>308129.0</c:v>
                </c:pt>
                <c:pt idx="136">
                  <c:v>310887.0</c:v>
                </c:pt>
                <c:pt idx="137">
                  <c:v>313606.0</c:v>
                </c:pt>
                <c:pt idx="138">
                  <c:v>316371.0</c:v>
                </c:pt>
                <c:pt idx="139">
                  <c:v>319121.0</c:v>
                </c:pt>
                <c:pt idx="140">
                  <c:v>319121.0</c:v>
                </c:pt>
                <c:pt idx="141" formatCode="0">
                  <c:v>320553.0</c:v>
                </c:pt>
                <c:pt idx="142" formatCode="0">
                  <c:v>323333.0</c:v>
                </c:pt>
                <c:pt idx="143" formatCode="0">
                  <c:v>326109.0</c:v>
                </c:pt>
                <c:pt idx="144" formatCode="0">
                  <c:v>328808.0</c:v>
                </c:pt>
                <c:pt idx="145" formatCode="0">
                  <c:v>331555.0</c:v>
                </c:pt>
                <c:pt idx="146">
                  <c:v>334302.0</c:v>
                </c:pt>
                <c:pt idx="147">
                  <c:v>337092.0</c:v>
                </c:pt>
                <c:pt idx="148">
                  <c:v>339400.0</c:v>
                </c:pt>
                <c:pt idx="149">
                  <c:v>341798.0</c:v>
                </c:pt>
                <c:pt idx="150">
                  <c:v>344029.0</c:v>
                </c:pt>
                <c:pt idx="151">
                  <c:v>346766.0</c:v>
                </c:pt>
                <c:pt idx="152">
                  <c:v>349140.0</c:v>
                </c:pt>
                <c:pt idx="153">
                  <c:v>351852.0</c:v>
                </c:pt>
                <c:pt idx="154">
                  <c:v>354231.0</c:v>
                </c:pt>
                <c:pt idx="155">
                  <c:v>356966.0</c:v>
                </c:pt>
                <c:pt idx="156">
                  <c:v>358928.0</c:v>
                </c:pt>
                <c:pt idx="157">
                  <c:v>361696.0</c:v>
                </c:pt>
                <c:pt idx="158">
                  <c:v>364472.0</c:v>
                </c:pt>
                <c:pt idx="159">
                  <c:v>367238.0</c:v>
                </c:pt>
                <c:pt idx="160">
                  <c:v>368165.0</c:v>
                </c:pt>
                <c:pt idx="161">
                  <c:v>369367.0</c:v>
                </c:pt>
                <c:pt idx="162">
                  <c:v>372029.0</c:v>
                </c:pt>
                <c:pt idx="163">
                  <c:v>374799.0</c:v>
                </c:pt>
                <c:pt idx="164">
                  <c:v>377537.0</c:v>
                </c:pt>
                <c:pt idx="165">
                  <c:v>379994.0</c:v>
                </c:pt>
                <c:pt idx="166">
                  <c:v>382752.0</c:v>
                </c:pt>
                <c:pt idx="167">
                  <c:v>385495.0</c:v>
                </c:pt>
                <c:pt idx="168">
                  <c:v>388230.0</c:v>
                </c:pt>
                <c:pt idx="169">
                  <c:v>390975.0</c:v>
                </c:pt>
                <c:pt idx="170">
                  <c:v>393729.0</c:v>
                </c:pt>
                <c:pt idx="171">
                  <c:v>396434.0</c:v>
                </c:pt>
                <c:pt idx="172">
                  <c:v>399203.0</c:v>
                </c:pt>
                <c:pt idx="173">
                  <c:v>401966.0</c:v>
                </c:pt>
                <c:pt idx="174">
                  <c:v>402903.0</c:v>
                </c:pt>
                <c:pt idx="175">
                  <c:v>404170.0</c:v>
                </c:pt>
                <c:pt idx="176">
                  <c:v>406929.0</c:v>
                </c:pt>
                <c:pt idx="177">
                  <c:v>409639.0</c:v>
                </c:pt>
                <c:pt idx="178">
                  <c:v>412409.0</c:v>
                </c:pt>
                <c:pt idx="179">
                  <c:v>415125.0</c:v>
                </c:pt>
                <c:pt idx="180">
                  <c:v>417891.0</c:v>
                </c:pt>
                <c:pt idx="181">
                  <c:v>420185.0</c:v>
                </c:pt>
                <c:pt idx="182">
                  <c:v>422404.0</c:v>
                </c:pt>
                <c:pt idx="183">
                  <c:v>424973.0</c:v>
                </c:pt>
                <c:pt idx="184">
                  <c:v>427746.0</c:v>
                </c:pt>
                <c:pt idx="185">
                  <c:v>430377.0</c:v>
                </c:pt>
                <c:pt idx="186">
                  <c:v>433040.0</c:v>
                </c:pt>
                <c:pt idx="187">
                  <c:v>435764.0</c:v>
                </c:pt>
                <c:pt idx="188">
                  <c:v>436688.0</c:v>
                </c:pt>
                <c:pt idx="189">
                  <c:v>438230.0</c:v>
                </c:pt>
                <c:pt idx="190">
                  <c:v>440941.0</c:v>
                </c:pt>
                <c:pt idx="191">
                  <c:v>443623.0</c:v>
                </c:pt>
                <c:pt idx="192">
                  <c:v>446376.0</c:v>
                </c:pt>
                <c:pt idx="193">
                  <c:v>449136.0</c:v>
                </c:pt>
                <c:pt idx="194">
                  <c:v>451629.0</c:v>
                </c:pt>
                <c:pt idx="195">
                  <c:v>454134.0</c:v>
                </c:pt>
                <c:pt idx="196">
                  <c:v>456832.0</c:v>
                </c:pt>
                <c:pt idx="197">
                  <c:v>459124.0</c:v>
                </c:pt>
                <c:pt idx="198">
                  <c:v>460914.0</c:v>
                </c:pt>
                <c:pt idx="199">
                  <c:v>462678.0</c:v>
                </c:pt>
                <c:pt idx="200">
                  <c:v>465068.0</c:v>
                </c:pt>
                <c:pt idx="201">
                  <c:v>467843.0</c:v>
                </c:pt>
                <c:pt idx="202">
                  <c:v>470613.0</c:v>
                </c:pt>
                <c:pt idx="203">
                  <c:v>472821.0</c:v>
                </c:pt>
                <c:pt idx="204">
                  <c:v>474978.0</c:v>
                </c:pt>
                <c:pt idx="205">
                  <c:v>477619.0</c:v>
                </c:pt>
                <c:pt idx="206">
                  <c:v>479980.0</c:v>
                </c:pt>
                <c:pt idx="207">
                  <c:v>480970.0</c:v>
                </c:pt>
              </c:numCache>
            </c:numRef>
          </c:yVal>
          <c:smooth val="0"/>
        </c:ser>
        <c:ser>
          <c:idx val="5"/>
          <c:order val="5"/>
          <c:tx>
            <c:strRef>
              <c:f>'[1]Chart FY05-FY12'!$J$4</c:f>
              <c:strCache>
                <c:ptCount val="1"/>
                <c:pt idx="0">
                  <c:v>FY 2016</c:v>
                </c:pt>
              </c:strCache>
            </c:strRef>
          </c:tx>
          <c:marker>
            <c:symbol val="none"/>
          </c:marker>
          <c:xVal>
            <c:numRef>
              <c:f>'[1]Chart FY05-FY12'!$D$5:$D$250</c:f>
              <c:numCache>
                <c:formatCode>0</c:formatCode>
                <c:ptCount val="246"/>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pt idx="228" formatCode="0.0">
                  <c:v>229.0</c:v>
                </c:pt>
                <c:pt idx="229" formatCode="0.0">
                  <c:v>230.0</c:v>
                </c:pt>
              </c:numCache>
            </c:numRef>
          </c:xVal>
          <c:yVal>
            <c:numRef>
              <c:f>[1]FY2016!$C$2:$C$253</c:f>
              <c:numCache>
                <c:formatCode>0.0</c:formatCode>
                <c:ptCount val="252"/>
                <c:pt idx="0">
                  <c:v>0.0</c:v>
                </c:pt>
                <c:pt idx="1">
                  <c:v>918.8900000000001</c:v>
                </c:pt>
                <c:pt idx="2">
                  <c:v>2227.05</c:v>
                </c:pt>
                <c:pt idx="3">
                  <c:v>2227.05</c:v>
                </c:pt>
                <c:pt idx="4">
                  <c:v>2227.05</c:v>
                </c:pt>
                <c:pt idx="5">
                  <c:v>2781.95</c:v>
                </c:pt>
                <c:pt idx="6">
                  <c:v>4688.3</c:v>
                </c:pt>
                <c:pt idx="7">
                  <c:v>6785.02</c:v>
                </c:pt>
                <c:pt idx="8">
                  <c:v>7819.540000000001</c:v>
                </c:pt>
                <c:pt idx="9">
                  <c:v>7819.540000000001</c:v>
                </c:pt>
                <c:pt idx="10">
                  <c:v>7819.540000000001</c:v>
                </c:pt>
                <c:pt idx="11">
                  <c:v>7819.540000000001</c:v>
                </c:pt>
                <c:pt idx="12">
                  <c:v>8331.104</c:v>
                </c:pt>
                <c:pt idx="13">
                  <c:v>10782.284</c:v>
                </c:pt>
                <c:pt idx="14">
                  <c:v>12354.034</c:v>
                </c:pt>
                <c:pt idx="15">
                  <c:v>15247.054</c:v>
                </c:pt>
                <c:pt idx="16">
                  <c:v>15247.054</c:v>
                </c:pt>
                <c:pt idx="17">
                  <c:v>15247.054</c:v>
                </c:pt>
                <c:pt idx="18">
                  <c:v>15247.054</c:v>
                </c:pt>
                <c:pt idx="19">
                  <c:v>17142.374</c:v>
                </c:pt>
                <c:pt idx="20">
                  <c:v>20341.214</c:v>
                </c:pt>
                <c:pt idx="21">
                  <c:v>23123.984</c:v>
                </c:pt>
                <c:pt idx="22">
                  <c:v>26717.234</c:v>
                </c:pt>
                <c:pt idx="23">
                  <c:v>29830.49400000001</c:v>
                </c:pt>
                <c:pt idx="24">
                  <c:v>33292.024</c:v>
                </c:pt>
                <c:pt idx="25">
                  <c:v>35932.164</c:v>
                </c:pt>
                <c:pt idx="26">
                  <c:v>39364.14400000001</c:v>
                </c:pt>
                <c:pt idx="27">
                  <c:v>42958.4</c:v>
                </c:pt>
                <c:pt idx="28">
                  <c:v>46127.3</c:v>
                </c:pt>
                <c:pt idx="29">
                  <c:v>49412.6</c:v>
                </c:pt>
                <c:pt idx="30">
                  <c:v>52637.8</c:v>
                </c:pt>
                <c:pt idx="31">
                  <c:v>56237.4</c:v>
                </c:pt>
                <c:pt idx="32">
                  <c:v>59832.0</c:v>
                </c:pt>
                <c:pt idx="33">
                  <c:v>63389.4</c:v>
                </c:pt>
                <c:pt idx="34">
                  <c:v>66921.8</c:v>
                </c:pt>
                <c:pt idx="35">
                  <c:v>70323.6</c:v>
                </c:pt>
                <c:pt idx="36">
                  <c:v>73901.8</c:v>
                </c:pt>
                <c:pt idx="37">
                  <c:v>77464.2</c:v>
                </c:pt>
                <c:pt idx="38">
                  <c:v>80593.0</c:v>
                </c:pt>
                <c:pt idx="39">
                  <c:v>84084.9</c:v>
                </c:pt>
                <c:pt idx="40">
                  <c:v>87426.1</c:v>
                </c:pt>
                <c:pt idx="41">
                  <c:v>90045.0</c:v>
                </c:pt>
                <c:pt idx="42">
                  <c:v>93098.5</c:v>
                </c:pt>
                <c:pt idx="43">
                  <c:v>96721.5</c:v>
                </c:pt>
                <c:pt idx="44">
                  <c:v>98810.4</c:v>
                </c:pt>
                <c:pt idx="45">
                  <c:v>102420.0</c:v>
                </c:pt>
                <c:pt idx="46">
                  <c:v>106022.0</c:v>
                </c:pt>
                <c:pt idx="47">
                  <c:v>109629.0</c:v>
                </c:pt>
                <c:pt idx="48">
                  <c:v>111855.0</c:v>
                </c:pt>
                <c:pt idx="49">
                  <c:v>114898.0</c:v>
                </c:pt>
                <c:pt idx="50">
                  <c:v>117716.0</c:v>
                </c:pt>
                <c:pt idx="51">
                  <c:v>121041.0</c:v>
                </c:pt>
                <c:pt idx="52">
                  <c:v>124464.0</c:v>
                </c:pt>
                <c:pt idx="53">
                  <c:v>128067.0</c:v>
                </c:pt>
                <c:pt idx="54">
                  <c:v>131232.0</c:v>
                </c:pt>
                <c:pt idx="55">
                  <c:v>134883.0</c:v>
                </c:pt>
                <c:pt idx="56">
                  <c:v>138467.0</c:v>
                </c:pt>
                <c:pt idx="57">
                  <c:v>142009.0</c:v>
                </c:pt>
                <c:pt idx="58">
                  <c:v>145572.0</c:v>
                </c:pt>
                <c:pt idx="59">
                  <c:v>149165.0</c:v>
                </c:pt>
                <c:pt idx="60">
                  <c:v>151473.0</c:v>
                </c:pt>
                <c:pt idx="61">
                  <c:v>154350.0</c:v>
                </c:pt>
                <c:pt idx="62">
                  <c:v>157620.0</c:v>
                </c:pt>
                <c:pt idx="63">
                  <c:v>161046.0</c:v>
                </c:pt>
                <c:pt idx="64">
                  <c:v>164615.0</c:v>
                </c:pt>
                <c:pt idx="65">
                  <c:v>168013.0</c:v>
                </c:pt>
                <c:pt idx="66">
                  <c:v>171413.0</c:v>
                </c:pt>
                <c:pt idx="67">
                  <c:v>174810.0</c:v>
                </c:pt>
                <c:pt idx="68">
                  <c:v>178200.0</c:v>
                </c:pt>
                <c:pt idx="69">
                  <c:v>180754.0</c:v>
                </c:pt>
                <c:pt idx="70">
                  <c:v>183195.0</c:v>
                </c:pt>
                <c:pt idx="71">
                  <c:v>185896.0</c:v>
                </c:pt>
                <c:pt idx="72">
                  <c:v>189059.0</c:v>
                </c:pt>
                <c:pt idx="73">
                  <c:v>191592.0</c:v>
                </c:pt>
                <c:pt idx="74">
                  <c:v>194257.0</c:v>
                </c:pt>
                <c:pt idx="75">
                  <c:v>197560.0</c:v>
                </c:pt>
                <c:pt idx="76">
                  <c:v>201037.0</c:v>
                </c:pt>
                <c:pt idx="77">
                  <c:v>204634.0</c:v>
                </c:pt>
                <c:pt idx="78">
                  <c:v>208273.0</c:v>
                </c:pt>
                <c:pt idx="79">
                  <c:v>211587.0</c:v>
                </c:pt>
                <c:pt idx="80">
                  <c:v>215320.0</c:v>
                </c:pt>
                <c:pt idx="81">
                  <c:v>219039.0</c:v>
                </c:pt>
                <c:pt idx="82">
                  <c:v>222746.0</c:v>
                </c:pt>
                <c:pt idx="83">
                  <c:v>225451.0</c:v>
                </c:pt>
                <c:pt idx="84">
                  <c:v>228890.0</c:v>
                </c:pt>
                <c:pt idx="85">
                  <c:v>232567.0</c:v>
                </c:pt>
                <c:pt idx="86">
                  <c:v>236339.0</c:v>
                </c:pt>
                <c:pt idx="87">
                  <c:v>240132.0</c:v>
                </c:pt>
                <c:pt idx="88">
                  <c:v>243919.0</c:v>
                </c:pt>
                <c:pt idx="89">
                  <c:v>247401.0</c:v>
                </c:pt>
                <c:pt idx="90">
                  <c:v>251051.0</c:v>
                </c:pt>
                <c:pt idx="91">
                  <c:v>254447.0</c:v>
                </c:pt>
                <c:pt idx="92">
                  <c:v>257886.0</c:v>
                </c:pt>
                <c:pt idx="93">
                  <c:v>261521.0</c:v>
                </c:pt>
                <c:pt idx="94">
                  <c:v>265243.0</c:v>
                </c:pt>
                <c:pt idx="95">
                  <c:v>268906.0</c:v>
                </c:pt>
                <c:pt idx="96">
                  <c:v>272003.0</c:v>
                </c:pt>
                <c:pt idx="97">
                  <c:v>275710.0</c:v>
                </c:pt>
                <c:pt idx="98">
                  <c:v>278254.0</c:v>
                </c:pt>
                <c:pt idx="99">
                  <c:v>281952.0</c:v>
                </c:pt>
                <c:pt idx="100">
                  <c:v>285574.0</c:v>
                </c:pt>
                <c:pt idx="101">
                  <c:v>289304.0</c:v>
                </c:pt>
                <c:pt idx="102">
                  <c:v>293082.0</c:v>
                </c:pt>
                <c:pt idx="103">
                  <c:v>296818.0</c:v>
                </c:pt>
                <c:pt idx="104">
                  <c:v>300567.0</c:v>
                </c:pt>
                <c:pt idx="105">
                  <c:v>304323.0</c:v>
                </c:pt>
                <c:pt idx="106">
                  <c:v>308104.0</c:v>
                </c:pt>
                <c:pt idx="107">
                  <c:v>311888.0</c:v>
                </c:pt>
                <c:pt idx="108">
                  <c:v>314958.0</c:v>
                </c:pt>
                <c:pt idx="109">
                  <c:v>317530.0</c:v>
                </c:pt>
                <c:pt idx="110">
                  <c:v>320908.0</c:v>
                </c:pt>
                <c:pt idx="111">
                  <c:v>324084.0</c:v>
                </c:pt>
                <c:pt idx="112">
                  <c:v>327752.0</c:v>
                </c:pt>
                <c:pt idx="113">
                  <c:v>331580.0</c:v>
                </c:pt>
                <c:pt idx="114">
                  <c:v>335140.0</c:v>
                </c:pt>
                <c:pt idx="115">
                  <c:v>339008.0</c:v>
                </c:pt>
                <c:pt idx="116">
                  <c:v>342880.0</c:v>
                </c:pt>
                <c:pt idx="117">
                  <c:v>346711.0</c:v>
                </c:pt>
                <c:pt idx="118">
                  <c:v>350538.0</c:v>
                </c:pt>
                <c:pt idx="119">
                  <c:v>354393.0</c:v>
                </c:pt>
                <c:pt idx="120">
                  <c:v>358238.0</c:v>
                </c:pt>
                <c:pt idx="121">
                  <c:v>361167.0</c:v>
                </c:pt>
                <c:pt idx="122">
                  <c:v>364863.0</c:v>
                </c:pt>
                <c:pt idx="123">
                  <c:v>368674.0</c:v>
                </c:pt>
                <c:pt idx="124">
                  <c:v>371418.0</c:v>
                </c:pt>
                <c:pt idx="125">
                  <c:v>374686.0</c:v>
                </c:pt>
                <c:pt idx="126">
                  <c:v>378295.0</c:v>
                </c:pt>
                <c:pt idx="127">
                  <c:v>381683.0</c:v>
                </c:pt>
                <c:pt idx="128">
                  <c:v>384904.0</c:v>
                </c:pt>
                <c:pt idx="129">
                  <c:v>388134.0</c:v>
                </c:pt>
                <c:pt idx="130">
                  <c:v>391363.0</c:v>
                </c:pt>
                <c:pt idx="131">
                  <c:v>394706.0</c:v>
                </c:pt>
                <c:pt idx="132">
                  <c:v>398384.0</c:v>
                </c:pt>
                <c:pt idx="133">
                  <c:v>401952.0</c:v>
                </c:pt>
                <c:pt idx="134">
                  <c:v>405636.0</c:v>
                </c:pt>
                <c:pt idx="135">
                  <c:v>409295.0</c:v>
                </c:pt>
                <c:pt idx="136">
                  <c:v>413054.0</c:v>
                </c:pt>
                <c:pt idx="137">
                  <c:v>416825.0</c:v>
                </c:pt>
                <c:pt idx="138">
                  <c:v>420543.0</c:v>
                </c:pt>
                <c:pt idx="139">
                  <c:v>423746.0</c:v>
                </c:pt>
                <c:pt idx="140">
                  <c:v>427020.0</c:v>
                </c:pt>
                <c:pt idx="141">
                  <c:v>430813.0</c:v>
                </c:pt>
                <c:pt idx="142">
                  <c:v>434669.0</c:v>
                </c:pt>
                <c:pt idx="143">
                  <c:v>438389.0</c:v>
                </c:pt>
                <c:pt idx="144">
                  <c:v>442123.0</c:v>
                </c:pt>
                <c:pt idx="145">
                  <c:v>445622.0</c:v>
                </c:pt>
                <c:pt idx="146">
                  <c:v>449378.0</c:v>
                </c:pt>
                <c:pt idx="147">
                  <c:v>453208.0</c:v>
                </c:pt>
                <c:pt idx="148">
                  <c:v>456995.0</c:v>
                </c:pt>
                <c:pt idx="149">
                  <c:v>460248.0</c:v>
                </c:pt>
                <c:pt idx="150">
                  <c:v>463034.0</c:v>
                </c:pt>
                <c:pt idx="151">
                  <c:v>466574.0</c:v>
                </c:pt>
                <c:pt idx="152">
                  <c:v>470357.0</c:v>
                </c:pt>
                <c:pt idx="153">
                  <c:v>473713.0</c:v>
                </c:pt>
                <c:pt idx="154">
                  <c:v>477471.0</c:v>
                </c:pt>
                <c:pt idx="155">
                  <c:v>480929.0</c:v>
                </c:pt>
                <c:pt idx="156">
                  <c:v>484243.0</c:v>
                </c:pt>
                <c:pt idx="157">
                  <c:v>488106.0</c:v>
                </c:pt>
                <c:pt idx="158">
                  <c:v>491924.0</c:v>
                </c:pt>
                <c:pt idx="159">
                  <c:v>495753.0</c:v>
                </c:pt>
                <c:pt idx="160">
                  <c:v>499619.0</c:v>
                </c:pt>
                <c:pt idx="161">
                  <c:v>503479.0</c:v>
                </c:pt>
                <c:pt idx="162">
                  <c:v>506735.0</c:v>
                </c:pt>
                <c:pt idx="163">
                  <c:v>509187.0</c:v>
                </c:pt>
                <c:pt idx="164">
                  <c:v>511703.0</c:v>
                </c:pt>
                <c:pt idx="165">
                  <c:v>514272.0</c:v>
                </c:pt>
                <c:pt idx="166">
                  <c:v>516594.0</c:v>
                </c:pt>
                <c:pt idx="167">
                  <c:v>518803.0</c:v>
                </c:pt>
                <c:pt idx="168">
                  <c:v>521314.0</c:v>
                </c:pt>
                <c:pt idx="169">
                  <c:v>523876.0</c:v>
                </c:pt>
                <c:pt idx="170">
                  <c:v>526831.0</c:v>
                </c:pt>
                <c:pt idx="171">
                  <c:v>530236.0</c:v>
                </c:pt>
                <c:pt idx="172">
                  <c:v>533814.0</c:v>
                </c:pt>
                <c:pt idx="173">
                  <c:v>535067.0</c:v>
                </c:pt>
                <c:pt idx="174">
                  <c:v>536337.0</c:v>
                </c:pt>
                <c:pt idx="175">
                  <c:v>539008.0</c:v>
                </c:pt>
                <c:pt idx="176">
                  <c:v>542190.0</c:v>
                </c:pt>
                <c:pt idx="177">
                  <c:v>545431.0</c:v>
                </c:pt>
                <c:pt idx="178">
                  <c:v>548726.0</c:v>
                </c:pt>
                <c:pt idx="179">
                  <c:v>552075.0</c:v>
                </c:pt>
                <c:pt idx="180">
                  <c:v>555412.0</c:v>
                </c:pt>
                <c:pt idx="181">
                  <c:v>558950.0</c:v>
                </c:pt>
                <c:pt idx="182">
                  <c:v>562577.0</c:v>
                </c:pt>
                <c:pt idx="183">
                  <c:v>566241.0</c:v>
                </c:pt>
                <c:pt idx="184">
                  <c:v>569827.0</c:v>
                </c:pt>
                <c:pt idx="185">
                  <c:v>573497.0</c:v>
                </c:pt>
                <c:pt idx="186">
                  <c:v>577168.0</c:v>
                </c:pt>
                <c:pt idx="187">
                  <c:v>578928.0</c:v>
                </c:pt>
                <c:pt idx="188">
                  <c:v>582498.0</c:v>
                </c:pt>
                <c:pt idx="189">
                  <c:v>585368.0</c:v>
                </c:pt>
                <c:pt idx="190">
                  <c:v>588985.0</c:v>
                </c:pt>
                <c:pt idx="191">
                  <c:v>592626.0</c:v>
                </c:pt>
                <c:pt idx="192">
                  <c:v>596175.0</c:v>
                </c:pt>
                <c:pt idx="193">
                  <c:v>599852.0</c:v>
                </c:pt>
                <c:pt idx="194">
                  <c:v>603395.0</c:v>
                </c:pt>
                <c:pt idx="195">
                  <c:v>605117.0</c:v>
                </c:pt>
                <c:pt idx="196">
                  <c:v>606558.0</c:v>
                </c:pt>
                <c:pt idx="197">
                  <c:v>609477.0</c:v>
                </c:pt>
                <c:pt idx="198">
                  <c:v>612444.0</c:v>
                </c:pt>
                <c:pt idx="199">
                  <c:v>615592.0</c:v>
                </c:pt>
                <c:pt idx="200">
                  <c:v>618766.0</c:v>
                </c:pt>
                <c:pt idx="201">
                  <c:v>621892.0</c:v>
                </c:pt>
                <c:pt idx="202">
                  <c:v>624547.0</c:v>
                </c:pt>
                <c:pt idx="203">
                  <c:v>627661.0</c:v>
                </c:pt>
                <c:pt idx="204">
                  <c:v>630795.0</c:v>
                </c:pt>
                <c:pt idx="205">
                  <c:v>633950.0</c:v>
                </c:pt>
                <c:pt idx="206">
                  <c:v>636738.0</c:v>
                </c:pt>
                <c:pt idx="207">
                  <c:v>639797.0</c:v>
                </c:pt>
                <c:pt idx="208">
                  <c:v>641620.0</c:v>
                </c:pt>
                <c:pt idx="209">
                  <c:v>644733.0</c:v>
                </c:pt>
                <c:pt idx="210">
                  <c:v>648549.0</c:v>
                </c:pt>
                <c:pt idx="211">
                  <c:v>652034.0</c:v>
                </c:pt>
                <c:pt idx="212">
                  <c:v>655829.0</c:v>
                </c:pt>
                <c:pt idx="213">
                  <c:v>659717.0</c:v>
                </c:pt>
                <c:pt idx="214">
                  <c:v>663619.0</c:v>
                </c:pt>
                <c:pt idx="215">
                  <c:v>667219.0</c:v>
                </c:pt>
                <c:pt idx="216">
                  <c:v>669935.0</c:v>
                </c:pt>
                <c:pt idx="217">
                  <c:v>673089.0</c:v>
                </c:pt>
                <c:pt idx="218">
                  <c:v>676472.0</c:v>
                </c:pt>
                <c:pt idx="219">
                  <c:v>679821.0</c:v>
                </c:pt>
                <c:pt idx="220">
                  <c:v>683218.0</c:v>
                </c:pt>
                <c:pt idx="221">
                  <c:v>686604.0</c:v>
                </c:pt>
                <c:pt idx="222">
                  <c:v>689978.0</c:v>
                </c:pt>
                <c:pt idx="223">
                  <c:v>693087.0</c:v>
                </c:pt>
                <c:pt idx="224">
                  <c:v>696303.0</c:v>
                </c:pt>
                <c:pt idx="225">
                  <c:v>699744.0</c:v>
                </c:pt>
                <c:pt idx="226">
                  <c:v>703201.0</c:v>
                </c:pt>
                <c:pt idx="227">
                  <c:v>707008.0</c:v>
                </c:pt>
                <c:pt idx="228">
                  <c:v>710963.0</c:v>
                </c:pt>
                <c:pt idx="229">
                  <c:v>712347.0</c:v>
                </c:pt>
              </c:numCache>
            </c:numRef>
          </c:yVal>
          <c:smooth val="0"/>
        </c:ser>
        <c:dLbls>
          <c:showLegendKey val="0"/>
          <c:showVal val="0"/>
          <c:showCatName val="0"/>
          <c:showSerName val="0"/>
          <c:showPercent val="0"/>
          <c:showBubbleSize val="0"/>
        </c:dLbls>
        <c:axId val="-2047931288"/>
        <c:axId val="-2047925608"/>
      </c:scatterChart>
      <c:valAx>
        <c:axId val="-2047931288"/>
        <c:scaling>
          <c:orientation val="minMax"/>
        </c:scaling>
        <c:delete val="0"/>
        <c:axPos val="b"/>
        <c:majorGridlines/>
        <c:minorGridlines/>
        <c:title>
          <c:tx>
            <c:rich>
              <a:bodyPr/>
              <a:lstStyle/>
              <a:p>
                <a:pPr>
                  <a:defRPr sz="2400"/>
                </a:pPr>
                <a:r>
                  <a:rPr lang="en-US" sz="2400"/>
                  <a:t>Days of Operations</a:t>
                </a:r>
              </a:p>
            </c:rich>
          </c:tx>
          <c:layout>
            <c:manualLayout>
              <c:xMode val="edge"/>
              <c:yMode val="edge"/>
              <c:x val="0.404801717967072"/>
              <c:y val="0.920851644446971"/>
            </c:manualLayout>
          </c:layout>
          <c:overlay val="0"/>
        </c:title>
        <c:numFmt formatCode="0" sourceLinked="1"/>
        <c:majorTickMark val="out"/>
        <c:minorTickMark val="none"/>
        <c:tickLblPos val="nextTo"/>
        <c:txPr>
          <a:bodyPr/>
          <a:lstStyle/>
          <a:p>
            <a:pPr>
              <a:defRPr sz="1800"/>
            </a:pPr>
            <a:endParaRPr lang="en-US"/>
          </a:p>
        </c:txPr>
        <c:crossAx val="-2047925608"/>
        <c:crosses val="autoZero"/>
        <c:crossBetween val="midCat"/>
        <c:majorUnit val="50.0"/>
      </c:valAx>
      <c:valAx>
        <c:axId val="-2047925608"/>
        <c:scaling>
          <c:orientation val="minMax"/>
        </c:scaling>
        <c:delete val="0"/>
        <c:axPos val="l"/>
        <c:majorGridlines/>
        <c:title>
          <c:tx>
            <c:rich>
              <a:bodyPr rot="-5400000" vert="horz"/>
              <a:lstStyle/>
              <a:p>
                <a:pPr>
                  <a:defRPr sz="1600"/>
                </a:pPr>
                <a:r>
                  <a:rPr lang="en-US" sz="1600"/>
                  <a:t>integrated</a:t>
                </a:r>
                <a:r>
                  <a:rPr lang="en-US" sz="1600" baseline="0"/>
                  <a:t> current (uAhr)</a:t>
                </a:r>
                <a:endParaRPr lang="en-US" sz="1600"/>
              </a:p>
            </c:rich>
          </c:tx>
          <c:layout>
            <c:manualLayout>
              <c:xMode val="edge"/>
              <c:yMode val="edge"/>
              <c:x val="0.0190678270479348"/>
              <c:y val="0.346653931827601"/>
            </c:manualLayout>
          </c:layout>
          <c:overlay val="0"/>
        </c:title>
        <c:numFmt formatCode="#,##0" sourceLinked="0"/>
        <c:majorTickMark val="out"/>
        <c:minorTickMark val="none"/>
        <c:tickLblPos val="nextTo"/>
        <c:txPr>
          <a:bodyPr/>
          <a:lstStyle/>
          <a:p>
            <a:pPr>
              <a:defRPr sz="1400"/>
            </a:pPr>
            <a:endParaRPr lang="en-US"/>
          </a:p>
        </c:txPr>
        <c:crossAx val="-2047931288"/>
        <c:crosses val="autoZero"/>
        <c:crossBetween val="midCat"/>
      </c:valAx>
    </c:plotArea>
    <c:legend>
      <c:legendPos val="t"/>
      <c:layout/>
      <c:overlay val="0"/>
      <c:txPr>
        <a:bodyPr/>
        <a:lstStyle/>
        <a:p>
          <a:pPr>
            <a:defRPr sz="1800"/>
          </a:pPr>
          <a:endParaRPr lang="en-US"/>
        </a:p>
      </c:txPr>
    </c:legend>
    <c:plotVisOnly val="1"/>
    <c:dispBlanksAs val="gap"/>
    <c:showDLblsOverMax val="0"/>
  </c:chart>
  <c:spPr>
    <a:solidFill>
      <a:schemeClr val="accent3">
        <a:lumMod val="20000"/>
        <a:lumOff val="80000"/>
      </a:schemeClr>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[1]Sheet4!$B$1</c:f>
              <c:strCache>
                <c:ptCount val="1"/>
                <c:pt idx="0">
                  <c:v>Ave Current (uA)</c:v>
                </c:pt>
              </c:strCache>
            </c:strRef>
          </c:tx>
          <c:invertIfNegative val="0"/>
          <c:cat>
            <c:numRef>
              <c:f>[1]Sheet4!$A$2:$A$31</c:f>
              <c:numCache>
                <c:formatCode>General</c:formatCode>
                <c:ptCount val="30"/>
                <c:pt idx="0">
                  <c:v>1974.0</c:v>
                </c:pt>
                <c:pt idx="1">
                  <c:v>1975.0</c:v>
                </c:pt>
                <c:pt idx="2">
                  <c:v>1976.0</c:v>
                </c:pt>
                <c:pt idx="3">
                  <c:v>1977.0</c:v>
                </c:pt>
                <c:pt idx="4">
                  <c:v>1978.0</c:v>
                </c:pt>
                <c:pt idx="5">
                  <c:v>1992.0</c:v>
                </c:pt>
                <c:pt idx="6">
                  <c:v>1993.0</c:v>
                </c:pt>
                <c:pt idx="7">
                  <c:v>1994.0</c:v>
                </c:pt>
                <c:pt idx="8">
                  <c:v>1995.0</c:v>
                </c:pt>
                <c:pt idx="9">
                  <c:v>1996.0</c:v>
                </c:pt>
                <c:pt idx="10">
                  <c:v>1997.0</c:v>
                </c:pt>
                <c:pt idx="11">
                  <c:v>1998.0</c:v>
                </c:pt>
                <c:pt idx="12">
                  <c:v>1999.0</c:v>
                </c:pt>
                <c:pt idx="13">
                  <c:v>2000.0</c:v>
                </c:pt>
                <c:pt idx="14">
                  <c:v>2001.0</c:v>
                </c:pt>
                <c:pt idx="15">
                  <c:v>2002.0</c:v>
                </c:pt>
                <c:pt idx="16">
                  <c:v>2003.0</c:v>
                </c:pt>
                <c:pt idx="17">
                  <c:v>2004.0</c:v>
                </c:pt>
                <c:pt idx="18">
                  <c:v>2005.0</c:v>
                </c:pt>
                <c:pt idx="19">
                  <c:v>2006.0</c:v>
                </c:pt>
                <c:pt idx="20">
                  <c:v>2007.0</c:v>
                </c:pt>
                <c:pt idx="21">
                  <c:v>2008.0</c:v>
                </c:pt>
                <c:pt idx="22">
                  <c:v>2009.0</c:v>
                </c:pt>
                <c:pt idx="23">
                  <c:v>2010.0</c:v>
                </c:pt>
                <c:pt idx="24">
                  <c:v>2011.0</c:v>
                </c:pt>
                <c:pt idx="25">
                  <c:v>2012.0</c:v>
                </c:pt>
                <c:pt idx="26">
                  <c:v>2013.0</c:v>
                </c:pt>
                <c:pt idx="27">
                  <c:v>2014.0</c:v>
                </c:pt>
                <c:pt idx="28">
                  <c:v>2015.0</c:v>
                </c:pt>
                <c:pt idx="29">
                  <c:v>2016.0</c:v>
                </c:pt>
              </c:numCache>
            </c:numRef>
          </c:cat>
          <c:val>
            <c:numRef>
              <c:f>[1]Sheet4!$B$1:$B$31</c:f>
              <c:numCache>
                <c:formatCode>General</c:formatCode>
                <c:ptCount val="31"/>
                <c:pt idx="0">
                  <c:v>0.0</c:v>
                </c:pt>
                <c:pt idx="1">
                  <c:v>35.0</c:v>
                </c:pt>
                <c:pt idx="2">
                  <c:v>59.0</c:v>
                </c:pt>
                <c:pt idx="3">
                  <c:v>48.0</c:v>
                </c:pt>
                <c:pt idx="4">
                  <c:v>62.5</c:v>
                </c:pt>
                <c:pt idx="5">
                  <c:v>56.0</c:v>
                </c:pt>
                <c:pt idx="6">
                  <c:v>33.64345238095238</c:v>
                </c:pt>
                <c:pt idx="7">
                  <c:v>32.19779761904757</c:v>
                </c:pt>
                <c:pt idx="8">
                  <c:v>29.28789682539683</c:v>
                </c:pt>
                <c:pt idx="9">
                  <c:v>27.09692857142857</c:v>
                </c:pt>
                <c:pt idx="10">
                  <c:v>52.0</c:v>
                </c:pt>
                <c:pt idx="11">
                  <c:v>35.73928571428572</c:v>
                </c:pt>
                <c:pt idx="12">
                  <c:v>55.53123973727421</c:v>
                </c:pt>
                <c:pt idx="13">
                  <c:v>44.53337053571428</c:v>
                </c:pt>
                <c:pt idx="14">
                  <c:v>44.83627232142857</c:v>
                </c:pt>
                <c:pt idx="15">
                  <c:v>51.7309268707483</c:v>
                </c:pt>
                <c:pt idx="16">
                  <c:v>60.57769469246026</c:v>
                </c:pt>
                <c:pt idx="17">
                  <c:v>49.73581101190475</c:v>
                </c:pt>
                <c:pt idx="18">
                  <c:v>48.51</c:v>
                </c:pt>
                <c:pt idx="19">
                  <c:v>72.24</c:v>
                </c:pt>
                <c:pt idx="20">
                  <c:v>62.73</c:v>
                </c:pt>
                <c:pt idx="21">
                  <c:v>83.85</c:v>
                </c:pt>
                <c:pt idx="22">
                  <c:v>75.78</c:v>
                </c:pt>
                <c:pt idx="23">
                  <c:v>75.81</c:v>
                </c:pt>
                <c:pt idx="24">
                  <c:v>90.28</c:v>
                </c:pt>
                <c:pt idx="25">
                  <c:v>92.12</c:v>
                </c:pt>
                <c:pt idx="26">
                  <c:v>91.13</c:v>
                </c:pt>
                <c:pt idx="27">
                  <c:v>94.51</c:v>
                </c:pt>
                <c:pt idx="28">
                  <c:v>105.72</c:v>
                </c:pt>
                <c:pt idx="29">
                  <c:v>115.82</c:v>
                </c:pt>
                <c:pt idx="30">
                  <c:v>148.47</c:v>
                </c:pt>
              </c:numCache>
            </c:numRef>
          </c:val>
        </c:ser>
        <c:dLbls>
          <c:showLegendKey val="0"/>
          <c:showVal val="0"/>
          <c:showCatName val="0"/>
          <c:showSerName val="0"/>
          <c:showPercent val="0"/>
          <c:showBubbleSize val="0"/>
        </c:dLbls>
        <c:gapWidth val="150"/>
        <c:axId val="-2028325544"/>
        <c:axId val="-2028322600"/>
      </c:barChart>
      <c:catAx>
        <c:axId val="-2028325544"/>
        <c:scaling>
          <c:orientation val="minMax"/>
        </c:scaling>
        <c:delete val="0"/>
        <c:axPos val="b"/>
        <c:numFmt formatCode="General" sourceLinked="1"/>
        <c:majorTickMark val="out"/>
        <c:minorTickMark val="none"/>
        <c:tickLblPos val="nextTo"/>
        <c:crossAx val="-2028322600"/>
        <c:crosses val="autoZero"/>
        <c:auto val="1"/>
        <c:lblAlgn val="ctr"/>
        <c:lblOffset val="100"/>
        <c:noMultiLvlLbl val="0"/>
      </c:catAx>
      <c:valAx>
        <c:axId val="-2028322600"/>
        <c:scaling>
          <c:orientation val="minMax"/>
        </c:scaling>
        <c:delete val="0"/>
        <c:axPos val="l"/>
        <c:majorGridlines/>
        <c:numFmt formatCode="General" sourceLinked="1"/>
        <c:majorTickMark val="out"/>
        <c:minorTickMark val="none"/>
        <c:tickLblPos val="nextTo"/>
        <c:crossAx val="-2028325544"/>
        <c:crosses val="autoZero"/>
        <c:crossBetween val="between"/>
      </c:valAx>
    </c:plotArea>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Sheet1!$D$1</c:f>
              <c:strCache>
                <c:ptCount val="1"/>
                <c:pt idx="0">
                  <c:v>A-Hrs*MeV</c:v>
                </c:pt>
              </c:strCache>
            </c:strRef>
          </c:tx>
          <c:spPr>
            <a:ln w="47625">
              <a:noFill/>
            </a:ln>
          </c:spPr>
          <c:xVal>
            <c:numRef>
              <c:f>Sheet1!$A$2:$A$15</c:f>
              <c:numCache>
                <c:formatCode>General</c:formatCode>
                <c:ptCount val="14"/>
                <c:pt idx="0">
                  <c:v>2003.0</c:v>
                </c:pt>
                <c:pt idx="1">
                  <c:v>2004.0</c:v>
                </c:pt>
                <c:pt idx="2">
                  <c:v>2005.0</c:v>
                </c:pt>
                <c:pt idx="3">
                  <c:v>2006.0</c:v>
                </c:pt>
                <c:pt idx="4">
                  <c:v>2007.0</c:v>
                </c:pt>
                <c:pt idx="5">
                  <c:v>2008.0</c:v>
                </c:pt>
                <c:pt idx="6">
                  <c:v>2009.0</c:v>
                </c:pt>
                <c:pt idx="7">
                  <c:v>2010.0</c:v>
                </c:pt>
                <c:pt idx="8">
                  <c:v>2011.0</c:v>
                </c:pt>
                <c:pt idx="9">
                  <c:v>2012.0</c:v>
                </c:pt>
                <c:pt idx="10">
                  <c:v>2013.0</c:v>
                </c:pt>
                <c:pt idx="11">
                  <c:v>2014.0</c:v>
                </c:pt>
                <c:pt idx="12">
                  <c:v>2015.0</c:v>
                </c:pt>
                <c:pt idx="13">
                  <c:v>2016.0</c:v>
                </c:pt>
              </c:numCache>
            </c:numRef>
          </c:xVal>
          <c:yVal>
            <c:numRef>
              <c:f>Sheet1!$D$2:$D$15</c:f>
              <c:numCache>
                <c:formatCode>0.00</c:formatCode>
                <c:ptCount val="14"/>
                <c:pt idx="0">
                  <c:v>10.59005986</c:v>
                </c:pt>
                <c:pt idx="1">
                  <c:v>9.869891700000003</c:v>
                </c:pt>
                <c:pt idx="2">
                  <c:v>23.69316217999999</c:v>
                </c:pt>
                <c:pt idx="3">
                  <c:v>25.94077895557401</c:v>
                </c:pt>
                <c:pt idx="4">
                  <c:v>26.1976226652</c:v>
                </c:pt>
                <c:pt idx="5">
                  <c:v>28.1662017146</c:v>
                </c:pt>
                <c:pt idx="6">
                  <c:v>32.8262077341305</c:v>
                </c:pt>
                <c:pt idx="7">
                  <c:v>34.956116214</c:v>
                </c:pt>
                <c:pt idx="8">
                  <c:v>49.706249672</c:v>
                </c:pt>
                <c:pt idx="9">
                  <c:v>46.944582746</c:v>
                </c:pt>
                <c:pt idx="10">
                  <c:v>53.67971276</c:v>
                </c:pt>
                <c:pt idx="11">
                  <c:v>60.533768956</c:v>
                </c:pt>
                <c:pt idx="12">
                  <c:v>56.75446</c:v>
                </c:pt>
                <c:pt idx="13">
                  <c:v>84.056946</c:v>
                </c:pt>
              </c:numCache>
            </c:numRef>
          </c:yVal>
          <c:smooth val="0"/>
        </c:ser>
        <c:dLbls>
          <c:showLegendKey val="0"/>
          <c:showVal val="0"/>
          <c:showCatName val="0"/>
          <c:showSerName val="0"/>
          <c:showPercent val="0"/>
          <c:showBubbleSize val="0"/>
        </c:dLbls>
        <c:axId val="-2046858504"/>
        <c:axId val="-2046853000"/>
      </c:scatterChart>
      <c:valAx>
        <c:axId val="-2046858504"/>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2046853000"/>
        <c:crosses val="autoZero"/>
        <c:crossBetween val="midCat"/>
      </c:valAx>
      <c:valAx>
        <c:axId val="-2046853000"/>
        <c:scaling>
          <c:orientation val="minMax"/>
        </c:scaling>
        <c:delete val="0"/>
        <c:axPos val="l"/>
        <c:majorGridlines/>
        <c:title>
          <c:tx>
            <c:rich>
              <a:bodyPr rot="-5400000" vert="horz" lIns="2">
                <a:spAutoFit/>
              </a:bodyPr>
              <a:lstStyle/>
              <a:p>
                <a:pPr>
                  <a:defRPr/>
                </a:pPr>
                <a:r>
                  <a:rPr lang="en-US" dirty="0"/>
                  <a:t>Integrated</a:t>
                </a:r>
                <a:r>
                  <a:rPr lang="en-US" baseline="0" dirty="0"/>
                  <a:t> </a:t>
                </a:r>
                <a:r>
                  <a:rPr lang="en-US" baseline="0" dirty="0" smtClean="0"/>
                  <a:t>Beam Power (MW-</a:t>
                </a:r>
                <a:r>
                  <a:rPr lang="en-US" baseline="0" dirty="0" err="1"/>
                  <a:t>Hrs</a:t>
                </a:r>
                <a:r>
                  <a:rPr lang="en-US" baseline="0" dirty="0"/>
                  <a:t> </a:t>
                </a:r>
                <a:r>
                  <a:rPr lang="en-US" baseline="0" dirty="0" smtClean="0"/>
                  <a:t>)</a:t>
                </a:r>
                <a:endParaRPr lang="en-US" dirty="0"/>
              </a:p>
            </c:rich>
          </c:tx>
          <c:layout>
            <c:manualLayout>
              <c:xMode val="edge"/>
              <c:yMode val="edge"/>
              <c:x val="0.0116267522010502"/>
              <c:y val="0.251168211738243"/>
            </c:manualLayout>
          </c:layout>
          <c:overlay val="0"/>
        </c:title>
        <c:numFmt formatCode="0.00" sourceLinked="1"/>
        <c:majorTickMark val="out"/>
        <c:minorTickMark val="none"/>
        <c:tickLblPos val="nextTo"/>
        <c:crossAx val="-2046858504"/>
        <c:crosses val="autoZero"/>
        <c:crossBetween val="midCat"/>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 Id="rId2"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drawing1.xml><?xml version="1.0" encoding="utf-8"?>
<c:userShapes xmlns:c="http://schemas.openxmlformats.org/drawingml/2006/chart">
  <cdr:relSizeAnchor xmlns:cdr="http://schemas.openxmlformats.org/drawingml/2006/chartDrawing">
    <cdr:from>
      <cdr:x>0.20979</cdr:x>
      <cdr:y>0.045</cdr:y>
    </cdr:from>
    <cdr:to>
      <cdr:x>0.31473</cdr:x>
      <cdr:y>0.18581</cdr:y>
    </cdr:to>
    <cdr:sp macro="" textlink="">
      <cdr:nvSpPr>
        <cdr:cNvPr id="2" name="TextBox 1"/>
        <cdr:cNvSpPr txBox="1"/>
      </cdr:nvSpPr>
      <cdr:spPr>
        <a:xfrm xmlns:a="http://schemas.openxmlformats.org/drawingml/2006/main">
          <a:off x="1828130" y="2922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solidFill>
                <a:srgbClr val="0000FF"/>
              </a:solidFill>
            </a:rPr>
            <a:t>Average current ( micro Amps) for BLIP</a:t>
          </a:r>
          <a:endParaRPr lang="en-US" sz="2000" b="1" dirty="0">
            <a:solidFill>
              <a:srgbClr val="0000FF"/>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1638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638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1638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4888F165-D13F-4EB3-8DB4-B2E041C5C6EE}" type="slidenum">
              <a:rPr lang="en-US"/>
              <a:pPr/>
              <a:t>‹#›</a:t>
            </a:fld>
            <a:endParaRPr lang="en-US"/>
          </a:p>
        </p:txBody>
      </p:sp>
    </p:spTree>
    <p:extLst>
      <p:ext uri="{BB962C8B-B14F-4D97-AF65-F5344CB8AC3E}">
        <p14:creationId xmlns:p14="http://schemas.microsoft.com/office/powerpoint/2010/main" val="2936829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E062534B-6A3C-4AED-B31F-CD5EC1AA0754}" type="slidenum">
              <a:rPr lang="en-US"/>
              <a:pPr/>
              <a:t>‹#›</a:t>
            </a:fld>
            <a:endParaRPr lang="en-US"/>
          </a:p>
        </p:txBody>
      </p:sp>
    </p:spTree>
    <p:extLst>
      <p:ext uri="{BB962C8B-B14F-4D97-AF65-F5344CB8AC3E}">
        <p14:creationId xmlns:p14="http://schemas.microsoft.com/office/powerpoint/2010/main" val="28248526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17387542-4BB1-4DBA-9325-8CE7243E616B}" type="slidenum">
              <a:rPr lang="en-US"/>
              <a:pPr/>
              <a:t>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Rot="1" noChangeAspect="1" noTextEdit="1"/>
          </p:cNvSpPr>
          <p:nvPr>
            <p:ph type="sldImg"/>
          </p:nvPr>
        </p:nvSpPr>
        <p:spPr bwMode="auto">
          <a:noFill/>
          <a:ln>
            <a:solidFill>
              <a:srgbClr val="000000"/>
            </a:solidFill>
            <a:miter lim="800000"/>
            <a:headEnd/>
            <a:tailEnd/>
          </a:ln>
        </p:spPr>
      </p:sp>
      <p:sp>
        <p:nvSpPr>
          <p:cNvPr id="4403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Grp="1" noRot="1" noChangeAspect="1" noTextEdit="1"/>
          </p:cNvSpPr>
          <p:nvPr>
            <p:ph type="sldImg"/>
          </p:nvPr>
        </p:nvSpPr>
        <p:spPr bwMode="auto">
          <a:noFill/>
          <a:ln>
            <a:solidFill>
              <a:srgbClr val="000000"/>
            </a:solidFill>
            <a:miter lim="800000"/>
            <a:headEnd/>
            <a:tailEnd/>
          </a:ln>
        </p:spPr>
      </p:sp>
      <p:sp>
        <p:nvSpPr>
          <p:cNvPr id="44237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Grp="1" noRot="1" noChangeAspect="1" noTextEdit="1"/>
          </p:cNvSpPr>
          <p:nvPr>
            <p:ph type="sldImg"/>
          </p:nvPr>
        </p:nvSpPr>
        <p:spPr bwMode="auto">
          <a:noFill/>
          <a:ln>
            <a:solidFill>
              <a:srgbClr val="000000"/>
            </a:solidFill>
            <a:miter lim="800000"/>
            <a:headEnd/>
            <a:tailEnd/>
          </a:ln>
        </p:spPr>
      </p:sp>
      <p:sp>
        <p:nvSpPr>
          <p:cNvPr id="4444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Rot="1" noChangeAspect="1" noTextEdit="1"/>
          </p:cNvSpPr>
          <p:nvPr>
            <p:ph type="sldImg"/>
          </p:nvPr>
        </p:nvSpPr>
        <p:spPr bwMode="auto">
          <a:noFill/>
          <a:ln>
            <a:solidFill>
              <a:srgbClr val="000000"/>
            </a:solidFill>
            <a:miter lim="800000"/>
            <a:headEnd/>
            <a:tailEnd/>
          </a:ln>
        </p:spPr>
      </p:sp>
      <p:sp>
        <p:nvSpPr>
          <p:cNvPr id="4464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Rot="1" noChangeAspect="1" noTextEdit="1"/>
          </p:cNvSpPr>
          <p:nvPr>
            <p:ph type="sldImg"/>
          </p:nvPr>
        </p:nvSpPr>
        <p:spPr bwMode="auto">
          <a:noFill/>
          <a:ln>
            <a:solidFill>
              <a:srgbClr val="000000"/>
            </a:solidFill>
            <a:miter lim="800000"/>
            <a:headEnd/>
            <a:tailEnd/>
          </a:ln>
        </p:spPr>
      </p:sp>
      <p:sp>
        <p:nvSpPr>
          <p:cNvPr id="4403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Rot="1" noChangeAspect="1" noTextEdit="1"/>
          </p:cNvSpPr>
          <p:nvPr>
            <p:ph type="sldImg"/>
          </p:nvPr>
        </p:nvSpPr>
        <p:spPr bwMode="auto">
          <a:noFill/>
          <a:ln>
            <a:solidFill>
              <a:srgbClr val="000000"/>
            </a:solidFill>
            <a:miter lim="800000"/>
            <a:headEnd/>
            <a:tailEnd/>
          </a:ln>
        </p:spPr>
      </p:sp>
      <p:sp>
        <p:nvSpPr>
          <p:cNvPr id="275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TextEdit="1"/>
          </p:cNvSpPr>
          <p:nvPr>
            <p:ph type="sldImg"/>
          </p:nvPr>
        </p:nvSpPr>
        <p:spPr bwMode="auto">
          <a:noFill/>
          <a:ln>
            <a:solidFill>
              <a:srgbClr val="000000"/>
            </a:solidFill>
            <a:miter lim="800000"/>
            <a:headEnd/>
            <a:tailEnd/>
          </a:ln>
        </p:spPr>
      </p:sp>
      <p:sp>
        <p:nvSpPr>
          <p:cNvPr id="2467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TextEdit="1"/>
          </p:cNvSpPr>
          <p:nvPr>
            <p:ph type="sldImg"/>
          </p:nvPr>
        </p:nvSpPr>
        <p:spPr bwMode="auto">
          <a:noFill/>
          <a:ln>
            <a:solidFill>
              <a:srgbClr val="000000"/>
            </a:solidFill>
            <a:miter lim="800000"/>
            <a:headEnd/>
            <a:tailEnd/>
          </a:ln>
        </p:spPr>
      </p:sp>
      <p:sp>
        <p:nvSpPr>
          <p:cNvPr id="2488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2534B-6A3C-4AED-B31F-CD5EC1AA0754}" type="slidenum">
              <a:rPr lang="en-US" smtClean="0"/>
              <a:pPr/>
              <a:t>58</a:t>
            </a:fld>
            <a:endParaRPr lang="en-US"/>
          </a:p>
        </p:txBody>
      </p:sp>
    </p:spTree>
    <p:extLst>
      <p:ext uri="{BB962C8B-B14F-4D97-AF65-F5344CB8AC3E}">
        <p14:creationId xmlns:p14="http://schemas.microsoft.com/office/powerpoint/2010/main" val="17521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a:ln/>
        </p:spPr>
      </p:sp>
      <p:sp>
        <p:nvSpPr>
          <p:cNvPr id="30722" name="Rectangle 3"/>
          <p:cNvSpPr>
            <a:spLocks noGrp="1"/>
          </p:cNvSpPr>
          <p:nvPr>
            <p:ph type="body" idx="1"/>
          </p:nvPr>
        </p:nvSpPr>
        <p:spPr/>
        <p:txBody>
          <a:bodyPr/>
          <a:lstStyle/>
          <a:p>
            <a:pPr>
              <a:defRPr/>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B53C307-58FC-4813-9A90-22439B45040F}" type="slidenum">
              <a:rPr lang="en-US"/>
              <a:pPr/>
              <a:t>3</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000">
                <a:solidFill>
                  <a:schemeClr val="tx1"/>
                </a:solidFill>
                <a:latin typeface="Times New Roman" charset="0"/>
                <a:ea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fld id="{A227BF12-C9F6-1C48-8D39-616E25400882}" type="slidenum">
              <a:rPr lang="en-US" sz="1200"/>
              <a:pPr/>
              <a:t>5</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000">
                <a:solidFill>
                  <a:schemeClr val="tx1"/>
                </a:solidFill>
                <a:latin typeface="Times New Roman" charset="0"/>
                <a:ea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fld id="{BD1B6BCA-648D-4C4B-8C65-C523FC9C1963}" type="slidenum">
              <a:rPr lang="en-US" sz="1200"/>
              <a:pPr/>
              <a:t>6</a:t>
            </a:fld>
            <a:endParaRPr 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TextEdit="1"/>
          </p:cNvSpPr>
          <p:nvPr>
            <p:ph type="sldImg"/>
          </p:nvPr>
        </p:nvSpPr>
        <p:spPr bwMode="auto">
          <a:noFill/>
          <a:ln>
            <a:solidFill>
              <a:srgbClr val="000000"/>
            </a:solidFill>
            <a:miter lim="800000"/>
            <a:headEnd/>
            <a:tailEnd/>
          </a:ln>
        </p:spPr>
      </p:sp>
      <p:sp>
        <p:nvSpPr>
          <p:cNvPr id="2447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Rot="1" noChangeAspect="1" noTextEdit="1"/>
          </p:cNvSpPr>
          <p:nvPr>
            <p:ph type="sldImg"/>
          </p:nvPr>
        </p:nvSpPr>
        <p:spPr bwMode="auto">
          <a:noFill/>
          <a:ln>
            <a:solidFill>
              <a:srgbClr val="000000"/>
            </a:solidFill>
            <a:miter lim="800000"/>
            <a:headEnd/>
            <a:tailEnd/>
          </a:ln>
        </p:spPr>
      </p:sp>
      <p:sp>
        <p:nvSpPr>
          <p:cNvPr id="4218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Grp="1" noRot="1" noChangeAspect="1" noTextEdit="1"/>
          </p:cNvSpPr>
          <p:nvPr>
            <p:ph type="sldImg"/>
          </p:nvPr>
        </p:nvSpPr>
        <p:spPr bwMode="auto">
          <a:noFill/>
          <a:ln>
            <a:solidFill>
              <a:srgbClr val="000000"/>
            </a:solidFill>
            <a:miter lim="800000"/>
            <a:headEnd/>
            <a:tailEnd/>
          </a:ln>
        </p:spPr>
      </p:sp>
      <p:sp>
        <p:nvSpPr>
          <p:cNvPr id="4300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Rot="1" noChangeAspect="1" noTextEdit="1"/>
          </p:cNvSpPr>
          <p:nvPr>
            <p:ph type="sldImg"/>
          </p:nvPr>
        </p:nvSpPr>
        <p:spPr bwMode="auto">
          <a:noFill/>
          <a:ln>
            <a:solidFill>
              <a:srgbClr val="000000"/>
            </a:solidFill>
            <a:miter lim="800000"/>
            <a:headEnd/>
            <a:tailEnd/>
          </a:ln>
        </p:spPr>
      </p:sp>
      <p:sp>
        <p:nvSpPr>
          <p:cNvPr id="4341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smtClean="0"/>
              <a:t>Click to edit Master title style</a:t>
            </a:r>
            <a:endParaRPr lang="en-US"/>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716D019-05DA-41CE-ACD8-0CEF3B96EF8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E0B7FB1-A335-4AA9-AA98-B13B6CF32A0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smtClean="0"/>
              <a:t>Click to edit Master title style</a:t>
            </a:r>
            <a:endParaRPr lang="en-US"/>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6174C5-6044-42D1-B178-7EA7F4E8CD1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BA3976B-4C5B-4CD9-BE53-CFB91A837C45}"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EE8CC64-46AB-4936-B0E3-EA563EE5EAF5}"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FE81527-C600-461D-8FD6-5E54FB8A0693}"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B138506-B300-423A-9966-30E5FEBDE30E}"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CA79599-1F05-41A9-83BD-1B45EFED468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90E361F-384A-4E57-9359-27F603A8001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6174C5-6044-42D1-B178-7EA7F4E8CD18}"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B0BC9D-5BE1-4DFB-B1AF-E1BFB89C0DC9}"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716D019-05DA-41CE-ACD8-0CEF3B96EF88}"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E0B7FB1-A335-4AA9-AA98-B13B6CF32A0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BA3976B-4C5B-4CD9-BE53-CFB91A837C4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EE8CC64-46AB-4936-B0E3-EA563EE5EAF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FE81527-C600-461D-8FD6-5E54FB8A069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B138506-B300-423A-9966-30E5FEBDE30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CA79599-1F05-41A9-83BD-1B45EFED468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90E361F-384A-4E57-9359-27F603A8001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B0BC9D-5BE1-4DFB-B1AF-E1BFB89C0DC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8"/>
          <p:cNvPicPr>
            <a:picLocks noChangeAspect="1" noChangeArrowheads="1"/>
          </p:cNvPicPr>
          <p:nvPr/>
        </p:nvPicPr>
        <p:blipFill>
          <a:blip r:embed="rId13"/>
          <a:srcRect/>
          <a:stretch>
            <a:fillRect/>
          </a:stretch>
        </p:blipFill>
        <p:spPr bwMode="auto">
          <a:xfrm>
            <a:off x="0" y="0"/>
            <a:ext cx="9145588" cy="6859588"/>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762000" y="1828800"/>
            <a:ext cx="76200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981200" y="6223000"/>
            <a:ext cx="1143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chemeClr val="accent1"/>
                </a:solidFill>
                <a:latin typeface="Arial" charset="0"/>
                <a:ea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05150" y="6235700"/>
            <a:ext cx="30099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latin typeface="Arial" charset="0"/>
                <a:ea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248400" y="6235700"/>
            <a:ext cx="990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rgbClr val="042B7F"/>
                </a:solidFill>
              </a:defRPr>
            </a:lvl1pPr>
          </a:lstStyle>
          <a:p>
            <a:fld id="{9AFB4413-069C-4E6B-9C35-9E4E3A20910D}" type="slidenum">
              <a:rPr lang="en-US"/>
              <a:pPr/>
              <a:t>‹#›</a:t>
            </a:fld>
            <a:endParaRPr lang="en-US"/>
          </a:p>
        </p:txBody>
      </p:sp>
      <p:sp>
        <p:nvSpPr>
          <p:cNvPr id="1031" name="Rectangle 2"/>
          <p:cNvSpPr>
            <a:spLocks noGrp="1" noChangeArrowheads="1"/>
          </p:cNvSpPr>
          <p:nvPr>
            <p:ph type="title"/>
          </p:nvPr>
        </p:nvSpPr>
        <p:spPr bwMode="auto">
          <a:xfrm>
            <a:off x="381000" y="304800"/>
            <a:ext cx="8382000" cy="1090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fontAlgn="base">
        <a:lnSpc>
          <a:spcPct val="80000"/>
        </a:lnSpc>
        <a:spcBef>
          <a:spcPct val="0"/>
        </a:spcBef>
        <a:spcAft>
          <a:spcPct val="0"/>
        </a:spcAft>
        <a:defRPr sz="3600" b="1">
          <a:solidFill>
            <a:srgbClr val="042B7F"/>
          </a:solidFill>
          <a:latin typeface="+mj-lt"/>
          <a:ea typeface="+mj-ea"/>
          <a:cs typeface="+mj-cs"/>
        </a:defRPr>
      </a:lvl1pPr>
      <a:lvl2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fontAlgn="base">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42B7F"/>
        </a:buClr>
        <a:buSzPct val="90000"/>
        <a:buFont typeface="Times" charset="0"/>
        <a:buChar char="•"/>
        <a:defRPr sz="2000">
          <a:solidFill>
            <a:schemeClr val="tx1"/>
          </a:solidFill>
          <a:latin typeface="+mn-lt"/>
          <a:ea typeface="+mn-ea"/>
        </a:defRPr>
      </a:lvl2pPr>
      <a:lvl3pPr marL="1085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3pPr>
      <a:lvl4pPr marL="14287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4pPr>
      <a:lvl5pPr marL="17716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5pPr>
      <a:lvl6pPr marL="22288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506" name="Picture 2" descr="Y:\Jen\BNL PPT Template\ppt_BG_BodySlide_BNL_blue_NO_GRAPHIC.jpg"/>
          <p:cNvPicPr>
            <a:picLocks noChangeAspect="1" noChangeArrowheads="1"/>
          </p:cNvPicPr>
          <p:nvPr userDrawn="1"/>
        </p:nvPicPr>
        <p:blipFill>
          <a:blip r:embed="rId13"/>
          <a:srcRect/>
          <a:stretch>
            <a:fillRect/>
          </a:stretch>
        </p:blipFill>
        <p:spPr bwMode="auto">
          <a:xfrm>
            <a:off x="-1" y="0"/>
            <a:ext cx="9144001" cy="6858000"/>
          </a:xfrm>
          <a:prstGeom prst="rect">
            <a:avLst/>
          </a:prstGeom>
          <a:noFill/>
        </p:spPr>
      </p:pic>
      <p:sp>
        <p:nvSpPr>
          <p:cNvPr id="1027" name="Rectangle 3"/>
          <p:cNvSpPr>
            <a:spLocks noGrp="1" noChangeArrowheads="1"/>
          </p:cNvSpPr>
          <p:nvPr>
            <p:ph type="body" idx="1"/>
          </p:nvPr>
        </p:nvSpPr>
        <p:spPr bwMode="auto">
          <a:xfrm>
            <a:off x="762000" y="1828800"/>
            <a:ext cx="76200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981200" y="6223000"/>
            <a:ext cx="1143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chemeClr val="accent1"/>
                </a:solidFill>
                <a:latin typeface="Arial" charset="0"/>
                <a:ea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05150" y="6235700"/>
            <a:ext cx="30099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latin typeface="Arial" charset="0"/>
                <a:ea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248400" y="6235700"/>
            <a:ext cx="990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rgbClr val="042B7F"/>
                </a:solidFill>
              </a:defRPr>
            </a:lvl1pPr>
          </a:lstStyle>
          <a:p>
            <a:fld id="{9AFB4413-069C-4E6B-9C35-9E4E3A20910D}" type="slidenum">
              <a:rPr lang="en-US"/>
              <a:pPr/>
              <a:t>‹#›</a:t>
            </a:fld>
            <a:endParaRPr lang="en-US"/>
          </a:p>
        </p:txBody>
      </p:sp>
      <p:sp>
        <p:nvSpPr>
          <p:cNvPr id="1031" name="Rectangle 2"/>
          <p:cNvSpPr>
            <a:spLocks noGrp="1" noChangeArrowheads="1"/>
          </p:cNvSpPr>
          <p:nvPr>
            <p:ph type="title"/>
          </p:nvPr>
        </p:nvSpPr>
        <p:spPr bwMode="auto">
          <a:xfrm>
            <a:off x="381000" y="304800"/>
            <a:ext cx="8382000" cy="1090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fontAlgn="base">
        <a:lnSpc>
          <a:spcPct val="80000"/>
        </a:lnSpc>
        <a:spcBef>
          <a:spcPct val="0"/>
        </a:spcBef>
        <a:spcAft>
          <a:spcPct val="0"/>
        </a:spcAft>
        <a:defRPr sz="3600" b="1">
          <a:solidFill>
            <a:srgbClr val="042B7F"/>
          </a:solidFill>
          <a:latin typeface="+mj-lt"/>
          <a:ea typeface="+mj-ea"/>
          <a:cs typeface="+mj-cs"/>
        </a:defRPr>
      </a:lvl1pPr>
      <a:lvl2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fontAlgn="base">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042B7F"/>
        </a:buClr>
        <a:buSzPct val="90000"/>
        <a:buFont typeface="Times" charset="0"/>
        <a:buChar char="•"/>
        <a:defRPr sz="2000">
          <a:solidFill>
            <a:schemeClr val="tx1"/>
          </a:solidFill>
          <a:latin typeface="+mn-lt"/>
          <a:ea typeface="+mn-ea"/>
        </a:defRPr>
      </a:lvl2pPr>
      <a:lvl3pPr marL="1085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3pPr>
      <a:lvl4pPr marL="14287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4pPr>
      <a:lvl5pPr marL="17716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5pPr>
      <a:lvl6pPr marL="22288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Microsoft_Word_97_-_2004_Document1.doc"/><Relationship Id="rId5" Type="http://schemas.openxmlformats.org/officeDocument/2006/relationships/image" Target="../media/image14.wmf"/><Relationship Id="rId6" Type="http://schemas.openxmlformats.org/officeDocument/2006/relationships/oleObject" Target="../embeddings/Microsoft_Word_97_-_2004_Document2.doc"/><Relationship Id="rId7" Type="http://schemas.openxmlformats.org/officeDocument/2006/relationships/image" Target="../media/image15.wmf"/><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2.xml"/><Relationship Id="rId5" Type="http://schemas.openxmlformats.org/officeDocument/2006/relationships/image" Target="../media/image18.png"/><Relationship Id="rId1" Type="http://schemas.microsoft.com/office/2007/relationships/media" Target="../media/media1.mpeg"/><Relationship Id="rId2" Type="http://schemas.openxmlformats.org/officeDocument/2006/relationships/video" Target="../media/media1.m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3.xml"/><Relationship Id="rId5" Type="http://schemas.openxmlformats.org/officeDocument/2006/relationships/image" Target="../media/image19.png"/><Relationship Id="rId1" Type="http://schemas.microsoft.com/office/2007/relationships/media" Target="../media/media2.mpeg"/><Relationship Id="rId2" Type="http://schemas.openxmlformats.org/officeDocument/2006/relationships/video" Target="../media/media2.m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13.xml"/><Relationship Id="rId2" Type="http://schemas.openxmlformats.org/officeDocument/2006/relationships/image" Target="../media/image4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JPG"/><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6.png"/><Relationship Id="rId1" Type="http://schemas.microsoft.com/office/2007/relationships/media" Target="../media/media3.mpg"/><Relationship Id="rId2" Type="http://schemas.openxmlformats.org/officeDocument/2006/relationships/video" Target="../media/media3.mp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7.png"/><Relationship Id="rId1" Type="http://schemas.microsoft.com/office/2007/relationships/media" Target="../media/media4.mpg"/><Relationship Id="rId2" Type="http://schemas.openxmlformats.org/officeDocument/2006/relationships/video" Target="../media/media4.mp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8.png"/><Relationship Id="rId1" Type="http://schemas.microsoft.com/office/2007/relationships/media" Target="../media/media5.mpg"/><Relationship Id="rId2" Type="http://schemas.openxmlformats.org/officeDocument/2006/relationships/video" Target="../media/media5.mp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49.png"/><Relationship Id="rId1" Type="http://schemas.microsoft.com/office/2007/relationships/media" Target="../media/media6.mpg"/><Relationship Id="rId2" Type="http://schemas.openxmlformats.org/officeDocument/2006/relationships/video" Target="../media/media6.m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52.jpeg"/><Relationship Id="rId5" Type="http://schemas.openxmlformats.org/officeDocument/2006/relationships/oleObject" Target="../embeddings/Microsoft_Word_97_-_2004_Document3.doc"/><Relationship Id="rId6" Type="http://schemas.openxmlformats.org/officeDocument/2006/relationships/image" Target="../media/image51.emf"/><Relationship Id="rId1" Type="http://schemas.openxmlformats.org/officeDocument/2006/relationships/vmlDrawing" Target="../drawings/vmlDrawing2.vml"/><Relationship Id="rId2"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chart" Target="../charts/char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p:txBody>
          <a:bodyPr/>
          <a:lstStyle/>
          <a:p>
            <a:r>
              <a:rPr lang="en-US" dirty="0" smtClean="0"/>
              <a:t>Doubling the Beam Power of 45 Year Old H- Linac at Brookhaven</a:t>
            </a:r>
          </a:p>
        </p:txBody>
      </p:sp>
      <p:sp>
        <p:nvSpPr>
          <p:cNvPr id="15362" name="Rectangle 3"/>
          <p:cNvSpPr>
            <a:spLocks noGrp="1" noChangeArrowheads="1"/>
          </p:cNvSpPr>
          <p:nvPr>
            <p:ph type="subTitle" idx="1"/>
          </p:nvPr>
        </p:nvSpPr>
        <p:spPr/>
        <p:txBody>
          <a:bodyPr/>
          <a:lstStyle/>
          <a:p>
            <a:pPr>
              <a:buFont typeface="Wingdings" pitchFamily="2" charset="2"/>
              <a:buNone/>
            </a:pPr>
            <a:r>
              <a:rPr lang="en-US" dirty="0" smtClean="0"/>
              <a:t>D. Raparia</a:t>
            </a:r>
          </a:p>
          <a:p>
            <a:pPr>
              <a:buFont typeface="Wingdings" pitchFamily="2" charset="2"/>
              <a:buNone/>
            </a:pPr>
            <a:r>
              <a:rPr lang="en-US" dirty="0" smtClean="0"/>
              <a:t>Brookhaven National Laboratory</a:t>
            </a:r>
          </a:p>
          <a:p>
            <a:pPr>
              <a:buFont typeface="Wingdings" pitchFamily="2" charset="2"/>
              <a:buNone/>
            </a:pPr>
            <a:endParaRPr lang="en-US" dirty="0"/>
          </a:p>
          <a:p>
            <a:pPr>
              <a:buFont typeface="Wingdings" pitchFamily="2" charset="2"/>
              <a:buNone/>
            </a:pPr>
            <a:endParaRPr lang="en-US" dirty="0" smtClean="0"/>
          </a:p>
          <a:p>
            <a:pPr>
              <a:buFont typeface="Wingdings" pitchFamily="2" charset="2"/>
              <a:buNone/>
            </a:pPr>
            <a:r>
              <a:rPr lang="en-US" dirty="0" smtClean="0"/>
              <a:t>Upgrading Existing High Power Proton Linac</a:t>
            </a:r>
          </a:p>
          <a:p>
            <a:pPr>
              <a:buFont typeface="Wingdings" pitchFamily="2" charset="2"/>
              <a:buNone/>
            </a:pPr>
            <a:r>
              <a:rPr lang="en-US" dirty="0" smtClean="0"/>
              <a:t>ESS, Lund, Sweden</a:t>
            </a:r>
          </a:p>
          <a:p>
            <a:pPr>
              <a:buFont typeface="Wingdings" pitchFamily="2" charset="2"/>
              <a:buNone/>
            </a:pPr>
            <a:r>
              <a:rPr lang="en-US" dirty="0" smtClean="0"/>
              <a:t>November 8-9, 2016</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p:txBody>
          <a:bodyPr/>
          <a:lstStyle/>
          <a:p>
            <a:pPr eaLnBrk="1" hangingPunct="1"/>
            <a:r>
              <a:rPr lang="en-US" dirty="0" smtClean="0">
                <a:solidFill>
                  <a:srgbClr val="0000FF"/>
                </a:solidFill>
              </a:rPr>
              <a:t>1972 BNL Linac 200 MeV </a:t>
            </a:r>
          </a:p>
        </p:txBody>
      </p:sp>
      <p:pic>
        <p:nvPicPr>
          <p:cNvPr id="243714" name="Picture 4" descr="scan0036.jpg"/>
          <p:cNvPicPr>
            <a:picLocks noChangeAspect="1"/>
          </p:cNvPicPr>
          <p:nvPr/>
        </p:nvPicPr>
        <p:blipFill>
          <a:blip r:embed="rId3" cstate="print"/>
          <a:srcRect/>
          <a:stretch>
            <a:fillRect/>
          </a:stretch>
        </p:blipFill>
        <p:spPr bwMode="auto">
          <a:xfrm>
            <a:off x="3624263" y="1219200"/>
            <a:ext cx="5519737" cy="4495800"/>
          </a:xfrm>
          <a:prstGeom prst="rect">
            <a:avLst/>
          </a:prstGeom>
          <a:noFill/>
          <a:ln w="9525">
            <a:noFill/>
            <a:miter lim="800000"/>
            <a:headEnd/>
            <a:tailEnd/>
          </a:ln>
        </p:spPr>
      </p:pic>
      <p:sp>
        <p:nvSpPr>
          <p:cNvPr id="243715" name="TextBox 5"/>
          <p:cNvSpPr txBox="1">
            <a:spLocks noChangeArrowheads="1"/>
          </p:cNvSpPr>
          <p:nvPr/>
        </p:nvSpPr>
        <p:spPr bwMode="auto">
          <a:xfrm>
            <a:off x="457200" y="5638800"/>
            <a:ext cx="3516313" cy="830263"/>
          </a:xfrm>
          <a:prstGeom prst="rect">
            <a:avLst/>
          </a:prstGeom>
          <a:noFill/>
          <a:ln w="9525">
            <a:noFill/>
            <a:miter lim="800000"/>
            <a:headEnd/>
            <a:tailEnd/>
          </a:ln>
        </p:spPr>
        <p:txBody>
          <a:bodyPr wrap="none">
            <a:spAutoFit/>
          </a:bodyPr>
          <a:lstStyle/>
          <a:p>
            <a:r>
              <a:rPr lang="en-US" b="1">
                <a:solidFill>
                  <a:schemeClr val="folHlink"/>
                </a:solidFill>
                <a:latin typeface="Calibri" pitchFamily="34" charset="0"/>
              </a:rPr>
              <a:t>Cockcroft-Walton 750 KeV</a:t>
            </a:r>
          </a:p>
          <a:p>
            <a:endParaRPr lang="en-US">
              <a:solidFill>
                <a:schemeClr val="folHlink"/>
              </a:solidFill>
              <a:latin typeface="Calibri" pitchFamily="34" charset="0"/>
            </a:endParaRPr>
          </a:p>
        </p:txBody>
      </p:sp>
      <p:sp>
        <p:nvSpPr>
          <p:cNvPr id="243716" name="TextBox 7"/>
          <p:cNvSpPr txBox="1">
            <a:spLocks noChangeArrowheads="1"/>
          </p:cNvSpPr>
          <p:nvPr/>
        </p:nvSpPr>
        <p:spPr bwMode="auto">
          <a:xfrm>
            <a:off x="4419600" y="5791200"/>
            <a:ext cx="4459288" cy="400050"/>
          </a:xfrm>
          <a:prstGeom prst="rect">
            <a:avLst/>
          </a:prstGeom>
          <a:noFill/>
          <a:ln w="9525">
            <a:noFill/>
            <a:miter lim="800000"/>
            <a:headEnd/>
            <a:tailEnd/>
          </a:ln>
        </p:spPr>
        <p:txBody>
          <a:bodyPr wrap="none">
            <a:spAutoFit/>
          </a:bodyPr>
          <a:lstStyle/>
          <a:p>
            <a:r>
              <a:rPr lang="en-US" sz="2000" b="1">
                <a:solidFill>
                  <a:schemeClr val="folHlink"/>
                </a:solidFill>
                <a:latin typeface="Calibri" pitchFamily="34" charset="0"/>
              </a:rPr>
              <a:t>Drift Tube Linac (Alvarez Linac) 200 MeV</a:t>
            </a:r>
            <a:endParaRPr lang="en-US" sz="2000" b="1">
              <a:solidFill>
                <a:srgbClr val="FF0000"/>
              </a:solidFill>
              <a:latin typeface="Calibri" pitchFamily="34" charset="0"/>
            </a:endParaRPr>
          </a:p>
        </p:txBody>
      </p:sp>
      <p:sp>
        <p:nvSpPr>
          <p:cNvPr id="243717" name="Text Box 7"/>
          <p:cNvSpPr txBox="1">
            <a:spLocks noChangeArrowheads="1"/>
          </p:cNvSpPr>
          <p:nvPr/>
        </p:nvSpPr>
        <p:spPr bwMode="auto">
          <a:xfrm>
            <a:off x="60325" y="6183313"/>
            <a:ext cx="5759450" cy="517525"/>
          </a:xfrm>
          <a:prstGeom prst="rect">
            <a:avLst/>
          </a:prstGeom>
          <a:noFill/>
          <a:ln w="9525">
            <a:noFill/>
            <a:miter lim="800000"/>
            <a:headEnd/>
            <a:tailEnd/>
          </a:ln>
        </p:spPr>
        <p:txBody>
          <a:bodyPr wrap="none">
            <a:spAutoFit/>
          </a:bodyPr>
          <a:lstStyle/>
          <a:p>
            <a:r>
              <a:rPr lang="en-US" sz="1400" b="1">
                <a:solidFill>
                  <a:srgbClr val="2801CF"/>
                </a:solidFill>
              </a:rPr>
              <a:t>J. D. Cockcroft and E.T.S Walton, Proc. Roy. Soc. 136A, 619 (1932)</a:t>
            </a:r>
          </a:p>
          <a:p>
            <a:r>
              <a:rPr lang="en-US" sz="1400" b="1">
                <a:solidFill>
                  <a:srgbClr val="2801CF"/>
                </a:solidFill>
              </a:rPr>
              <a:t>L. W. Alvarez, et al, Rev. Sci. Ins. 26, 111 (1955)</a:t>
            </a:r>
          </a:p>
        </p:txBody>
      </p:sp>
      <p:pic>
        <p:nvPicPr>
          <p:cNvPr id="243718" name="Picture 4"/>
          <p:cNvPicPr>
            <a:picLocks noChangeAspect="1" noChangeArrowheads="1"/>
          </p:cNvPicPr>
          <p:nvPr/>
        </p:nvPicPr>
        <p:blipFill>
          <a:blip r:embed="rId4" cstate="print"/>
          <a:srcRect/>
          <a:stretch>
            <a:fillRect/>
          </a:stretch>
        </p:blipFill>
        <p:spPr bwMode="auto">
          <a:xfrm>
            <a:off x="0" y="1220788"/>
            <a:ext cx="3581400" cy="45021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867" name="Object 3"/>
          <p:cNvGraphicFramePr>
            <a:graphicFrameLocks noChangeAspect="1"/>
          </p:cNvGraphicFramePr>
          <p:nvPr/>
        </p:nvGraphicFramePr>
        <p:xfrm>
          <a:off x="1828800" y="3733800"/>
          <a:ext cx="3276600" cy="2462213"/>
        </p:xfrm>
        <a:graphic>
          <a:graphicData uri="http://schemas.openxmlformats.org/presentationml/2006/ole">
            <mc:AlternateContent xmlns:mc="http://schemas.openxmlformats.org/markup-compatibility/2006">
              <mc:Choice xmlns:v="urn:schemas-microsoft-com:vml" Requires="v">
                <p:oleObj spid="_x0000_s1083" name="Document" r:id="rId4" imgW="5474160" imgH="4114800" progId="Word.Document.8">
                  <p:embed/>
                </p:oleObj>
              </mc:Choice>
              <mc:Fallback>
                <p:oleObj name="Document" r:id="rId4" imgW="5474160" imgH="41148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733800"/>
                        <a:ext cx="32766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5" name="Straight Connector 4"/>
          <p:cNvCxnSpPr/>
          <p:nvPr/>
        </p:nvCxnSpPr>
        <p:spPr>
          <a:xfrm flipV="1">
            <a:off x="457200" y="1905000"/>
            <a:ext cx="815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028700" y="2171700"/>
            <a:ext cx="609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609600" y="2667000"/>
            <a:ext cx="533400" cy="381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0898" name="Group 35"/>
          <p:cNvGrpSpPr>
            <a:grpSpLocks/>
          </p:cNvGrpSpPr>
          <p:nvPr/>
        </p:nvGrpSpPr>
        <p:grpSpPr bwMode="auto">
          <a:xfrm>
            <a:off x="533400" y="1600200"/>
            <a:ext cx="8153400" cy="1447800"/>
            <a:chOff x="533400" y="2209800"/>
            <a:chExt cx="8153400" cy="1447800"/>
          </a:xfrm>
        </p:grpSpPr>
        <p:sp>
          <p:nvSpPr>
            <p:cNvPr id="10" name="Rectangle 9"/>
            <p:cNvSpPr/>
            <p:nvPr/>
          </p:nvSpPr>
          <p:spPr>
            <a:xfrm>
              <a:off x="7772400" y="2286000"/>
              <a:ext cx="9144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t>DTL</a:t>
              </a:r>
            </a:p>
          </p:txBody>
        </p:sp>
        <p:sp>
          <p:nvSpPr>
            <p:cNvPr id="11" name="Rectangle 10"/>
            <p:cNvSpPr/>
            <p:nvPr/>
          </p:nvSpPr>
          <p:spPr>
            <a:xfrm>
              <a:off x="7467600" y="24384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12" name="Rectangle 11"/>
            <p:cNvSpPr/>
            <p:nvPr/>
          </p:nvSpPr>
          <p:spPr>
            <a:xfrm>
              <a:off x="7239000" y="22098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14" name="Rectangle 13"/>
            <p:cNvSpPr/>
            <p:nvPr/>
          </p:nvSpPr>
          <p:spPr>
            <a:xfrm>
              <a:off x="67818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15" name="Rounded Rectangle 14"/>
            <p:cNvSpPr/>
            <p:nvPr/>
          </p:nvSpPr>
          <p:spPr>
            <a:xfrm>
              <a:off x="6400800" y="24384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D</a:t>
              </a:r>
            </a:p>
          </p:txBody>
        </p:sp>
        <p:sp>
          <p:nvSpPr>
            <p:cNvPr id="17" name="Rectangle 16"/>
            <p:cNvSpPr/>
            <p:nvPr/>
          </p:nvSpPr>
          <p:spPr>
            <a:xfrm>
              <a:off x="6096000" y="22098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18" name="Oval 17"/>
            <p:cNvSpPr/>
            <p:nvPr/>
          </p:nvSpPr>
          <p:spPr>
            <a:xfrm>
              <a:off x="57912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1" name="Rectangle 20"/>
            <p:cNvSpPr/>
            <p:nvPr/>
          </p:nvSpPr>
          <p:spPr>
            <a:xfrm>
              <a:off x="53340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2" name="Rectangle 21"/>
            <p:cNvSpPr/>
            <p:nvPr/>
          </p:nvSpPr>
          <p:spPr>
            <a:xfrm>
              <a:off x="3886200" y="2438400"/>
              <a:ext cx="1371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23" name="Rectangle 22"/>
            <p:cNvSpPr/>
            <p:nvPr/>
          </p:nvSpPr>
          <p:spPr>
            <a:xfrm>
              <a:off x="3657600" y="22860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24" name="Rectangle 23"/>
            <p:cNvSpPr/>
            <p:nvPr/>
          </p:nvSpPr>
          <p:spPr>
            <a:xfrm>
              <a:off x="32004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5" name="Rectangle 24"/>
            <p:cNvSpPr/>
            <p:nvPr/>
          </p:nvSpPr>
          <p:spPr>
            <a:xfrm>
              <a:off x="1981200" y="2438400"/>
              <a:ext cx="10668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RFQ</a:t>
              </a:r>
            </a:p>
          </p:txBody>
        </p:sp>
        <p:sp>
          <p:nvSpPr>
            <p:cNvPr id="26" name="Rectangle 25"/>
            <p:cNvSpPr/>
            <p:nvPr/>
          </p:nvSpPr>
          <p:spPr>
            <a:xfrm>
              <a:off x="1676400" y="2438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7" name="Isosceles Triangle 26"/>
            <p:cNvSpPr/>
            <p:nvPr/>
          </p:nvSpPr>
          <p:spPr>
            <a:xfrm>
              <a:off x="1371600" y="24384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8" name="Rectangle 27"/>
            <p:cNvSpPr/>
            <p:nvPr/>
          </p:nvSpPr>
          <p:spPr>
            <a:xfrm>
              <a:off x="1066800" y="2438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31" name="Oval 30"/>
            <p:cNvSpPr/>
            <p:nvPr/>
          </p:nvSpPr>
          <p:spPr>
            <a:xfrm>
              <a:off x="533400" y="2438400"/>
              <a:ext cx="228600" cy="3048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2" name="Oval 31"/>
            <p:cNvSpPr/>
            <p:nvPr/>
          </p:nvSpPr>
          <p:spPr>
            <a:xfrm>
              <a:off x="609600" y="3429000"/>
              <a:ext cx="228600" cy="228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3" name="Isosceles Triangle 32"/>
            <p:cNvSpPr/>
            <p:nvPr/>
          </p:nvSpPr>
          <p:spPr>
            <a:xfrm>
              <a:off x="1143000" y="3048000"/>
              <a:ext cx="152400" cy="1524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4" name="Rounded Rectangle 33"/>
            <p:cNvSpPr/>
            <p:nvPr/>
          </p:nvSpPr>
          <p:spPr>
            <a:xfrm>
              <a:off x="914400" y="3352800"/>
              <a:ext cx="228600" cy="762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p:cNvSpPr/>
            <p:nvPr/>
          </p:nvSpPr>
          <p:spPr>
            <a:xfrm>
              <a:off x="1295400" y="2895600"/>
              <a:ext cx="152400" cy="76200"/>
            </a:xfrm>
            <a:prstGeom prst="rect">
              <a:avLst/>
            </a:prstGeom>
            <a:solidFill>
              <a:srgbClr val="2801CF"/>
            </a:solidFill>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420899" name="TextBox 94"/>
          <p:cNvSpPr txBox="1">
            <a:spLocks noChangeArrowheads="1"/>
          </p:cNvSpPr>
          <p:nvPr/>
        </p:nvSpPr>
        <p:spPr bwMode="auto">
          <a:xfrm>
            <a:off x="0" y="2895600"/>
            <a:ext cx="1041400" cy="366713"/>
          </a:xfrm>
          <a:prstGeom prst="rect">
            <a:avLst/>
          </a:prstGeom>
          <a:noFill/>
          <a:ln w="9525">
            <a:noFill/>
            <a:miter lim="800000"/>
            <a:headEnd/>
            <a:tailEnd/>
          </a:ln>
        </p:spPr>
        <p:txBody>
          <a:bodyPr wrap="none">
            <a:spAutoFit/>
          </a:bodyPr>
          <a:lstStyle/>
          <a:p>
            <a:r>
              <a:rPr lang="en-US" sz="1800">
                <a:latin typeface="Calibri" pitchFamily="34" charset="0"/>
              </a:rPr>
              <a:t>Polarized</a:t>
            </a:r>
          </a:p>
        </p:txBody>
      </p:sp>
      <p:graphicFrame>
        <p:nvGraphicFramePr>
          <p:cNvPr id="420893" name="Object 29"/>
          <p:cNvGraphicFramePr>
            <a:graphicFrameLocks noChangeAspect="1"/>
          </p:cNvGraphicFramePr>
          <p:nvPr/>
        </p:nvGraphicFramePr>
        <p:xfrm>
          <a:off x="5257800" y="3733800"/>
          <a:ext cx="3200400" cy="2400300"/>
        </p:xfrm>
        <a:graphic>
          <a:graphicData uri="http://schemas.openxmlformats.org/presentationml/2006/ole">
            <mc:AlternateContent xmlns:mc="http://schemas.openxmlformats.org/markup-compatibility/2006">
              <mc:Choice xmlns:v="urn:schemas-microsoft-com:vml" Requires="v">
                <p:oleObj spid="_x0000_s1084" name="Document" r:id="rId6" imgW="5068080" imgH="3800880" progId="Word.Document.8">
                  <p:embed/>
                </p:oleObj>
              </mc:Choice>
              <mc:Fallback>
                <p:oleObj name="Document" r:id="rId6" imgW="5068080" imgH="380088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3733800"/>
                        <a:ext cx="3200400" cy="2400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20901" name="Text Box 62"/>
          <p:cNvSpPr txBox="1">
            <a:spLocks noChangeArrowheads="1"/>
          </p:cNvSpPr>
          <p:nvPr/>
        </p:nvSpPr>
        <p:spPr bwMode="auto">
          <a:xfrm>
            <a:off x="3581400" y="2438400"/>
            <a:ext cx="349250" cy="366713"/>
          </a:xfrm>
          <a:prstGeom prst="rect">
            <a:avLst/>
          </a:prstGeom>
          <a:noFill/>
          <a:ln w="9525">
            <a:noFill/>
            <a:miter lim="800000"/>
            <a:headEnd/>
            <a:tailEnd/>
          </a:ln>
        </p:spPr>
        <p:txBody>
          <a:bodyPr>
            <a:spAutoFit/>
          </a:bodyPr>
          <a:lstStyle/>
          <a:p>
            <a:r>
              <a:rPr lang="en-US" sz="1800" b="1"/>
              <a:t>B</a:t>
            </a:r>
          </a:p>
        </p:txBody>
      </p:sp>
      <p:sp>
        <p:nvSpPr>
          <p:cNvPr id="420902" name="Text Box 84"/>
          <p:cNvSpPr txBox="1">
            <a:spLocks noChangeArrowheads="1"/>
          </p:cNvSpPr>
          <p:nvPr/>
        </p:nvSpPr>
        <p:spPr bwMode="auto">
          <a:xfrm>
            <a:off x="6019800" y="2438400"/>
            <a:ext cx="349250" cy="366713"/>
          </a:xfrm>
          <a:prstGeom prst="rect">
            <a:avLst/>
          </a:prstGeom>
          <a:noFill/>
          <a:ln w="9525">
            <a:noFill/>
            <a:miter lim="800000"/>
            <a:headEnd/>
            <a:tailEnd/>
          </a:ln>
        </p:spPr>
        <p:txBody>
          <a:bodyPr>
            <a:spAutoFit/>
          </a:bodyPr>
          <a:lstStyle/>
          <a:p>
            <a:r>
              <a:rPr lang="en-US" sz="1800" b="1"/>
              <a:t>B</a:t>
            </a:r>
          </a:p>
        </p:txBody>
      </p:sp>
      <p:sp>
        <p:nvSpPr>
          <p:cNvPr id="420903" name="Text Box 85"/>
          <p:cNvSpPr txBox="1">
            <a:spLocks noChangeArrowheads="1"/>
          </p:cNvSpPr>
          <p:nvPr/>
        </p:nvSpPr>
        <p:spPr bwMode="auto">
          <a:xfrm>
            <a:off x="7162800" y="2362200"/>
            <a:ext cx="349250" cy="366713"/>
          </a:xfrm>
          <a:prstGeom prst="rect">
            <a:avLst/>
          </a:prstGeom>
          <a:noFill/>
          <a:ln w="9525">
            <a:noFill/>
            <a:miter lim="800000"/>
            <a:headEnd/>
            <a:tailEnd/>
          </a:ln>
        </p:spPr>
        <p:txBody>
          <a:bodyPr>
            <a:spAutoFit/>
          </a:bodyPr>
          <a:lstStyle/>
          <a:p>
            <a:r>
              <a:rPr lang="en-US" sz="1800" b="1"/>
              <a:t>B</a:t>
            </a:r>
          </a:p>
        </p:txBody>
      </p:sp>
      <p:sp>
        <p:nvSpPr>
          <p:cNvPr id="420904" name="Text Box 34"/>
          <p:cNvSpPr txBox="1">
            <a:spLocks noChangeArrowheads="1"/>
          </p:cNvSpPr>
          <p:nvPr/>
        </p:nvSpPr>
        <p:spPr bwMode="auto">
          <a:xfrm>
            <a:off x="136525" y="6259513"/>
            <a:ext cx="8528050" cy="517525"/>
          </a:xfrm>
          <a:prstGeom prst="rect">
            <a:avLst/>
          </a:prstGeom>
          <a:noFill/>
          <a:ln w="9525">
            <a:noFill/>
            <a:miter lim="800000"/>
            <a:headEnd/>
            <a:tailEnd/>
          </a:ln>
        </p:spPr>
        <p:txBody>
          <a:bodyPr wrap="none">
            <a:spAutoFit/>
          </a:bodyPr>
          <a:lstStyle/>
          <a:p>
            <a:r>
              <a:rPr lang="en-US" sz="1400" b="1">
                <a:solidFill>
                  <a:srgbClr val="2801CF"/>
                </a:solidFill>
              </a:rPr>
              <a:t>J. Alessi, M. Okamura, D. Raparia, T. Roser, C.D.P. Levy, A. Zelenski, T. Takeuchi, Y. Mori, `` Design</a:t>
            </a:r>
          </a:p>
          <a:p>
            <a:r>
              <a:rPr lang="en-US" sz="1400" b="1">
                <a:solidFill>
                  <a:srgbClr val="2801CF"/>
                </a:solidFill>
              </a:rPr>
              <a:t>of a 35 keV LEBT for the New High Intensity OPPIS at BNL”, PAC 1999</a:t>
            </a:r>
          </a:p>
        </p:txBody>
      </p:sp>
      <p:sp>
        <p:nvSpPr>
          <p:cNvPr id="37" name="TextBox 36"/>
          <p:cNvSpPr txBox="1"/>
          <p:nvPr/>
        </p:nvSpPr>
        <p:spPr>
          <a:xfrm>
            <a:off x="0" y="304800"/>
            <a:ext cx="9063749" cy="461665"/>
          </a:xfrm>
          <a:prstGeom prst="rect">
            <a:avLst/>
          </a:prstGeom>
          <a:noFill/>
        </p:spPr>
        <p:txBody>
          <a:bodyPr wrap="none" rtlCol="0">
            <a:spAutoFit/>
          </a:bodyPr>
          <a:lstStyle/>
          <a:p>
            <a:r>
              <a:rPr lang="en-US" sz="2400" dirty="0" smtClean="0">
                <a:solidFill>
                  <a:srgbClr val="0000FF"/>
                </a:solidFill>
              </a:rPr>
              <a:t>2002 Addition of Optically Pumped Polarized Ion Source (OPPIS) </a:t>
            </a:r>
            <a:endParaRPr lang="en-US" sz="24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p:txBody>
          <a:bodyPr/>
          <a:lstStyle/>
          <a:p>
            <a:pPr eaLnBrk="1" hangingPunct="1"/>
            <a:r>
              <a:rPr lang="en-US" dirty="0" smtClean="0">
                <a:solidFill>
                  <a:srgbClr val="0000FF"/>
                </a:solidFill>
              </a:rPr>
              <a:t>Modification In 2009 at BNL</a:t>
            </a:r>
          </a:p>
        </p:txBody>
      </p:sp>
      <p:cxnSp>
        <p:nvCxnSpPr>
          <p:cNvPr id="5" name="Straight Connector 4"/>
          <p:cNvCxnSpPr/>
          <p:nvPr/>
        </p:nvCxnSpPr>
        <p:spPr>
          <a:xfrm flipV="1">
            <a:off x="533400" y="2514600"/>
            <a:ext cx="815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028700" y="2781300"/>
            <a:ext cx="609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V="1">
            <a:off x="685800" y="3200400"/>
            <a:ext cx="533400" cy="381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9061" name="Group 35"/>
          <p:cNvGrpSpPr>
            <a:grpSpLocks/>
          </p:cNvGrpSpPr>
          <p:nvPr/>
        </p:nvGrpSpPr>
        <p:grpSpPr bwMode="auto">
          <a:xfrm>
            <a:off x="533400" y="2209800"/>
            <a:ext cx="8153400" cy="1447800"/>
            <a:chOff x="533400" y="2209800"/>
            <a:chExt cx="8153400" cy="1447800"/>
          </a:xfrm>
        </p:grpSpPr>
        <p:sp>
          <p:nvSpPr>
            <p:cNvPr id="10" name="Rectangle 9"/>
            <p:cNvSpPr/>
            <p:nvPr/>
          </p:nvSpPr>
          <p:spPr>
            <a:xfrm>
              <a:off x="7772400" y="2286000"/>
              <a:ext cx="9144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t>DTL</a:t>
              </a:r>
            </a:p>
          </p:txBody>
        </p:sp>
        <p:sp>
          <p:nvSpPr>
            <p:cNvPr id="11" name="Rectangle 10"/>
            <p:cNvSpPr/>
            <p:nvPr/>
          </p:nvSpPr>
          <p:spPr>
            <a:xfrm>
              <a:off x="7467600" y="24384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12" name="Rectangle 11"/>
            <p:cNvSpPr/>
            <p:nvPr/>
          </p:nvSpPr>
          <p:spPr>
            <a:xfrm>
              <a:off x="7239000" y="22098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14" name="Rectangle 13"/>
            <p:cNvSpPr/>
            <p:nvPr/>
          </p:nvSpPr>
          <p:spPr>
            <a:xfrm>
              <a:off x="67818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15" name="Rounded Rectangle 14"/>
            <p:cNvSpPr/>
            <p:nvPr/>
          </p:nvSpPr>
          <p:spPr>
            <a:xfrm>
              <a:off x="6400800" y="24384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D</a:t>
              </a:r>
            </a:p>
          </p:txBody>
        </p:sp>
        <p:sp>
          <p:nvSpPr>
            <p:cNvPr id="17" name="Rectangle 16"/>
            <p:cNvSpPr/>
            <p:nvPr/>
          </p:nvSpPr>
          <p:spPr>
            <a:xfrm>
              <a:off x="6096000" y="22098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18" name="Oval 17"/>
            <p:cNvSpPr/>
            <p:nvPr/>
          </p:nvSpPr>
          <p:spPr>
            <a:xfrm>
              <a:off x="57912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1" name="Rectangle 20"/>
            <p:cNvSpPr/>
            <p:nvPr/>
          </p:nvSpPr>
          <p:spPr>
            <a:xfrm>
              <a:off x="53340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2" name="Rectangle 21"/>
            <p:cNvSpPr/>
            <p:nvPr/>
          </p:nvSpPr>
          <p:spPr>
            <a:xfrm>
              <a:off x="3886200" y="2438400"/>
              <a:ext cx="1371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23" name="Rectangle 22"/>
            <p:cNvSpPr/>
            <p:nvPr/>
          </p:nvSpPr>
          <p:spPr>
            <a:xfrm>
              <a:off x="3657600" y="22860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24" name="Rectangle 23"/>
            <p:cNvSpPr/>
            <p:nvPr/>
          </p:nvSpPr>
          <p:spPr>
            <a:xfrm>
              <a:off x="3200400" y="2438400"/>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5" name="Rectangle 24"/>
            <p:cNvSpPr/>
            <p:nvPr/>
          </p:nvSpPr>
          <p:spPr>
            <a:xfrm>
              <a:off x="1981200" y="2438400"/>
              <a:ext cx="10668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RFQ</a:t>
              </a:r>
            </a:p>
          </p:txBody>
        </p:sp>
        <p:sp>
          <p:nvSpPr>
            <p:cNvPr id="26" name="Rectangle 25"/>
            <p:cNvSpPr/>
            <p:nvPr/>
          </p:nvSpPr>
          <p:spPr>
            <a:xfrm>
              <a:off x="1676400" y="2438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7" name="Isosceles Triangle 26"/>
            <p:cNvSpPr/>
            <p:nvPr/>
          </p:nvSpPr>
          <p:spPr>
            <a:xfrm>
              <a:off x="1371600" y="24384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8" name="Rectangle 27"/>
            <p:cNvSpPr/>
            <p:nvPr/>
          </p:nvSpPr>
          <p:spPr>
            <a:xfrm>
              <a:off x="1066800" y="2438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31" name="Oval 30"/>
            <p:cNvSpPr/>
            <p:nvPr/>
          </p:nvSpPr>
          <p:spPr>
            <a:xfrm>
              <a:off x="533400" y="2438400"/>
              <a:ext cx="228600" cy="3048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2" name="Oval 31"/>
            <p:cNvSpPr/>
            <p:nvPr/>
          </p:nvSpPr>
          <p:spPr>
            <a:xfrm>
              <a:off x="609600" y="3429000"/>
              <a:ext cx="228600" cy="228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3" name="Isosceles Triangle 32"/>
            <p:cNvSpPr/>
            <p:nvPr/>
          </p:nvSpPr>
          <p:spPr>
            <a:xfrm>
              <a:off x="1143000" y="3048000"/>
              <a:ext cx="152400" cy="1524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4" name="Rounded Rectangle 33"/>
            <p:cNvSpPr/>
            <p:nvPr/>
          </p:nvSpPr>
          <p:spPr>
            <a:xfrm>
              <a:off x="914400" y="3352800"/>
              <a:ext cx="228600" cy="762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p:cNvSpPr/>
            <p:nvPr/>
          </p:nvSpPr>
          <p:spPr>
            <a:xfrm>
              <a:off x="1295400" y="2895600"/>
              <a:ext cx="152400" cy="76200"/>
            </a:xfrm>
            <a:prstGeom prst="rect">
              <a:avLst/>
            </a:prstGeom>
            <a:solidFill>
              <a:srgbClr val="2801CF"/>
            </a:solidFill>
            <a:scene3d>
              <a:camera prst="orthographicFront">
                <a:rot lat="0" lon="0" rev="3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grpSp>
        <p:nvGrpSpPr>
          <p:cNvPr id="429062" name="Group 95"/>
          <p:cNvGrpSpPr>
            <a:grpSpLocks/>
          </p:cNvGrpSpPr>
          <p:nvPr/>
        </p:nvGrpSpPr>
        <p:grpSpPr bwMode="auto">
          <a:xfrm>
            <a:off x="685800" y="4419600"/>
            <a:ext cx="8077200" cy="1447800"/>
            <a:chOff x="685800" y="4419600"/>
            <a:chExt cx="8077200" cy="1447800"/>
          </a:xfrm>
        </p:grpSpPr>
        <p:cxnSp>
          <p:nvCxnSpPr>
            <p:cNvPr id="85" name="Straight Connector 84"/>
            <p:cNvCxnSpPr>
              <a:stCxn id="72" idx="5"/>
            </p:cNvCxnSpPr>
            <p:nvPr/>
          </p:nvCxnSpPr>
          <p:spPr>
            <a:xfrm flipV="1">
              <a:off x="2552700" y="4724400"/>
              <a:ext cx="5981700" cy="38100"/>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7848600" y="4495800"/>
              <a:ext cx="9144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t>DTL</a:t>
              </a:r>
            </a:p>
          </p:txBody>
        </p:sp>
        <p:sp>
          <p:nvSpPr>
            <p:cNvPr id="60" name="Rectangle 59"/>
            <p:cNvSpPr/>
            <p:nvPr/>
          </p:nvSpPr>
          <p:spPr>
            <a:xfrm>
              <a:off x="7772400" y="4648200"/>
              <a:ext cx="76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61" name="Rectangle 60"/>
            <p:cNvSpPr/>
            <p:nvPr/>
          </p:nvSpPr>
          <p:spPr>
            <a:xfrm>
              <a:off x="7620000" y="44196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65" name="Oval 64"/>
            <p:cNvSpPr/>
            <p:nvPr/>
          </p:nvSpPr>
          <p:spPr>
            <a:xfrm>
              <a:off x="5334000" y="4648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67" name="Rectangle 66"/>
            <p:cNvSpPr/>
            <p:nvPr/>
          </p:nvSpPr>
          <p:spPr>
            <a:xfrm>
              <a:off x="4800600" y="4648200"/>
              <a:ext cx="457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70" name="Rectangle 69"/>
            <p:cNvSpPr/>
            <p:nvPr/>
          </p:nvSpPr>
          <p:spPr>
            <a:xfrm>
              <a:off x="6096000" y="4648200"/>
              <a:ext cx="10668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RFQ</a:t>
              </a:r>
            </a:p>
          </p:txBody>
        </p:sp>
        <p:sp>
          <p:nvSpPr>
            <p:cNvPr id="71" name="Rectangle 70"/>
            <p:cNvSpPr/>
            <p:nvPr/>
          </p:nvSpPr>
          <p:spPr>
            <a:xfrm>
              <a:off x="3962400" y="45720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72" name="Isosceles Triangle 71"/>
            <p:cNvSpPr/>
            <p:nvPr/>
          </p:nvSpPr>
          <p:spPr>
            <a:xfrm>
              <a:off x="2438400" y="46482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3" name="Rectangle 72"/>
            <p:cNvSpPr/>
            <p:nvPr/>
          </p:nvSpPr>
          <p:spPr>
            <a:xfrm>
              <a:off x="2057400" y="46482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74" name="Oval 73"/>
            <p:cNvSpPr/>
            <p:nvPr/>
          </p:nvSpPr>
          <p:spPr>
            <a:xfrm>
              <a:off x="1752600" y="4648200"/>
              <a:ext cx="228600" cy="3048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75" name="Oval 74"/>
            <p:cNvSpPr/>
            <p:nvPr/>
          </p:nvSpPr>
          <p:spPr>
            <a:xfrm>
              <a:off x="685800" y="5638800"/>
              <a:ext cx="228600" cy="228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77" name="Rounded Rectangle 76"/>
            <p:cNvSpPr/>
            <p:nvPr/>
          </p:nvSpPr>
          <p:spPr>
            <a:xfrm>
              <a:off x="990600" y="5562600"/>
              <a:ext cx="228600" cy="762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0" name="Straight Connector 79"/>
            <p:cNvCxnSpPr/>
            <p:nvPr/>
          </p:nvCxnSpPr>
          <p:spPr>
            <a:xfrm rot="5400000" flipH="1" flipV="1">
              <a:off x="1295400" y="4419600"/>
              <a:ext cx="871538" cy="1633538"/>
            </a:xfrm>
            <a:prstGeom prst="line">
              <a:avLst/>
            </a:prstGeom>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7467600" y="4648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83" name="Rectangle 82"/>
            <p:cNvSpPr/>
            <p:nvPr/>
          </p:nvSpPr>
          <p:spPr>
            <a:xfrm>
              <a:off x="7239000" y="46482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86" name="Rectangle 85"/>
            <p:cNvSpPr/>
            <p:nvPr/>
          </p:nvSpPr>
          <p:spPr>
            <a:xfrm>
              <a:off x="5791200" y="45720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cxnSp>
          <p:nvCxnSpPr>
            <p:cNvPr id="90" name="Straight Connector 89"/>
            <p:cNvCxnSpPr>
              <a:stCxn id="74" idx="6"/>
              <a:endCxn id="72" idx="1"/>
            </p:cNvCxnSpPr>
            <p:nvPr/>
          </p:nvCxnSpPr>
          <p:spPr>
            <a:xfrm flipV="1">
              <a:off x="1981200" y="4762500"/>
              <a:ext cx="495300" cy="38100"/>
            </a:xfrm>
            <a:prstGeom prst="line">
              <a:avLst/>
            </a:prstGeom>
          </p:spPr>
          <p:style>
            <a:lnRef idx="1">
              <a:schemeClr val="accent1"/>
            </a:lnRef>
            <a:fillRef idx="0">
              <a:schemeClr val="accent1"/>
            </a:fillRef>
            <a:effectRef idx="0">
              <a:schemeClr val="accent1"/>
            </a:effectRef>
            <a:fontRef idx="minor">
              <a:schemeClr val="tx1"/>
            </a:fontRef>
          </p:style>
        </p:cxnSp>
        <p:sp>
          <p:nvSpPr>
            <p:cNvPr id="92" name="Rounded Rectangle 91"/>
            <p:cNvSpPr/>
            <p:nvPr/>
          </p:nvSpPr>
          <p:spPr>
            <a:xfrm>
              <a:off x="1524000" y="5181600"/>
              <a:ext cx="304800" cy="2286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93" name="Rounded Rectangle 92"/>
            <p:cNvSpPr/>
            <p:nvPr/>
          </p:nvSpPr>
          <p:spPr>
            <a:xfrm>
              <a:off x="2819400" y="4648200"/>
              <a:ext cx="304800" cy="152400"/>
            </a:xfrm>
            <a:prstGeom prst="roundRect">
              <a:avLst/>
            </a:prstGeom>
            <a:solidFill>
              <a:srgbClr val="2801CF"/>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94" name="Rounded Rectangle 93"/>
            <p:cNvSpPr/>
            <p:nvPr/>
          </p:nvSpPr>
          <p:spPr>
            <a:xfrm>
              <a:off x="3352800" y="4572000"/>
              <a:ext cx="228600" cy="304800"/>
            </a:xfrm>
            <a:prstGeom prst="roundRect">
              <a:avLst/>
            </a:prstGeom>
            <a:solidFill>
              <a:srgbClr val="0070C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grpSp>
      <p:sp>
        <p:nvSpPr>
          <p:cNvPr id="429063" name="TextBox 94"/>
          <p:cNvSpPr txBox="1">
            <a:spLocks noChangeArrowheads="1"/>
          </p:cNvSpPr>
          <p:nvPr/>
        </p:nvSpPr>
        <p:spPr bwMode="auto">
          <a:xfrm>
            <a:off x="990600" y="3505200"/>
            <a:ext cx="1039813" cy="369888"/>
          </a:xfrm>
          <a:prstGeom prst="rect">
            <a:avLst/>
          </a:prstGeom>
          <a:noFill/>
          <a:ln w="9525">
            <a:noFill/>
            <a:miter lim="800000"/>
            <a:headEnd/>
            <a:tailEnd/>
          </a:ln>
        </p:spPr>
        <p:txBody>
          <a:bodyPr wrap="none">
            <a:spAutoFit/>
          </a:bodyPr>
          <a:lstStyle/>
          <a:p>
            <a:r>
              <a:rPr lang="en-US" sz="1800">
                <a:latin typeface="Calibri" pitchFamily="34" charset="0"/>
              </a:rPr>
              <a:t>Polarized</a:t>
            </a:r>
          </a:p>
        </p:txBody>
      </p:sp>
      <p:cxnSp>
        <p:nvCxnSpPr>
          <p:cNvPr id="429064" name="Straight Arrow Connector 97"/>
          <p:cNvCxnSpPr>
            <a:cxnSpLocks noChangeShapeType="1"/>
          </p:cNvCxnSpPr>
          <p:nvPr/>
        </p:nvCxnSpPr>
        <p:spPr bwMode="auto">
          <a:xfrm>
            <a:off x="3048000" y="1981200"/>
            <a:ext cx="4724400" cy="1588"/>
          </a:xfrm>
          <a:prstGeom prst="straightConnector1">
            <a:avLst/>
          </a:prstGeom>
          <a:noFill/>
          <a:ln w="19050" algn="ctr">
            <a:solidFill>
              <a:srgbClr val="4A7EBB"/>
            </a:solidFill>
            <a:round/>
            <a:headEnd type="arrow" w="med" len="med"/>
            <a:tailEnd type="arrow" w="med" len="med"/>
          </a:ln>
        </p:spPr>
      </p:cxnSp>
      <p:sp>
        <p:nvSpPr>
          <p:cNvPr id="429065" name="TextBox 99"/>
          <p:cNvSpPr txBox="1">
            <a:spLocks noChangeArrowheads="1"/>
          </p:cNvSpPr>
          <p:nvPr/>
        </p:nvSpPr>
        <p:spPr bwMode="auto">
          <a:xfrm>
            <a:off x="5410200" y="1600200"/>
            <a:ext cx="538163" cy="369888"/>
          </a:xfrm>
          <a:prstGeom prst="rect">
            <a:avLst/>
          </a:prstGeom>
          <a:noFill/>
          <a:ln w="9525">
            <a:noFill/>
            <a:miter lim="800000"/>
            <a:headEnd/>
            <a:tailEnd/>
          </a:ln>
        </p:spPr>
        <p:txBody>
          <a:bodyPr wrap="none">
            <a:spAutoFit/>
          </a:bodyPr>
          <a:lstStyle/>
          <a:p>
            <a:r>
              <a:rPr lang="en-US" sz="1800">
                <a:latin typeface="Calibri" pitchFamily="34" charset="0"/>
              </a:rPr>
              <a:t>7 m</a:t>
            </a:r>
          </a:p>
        </p:txBody>
      </p:sp>
      <p:cxnSp>
        <p:nvCxnSpPr>
          <p:cNvPr id="429066" name="Straight Arrow Connector 101"/>
          <p:cNvCxnSpPr>
            <a:cxnSpLocks noChangeShapeType="1"/>
          </p:cNvCxnSpPr>
          <p:nvPr/>
        </p:nvCxnSpPr>
        <p:spPr bwMode="auto">
          <a:xfrm>
            <a:off x="7162800" y="4191000"/>
            <a:ext cx="685800" cy="1588"/>
          </a:xfrm>
          <a:prstGeom prst="straightConnector1">
            <a:avLst/>
          </a:prstGeom>
          <a:noFill/>
          <a:ln w="19050" algn="ctr">
            <a:solidFill>
              <a:srgbClr val="4A7EBB"/>
            </a:solidFill>
            <a:round/>
            <a:headEnd type="arrow" w="med" len="med"/>
            <a:tailEnd type="arrow" w="med" len="med"/>
          </a:ln>
        </p:spPr>
      </p:cxnSp>
      <p:sp>
        <p:nvSpPr>
          <p:cNvPr id="429067" name="TextBox 103"/>
          <p:cNvSpPr txBox="1">
            <a:spLocks noChangeArrowheads="1"/>
          </p:cNvSpPr>
          <p:nvPr/>
        </p:nvSpPr>
        <p:spPr bwMode="auto">
          <a:xfrm>
            <a:off x="7239000" y="3733800"/>
            <a:ext cx="714375" cy="369888"/>
          </a:xfrm>
          <a:prstGeom prst="rect">
            <a:avLst/>
          </a:prstGeom>
          <a:noFill/>
          <a:ln w="9525">
            <a:noFill/>
            <a:miter lim="800000"/>
            <a:headEnd/>
            <a:tailEnd/>
          </a:ln>
        </p:spPr>
        <p:txBody>
          <a:bodyPr wrap="none">
            <a:spAutoFit/>
          </a:bodyPr>
          <a:lstStyle/>
          <a:p>
            <a:r>
              <a:rPr lang="en-US" sz="1800">
                <a:latin typeface="Calibri" pitchFamily="34" charset="0"/>
              </a:rPr>
              <a:t>0.7 m</a:t>
            </a:r>
          </a:p>
        </p:txBody>
      </p:sp>
      <p:sp>
        <p:nvSpPr>
          <p:cNvPr id="105" name="Rounded Rectangle 104"/>
          <p:cNvSpPr/>
          <p:nvPr/>
        </p:nvSpPr>
        <p:spPr>
          <a:xfrm>
            <a:off x="381000" y="6096000"/>
            <a:ext cx="228600" cy="304800"/>
          </a:xfrm>
          <a:prstGeom prst="roundRect">
            <a:avLst/>
          </a:prstGeom>
          <a:solidFill>
            <a:srgbClr val="0070C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429069" name="TextBox 105"/>
          <p:cNvSpPr txBox="1">
            <a:spLocks noChangeArrowheads="1"/>
          </p:cNvSpPr>
          <p:nvPr/>
        </p:nvSpPr>
        <p:spPr bwMode="auto">
          <a:xfrm>
            <a:off x="609600" y="6096000"/>
            <a:ext cx="1308100" cy="369888"/>
          </a:xfrm>
          <a:prstGeom prst="rect">
            <a:avLst/>
          </a:prstGeom>
          <a:noFill/>
          <a:ln w="9525">
            <a:noFill/>
            <a:miter lim="800000"/>
            <a:headEnd/>
            <a:tailEnd/>
          </a:ln>
        </p:spPr>
        <p:txBody>
          <a:bodyPr wrap="none">
            <a:spAutoFit/>
          </a:bodyPr>
          <a:lstStyle/>
          <a:p>
            <a:r>
              <a:rPr lang="en-US" sz="1800">
                <a:latin typeface="Calibri" pitchFamily="34" charset="0"/>
              </a:rPr>
              <a:t>Quadrupole</a:t>
            </a:r>
          </a:p>
        </p:txBody>
      </p:sp>
      <p:sp>
        <p:nvSpPr>
          <p:cNvPr id="107" name="Rectangle 106"/>
          <p:cNvSpPr/>
          <p:nvPr/>
        </p:nvSpPr>
        <p:spPr>
          <a:xfrm>
            <a:off x="1828800" y="59436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429071" name="TextBox 107"/>
          <p:cNvSpPr txBox="1">
            <a:spLocks noChangeArrowheads="1"/>
          </p:cNvSpPr>
          <p:nvPr/>
        </p:nvSpPr>
        <p:spPr bwMode="auto">
          <a:xfrm>
            <a:off x="1981200" y="6096000"/>
            <a:ext cx="968375" cy="369888"/>
          </a:xfrm>
          <a:prstGeom prst="rect">
            <a:avLst/>
          </a:prstGeom>
          <a:noFill/>
          <a:ln w="9525">
            <a:noFill/>
            <a:miter lim="800000"/>
            <a:headEnd/>
            <a:tailEnd/>
          </a:ln>
        </p:spPr>
        <p:txBody>
          <a:bodyPr wrap="none">
            <a:spAutoFit/>
          </a:bodyPr>
          <a:lstStyle/>
          <a:p>
            <a:r>
              <a:rPr lang="en-US" sz="1800">
                <a:latin typeface="Calibri" pitchFamily="34" charset="0"/>
              </a:rPr>
              <a:t>Buncher</a:t>
            </a:r>
          </a:p>
        </p:txBody>
      </p:sp>
      <p:sp>
        <p:nvSpPr>
          <p:cNvPr id="109" name="Rectangle 108"/>
          <p:cNvSpPr/>
          <p:nvPr/>
        </p:nvSpPr>
        <p:spPr>
          <a:xfrm>
            <a:off x="2895600" y="60960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29073" name="TextBox 109"/>
          <p:cNvSpPr txBox="1">
            <a:spLocks noChangeArrowheads="1"/>
          </p:cNvSpPr>
          <p:nvPr/>
        </p:nvSpPr>
        <p:spPr bwMode="auto">
          <a:xfrm>
            <a:off x="3200400" y="6096000"/>
            <a:ext cx="998538" cy="369888"/>
          </a:xfrm>
          <a:prstGeom prst="rect">
            <a:avLst/>
          </a:prstGeom>
          <a:noFill/>
          <a:ln w="9525">
            <a:noFill/>
            <a:miter lim="800000"/>
            <a:headEnd/>
            <a:tailEnd/>
          </a:ln>
        </p:spPr>
        <p:txBody>
          <a:bodyPr wrap="none">
            <a:spAutoFit/>
          </a:bodyPr>
          <a:lstStyle/>
          <a:p>
            <a:r>
              <a:rPr lang="en-US" sz="1800">
                <a:latin typeface="Calibri" pitchFamily="34" charset="0"/>
              </a:rPr>
              <a:t>Solenoid</a:t>
            </a:r>
          </a:p>
        </p:txBody>
      </p:sp>
      <p:sp>
        <p:nvSpPr>
          <p:cNvPr id="111" name="Rectangle 110"/>
          <p:cNvSpPr/>
          <p:nvPr/>
        </p:nvSpPr>
        <p:spPr>
          <a:xfrm>
            <a:off x="4191000" y="6172200"/>
            <a:ext cx="457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429075" name="TextBox 111"/>
          <p:cNvSpPr txBox="1">
            <a:spLocks noChangeArrowheads="1"/>
          </p:cNvSpPr>
          <p:nvPr/>
        </p:nvSpPr>
        <p:spPr bwMode="auto">
          <a:xfrm>
            <a:off x="4724400" y="6096000"/>
            <a:ext cx="990600" cy="369888"/>
          </a:xfrm>
          <a:prstGeom prst="rect">
            <a:avLst/>
          </a:prstGeom>
          <a:noFill/>
          <a:ln w="9525">
            <a:noFill/>
            <a:miter lim="800000"/>
            <a:headEnd/>
            <a:tailEnd/>
          </a:ln>
        </p:spPr>
        <p:txBody>
          <a:bodyPr wrap="none">
            <a:spAutoFit/>
          </a:bodyPr>
          <a:lstStyle/>
          <a:p>
            <a:r>
              <a:rPr lang="en-US" sz="1800">
                <a:latin typeface="Calibri" pitchFamily="34" charset="0"/>
              </a:rPr>
              <a:t>Chopper</a:t>
            </a:r>
          </a:p>
        </p:txBody>
      </p:sp>
      <p:sp>
        <p:nvSpPr>
          <p:cNvPr id="113" name="Oval 112"/>
          <p:cNvSpPr/>
          <p:nvPr/>
        </p:nvSpPr>
        <p:spPr>
          <a:xfrm>
            <a:off x="5638800" y="6172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29077" name="TextBox 113"/>
          <p:cNvSpPr txBox="1">
            <a:spLocks noChangeArrowheads="1"/>
          </p:cNvSpPr>
          <p:nvPr/>
        </p:nvSpPr>
        <p:spPr bwMode="auto">
          <a:xfrm>
            <a:off x="5943600" y="6096000"/>
            <a:ext cx="1196975" cy="369888"/>
          </a:xfrm>
          <a:prstGeom prst="rect">
            <a:avLst/>
          </a:prstGeom>
          <a:noFill/>
          <a:ln w="9525">
            <a:noFill/>
            <a:miter lim="800000"/>
            <a:headEnd/>
            <a:tailEnd/>
          </a:ln>
        </p:spPr>
        <p:txBody>
          <a:bodyPr wrap="none">
            <a:spAutoFit/>
          </a:bodyPr>
          <a:lstStyle/>
          <a:p>
            <a:r>
              <a:rPr lang="en-US" sz="1800">
                <a:latin typeface="Calibri" pitchFamily="34" charset="0"/>
              </a:rPr>
              <a:t>Beam Stop</a:t>
            </a:r>
          </a:p>
        </p:txBody>
      </p:sp>
      <p:sp>
        <p:nvSpPr>
          <p:cNvPr id="115" name="Rounded Rectangle 114"/>
          <p:cNvSpPr/>
          <p:nvPr/>
        </p:nvSpPr>
        <p:spPr>
          <a:xfrm>
            <a:off x="7162800" y="6172200"/>
            <a:ext cx="304800" cy="152400"/>
          </a:xfrm>
          <a:prstGeom prst="roundRect">
            <a:avLst/>
          </a:prstGeom>
          <a:solidFill>
            <a:srgbClr val="2801CF"/>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429079" name="TextBox 115"/>
          <p:cNvSpPr txBox="1">
            <a:spLocks noChangeArrowheads="1"/>
          </p:cNvSpPr>
          <p:nvPr/>
        </p:nvSpPr>
        <p:spPr bwMode="auto">
          <a:xfrm>
            <a:off x="7543800" y="6096000"/>
            <a:ext cx="930275" cy="369888"/>
          </a:xfrm>
          <a:prstGeom prst="rect">
            <a:avLst/>
          </a:prstGeom>
          <a:noFill/>
          <a:ln w="9525">
            <a:noFill/>
            <a:miter lim="800000"/>
            <a:headEnd/>
            <a:tailEnd/>
          </a:ln>
        </p:spPr>
        <p:txBody>
          <a:bodyPr wrap="none">
            <a:spAutoFit/>
          </a:bodyPr>
          <a:lstStyle/>
          <a:p>
            <a:r>
              <a:rPr lang="en-US" sz="1800">
                <a:latin typeface="Calibri" pitchFamily="34" charset="0"/>
              </a:rPr>
              <a:t>ES  Lens</a:t>
            </a:r>
          </a:p>
        </p:txBody>
      </p:sp>
      <p:sp>
        <p:nvSpPr>
          <p:cNvPr id="429080" name="Text Box 66"/>
          <p:cNvSpPr txBox="1">
            <a:spLocks noChangeArrowheads="1"/>
          </p:cNvSpPr>
          <p:nvPr/>
        </p:nvSpPr>
        <p:spPr bwMode="auto">
          <a:xfrm>
            <a:off x="2498725" y="3313113"/>
            <a:ext cx="4070350" cy="366712"/>
          </a:xfrm>
          <a:prstGeom prst="rect">
            <a:avLst/>
          </a:prstGeom>
          <a:noFill/>
          <a:ln w="9525">
            <a:noFill/>
            <a:miter lim="800000"/>
            <a:headEnd/>
            <a:tailEnd/>
          </a:ln>
        </p:spPr>
        <p:txBody>
          <a:bodyPr wrap="none">
            <a:spAutoFit/>
          </a:bodyPr>
          <a:lstStyle/>
          <a:p>
            <a:r>
              <a:rPr lang="en-US" sz="1800">
                <a:solidFill>
                  <a:schemeClr val="folHlink"/>
                </a:solidFill>
              </a:rPr>
              <a:t>Reduced MEBT length by 90% meters</a:t>
            </a:r>
          </a:p>
        </p:txBody>
      </p:sp>
      <p:sp>
        <p:nvSpPr>
          <p:cNvPr id="429081" name="Text Box 67"/>
          <p:cNvSpPr txBox="1">
            <a:spLocks noChangeArrowheads="1"/>
          </p:cNvSpPr>
          <p:nvPr/>
        </p:nvSpPr>
        <p:spPr bwMode="auto">
          <a:xfrm>
            <a:off x="6613525" y="1487488"/>
            <a:ext cx="1303338" cy="457200"/>
          </a:xfrm>
          <a:prstGeom prst="rect">
            <a:avLst/>
          </a:prstGeom>
          <a:noFill/>
          <a:ln w="9525">
            <a:noFill/>
            <a:miter lim="800000"/>
            <a:headEnd/>
            <a:tailEnd/>
          </a:ln>
        </p:spPr>
        <p:txBody>
          <a:bodyPr wrap="none">
            <a:spAutoFit/>
          </a:bodyPr>
          <a:lstStyle/>
          <a:p>
            <a:r>
              <a:rPr lang="en-US"/>
              <a:t>750 keV</a:t>
            </a:r>
          </a:p>
        </p:txBody>
      </p:sp>
      <p:sp>
        <p:nvSpPr>
          <p:cNvPr id="429082" name="Line 68"/>
          <p:cNvSpPr>
            <a:spLocks noChangeShapeType="1"/>
          </p:cNvSpPr>
          <p:nvPr/>
        </p:nvSpPr>
        <p:spPr bwMode="auto">
          <a:xfrm>
            <a:off x="533400" y="1752600"/>
            <a:ext cx="1219200" cy="0"/>
          </a:xfrm>
          <a:prstGeom prst="line">
            <a:avLst/>
          </a:prstGeom>
          <a:noFill/>
          <a:ln w="19050">
            <a:solidFill>
              <a:schemeClr val="tx1"/>
            </a:solidFill>
            <a:round/>
            <a:headEnd type="triangle" w="med" len="med"/>
            <a:tailEnd type="triangle" w="med" len="med"/>
          </a:ln>
        </p:spPr>
        <p:txBody>
          <a:bodyPr/>
          <a:lstStyle/>
          <a:p>
            <a:endParaRPr lang="en-US"/>
          </a:p>
        </p:txBody>
      </p:sp>
      <p:sp>
        <p:nvSpPr>
          <p:cNvPr id="429083" name="Text Box 69"/>
          <p:cNvSpPr txBox="1">
            <a:spLocks noChangeArrowheads="1"/>
          </p:cNvSpPr>
          <p:nvPr/>
        </p:nvSpPr>
        <p:spPr bwMode="auto">
          <a:xfrm>
            <a:off x="822325" y="1258888"/>
            <a:ext cx="1133475" cy="457200"/>
          </a:xfrm>
          <a:prstGeom prst="rect">
            <a:avLst/>
          </a:prstGeom>
          <a:noFill/>
          <a:ln w="9525">
            <a:noFill/>
            <a:miter lim="800000"/>
            <a:headEnd/>
            <a:tailEnd/>
          </a:ln>
        </p:spPr>
        <p:txBody>
          <a:bodyPr wrap="none">
            <a:spAutoFit/>
          </a:bodyPr>
          <a:lstStyle/>
          <a:p>
            <a:r>
              <a:rPr lang="en-US"/>
              <a:t>35 keV</a:t>
            </a:r>
          </a:p>
        </p:txBody>
      </p:sp>
      <p:sp>
        <p:nvSpPr>
          <p:cNvPr id="429084" name="Line 70"/>
          <p:cNvSpPr>
            <a:spLocks noChangeShapeType="1"/>
          </p:cNvSpPr>
          <p:nvPr/>
        </p:nvSpPr>
        <p:spPr bwMode="auto">
          <a:xfrm>
            <a:off x="1828800" y="4191000"/>
            <a:ext cx="4191000" cy="0"/>
          </a:xfrm>
          <a:prstGeom prst="line">
            <a:avLst/>
          </a:prstGeom>
          <a:noFill/>
          <a:ln w="28575">
            <a:solidFill>
              <a:schemeClr val="tx1"/>
            </a:solidFill>
            <a:round/>
            <a:headEnd type="triangle" w="med" len="med"/>
            <a:tailEnd type="triangle" w="med" len="med"/>
          </a:ln>
        </p:spPr>
        <p:txBody>
          <a:bodyPr/>
          <a:lstStyle/>
          <a:p>
            <a:endParaRPr lang="en-US"/>
          </a:p>
        </p:txBody>
      </p:sp>
      <p:sp>
        <p:nvSpPr>
          <p:cNvPr id="429085" name="Text Box 71"/>
          <p:cNvSpPr txBox="1">
            <a:spLocks noChangeArrowheads="1"/>
          </p:cNvSpPr>
          <p:nvPr/>
        </p:nvSpPr>
        <p:spPr bwMode="auto">
          <a:xfrm>
            <a:off x="3260725" y="3773488"/>
            <a:ext cx="1133475" cy="457200"/>
          </a:xfrm>
          <a:prstGeom prst="rect">
            <a:avLst/>
          </a:prstGeom>
          <a:noFill/>
          <a:ln w="9525">
            <a:noFill/>
            <a:miter lim="800000"/>
            <a:headEnd/>
            <a:tailEnd/>
          </a:ln>
        </p:spPr>
        <p:txBody>
          <a:bodyPr wrap="none">
            <a:spAutoFit/>
          </a:bodyPr>
          <a:lstStyle/>
          <a:p>
            <a:r>
              <a:rPr lang="en-US"/>
              <a:t>35 keV</a:t>
            </a:r>
          </a:p>
        </p:txBody>
      </p:sp>
      <p:sp>
        <p:nvSpPr>
          <p:cNvPr id="429086" name="Text Box 72"/>
          <p:cNvSpPr txBox="1">
            <a:spLocks noChangeArrowheads="1"/>
          </p:cNvSpPr>
          <p:nvPr/>
        </p:nvSpPr>
        <p:spPr bwMode="auto">
          <a:xfrm>
            <a:off x="7146925" y="3316288"/>
            <a:ext cx="1303338" cy="457200"/>
          </a:xfrm>
          <a:prstGeom prst="rect">
            <a:avLst/>
          </a:prstGeom>
          <a:noFill/>
          <a:ln w="9525">
            <a:noFill/>
            <a:miter lim="800000"/>
            <a:headEnd/>
            <a:tailEnd/>
          </a:ln>
        </p:spPr>
        <p:txBody>
          <a:bodyPr wrap="none">
            <a:spAutoFit/>
          </a:bodyPr>
          <a:lstStyle/>
          <a:p>
            <a:r>
              <a:rPr lang="en-US"/>
              <a:t>750 keV</a:t>
            </a:r>
          </a:p>
        </p:txBody>
      </p:sp>
      <p:sp>
        <p:nvSpPr>
          <p:cNvPr id="429087" name="Text Box 73"/>
          <p:cNvSpPr txBox="1">
            <a:spLocks noChangeArrowheads="1"/>
          </p:cNvSpPr>
          <p:nvPr/>
        </p:nvSpPr>
        <p:spPr bwMode="auto">
          <a:xfrm>
            <a:off x="746125" y="1716088"/>
            <a:ext cx="625475" cy="457200"/>
          </a:xfrm>
          <a:prstGeom prst="rect">
            <a:avLst/>
          </a:prstGeom>
          <a:noFill/>
          <a:ln w="9525">
            <a:noFill/>
            <a:miter lim="800000"/>
            <a:headEnd/>
            <a:tailEnd/>
          </a:ln>
        </p:spPr>
        <p:txBody>
          <a:bodyPr wrap="none">
            <a:spAutoFit/>
          </a:bodyPr>
          <a:lstStyle/>
          <a:p>
            <a:r>
              <a:rPr lang="en-US"/>
              <a:t>DC</a:t>
            </a:r>
          </a:p>
        </p:txBody>
      </p:sp>
      <p:sp>
        <p:nvSpPr>
          <p:cNvPr id="429088" name="Line 75"/>
          <p:cNvSpPr>
            <a:spLocks noChangeShapeType="1"/>
          </p:cNvSpPr>
          <p:nvPr/>
        </p:nvSpPr>
        <p:spPr bwMode="auto">
          <a:xfrm>
            <a:off x="3048000" y="2667000"/>
            <a:ext cx="4038600" cy="1905000"/>
          </a:xfrm>
          <a:prstGeom prst="line">
            <a:avLst/>
          </a:prstGeom>
          <a:noFill/>
          <a:ln w="19050">
            <a:solidFill>
              <a:srgbClr val="2801CF"/>
            </a:solidFill>
            <a:round/>
            <a:headEnd/>
            <a:tailEnd type="triangle"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Title 1"/>
          <p:cNvSpPr>
            <a:spLocks noGrp="1"/>
          </p:cNvSpPr>
          <p:nvPr>
            <p:ph type="title"/>
          </p:nvPr>
        </p:nvSpPr>
        <p:spPr/>
        <p:txBody>
          <a:bodyPr/>
          <a:lstStyle/>
          <a:p>
            <a:pPr eaLnBrk="1" hangingPunct="1"/>
            <a:r>
              <a:rPr lang="en-US" dirty="0" smtClean="0">
                <a:solidFill>
                  <a:srgbClr val="0000FF"/>
                </a:solidFill>
              </a:rPr>
              <a:t>Changes in 2010 at BNL</a:t>
            </a:r>
          </a:p>
        </p:txBody>
      </p:sp>
      <p:sp>
        <p:nvSpPr>
          <p:cNvPr id="433154" name="Content Placeholder 2"/>
          <p:cNvSpPr>
            <a:spLocks noGrp="1"/>
          </p:cNvSpPr>
          <p:nvPr>
            <p:ph idx="1"/>
          </p:nvPr>
        </p:nvSpPr>
        <p:spPr/>
        <p:txBody>
          <a:bodyPr/>
          <a:lstStyle/>
          <a:p>
            <a:pPr eaLnBrk="1" hangingPunct="1">
              <a:buFont typeface="Arial" charset="0"/>
              <a:buNone/>
            </a:pPr>
            <a:endParaRPr lang="en-US" smtClean="0"/>
          </a:p>
          <a:p>
            <a:pPr eaLnBrk="1" hangingPunct="1">
              <a:buFont typeface="Arial" charset="0"/>
              <a:buNone/>
            </a:pPr>
            <a:endParaRPr lang="en-US" smtClean="0"/>
          </a:p>
          <a:p>
            <a:pPr eaLnBrk="1" hangingPunct="1">
              <a:buFont typeface="Arial" charset="0"/>
              <a:buNone/>
            </a:pPr>
            <a:endParaRPr lang="en-US" smtClean="0"/>
          </a:p>
        </p:txBody>
      </p:sp>
      <p:cxnSp>
        <p:nvCxnSpPr>
          <p:cNvPr id="5" name="Straight Connector 4"/>
          <p:cNvCxnSpPr>
            <a:stCxn id="13" idx="5"/>
          </p:cNvCxnSpPr>
          <p:nvPr/>
        </p:nvCxnSpPr>
        <p:spPr>
          <a:xfrm flipV="1">
            <a:off x="2247900" y="2209800"/>
            <a:ext cx="5981700" cy="381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543800" y="1981200"/>
            <a:ext cx="91440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t>DTL</a:t>
            </a:r>
          </a:p>
        </p:txBody>
      </p:sp>
      <p:sp>
        <p:nvSpPr>
          <p:cNvPr id="7" name="Rectangle 6"/>
          <p:cNvSpPr/>
          <p:nvPr/>
        </p:nvSpPr>
        <p:spPr>
          <a:xfrm>
            <a:off x="7467600" y="2133600"/>
            <a:ext cx="76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8" name="Rectangle 7"/>
          <p:cNvSpPr/>
          <p:nvPr/>
        </p:nvSpPr>
        <p:spPr>
          <a:xfrm>
            <a:off x="7315200" y="19050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9" name="Oval 8"/>
          <p:cNvSpPr/>
          <p:nvPr/>
        </p:nvSpPr>
        <p:spPr>
          <a:xfrm>
            <a:off x="5486400" y="2057400"/>
            <a:ext cx="76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10" name="Rectangle 9"/>
          <p:cNvSpPr/>
          <p:nvPr/>
        </p:nvSpPr>
        <p:spPr>
          <a:xfrm>
            <a:off x="5257800" y="2133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11" name="Rectangle 10"/>
          <p:cNvSpPr/>
          <p:nvPr/>
        </p:nvSpPr>
        <p:spPr>
          <a:xfrm>
            <a:off x="5867400" y="2057400"/>
            <a:ext cx="10668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RFQ</a:t>
            </a:r>
          </a:p>
        </p:txBody>
      </p:sp>
      <p:sp>
        <p:nvSpPr>
          <p:cNvPr id="12" name="Rectangle 11"/>
          <p:cNvSpPr/>
          <p:nvPr/>
        </p:nvSpPr>
        <p:spPr>
          <a:xfrm>
            <a:off x="3657600" y="2057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13" name="Isosceles Triangle 12"/>
          <p:cNvSpPr/>
          <p:nvPr/>
        </p:nvSpPr>
        <p:spPr>
          <a:xfrm>
            <a:off x="2133600" y="21336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6" name="Oval 15"/>
          <p:cNvSpPr/>
          <p:nvPr/>
        </p:nvSpPr>
        <p:spPr>
          <a:xfrm>
            <a:off x="381000" y="3124200"/>
            <a:ext cx="228600" cy="228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17" name="Rounded Rectangle 16"/>
          <p:cNvSpPr/>
          <p:nvPr/>
        </p:nvSpPr>
        <p:spPr>
          <a:xfrm>
            <a:off x="685800" y="3048000"/>
            <a:ext cx="228600" cy="762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18" name="Straight Connector 17"/>
          <p:cNvCxnSpPr/>
          <p:nvPr/>
        </p:nvCxnSpPr>
        <p:spPr>
          <a:xfrm rot="5400000" flipH="1" flipV="1">
            <a:off x="990600" y="1905000"/>
            <a:ext cx="871538" cy="1633538"/>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162800" y="21336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0" name="Rectangle 19"/>
          <p:cNvSpPr/>
          <p:nvPr/>
        </p:nvSpPr>
        <p:spPr>
          <a:xfrm>
            <a:off x="6934200" y="21336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1" name="Rectangle 20"/>
          <p:cNvSpPr/>
          <p:nvPr/>
        </p:nvSpPr>
        <p:spPr>
          <a:xfrm>
            <a:off x="5562600" y="20574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23" name="Rounded Rectangle 22"/>
          <p:cNvSpPr/>
          <p:nvPr/>
        </p:nvSpPr>
        <p:spPr>
          <a:xfrm>
            <a:off x="1219200" y="2667000"/>
            <a:ext cx="304800" cy="228600"/>
          </a:xfrm>
          <a:prstGeom prst="roundRect">
            <a:avLst/>
          </a:prstGeom>
          <a:solidFill>
            <a:srgbClr val="2801CF"/>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24" name="Rounded Rectangle 23"/>
          <p:cNvSpPr/>
          <p:nvPr/>
        </p:nvSpPr>
        <p:spPr>
          <a:xfrm>
            <a:off x="2514600" y="2133600"/>
            <a:ext cx="304800" cy="152400"/>
          </a:xfrm>
          <a:prstGeom prst="roundRect">
            <a:avLst/>
          </a:prstGeom>
          <a:solidFill>
            <a:srgbClr val="2801CF"/>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25" name="Rounded Rectangle 24"/>
          <p:cNvSpPr/>
          <p:nvPr/>
        </p:nvSpPr>
        <p:spPr>
          <a:xfrm>
            <a:off x="3048000" y="2057400"/>
            <a:ext cx="228600" cy="304800"/>
          </a:xfrm>
          <a:prstGeom prst="roundRect">
            <a:avLst/>
          </a:prstGeom>
          <a:solidFill>
            <a:srgbClr val="0070C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26" name="Isosceles Triangle 25"/>
          <p:cNvSpPr/>
          <p:nvPr/>
        </p:nvSpPr>
        <p:spPr>
          <a:xfrm>
            <a:off x="5105400" y="2133600"/>
            <a:ext cx="1524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28" name="Straight Connector 27"/>
          <p:cNvCxnSpPr>
            <a:stCxn id="26" idx="1"/>
          </p:cNvCxnSpPr>
          <p:nvPr/>
        </p:nvCxnSpPr>
        <p:spPr>
          <a:xfrm rot="10800000" flipV="1">
            <a:off x="4876800" y="2247900"/>
            <a:ext cx="266700" cy="342900"/>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800600" y="2438400"/>
            <a:ext cx="228600" cy="304800"/>
          </a:xfrm>
          <a:prstGeom prst="rect">
            <a:avLst/>
          </a:prstGeom>
          <a:solidFill>
            <a:srgbClr val="00B050"/>
          </a:solidFill>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30" name="Oval 29"/>
          <p:cNvSpPr/>
          <p:nvPr/>
        </p:nvSpPr>
        <p:spPr>
          <a:xfrm>
            <a:off x="4572000" y="2667000"/>
            <a:ext cx="228600" cy="304800"/>
          </a:xfrm>
          <a:prstGeom prst="ellipse">
            <a:avLst/>
          </a:prstGeom>
          <a:solidFill>
            <a:srgbClr val="002060"/>
          </a:solidFill>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H</a:t>
            </a:r>
          </a:p>
        </p:txBody>
      </p:sp>
      <p:sp>
        <p:nvSpPr>
          <p:cNvPr id="31" name="Rounded Rectangle 30"/>
          <p:cNvSpPr/>
          <p:nvPr/>
        </p:nvSpPr>
        <p:spPr>
          <a:xfrm>
            <a:off x="381000" y="6096000"/>
            <a:ext cx="228600" cy="304800"/>
          </a:xfrm>
          <a:prstGeom prst="roundRect">
            <a:avLst/>
          </a:prstGeom>
          <a:solidFill>
            <a:srgbClr val="0070C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Q</a:t>
            </a:r>
          </a:p>
        </p:txBody>
      </p:sp>
      <p:sp>
        <p:nvSpPr>
          <p:cNvPr id="433178" name="TextBox 31"/>
          <p:cNvSpPr txBox="1">
            <a:spLocks noChangeArrowheads="1"/>
          </p:cNvSpPr>
          <p:nvPr/>
        </p:nvSpPr>
        <p:spPr bwMode="auto">
          <a:xfrm>
            <a:off x="609600" y="6096000"/>
            <a:ext cx="1308100" cy="369888"/>
          </a:xfrm>
          <a:prstGeom prst="rect">
            <a:avLst/>
          </a:prstGeom>
          <a:noFill/>
          <a:ln w="9525">
            <a:noFill/>
            <a:miter lim="800000"/>
            <a:headEnd/>
            <a:tailEnd/>
          </a:ln>
        </p:spPr>
        <p:txBody>
          <a:bodyPr wrap="none">
            <a:spAutoFit/>
          </a:bodyPr>
          <a:lstStyle/>
          <a:p>
            <a:r>
              <a:rPr lang="en-US" sz="1800">
                <a:latin typeface="Calibri" pitchFamily="34" charset="0"/>
              </a:rPr>
              <a:t>Quadrupole</a:t>
            </a:r>
          </a:p>
        </p:txBody>
      </p:sp>
      <p:sp>
        <p:nvSpPr>
          <p:cNvPr id="33" name="Rectangle 32"/>
          <p:cNvSpPr/>
          <p:nvPr/>
        </p:nvSpPr>
        <p:spPr>
          <a:xfrm>
            <a:off x="1828800" y="5943600"/>
            <a:ext cx="1524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B</a:t>
            </a:r>
          </a:p>
        </p:txBody>
      </p:sp>
      <p:sp>
        <p:nvSpPr>
          <p:cNvPr id="433180" name="TextBox 33"/>
          <p:cNvSpPr txBox="1">
            <a:spLocks noChangeArrowheads="1"/>
          </p:cNvSpPr>
          <p:nvPr/>
        </p:nvSpPr>
        <p:spPr bwMode="auto">
          <a:xfrm>
            <a:off x="1981200" y="6096000"/>
            <a:ext cx="968375" cy="369888"/>
          </a:xfrm>
          <a:prstGeom prst="rect">
            <a:avLst/>
          </a:prstGeom>
          <a:noFill/>
          <a:ln w="9525">
            <a:noFill/>
            <a:miter lim="800000"/>
            <a:headEnd/>
            <a:tailEnd/>
          </a:ln>
        </p:spPr>
        <p:txBody>
          <a:bodyPr wrap="none">
            <a:spAutoFit/>
          </a:bodyPr>
          <a:lstStyle/>
          <a:p>
            <a:r>
              <a:rPr lang="en-US" sz="1800">
                <a:latin typeface="Calibri" pitchFamily="34" charset="0"/>
              </a:rPr>
              <a:t>Buncher</a:t>
            </a:r>
          </a:p>
        </p:txBody>
      </p:sp>
      <p:sp>
        <p:nvSpPr>
          <p:cNvPr id="35" name="Rectangle 34"/>
          <p:cNvSpPr/>
          <p:nvPr/>
        </p:nvSpPr>
        <p:spPr>
          <a:xfrm>
            <a:off x="2895600" y="6096000"/>
            <a:ext cx="2286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33182" name="TextBox 35"/>
          <p:cNvSpPr txBox="1">
            <a:spLocks noChangeArrowheads="1"/>
          </p:cNvSpPr>
          <p:nvPr/>
        </p:nvSpPr>
        <p:spPr bwMode="auto">
          <a:xfrm>
            <a:off x="3200400" y="6096000"/>
            <a:ext cx="998538" cy="369888"/>
          </a:xfrm>
          <a:prstGeom prst="rect">
            <a:avLst/>
          </a:prstGeom>
          <a:noFill/>
          <a:ln w="9525">
            <a:noFill/>
            <a:miter lim="800000"/>
            <a:headEnd/>
            <a:tailEnd/>
          </a:ln>
        </p:spPr>
        <p:txBody>
          <a:bodyPr wrap="none">
            <a:spAutoFit/>
          </a:bodyPr>
          <a:lstStyle/>
          <a:p>
            <a:r>
              <a:rPr lang="en-US" sz="1800">
                <a:latin typeface="Calibri" pitchFamily="34" charset="0"/>
              </a:rPr>
              <a:t>Solenoid</a:t>
            </a:r>
          </a:p>
        </p:txBody>
      </p:sp>
      <p:sp>
        <p:nvSpPr>
          <p:cNvPr id="37" name="Rectangle 36"/>
          <p:cNvSpPr/>
          <p:nvPr/>
        </p:nvSpPr>
        <p:spPr>
          <a:xfrm>
            <a:off x="4191000" y="6172200"/>
            <a:ext cx="457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C</a:t>
            </a:r>
          </a:p>
        </p:txBody>
      </p:sp>
      <p:sp>
        <p:nvSpPr>
          <p:cNvPr id="433184" name="TextBox 37"/>
          <p:cNvSpPr txBox="1">
            <a:spLocks noChangeArrowheads="1"/>
          </p:cNvSpPr>
          <p:nvPr/>
        </p:nvSpPr>
        <p:spPr bwMode="auto">
          <a:xfrm>
            <a:off x="4724400" y="6096000"/>
            <a:ext cx="990600" cy="369888"/>
          </a:xfrm>
          <a:prstGeom prst="rect">
            <a:avLst/>
          </a:prstGeom>
          <a:noFill/>
          <a:ln w="9525">
            <a:noFill/>
            <a:miter lim="800000"/>
            <a:headEnd/>
            <a:tailEnd/>
          </a:ln>
        </p:spPr>
        <p:txBody>
          <a:bodyPr wrap="none">
            <a:spAutoFit/>
          </a:bodyPr>
          <a:lstStyle/>
          <a:p>
            <a:r>
              <a:rPr lang="en-US" sz="1800">
                <a:latin typeface="Calibri" pitchFamily="34" charset="0"/>
              </a:rPr>
              <a:t>Chopper</a:t>
            </a:r>
          </a:p>
        </p:txBody>
      </p:sp>
      <p:sp>
        <p:nvSpPr>
          <p:cNvPr id="39" name="Oval 38"/>
          <p:cNvSpPr/>
          <p:nvPr/>
        </p:nvSpPr>
        <p:spPr>
          <a:xfrm>
            <a:off x="5638800" y="6172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S</a:t>
            </a:r>
          </a:p>
        </p:txBody>
      </p:sp>
      <p:sp>
        <p:nvSpPr>
          <p:cNvPr id="433186" name="TextBox 39"/>
          <p:cNvSpPr txBox="1">
            <a:spLocks noChangeArrowheads="1"/>
          </p:cNvSpPr>
          <p:nvPr/>
        </p:nvSpPr>
        <p:spPr bwMode="auto">
          <a:xfrm>
            <a:off x="5943600" y="6096000"/>
            <a:ext cx="1196975" cy="369888"/>
          </a:xfrm>
          <a:prstGeom prst="rect">
            <a:avLst/>
          </a:prstGeom>
          <a:noFill/>
          <a:ln w="9525">
            <a:noFill/>
            <a:miter lim="800000"/>
            <a:headEnd/>
            <a:tailEnd/>
          </a:ln>
        </p:spPr>
        <p:txBody>
          <a:bodyPr wrap="none">
            <a:spAutoFit/>
          </a:bodyPr>
          <a:lstStyle/>
          <a:p>
            <a:r>
              <a:rPr lang="en-US" sz="1800">
                <a:latin typeface="Calibri" pitchFamily="34" charset="0"/>
              </a:rPr>
              <a:t>Beam Stop</a:t>
            </a:r>
          </a:p>
        </p:txBody>
      </p:sp>
      <p:sp>
        <p:nvSpPr>
          <p:cNvPr id="41" name="Rounded Rectangle 40"/>
          <p:cNvSpPr/>
          <p:nvPr/>
        </p:nvSpPr>
        <p:spPr>
          <a:xfrm>
            <a:off x="7162800" y="6172200"/>
            <a:ext cx="304800" cy="152400"/>
          </a:xfrm>
          <a:prstGeom prst="roundRect">
            <a:avLst/>
          </a:prstGeom>
          <a:solidFill>
            <a:srgbClr val="2801CF"/>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t>E</a:t>
            </a:r>
          </a:p>
        </p:txBody>
      </p:sp>
      <p:sp>
        <p:nvSpPr>
          <p:cNvPr id="433188" name="TextBox 41"/>
          <p:cNvSpPr txBox="1">
            <a:spLocks noChangeArrowheads="1"/>
          </p:cNvSpPr>
          <p:nvPr/>
        </p:nvSpPr>
        <p:spPr bwMode="auto">
          <a:xfrm>
            <a:off x="7543800" y="6096000"/>
            <a:ext cx="930275" cy="369888"/>
          </a:xfrm>
          <a:prstGeom prst="rect">
            <a:avLst/>
          </a:prstGeom>
          <a:noFill/>
          <a:ln w="9525">
            <a:noFill/>
            <a:miter lim="800000"/>
            <a:headEnd/>
            <a:tailEnd/>
          </a:ln>
        </p:spPr>
        <p:txBody>
          <a:bodyPr wrap="none">
            <a:spAutoFit/>
          </a:bodyPr>
          <a:lstStyle/>
          <a:p>
            <a:r>
              <a:rPr lang="en-US" sz="1800">
                <a:latin typeface="Calibri" pitchFamily="34" charset="0"/>
              </a:rPr>
              <a:t>ES  Lens</a:t>
            </a:r>
          </a:p>
        </p:txBody>
      </p:sp>
      <p:sp>
        <p:nvSpPr>
          <p:cNvPr id="433189" name="Text Box 38"/>
          <p:cNvSpPr txBox="1">
            <a:spLocks noChangeArrowheads="1"/>
          </p:cNvSpPr>
          <p:nvPr/>
        </p:nvSpPr>
        <p:spPr bwMode="auto">
          <a:xfrm>
            <a:off x="2574925" y="3770313"/>
            <a:ext cx="5994400" cy="396875"/>
          </a:xfrm>
          <a:prstGeom prst="rect">
            <a:avLst/>
          </a:prstGeom>
          <a:noFill/>
          <a:ln w="9525">
            <a:noFill/>
            <a:miter lim="800000"/>
            <a:headEnd/>
            <a:tailEnd/>
          </a:ln>
        </p:spPr>
        <p:txBody>
          <a:bodyPr wrap="none">
            <a:spAutoFit/>
          </a:bodyPr>
          <a:lstStyle/>
          <a:p>
            <a:r>
              <a:rPr lang="en-US" sz="2000" b="1">
                <a:solidFill>
                  <a:srgbClr val="0070C0"/>
                </a:solidFill>
              </a:rPr>
              <a:t>Reduced LEBT length from 4 meters to 2 meters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Title 1"/>
          <p:cNvSpPr>
            <a:spLocks noGrp="1"/>
          </p:cNvSpPr>
          <p:nvPr>
            <p:ph type="title"/>
          </p:nvPr>
        </p:nvSpPr>
        <p:spPr/>
        <p:txBody>
          <a:bodyPr/>
          <a:lstStyle/>
          <a:p>
            <a:pPr eaLnBrk="1" hangingPunct="1"/>
            <a:r>
              <a:rPr lang="en-US" dirty="0" smtClean="0">
                <a:solidFill>
                  <a:srgbClr val="0000FF"/>
                </a:solidFill>
              </a:rPr>
              <a:t>LEBT in 2010</a:t>
            </a:r>
          </a:p>
        </p:txBody>
      </p:sp>
      <p:pic>
        <p:nvPicPr>
          <p:cNvPr id="439298" name="Picture 2"/>
          <p:cNvPicPr>
            <a:picLocks noChangeAspect="1" noChangeArrowheads="1"/>
          </p:cNvPicPr>
          <p:nvPr/>
        </p:nvPicPr>
        <p:blipFill>
          <a:blip r:embed="rId3" cstate="print"/>
          <a:srcRect/>
          <a:stretch>
            <a:fillRect/>
          </a:stretch>
        </p:blipFill>
        <p:spPr bwMode="auto">
          <a:xfrm>
            <a:off x="381000" y="1600200"/>
            <a:ext cx="8337550" cy="3810000"/>
          </a:xfrm>
          <a:prstGeom prst="rect">
            <a:avLst/>
          </a:prstGeom>
          <a:noFill/>
          <a:ln w="9525">
            <a:noFill/>
            <a:miter lim="800000"/>
            <a:headEnd/>
            <a:tailEnd/>
          </a:ln>
        </p:spPr>
      </p:pic>
      <p:sp>
        <p:nvSpPr>
          <p:cNvPr id="439299" name="Text Box 4"/>
          <p:cNvSpPr txBox="1">
            <a:spLocks noChangeArrowheads="1"/>
          </p:cNvSpPr>
          <p:nvPr/>
        </p:nvSpPr>
        <p:spPr bwMode="auto">
          <a:xfrm>
            <a:off x="7162800" y="5562600"/>
            <a:ext cx="827088" cy="457200"/>
          </a:xfrm>
          <a:prstGeom prst="rect">
            <a:avLst/>
          </a:prstGeom>
          <a:noFill/>
          <a:ln w="9525">
            <a:noFill/>
            <a:miter lim="800000"/>
            <a:headEnd/>
            <a:tailEnd/>
          </a:ln>
        </p:spPr>
        <p:txBody>
          <a:bodyPr wrap="none">
            <a:spAutoFit/>
          </a:bodyPr>
          <a:lstStyle/>
          <a:p>
            <a:r>
              <a:rPr lang="en-US"/>
              <a:t>RFQ</a:t>
            </a:r>
          </a:p>
        </p:txBody>
      </p:sp>
      <p:sp>
        <p:nvSpPr>
          <p:cNvPr id="439300" name="Line 5"/>
          <p:cNvSpPr>
            <a:spLocks noChangeShapeType="1"/>
          </p:cNvSpPr>
          <p:nvPr/>
        </p:nvSpPr>
        <p:spPr bwMode="auto">
          <a:xfrm>
            <a:off x="7162800" y="3200400"/>
            <a:ext cx="0" cy="2362200"/>
          </a:xfrm>
          <a:prstGeom prst="line">
            <a:avLst/>
          </a:prstGeom>
          <a:noFill/>
          <a:ln w="28575">
            <a:solidFill>
              <a:srgbClr val="FF0000"/>
            </a:solidFill>
            <a:round/>
            <a:headEnd/>
            <a:tailEnd type="triangle" w="med" len="med"/>
          </a:ln>
        </p:spPr>
        <p:txBody>
          <a:bodyPr/>
          <a:lstStyle/>
          <a:p>
            <a:endParaRPr lang="en-US"/>
          </a:p>
        </p:txBody>
      </p:sp>
      <p:sp>
        <p:nvSpPr>
          <p:cNvPr id="439301" name="Line 6"/>
          <p:cNvSpPr>
            <a:spLocks noChangeShapeType="1"/>
          </p:cNvSpPr>
          <p:nvPr/>
        </p:nvSpPr>
        <p:spPr bwMode="auto">
          <a:xfrm flipH="1">
            <a:off x="5562600" y="3124200"/>
            <a:ext cx="152400" cy="2438400"/>
          </a:xfrm>
          <a:prstGeom prst="line">
            <a:avLst/>
          </a:prstGeom>
          <a:noFill/>
          <a:ln w="28575">
            <a:solidFill>
              <a:srgbClr val="FF0000"/>
            </a:solidFill>
            <a:round/>
            <a:headEnd/>
            <a:tailEnd type="triangle" w="med" len="med"/>
          </a:ln>
        </p:spPr>
        <p:txBody>
          <a:bodyPr/>
          <a:lstStyle/>
          <a:p>
            <a:endParaRPr lang="en-US"/>
          </a:p>
        </p:txBody>
      </p:sp>
      <p:sp>
        <p:nvSpPr>
          <p:cNvPr id="439302" name="Text Box 7"/>
          <p:cNvSpPr txBox="1">
            <a:spLocks noChangeArrowheads="1"/>
          </p:cNvSpPr>
          <p:nvPr/>
        </p:nvSpPr>
        <p:spPr bwMode="auto">
          <a:xfrm>
            <a:off x="5410200" y="5486400"/>
            <a:ext cx="1373188" cy="457200"/>
          </a:xfrm>
          <a:prstGeom prst="rect">
            <a:avLst/>
          </a:prstGeom>
          <a:noFill/>
          <a:ln w="9525">
            <a:noFill/>
            <a:miter lim="800000"/>
            <a:headEnd/>
            <a:tailEnd/>
          </a:ln>
        </p:spPr>
        <p:txBody>
          <a:bodyPr wrap="none">
            <a:spAutoFit/>
          </a:bodyPr>
          <a:lstStyle/>
          <a:p>
            <a:r>
              <a:rPr lang="en-US"/>
              <a:t>Solenoid</a:t>
            </a:r>
          </a:p>
        </p:txBody>
      </p:sp>
      <p:sp>
        <p:nvSpPr>
          <p:cNvPr id="439303" name="Line 8"/>
          <p:cNvSpPr>
            <a:spLocks noChangeShapeType="1"/>
          </p:cNvSpPr>
          <p:nvPr/>
        </p:nvSpPr>
        <p:spPr bwMode="auto">
          <a:xfrm>
            <a:off x="4191000" y="3200400"/>
            <a:ext cx="76200" cy="2438400"/>
          </a:xfrm>
          <a:prstGeom prst="line">
            <a:avLst/>
          </a:prstGeom>
          <a:noFill/>
          <a:ln w="28575">
            <a:solidFill>
              <a:srgbClr val="FF0000"/>
            </a:solidFill>
            <a:round/>
            <a:headEnd/>
            <a:tailEnd type="triangle" w="med" len="med"/>
          </a:ln>
        </p:spPr>
        <p:txBody>
          <a:bodyPr/>
          <a:lstStyle/>
          <a:p>
            <a:endParaRPr lang="en-US"/>
          </a:p>
        </p:txBody>
      </p:sp>
      <p:sp>
        <p:nvSpPr>
          <p:cNvPr id="439304" name="Text Box 9"/>
          <p:cNvSpPr txBox="1">
            <a:spLocks noChangeArrowheads="1"/>
          </p:cNvSpPr>
          <p:nvPr/>
        </p:nvSpPr>
        <p:spPr bwMode="auto">
          <a:xfrm>
            <a:off x="4022725" y="5449888"/>
            <a:ext cx="1050925" cy="457200"/>
          </a:xfrm>
          <a:prstGeom prst="rect">
            <a:avLst/>
          </a:prstGeom>
          <a:noFill/>
          <a:ln w="9525">
            <a:noFill/>
            <a:miter lim="800000"/>
            <a:headEnd/>
            <a:tailEnd/>
          </a:ln>
        </p:spPr>
        <p:txBody>
          <a:bodyPr wrap="none">
            <a:spAutoFit/>
          </a:bodyPr>
          <a:lstStyle/>
          <a:p>
            <a:r>
              <a:rPr lang="en-US"/>
              <a:t>Dipole</a:t>
            </a:r>
          </a:p>
        </p:txBody>
      </p:sp>
      <p:sp>
        <p:nvSpPr>
          <p:cNvPr id="439305" name="Line 10"/>
          <p:cNvSpPr>
            <a:spLocks noChangeShapeType="1"/>
          </p:cNvSpPr>
          <p:nvPr/>
        </p:nvSpPr>
        <p:spPr bwMode="auto">
          <a:xfrm>
            <a:off x="3352800" y="2971800"/>
            <a:ext cx="2209800" cy="2590800"/>
          </a:xfrm>
          <a:prstGeom prst="line">
            <a:avLst/>
          </a:prstGeom>
          <a:noFill/>
          <a:ln w="28575">
            <a:solidFill>
              <a:srgbClr val="FF0000"/>
            </a:solidFill>
            <a:round/>
            <a:headEnd/>
            <a:tailEnd type="triangle" w="med" len="med"/>
          </a:ln>
        </p:spPr>
        <p:txBody>
          <a:bodyPr/>
          <a:lstStyle/>
          <a:p>
            <a:endParaRPr lang="en-US"/>
          </a:p>
        </p:txBody>
      </p:sp>
      <p:sp>
        <p:nvSpPr>
          <p:cNvPr id="439306" name="Line 11"/>
          <p:cNvSpPr>
            <a:spLocks noChangeShapeType="1"/>
          </p:cNvSpPr>
          <p:nvPr/>
        </p:nvSpPr>
        <p:spPr bwMode="auto">
          <a:xfrm>
            <a:off x="2895600" y="3200400"/>
            <a:ext cx="152400" cy="2362200"/>
          </a:xfrm>
          <a:prstGeom prst="line">
            <a:avLst/>
          </a:prstGeom>
          <a:noFill/>
          <a:ln w="28575">
            <a:solidFill>
              <a:srgbClr val="FF0000"/>
            </a:solidFill>
            <a:round/>
            <a:headEnd/>
            <a:tailEnd type="triangle" w="med" len="med"/>
          </a:ln>
        </p:spPr>
        <p:txBody>
          <a:bodyPr/>
          <a:lstStyle/>
          <a:p>
            <a:endParaRPr lang="en-US"/>
          </a:p>
        </p:txBody>
      </p:sp>
      <p:sp>
        <p:nvSpPr>
          <p:cNvPr id="439307" name="Text Box 12"/>
          <p:cNvSpPr txBox="1">
            <a:spLocks noChangeArrowheads="1"/>
          </p:cNvSpPr>
          <p:nvPr/>
        </p:nvSpPr>
        <p:spPr bwMode="auto">
          <a:xfrm>
            <a:off x="1752600" y="5562600"/>
            <a:ext cx="2032000" cy="822325"/>
          </a:xfrm>
          <a:prstGeom prst="rect">
            <a:avLst/>
          </a:prstGeom>
          <a:noFill/>
          <a:ln w="9525">
            <a:noFill/>
            <a:miter lim="800000"/>
            <a:headEnd/>
            <a:tailEnd/>
          </a:ln>
        </p:spPr>
        <p:txBody>
          <a:bodyPr wrap="none">
            <a:spAutoFit/>
          </a:bodyPr>
          <a:lstStyle/>
          <a:p>
            <a:r>
              <a:rPr lang="en-US"/>
              <a:t>High Intensity</a:t>
            </a:r>
          </a:p>
          <a:p>
            <a:r>
              <a:rPr lang="en-US"/>
              <a:t>H- ion source</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p:cNvSpPr>
          <p:nvPr>
            <p:ph type="title"/>
          </p:nvPr>
        </p:nvSpPr>
        <p:spPr>
          <a:ln>
            <a:solidFill>
              <a:schemeClr val="bg1"/>
            </a:solidFill>
          </a:ln>
        </p:spPr>
        <p:txBody>
          <a:bodyPr/>
          <a:lstStyle/>
          <a:p>
            <a:r>
              <a:rPr lang="en-US" dirty="0" smtClean="0">
                <a:solidFill>
                  <a:srgbClr val="0000FF"/>
                </a:solidFill>
              </a:rPr>
              <a:t>NEW MEBT 2011</a:t>
            </a:r>
          </a:p>
        </p:txBody>
      </p:sp>
      <p:pic>
        <p:nvPicPr>
          <p:cNvPr id="441346" name="Picture 7" descr="IMG_0696"/>
          <p:cNvPicPr>
            <a:picLocks noChangeAspect="1" noChangeArrowheads="1"/>
          </p:cNvPicPr>
          <p:nvPr/>
        </p:nvPicPr>
        <p:blipFill>
          <a:blip r:embed="rId3" cstate="print"/>
          <a:srcRect/>
          <a:stretch>
            <a:fillRect/>
          </a:stretch>
        </p:blipFill>
        <p:spPr bwMode="auto">
          <a:xfrm>
            <a:off x="838200" y="1300163"/>
            <a:ext cx="7848600" cy="5159375"/>
          </a:xfrm>
          <a:prstGeom prst="rect">
            <a:avLst/>
          </a:prstGeom>
          <a:noFill/>
          <a:ln w="9525">
            <a:noFill/>
            <a:miter lim="800000"/>
            <a:headEnd/>
            <a:tailEnd/>
          </a:ln>
        </p:spPr>
      </p:pic>
      <p:sp>
        <p:nvSpPr>
          <p:cNvPr id="441347" name="Text Box 8"/>
          <p:cNvSpPr txBox="1">
            <a:spLocks noChangeArrowheads="1"/>
          </p:cNvSpPr>
          <p:nvPr/>
        </p:nvSpPr>
        <p:spPr bwMode="auto">
          <a:xfrm>
            <a:off x="7527925" y="3925888"/>
            <a:ext cx="776288" cy="457200"/>
          </a:xfrm>
          <a:prstGeom prst="rect">
            <a:avLst/>
          </a:prstGeom>
          <a:noFill/>
          <a:ln w="9525">
            <a:noFill/>
            <a:miter lim="800000"/>
            <a:headEnd/>
            <a:tailEnd/>
          </a:ln>
        </p:spPr>
        <p:txBody>
          <a:bodyPr wrap="none">
            <a:spAutoFit/>
          </a:bodyPr>
          <a:lstStyle/>
          <a:p>
            <a:r>
              <a:rPr lang="en-US" b="1">
                <a:solidFill>
                  <a:srgbClr val="FF0000"/>
                </a:solidFill>
              </a:rPr>
              <a:t>DTL</a:t>
            </a:r>
          </a:p>
        </p:txBody>
      </p:sp>
      <p:sp>
        <p:nvSpPr>
          <p:cNvPr id="441348" name="Text Box 9"/>
          <p:cNvSpPr txBox="1">
            <a:spLocks noChangeArrowheads="1"/>
          </p:cNvSpPr>
          <p:nvPr/>
        </p:nvSpPr>
        <p:spPr bwMode="auto">
          <a:xfrm>
            <a:off x="838200" y="4259263"/>
            <a:ext cx="838200" cy="457200"/>
          </a:xfrm>
          <a:prstGeom prst="rect">
            <a:avLst/>
          </a:prstGeom>
          <a:noFill/>
          <a:ln w="9525">
            <a:noFill/>
            <a:miter lim="800000"/>
            <a:headEnd/>
            <a:tailEnd/>
          </a:ln>
        </p:spPr>
        <p:txBody>
          <a:bodyPr>
            <a:spAutoFit/>
          </a:bodyPr>
          <a:lstStyle/>
          <a:p>
            <a:pPr>
              <a:spcBef>
                <a:spcPct val="50000"/>
              </a:spcBef>
            </a:pPr>
            <a:r>
              <a:rPr lang="en-US" b="1">
                <a:solidFill>
                  <a:srgbClr val="FF0000"/>
                </a:solidFill>
              </a:rPr>
              <a:t>RFQ</a:t>
            </a:r>
          </a:p>
        </p:txBody>
      </p:sp>
      <p:sp>
        <p:nvSpPr>
          <p:cNvPr id="441349" name="Text Box 10"/>
          <p:cNvSpPr txBox="1">
            <a:spLocks noChangeArrowheads="1"/>
          </p:cNvSpPr>
          <p:nvPr/>
        </p:nvSpPr>
        <p:spPr bwMode="auto">
          <a:xfrm>
            <a:off x="3505200" y="5562600"/>
            <a:ext cx="1711325" cy="457200"/>
          </a:xfrm>
          <a:prstGeom prst="rect">
            <a:avLst/>
          </a:prstGeom>
          <a:noFill/>
          <a:ln w="9525">
            <a:noFill/>
            <a:miter lim="800000"/>
            <a:headEnd/>
            <a:tailEnd/>
          </a:ln>
        </p:spPr>
        <p:txBody>
          <a:bodyPr wrap="none">
            <a:spAutoFit/>
          </a:bodyPr>
          <a:lstStyle/>
          <a:p>
            <a:r>
              <a:rPr lang="en-US" b="1">
                <a:solidFill>
                  <a:srgbClr val="FF0000"/>
                </a:solidFill>
              </a:rPr>
              <a:t>BUNCHER</a:t>
            </a:r>
          </a:p>
        </p:txBody>
      </p:sp>
      <p:sp>
        <p:nvSpPr>
          <p:cNvPr id="441350" name="Text Box 11"/>
          <p:cNvSpPr txBox="1">
            <a:spLocks noChangeArrowheads="1"/>
          </p:cNvSpPr>
          <p:nvPr/>
        </p:nvSpPr>
        <p:spPr bwMode="auto">
          <a:xfrm>
            <a:off x="6156325" y="5449888"/>
            <a:ext cx="2352675" cy="457200"/>
          </a:xfrm>
          <a:prstGeom prst="rect">
            <a:avLst/>
          </a:prstGeom>
          <a:noFill/>
          <a:ln w="9525">
            <a:noFill/>
            <a:miter lim="800000"/>
            <a:headEnd/>
            <a:tailEnd/>
          </a:ln>
        </p:spPr>
        <p:txBody>
          <a:bodyPr wrap="none">
            <a:spAutoFit/>
          </a:bodyPr>
          <a:lstStyle/>
          <a:p>
            <a:r>
              <a:rPr lang="en-US" b="1">
                <a:solidFill>
                  <a:srgbClr val="FF0000"/>
                </a:solidFill>
              </a:rPr>
              <a:t>QUADRUPOLE</a:t>
            </a:r>
          </a:p>
        </p:txBody>
      </p:sp>
      <p:sp>
        <p:nvSpPr>
          <p:cNvPr id="441351" name="Line 13"/>
          <p:cNvSpPr>
            <a:spLocks noChangeShapeType="1"/>
          </p:cNvSpPr>
          <p:nvPr/>
        </p:nvSpPr>
        <p:spPr bwMode="auto">
          <a:xfrm>
            <a:off x="5867400" y="5334000"/>
            <a:ext cx="457200" cy="1524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Title 1"/>
          <p:cNvSpPr>
            <a:spLocks noGrp="1"/>
          </p:cNvSpPr>
          <p:nvPr>
            <p:ph type="title"/>
          </p:nvPr>
        </p:nvSpPr>
        <p:spPr>
          <a:xfrm>
            <a:off x="228600" y="228600"/>
            <a:ext cx="8915400" cy="1143000"/>
          </a:xfrm>
        </p:spPr>
        <p:txBody>
          <a:bodyPr/>
          <a:lstStyle/>
          <a:p>
            <a:pPr eaLnBrk="1" hangingPunct="1"/>
            <a:r>
              <a:rPr lang="en-US" dirty="0" smtClean="0"/>
              <a:t> </a:t>
            </a:r>
            <a:r>
              <a:rPr lang="en-US" dirty="0" smtClean="0">
                <a:solidFill>
                  <a:srgbClr val="0000FF"/>
                </a:solidFill>
              </a:rPr>
              <a:t>Bunch Through OLD MEBT and LINAC</a:t>
            </a:r>
          </a:p>
        </p:txBody>
      </p:sp>
      <p:sp>
        <p:nvSpPr>
          <p:cNvPr id="443395" name="Line 5"/>
          <p:cNvSpPr>
            <a:spLocks noChangeShapeType="1"/>
          </p:cNvSpPr>
          <p:nvPr/>
        </p:nvSpPr>
        <p:spPr bwMode="auto">
          <a:xfrm>
            <a:off x="2667000" y="6324600"/>
            <a:ext cx="3352800" cy="0"/>
          </a:xfrm>
          <a:prstGeom prst="line">
            <a:avLst/>
          </a:prstGeom>
          <a:noFill/>
          <a:ln w="28575">
            <a:solidFill>
              <a:schemeClr val="tx1"/>
            </a:solidFill>
            <a:round/>
            <a:headEnd type="triangle" w="med" len="med"/>
            <a:tailEnd type="triangle" w="med" len="med"/>
          </a:ln>
        </p:spPr>
        <p:txBody>
          <a:bodyPr/>
          <a:lstStyle/>
          <a:p>
            <a:endParaRPr lang="en-US"/>
          </a:p>
        </p:txBody>
      </p:sp>
      <p:sp>
        <p:nvSpPr>
          <p:cNvPr id="443396" name="Text Box 7"/>
          <p:cNvSpPr txBox="1">
            <a:spLocks noChangeArrowheads="1"/>
          </p:cNvSpPr>
          <p:nvPr/>
        </p:nvSpPr>
        <p:spPr bwMode="auto">
          <a:xfrm>
            <a:off x="3717925" y="6207125"/>
            <a:ext cx="517525" cy="457200"/>
          </a:xfrm>
          <a:prstGeom prst="rect">
            <a:avLst/>
          </a:prstGeom>
          <a:noFill/>
          <a:ln w="9525">
            <a:noFill/>
            <a:miter lim="800000"/>
            <a:headEnd/>
            <a:tailEnd/>
          </a:ln>
        </p:spPr>
        <p:txBody>
          <a:bodyPr wrap="none">
            <a:spAutoFit/>
          </a:bodyPr>
          <a:lstStyle/>
          <a:p>
            <a:r>
              <a:rPr lang="en-US">
                <a:sym typeface="Symbol" pitchFamily="18" charset="2"/>
              </a:rPr>
              <a:t></a:t>
            </a:r>
          </a:p>
        </p:txBody>
      </p:sp>
      <p:pic>
        <p:nvPicPr>
          <p:cNvPr id="2" name="movieoldlinac copy.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11512"/>
            <a:ext cx="5715000" cy="496457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Title 1"/>
          <p:cNvSpPr>
            <a:spLocks noGrp="1"/>
          </p:cNvSpPr>
          <p:nvPr>
            <p:ph type="title"/>
          </p:nvPr>
        </p:nvSpPr>
        <p:spPr/>
        <p:txBody>
          <a:bodyPr/>
          <a:lstStyle/>
          <a:p>
            <a:pPr eaLnBrk="1" hangingPunct="1"/>
            <a:r>
              <a:rPr lang="en-US" dirty="0" smtClean="0">
                <a:solidFill>
                  <a:srgbClr val="0000FF"/>
                </a:solidFill>
              </a:rPr>
              <a:t>Bunch Through New MEBT and Linac</a:t>
            </a:r>
          </a:p>
        </p:txBody>
      </p:sp>
      <p:sp>
        <p:nvSpPr>
          <p:cNvPr id="445443" name="Line 5"/>
          <p:cNvSpPr>
            <a:spLocks noChangeShapeType="1"/>
          </p:cNvSpPr>
          <p:nvPr/>
        </p:nvSpPr>
        <p:spPr bwMode="auto">
          <a:xfrm>
            <a:off x="2819400" y="6324600"/>
            <a:ext cx="3352800" cy="0"/>
          </a:xfrm>
          <a:prstGeom prst="line">
            <a:avLst/>
          </a:prstGeom>
          <a:noFill/>
          <a:ln w="28575">
            <a:solidFill>
              <a:schemeClr val="tx1"/>
            </a:solidFill>
            <a:round/>
            <a:headEnd type="triangle" w="med" len="med"/>
            <a:tailEnd type="triangle" w="med" len="med"/>
          </a:ln>
        </p:spPr>
        <p:txBody>
          <a:bodyPr/>
          <a:lstStyle/>
          <a:p>
            <a:endParaRPr lang="en-US"/>
          </a:p>
        </p:txBody>
      </p:sp>
      <p:sp>
        <p:nvSpPr>
          <p:cNvPr id="445444" name="Text Box 7"/>
          <p:cNvSpPr txBox="1">
            <a:spLocks noChangeArrowheads="1"/>
          </p:cNvSpPr>
          <p:nvPr/>
        </p:nvSpPr>
        <p:spPr bwMode="auto">
          <a:xfrm>
            <a:off x="4495800" y="6248400"/>
            <a:ext cx="517525" cy="457200"/>
          </a:xfrm>
          <a:prstGeom prst="rect">
            <a:avLst/>
          </a:prstGeom>
          <a:noFill/>
          <a:ln w="9525">
            <a:noFill/>
            <a:miter lim="800000"/>
            <a:headEnd/>
            <a:tailEnd/>
          </a:ln>
        </p:spPr>
        <p:txBody>
          <a:bodyPr wrap="none">
            <a:spAutoFit/>
          </a:bodyPr>
          <a:lstStyle/>
          <a:p>
            <a:r>
              <a:rPr lang="en-US">
                <a:sym typeface="Symbol" pitchFamily="18" charset="2"/>
              </a:rPr>
              <a:t></a:t>
            </a:r>
          </a:p>
        </p:txBody>
      </p:sp>
      <p:pic>
        <p:nvPicPr>
          <p:cNvPr id="3" name="movienewlinac.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599" y="1243900"/>
            <a:ext cx="5334001" cy="463359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Reconfiguration of LEBT/MEBT </a:t>
            </a:r>
            <a:endParaRPr lang="en-US" dirty="0"/>
          </a:p>
        </p:txBody>
      </p:sp>
      <p:sp>
        <p:nvSpPr>
          <p:cNvPr id="3" name="Content Placeholder 2"/>
          <p:cNvSpPr>
            <a:spLocks noGrp="1"/>
          </p:cNvSpPr>
          <p:nvPr>
            <p:ph idx="1"/>
          </p:nvPr>
        </p:nvSpPr>
        <p:spPr/>
        <p:txBody>
          <a:bodyPr/>
          <a:lstStyle/>
          <a:p>
            <a:r>
              <a:rPr lang="en-US" dirty="0" smtClean="0"/>
              <a:t>Transmission of linac increase 55% to 85 %</a:t>
            </a:r>
          </a:p>
          <a:p>
            <a:r>
              <a:rPr lang="en-US" dirty="0" smtClean="0"/>
              <a:t>P^ 95% Normalized Emittance (H/V)  reduce to 4.5/5.5 from 10.7/15.9 </a:t>
            </a:r>
          </a:p>
          <a:p>
            <a:r>
              <a:rPr lang="en-US" dirty="0" smtClean="0"/>
              <a:t>Residual radiation decreased by order of magnitude.</a:t>
            </a:r>
            <a:endParaRPr lang="en-US" dirty="0"/>
          </a:p>
        </p:txBody>
      </p:sp>
    </p:spTree>
    <p:extLst>
      <p:ext uri="{BB962C8B-B14F-4D97-AF65-F5344CB8AC3E}">
        <p14:creationId xmlns:p14="http://schemas.microsoft.com/office/powerpoint/2010/main" val="11437490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145" y="0"/>
            <a:ext cx="8705173" cy="762000"/>
          </a:xfrm>
        </p:spPr>
        <p:txBody>
          <a:bodyPr/>
          <a:lstStyle/>
          <a:p>
            <a:pPr>
              <a:defRPr/>
            </a:pPr>
            <a:r>
              <a:rPr lang="en-US" dirty="0">
                <a:ea typeface="MS PGothic" charset="0"/>
              </a:rPr>
              <a:t>       </a:t>
            </a:r>
            <a:r>
              <a:rPr lang="en-US" dirty="0" smtClean="0">
                <a:solidFill>
                  <a:srgbClr val="0000FF"/>
                </a:solidFill>
                <a:ea typeface="MS PGothic" charset="0"/>
              </a:rPr>
              <a:t>Upgrade</a:t>
            </a:r>
            <a:r>
              <a:rPr lang="en-US" dirty="0">
                <a:solidFill>
                  <a:srgbClr val="0000FF"/>
                </a:solidFill>
                <a:ea typeface="MS PGothic" charset="0"/>
              </a:rPr>
              <a:t> </a:t>
            </a:r>
            <a:r>
              <a:rPr lang="en-US" dirty="0" smtClean="0">
                <a:solidFill>
                  <a:srgbClr val="0000FF"/>
                </a:solidFill>
                <a:ea typeface="MS PGothic" charset="0"/>
              </a:rPr>
              <a:t>–Phase I (2014-2016)</a:t>
            </a:r>
            <a:endParaRPr lang="en-US" dirty="0">
              <a:solidFill>
                <a:srgbClr val="0000FF"/>
              </a:solidFill>
              <a:ea typeface="MS PGothic" charset="0"/>
            </a:endParaRPr>
          </a:p>
        </p:txBody>
      </p:sp>
      <p:sp>
        <p:nvSpPr>
          <p:cNvPr id="10243" name="Content Placeholder 2"/>
          <p:cNvSpPr>
            <a:spLocks noGrp="1"/>
          </p:cNvSpPr>
          <p:nvPr>
            <p:ph idx="1"/>
          </p:nvPr>
        </p:nvSpPr>
        <p:spPr>
          <a:xfrm>
            <a:off x="533400" y="1371600"/>
            <a:ext cx="8229600" cy="4191000"/>
          </a:xfrm>
        </p:spPr>
        <p:txBody>
          <a:bodyPr>
            <a:normAutofit lnSpcReduction="10000"/>
          </a:bodyPr>
          <a:lstStyle/>
          <a:p>
            <a:r>
              <a:rPr lang="en-US" sz="2400" dirty="0">
                <a:latin typeface="Arial Narrow" charset="0"/>
                <a:ea typeface="MS PGothic" charset="0"/>
              </a:rPr>
              <a:t>Increase beam current by 15%.  </a:t>
            </a:r>
            <a:endParaRPr lang="en-US" dirty="0">
              <a:latin typeface="Arial Narrow" charset="0"/>
              <a:ea typeface="MS PGothic" charset="0"/>
            </a:endParaRPr>
          </a:p>
          <a:p>
            <a:pPr marL="0" indent="0">
              <a:buNone/>
            </a:pPr>
            <a:r>
              <a:rPr lang="en-US" dirty="0" smtClean="0">
                <a:latin typeface="Arial Narrow" charset="0"/>
                <a:ea typeface="MS PGothic" charset="0"/>
              </a:rPr>
              <a:t>  </a:t>
            </a:r>
            <a:r>
              <a:rPr lang="en-US" sz="2400" dirty="0" smtClean="0">
                <a:latin typeface="Arial Narrow" charset="0"/>
                <a:ea typeface="MS PGothic" charset="0"/>
              </a:rPr>
              <a:t>5</a:t>
            </a:r>
            <a:r>
              <a:rPr lang="en-US" sz="2400" dirty="0">
                <a:latin typeface="Arial Narrow" charset="0"/>
                <a:ea typeface="MS PGothic" charset="0"/>
              </a:rPr>
              <a:t>% through ion source and Low Energy Beam Transport / Medium  Energy </a:t>
            </a:r>
            <a:r>
              <a:rPr lang="en-US" sz="2400" dirty="0" smtClean="0">
                <a:latin typeface="Arial Narrow" charset="0"/>
                <a:ea typeface="MS PGothic" charset="0"/>
              </a:rPr>
              <a:t>  Transport </a:t>
            </a:r>
            <a:r>
              <a:rPr lang="en-US" sz="2400" dirty="0">
                <a:latin typeface="Arial Narrow" charset="0"/>
                <a:ea typeface="MS PGothic" charset="0"/>
              </a:rPr>
              <a:t>improvements. </a:t>
            </a:r>
            <a:endParaRPr lang="en-US" sz="2400" dirty="0" smtClean="0">
              <a:latin typeface="Arial Narrow" charset="0"/>
              <a:ea typeface="MS PGothic" charset="0"/>
            </a:endParaRPr>
          </a:p>
          <a:p>
            <a:pPr marL="0" indent="0">
              <a:buNone/>
            </a:pPr>
            <a:r>
              <a:rPr lang="en-US" dirty="0">
                <a:latin typeface="Arial Narrow" charset="0"/>
                <a:ea typeface="MS PGothic" charset="0"/>
              </a:rPr>
              <a:t> </a:t>
            </a:r>
            <a:r>
              <a:rPr lang="en-US" sz="2400" dirty="0" smtClean="0">
                <a:latin typeface="Arial Narrow" charset="0"/>
                <a:ea typeface="MS PGothic" charset="0"/>
              </a:rPr>
              <a:t>10</a:t>
            </a:r>
            <a:r>
              <a:rPr lang="en-US" sz="2400" dirty="0">
                <a:latin typeface="Arial Narrow" charset="0"/>
                <a:ea typeface="MS PGothic" charset="0"/>
              </a:rPr>
              <a:t>% through RF flattop increases and beam triggering.</a:t>
            </a:r>
          </a:p>
          <a:p>
            <a:r>
              <a:rPr lang="en-US" sz="2400" dirty="0">
                <a:latin typeface="Arial Narrow" charset="0"/>
                <a:ea typeface="MS PGothic" charset="0"/>
              </a:rPr>
              <a:t>Evaluate the proposal to double the Linac beam current</a:t>
            </a:r>
          </a:p>
          <a:p>
            <a:pPr marL="349250" lvl="1" indent="0">
              <a:buNone/>
            </a:pPr>
            <a:r>
              <a:rPr lang="en-US" sz="2000" dirty="0" smtClean="0">
                <a:latin typeface="Arial Narrow" charset="0"/>
                <a:ea typeface="MS PGothic" charset="0"/>
              </a:rPr>
              <a:t>     Evaluate </a:t>
            </a:r>
            <a:r>
              <a:rPr lang="en-US" sz="2000" dirty="0">
                <a:latin typeface="Arial Narrow" charset="0"/>
                <a:ea typeface="MS PGothic" charset="0"/>
              </a:rPr>
              <a:t>and prototype quadrupole pulse modulators flattops for 900 </a:t>
            </a:r>
            <a:r>
              <a:rPr lang="en-US" sz="2000" dirty="0">
                <a:latin typeface="Lucida Grande" charset="0"/>
                <a:ea typeface="MS PGothic" charset="0"/>
              </a:rPr>
              <a:t>μ</a:t>
            </a:r>
            <a:r>
              <a:rPr lang="en-US" sz="2000" dirty="0">
                <a:latin typeface="Arial Narrow" charset="0"/>
                <a:ea typeface="MS PGothic" charset="0"/>
              </a:rPr>
              <a:t>s beam </a:t>
            </a:r>
          </a:p>
          <a:p>
            <a:pPr marL="349250" lvl="1" indent="0">
              <a:buNone/>
            </a:pPr>
            <a:r>
              <a:rPr lang="en-US" sz="2000" dirty="0" smtClean="0">
                <a:latin typeface="Arial Narrow" charset="0"/>
                <a:ea typeface="MS PGothic" charset="0"/>
              </a:rPr>
              <a:t>     Evaluate </a:t>
            </a:r>
            <a:r>
              <a:rPr lang="en-US" sz="2000" dirty="0">
                <a:latin typeface="Arial Narrow" charset="0"/>
                <a:ea typeface="MS PGothic" charset="0"/>
              </a:rPr>
              <a:t>conditions of water cooling channels in drift tubes and accelerator cavities</a:t>
            </a:r>
          </a:p>
          <a:p>
            <a:pPr marL="349250" lvl="1" indent="0">
              <a:buNone/>
            </a:pPr>
            <a:r>
              <a:rPr lang="en-US" sz="2000" dirty="0" smtClean="0">
                <a:latin typeface="Arial Narrow" charset="0"/>
                <a:ea typeface="MS PGothic" charset="0"/>
              </a:rPr>
              <a:t>    Prototype </a:t>
            </a:r>
            <a:r>
              <a:rPr lang="en-US" sz="2000" dirty="0">
                <a:latin typeface="Arial Narrow" charset="0"/>
                <a:ea typeface="MS PGothic" charset="0"/>
              </a:rPr>
              <a:t>RF system for 1100 </a:t>
            </a:r>
            <a:r>
              <a:rPr lang="en-US" sz="2000" dirty="0">
                <a:latin typeface="Lucida Grande" charset="0"/>
                <a:ea typeface="MS PGothic" charset="0"/>
              </a:rPr>
              <a:t>μ</a:t>
            </a:r>
            <a:r>
              <a:rPr lang="en-US" sz="2000" dirty="0">
                <a:latin typeface="Arial Narrow" charset="0"/>
                <a:ea typeface="MS PGothic" charset="0"/>
              </a:rPr>
              <a:t>s pulse </a:t>
            </a:r>
            <a:r>
              <a:rPr lang="en-US" sz="2000" dirty="0" smtClean="0">
                <a:latin typeface="Arial Narrow" charset="0"/>
                <a:ea typeface="MS PGothic" charset="0"/>
              </a:rPr>
              <a:t>length </a:t>
            </a:r>
          </a:p>
          <a:p>
            <a:pPr marL="349250" lvl="1" indent="0">
              <a:buNone/>
            </a:pPr>
            <a:r>
              <a:rPr lang="en-US" sz="2000" dirty="0">
                <a:latin typeface="Arial Narrow" charset="0"/>
                <a:ea typeface="MS PGothic" charset="0"/>
              </a:rPr>
              <a:t> </a:t>
            </a:r>
            <a:r>
              <a:rPr lang="en-US" sz="2000" dirty="0" smtClean="0">
                <a:latin typeface="Arial Narrow" charset="0"/>
                <a:ea typeface="MS PGothic" charset="0"/>
              </a:rPr>
              <a:t>    Recommend </a:t>
            </a:r>
            <a:r>
              <a:rPr lang="en-US" sz="2000" dirty="0">
                <a:latin typeface="Arial Narrow" charset="0"/>
                <a:ea typeface="MS PGothic" charset="0"/>
              </a:rPr>
              <a:t>Phase 2 requirements for 240 </a:t>
            </a:r>
            <a:r>
              <a:rPr lang="en-US" sz="2000" dirty="0">
                <a:latin typeface="Lucida Grande" charset="0"/>
                <a:ea typeface="MS PGothic" charset="0"/>
              </a:rPr>
              <a:t>μ</a:t>
            </a:r>
            <a:r>
              <a:rPr lang="en-US" sz="2000" dirty="0">
                <a:latin typeface="Arial Narrow" charset="0"/>
                <a:ea typeface="MS PGothic" charset="0"/>
              </a:rPr>
              <a:t>A average linac beam current.</a:t>
            </a:r>
          </a:p>
          <a:p>
            <a:r>
              <a:rPr lang="en-US" sz="2400" dirty="0">
                <a:latin typeface="Arial Narrow" charset="0"/>
                <a:ea typeface="MS PGothic" charset="0"/>
              </a:rPr>
              <a:t>Completion FY-2016 operations	                                                                                                                                                               </a:t>
            </a:r>
          </a:p>
        </p:txBody>
      </p:sp>
    </p:spTree>
    <p:extLst>
      <p:ext uri="{BB962C8B-B14F-4D97-AF65-F5344CB8AC3E}">
        <p14:creationId xmlns:p14="http://schemas.microsoft.com/office/powerpoint/2010/main" val="36045770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C:\Documents and Settings\alessi.BNL\Desktop\3293671738_e88330ee53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69246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tandem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792663"/>
            <a:ext cx="18288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5" name="Picture 3" descr="C:\Documents and Settings\alessi.BNL\Desktop\LINAC-tunnel-2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19600"/>
            <a:ext cx="24765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004005" y="228600"/>
            <a:ext cx="4735720"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Polarized H- for RHIC</a:t>
            </a:r>
          </a:p>
        </p:txBody>
      </p:sp>
      <p:sp>
        <p:nvSpPr>
          <p:cNvPr id="13" name="Oval 12"/>
          <p:cNvSpPr/>
          <p:nvPr/>
        </p:nvSpPr>
        <p:spPr>
          <a:xfrm>
            <a:off x="1981200" y="2895600"/>
            <a:ext cx="152400" cy="152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Arrow Connector 14"/>
          <p:cNvCxnSpPr/>
          <p:nvPr/>
        </p:nvCxnSpPr>
        <p:spPr>
          <a:xfrm rot="5400000" flipH="1" flipV="1">
            <a:off x="1066800" y="3657600"/>
            <a:ext cx="1828800" cy="762000"/>
          </a:xfrm>
          <a:prstGeom prst="straightConnector1">
            <a:avLst/>
          </a:prstGeom>
          <a:ln w="444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26186" y="381000"/>
            <a:ext cx="5196166"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 for Isotope Production</a:t>
            </a:r>
          </a:p>
        </p:txBody>
      </p:sp>
      <p:pic>
        <p:nvPicPr>
          <p:cNvPr id="212996" name="Picture 4"/>
          <p:cNvPicPr>
            <a:picLocks noChangeAspect="1" noChangeArrowheads="1"/>
          </p:cNvPicPr>
          <p:nvPr/>
        </p:nvPicPr>
        <p:blipFill>
          <a:blip r:embed="rId6">
            <a:extLst>
              <a:ext uri="{28A0092B-C50C-407E-A947-70E740481C1C}">
                <a14:useLocalDpi xmlns:a14="http://schemas.microsoft.com/office/drawing/2010/main" val="0"/>
              </a:ext>
            </a:extLst>
          </a:blip>
          <a:srcRect l="49500" t="36000" r="21001" b="31200"/>
          <a:stretch>
            <a:fillRect/>
          </a:stretch>
        </p:blipFill>
        <p:spPr bwMode="auto">
          <a:xfrm>
            <a:off x="2438400" y="4876800"/>
            <a:ext cx="260985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p:nvPr/>
        </p:nvCxnSpPr>
        <p:spPr>
          <a:xfrm rot="16200000" flipV="1">
            <a:off x="2133600" y="3886200"/>
            <a:ext cx="1676400" cy="609600"/>
          </a:xfrm>
          <a:prstGeom prst="straightConnector1">
            <a:avLst/>
          </a:prstGeom>
          <a:ln w="444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6781800" y="4724400"/>
            <a:ext cx="457200" cy="457200"/>
          </a:xfrm>
          <a:prstGeom prst="straightConnector1">
            <a:avLst/>
          </a:prstGeom>
          <a:ln w="444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239000" y="4572000"/>
            <a:ext cx="136525" cy="136525"/>
          </a:xfrm>
          <a:prstGeom prst="ellipse">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1325973" y="304800"/>
            <a:ext cx="4068230"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Heavy ions for RHIC</a:t>
            </a:r>
          </a:p>
        </p:txBody>
      </p:sp>
      <p:sp>
        <p:nvSpPr>
          <p:cNvPr id="28" name="Rectangle 27"/>
          <p:cNvSpPr/>
          <p:nvPr/>
        </p:nvSpPr>
        <p:spPr>
          <a:xfrm>
            <a:off x="1170959" y="307540"/>
            <a:ext cx="6805220" cy="32973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Heavy ions for NASA Space Radiation Lab</a:t>
            </a:r>
          </a:p>
        </p:txBody>
      </p:sp>
      <p:pic>
        <p:nvPicPr>
          <p:cNvPr id="212998" name="Picture 6" descr="http://www.bnl.gov/medical/NASA/images/NSRL_tunnel-w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028700"/>
            <a:ext cx="20081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p:cNvCxnSpPr/>
          <p:nvPr/>
        </p:nvCxnSpPr>
        <p:spPr>
          <a:xfrm>
            <a:off x="1905000" y="2514600"/>
            <a:ext cx="914400" cy="533400"/>
          </a:xfrm>
          <a:prstGeom prst="straightConnector1">
            <a:avLst/>
          </a:prstGeom>
          <a:ln w="444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485850" y="937110"/>
            <a:ext cx="6176087" cy="5804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Heavy ions for the Single-Event Upset Facility</a:t>
            </a:r>
          </a:p>
        </p:txBody>
      </p:sp>
      <p:pic>
        <p:nvPicPr>
          <p:cNvPr id="33" name="Picture 2" descr="TAND0609p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1600200"/>
            <a:ext cx="174942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Arrow Connector 33"/>
          <p:cNvCxnSpPr/>
          <p:nvPr/>
        </p:nvCxnSpPr>
        <p:spPr>
          <a:xfrm rot="5400000">
            <a:off x="7086600" y="3962400"/>
            <a:ext cx="1143000" cy="228600"/>
          </a:xfrm>
          <a:prstGeom prst="straightConnector1">
            <a:avLst/>
          </a:prstGeom>
          <a:ln w="444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TextBox 35"/>
          <p:cNvSpPr txBox="1">
            <a:spLocks noChangeArrowheads="1"/>
          </p:cNvSpPr>
          <p:nvPr/>
        </p:nvSpPr>
        <p:spPr bwMode="auto">
          <a:xfrm>
            <a:off x="457200" y="381000"/>
            <a:ext cx="79581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aseline="-25000">
                <a:solidFill>
                  <a:schemeClr val="tx1"/>
                </a:solidFill>
                <a:latin typeface="Arial" charset="0"/>
                <a:ea typeface="ＭＳ Ｐゴシック" charset="0"/>
                <a:cs typeface="ＭＳ Ｐゴシック" charset="0"/>
              </a:defRPr>
            </a:lvl1pPr>
            <a:lvl2pPr marL="742950" indent="-285750">
              <a:defRPr sz="1200" baseline="-25000">
                <a:solidFill>
                  <a:schemeClr val="tx1"/>
                </a:solidFill>
                <a:latin typeface="Arial" charset="0"/>
                <a:ea typeface="ＭＳ Ｐゴシック" charset="0"/>
              </a:defRPr>
            </a:lvl2pPr>
            <a:lvl3pPr marL="1143000" indent="-228600">
              <a:defRPr sz="1200" baseline="-25000">
                <a:solidFill>
                  <a:schemeClr val="tx1"/>
                </a:solidFill>
                <a:latin typeface="Arial" charset="0"/>
                <a:ea typeface="ＭＳ Ｐゴシック" charset="0"/>
              </a:defRPr>
            </a:lvl3pPr>
            <a:lvl4pPr marL="1600200" indent="-228600">
              <a:defRPr sz="1200" baseline="-25000">
                <a:solidFill>
                  <a:schemeClr val="tx1"/>
                </a:solidFill>
                <a:latin typeface="Arial" charset="0"/>
                <a:ea typeface="ＭＳ Ｐゴシック" charset="0"/>
              </a:defRPr>
            </a:lvl4pPr>
            <a:lvl5pPr marL="2057400" indent="-228600">
              <a:defRPr sz="12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aseline="-25000">
                <a:solidFill>
                  <a:schemeClr val="tx1"/>
                </a:solidFill>
                <a:latin typeface="Arial" charset="0"/>
                <a:ea typeface="ＭＳ Ｐゴシック" charset="0"/>
              </a:defRPr>
            </a:lvl9pPr>
          </a:lstStyle>
          <a:p>
            <a:r>
              <a:rPr lang="en-US" sz="2800"/>
              <a:t>Many (or all) of these can be running simultaneously!</a:t>
            </a:r>
          </a:p>
        </p:txBody>
      </p:sp>
      <p:sp>
        <p:nvSpPr>
          <p:cNvPr id="37" name="TextBox 36"/>
          <p:cNvSpPr txBox="1">
            <a:spLocks noChangeArrowheads="1"/>
          </p:cNvSpPr>
          <p:nvPr/>
        </p:nvSpPr>
        <p:spPr bwMode="auto">
          <a:xfrm>
            <a:off x="152400" y="6172200"/>
            <a:ext cx="2438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aseline="-25000">
                <a:solidFill>
                  <a:schemeClr val="tx1"/>
                </a:solidFill>
                <a:latin typeface="Arial" charset="0"/>
                <a:ea typeface="ＭＳ Ｐゴシック" charset="0"/>
                <a:cs typeface="ＭＳ Ｐゴシック" charset="0"/>
              </a:defRPr>
            </a:lvl1pPr>
            <a:lvl2pPr marL="742950" indent="-285750">
              <a:defRPr sz="1200" baseline="-25000">
                <a:solidFill>
                  <a:schemeClr val="tx1"/>
                </a:solidFill>
                <a:latin typeface="Arial" charset="0"/>
                <a:ea typeface="ＭＳ Ｐゴシック" charset="0"/>
              </a:defRPr>
            </a:lvl2pPr>
            <a:lvl3pPr marL="1143000" indent="-228600">
              <a:defRPr sz="1200" baseline="-25000">
                <a:solidFill>
                  <a:schemeClr val="tx1"/>
                </a:solidFill>
                <a:latin typeface="Arial" charset="0"/>
                <a:ea typeface="ＭＳ Ｐゴシック" charset="0"/>
              </a:defRPr>
            </a:lvl3pPr>
            <a:lvl4pPr marL="1600200" indent="-228600">
              <a:defRPr sz="1200" baseline="-25000">
                <a:solidFill>
                  <a:schemeClr val="tx1"/>
                </a:solidFill>
                <a:latin typeface="Arial" charset="0"/>
                <a:ea typeface="ＭＳ Ｐゴシック" charset="0"/>
              </a:defRPr>
            </a:lvl4pPr>
            <a:lvl5pPr marL="2057400" indent="-228600">
              <a:defRPr sz="12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aseline="-25000">
                <a:solidFill>
                  <a:schemeClr val="tx1"/>
                </a:solidFill>
                <a:latin typeface="Arial" charset="0"/>
                <a:ea typeface="ＭＳ Ｐゴシック" charset="0"/>
              </a:defRPr>
            </a:lvl9pPr>
          </a:lstStyle>
          <a:p>
            <a:r>
              <a:rPr lang="en-US" sz="1800" b="1"/>
              <a:t>200 MeV Linac</a:t>
            </a:r>
          </a:p>
        </p:txBody>
      </p:sp>
      <p:sp>
        <p:nvSpPr>
          <p:cNvPr id="38" name="TextBox 37"/>
          <p:cNvSpPr txBox="1">
            <a:spLocks noChangeArrowheads="1"/>
          </p:cNvSpPr>
          <p:nvPr/>
        </p:nvSpPr>
        <p:spPr bwMode="auto">
          <a:xfrm>
            <a:off x="2743200" y="6019800"/>
            <a:ext cx="2438400" cy="731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aseline="-25000">
                <a:solidFill>
                  <a:schemeClr val="tx1"/>
                </a:solidFill>
                <a:latin typeface="Arial" charset="0"/>
                <a:ea typeface="ＭＳ Ｐゴシック" charset="0"/>
                <a:cs typeface="ＭＳ Ｐゴシック" charset="0"/>
              </a:defRPr>
            </a:lvl1pPr>
            <a:lvl2pPr marL="742950" indent="-285750">
              <a:defRPr sz="1200" baseline="-25000">
                <a:solidFill>
                  <a:schemeClr val="tx1"/>
                </a:solidFill>
                <a:latin typeface="Arial" charset="0"/>
                <a:ea typeface="ＭＳ Ｐゴシック" charset="0"/>
              </a:defRPr>
            </a:lvl2pPr>
            <a:lvl3pPr marL="1143000" indent="-228600">
              <a:defRPr sz="1200" baseline="-25000">
                <a:solidFill>
                  <a:schemeClr val="tx1"/>
                </a:solidFill>
                <a:latin typeface="Arial" charset="0"/>
                <a:ea typeface="ＭＳ Ｐゴシック" charset="0"/>
              </a:defRPr>
            </a:lvl3pPr>
            <a:lvl4pPr marL="1600200" indent="-228600">
              <a:defRPr sz="1200" baseline="-25000">
                <a:solidFill>
                  <a:schemeClr val="tx1"/>
                </a:solidFill>
                <a:latin typeface="Arial" charset="0"/>
                <a:ea typeface="ＭＳ Ｐゴシック" charset="0"/>
              </a:defRPr>
            </a:lvl4pPr>
            <a:lvl5pPr marL="2057400" indent="-228600">
              <a:defRPr sz="12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aseline="-25000">
                <a:solidFill>
                  <a:schemeClr val="tx1"/>
                </a:solidFill>
                <a:latin typeface="Arial" charset="0"/>
                <a:ea typeface="ＭＳ Ｐゴシック" charset="0"/>
              </a:defRPr>
            </a:lvl9pPr>
          </a:lstStyle>
          <a:p>
            <a:r>
              <a:rPr lang="en-US" sz="1800" b="1"/>
              <a:t>BLIP – medical isotopes</a:t>
            </a:r>
            <a:r>
              <a:rPr lang="en-US"/>
              <a:t> </a:t>
            </a:r>
          </a:p>
        </p:txBody>
      </p:sp>
      <p:sp>
        <p:nvSpPr>
          <p:cNvPr id="39" name="TextBox 38"/>
          <p:cNvSpPr txBox="1">
            <a:spLocks noChangeArrowheads="1"/>
          </p:cNvSpPr>
          <p:nvPr/>
        </p:nvSpPr>
        <p:spPr bwMode="auto">
          <a:xfrm>
            <a:off x="4876800" y="6491288"/>
            <a:ext cx="40386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aseline="-25000">
                <a:solidFill>
                  <a:schemeClr val="tx1"/>
                </a:solidFill>
                <a:latin typeface="Arial" charset="0"/>
                <a:ea typeface="ＭＳ Ｐゴシック" charset="0"/>
                <a:cs typeface="ＭＳ Ｐゴシック" charset="0"/>
              </a:defRPr>
            </a:lvl1pPr>
            <a:lvl2pPr marL="742950" indent="-285750">
              <a:defRPr sz="1200" baseline="-25000">
                <a:solidFill>
                  <a:schemeClr val="tx1"/>
                </a:solidFill>
                <a:latin typeface="Arial" charset="0"/>
                <a:ea typeface="ＭＳ Ｐゴシック" charset="0"/>
              </a:defRPr>
            </a:lvl2pPr>
            <a:lvl3pPr marL="1143000" indent="-228600">
              <a:defRPr sz="1200" baseline="-25000">
                <a:solidFill>
                  <a:schemeClr val="tx1"/>
                </a:solidFill>
                <a:latin typeface="Arial" charset="0"/>
                <a:ea typeface="ＭＳ Ｐゴシック" charset="0"/>
              </a:defRPr>
            </a:lvl3pPr>
            <a:lvl4pPr marL="1600200" indent="-228600">
              <a:defRPr sz="1200" baseline="-25000">
                <a:solidFill>
                  <a:schemeClr val="tx1"/>
                </a:solidFill>
                <a:latin typeface="Arial" charset="0"/>
                <a:ea typeface="ＭＳ Ｐゴシック" charset="0"/>
              </a:defRPr>
            </a:lvl4pPr>
            <a:lvl5pPr marL="2057400" indent="-228600">
              <a:defRPr sz="12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aseline="-25000">
                <a:solidFill>
                  <a:schemeClr val="tx1"/>
                </a:solidFill>
                <a:latin typeface="Arial" charset="0"/>
                <a:ea typeface="ＭＳ Ｐゴシック" charset="0"/>
              </a:defRPr>
            </a:lvl9pPr>
          </a:lstStyle>
          <a:p>
            <a:r>
              <a:rPr lang="en-US" sz="1800" b="1"/>
              <a:t>Two 14 MV Tandem Van de Graaffs</a:t>
            </a:r>
          </a:p>
        </p:txBody>
      </p:sp>
      <p:sp>
        <p:nvSpPr>
          <p:cNvPr id="40" name="TextBox 39"/>
          <p:cNvSpPr txBox="1">
            <a:spLocks noChangeArrowheads="1"/>
          </p:cNvSpPr>
          <p:nvPr/>
        </p:nvSpPr>
        <p:spPr bwMode="auto">
          <a:xfrm>
            <a:off x="0" y="2209800"/>
            <a:ext cx="1981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aseline="-25000">
                <a:solidFill>
                  <a:schemeClr val="tx1"/>
                </a:solidFill>
                <a:latin typeface="Arial" charset="0"/>
                <a:ea typeface="ＭＳ Ｐゴシック" charset="0"/>
                <a:cs typeface="ＭＳ Ｐゴシック" charset="0"/>
              </a:defRPr>
            </a:lvl1pPr>
            <a:lvl2pPr marL="742950" indent="-285750">
              <a:defRPr sz="1200" baseline="-25000">
                <a:solidFill>
                  <a:schemeClr val="tx1"/>
                </a:solidFill>
                <a:latin typeface="Arial" charset="0"/>
                <a:ea typeface="ＭＳ Ｐゴシック" charset="0"/>
              </a:defRPr>
            </a:lvl2pPr>
            <a:lvl3pPr marL="1143000" indent="-228600">
              <a:defRPr sz="1200" baseline="-25000">
                <a:solidFill>
                  <a:schemeClr val="tx1"/>
                </a:solidFill>
                <a:latin typeface="Arial" charset="0"/>
                <a:ea typeface="ＭＳ Ｐゴシック" charset="0"/>
              </a:defRPr>
            </a:lvl3pPr>
            <a:lvl4pPr marL="1600200" indent="-228600">
              <a:defRPr sz="1200" baseline="-25000">
                <a:solidFill>
                  <a:schemeClr val="tx1"/>
                </a:solidFill>
                <a:latin typeface="Arial" charset="0"/>
                <a:ea typeface="ＭＳ Ｐゴシック" charset="0"/>
              </a:defRPr>
            </a:lvl4pPr>
            <a:lvl5pPr marL="2057400" indent="-228600">
              <a:defRPr sz="12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aseline="-25000">
                <a:solidFill>
                  <a:schemeClr val="tx1"/>
                </a:solidFill>
                <a:latin typeface="Arial" charset="0"/>
                <a:ea typeface="ＭＳ Ｐゴシック" charset="0"/>
              </a:defRPr>
            </a:lvl9pPr>
          </a:lstStyle>
          <a:p>
            <a:r>
              <a:rPr lang="en-US" sz="1400"/>
              <a:t>NSRL – biological effects of space radiation</a:t>
            </a:r>
          </a:p>
        </p:txBody>
      </p:sp>
      <p:sp>
        <p:nvSpPr>
          <p:cNvPr id="41" name="TextBox 40"/>
          <p:cNvSpPr txBox="1">
            <a:spLocks noChangeArrowheads="1"/>
          </p:cNvSpPr>
          <p:nvPr/>
        </p:nvSpPr>
        <p:spPr bwMode="auto">
          <a:xfrm>
            <a:off x="7772400" y="3581400"/>
            <a:ext cx="1371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aseline="-25000">
                <a:solidFill>
                  <a:schemeClr val="tx1"/>
                </a:solidFill>
                <a:latin typeface="Arial" charset="0"/>
                <a:ea typeface="ＭＳ Ｐゴシック" charset="0"/>
                <a:cs typeface="ＭＳ Ｐゴシック" charset="0"/>
              </a:defRPr>
            </a:lvl1pPr>
            <a:lvl2pPr marL="742950" indent="-285750">
              <a:defRPr sz="1200" baseline="-25000">
                <a:solidFill>
                  <a:schemeClr val="tx1"/>
                </a:solidFill>
                <a:latin typeface="Arial" charset="0"/>
                <a:ea typeface="ＭＳ Ｐゴシック" charset="0"/>
              </a:defRPr>
            </a:lvl2pPr>
            <a:lvl3pPr marL="1143000" indent="-228600">
              <a:defRPr sz="1200" baseline="-25000">
                <a:solidFill>
                  <a:schemeClr val="tx1"/>
                </a:solidFill>
                <a:latin typeface="Arial" charset="0"/>
                <a:ea typeface="ＭＳ Ｐゴシック" charset="0"/>
              </a:defRPr>
            </a:lvl3pPr>
            <a:lvl4pPr marL="1600200" indent="-228600">
              <a:defRPr sz="1200" baseline="-25000">
                <a:solidFill>
                  <a:schemeClr val="tx1"/>
                </a:solidFill>
                <a:latin typeface="Arial" charset="0"/>
                <a:ea typeface="ＭＳ Ｐゴシック" charset="0"/>
              </a:defRPr>
            </a:lvl4pPr>
            <a:lvl5pPr marL="2057400" indent="-228600">
              <a:defRPr sz="12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aseline="-25000">
                <a:solidFill>
                  <a:schemeClr val="tx1"/>
                </a:solidFill>
                <a:latin typeface="Arial" charset="0"/>
                <a:ea typeface="ＭＳ Ｐゴシック" charset="0"/>
              </a:defRPr>
            </a:lvl9pPr>
          </a:lstStyle>
          <a:p>
            <a:r>
              <a:rPr lang="en-US" sz="1400"/>
              <a:t>SEU – Radiation effects on electronics</a:t>
            </a:r>
          </a:p>
        </p:txBody>
      </p:sp>
      <p:pic>
        <p:nvPicPr>
          <p:cNvPr id="29" name="Picture 4" descr="C:\Documents and Settings\alessi.BNL\Local Settings\Temporary Internet Files\Content.Word\IMG_090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8194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a:spLocks noChangeArrowheads="1"/>
          </p:cNvSpPr>
          <p:nvPr/>
        </p:nvSpPr>
        <p:spPr bwMode="auto">
          <a:xfrm>
            <a:off x="533400" y="4038600"/>
            <a:ext cx="5857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aseline="-25000">
                <a:solidFill>
                  <a:schemeClr val="tx1"/>
                </a:solidFill>
                <a:latin typeface="Arial" charset="0"/>
                <a:ea typeface="ＭＳ Ｐゴシック" charset="0"/>
                <a:cs typeface="ＭＳ Ｐゴシック" charset="0"/>
              </a:defRPr>
            </a:lvl1pPr>
            <a:lvl2pPr marL="742950" indent="-285750">
              <a:defRPr sz="1200" baseline="-25000">
                <a:solidFill>
                  <a:schemeClr val="tx1"/>
                </a:solidFill>
                <a:latin typeface="Arial" charset="0"/>
                <a:ea typeface="ＭＳ Ｐゴシック" charset="0"/>
              </a:defRPr>
            </a:lvl2pPr>
            <a:lvl3pPr marL="1143000" indent="-228600">
              <a:defRPr sz="1200" baseline="-25000">
                <a:solidFill>
                  <a:schemeClr val="tx1"/>
                </a:solidFill>
                <a:latin typeface="Arial" charset="0"/>
                <a:ea typeface="ＭＳ Ｐゴシック" charset="0"/>
              </a:defRPr>
            </a:lvl3pPr>
            <a:lvl4pPr marL="1600200" indent="-228600">
              <a:defRPr sz="1200" baseline="-25000">
                <a:solidFill>
                  <a:schemeClr val="tx1"/>
                </a:solidFill>
                <a:latin typeface="Arial" charset="0"/>
                <a:ea typeface="ＭＳ Ｐゴシック" charset="0"/>
              </a:defRPr>
            </a:lvl4pPr>
            <a:lvl5pPr marL="2057400" indent="-228600">
              <a:defRPr sz="12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2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2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2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200" baseline="-25000">
                <a:solidFill>
                  <a:schemeClr val="tx1"/>
                </a:solidFill>
                <a:latin typeface="Arial" charset="0"/>
                <a:ea typeface="ＭＳ Ｐゴシック" charset="0"/>
              </a:defRPr>
            </a:lvl9pPr>
          </a:lstStyle>
          <a:p>
            <a:r>
              <a:rPr lang="en-US"/>
              <a:t>EBIS</a:t>
            </a:r>
          </a:p>
        </p:txBody>
      </p:sp>
      <p:cxnSp>
        <p:nvCxnSpPr>
          <p:cNvPr id="35" name="Straight Arrow Connector 34"/>
          <p:cNvCxnSpPr/>
          <p:nvPr/>
        </p:nvCxnSpPr>
        <p:spPr>
          <a:xfrm flipV="1">
            <a:off x="1600200" y="3124200"/>
            <a:ext cx="990600" cy="304800"/>
          </a:xfrm>
          <a:prstGeom prst="straightConnector1">
            <a:avLst/>
          </a:prstGeom>
          <a:ln w="444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2438400" y="3048000"/>
            <a:ext cx="152400" cy="152400"/>
          </a:xfrm>
          <a:prstGeom prst="ellipse">
            <a:avLst/>
          </a:prstGeom>
          <a:solidFill>
            <a:srgbClr val="00E2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Tree>
    <p:extLst>
      <p:ext uri="{BB962C8B-B14F-4D97-AF65-F5344CB8AC3E}">
        <p14:creationId xmlns:p14="http://schemas.microsoft.com/office/powerpoint/2010/main" val="565734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2995"/>
                                        </p:tgtEl>
                                        <p:attrNameLst>
                                          <p:attrName>style.visibility</p:attrName>
                                        </p:attrNameLst>
                                      </p:cBhvr>
                                      <p:to>
                                        <p:strVal val="visible"/>
                                      </p:to>
                                    </p:set>
                                    <p:animEffect transition="in" filter="dissolve">
                                      <p:cBhvr>
                                        <p:cTn id="7" dur="500"/>
                                        <p:tgtEl>
                                          <p:spTgt spid="212995"/>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dissolve">
                                      <p:cBhvr>
                                        <p:cTn id="14" dur="500"/>
                                        <p:tgtEl>
                                          <p:spTgt spid="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10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par>
                          <p:cTn id="25" fill="hold" nodeType="afterGroup">
                            <p:stCondLst>
                              <p:cond delay="500"/>
                            </p:stCondLst>
                            <p:childTnLst>
                              <p:par>
                                <p:cTn id="26" presetID="0" presetClass="path" presetSubtype="0" accel="50000" decel="50000" fill="hold" grpId="1" nodeType="afterEffect">
                                  <p:stCondLst>
                                    <p:cond delay="0"/>
                                  </p:stCondLst>
                                  <p:childTnLst>
                                    <p:animMotion origin="layout" path="M 2.77556E-17 -3.33333E-6 C 0.00434 0.0007 0.00903 -0.00023 0.01319 0.00186 C 0.01458 0.00255 0.02188 0.01829 0.02361 0.01968 C 0.02656 0.02223 0.04184 0.02963 0.04566 0.03125 C 0.05243 0.0375 0.06128 0.03982 0.0691 0.04306 C 0.07934 0.0338 0.07604 0.03912 0.0809 0.0294 C 0.07743 0.01574 0.07691 0.02153 0.07951 0.01181 C 0.08385 0.0125 0.10451 0.00648 0.10885 0.00787 C 0.11146 0.0088 0.10868 0.02477 0.11181 0.02732 C 0.11076 0.03727 0.11528 0.05186 0.10885 0.05695 C 0.08142 0.07848 0.07934 0.06505 0.075 0.04908 C 0.07656 0.01181 0.06944 0.00741 0.09115 0.01181 C 0.09444 0.02084 0.0967 0.0294 0.09861 0.03912 C 0.09757 0.04422 0.09288 0.08357 0.07656 0.05093 C 0.07188 0.04167 0.07743 0.02871 0.07795 0.0176 C 0.10642 0.02037 0.0967 0.01042 0.1 0.04514 C 0.10017 0.04723 0.10104 0.04908 0.10156 0.05093 C 0.10191 0.05672 0.10243 0.08079 0.1059 0.08426 C 0.11354 0.09213 0.11979 0.10047 0.12795 0.10787 C 0.13194 0.11158 0.13976 0.11227 0.1441 0.11366 C 0.1474 0.11482 0.14965 0.11875 0.15295 0.11968 C 0.17205 0.12547 0.19219 0.12269 0.21181 0.12361 C 0.22795 0.12778 0.24427 0.12361 0.26042 0.11968 C 0.26649 0.10648 0.25885 0.1213 0.2691 0.10787 C 0.27135 0.10486 0.27465 0.09792 0.27656 0.09398 C 0.27535 0.07894 0.2691 0.03056 0.26181 0.0176 C 0.25208 0.01667 0.24219 0.01644 0.23247 0.01574 C 0.22257 0.01135 0.21302 0.00533 0.20295 0.00186 C 0.19028 -0.01064 0.18976 -0.00578 0.1691 -0.00393 C 0.15938 0.00255 0.14913 0.00834 0.13976 0.01574 C 0.13264 0.02153 0.13194 0.02385 0.125 0.02732 C 0.11979 0.02986 0.11406 0.03079 0.10885 0.03334 C 0.1059 0.04144 0.10417 0.04584 0.09861 0.05093 C 0.09913 0.06528 0.09826 0.07986 0.1 0.09398 C 0.10035 0.09676 0.10347 0.09746 0.10451 0.1 C 0.10556 0.10232 0.10486 0.10556 0.1059 0.10787 C 0.11337 0.12523 0.13819 0.12269 0.14861 0.12361 C 0.18542 0.13936 0.20764 0.12593 0.23681 0.1176 C 0.24514 0.11088 0.25087 0.1051 0.26042 0.10186 C 0.26354 0.09769 0.2658 0.09213 0.2691 0.0882 C 0.2717 0.08496 0.27552 0.08357 0.27795 0.08033 C 0.2809 0.07639 0.28681 0.06852 0.28681 0.06875 C 0.28524 0.04537 0.28802 0.04561 0.27361 0.03519 C 0.26979 0.03241 0.26597 0.02917 0.26181 0.02732 C 0.25885 0.02616 0.25295 0.02361 0.25295 0.02385 C 0.24688 0.01736 0.24253 0.01574 0.23542 0.01181 C 0.17882 0.01297 0.15833 -0.0037 0.125 0.03912 C 0.12118 0.04931 0.1158 0.05648 0.10885 0.06273 C 0.11076 0.12153 0.10035 0.11667 0.13976 0.11968 C 0.15347 0.12246 0.16285 0.12431 0.17795 0.12547 C 0.19826 0.1338 0.18663 0.12963 0.23385 0.12547 C 0.23837 0.125 0.24705 0.12153 0.24705 0.12176 C 0.25365 0.11297 0.25729 0.11482 0.26476 0.10973 C 0.26858 0.10695 0.27049 0.10394 0.27361 0.1 C 0.27743 0.08959 0.28229 0.08079 0.28819 0.07246 C 0.29097 0.05834 0.28819 0.04931 0.27795 0.04514 C 0.27014 0.03797 0.27483 0.04283 0.26476 0.0294 C 0.26337 0.02755 0.26042 0.02361 0.26042 0.02385 C 0.25816 0.01528 0.25556 0.00903 0.25156 0.00186 C 0.2474 -0.01342 0.23958 -0.02777 0.2309 -0.03935 C 0.22535 -0.06227 0.2158 -0.10162 0.23542 -0.10972 C 0.24167 -0.11527 0.24497 -0.12361 0.25156 -0.12939 C 0.26319 -0.15324 0.25278 -0.12916 0.28385 -0.12754 C 0.29358 -0.12754 0.3033 -0.12963 0.31042 -0.12939 C 0.31458 -0.12477 0.32118 -0.12639 0.32656 -0.12546 C 0.34323 -0.12615 0.36007 -0.12477 0.37656 -0.12754 C 0.38576 -0.12916 0.40191 -0.13287 0.41181 -0.13333 C 0.44167 -0.13449 0.45833 -0.14838 0.48819 -0.14907 C 0.49097 -0.15254 0.49271 -0.1574 0.49566 -0.16088 C 0.49965 -0.16551 0.50451 -0.16875 0.50885 -0.17268 C 0.5125 -0.17592 0.51545 -0.18078 0.5191 -0.18426 C 0.52257 -0.1912 0.525 -0.19352 0.5309 -0.19606 C 0.53802 -0.21018 0.53438 -0.20463 0.54115 -0.21365 C 0.54392 -0.22453 0.54705 -0.2375 0.5559 -0.2412 C 0.56528 -0.24953 0.56233 -0.24583 0.56615 -0.25092 " pathEditMode="relative" rAng="0" ptsTypes="fffffffffffffffffffffffffffffffffffffffffffffffffffffffffffffffffffffffffff">
                                      <p:cBhvr>
                                        <p:cTn id="27" dur="5000" fill="hold"/>
                                        <p:tgtEl>
                                          <p:spTgt spid="13"/>
                                        </p:tgtEl>
                                        <p:attrNameLst>
                                          <p:attrName>ppt_x</p:attrName>
                                          <p:attrName>ppt_y</p:attrName>
                                        </p:attrNameLst>
                                      </p:cBhvr>
                                      <p:rCtr x="28300" y="-5600"/>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0" presetClass="path" presetSubtype="0" accel="50000" decel="50000" fill="hold" grpId="2" nodeType="clickEffect">
                                  <p:stCondLst>
                                    <p:cond delay="0"/>
                                  </p:stCondLst>
                                  <p:childTnLst>
                                    <p:animMotion origin="layout" path="M 2.77556E-17 -3.33333E-6 C 0.00399 0.0007 0.00816 -3.33333E-6 0.01181 0.00139 C 0.01354 0.00278 0.01354 0.00625 0.01476 0.00787 C 0.01771 0.01181 0.01979 0.01204 0.02361 0.01343 C 0.02656 0.01621 0.02899 0.02014 0.03247 0.02153 C 0.03924 0.02292 0.04288 0.02431 0.04861 0.0294 C 0.05642 0.04468 0.05972 0.03889 0.07656 0.03727 C 0.0783 0.01065 0.07535 0.01852 0.08819 0.00949 C 0.1099 0.01204 0.10087 0.01158 0.11476 0.0176 C 0.11267 0.0713 0.1191 0.05973 0.07795 0.05672 C 0.07969 0.01621 0.07083 0.01968 0.09861 0.01968 C 0.10017 0.01968 0.10156 0.02084 0.10295 0.02153 C 0.10608 0.03334 0.10573 0.04005 0.10451 0.05301 C 0.07604 0.05023 0.08507 0.05903 0.07951 0.03496 C 0.08003 0.03056 0.0776 0.02292 0.0809 0.02153 C 0.08889 0.0176 0.10156 0.01343 0.1059 0.02292 C 0.12674 0.06783 0.09167 0.07477 0.12066 0.1 C 0.12309 0.10996 0.12639 0.10787 0.13385 0.10973 C 0.14566 0.12014 0.13924 0.1169 0.15295 0.11968 C 0.1592 0.12223 0.16563 0.12315 0.17205 0.12547 C 0.18628 0.12477 0.20069 0.1257 0.21476 0.12338 C 0.21927 0.12269 0.22257 0.1169 0.22656 0.11366 C 0.23663 0.10556 0.24618 0.09676 0.25747 0.09213 C 0.26372 0.08635 0.27083 0.07986 0.27795 0.07639 C 0.28177 0.06898 0.28594 0.06227 0.28976 0.05486 C 0.29028 0.05301 0.29045 0.05093 0.29115 0.04908 C 0.29201 0.04699 0.29444 0.04537 0.2941 0.04306 C 0.29358 0.03773 0.28455 0.03357 0.28247 0.03334 C 0.27535 0.02963 0.26979 0.0294 0.26319 0.02292 C 0.25313 0.01436 0.2651 0.01968 0.25295 0.01574 C 0.24722 0.01204 0.24392 0.0051 0.23819 0.00139 C 0.22934 -0.00324 0.21667 -0.00277 0.20747 -0.00393 C 0.09063 -0.00139 0.13924 -0.03518 0.125 0.0176 C 0.12222 0.04561 0.1217 0.07153 0.12361 0.1 C 0.12378 0.10209 0.12361 0.10486 0.125 0.10579 C 0.12847 0.10834 0.13299 0.10787 0.13681 0.10973 C 0.14097 0.11181 0.14444 0.11551 0.14861 0.1176 C 0.15 0.11829 0.15156 0.11898 0.15295 0.11968 C 0.17656 0.11898 0.20017 0.11991 0.22361 0.1176 C 0.23021 0.1169 0.24028 0.10672 0.24705 0.10394 C 0.25816 0.0926 0.26875 0.07732 0.28247 0.07246 C 0.28542 0.06991 0.28819 0.06713 0.29115 0.06459 C 0.30712 0.05023 0.27674 0.02686 0.27066 0.02547 C 0.24844 0.01065 0.25313 0.01574 0.21771 0.01343 C 0.18524 0.00949 0.19479 0.00949 0.1441 0.01181 C 0.13906 0.01482 0.1349 0.01875 0.12951 0.02153 C 0.12465 0.03102 0.12535 0.04167 0.12066 0.05093 C 0.11927 0.06111 0.11875 0.06621 0.11476 0.07454 C 0.11632 0.10394 0.11128 0.10093 0.12656 0.10579 C 0.14097 0.11551 0.12118 0.10324 0.14861 0.11366 C 0.15035 0.11436 0.15139 0.11667 0.15295 0.1176 C 0.15816 0.12061 0.16528 0.12199 0.17066 0.12338 C 0.21337 0.12199 0.2184 0.12431 0.24705 0.1176 C 0.26667 0.11135 0.28142 0.09908 0.28819 0.08635 C 0.29479 0.07269 0.29219 0.05602 0.28819 0.04121 C 0.28281 0.02917 0.26302 0.02153 0.2559 0.01343 C 0.25226 0.00672 0.24861 -0.00046 0.24566 -0.0081 C 0.24219 -0.01689 0.24236 -0.02685 0.23819 -0.03541 C 0.23507 -0.04861 0.23385 -0.06296 0.22795 -0.07453 C 0.22743 -0.08634 0.22865 -0.09838 0.22656 -0.10995 C 0.22604 -0.11273 0.22274 -0.1125 0.22066 -0.11365 C 0.21372 -0.11759 0.20885 -0.12314 0.20156 -0.12546 C 0.1717 -0.15139 0.12135 -0.13865 0.0941 -0.13935 C 0.07153 -0.14352 0.04948 -0.1456 0.02656 -0.14699 C 0.02188 -0.14861 0.01736 -0.14977 0.01319 -0.15301 C 0.00573 -0.15856 0.00104 -0.16574 -0.00729 -0.16875 C -0.01372 -0.17453 -0.02378 -0.18078 -0.02934 -0.18819 C -0.0349 -0.1956 -0.03177 -0.19328 -0.03819 -0.19606 C -0.04774 -0.20439 -0.05208 -0.21157 -0.05729 -0.22546 C -0.0625 -0.23657 -0.06615 -0.25416 -0.0691 -0.26273 C -0.07257 -0.26527 -0.07274 -0.27222 -0.075 -0.27662 C -0.07656 -0.2831 -0.07639 -0.28032 -0.07639 -0.28426 " pathEditMode="relative" rAng="0" ptsTypes="ffffffffffffffffffffffffffffffffffffffffffffffffffffffffffffffffffffffff">
                                      <p:cBhvr>
                                        <p:cTn id="31" dur="5000" fill="hold"/>
                                        <p:tgtEl>
                                          <p:spTgt spid="13"/>
                                        </p:tgtEl>
                                        <p:attrNameLst>
                                          <p:attrName>ppt_x</p:attrName>
                                          <p:attrName>ppt_y</p:attrName>
                                        </p:attrNameLst>
                                      </p:cBhvr>
                                      <p:rCtr x="11500" y="-7900"/>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xit" presetSubtype="0" fill="hold" nodeType="clickEffect">
                                  <p:stCondLst>
                                    <p:cond delay="0"/>
                                  </p:stCondLst>
                                  <p:childTnLst>
                                    <p:animEffect transition="out" filter="dissolv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9"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1000"/>
                                        <p:tgtEl>
                                          <p:spTgt spid="19"/>
                                        </p:tgtEl>
                                      </p:cBhvr>
                                    </p:animEffect>
                                  </p:childTnLst>
                                </p:cTn>
                              </p:par>
                              <p:par>
                                <p:cTn id="40" presetID="9" presetClass="entr" presetSubtype="0" fill="hold" nodeType="withEffect">
                                  <p:stCondLst>
                                    <p:cond delay="0"/>
                                  </p:stCondLst>
                                  <p:childTnLst>
                                    <p:set>
                                      <p:cBhvr>
                                        <p:cTn id="41" dur="1" fill="hold">
                                          <p:stCondLst>
                                            <p:cond delay="0"/>
                                          </p:stCondLst>
                                        </p:cTn>
                                        <p:tgtEl>
                                          <p:spTgt spid="212996"/>
                                        </p:tgtEl>
                                        <p:attrNameLst>
                                          <p:attrName>style.visibility</p:attrName>
                                        </p:attrNameLst>
                                      </p:cBhvr>
                                      <p:to>
                                        <p:strVal val="visible"/>
                                      </p:to>
                                    </p:set>
                                    <p:animEffect transition="in" filter="dissolve">
                                      <p:cBhvr>
                                        <p:cTn id="42" dur="500"/>
                                        <p:tgtEl>
                                          <p:spTgt spid="212996"/>
                                        </p:tgtEl>
                                      </p:cBhvr>
                                    </p:animEffect>
                                  </p:childTnLst>
                                </p:cTn>
                              </p:par>
                              <p:par>
                                <p:cTn id="43" presetID="9"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500"/>
                                        <p:tgtEl>
                                          <p:spTgt spid="21"/>
                                        </p:tgtEl>
                                      </p:cBhvr>
                                    </p:animEffect>
                                  </p:childTnLst>
                                </p:cTn>
                              </p:par>
                            </p:childTnLst>
                          </p:cTn>
                        </p:par>
                        <p:par>
                          <p:cTn id="46" fill="hold" nodeType="afterGroup">
                            <p:stCondLst>
                              <p:cond delay="1000"/>
                            </p:stCondLst>
                            <p:childTnLst>
                              <p:par>
                                <p:cTn id="47" presetID="9" presetClass="entr" presetSubtype="0"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dissolve">
                                      <p:cBhvr>
                                        <p:cTn id="49" dur="500"/>
                                        <p:tgtEl>
                                          <p:spTgt spid="3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0" presetClass="path" presetSubtype="0" repeatCount="indefinite" accel="50000" decel="50000" fill="hold" grpId="3" nodeType="clickEffect">
                                  <p:stCondLst>
                                    <p:cond delay="0"/>
                                  </p:stCondLst>
                                  <p:childTnLst>
                                    <p:animMotion origin="layout" path="M 2.77556E-17 -3.33333E-6 C 0.00295 0.0007 0.0092 0.00278 0.01181 0.00486 C 0.01563 0.00648 0.01823 0.00625 0.02274 0.01019 C 0.02899 0.01482 0.03681 0.01991 0.04132 0.02523 C 0.04236 0.0294 0.05382 0.03241 0.0566 0.03473 C 0.06076 0.03843 0.05694 0.04838 0.05903 0.05463 " pathEditMode="relative" rAng="0" ptsTypes="ffffff">
                                      <p:cBhvr>
                                        <p:cTn id="53" dur="1000" fill="hold"/>
                                        <p:tgtEl>
                                          <p:spTgt spid="13"/>
                                        </p:tgtEl>
                                        <p:attrNameLst>
                                          <p:attrName>ppt_x</p:attrName>
                                          <p:attrName>ppt_y</p:attrName>
                                        </p:attrNameLst>
                                      </p:cBhvr>
                                      <p:rCtr x="3000" y="2700"/>
                                    </p:animMotion>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xit" presetSubtype="0" fill="hold" nodeType="clickEffect">
                                  <p:stCondLst>
                                    <p:cond delay="0"/>
                                  </p:stCondLst>
                                  <p:childTnLst>
                                    <p:animEffect transition="out" filter="dissolv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par>
                                <p:cTn id="59" presetID="9" presetClass="exit" presetSubtype="0" fill="hold" grpId="4" nodeType="withEffect">
                                  <p:stCondLst>
                                    <p:cond delay="0"/>
                                  </p:stCondLst>
                                  <p:childTnLst>
                                    <p:animEffect transition="out" filter="dissolv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9" presetClass="entr" presetSubtype="0"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dissolve">
                                      <p:cBhvr>
                                        <p:cTn id="64" dur="500"/>
                                        <p:tgtEl>
                                          <p:spTgt spid="10"/>
                                        </p:tgtEl>
                                      </p:cBhvr>
                                    </p:animEffect>
                                  </p:childTnLst>
                                </p:cTn>
                              </p:par>
                              <p:par>
                                <p:cTn id="65" presetID="9"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dissolve">
                                      <p:cBhvr>
                                        <p:cTn id="67" dur="500"/>
                                        <p:tgtEl>
                                          <p:spTgt spid="24"/>
                                        </p:tgtEl>
                                      </p:cBhvr>
                                    </p:animEffect>
                                  </p:childTnLst>
                                </p:cTn>
                              </p:par>
                            </p:childTnLst>
                          </p:cTn>
                        </p:par>
                        <p:par>
                          <p:cTn id="68" fill="hold" nodeType="afterGroup">
                            <p:stCondLst>
                              <p:cond delay="500"/>
                            </p:stCondLst>
                            <p:childTnLst>
                              <p:par>
                                <p:cTn id="69" presetID="9" presetClass="entr" presetSubtype="0"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dissolve">
                                      <p:cBhvr>
                                        <p:cTn id="71" dur="500"/>
                                        <p:tgtEl>
                                          <p:spTgt spid="3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dissolve">
                                      <p:cBhvr>
                                        <p:cTn id="76" dur="1000"/>
                                        <p:tgtEl>
                                          <p:spTgt spid="27"/>
                                        </p:tgtEl>
                                      </p:cBhvr>
                                    </p:animEffec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dissolve">
                                      <p:cBhvr>
                                        <p:cTn id="80" dur="500"/>
                                        <p:tgtEl>
                                          <p:spTgt spid="2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0" presetClass="path" presetSubtype="0" accel="50000" decel="50000" fill="hold" grpId="1" nodeType="clickEffect">
                                  <p:stCondLst>
                                    <p:cond delay="0"/>
                                  </p:stCondLst>
                                  <p:childTnLst>
                                    <p:animMotion origin="layout" path="M 0.0283 0.00926 C 0.03229 0.00857 0.03906 0.01227 0.04011 0.00718 C 0.05087 -0.04421 0.04288 -0.03657 0.0283 -0.03009 C 0.02084 -0.02361 0.01511 -0.02361 0.00608 -0.02222 C -0.01684 -0.01389 -0.01597 -0.01782 -0.05451 -0.0162 C -0.096 -0.00579 -0.1283 -0.00579 -0.17309 -0.00463 C -0.19514 0.00602 -0.22951 -0.00463 -0.25434 -0.00648 C -0.26076 -0.01898 -0.2526 -0.00648 -0.2691 -0.01435 C -0.27274 -0.01597 -0.27951 -0.00972 -0.28298 -0.01181 C -0.28993 -0.01389 -0.30243 -0.02199 -0.31094 -0.02755 C -0.3191 -0.03125 -0.32535 -0.04444 -0.3342 -0.0456 C -0.34531 -0.05093 -0.3566 -0.05532 -0.3684 -0.05741 C -0.37708 -0.08056 -0.38177 -0.09329 -0.40225 -0.10069 C -0.40729 -0.11042 -0.41753 -0.11412 -0.42465 -0.12222 C -0.42621 -0.12407 -0.43646 -0.1375 -0.43785 -0.13796 C -0.44253 -0.13981 -0.44774 -0.13912 -0.4526 -0.13981 C -0.45798 -0.14236 -0.46267 -0.14514 -0.46736 -0.14954 C -0.46927 -0.1588 -0.46788 -0.15602 -0.47187 -0.16343 C -0.47448 -0.16806 -0.47934 -0.17708 -0.47934 -0.17685 C -0.48125 -0.18495 -0.49323 -0.19444 -0.49774 -0.20023 C -0.49982 -0.20926 -0.49982 -0.22407 -0.49479 -0.2338 C -0.49305 -0.23704 -0.48298 -0.24097 -0.48003 -0.24143 C -0.47135 -0.24907 -0.47031 -0.23194 -0.4585 -0.23009 C -0.44514 -0.21806 -0.44896 -0.20625 -0.45555 -0.18102 C -0.45746 -0.17361 -0.47309 -0.17245 -0.47778 -0.1713 C -0.48264 -0.17199 -0.4908 -0.1669 -0.49253 -0.17315 C -0.50173 -0.20556 -0.4901 -0.2294 -0.46684 -0.23958 C -0.44496 -0.22801 -0.44149 -0.18796 -0.46146 -0.17315 C -0.46545 -0.17014 -0.47031 -0.17037 -0.475 -0.16921 C -0.47882 -0.16991 -0.48559 -0.1662 -0.48663 -0.1713 C -0.49375 -0.20509 -0.49114 -0.21458 -0.47639 -0.22801 C -0.46458 -0.21736 -0.47986 -0.2331 -0.47031 -0.21458 C -0.46962 -0.21273 -0.45694 -0.20903 -0.45555 -0.2088 C -0.43698 -0.17106 -0.47222 -0.10903 -0.43038 -0.10463 C -0.421 -0.1037 -0.41163 -0.10324 -0.40225 -0.10255 C -0.37396 -0.09352 -0.33785 -0.1 -0.31215 -0.10069 C -0.30642 -0.10556 -0.30521 -0.11111 -0.30156 -0.11829 C -0.2934 -0.1338 -0.2901 -0.15185 -0.28246 -0.16736 C -0.2842 -0.18542 -0.28472 -0.18889 -0.29583 -0.19861 C -0.29791 -0.2081 -0.30017 -0.20556 -0.30607 -0.21065 C -0.31163 -0.22106 -0.31944 -0.22616 -0.3283 -0.23009 C -0.3408 -0.2294 -0.35295 -0.2294 -0.36545 -0.22801 C -0.37482 -0.22708 -0.36458 -0.22546 -0.3743 -0.22222 C -0.37899 -0.22083 -0.38403 -0.22083 -0.38889 -0.22037 C -0.39982 -0.21667 -0.41076 -0.21597 -0.4217 -0.21227 C -0.42465 -0.20833 -0.42743 -0.20486 -0.43038 -0.20069 C -0.43194 -0.19861 -0.43489 -0.19468 -0.43489 -0.19444 C -0.43732 -0.18449 -0.44166 -0.17893 -0.44826 -0.17315 C -0.45243 -0.15764 -0.45746 -0.14236 -0.46007 -0.12616 C -0.45364 -0.09375 -0.39913 -0.10671 -0.39045 -0.10648 C -0.37031 -0.10718 -0.35 -0.10625 -0.32969 -0.10856 C -0.32691 -0.1088 -0.31319 -0.12523 -0.3092 -0.12801 C -0.30364 -0.13889 -0.30781 -0.13148 -0.29722 -0.1456 C -0.29566 -0.14768 -0.29288 -0.15162 -0.29288 -0.15139 C -0.29132 -0.16991 -0.28958 -0.17662 -0.29427 -0.19676 C -0.29531 -0.20116 -0.30469 -0.20231 -0.30607 -0.20255 C -0.32205 -0.20625 -0.33316 -0.20741 -0.35052 -0.2088 C -0.37604 -0.21968 -0.40486 -0.21551 -0.43038 -0.20486 C -0.43229 -0.20208 -0.43403 -0.19907 -0.43628 -0.19676 C -0.43802 -0.19491 -0.44062 -0.19491 -0.44219 -0.19282 C -0.45173 -0.18032 -0.45191 -0.16134 -0.45555 -0.1456 C -0.45503 -0.13704 -0.45573 -0.12847 -0.45416 -0.12014 C -0.4533 -0.11528 -0.44132 -0.11435 -0.4408 -0.11435 C -0.41857 -0.11319 -0.39653 -0.11296 -0.3743 -0.11227 C -0.35069 -0.10255 -0.36857 -0.10833 -0.31944 -0.11042 C -0.31389 -0.11481 -0.3066 -0.11852 -0.30156 -0.12407 C -0.29687 -0.1294 -0.29496 -0.13518 -0.28993 -0.13981 C -0.28594 -0.14745 -0.28524 -0.15417 -0.28403 -0.16343 C -0.28541 -0.18912 -0.28333 -0.18958 -0.29427 -0.20486 C -0.29705 -0.21528 -0.30225 -0.21806 -0.30746 -0.22616 C -0.31666 -0.24028 -0.325 -0.25556 -0.33264 -0.2713 C -0.33403 -0.27801 -0.33541 -0.28426 -0.33732 -0.29074 C -0.33628 -0.31435 -0.33663 -0.33796 -0.3342 -0.36134 C -0.33403 -0.36366 -0.32587 -0.35278 -0.32413 -0.35301 C -0.30607 -0.35486 -0.29323 -0.36713 -0.275 -0.36736 C -0.21337 -0.36829 -0.19844 -0.38032 -0.13663 -0.38102 C -0.12864 -0.38819 -0.06944 -0.39954 -0.06354 -0.41042 C -0.06146 -0.41435 -0.05712 -0.41505 -0.05451 -0.41829 C -0.04739 -0.42731 -0.04739 -0.41806 -0.04045 -0.43218 C -0.03975 -0.43356 -0.02969 -0.4412 -0.02778 -0.4419 C -0.02205 -0.44676 -0.01875 -0.45393 -0.01319 -0.45949 C -0.00868 -0.47153 -0.00764 -0.47917 0.00035 -0.48681 C 0.00521 -0.49699 -0.00642 -0.50208 0.00226 -0.50208 " pathEditMode="relative" rAng="0" ptsTypes="fffffffffffffffffffffffffffffffffffffffffffffffffffffffffffffffffffffffffffffffffff">
                                      <p:cBhvr>
                                        <p:cTn id="84" dur="5000" fill="hold"/>
                                        <p:tgtEl>
                                          <p:spTgt spid="26"/>
                                        </p:tgtEl>
                                        <p:attrNameLst>
                                          <p:attrName>ppt_x</p:attrName>
                                          <p:attrName>ppt_y</p:attrName>
                                        </p:attrNameLst>
                                      </p:cBhvr>
                                      <p:rCtr x="-25400" y="-25400"/>
                                    </p:animMotion>
                                  </p:childTnLst>
                                </p:cTn>
                              </p:par>
                            </p:childTnLst>
                          </p:cTn>
                        </p:par>
                      </p:childTnLst>
                    </p:cTn>
                  </p:par>
                  <p:par>
                    <p:cTn id="85" fill="hold" nodeType="clickPar">
                      <p:stCondLst>
                        <p:cond delay="indefinite"/>
                      </p:stCondLst>
                      <p:childTnLst>
                        <p:par>
                          <p:cTn id="86" fill="hold" nodeType="withGroup">
                            <p:stCondLst>
                              <p:cond delay="0"/>
                            </p:stCondLst>
                            <p:childTnLst>
                              <p:par>
                                <p:cTn id="87" presetID="0" presetClass="path" presetSubtype="0" accel="50000" decel="50000" fill="hold" grpId="2" nodeType="clickEffect">
                                  <p:stCondLst>
                                    <p:cond delay="0"/>
                                  </p:stCondLst>
                                  <p:childTnLst>
                                    <p:animMotion origin="layout" path="M 0.01545 -3.7037E-7 C 0.02379 -0.00069 0.03229 0.00046 0.04045 -0.00185 C 0.04254 -0.00255 0.04254 -0.01273 0.04045 -0.01759 C 0.03959 -0.01968 0.0375 -0.02014 0.03611 -0.02153 C 0.03351 -0.03194 0.02327 -0.01134 0.02066 -0.02176 C 0.00781 -0.02037 0.004 -0.02014 -0.00868 -0.01782 C -0.01337 -0.0169 -0.02691 -0.01343 -0.03298 -0.00787 C -0.04219 0.01111 -0.08541 -0.00833 -0.09132 -0.0081 C -0.15104 -0.00972 -0.20781 -0.00579 -0.26823 -0.00972 C -0.28541 -0.01736 -0.27396 -0.01343 -0.30364 -0.01551 C -0.30781 -0.01643 -0.31406 -0.01782 -0.31823 -0.01944 C -0.32118 -0.0206 -0.32708 -0.02338 -0.32708 -0.02315 C -0.33246 -0.03426 -0.34878 -0.04653 -0.35798 -0.05093 C -0.36163 -0.05787 -0.36371 -0.06643 -0.36823 -0.07245 C -0.36996 -0.07477 -0.37239 -0.07593 -0.37413 -0.07847 C -0.37639 -0.08194 -0.37656 -0.08981 -0.38003 -0.09005 C -0.38993 -0.09074 -0.39965 -0.09143 -0.40955 -0.09213 C -0.41649 -0.09699 -0.42361 -0.10208 -0.43021 -0.10787 C -0.43767 -0.12292 -0.42639 -0.10139 -0.44062 -0.12338 C -0.44462 -0.13032 -0.44705 -0.13935 -0.45208 -0.14514 C -0.45503 -0.14838 -0.45868 -0.15069 -0.4625 -0.15278 C -0.4651 -0.1544 -0.47118 -0.15671 -0.47118 -0.15648 C -0.47396 -0.16157 -0.47743 -0.16551 -0.48003 -0.1706 C -0.4809 -0.17222 -0.48055 -0.175 -0.4816 -0.17639 C -0.48264 -0.17778 -0.48455 -0.17778 -0.48594 -0.17847 C -0.48785 -0.18241 -0.48993 -0.18611 -0.49184 -0.19005 C -0.49288 -0.19213 -0.49479 -0.19606 -0.49479 -0.19583 C -0.50035 -0.21921 -0.4934 -0.22917 -0.47864 -0.23518 C -0.47569 -0.23449 -0.47205 -0.23588 -0.46979 -0.23333 C -0.46666 -0.22986 -0.46805 -0.22268 -0.46684 -0.21759 C -0.46771 -0.20509 -0.46493 -0.16505 -0.49323 -0.19792 C -0.49809 -0.2037 -0.49236 -0.21481 -0.49184 -0.22361 C -0.4816 -0.22199 -0.471 -0.22245 -0.46111 -0.21968 C -0.45955 -0.21898 -0.45955 -0.21574 -0.45955 -0.21366 C -0.45955 -0.20787 -0.45955 -0.20162 -0.46111 -0.19606 C -0.46267 -0.18981 -0.47465 -0.18935 -0.47864 -0.18819 C -0.48507 -0.18889 -0.4941 -0.1831 -0.49774 -0.19005 C -0.5092 -0.21181 -0.49982 -0.21852 -0.49184 -0.22546 C -0.48594 -0.225 -0.47969 -0.22639 -0.47413 -0.22361 C -0.47031 -0.2213 -0.46545 -0.21181 -0.46545 -0.21181 C -0.46337 -0.19491 -0.46545 -0.17315 -0.45798 -0.1588 C -0.45607 -0.14676 -0.44913 -0.13704 -0.44062 -0.13333 C -0.43455 -0.12801 -0.42812 -0.12755 -0.42118 -0.12546 C -0.4092 -0.11736 -0.39739 -0.11597 -0.38455 -0.11181 C -0.36302 -0.1125 -0.34132 -0.11042 -0.31979 -0.11366 C -0.31562 -0.11435 -0.30955 -0.12338 -0.30955 -0.12315 C -0.30364 -0.13912 -0.29757 -0.1581 -0.29045 -0.17245 C -0.28837 -0.18079 -0.28472 -0.18889 -0.28889 -0.19792 C -0.28993 -0.20023 -0.29288 -0.19931 -0.29479 -0.2 C -0.30486 -0.2037 -0.31354 -0.20625 -0.32413 -0.20787 C -0.33802 -0.21713 -0.3533 -0.2162 -0.36823 -0.22153 C -0.39184 -0.22106 -0.41545 -0.22199 -0.43906 -0.21968 C -0.44062 -0.21921 -0.43958 -0.21574 -0.44062 -0.21366 C -0.44201 -0.20949 -0.44618 -0.20185 -0.44618 -0.20162 C -0.44757 -0.17824 -0.45156 -0.15486 -0.44774 -0.13125 C -0.446 -0.11991 -0.42205 -0.11296 -0.41528 -0.10972 C -0.39062 -0.11042 -0.35955 -0.09815 -0.33732 -0.11759 C -0.3335 -0.12546 -0.32708 -0.13218 -0.32118 -0.13727 C -0.3151 -0.14907 -0.30573 -0.15625 -0.30208 -0.1706 C -0.3026 -0.18102 -0.30243 -0.19143 -0.30364 -0.20185 C -0.30451 -0.20926 -0.31285 -0.21389 -0.31684 -0.21759 C -0.33559 -0.23495 -0.32604 -0.23079 -0.35208 -0.23333 C -0.37986 -0.24468 -0.36597 -0.23981 -0.4316 -0.23333 C -0.43767 -0.2331 -0.44566 -0.21435 -0.44774 -0.20972 C -0.44913 -0.20787 -0.45069 -0.20393 -0.45069 -0.2037 C -0.45573 -0.18194 -0.46632 -0.14167 -0.44618 -0.13333 C -0.43819 -0.12222 -0.42969 -0.12292 -0.41823 -0.12153 C -0.39774 -0.11458 -0.39618 -0.11528 -0.36823 -0.11366 C -0.35052 -0.11435 -0.33281 -0.11319 -0.31528 -0.11551 C -0.31371 -0.11574 -0.30607 -0.12847 -0.30208 -0.13125 C -0.29896 -0.14444 -0.30347 -0.12963 -0.29479 -0.14306 C -0.29375 -0.14468 -0.2941 -0.14722 -0.29323 -0.14884 C -0.29201 -0.15116 -0.29045 -0.15278 -0.28889 -0.15486 C -0.28663 -0.16343 -0.28368 -0.17176 -0.28194 -0.18032 C -0.28298 -0.18495 -0.28298 -0.19005 -0.28455 -0.19398 C -0.2875 -0.19977 -0.29913 -0.20185 -0.29913 -0.20162 C -0.30677 -0.21204 -0.31528 -0.21968 -0.32274 -0.2294 C -0.33663 -0.22917 -0.40694 -0.23472 -0.43906 -0.22361 C -0.44305 -0.21782 -0.44757 -0.21435 -0.45069 -0.20787 C -0.45121 -0.20486 -0.45104 -0.20093 -0.45208 -0.19792 C -0.45312 -0.19537 -0.4566 -0.19491 -0.4566 -0.19213 C -0.45955 -0.09306 -0.4717 -0.09606 -0.41979 -0.09213 C -0.3901 -0.0875 -0.36111 -0.08935 -0.33298 -0.10185 C -0.32656 -0.10833 -0.31875 -0.11296 -0.31094 -0.11551 C -0.29948 -0.13102 -0.30347 -0.12407 -0.29791 -0.13518 C -0.29583 -0.15 -0.29444 -0.14745 -0.28889 -0.1588 C -0.28646 -0.17106 -0.2809 -0.17986 -0.28594 -0.19398 C -0.2875 -0.19815 -0.29479 -0.20185 -0.29479 -0.20162 C -0.30364 -0.21921 -0.3125 -0.24606 -0.32864 -0.25278 C -0.33055 -0.25671 -0.3316 -0.26204 -0.33455 -0.26458 C -0.3375 -0.26713 -0.34323 -0.27245 -0.34323 -0.27222 C -0.34687 -0.29051 -0.32882 -0.31343 -0.33594 -0.32963 C -0.34514 -0.35116 -0.33871 -0.33148 -0.35347 -0.36088 C -0.35451 -0.36273 -0.37552 -0.37106 -0.37552 -0.37083 C -0.38021 -0.39143 -0.40382 -0.36366 -0.41528 -0.36458 C -0.42378 -0.3669 -0.43212 -0.36898 -0.44062 -0.37245 C -0.44566 -0.37685 -0.45764 -0.37477 -0.46302 -0.37662 C -0.47743 -0.38125 -0.48941 -0.38819 -0.50434 -0.39028 C -0.50972 -0.39491 -0.53125 -0.39768 -0.53732 -0.40023 C -0.55312 -0.41458 -0.5368 -0.41435 -0.56302 -0.41574 C -0.58281 -0.4338 -0.57014 -0.43449 -0.59687 -0.43542 C -0.6033 -0.44398 -0.61719 -0.44583 -0.61979 -0.45694 C -0.62187 -0.4625 -0.63003 -0.46898 -0.63298 -0.48241 C -0.63594 -0.49583 -0.63611 -0.52523 -0.63732 -0.53727 " pathEditMode="relative" rAng="0" ptsTypes="ffffffffffffffffffffffffffffffffffffffffffffffffffffffffffffffffffffffffffffffffffffffffffffffffffffffaf">
                                      <p:cBhvr>
                                        <p:cTn id="88" dur="5000" fill="hold"/>
                                        <p:tgtEl>
                                          <p:spTgt spid="26"/>
                                        </p:tgtEl>
                                        <p:attrNameLst>
                                          <p:attrName>ppt_x</p:attrName>
                                          <p:attrName>ppt_y</p:attrName>
                                        </p:attrNameLst>
                                      </p:cBhvr>
                                      <p:rCtr x="-31300" y="-26300"/>
                                    </p:animMotion>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xit" presetSubtype="0" fill="hold" nodeType="clickEffect">
                                  <p:stCondLst>
                                    <p:cond delay="0"/>
                                  </p:stCondLst>
                                  <p:childTnLst>
                                    <p:animEffect transition="out" filter="dissolve">
                                      <p:cBhvr>
                                        <p:cTn id="92" dur="500"/>
                                        <p:tgtEl>
                                          <p:spTgt spid="27"/>
                                        </p:tgtEl>
                                      </p:cBhvr>
                                    </p:animEffect>
                                    <p:set>
                                      <p:cBhvr>
                                        <p:cTn id="93" dur="1" fill="hold">
                                          <p:stCondLst>
                                            <p:cond delay="499"/>
                                          </p:stCondLst>
                                        </p:cTn>
                                        <p:tgtEl>
                                          <p:spTgt spid="27"/>
                                        </p:tgtEl>
                                        <p:attrNameLst>
                                          <p:attrName>style.visibility</p:attrName>
                                        </p:attrNameLst>
                                      </p:cBhvr>
                                      <p:to>
                                        <p:strVal val="hidden"/>
                                      </p:to>
                                    </p:set>
                                  </p:childTnLst>
                                </p:cTn>
                              </p:par>
                            </p:childTnLst>
                          </p:cTn>
                        </p:par>
                        <p:par>
                          <p:cTn id="94" fill="hold" nodeType="afterGroup">
                            <p:stCondLst>
                              <p:cond delay="500"/>
                            </p:stCondLst>
                            <p:childTnLst>
                              <p:par>
                                <p:cTn id="95" presetID="9" presetClass="entr" presetSubtype="0" fill="hold"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dissolve">
                                      <p:cBhvr>
                                        <p:cTn id="97" dur="1000"/>
                                        <p:tgtEl>
                                          <p:spTgt spid="32"/>
                                        </p:tgtEl>
                                      </p:cBhvr>
                                    </p:animEffect>
                                  </p:childTnLst>
                                </p:cTn>
                              </p:par>
                            </p:childTnLst>
                          </p:cTn>
                        </p:par>
                        <p:par>
                          <p:cTn id="98" fill="hold" nodeType="afterGroup">
                            <p:stCondLst>
                              <p:cond delay="1500"/>
                            </p:stCondLst>
                            <p:childTnLst>
                              <p:par>
                                <p:cTn id="99" presetID="9"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dissolve">
                                      <p:cBhvr>
                                        <p:cTn id="101" dur="500"/>
                                        <p:tgtEl>
                                          <p:spTgt spid="33"/>
                                        </p:tgtEl>
                                      </p:cBhvr>
                                    </p:animEffect>
                                  </p:childTnLst>
                                </p:cTn>
                              </p:par>
                              <p:par>
                                <p:cTn id="102" presetID="9" presetClass="entr" presetSubtype="0"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cTn>
                              </p:par>
                            </p:childTnLst>
                          </p:cTn>
                        </p:par>
                        <p:par>
                          <p:cTn id="105" fill="hold" nodeType="afterGroup">
                            <p:stCondLst>
                              <p:cond delay="2000"/>
                            </p:stCondLst>
                            <p:childTnLst>
                              <p:par>
                                <p:cTn id="106" presetID="9" presetClass="entr" presetSubtype="0" fill="hold" grpId="0" nodeType="after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dissolve">
                                      <p:cBhvr>
                                        <p:cTn id="108" dur="500"/>
                                        <p:tgtEl>
                                          <p:spTgt spid="41"/>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9" presetClass="exit" presetSubtype="0" fill="hold" nodeType="clickEffect">
                                  <p:stCondLst>
                                    <p:cond delay="0"/>
                                  </p:stCondLst>
                                  <p:childTnLst>
                                    <p:animEffect transition="out" filter="dissolve">
                                      <p:cBhvr>
                                        <p:cTn id="112" dur="500"/>
                                        <p:tgtEl>
                                          <p:spTgt spid="32"/>
                                        </p:tgtEl>
                                      </p:cBhvr>
                                    </p:animEffect>
                                    <p:set>
                                      <p:cBhvr>
                                        <p:cTn id="113" dur="1" fill="hold">
                                          <p:stCondLst>
                                            <p:cond delay="499"/>
                                          </p:stCondLst>
                                        </p:cTn>
                                        <p:tgtEl>
                                          <p:spTgt spid="32"/>
                                        </p:tgtEl>
                                        <p:attrNameLst>
                                          <p:attrName>style.visibility</p:attrName>
                                        </p:attrNameLst>
                                      </p:cBhvr>
                                      <p:to>
                                        <p:strVal val="hidden"/>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9" presetClass="entr" presetSubtype="0" fill="hold" nodeType="click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dissolve">
                                      <p:cBhvr>
                                        <p:cTn id="118" dur="500"/>
                                        <p:tgtEl>
                                          <p:spTgt spid="29"/>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dissolve">
                                      <p:cBhvr>
                                        <p:cTn id="121" dur="500"/>
                                        <p:tgtEl>
                                          <p:spTgt spid="31"/>
                                        </p:tgtEl>
                                      </p:cBhvr>
                                    </p:animEffect>
                                  </p:childTnLst>
                                </p:cTn>
                              </p:par>
                              <p:par>
                                <p:cTn id="122" presetID="9" presetClass="entr" presetSubtype="0" fill="hold"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dissolve">
                                      <p:cBhvr>
                                        <p:cTn id="124" dur="500"/>
                                        <p:tgtEl>
                                          <p:spTgt spid="35"/>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9" presetClass="entr" presetSubtype="0" fill="hold" nodeType="clickEffect">
                                  <p:stCondLst>
                                    <p:cond delay="0"/>
                                  </p:stCondLst>
                                  <p:childTnLst>
                                    <p:set>
                                      <p:cBhvr>
                                        <p:cTn id="128" dur="1" fill="hold">
                                          <p:stCondLst>
                                            <p:cond delay="0"/>
                                          </p:stCondLst>
                                        </p:cTn>
                                        <p:tgtEl>
                                          <p:spTgt spid="28"/>
                                        </p:tgtEl>
                                        <p:attrNameLst>
                                          <p:attrName>style.visibility</p:attrName>
                                        </p:attrNameLst>
                                      </p:cBhvr>
                                      <p:to>
                                        <p:strVal val="visible"/>
                                      </p:to>
                                    </p:set>
                                    <p:animEffect transition="in" filter="dissolve">
                                      <p:cBhvr>
                                        <p:cTn id="129" dur="1000"/>
                                        <p:tgtEl>
                                          <p:spTgt spid="28"/>
                                        </p:tgtEl>
                                      </p:cBhvr>
                                    </p:animEffect>
                                  </p:childTnLst>
                                </p:cTn>
                              </p:par>
                            </p:childTnLst>
                          </p:cTn>
                        </p:par>
                        <p:par>
                          <p:cTn id="130" fill="hold" nodeType="afterGroup">
                            <p:stCondLst>
                              <p:cond delay="1000"/>
                            </p:stCondLst>
                            <p:childTnLst>
                              <p:par>
                                <p:cTn id="131" presetID="9" presetClass="entr" presetSubtype="0" fill="hold" nodeType="afterEffect">
                                  <p:stCondLst>
                                    <p:cond delay="0"/>
                                  </p:stCondLst>
                                  <p:childTnLst>
                                    <p:set>
                                      <p:cBhvr>
                                        <p:cTn id="132" dur="1" fill="hold">
                                          <p:stCondLst>
                                            <p:cond delay="0"/>
                                          </p:stCondLst>
                                        </p:cTn>
                                        <p:tgtEl>
                                          <p:spTgt spid="212998"/>
                                        </p:tgtEl>
                                        <p:attrNameLst>
                                          <p:attrName>style.visibility</p:attrName>
                                        </p:attrNameLst>
                                      </p:cBhvr>
                                      <p:to>
                                        <p:strVal val="visible"/>
                                      </p:to>
                                    </p:set>
                                    <p:animEffect transition="in" filter="dissolve">
                                      <p:cBhvr>
                                        <p:cTn id="133" dur="500"/>
                                        <p:tgtEl>
                                          <p:spTgt spid="212998"/>
                                        </p:tgtEl>
                                      </p:cBhvr>
                                    </p:animEffect>
                                  </p:childTnLst>
                                </p:cTn>
                              </p:par>
                              <p:par>
                                <p:cTn id="134" presetID="9" presetClass="entr" presetSubtype="0" fill="hold" nodeType="withEffect">
                                  <p:stCondLst>
                                    <p:cond delay="0"/>
                                  </p:stCondLst>
                                  <p:childTnLst>
                                    <p:set>
                                      <p:cBhvr>
                                        <p:cTn id="135" dur="1" fill="hold">
                                          <p:stCondLst>
                                            <p:cond delay="0"/>
                                          </p:stCondLst>
                                        </p:cTn>
                                        <p:tgtEl>
                                          <p:spTgt spid="30"/>
                                        </p:tgtEl>
                                        <p:attrNameLst>
                                          <p:attrName>style.visibility</p:attrName>
                                        </p:attrNameLst>
                                      </p:cBhvr>
                                      <p:to>
                                        <p:strVal val="visible"/>
                                      </p:to>
                                    </p:set>
                                    <p:animEffect transition="in" filter="dissolve">
                                      <p:cBhvr>
                                        <p:cTn id="136" dur="500"/>
                                        <p:tgtEl>
                                          <p:spTgt spid="30"/>
                                        </p:tgtEl>
                                      </p:cBhvr>
                                    </p:animEffect>
                                  </p:childTnLst>
                                </p:cTn>
                              </p:par>
                            </p:childTnLst>
                          </p:cTn>
                        </p:par>
                        <p:par>
                          <p:cTn id="137" fill="hold" nodeType="afterGroup">
                            <p:stCondLst>
                              <p:cond delay="1500"/>
                            </p:stCondLst>
                            <p:childTnLst>
                              <p:par>
                                <p:cTn id="138" presetID="9" presetClass="entr" presetSubtype="0" fill="hold" grpId="0" nodeType="afterEffect">
                                  <p:stCondLst>
                                    <p:cond delay="0"/>
                                  </p:stCondLst>
                                  <p:childTnLst>
                                    <p:set>
                                      <p:cBhvr>
                                        <p:cTn id="139" dur="1" fill="hold">
                                          <p:stCondLst>
                                            <p:cond delay="0"/>
                                          </p:stCondLst>
                                        </p:cTn>
                                        <p:tgtEl>
                                          <p:spTgt spid="40"/>
                                        </p:tgtEl>
                                        <p:attrNameLst>
                                          <p:attrName>style.visibility</p:attrName>
                                        </p:attrNameLst>
                                      </p:cBhvr>
                                      <p:to>
                                        <p:strVal val="visible"/>
                                      </p:to>
                                    </p:set>
                                    <p:animEffect transition="in" filter="dissolve">
                                      <p:cBhvr>
                                        <p:cTn id="140" dur="500"/>
                                        <p:tgtEl>
                                          <p:spTgt spid="40"/>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9" presetClass="entr" presetSubtype="0" fill="hold" grpId="1" nodeType="click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dissolve">
                                      <p:cBhvr>
                                        <p:cTn id="145" dur="500"/>
                                        <p:tgtEl>
                                          <p:spTgt spid="46"/>
                                        </p:tgtEl>
                                      </p:cBhvr>
                                    </p:animEffect>
                                  </p:childTnLst>
                                </p:cTn>
                              </p:par>
                            </p:childTnLst>
                          </p:cTn>
                        </p:par>
                        <p:par>
                          <p:cTn id="146" fill="hold" nodeType="afterGroup">
                            <p:stCondLst>
                              <p:cond delay="500"/>
                            </p:stCondLst>
                            <p:childTnLst>
                              <p:par>
                                <p:cTn id="147" presetID="0" presetClass="path" presetSubtype="0" repeatCount="indefinite" accel="50000" decel="50000" fill="hold" grpId="0" nodeType="afterEffect">
                                  <p:stCondLst>
                                    <p:cond delay="0"/>
                                  </p:stCondLst>
                                  <p:endCondLst>
                                    <p:cond evt="onNext" delay="0">
                                      <p:tgtEl>
                                        <p:sldTgt/>
                                      </p:tgtEl>
                                    </p:cond>
                                  </p:endCondLst>
                                  <p:childTnLst>
                                    <p:animMotion origin="layout" path="M 3.61111E-6 -5.18519E-6 C 0.00382 0.00138 0.00607 0.00948 0.01093 0.0111 C 0.01232 0.01226 0.01354 0.01272 0.0151 0.01342 C 0.01597 0.01388 0.01753 0.01434 0.01753 0.01434 C 0.01875 0.0155 0.01996 0.01619 0.02135 0.01666 C 0.02343 0.01851 0.02534 0.02082 0.02777 0.02175 C 0.0276 0.01712 0.02725 0.01226 0.02725 0.00763 C 0.02725 -0.00024 0.03507 0.00138 0.03906 0.00092 C 0.04114 0.00022 0.04323 -0.0007 0.04531 -0.00117 C 0.04774 -0.00256 0.05017 -0.00256 0.05295 -0.00302 C 0.0618 -0.00209 0.06336 -0.00163 0.0684 0.00763 C 0.06892 0.00994 0.06909 0.01226 0.06979 0.01434 C 0.06909 0.02291 0.07048 0.01967 0.06684 0.02453 C 0.0658 0.02592 0.0625 0.02684 0.0625 0.02684 C 0.05538 0.02592 0.04965 0.0243 0.04323 0.02059 C 0.04218 0.01851 0.04027 0.01689 0.03854 0.01619 C 0.03698 0.01481 0.03611 0.01342 0.03437 0.01226 C 0.03316 0.01018 0.03246 0.00809 0.03194 0.00555 C 0.03246 -0.0014 0.03281 0.00045 0.03854 0.00092 C 0.04323 0.00207 0.04774 0.003 0.05243 0.00439 C 0.05468 0.00508 0.05659 0.00647 0.05885 0.00717 C 0.06111 0.00832 0.06284 0.00994 0.06458 0.01226 C 0.06423 0.02453 0.06614 0.02569 0.0592 0.02962 C 0.05486 0.02916 0.05052 0.02916 0.04618 0.028 C 0.04409 0.02684 0.04201 0.02522 0.03993 0.02406 C 0.03819 0.02175 0.0375 0.02152 0.03524 0.02013 C 0.03368 0.01781 0.03159 0.01643 0.02986 0.01434 C 0.02934 0.01249 0.02899 0.0111 0.02812 0.00948 C 0.02777 0.00717 0.02743 0.00578 0.02639 0.00369 C 0.02586 0.00115 0.02448 -0.00047 0.02691 -0.00117 C 0.0368 -0.0007 0.04687 -0.00047 0.05677 -5.18519E-6 C 0.05885 -5.18519E-6 0.06041 0.00277 0.0625 0.00323 C 0.06423 0.00439 0.06527 0.00578 0.06684 0.00763 C 0.06823 0.01226 0.06788 0.01018 0.0684 0.01342 C 0.06805 0.02244 0.06823 0.028 0.06093 0.02893 C 0.05555 0.03078 0.04982 0.02869 0.04444 0.028 C 0.04132 0.02615 0.0375 0.02545 0.03489 0.02221 C 0.03246 0.0192 0.03038 0.01434 0.02847 0.01064 C 0.02743 0.00531 0.02899 0.00207 0.03316 0.00045 C 0.03715 -0.00325 0.04253 -0.00556 0.04739 -0.00626 C 0.0533 -0.0058 0.05729 -0.00603 0.0618 -0.0007 C 0.06267 0.003 0.06423 0.0067 0.06597 0.00994 C 0.06684 0.01365 0.06753 0.02013 0.06545 0.02337 C 0.06406 0.02569 0.05885 0.02569 0.05885 0.02569 C 0.05677 0.02754 0.05399 0.02754 0.05156 0.02846 C 0.04479 0.028 0.0434 0.02777 0.03819 0.02569 C 0.03385 0.02152 0.0302 0.01781 0.02725 0.01156 C 0.02604 0.00578 0.02812 0.00369 0.03194 0.00277 C 0.03732 -0.00024 0.0434 0.00045 0.04913 -5.18519E-6 C 0.05885 0.00045 0.05833 0.00069 0.0651 0.00717 C 0.06788 0.01457 0.06823 0.02684 0.06128 0.02962 C 0.0526 0.02916 0.04948 0.02962 0.04288 0.02731 C 0.03993 0.02476 0.03732 0.02152 0.03437 0.01897 C 0.03281 0.01481 0.03055 0.01087 0.02847 0.00717 C 0.03663 -0.00232 0.03975 -0.00325 0.05121 -0.00393 C 0.05746 -0.00371 0.0625 -0.00487 0.06632 0.00207 C 0.06718 0.00647 0.06823 0.01064 0.06892 0.01504 C 0.06875 0.01758 0.06909 0.02036 0.0684 0.02291 C 0.06666 0.02962 0.05868 0.02985 0.05503 0.03008 C 0.05 0.02985 0.04427 0.03008 0.03941 0.028 C 0.03784 0.02731 0.03732 0.02661 0.03576 0.02499 C 0.03507 0.0243 0.0335 0.02291 0.0335 0.02291 C 0.03159 0.0192 0.03281 0.02106 0.02934 0.01781 C 0.02691 0.0155 0.02517 0.00994 0.02343 0.0067 C 0.02222 -0.00302 0.02552 -0.00672 0.0302 -0.01297 " pathEditMode="relative" ptsTypes="ffffffffffffffffffffffffffffffffffffffffffffffffffffffffffffffffA">
                                      <p:cBhvr>
                                        <p:cTn id="148" dur="2000" fill="hold"/>
                                        <p:tgtEl>
                                          <p:spTgt spid="46"/>
                                        </p:tgtEl>
                                        <p:attrNameLst>
                                          <p:attrName>ppt_x</p:attrName>
                                          <p:attrName>ppt_y</p:attrName>
                                        </p:attrNameLst>
                                      </p:cBhvr>
                                    </p:animMotion>
                                  </p:childTnLst>
                                </p:cTn>
                              </p:par>
                            </p:childTnLst>
                          </p:cTn>
                        </p:par>
                      </p:childTnLst>
                    </p:cTn>
                  </p:par>
                  <p:par>
                    <p:cTn id="149" fill="hold" nodeType="clickPar">
                      <p:stCondLst>
                        <p:cond delay="indefinite"/>
                      </p:stCondLst>
                      <p:childTnLst>
                        <p:par>
                          <p:cTn id="150" fill="hold" nodeType="withGroup">
                            <p:stCondLst>
                              <p:cond delay="0"/>
                            </p:stCondLst>
                            <p:childTnLst>
                              <p:par>
                                <p:cTn id="151" presetID="9" presetClass="exit" presetSubtype="0" fill="hold" nodeType="clickEffect">
                                  <p:stCondLst>
                                    <p:cond delay="0"/>
                                  </p:stCondLst>
                                  <p:childTnLst>
                                    <p:animEffect transition="out" filter="dissolve">
                                      <p:cBhvr>
                                        <p:cTn id="152" dur="500"/>
                                        <p:tgtEl>
                                          <p:spTgt spid="28"/>
                                        </p:tgtEl>
                                      </p:cBhvr>
                                    </p:animEffect>
                                    <p:set>
                                      <p:cBhvr>
                                        <p:cTn id="153" dur="1" fill="hold">
                                          <p:stCondLst>
                                            <p:cond delay="499"/>
                                          </p:stCondLst>
                                        </p:cTn>
                                        <p:tgtEl>
                                          <p:spTgt spid="28"/>
                                        </p:tgtEl>
                                        <p:attrNameLst>
                                          <p:attrName>style.visibility</p:attrName>
                                        </p:attrNameLst>
                                      </p:cBhvr>
                                      <p:to>
                                        <p:strVal val="hidden"/>
                                      </p:to>
                                    </p:set>
                                  </p:childTnLst>
                                </p:cTn>
                              </p:par>
                            </p:childTnLst>
                          </p:cTn>
                        </p:par>
                        <p:par>
                          <p:cTn id="154" fill="hold" nodeType="afterGroup">
                            <p:stCondLst>
                              <p:cond delay="500"/>
                            </p:stCondLst>
                            <p:childTnLst>
                              <p:par>
                                <p:cTn id="155" presetID="9" presetClass="entr" presetSubtype="0" fill="hold" grpId="0" nodeType="after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dissolve">
                                      <p:cBhvr>
                                        <p:cTn id="157" dur="500"/>
                                        <p:tgtEl>
                                          <p:spTgt spid="36"/>
                                        </p:tgtEl>
                                      </p:cBhvr>
                                    </p:animEffect>
                                  </p:childTnLst>
                                </p:cTn>
                              </p:par>
                              <p:par>
                                <p:cTn id="158" presetID="9" presetClass="entr" presetSubtype="0" fill="hold" nodeType="withEffect">
                                  <p:stCondLst>
                                    <p:cond delay="0"/>
                                  </p:stCondLst>
                                  <p:childTnLst>
                                    <p:set>
                                      <p:cBhvr>
                                        <p:cTn id="159" dur="1" fill="hold">
                                          <p:stCondLst>
                                            <p:cond delay="0"/>
                                          </p:stCondLst>
                                        </p:cTn>
                                        <p:tgtEl>
                                          <p:spTgt spid="35"/>
                                        </p:tgtEl>
                                        <p:attrNameLst>
                                          <p:attrName>style.visibility</p:attrName>
                                        </p:attrNameLst>
                                      </p:cBhvr>
                                      <p:to>
                                        <p:strVal val="visible"/>
                                      </p:to>
                                    </p:set>
                                    <p:animEffect transition="in" filter="dissolve">
                                      <p:cBhvr>
                                        <p:cTn id="16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P spid="13" grpId="4" animBg="1"/>
      <p:bldP spid="26" grpId="0" animBg="1"/>
      <p:bldP spid="26" grpId="1" animBg="1"/>
      <p:bldP spid="26" grpId="2" animBg="1"/>
      <p:bldP spid="36" grpId="0" animBg="1"/>
      <p:bldP spid="37" grpId="0" animBg="1"/>
      <p:bldP spid="38" grpId="0" animBg="1"/>
      <p:bldP spid="39" grpId="0" animBg="1"/>
      <p:bldP spid="40" grpId="0" animBg="1"/>
      <p:bldP spid="41" grpId="0" animBg="1"/>
      <p:bldP spid="31" grpId="0" animBg="1"/>
      <p:bldP spid="46" grpId="0" animBg="1"/>
      <p:bldP spid="4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defRPr/>
            </a:pPr>
            <a:r>
              <a:rPr lang="en-US" dirty="0">
                <a:solidFill>
                  <a:srgbClr val="0000FF"/>
                </a:solidFill>
                <a:ea typeface="MS PGothic" charset="0"/>
              </a:rPr>
              <a:t>Doubling the Linac Current </a:t>
            </a:r>
            <a:br>
              <a:rPr lang="en-US" dirty="0">
                <a:solidFill>
                  <a:srgbClr val="0000FF"/>
                </a:solidFill>
                <a:ea typeface="MS PGothic" charset="0"/>
              </a:rPr>
            </a:br>
            <a:r>
              <a:rPr lang="en-US" sz="1800" dirty="0">
                <a:solidFill>
                  <a:srgbClr val="0000FF"/>
                </a:solidFill>
                <a:ea typeface="MS PGothic" charset="0"/>
              </a:rPr>
              <a:t>( after 2016 )</a:t>
            </a:r>
            <a:endParaRPr lang="en-US" dirty="0">
              <a:solidFill>
                <a:srgbClr val="0000FF"/>
              </a:solidFill>
              <a:ea typeface="MS PGothic" charset="0"/>
            </a:endParaRPr>
          </a:p>
        </p:txBody>
      </p:sp>
      <p:sp>
        <p:nvSpPr>
          <p:cNvPr id="11267" name="Content Placeholder 2"/>
          <p:cNvSpPr>
            <a:spLocks noGrp="1"/>
          </p:cNvSpPr>
          <p:nvPr>
            <p:ph idx="1"/>
          </p:nvPr>
        </p:nvSpPr>
        <p:spPr>
          <a:xfrm>
            <a:off x="152400" y="1524000"/>
            <a:ext cx="8991600" cy="4648200"/>
          </a:xfrm>
        </p:spPr>
        <p:txBody>
          <a:bodyPr>
            <a:normAutofit/>
          </a:bodyPr>
          <a:lstStyle/>
          <a:p>
            <a:r>
              <a:rPr lang="en-US" sz="2400" dirty="0">
                <a:latin typeface="Arial Narrow" charset="0"/>
                <a:ea typeface="MS PGothic" charset="0"/>
              </a:rPr>
              <a:t>Note design Duty Cycle for the Linac RF is 0.4%, for Beam 0.2% </a:t>
            </a:r>
            <a:endParaRPr lang="en-US" dirty="0">
              <a:latin typeface="Arial Narrow" charset="0"/>
              <a:ea typeface="MS PGothic" charset="0"/>
            </a:endParaRPr>
          </a:p>
          <a:p>
            <a:pPr>
              <a:buFont typeface="Monotype Sorts" charset="0"/>
              <a:buNone/>
            </a:pPr>
            <a:endParaRPr lang="en-US" sz="2000" dirty="0">
              <a:latin typeface="Arial Narrow" charset="0"/>
              <a:ea typeface="MS PGothic" charset="0"/>
            </a:endParaRPr>
          </a:p>
          <a:p>
            <a:pPr>
              <a:buFont typeface="Monotype Sorts" charset="0"/>
              <a:buNone/>
            </a:pPr>
            <a:r>
              <a:rPr lang="en-US" sz="2000" b="1" dirty="0">
                <a:latin typeface="Arial Narrow" charset="0"/>
                <a:ea typeface="MS PGothic" charset="0"/>
              </a:rPr>
              <a:t>       			</a:t>
            </a:r>
            <a:r>
              <a:rPr lang="en-US" sz="2000" b="1" dirty="0" smtClean="0">
                <a:latin typeface="Arial Narrow" charset="0"/>
                <a:ea typeface="MS PGothic" charset="0"/>
              </a:rPr>
              <a:t>2013         2016		Phase </a:t>
            </a:r>
            <a:r>
              <a:rPr lang="en-US" sz="2000" b="1" dirty="0">
                <a:latin typeface="Arial Narrow" charset="0"/>
                <a:ea typeface="MS PGothic" charset="0"/>
              </a:rPr>
              <a:t>1		Phase 2</a:t>
            </a:r>
          </a:p>
          <a:p>
            <a:pPr>
              <a:buFont typeface="Monotype Sorts" charset="0"/>
              <a:buNone/>
            </a:pPr>
            <a:r>
              <a:rPr lang="en-US" sz="2000" b="1" dirty="0">
                <a:latin typeface="Arial Narrow" charset="0"/>
                <a:ea typeface="MS PGothic" charset="0"/>
              </a:rPr>
              <a:t>    Peak Beam current	42 </a:t>
            </a:r>
            <a:r>
              <a:rPr lang="en-US" sz="2000" b="1" dirty="0" smtClean="0">
                <a:latin typeface="Arial Narrow" charset="0"/>
                <a:ea typeface="MS PGothic" charset="0"/>
              </a:rPr>
              <a:t>mA       </a:t>
            </a:r>
            <a:r>
              <a:rPr lang="en-US" sz="2000" b="1" dirty="0" smtClean="0">
                <a:solidFill>
                  <a:srgbClr val="FF0000"/>
                </a:solidFill>
                <a:latin typeface="Arial Narrow" charset="0"/>
                <a:ea typeface="MS PGothic" charset="0"/>
              </a:rPr>
              <a:t>57</a:t>
            </a:r>
            <a:r>
              <a:rPr lang="en-US" sz="2000" b="1" dirty="0" smtClean="0">
                <a:latin typeface="Arial Narrow" charset="0"/>
                <a:ea typeface="MS PGothic" charset="0"/>
              </a:rPr>
              <a:t> mA		45 </a:t>
            </a:r>
            <a:r>
              <a:rPr lang="en-US" sz="2000" b="1" dirty="0">
                <a:latin typeface="Arial Narrow" charset="0"/>
                <a:ea typeface="MS PGothic" charset="0"/>
              </a:rPr>
              <a:t>mA		45 mA</a:t>
            </a:r>
          </a:p>
          <a:p>
            <a:pPr>
              <a:buFont typeface="Monotype Sorts" charset="0"/>
              <a:buNone/>
            </a:pPr>
            <a:r>
              <a:rPr lang="en-US" sz="2000" b="1" dirty="0">
                <a:latin typeface="Arial Narrow" charset="0"/>
                <a:ea typeface="MS PGothic" charset="0"/>
              </a:rPr>
              <a:t>    Max </a:t>
            </a:r>
            <a:r>
              <a:rPr lang="en-US" sz="2000" b="1" dirty="0" err="1">
                <a:latin typeface="Arial Narrow" charset="0"/>
                <a:ea typeface="MS PGothic" charset="0"/>
              </a:rPr>
              <a:t>Avg</a:t>
            </a:r>
            <a:r>
              <a:rPr lang="en-US" sz="2000" b="1" dirty="0">
                <a:latin typeface="Arial Narrow" charset="0"/>
                <a:ea typeface="MS PGothic" charset="0"/>
              </a:rPr>
              <a:t> Beam current	120 μA	</a:t>
            </a:r>
            <a:r>
              <a:rPr lang="en-US" sz="2000" b="1" dirty="0" smtClean="0">
                <a:solidFill>
                  <a:srgbClr val="FF0000"/>
                </a:solidFill>
                <a:latin typeface="Arial Narrow" charset="0"/>
                <a:ea typeface="MS PGothic" charset="0"/>
              </a:rPr>
              <a:t>173</a:t>
            </a:r>
            <a:r>
              <a:rPr lang="en-US" sz="2000" b="1" dirty="0" smtClean="0">
                <a:latin typeface="Arial Narrow" charset="0"/>
                <a:ea typeface="MS PGothic" charset="0"/>
              </a:rPr>
              <a:t> </a:t>
            </a:r>
            <a:r>
              <a:rPr lang="en-US" sz="2000" b="1" dirty="0">
                <a:latin typeface="Arial Narrow" charset="0"/>
                <a:ea typeface="MS PGothic" charset="0"/>
              </a:rPr>
              <a:t>μA</a:t>
            </a:r>
            <a:r>
              <a:rPr lang="en-US" sz="2000" b="1" dirty="0" smtClean="0">
                <a:latin typeface="Arial Narrow" charset="0"/>
                <a:ea typeface="MS PGothic" charset="0"/>
              </a:rPr>
              <a:t>		</a:t>
            </a:r>
            <a:r>
              <a:rPr lang="en-US" sz="2000" b="1" dirty="0" smtClean="0">
                <a:solidFill>
                  <a:srgbClr val="0000FF"/>
                </a:solidFill>
                <a:latin typeface="Arial Narrow" charset="0"/>
                <a:ea typeface="MS PGothic" charset="0"/>
              </a:rPr>
              <a:t>140</a:t>
            </a:r>
            <a:r>
              <a:rPr lang="en-US" sz="2000" b="1" dirty="0" smtClean="0">
                <a:latin typeface="Arial Narrow" charset="0"/>
                <a:ea typeface="MS PGothic" charset="0"/>
              </a:rPr>
              <a:t> </a:t>
            </a:r>
            <a:r>
              <a:rPr lang="en-US" sz="2000" b="1" dirty="0">
                <a:latin typeface="Arial Narrow" charset="0"/>
                <a:ea typeface="MS PGothic" charset="0"/>
              </a:rPr>
              <a:t>μA		240 μA</a:t>
            </a:r>
          </a:p>
          <a:p>
            <a:pPr>
              <a:buFont typeface="Monotype Sorts" charset="0"/>
              <a:buNone/>
            </a:pPr>
            <a:r>
              <a:rPr lang="en-US" sz="2000" b="1" dirty="0">
                <a:latin typeface="Arial Narrow" charset="0"/>
                <a:ea typeface="MS PGothic" charset="0"/>
              </a:rPr>
              <a:t>    </a:t>
            </a:r>
            <a:r>
              <a:rPr lang="en-US" sz="2000" b="1" dirty="0">
                <a:solidFill>
                  <a:srgbClr val="660066"/>
                </a:solidFill>
                <a:latin typeface="Arial Narrow" charset="0"/>
                <a:ea typeface="MS PGothic" charset="0"/>
              </a:rPr>
              <a:t>Beam Pulse Length           450 μs	 </a:t>
            </a:r>
            <a:r>
              <a:rPr lang="en-US" sz="2000" b="1" dirty="0" smtClean="0">
                <a:solidFill>
                  <a:srgbClr val="660066"/>
                </a:solidFill>
                <a:latin typeface="Arial Narrow" charset="0"/>
                <a:ea typeface="MS PGothic" charset="0"/>
              </a:rPr>
              <a:t>480 </a:t>
            </a:r>
            <a:r>
              <a:rPr lang="en-US" sz="2000" b="1" dirty="0">
                <a:solidFill>
                  <a:srgbClr val="660066"/>
                </a:solidFill>
                <a:latin typeface="Arial Narrow" charset="0"/>
                <a:ea typeface="MS PGothic" charset="0"/>
              </a:rPr>
              <a:t>μs</a:t>
            </a:r>
            <a:r>
              <a:rPr lang="en-US" sz="2000" b="1" dirty="0" smtClean="0">
                <a:solidFill>
                  <a:srgbClr val="660066"/>
                </a:solidFill>
                <a:latin typeface="Arial Narrow" charset="0"/>
                <a:ea typeface="MS PGothic" charset="0"/>
              </a:rPr>
              <a:t>		480 </a:t>
            </a:r>
            <a:r>
              <a:rPr lang="en-US" sz="2000" b="1" dirty="0">
                <a:solidFill>
                  <a:srgbClr val="660066"/>
                </a:solidFill>
                <a:latin typeface="Arial Narrow" charset="0"/>
                <a:ea typeface="MS PGothic" charset="0"/>
              </a:rPr>
              <a:t>μs	                900 μs</a:t>
            </a:r>
          </a:p>
          <a:p>
            <a:pPr>
              <a:buFont typeface="Monotype Sorts" charset="0"/>
              <a:buNone/>
            </a:pPr>
            <a:r>
              <a:rPr lang="en-US" sz="2000" b="1" dirty="0">
                <a:solidFill>
                  <a:srgbClr val="660066"/>
                </a:solidFill>
                <a:latin typeface="Arial Narrow" charset="0"/>
                <a:ea typeface="MS PGothic" charset="0"/>
              </a:rPr>
              <a:t>    RF  Pulse Length   	 650 μs     </a:t>
            </a:r>
            <a:r>
              <a:rPr lang="en-US" sz="2000" b="1" dirty="0" smtClean="0">
                <a:solidFill>
                  <a:srgbClr val="660066"/>
                </a:solidFill>
                <a:latin typeface="Arial Narrow" charset="0"/>
                <a:ea typeface="MS PGothic" charset="0"/>
              </a:rPr>
              <a:t> 615 μs		670 </a:t>
            </a:r>
            <a:r>
              <a:rPr lang="en-US" sz="2000" b="1" dirty="0">
                <a:solidFill>
                  <a:srgbClr val="660066"/>
                </a:solidFill>
                <a:latin typeface="Arial Narrow" charset="0"/>
                <a:ea typeface="MS PGothic" charset="0"/>
              </a:rPr>
              <a:t>μs                    1100 μs</a:t>
            </a:r>
          </a:p>
          <a:p>
            <a:pPr>
              <a:buFont typeface="Monotype Sorts" charset="0"/>
              <a:buNone/>
            </a:pPr>
            <a:r>
              <a:rPr lang="en-US" sz="2000" b="1" dirty="0">
                <a:solidFill>
                  <a:srgbClr val="660066"/>
                </a:solidFill>
                <a:latin typeface="Arial Narrow" charset="0"/>
                <a:ea typeface="MS PGothic" charset="0"/>
              </a:rPr>
              <a:t>    RF Duty Cycle		 0.43%	</a:t>
            </a:r>
            <a:r>
              <a:rPr lang="en-US" sz="2000" b="1" dirty="0" smtClean="0">
                <a:solidFill>
                  <a:srgbClr val="660066"/>
                </a:solidFill>
                <a:latin typeface="Arial Narrow" charset="0"/>
                <a:ea typeface="MS PGothic" charset="0"/>
              </a:rPr>
              <a:t> </a:t>
            </a:r>
            <a:r>
              <a:rPr lang="en-US" sz="2000" b="1" dirty="0">
                <a:solidFill>
                  <a:srgbClr val="660066"/>
                </a:solidFill>
                <a:latin typeface="Arial Narrow" charset="0"/>
                <a:ea typeface="MS PGothic" charset="0"/>
              </a:rPr>
              <a:t>0.43%</a:t>
            </a:r>
            <a:r>
              <a:rPr lang="en-US" sz="2000" b="1" dirty="0" smtClean="0">
                <a:solidFill>
                  <a:srgbClr val="660066"/>
                </a:solidFill>
                <a:latin typeface="Arial Narrow" charset="0"/>
                <a:ea typeface="MS PGothic" charset="0"/>
              </a:rPr>
              <a:t>		0.44</a:t>
            </a:r>
            <a:r>
              <a:rPr lang="en-US" sz="2000" b="1" dirty="0">
                <a:solidFill>
                  <a:srgbClr val="660066"/>
                </a:solidFill>
                <a:latin typeface="Arial Narrow" charset="0"/>
                <a:ea typeface="MS PGothic" charset="0"/>
              </a:rPr>
              <a:t>%		0.73%</a:t>
            </a:r>
          </a:p>
          <a:p>
            <a:pPr>
              <a:buFont typeface="Monotype Sorts" charset="0"/>
              <a:buNone/>
            </a:pPr>
            <a:r>
              <a:rPr lang="en-US" sz="2000" b="1" dirty="0">
                <a:latin typeface="Arial Narrow" charset="0"/>
                <a:ea typeface="MS PGothic" charset="0"/>
              </a:rPr>
              <a:t>    Rep. Rate		 6.67 Hz   </a:t>
            </a:r>
            <a:r>
              <a:rPr lang="en-US" sz="2000" b="1" dirty="0" smtClean="0">
                <a:latin typeface="Arial Narrow" charset="0"/>
                <a:ea typeface="MS PGothic" charset="0"/>
              </a:rPr>
              <a:t> </a:t>
            </a:r>
            <a:r>
              <a:rPr lang="en-US" sz="2000" b="1" dirty="0">
                <a:latin typeface="Arial Narrow" charset="0"/>
                <a:ea typeface="MS PGothic" charset="0"/>
              </a:rPr>
              <a:t>6.67 Hz </a:t>
            </a:r>
            <a:r>
              <a:rPr lang="en-US" sz="2000" b="1" dirty="0" smtClean="0">
                <a:latin typeface="Arial Narrow" charset="0"/>
                <a:ea typeface="MS PGothic" charset="0"/>
              </a:rPr>
              <a:t>		6.67 </a:t>
            </a:r>
            <a:r>
              <a:rPr lang="en-US" sz="2000" b="1" dirty="0">
                <a:latin typeface="Arial Narrow" charset="0"/>
                <a:ea typeface="MS PGothic" charset="0"/>
              </a:rPr>
              <a:t>Hz		6.67 Hz</a:t>
            </a:r>
          </a:p>
        </p:txBody>
      </p:sp>
    </p:spTree>
    <p:extLst>
      <p:ext uri="{BB962C8B-B14F-4D97-AF65-F5344CB8AC3E}">
        <p14:creationId xmlns:p14="http://schemas.microsoft.com/office/powerpoint/2010/main" val="24049080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772400" cy="1362075"/>
          </a:xfrm>
        </p:spPr>
        <p:txBody>
          <a:bodyPr/>
          <a:lstStyle/>
          <a:p>
            <a:r>
              <a:rPr lang="en-US" dirty="0" smtClean="0"/>
              <a:t>Loss detection</a:t>
            </a:r>
            <a:endParaRPr lang="en-US" dirty="0"/>
          </a:p>
        </p:txBody>
      </p:sp>
      <p:sp>
        <p:nvSpPr>
          <p:cNvPr id="4" name="TextBox 3"/>
          <p:cNvSpPr txBox="1"/>
          <p:nvPr/>
        </p:nvSpPr>
        <p:spPr>
          <a:xfrm>
            <a:off x="228600" y="2286000"/>
            <a:ext cx="8828058" cy="2677656"/>
          </a:xfrm>
          <a:prstGeom prst="rect">
            <a:avLst/>
          </a:prstGeom>
          <a:noFill/>
        </p:spPr>
        <p:txBody>
          <a:bodyPr wrap="none" rtlCol="0">
            <a:spAutoFit/>
          </a:bodyPr>
          <a:lstStyle/>
          <a:p>
            <a:pPr marL="342900" indent="-342900">
              <a:buFont typeface="Arial"/>
              <a:buChar char="•"/>
            </a:pPr>
            <a:r>
              <a:rPr lang="en-US" sz="2400" dirty="0" smtClean="0"/>
              <a:t>We have Long Radiation Monitors ( Argon filled tubes) to</a:t>
            </a:r>
          </a:p>
          <a:p>
            <a:r>
              <a:rPr lang="en-US" sz="2400" dirty="0" smtClean="0"/>
              <a:t>   detect losses. LRM can detect beam losses and </a:t>
            </a:r>
          </a:p>
          <a:p>
            <a:r>
              <a:rPr lang="en-US" sz="2400" dirty="0"/>
              <a:t> </a:t>
            </a:r>
            <a:r>
              <a:rPr lang="en-US" sz="2400" dirty="0" smtClean="0"/>
              <a:t>   interrupt beam with few micro second</a:t>
            </a:r>
          </a:p>
          <a:p>
            <a:pPr marL="342900" indent="-342900">
              <a:buFont typeface="Arial"/>
              <a:buChar char="•"/>
            </a:pPr>
            <a:r>
              <a:rPr lang="en-US" sz="2400" dirty="0" smtClean="0"/>
              <a:t>Not very sensitive below 100 MeV</a:t>
            </a:r>
          </a:p>
          <a:p>
            <a:pPr marL="342900" indent="-342900">
              <a:buFont typeface="Arial"/>
              <a:buChar char="•"/>
            </a:pPr>
            <a:r>
              <a:rPr lang="en-US" sz="2400" dirty="0" smtClean="0"/>
              <a:t>We installed Beam Loss Monitors based on Neutron detector</a:t>
            </a:r>
          </a:p>
          <a:p>
            <a:r>
              <a:rPr lang="en-US" sz="2400" dirty="0"/>
              <a:t> </a:t>
            </a:r>
            <a:r>
              <a:rPr lang="en-US" sz="2400" dirty="0" smtClean="0"/>
              <a:t>    </a:t>
            </a:r>
          </a:p>
          <a:p>
            <a:pPr marL="342900" indent="-342900">
              <a:buFont typeface="Arial"/>
              <a:buChar char="•"/>
            </a:pPr>
            <a:endParaRPr lang="en-US" sz="2400" dirty="0"/>
          </a:p>
        </p:txBody>
      </p:sp>
    </p:spTree>
    <p:extLst>
      <p:ext uri="{BB962C8B-B14F-4D97-AF65-F5344CB8AC3E}">
        <p14:creationId xmlns:p14="http://schemas.microsoft.com/office/powerpoint/2010/main" val="29109300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757238"/>
            <a:ext cx="7534275"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001000" y="609600"/>
            <a:ext cx="879756" cy="369332"/>
          </a:xfrm>
          <a:prstGeom prst="rect">
            <a:avLst/>
          </a:prstGeom>
          <a:noFill/>
        </p:spPr>
        <p:txBody>
          <a:bodyPr wrap="none" rtlCol="0">
            <a:spAutoFit/>
          </a:bodyPr>
          <a:lstStyle/>
          <a:p>
            <a:r>
              <a:rPr lang="en-US" dirty="0" err="1" smtClean="0"/>
              <a:t>Atoain</a:t>
            </a:r>
            <a:endParaRPr lang="en-US" dirty="0"/>
          </a:p>
        </p:txBody>
      </p:sp>
      <p:sp>
        <p:nvSpPr>
          <p:cNvPr id="2" name="TextBox 1"/>
          <p:cNvSpPr txBox="1"/>
          <p:nvPr/>
        </p:nvSpPr>
        <p:spPr>
          <a:xfrm>
            <a:off x="2743200" y="76200"/>
            <a:ext cx="4161791" cy="646331"/>
          </a:xfrm>
          <a:prstGeom prst="rect">
            <a:avLst/>
          </a:prstGeom>
          <a:noFill/>
        </p:spPr>
        <p:txBody>
          <a:bodyPr wrap="none" rtlCol="0">
            <a:spAutoFit/>
          </a:bodyPr>
          <a:lstStyle/>
          <a:p>
            <a:pPr algn="ctr"/>
            <a:r>
              <a:rPr lang="en-US" sz="3600" dirty="0" smtClean="0">
                <a:solidFill>
                  <a:srgbClr val="FF0000"/>
                </a:solidFill>
              </a:rPr>
              <a:t>Beam Loss Monitor</a:t>
            </a:r>
            <a:endParaRPr lang="en-US" sz="3600" dirty="0">
              <a:solidFill>
                <a:srgbClr val="FF0000"/>
              </a:solidFill>
            </a:endParaRPr>
          </a:p>
        </p:txBody>
      </p:sp>
    </p:spTree>
    <p:extLst>
      <p:ext uri="{BB962C8B-B14F-4D97-AF65-F5344CB8AC3E}">
        <p14:creationId xmlns:p14="http://schemas.microsoft.com/office/powerpoint/2010/main" val="35031456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4763"/>
            <a:ext cx="9010650" cy="678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9835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8782" b="8782"/>
          <a:stretch>
            <a:fillRect/>
          </a:stretch>
        </p:blipFill>
        <p:spPr>
          <a:xfrm>
            <a:off x="271463" y="228600"/>
            <a:ext cx="8661400" cy="6519863"/>
          </a:xfrm>
        </p:spPr>
      </p:pic>
      <p:sp>
        <p:nvSpPr>
          <p:cNvPr id="3" name="TextBox 2"/>
          <p:cNvSpPr txBox="1"/>
          <p:nvPr/>
        </p:nvSpPr>
        <p:spPr>
          <a:xfrm>
            <a:off x="7835900" y="203200"/>
            <a:ext cx="879756" cy="369332"/>
          </a:xfrm>
          <a:prstGeom prst="rect">
            <a:avLst/>
          </a:prstGeom>
          <a:noFill/>
        </p:spPr>
        <p:txBody>
          <a:bodyPr wrap="none" rtlCol="0">
            <a:spAutoFit/>
          </a:bodyPr>
          <a:lstStyle/>
          <a:p>
            <a:r>
              <a:rPr lang="en-US" dirty="0" err="1" smtClean="0"/>
              <a:t>Atoain</a:t>
            </a:r>
            <a:endParaRPr lang="en-US" dirty="0"/>
          </a:p>
        </p:txBody>
      </p:sp>
      <p:sp>
        <p:nvSpPr>
          <p:cNvPr id="2" name="TextBox 1"/>
          <p:cNvSpPr txBox="1"/>
          <p:nvPr/>
        </p:nvSpPr>
        <p:spPr>
          <a:xfrm>
            <a:off x="2717800" y="50800"/>
            <a:ext cx="2613215" cy="584776"/>
          </a:xfrm>
          <a:prstGeom prst="rect">
            <a:avLst/>
          </a:prstGeom>
          <a:noFill/>
        </p:spPr>
        <p:txBody>
          <a:bodyPr wrap="none" rtlCol="0">
            <a:spAutoFit/>
          </a:bodyPr>
          <a:lstStyle/>
          <a:p>
            <a:r>
              <a:rPr lang="en-US" sz="3200" dirty="0" smtClean="0">
                <a:solidFill>
                  <a:srgbClr val="FF0000"/>
                </a:solidFill>
              </a:rPr>
              <a:t>BLPM Setup</a:t>
            </a:r>
            <a:endParaRPr lang="en-US" sz="3200" dirty="0">
              <a:solidFill>
                <a:srgbClr val="FF0000"/>
              </a:solidFill>
            </a:endParaRPr>
          </a:p>
        </p:txBody>
      </p:sp>
    </p:spTree>
    <p:extLst>
      <p:ext uri="{BB962C8B-B14F-4D97-AF65-F5344CB8AC3E}">
        <p14:creationId xmlns:p14="http://schemas.microsoft.com/office/powerpoint/2010/main" val="13551814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BLM Test </a:t>
            </a:r>
            <a:endParaRPr lang="en-US" dirty="0">
              <a:solidFill>
                <a:srgbClr val="0000FF"/>
              </a:solidFill>
            </a:endParaRPr>
          </a:p>
        </p:txBody>
      </p:sp>
      <p:pic>
        <p:nvPicPr>
          <p:cNvPr id="5" name="Picture 4"/>
          <p:cNvPicPr>
            <a:picLocks noChangeAspect="1"/>
          </p:cNvPicPr>
          <p:nvPr/>
        </p:nvPicPr>
        <p:blipFill>
          <a:blip r:embed="rId2"/>
          <a:stretch>
            <a:fillRect/>
          </a:stretch>
        </p:blipFill>
        <p:spPr>
          <a:xfrm>
            <a:off x="76200" y="1371600"/>
            <a:ext cx="9144000" cy="5152430"/>
          </a:xfrm>
          <a:prstGeom prst="rect">
            <a:avLst/>
          </a:prstGeom>
        </p:spPr>
      </p:pic>
      <p:sp>
        <p:nvSpPr>
          <p:cNvPr id="6" name="Content Placeholder 5"/>
          <p:cNvSpPr>
            <a:spLocks noGrp="1"/>
          </p:cNvSpPr>
          <p:nvPr>
            <p:ph idx="1"/>
          </p:nvPr>
        </p:nvSpPr>
        <p:spPr/>
        <p:txBody>
          <a:bodyPr/>
          <a:lstStyle/>
          <a:p>
            <a:pPr marL="0" indent="0">
              <a:buNone/>
            </a:pPr>
            <a:r>
              <a:rPr lang="en-US" sz="1600" dirty="0" smtClean="0"/>
              <a:t>Beam Current 120 </a:t>
            </a:r>
            <a:r>
              <a:rPr lang="en-US" sz="1600" dirty="0" err="1" smtClean="0"/>
              <a:t>uA</a:t>
            </a:r>
            <a:endParaRPr lang="en-US" sz="1600" dirty="0"/>
          </a:p>
          <a:p>
            <a:pPr marL="0" indent="0">
              <a:buNone/>
            </a:pPr>
            <a:endParaRPr lang="en-US" dirty="0"/>
          </a:p>
        </p:txBody>
      </p:sp>
      <p:sp>
        <p:nvSpPr>
          <p:cNvPr id="7" name="TextBox 6"/>
          <p:cNvSpPr txBox="1"/>
          <p:nvPr/>
        </p:nvSpPr>
        <p:spPr>
          <a:xfrm>
            <a:off x="5181600" y="838200"/>
            <a:ext cx="2545288" cy="369332"/>
          </a:xfrm>
          <a:prstGeom prst="rect">
            <a:avLst/>
          </a:prstGeom>
          <a:noFill/>
        </p:spPr>
        <p:txBody>
          <a:bodyPr wrap="none" rtlCol="0">
            <a:spAutoFit/>
          </a:bodyPr>
          <a:lstStyle/>
          <a:p>
            <a:r>
              <a:rPr lang="en-US" dirty="0" err="1" smtClean="0"/>
              <a:t>Grigor</a:t>
            </a:r>
            <a:r>
              <a:rPr lang="en-US" dirty="0" smtClean="0"/>
              <a:t>, Gould, </a:t>
            </a:r>
            <a:r>
              <a:rPr lang="en-US" dirty="0" err="1" smtClean="0"/>
              <a:t>Zelenski</a:t>
            </a:r>
            <a:endParaRPr lang="en-US" dirty="0"/>
          </a:p>
        </p:txBody>
      </p:sp>
      <p:sp>
        <p:nvSpPr>
          <p:cNvPr id="3" name="TextBox 2"/>
          <p:cNvSpPr txBox="1"/>
          <p:nvPr/>
        </p:nvSpPr>
        <p:spPr>
          <a:xfrm>
            <a:off x="8382000" y="4648200"/>
            <a:ext cx="494033" cy="307777"/>
          </a:xfrm>
          <a:prstGeom prst="rect">
            <a:avLst/>
          </a:prstGeom>
          <a:noFill/>
        </p:spPr>
        <p:txBody>
          <a:bodyPr wrap="none" rtlCol="0">
            <a:spAutoFit/>
          </a:bodyPr>
          <a:lstStyle/>
          <a:p>
            <a:r>
              <a:rPr lang="en-US" sz="1400" dirty="0" smtClean="0"/>
              <a:t>Sc1</a:t>
            </a:r>
            <a:endParaRPr lang="en-US" sz="1400" dirty="0"/>
          </a:p>
        </p:txBody>
      </p:sp>
      <p:sp>
        <p:nvSpPr>
          <p:cNvPr id="8" name="TextBox 7"/>
          <p:cNvSpPr txBox="1"/>
          <p:nvPr/>
        </p:nvSpPr>
        <p:spPr>
          <a:xfrm>
            <a:off x="8382000" y="3886200"/>
            <a:ext cx="543914" cy="307777"/>
          </a:xfrm>
          <a:prstGeom prst="rect">
            <a:avLst/>
          </a:prstGeom>
          <a:noFill/>
        </p:spPr>
        <p:txBody>
          <a:bodyPr wrap="none" rtlCol="0">
            <a:spAutoFit/>
          </a:bodyPr>
          <a:lstStyle/>
          <a:p>
            <a:r>
              <a:rPr lang="en-US" sz="1400" dirty="0" err="1" smtClean="0">
                <a:solidFill>
                  <a:srgbClr val="008000"/>
                </a:solidFill>
              </a:rPr>
              <a:t>Sc</a:t>
            </a:r>
            <a:r>
              <a:rPr lang="en-US" sz="1400" dirty="0" smtClean="0">
                <a:solidFill>
                  <a:srgbClr val="008000"/>
                </a:solidFill>
              </a:rPr>
              <a:t> 3</a:t>
            </a:r>
            <a:endParaRPr lang="en-US" sz="1400" dirty="0">
              <a:solidFill>
                <a:srgbClr val="008000"/>
              </a:solidFill>
            </a:endParaRPr>
          </a:p>
        </p:txBody>
      </p:sp>
      <p:sp>
        <p:nvSpPr>
          <p:cNvPr id="9" name="TextBox 8"/>
          <p:cNvSpPr txBox="1"/>
          <p:nvPr/>
        </p:nvSpPr>
        <p:spPr>
          <a:xfrm>
            <a:off x="8382000" y="3352800"/>
            <a:ext cx="543914" cy="307777"/>
          </a:xfrm>
          <a:prstGeom prst="rect">
            <a:avLst/>
          </a:prstGeom>
          <a:noFill/>
        </p:spPr>
        <p:txBody>
          <a:bodyPr wrap="none" rtlCol="0">
            <a:spAutoFit/>
          </a:bodyPr>
          <a:lstStyle/>
          <a:p>
            <a:r>
              <a:rPr lang="en-US" sz="1400" dirty="0" err="1" smtClean="0">
                <a:solidFill>
                  <a:srgbClr val="CB0AB6"/>
                </a:solidFill>
              </a:rPr>
              <a:t>Sc</a:t>
            </a:r>
            <a:r>
              <a:rPr lang="en-US" sz="1400" dirty="0" smtClean="0">
                <a:solidFill>
                  <a:srgbClr val="CB0AB6"/>
                </a:solidFill>
              </a:rPr>
              <a:t> 5</a:t>
            </a:r>
            <a:endParaRPr lang="en-US" sz="1400" dirty="0">
              <a:solidFill>
                <a:srgbClr val="CB0AB6"/>
              </a:solidFill>
            </a:endParaRPr>
          </a:p>
        </p:txBody>
      </p:sp>
      <p:sp>
        <p:nvSpPr>
          <p:cNvPr id="10" name="TextBox 9"/>
          <p:cNvSpPr txBox="1"/>
          <p:nvPr/>
        </p:nvSpPr>
        <p:spPr>
          <a:xfrm>
            <a:off x="8382000" y="4114800"/>
            <a:ext cx="543914" cy="307777"/>
          </a:xfrm>
          <a:prstGeom prst="rect">
            <a:avLst/>
          </a:prstGeom>
          <a:noFill/>
        </p:spPr>
        <p:txBody>
          <a:bodyPr wrap="none" rtlCol="0">
            <a:spAutoFit/>
          </a:bodyPr>
          <a:lstStyle/>
          <a:p>
            <a:r>
              <a:rPr lang="en-US" sz="1400" dirty="0" err="1" smtClean="0">
                <a:solidFill>
                  <a:srgbClr val="FF6600"/>
                </a:solidFill>
              </a:rPr>
              <a:t>Sc</a:t>
            </a:r>
            <a:r>
              <a:rPr lang="en-US" sz="1400" dirty="0" smtClean="0">
                <a:solidFill>
                  <a:srgbClr val="FF6600"/>
                </a:solidFill>
              </a:rPr>
              <a:t> 8</a:t>
            </a:r>
            <a:endParaRPr lang="en-US" sz="1400" dirty="0">
              <a:solidFill>
                <a:srgbClr val="FF6600"/>
              </a:solidFill>
            </a:endParaRPr>
          </a:p>
        </p:txBody>
      </p:sp>
      <p:sp>
        <p:nvSpPr>
          <p:cNvPr id="11" name="TextBox 10"/>
          <p:cNvSpPr txBox="1"/>
          <p:nvPr/>
        </p:nvSpPr>
        <p:spPr>
          <a:xfrm>
            <a:off x="8382000" y="4343400"/>
            <a:ext cx="494033" cy="307777"/>
          </a:xfrm>
          <a:prstGeom prst="rect">
            <a:avLst/>
          </a:prstGeom>
          <a:noFill/>
        </p:spPr>
        <p:txBody>
          <a:bodyPr wrap="none" rtlCol="0">
            <a:spAutoFit/>
          </a:bodyPr>
          <a:lstStyle/>
          <a:p>
            <a:r>
              <a:rPr lang="en-US" sz="1400" dirty="0" smtClean="0">
                <a:solidFill>
                  <a:srgbClr val="FF0000"/>
                </a:solidFill>
              </a:rPr>
              <a:t>Sc2</a:t>
            </a:r>
            <a:endParaRPr lang="en-US" sz="1400" dirty="0">
              <a:solidFill>
                <a:srgbClr val="FF0000"/>
              </a:solidFill>
            </a:endParaRPr>
          </a:p>
        </p:txBody>
      </p:sp>
      <p:sp>
        <p:nvSpPr>
          <p:cNvPr id="12" name="TextBox 11"/>
          <p:cNvSpPr txBox="1"/>
          <p:nvPr/>
        </p:nvSpPr>
        <p:spPr>
          <a:xfrm>
            <a:off x="8382000" y="3657600"/>
            <a:ext cx="543914" cy="307777"/>
          </a:xfrm>
          <a:prstGeom prst="rect">
            <a:avLst/>
          </a:prstGeom>
          <a:noFill/>
        </p:spPr>
        <p:txBody>
          <a:bodyPr wrap="none" rtlCol="0">
            <a:spAutoFit/>
          </a:bodyPr>
          <a:lstStyle/>
          <a:p>
            <a:r>
              <a:rPr lang="en-US" sz="1400" dirty="0" err="1" smtClean="0">
                <a:solidFill>
                  <a:srgbClr val="0000FF"/>
                </a:solidFill>
              </a:rPr>
              <a:t>Sc</a:t>
            </a:r>
            <a:r>
              <a:rPr lang="en-US" sz="1400" dirty="0" smtClean="0">
                <a:solidFill>
                  <a:srgbClr val="0000FF"/>
                </a:solidFill>
              </a:rPr>
              <a:t> 4</a:t>
            </a:r>
            <a:endParaRPr lang="en-US" sz="1400" dirty="0">
              <a:solidFill>
                <a:srgbClr val="0000FF"/>
              </a:solidFill>
            </a:endParaRPr>
          </a:p>
        </p:txBody>
      </p:sp>
      <p:sp>
        <p:nvSpPr>
          <p:cNvPr id="13" name="TextBox 12"/>
          <p:cNvSpPr txBox="1"/>
          <p:nvPr/>
        </p:nvSpPr>
        <p:spPr>
          <a:xfrm>
            <a:off x="8382000" y="2971800"/>
            <a:ext cx="543914" cy="307777"/>
          </a:xfrm>
          <a:prstGeom prst="rect">
            <a:avLst/>
          </a:prstGeom>
          <a:noFill/>
        </p:spPr>
        <p:txBody>
          <a:bodyPr wrap="none" rtlCol="0">
            <a:spAutoFit/>
          </a:bodyPr>
          <a:lstStyle/>
          <a:p>
            <a:r>
              <a:rPr lang="en-US" sz="1400" dirty="0" err="1" smtClean="0">
                <a:solidFill>
                  <a:srgbClr val="EDCD0B"/>
                </a:solidFill>
              </a:rPr>
              <a:t>Sc</a:t>
            </a:r>
            <a:r>
              <a:rPr lang="en-US" sz="1400" dirty="0" smtClean="0">
                <a:solidFill>
                  <a:srgbClr val="EDCD0B"/>
                </a:solidFill>
              </a:rPr>
              <a:t> 7</a:t>
            </a:r>
            <a:endParaRPr lang="en-US" sz="1400" dirty="0">
              <a:solidFill>
                <a:srgbClr val="EDCD0B"/>
              </a:solidFill>
            </a:endParaRPr>
          </a:p>
        </p:txBody>
      </p:sp>
      <p:sp>
        <p:nvSpPr>
          <p:cNvPr id="14" name="TextBox 13"/>
          <p:cNvSpPr txBox="1"/>
          <p:nvPr/>
        </p:nvSpPr>
        <p:spPr>
          <a:xfrm>
            <a:off x="8458200" y="2209800"/>
            <a:ext cx="543914" cy="307777"/>
          </a:xfrm>
          <a:prstGeom prst="rect">
            <a:avLst/>
          </a:prstGeom>
          <a:noFill/>
        </p:spPr>
        <p:txBody>
          <a:bodyPr wrap="none" rtlCol="0">
            <a:spAutoFit/>
          </a:bodyPr>
          <a:lstStyle/>
          <a:p>
            <a:r>
              <a:rPr lang="en-US" sz="1400" dirty="0" err="1" smtClean="0">
                <a:solidFill>
                  <a:schemeClr val="bg1">
                    <a:lumMod val="50000"/>
                  </a:schemeClr>
                </a:solidFill>
              </a:rPr>
              <a:t>Sc</a:t>
            </a:r>
            <a:r>
              <a:rPr lang="en-US" sz="1400" dirty="0" smtClean="0">
                <a:solidFill>
                  <a:schemeClr val="bg1">
                    <a:lumMod val="50000"/>
                  </a:schemeClr>
                </a:solidFill>
              </a:rPr>
              <a:t> 6</a:t>
            </a:r>
            <a:endParaRPr lang="en-US" sz="1400" dirty="0">
              <a:solidFill>
                <a:schemeClr val="bg1">
                  <a:lumMod val="50000"/>
                </a:schemeClr>
              </a:solidFill>
            </a:endParaRPr>
          </a:p>
        </p:txBody>
      </p:sp>
      <p:sp>
        <p:nvSpPr>
          <p:cNvPr id="4" name="TextBox 3"/>
          <p:cNvSpPr txBox="1"/>
          <p:nvPr/>
        </p:nvSpPr>
        <p:spPr>
          <a:xfrm>
            <a:off x="9448800" y="54102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272843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0000"/>
                </a:solidFill>
              </a:rPr>
              <a:t>Gas Stripping </a:t>
            </a:r>
            <a:r>
              <a:rPr lang="en-US" sz="3200" dirty="0">
                <a:solidFill>
                  <a:srgbClr val="FF0000"/>
                </a:solidFill>
              </a:rPr>
              <a:t>L</a:t>
            </a:r>
            <a:r>
              <a:rPr lang="en-US" sz="3200" dirty="0" smtClean="0">
                <a:solidFill>
                  <a:srgbClr val="FF0000"/>
                </a:solidFill>
              </a:rPr>
              <a:t>osses are Detectable</a:t>
            </a:r>
            <a:endParaRPr lang="en-US" sz="3200" dirty="0">
              <a:solidFill>
                <a:srgbClr val="FF0000"/>
              </a:solidFill>
            </a:endParaRPr>
          </a:p>
        </p:txBody>
      </p:sp>
      <p:pic>
        <p:nvPicPr>
          <p:cNvPr id="4" name="Content Placeholder 3"/>
          <p:cNvPicPr>
            <a:picLocks noGrp="1" noChangeAspect="1"/>
          </p:cNvPicPr>
          <p:nvPr>
            <p:ph idx="1"/>
          </p:nvPr>
        </p:nvPicPr>
        <p:blipFill>
          <a:blip r:embed="rId2"/>
          <a:srcRect t="1199" b="1199"/>
          <a:stretch>
            <a:fillRect/>
          </a:stretch>
        </p:blipFill>
        <p:spPr>
          <a:prstGeom prst="rect">
            <a:avLst/>
          </a:prstGeom>
        </p:spPr>
      </p:pic>
      <p:pic>
        <p:nvPicPr>
          <p:cNvPr id="5" name="Picture 4"/>
          <p:cNvPicPr>
            <a:picLocks noChangeAspect="1"/>
          </p:cNvPicPr>
          <p:nvPr/>
        </p:nvPicPr>
        <p:blipFill>
          <a:blip r:embed="rId3"/>
          <a:stretch>
            <a:fillRect/>
          </a:stretch>
        </p:blipFill>
        <p:spPr>
          <a:xfrm>
            <a:off x="60960" y="1524000"/>
            <a:ext cx="9144000" cy="4813102"/>
          </a:xfrm>
          <a:prstGeom prst="rect">
            <a:avLst/>
          </a:prstGeom>
        </p:spPr>
      </p:pic>
      <p:sp>
        <p:nvSpPr>
          <p:cNvPr id="3" name="TextBox 2"/>
          <p:cNvSpPr txBox="1"/>
          <p:nvPr/>
        </p:nvSpPr>
        <p:spPr>
          <a:xfrm>
            <a:off x="5181600" y="2667000"/>
            <a:ext cx="710877" cy="276999"/>
          </a:xfrm>
          <a:prstGeom prst="rect">
            <a:avLst/>
          </a:prstGeom>
          <a:noFill/>
        </p:spPr>
        <p:txBody>
          <a:bodyPr wrap="none" rtlCol="0">
            <a:spAutoFit/>
          </a:bodyPr>
          <a:lstStyle/>
          <a:p>
            <a:r>
              <a:rPr lang="en-US" sz="1200" dirty="0" smtClean="0"/>
              <a:t>~5.3e-8</a:t>
            </a:r>
            <a:endParaRPr lang="en-US" sz="1200" dirty="0"/>
          </a:p>
        </p:txBody>
      </p:sp>
      <p:sp>
        <p:nvSpPr>
          <p:cNvPr id="6" name="TextBox 5"/>
          <p:cNvSpPr txBox="1"/>
          <p:nvPr/>
        </p:nvSpPr>
        <p:spPr>
          <a:xfrm>
            <a:off x="5181600" y="2209800"/>
            <a:ext cx="710877" cy="276999"/>
          </a:xfrm>
          <a:prstGeom prst="rect">
            <a:avLst/>
          </a:prstGeom>
          <a:noFill/>
        </p:spPr>
        <p:txBody>
          <a:bodyPr wrap="none" rtlCol="0">
            <a:spAutoFit/>
          </a:bodyPr>
          <a:lstStyle/>
          <a:p>
            <a:r>
              <a:rPr lang="en-US" sz="1200" dirty="0" smtClean="0"/>
              <a:t>~7.2e-8</a:t>
            </a:r>
            <a:endParaRPr lang="en-US" sz="1200" dirty="0"/>
          </a:p>
        </p:txBody>
      </p:sp>
      <p:cxnSp>
        <p:nvCxnSpPr>
          <p:cNvPr id="8" name="Straight Connector 7"/>
          <p:cNvCxnSpPr>
            <a:stCxn id="6" idx="1"/>
          </p:cNvCxnSpPr>
          <p:nvPr/>
        </p:nvCxnSpPr>
        <p:spPr>
          <a:xfrm flipH="1">
            <a:off x="5029200" y="2348300"/>
            <a:ext cx="152400" cy="166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791200" y="2590800"/>
            <a:ext cx="152400" cy="2286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7047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of Source and LEBT</a:t>
            </a:r>
            <a:endParaRPr lang="en-US" dirty="0"/>
          </a:p>
        </p:txBody>
      </p:sp>
    </p:spTree>
    <p:extLst>
      <p:ext uri="{BB962C8B-B14F-4D97-AF65-F5344CB8AC3E}">
        <p14:creationId xmlns:p14="http://schemas.microsoft.com/office/powerpoint/2010/main" val="31748163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Title 1"/>
          <p:cNvSpPr>
            <a:spLocks noGrp="1"/>
          </p:cNvSpPr>
          <p:nvPr>
            <p:ph type="title"/>
          </p:nvPr>
        </p:nvSpPr>
        <p:spPr/>
        <p:txBody>
          <a:bodyPr/>
          <a:lstStyle/>
          <a:p>
            <a:pPr eaLnBrk="1" hangingPunct="1"/>
            <a:r>
              <a:rPr lang="en-US" dirty="0" smtClean="0">
                <a:solidFill>
                  <a:srgbClr val="FF0000"/>
                </a:solidFill>
              </a:rPr>
              <a:t>H- Space </a:t>
            </a:r>
            <a:r>
              <a:rPr lang="en-US" dirty="0">
                <a:solidFill>
                  <a:srgbClr val="FF0000"/>
                </a:solidFill>
              </a:rPr>
              <a:t>C</a:t>
            </a:r>
            <a:r>
              <a:rPr lang="en-US" dirty="0" smtClean="0">
                <a:solidFill>
                  <a:srgbClr val="FF0000"/>
                </a:solidFill>
              </a:rPr>
              <a:t>harge Neutralization in LEBT </a:t>
            </a:r>
          </a:p>
        </p:txBody>
      </p:sp>
      <p:pic>
        <p:nvPicPr>
          <p:cNvPr id="439298" name="Picture 2"/>
          <p:cNvPicPr>
            <a:picLocks noChangeAspect="1" noChangeArrowheads="1"/>
          </p:cNvPicPr>
          <p:nvPr/>
        </p:nvPicPr>
        <p:blipFill>
          <a:blip r:embed="rId3" cstate="print"/>
          <a:srcRect/>
          <a:stretch>
            <a:fillRect/>
          </a:stretch>
        </p:blipFill>
        <p:spPr bwMode="auto">
          <a:xfrm>
            <a:off x="381000" y="1600200"/>
            <a:ext cx="8337550" cy="3810000"/>
          </a:xfrm>
          <a:prstGeom prst="rect">
            <a:avLst/>
          </a:prstGeom>
          <a:noFill/>
          <a:ln w="9525">
            <a:noFill/>
            <a:miter lim="800000"/>
            <a:headEnd/>
            <a:tailEnd/>
          </a:ln>
        </p:spPr>
      </p:pic>
      <p:sp>
        <p:nvSpPr>
          <p:cNvPr id="439299" name="Text Box 4"/>
          <p:cNvSpPr txBox="1">
            <a:spLocks noChangeArrowheads="1"/>
          </p:cNvSpPr>
          <p:nvPr/>
        </p:nvSpPr>
        <p:spPr bwMode="auto">
          <a:xfrm>
            <a:off x="7162800" y="5562600"/>
            <a:ext cx="827088" cy="457200"/>
          </a:xfrm>
          <a:prstGeom prst="rect">
            <a:avLst/>
          </a:prstGeom>
          <a:noFill/>
          <a:ln w="9525">
            <a:noFill/>
            <a:miter lim="800000"/>
            <a:headEnd/>
            <a:tailEnd/>
          </a:ln>
        </p:spPr>
        <p:txBody>
          <a:bodyPr wrap="none">
            <a:spAutoFit/>
          </a:bodyPr>
          <a:lstStyle/>
          <a:p>
            <a:r>
              <a:rPr lang="en-US"/>
              <a:t>RFQ</a:t>
            </a:r>
          </a:p>
        </p:txBody>
      </p:sp>
      <p:sp>
        <p:nvSpPr>
          <p:cNvPr id="439300" name="Line 5"/>
          <p:cNvSpPr>
            <a:spLocks noChangeShapeType="1"/>
          </p:cNvSpPr>
          <p:nvPr/>
        </p:nvSpPr>
        <p:spPr bwMode="auto">
          <a:xfrm>
            <a:off x="7162800" y="3200400"/>
            <a:ext cx="0" cy="2362200"/>
          </a:xfrm>
          <a:prstGeom prst="line">
            <a:avLst/>
          </a:prstGeom>
          <a:noFill/>
          <a:ln w="28575">
            <a:solidFill>
              <a:srgbClr val="FF0000"/>
            </a:solidFill>
            <a:round/>
            <a:headEnd/>
            <a:tailEnd type="triangle" w="med" len="med"/>
          </a:ln>
        </p:spPr>
        <p:txBody>
          <a:bodyPr/>
          <a:lstStyle/>
          <a:p>
            <a:endParaRPr lang="en-US"/>
          </a:p>
        </p:txBody>
      </p:sp>
      <p:sp>
        <p:nvSpPr>
          <p:cNvPr id="439301" name="Line 6"/>
          <p:cNvSpPr>
            <a:spLocks noChangeShapeType="1"/>
          </p:cNvSpPr>
          <p:nvPr/>
        </p:nvSpPr>
        <p:spPr bwMode="auto">
          <a:xfrm flipH="1">
            <a:off x="5562600" y="3124200"/>
            <a:ext cx="152400" cy="2438400"/>
          </a:xfrm>
          <a:prstGeom prst="line">
            <a:avLst/>
          </a:prstGeom>
          <a:noFill/>
          <a:ln w="28575">
            <a:solidFill>
              <a:srgbClr val="FF0000"/>
            </a:solidFill>
            <a:round/>
            <a:headEnd/>
            <a:tailEnd type="triangle" w="med" len="med"/>
          </a:ln>
        </p:spPr>
        <p:txBody>
          <a:bodyPr/>
          <a:lstStyle/>
          <a:p>
            <a:endParaRPr lang="en-US"/>
          </a:p>
        </p:txBody>
      </p:sp>
      <p:sp>
        <p:nvSpPr>
          <p:cNvPr id="439302" name="Text Box 7"/>
          <p:cNvSpPr txBox="1">
            <a:spLocks noChangeArrowheads="1"/>
          </p:cNvSpPr>
          <p:nvPr/>
        </p:nvSpPr>
        <p:spPr bwMode="auto">
          <a:xfrm>
            <a:off x="5410200" y="5486400"/>
            <a:ext cx="1373188" cy="457200"/>
          </a:xfrm>
          <a:prstGeom prst="rect">
            <a:avLst/>
          </a:prstGeom>
          <a:noFill/>
          <a:ln w="9525">
            <a:noFill/>
            <a:miter lim="800000"/>
            <a:headEnd/>
            <a:tailEnd/>
          </a:ln>
        </p:spPr>
        <p:txBody>
          <a:bodyPr wrap="none">
            <a:spAutoFit/>
          </a:bodyPr>
          <a:lstStyle/>
          <a:p>
            <a:r>
              <a:rPr lang="en-US"/>
              <a:t>Solenoid</a:t>
            </a:r>
          </a:p>
        </p:txBody>
      </p:sp>
      <p:sp>
        <p:nvSpPr>
          <p:cNvPr id="439303" name="Line 8"/>
          <p:cNvSpPr>
            <a:spLocks noChangeShapeType="1"/>
          </p:cNvSpPr>
          <p:nvPr/>
        </p:nvSpPr>
        <p:spPr bwMode="auto">
          <a:xfrm>
            <a:off x="4191000" y="3200400"/>
            <a:ext cx="76200" cy="2438400"/>
          </a:xfrm>
          <a:prstGeom prst="line">
            <a:avLst/>
          </a:prstGeom>
          <a:noFill/>
          <a:ln w="28575">
            <a:solidFill>
              <a:srgbClr val="FF0000"/>
            </a:solidFill>
            <a:round/>
            <a:headEnd/>
            <a:tailEnd type="triangle" w="med" len="med"/>
          </a:ln>
        </p:spPr>
        <p:txBody>
          <a:bodyPr/>
          <a:lstStyle/>
          <a:p>
            <a:endParaRPr lang="en-US"/>
          </a:p>
        </p:txBody>
      </p:sp>
      <p:sp>
        <p:nvSpPr>
          <p:cNvPr id="439304" name="Text Box 9"/>
          <p:cNvSpPr txBox="1">
            <a:spLocks noChangeArrowheads="1"/>
          </p:cNvSpPr>
          <p:nvPr/>
        </p:nvSpPr>
        <p:spPr bwMode="auto">
          <a:xfrm>
            <a:off x="4022725" y="5449888"/>
            <a:ext cx="1050925" cy="457200"/>
          </a:xfrm>
          <a:prstGeom prst="rect">
            <a:avLst/>
          </a:prstGeom>
          <a:noFill/>
          <a:ln w="9525">
            <a:noFill/>
            <a:miter lim="800000"/>
            <a:headEnd/>
            <a:tailEnd/>
          </a:ln>
        </p:spPr>
        <p:txBody>
          <a:bodyPr wrap="none">
            <a:spAutoFit/>
          </a:bodyPr>
          <a:lstStyle/>
          <a:p>
            <a:r>
              <a:rPr lang="en-US"/>
              <a:t>Dipole</a:t>
            </a:r>
          </a:p>
        </p:txBody>
      </p:sp>
      <p:sp>
        <p:nvSpPr>
          <p:cNvPr id="439305" name="Line 10"/>
          <p:cNvSpPr>
            <a:spLocks noChangeShapeType="1"/>
          </p:cNvSpPr>
          <p:nvPr/>
        </p:nvSpPr>
        <p:spPr bwMode="auto">
          <a:xfrm>
            <a:off x="3352800" y="2971800"/>
            <a:ext cx="2209800" cy="2590800"/>
          </a:xfrm>
          <a:prstGeom prst="line">
            <a:avLst/>
          </a:prstGeom>
          <a:noFill/>
          <a:ln w="28575">
            <a:solidFill>
              <a:srgbClr val="FF0000"/>
            </a:solidFill>
            <a:round/>
            <a:headEnd/>
            <a:tailEnd type="triangle" w="med" len="med"/>
          </a:ln>
        </p:spPr>
        <p:txBody>
          <a:bodyPr/>
          <a:lstStyle/>
          <a:p>
            <a:endParaRPr lang="en-US"/>
          </a:p>
        </p:txBody>
      </p:sp>
      <p:sp>
        <p:nvSpPr>
          <p:cNvPr id="439306" name="Line 11"/>
          <p:cNvSpPr>
            <a:spLocks noChangeShapeType="1"/>
          </p:cNvSpPr>
          <p:nvPr/>
        </p:nvSpPr>
        <p:spPr bwMode="auto">
          <a:xfrm>
            <a:off x="2895600" y="3200400"/>
            <a:ext cx="152400" cy="2362200"/>
          </a:xfrm>
          <a:prstGeom prst="line">
            <a:avLst/>
          </a:prstGeom>
          <a:noFill/>
          <a:ln w="28575">
            <a:solidFill>
              <a:srgbClr val="FF0000"/>
            </a:solidFill>
            <a:round/>
            <a:headEnd/>
            <a:tailEnd type="triangle" w="med" len="med"/>
          </a:ln>
        </p:spPr>
        <p:txBody>
          <a:bodyPr/>
          <a:lstStyle/>
          <a:p>
            <a:endParaRPr lang="en-US"/>
          </a:p>
        </p:txBody>
      </p:sp>
      <p:sp>
        <p:nvSpPr>
          <p:cNvPr id="439307" name="Text Box 12"/>
          <p:cNvSpPr txBox="1">
            <a:spLocks noChangeArrowheads="1"/>
          </p:cNvSpPr>
          <p:nvPr/>
        </p:nvSpPr>
        <p:spPr bwMode="auto">
          <a:xfrm>
            <a:off x="1752600" y="5562600"/>
            <a:ext cx="2032000" cy="822325"/>
          </a:xfrm>
          <a:prstGeom prst="rect">
            <a:avLst/>
          </a:prstGeom>
          <a:noFill/>
          <a:ln w="9525">
            <a:noFill/>
            <a:miter lim="800000"/>
            <a:headEnd/>
            <a:tailEnd/>
          </a:ln>
        </p:spPr>
        <p:txBody>
          <a:bodyPr wrap="none">
            <a:spAutoFit/>
          </a:bodyPr>
          <a:lstStyle/>
          <a:p>
            <a:r>
              <a:rPr lang="en-US"/>
              <a:t>High Intensity</a:t>
            </a:r>
          </a:p>
          <a:p>
            <a:r>
              <a:rPr lang="en-US"/>
              <a:t>H- ion source</a:t>
            </a:r>
          </a:p>
        </p:txBody>
      </p:sp>
    </p:spTree>
    <p:extLst>
      <p:ext uri="{BB962C8B-B14F-4D97-AF65-F5344CB8AC3E}">
        <p14:creationId xmlns:p14="http://schemas.microsoft.com/office/powerpoint/2010/main" val="2419318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85800" y="2286000"/>
            <a:ext cx="36576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74434" name="Title 1"/>
          <p:cNvSpPr>
            <a:spLocks noGrp="1"/>
          </p:cNvSpPr>
          <p:nvPr>
            <p:ph type="title"/>
          </p:nvPr>
        </p:nvSpPr>
        <p:spPr/>
        <p:txBody>
          <a:bodyPr/>
          <a:lstStyle/>
          <a:p>
            <a:pPr eaLnBrk="1" hangingPunct="1"/>
            <a:r>
              <a:rPr lang="en-US" dirty="0" smtClean="0">
                <a:solidFill>
                  <a:srgbClr val="FF0000"/>
                </a:solidFill>
              </a:rPr>
              <a:t> </a:t>
            </a:r>
            <a:r>
              <a:rPr lang="en-US" dirty="0" smtClean="0">
                <a:solidFill>
                  <a:srgbClr val="0000FF"/>
                </a:solidFill>
              </a:rPr>
              <a:t>LEBT at 35 keV </a:t>
            </a:r>
          </a:p>
        </p:txBody>
      </p:sp>
      <p:cxnSp>
        <p:nvCxnSpPr>
          <p:cNvPr id="5" name="Straight Connector 4"/>
          <p:cNvCxnSpPr/>
          <p:nvPr/>
        </p:nvCxnSpPr>
        <p:spPr>
          <a:xfrm rot="16200000" flipH="1">
            <a:off x="6515100" y="3162300"/>
            <a:ext cx="2743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019800" y="3048000"/>
            <a:ext cx="34290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7620000" y="1905000"/>
            <a:ext cx="685800" cy="2438400"/>
          </a:xfrm>
          <a:prstGeom prst="ellipse">
            <a:avLst/>
          </a:prstGeom>
          <a:scene3d>
            <a:camera prst="orthographicFront">
              <a:rot lat="0" lon="0" rev="19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10" name="Straight Connector 9"/>
          <p:cNvCxnSpPr/>
          <p:nvPr/>
        </p:nvCxnSpPr>
        <p:spPr>
          <a:xfrm>
            <a:off x="685800" y="1905000"/>
            <a:ext cx="3733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3400" y="3429000"/>
            <a:ext cx="403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4440" name="Straight Connector 16"/>
          <p:cNvCxnSpPr>
            <a:cxnSpLocks noChangeShapeType="1"/>
          </p:cNvCxnSpPr>
          <p:nvPr/>
        </p:nvCxnSpPr>
        <p:spPr bwMode="auto">
          <a:xfrm flipV="1">
            <a:off x="685800" y="2590800"/>
            <a:ext cx="4191000" cy="76200"/>
          </a:xfrm>
          <a:prstGeom prst="line">
            <a:avLst/>
          </a:prstGeom>
          <a:noFill/>
          <a:ln w="19050" algn="ctr">
            <a:solidFill>
              <a:srgbClr val="4A7EBB"/>
            </a:solidFill>
            <a:round/>
            <a:headEnd/>
            <a:tailEnd type="triangle" w="med" len="med"/>
          </a:ln>
        </p:spPr>
      </p:cxnSp>
      <p:cxnSp>
        <p:nvCxnSpPr>
          <p:cNvPr id="25" name="Straight Connector 24"/>
          <p:cNvCxnSpPr/>
          <p:nvPr/>
        </p:nvCxnSpPr>
        <p:spPr>
          <a:xfrm flipV="1">
            <a:off x="762000" y="2057400"/>
            <a:ext cx="3252788" cy="3651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62000" y="2895600"/>
            <a:ext cx="3352800" cy="381000"/>
          </a:xfrm>
          <a:prstGeom prst="line">
            <a:avLst/>
          </a:prstGeom>
          <a:ln w="25400">
            <a:solidFill>
              <a:schemeClr val="tx1"/>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274443" name="Rectangle 12"/>
          <p:cNvSpPr>
            <a:spLocks noChangeArrowheads="1"/>
          </p:cNvSpPr>
          <p:nvPr/>
        </p:nvSpPr>
        <p:spPr bwMode="auto">
          <a:xfrm>
            <a:off x="304800" y="3962400"/>
            <a:ext cx="5867400" cy="2654300"/>
          </a:xfrm>
          <a:prstGeom prst="rect">
            <a:avLst/>
          </a:prstGeom>
          <a:noFill/>
          <a:ln w="9525">
            <a:noFill/>
            <a:miter lim="800000"/>
            <a:headEnd/>
            <a:tailEnd/>
          </a:ln>
        </p:spPr>
        <p:txBody>
          <a:bodyPr>
            <a:spAutoFit/>
          </a:bodyPr>
          <a:lstStyle/>
          <a:p>
            <a:pPr>
              <a:buFont typeface="Arial" charset="0"/>
              <a:buChar char="•"/>
            </a:pPr>
            <a:r>
              <a:rPr lang="en-US" sz="2800" dirty="0" smtClean="0">
                <a:latin typeface="Calibri" pitchFamily="34" charset="0"/>
              </a:rPr>
              <a:t> </a:t>
            </a:r>
            <a:r>
              <a:rPr lang="en-US" sz="2800" dirty="0">
                <a:latin typeface="Calibri" pitchFamily="34" charset="0"/>
              </a:rPr>
              <a:t>LEBT  for </a:t>
            </a:r>
            <a:r>
              <a:rPr lang="en-US" sz="2800" dirty="0" smtClean="0">
                <a:latin typeface="Calibri" pitchFamily="34" charset="0"/>
              </a:rPr>
              <a:t>120 </a:t>
            </a:r>
            <a:r>
              <a:rPr lang="en-US" sz="2800" dirty="0">
                <a:latin typeface="Calibri" pitchFamily="34" charset="0"/>
              </a:rPr>
              <a:t>mA H-  </a:t>
            </a:r>
          </a:p>
          <a:p>
            <a:pPr>
              <a:buFont typeface="Arial" charset="0"/>
              <a:buChar char="•"/>
            </a:pPr>
            <a:r>
              <a:rPr lang="en-US" sz="2800" dirty="0">
                <a:latin typeface="Calibri" pitchFamily="34" charset="0"/>
              </a:rPr>
              <a:t>Magnetic (solenoid) focusing</a:t>
            </a:r>
          </a:p>
          <a:p>
            <a:pPr>
              <a:buFont typeface="Arial" charset="0"/>
              <a:buChar char="•"/>
            </a:pPr>
            <a:r>
              <a:rPr lang="en-US" sz="2800" dirty="0">
                <a:latin typeface="Calibri" pitchFamily="34" charset="0"/>
              </a:rPr>
              <a:t>H</a:t>
            </a:r>
            <a:r>
              <a:rPr lang="en-US" sz="2800" baseline="30000" dirty="0">
                <a:latin typeface="Calibri" pitchFamily="34" charset="0"/>
              </a:rPr>
              <a:t>-</a:t>
            </a:r>
            <a:r>
              <a:rPr lang="en-US" sz="2800" dirty="0">
                <a:latin typeface="Calibri" pitchFamily="34" charset="0"/>
              </a:rPr>
              <a:t> ionizes residual gas and capture positive nucleus this is called space charge neutralization</a:t>
            </a:r>
          </a:p>
          <a:p>
            <a:pPr>
              <a:buFont typeface="Arial" charset="0"/>
              <a:buChar char="•"/>
            </a:pPr>
            <a:r>
              <a:rPr lang="en-US" sz="2800" dirty="0">
                <a:latin typeface="Calibri" pitchFamily="34" charset="0"/>
              </a:rPr>
              <a:t>H</a:t>
            </a:r>
            <a:r>
              <a:rPr lang="en-US" sz="2800" baseline="30000" dirty="0">
                <a:latin typeface="Calibri" pitchFamily="34" charset="0"/>
              </a:rPr>
              <a:t>- </a:t>
            </a:r>
            <a:r>
              <a:rPr lang="en-US" sz="2800" dirty="0">
                <a:latin typeface="Calibri" pitchFamily="34" charset="0"/>
              </a:rPr>
              <a:t>stripping</a:t>
            </a:r>
          </a:p>
        </p:txBody>
      </p:sp>
      <p:grpSp>
        <p:nvGrpSpPr>
          <p:cNvPr id="274444" name="Group 14"/>
          <p:cNvGrpSpPr>
            <a:grpSpLocks/>
          </p:cNvGrpSpPr>
          <p:nvPr/>
        </p:nvGrpSpPr>
        <p:grpSpPr bwMode="auto">
          <a:xfrm>
            <a:off x="6553200" y="4800600"/>
            <a:ext cx="2057400" cy="1752600"/>
            <a:chOff x="228600" y="4648200"/>
            <a:chExt cx="2057400" cy="1752600"/>
          </a:xfrm>
        </p:grpSpPr>
        <p:sp>
          <p:nvSpPr>
            <p:cNvPr id="274457" name="Rectangle 23"/>
            <p:cNvSpPr>
              <a:spLocks noChangeArrowheads="1"/>
            </p:cNvSpPr>
            <p:nvPr/>
          </p:nvSpPr>
          <p:spPr bwMode="auto">
            <a:xfrm>
              <a:off x="1676400" y="5105400"/>
              <a:ext cx="609600" cy="914400"/>
            </a:xfrm>
            <a:prstGeom prst="rect">
              <a:avLst/>
            </a:prstGeom>
            <a:solidFill>
              <a:srgbClr val="FF0000"/>
            </a:solidFill>
            <a:ln w="9525">
              <a:solidFill>
                <a:schemeClr val="tx1"/>
              </a:solidFill>
              <a:miter lim="800000"/>
              <a:headEnd/>
              <a:tailEnd/>
            </a:ln>
          </p:spPr>
          <p:txBody>
            <a:bodyPr wrap="none" anchor="ctr"/>
            <a:lstStyle/>
            <a:p>
              <a:pPr algn="ctr"/>
              <a:r>
                <a:rPr lang="en-US" sz="1800">
                  <a:latin typeface="Calibri" pitchFamily="34" charset="0"/>
                </a:rPr>
                <a:t>RFQ</a:t>
              </a:r>
            </a:p>
          </p:txBody>
        </p:sp>
        <p:sp>
          <p:nvSpPr>
            <p:cNvPr id="274458" name="Rectangle 24"/>
            <p:cNvSpPr>
              <a:spLocks noChangeArrowheads="1"/>
            </p:cNvSpPr>
            <p:nvPr/>
          </p:nvSpPr>
          <p:spPr bwMode="auto">
            <a:xfrm>
              <a:off x="1371600" y="5105400"/>
              <a:ext cx="304800" cy="914400"/>
            </a:xfrm>
            <a:prstGeom prst="rect">
              <a:avLst/>
            </a:prstGeom>
            <a:solidFill>
              <a:srgbClr val="0000FF"/>
            </a:solidFill>
            <a:ln w="9525">
              <a:solidFill>
                <a:schemeClr val="tx1"/>
              </a:solidFill>
              <a:miter lim="800000"/>
              <a:headEnd/>
              <a:tailEnd/>
            </a:ln>
          </p:spPr>
          <p:txBody>
            <a:bodyPr wrap="none" anchor="ctr"/>
            <a:lstStyle/>
            <a:p>
              <a:pPr algn="ctr"/>
              <a:r>
                <a:rPr lang="en-US" sz="1800">
                  <a:latin typeface="Calibri" pitchFamily="34" charset="0"/>
                </a:rPr>
                <a:t>SOL</a:t>
              </a:r>
            </a:p>
          </p:txBody>
        </p:sp>
        <p:sp>
          <p:nvSpPr>
            <p:cNvPr id="274459" name="Rectangle 25"/>
            <p:cNvSpPr>
              <a:spLocks noChangeArrowheads="1"/>
            </p:cNvSpPr>
            <p:nvPr/>
          </p:nvSpPr>
          <p:spPr bwMode="auto">
            <a:xfrm>
              <a:off x="381000" y="5105400"/>
              <a:ext cx="304800" cy="914400"/>
            </a:xfrm>
            <a:prstGeom prst="rect">
              <a:avLst/>
            </a:prstGeom>
            <a:solidFill>
              <a:srgbClr val="0000FF"/>
            </a:solidFill>
            <a:ln w="9525">
              <a:solidFill>
                <a:schemeClr val="tx1"/>
              </a:solidFill>
              <a:miter lim="800000"/>
              <a:headEnd/>
              <a:tailEnd/>
            </a:ln>
          </p:spPr>
          <p:txBody>
            <a:bodyPr wrap="none" anchor="ctr"/>
            <a:lstStyle/>
            <a:p>
              <a:pPr algn="ctr"/>
              <a:r>
                <a:rPr lang="en-US" sz="1800">
                  <a:latin typeface="Calibri" pitchFamily="34" charset="0"/>
                </a:rPr>
                <a:t>SOL</a:t>
              </a:r>
            </a:p>
          </p:txBody>
        </p:sp>
        <p:sp>
          <p:nvSpPr>
            <p:cNvPr id="274460" name="Rectangle 26"/>
            <p:cNvSpPr>
              <a:spLocks noChangeArrowheads="1"/>
            </p:cNvSpPr>
            <p:nvPr/>
          </p:nvSpPr>
          <p:spPr bwMode="auto">
            <a:xfrm>
              <a:off x="228600" y="4648200"/>
              <a:ext cx="152400" cy="1752600"/>
            </a:xfrm>
            <a:prstGeom prst="rect">
              <a:avLst/>
            </a:prstGeom>
            <a:solidFill>
              <a:schemeClr val="bg2"/>
            </a:solidFill>
            <a:ln w="9525">
              <a:solidFill>
                <a:schemeClr val="tx1"/>
              </a:solidFill>
              <a:miter lim="800000"/>
              <a:headEnd/>
              <a:tailEnd/>
            </a:ln>
          </p:spPr>
          <p:txBody>
            <a:bodyPr wrap="none" anchor="ctr"/>
            <a:lstStyle/>
            <a:p>
              <a:pPr algn="ctr"/>
              <a:r>
                <a:rPr lang="en-US" sz="1800">
                  <a:latin typeface="Calibri" pitchFamily="34" charset="0"/>
                </a:rPr>
                <a:t>IS</a:t>
              </a:r>
            </a:p>
          </p:txBody>
        </p:sp>
      </p:grpSp>
      <p:sp>
        <p:nvSpPr>
          <p:cNvPr id="274445" name="TextBox 20"/>
          <p:cNvSpPr txBox="1">
            <a:spLocks noChangeArrowheads="1"/>
          </p:cNvSpPr>
          <p:nvPr/>
        </p:nvSpPr>
        <p:spPr bwMode="auto">
          <a:xfrm>
            <a:off x="8839200" y="3276600"/>
            <a:ext cx="304800" cy="369888"/>
          </a:xfrm>
          <a:prstGeom prst="rect">
            <a:avLst/>
          </a:prstGeom>
          <a:noFill/>
          <a:ln w="9525">
            <a:noFill/>
            <a:miter lim="800000"/>
            <a:headEnd/>
            <a:tailEnd/>
          </a:ln>
        </p:spPr>
        <p:txBody>
          <a:bodyPr wrap="none">
            <a:spAutoFit/>
          </a:bodyPr>
          <a:lstStyle/>
          <a:p>
            <a:r>
              <a:rPr lang="en-US" sz="1800">
                <a:latin typeface="Calibri" pitchFamily="34" charset="0"/>
              </a:rPr>
              <a:t>X</a:t>
            </a:r>
          </a:p>
        </p:txBody>
      </p:sp>
      <p:sp>
        <p:nvSpPr>
          <p:cNvPr id="274446" name="TextBox 21"/>
          <p:cNvSpPr txBox="1">
            <a:spLocks noChangeArrowheads="1"/>
          </p:cNvSpPr>
          <p:nvPr/>
        </p:nvSpPr>
        <p:spPr bwMode="auto">
          <a:xfrm>
            <a:off x="7848600" y="1600200"/>
            <a:ext cx="360363" cy="369888"/>
          </a:xfrm>
          <a:prstGeom prst="rect">
            <a:avLst/>
          </a:prstGeom>
          <a:noFill/>
          <a:ln w="9525">
            <a:noFill/>
            <a:miter lim="800000"/>
            <a:headEnd/>
            <a:tailEnd/>
          </a:ln>
        </p:spPr>
        <p:txBody>
          <a:bodyPr wrap="none">
            <a:spAutoFit/>
          </a:bodyPr>
          <a:lstStyle/>
          <a:p>
            <a:r>
              <a:rPr lang="en-US" sz="1800">
                <a:latin typeface="Calibri" pitchFamily="34" charset="0"/>
              </a:rPr>
              <a:t>X’</a:t>
            </a:r>
          </a:p>
        </p:txBody>
      </p:sp>
      <p:sp>
        <p:nvSpPr>
          <p:cNvPr id="274447" name="TextBox 22"/>
          <p:cNvSpPr txBox="1">
            <a:spLocks noChangeArrowheads="1"/>
          </p:cNvSpPr>
          <p:nvPr/>
        </p:nvSpPr>
        <p:spPr bwMode="auto">
          <a:xfrm>
            <a:off x="4067175" y="1219200"/>
            <a:ext cx="5076825" cy="677863"/>
          </a:xfrm>
          <a:prstGeom prst="rect">
            <a:avLst/>
          </a:prstGeom>
          <a:noFill/>
          <a:ln w="9525">
            <a:noFill/>
            <a:miter lim="800000"/>
            <a:headEnd/>
            <a:tailEnd/>
          </a:ln>
        </p:spPr>
        <p:txBody>
          <a:bodyPr wrap="none">
            <a:spAutoFit/>
          </a:bodyPr>
          <a:lstStyle/>
          <a:p>
            <a:r>
              <a:rPr lang="en-US" sz="2000" b="1">
                <a:latin typeface="Calibri" pitchFamily="34" charset="0"/>
              </a:rPr>
              <a:t>During Neutralization time phase space rotate</a:t>
            </a:r>
          </a:p>
          <a:p>
            <a:endParaRPr lang="en-US" sz="1800">
              <a:latin typeface="Calibri" pitchFamily="34" charset="0"/>
            </a:endParaRPr>
          </a:p>
        </p:txBody>
      </p:sp>
      <p:cxnSp>
        <p:nvCxnSpPr>
          <p:cNvPr id="32" name="Straight Arrow Connector 31"/>
          <p:cNvCxnSpPr/>
          <p:nvPr/>
        </p:nvCxnSpPr>
        <p:spPr>
          <a:xfrm>
            <a:off x="11582400" y="4191000"/>
            <a:ext cx="914400" cy="914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7505701" y="4762500"/>
            <a:ext cx="990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4450" name="TextBox 34"/>
          <p:cNvSpPr txBox="1">
            <a:spLocks noChangeArrowheads="1"/>
          </p:cNvSpPr>
          <p:nvPr/>
        </p:nvSpPr>
        <p:spPr bwMode="auto">
          <a:xfrm>
            <a:off x="5638800" y="1905000"/>
            <a:ext cx="1676185" cy="523220"/>
          </a:xfrm>
          <a:prstGeom prst="rect">
            <a:avLst/>
          </a:prstGeom>
          <a:noFill/>
          <a:ln w="9525">
            <a:noFill/>
            <a:miter lim="800000"/>
            <a:headEnd/>
            <a:tailEnd/>
          </a:ln>
        </p:spPr>
        <p:txBody>
          <a:bodyPr wrap="none">
            <a:spAutoFit/>
          </a:bodyPr>
          <a:lstStyle/>
          <a:p>
            <a:r>
              <a:rPr lang="el-GR" sz="2800" dirty="0">
                <a:latin typeface="Calibri" pitchFamily="34" charset="0"/>
              </a:rPr>
              <a:t>τ</a:t>
            </a:r>
            <a:r>
              <a:rPr lang="en-US" sz="2800" baseline="-25000" dirty="0">
                <a:latin typeface="Calibri" pitchFamily="34" charset="0"/>
              </a:rPr>
              <a:t>N </a:t>
            </a:r>
            <a:r>
              <a:rPr lang="en-US" sz="2800" dirty="0">
                <a:latin typeface="Calibri" pitchFamily="34" charset="0"/>
              </a:rPr>
              <a:t>~ </a:t>
            </a:r>
            <a:r>
              <a:rPr lang="en-US" sz="2800" dirty="0" smtClean="0">
                <a:latin typeface="Calibri" pitchFamily="34" charset="0"/>
              </a:rPr>
              <a:t>100</a:t>
            </a:r>
            <a:r>
              <a:rPr lang="el-GR" sz="2800" dirty="0" smtClean="0">
                <a:latin typeface="Calibri" pitchFamily="34" charset="0"/>
              </a:rPr>
              <a:t>μ</a:t>
            </a:r>
            <a:r>
              <a:rPr lang="en-US" sz="2800" dirty="0" smtClean="0">
                <a:latin typeface="Calibri" pitchFamily="34" charset="0"/>
              </a:rPr>
              <a:t>s</a:t>
            </a:r>
            <a:endParaRPr lang="en-US" sz="2800" dirty="0">
              <a:latin typeface="Calibri" pitchFamily="34" charset="0"/>
            </a:endParaRPr>
          </a:p>
        </p:txBody>
      </p:sp>
      <p:sp>
        <p:nvSpPr>
          <p:cNvPr id="274451" name="Line 24"/>
          <p:cNvSpPr>
            <a:spLocks noChangeShapeType="1"/>
          </p:cNvSpPr>
          <p:nvPr/>
        </p:nvSpPr>
        <p:spPr bwMode="auto">
          <a:xfrm>
            <a:off x="6553200" y="5791200"/>
            <a:ext cx="2057400" cy="0"/>
          </a:xfrm>
          <a:prstGeom prst="line">
            <a:avLst/>
          </a:prstGeom>
          <a:noFill/>
          <a:ln w="9525">
            <a:solidFill>
              <a:schemeClr val="tx1"/>
            </a:solidFill>
            <a:round/>
            <a:headEnd/>
            <a:tailEnd/>
          </a:ln>
        </p:spPr>
        <p:txBody>
          <a:bodyPr/>
          <a:lstStyle/>
          <a:p>
            <a:endParaRPr lang="en-US"/>
          </a:p>
        </p:txBody>
      </p:sp>
      <p:sp>
        <p:nvSpPr>
          <p:cNvPr id="274452" name="Rectangle 25"/>
          <p:cNvSpPr>
            <a:spLocks noChangeArrowheads="1"/>
          </p:cNvSpPr>
          <p:nvPr/>
        </p:nvSpPr>
        <p:spPr bwMode="auto">
          <a:xfrm>
            <a:off x="685800" y="1600200"/>
            <a:ext cx="685800" cy="304800"/>
          </a:xfrm>
          <a:prstGeom prst="rect">
            <a:avLst/>
          </a:prstGeom>
          <a:solidFill>
            <a:schemeClr val="accent1"/>
          </a:solidFill>
          <a:ln w="9525">
            <a:solidFill>
              <a:schemeClr val="tx1"/>
            </a:solidFill>
            <a:miter lim="800000"/>
            <a:headEnd/>
            <a:tailEnd/>
          </a:ln>
        </p:spPr>
        <p:txBody>
          <a:bodyPr wrap="none" anchor="ctr"/>
          <a:lstStyle/>
          <a:p>
            <a:pPr algn="ctr"/>
            <a:r>
              <a:rPr lang="en-US" sz="1800"/>
              <a:t>sol</a:t>
            </a:r>
          </a:p>
        </p:txBody>
      </p:sp>
      <p:sp>
        <p:nvSpPr>
          <p:cNvPr id="274453" name="Rectangle 26"/>
          <p:cNvSpPr>
            <a:spLocks noChangeArrowheads="1"/>
          </p:cNvSpPr>
          <p:nvPr/>
        </p:nvSpPr>
        <p:spPr bwMode="auto">
          <a:xfrm>
            <a:off x="3429000" y="1600200"/>
            <a:ext cx="685800" cy="304800"/>
          </a:xfrm>
          <a:prstGeom prst="rect">
            <a:avLst/>
          </a:prstGeom>
          <a:solidFill>
            <a:schemeClr val="accent1"/>
          </a:solidFill>
          <a:ln w="9525">
            <a:solidFill>
              <a:schemeClr val="tx1"/>
            </a:solidFill>
            <a:miter lim="800000"/>
            <a:headEnd/>
            <a:tailEnd/>
          </a:ln>
        </p:spPr>
        <p:txBody>
          <a:bodyPr wrap="none" anchor="ctr"/>
          <a:lstStyle/>
          <a:p>
            <a:pPr algn="ctr"/>
            <a:r>
              <a:rPr lang="en-US" sz="1800"/>
              <a:t>sol</a:t>
            </a:r>
          </a:p>
        </p:txBody>
      </p:sp>
      <p:sp>
        <p:nvSpPr>
          <p:cNvPr id="274454" name="Rectangle 27"/>
          <p:cNvSpPr>
            <a:spLocks noChangeArrowheads="1"/>
          </p:cNvSpPr>
          <p:nvPr/>
        </p:nvSpPr>
        <p:spPr bwMode="auto">
          <a:xfrm>
            <a:off x="533400" y="3429000"/>
            <a:ext cx="6858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4455" name="Rectangle 28"/>
          <p:cNvSpPr>
            <a:spLocks noChangeArrowheads="1"/>
          </p:cNvSpPr>
          <p:nvPr/>
        </p:nvSpPr>
        <p:spPr bwMode="auto">
          <a:xfrm>
            <a:off x="3657600" y="3429000"/>
            <a:ext cx="6858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4456" name="Text Box 31"/>
          <p:cNvSpPr txBox="1">
            <a:spLocks noChangeArrowheads="1"/>
          </p:cNvSpPr>
          <p:nvPr/>
        </p:nvSpPr>
        <p:spPr bwMode="auto">
          <a:xfrm>
            <a:off x="4708525" y="2551113"/>
            <a:ext cx="1060450" cy="366712"/>
          </a:xfrm>
          <a:prstGeom prst="rect">
            <a:avLst/>
          </a:prstGeom>
          <a:noFill/>
          <a:ln w="9525">
            <a:noFill/>
            <a:miter lim="800000"/>
            <a:headEnd/>
            <a:tailEnd/>
          </a:ln>
        </p:spPr>
        <p:txBody>
          <a:bodyPr wrap="none">
            <a:spAutoFit/>
          </a:bodyPr>
          <a:lstStyle/>
          <a:p>
            <a:r>
              <a:rPr lang="en-US" sz="1800"/>
              <a:t>H- beam</a:t>
            </a:r>
          </a:p>
        </p:txBody>
      </p:sp>
    </p:spTree>
    <p:extLst>
      <p:ext uri="{BB962C8B-B14F-4D97-AF65-F5344CB8AC3E}">
        <p14:creationId xmlns:p14="http://schemas.microsoft.com/office/powerpoint/2010/main" val="1550938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8"/>
                                        </p:tgtEl>
                                        <p:attrNameLst>
                                          <p:attrName>r</p:attrName>
                                        </p:attrNameLst>
                                      </p:cBhvr>
                                    </p:animRot>
                                  </p:childTnLst>
                                </p:cTn>
                              </p:par>
                              <p:par>
                                <p:cTn id="7" presetID="8" presetClass="emph" presetSubtype="0" fill="hold" nodeType="withEffect">
                                  <p:stCondLst>
                                    <p:cond delay="0"/>
                                  </p:stCondLst>
                                  <p:childTnLst>
                                    <p:animRot by="600000">
                                      <p:cBhvr>
                                        <p:cTn id="8" dur="2000" fill="hold"/>
                                        <p:tgtEl>
                                          <p:spTgt spid="25"/>
                                        </p:tgtEl>
                                        <p:attrNameLst>
                                          <p:attrName>r</p:attrName>
                                        </p:attrNameLst>
                                      </p:cBhvr>
                                    </p:animRot>
                                  </p:childTnLst>
                                </p:cTn>
                              </p:par>
                              <p:par>
                                <p:cTn id="9" presetID="8" presetClass="emph" presetSubtype="0" fill="hold" nodeType="withEffect">
                                  <p:stCondLst>
                                    <p:cond delay="0"/>
                                  </p:stCondLst>
                                  <p:childTnLst>
                                    <p:animRot by="-600000">
                                      <p:cBhvr>
                                        <p:cTn id="10" dur="2000" fill="hold"/>
                                        <p:tgtEl>
                                          <p:spTgt spid="27"/>
                                        </p:tgtEl>
                                        <p:attrNameLst>
                                          <p:attrName>r</p:attrName>
                                        </p:attrNameLst>
                                      </p:cBhvr>
                                    </p:animRot>
                                  </p:childTnLst>
                                </p:cTn>
                              </p:par>
                              <p:par>
                                <p:cTn id="11" presetID="1" presetClass="emph" presetSubtype="2" fill="hold" grpId="0" nodeType="withEffect">
                                  <p:stCondLst>
                                    <p:cond delay="0"/>
                                  </p:stCondLst>
                                  <p:childTnLst>
                                    <p:animClr clrSpc="rgb" dir="cw">
                                      <p:cBhvr>
                                        <p:cTn id="12" dur="2000" fill="hold"/>
                                        <p:tgtEl>
                                          <p:spTgt spid="28"/>
                                        </p:tgtEl>
                                        <p:attrNameLst>
                                          <p:attrName>fillcolor</p:attrName>
                                        </p:attrNameLst>
                                      </p:cBhvr>
                                      <p:to>
                                        <a:schemeClr val="accent2"/>
                                      </p:to>
                                    </p:animClr>
                                    <p:set>
                                      <p:cBhvr>
                                        <p:cTn id="13" dur="2000" fill="hold"/>
                                        <p:tgtEl>
                                          <p:spTgt spid="28"/>
                                        </p:tgtEl>
                                        <p:attrNameLst>
                                          <p:attrName>fill.type</p:attrName>
                                        </p:attrNameLst>
                                      </p:cBhvr>
                                      <p:to>
                                        <p:strVal val="solid"/>
                                      </p:to>
                                    </p:set>
                                    <p:set>
                                      <p:cBhvr>
                                        <p:cTn id="14"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dirty="0" smtClean="0"/>
              <a:t>Outlines</a:t>
            </a:r>
          </a:p>
        </p:txBody>
      </p:sp>
      <p:sp>
        <p:nvSpPr>
          <p:cNvPr id="17410" name="Content Placeholder 2"/>
          <p:cNvSpPr>
            <a:spLocks noGrp="1"/>
          </p:cNvSpPr>
          <p:nvPr>
            <p:ph idx="1"/>
          </p:nvPr>
        </p:nvSpPr>
        <p:spPr/>
        <p:txBody>
          <a:bodyPr/>
          <a:lstStyle/>
          <a:p>
            <a:r>
              <a:rPr lang="en-US" dirty="0" smtClean="0"/>
              <a:t>Introduction</a:t>
            </a:r>
          </a:p>
          <a:p>
            <a:r>
              <a:rPr lang="en-US" dirty="0" smtClean="0"/>
              <a:t>Past </a:t>
            </a:r>
            <a:r>
              <a:rPr lang="en-US" dirty="0"/>
              <a:t>U</a:t>
            </a:r>
            <a:r>
              <a:rPr lang="en-US" dirty="0" smtClean="0"/>
              <a:t>pgrades  and Reliability</a:t>
            </a:r>
          </a:p>
          <a:p>
            <a:r>
              <a:rPr lang="en-US" dirty="0" smtClean="0"/>
              <a:t>Intensity Upgrade </a:t>
            </a:r>
            <a:r>
              <a:rPr lang="en-US" dirty="0"/>
              <a:t>P</a:t>
            </a:r>
            <a:r>
              <a:rPr lang="en-US" dirty="0" smtClean="0"/>
              <a:t>hase </a:t>
            </a:r>
            <a:r>
              <a:rPr lang="en-US" dirty="0"/>
              <a:t>I</a:t>
            </a:r>
            <a:endParaRPr lang="en-US" dirty="0" smtClean="0"/>
          </a:p>
          <a:p>
            <a:r>
              <a:rPr lang="en-US" dirty="0" smtClean="0"/>
              <a:t>Loss Detection &amp; Mitigation </a:t>
            </a:r>
          </a:p>
          <a:p>
            <a:r>
              <a:rPr lang="en-US" dirty="0" smtClean="0"/>
              <a:t>RF Structure </a:t>
            </a:r>
            <a:r>
              <a:rPr lang="en-US" dirty="0"/>
              <a:t>C</a:t>
            </a:r>
            <a:r>
              <a:rPr lang="en-US" dirty="0" smtClean="0"/>
              <a:t>ooling </a:t>
            </a:r>
            <a:r>
              <a:rPr lang="en-US" dirty="0"/>
              <a:t>L</a:t>
            </a:r>
            <a:r>
              <a:rPr lang="en-US" dirty="0" smtClean="0"/>
              <a:t>imitation</a:t>
            </a:r>
          </a:p>
          <a:p>
            <a:r>
              <a:rPr lang="en-US" dirty="0" smtClean="0"/>
              <a:t>RF Upgrades</a:t>
            </a:r>
          </a:p>
          <a:p>
            <a:r>
              <a:rPr lang="en-US" dirty="0"/>
              <a:t>C</a:t>
            </a:r>
            <a:r>
              <a:rPr lang="en-US" dirty="0" smtClean="0"/>
              <a:t>onclusion</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Xenon Gas </a:t>
            </a:r>
            <a:r>
              <a:rPr lang="en-US" dirty="0" smtClean="0">
                <a:solidFill>
                  <a:srgbClr val="0000FF"/>
                </a:solidFill>
              </a:rPr>
              <a:t>Effect</a:t>
            </a:r>
            <a:endParaRPr lang="en-US" dirty="0">
              <a:solidFill>
                <a:srgbClr val="0000FF"/>
              </a:solidFill>
            </a:endParaRPr>
          </a:p>
        </p:txBody>
      </p:sp>
      <p:pic>
        <p:nvPicPr>
          <p:cNvPr id="6" name="Content Placeholder 5"/>
          <p:cNvPicPr>
            <a:picLocks noGrp="1" noChangeAspect="1"/>
          </p:cNvPicPr>
          <p:nvPr>
            <p:ph idx="1"/>
          </p:nvPr>
        </p:nvPicPr>
        <p:blipFill>
          <a:blip r:embed="rId2"/>
          <a:srcRect t="-34018" b="-34018"/>
          <a:stretch>
            <a:fillRect/>
          </a:stretch>
        </p:blipFill>
        <p:spPr>
          <a:xfrm>
            <a:off x="533400" y="1219200"/>
            <a:ext cx="3383918" cy="4186175"/>
          </a:xfrm>
        </p:spPr>
      </p:pic>
      <p:pic>
        <p:nvPicPr>
          <p:cNvPr id="7" name="Picture 6"/>
          <p:cNvPicPr>
            <a:picLocks noChangeAspect="1"/>
          </p:cNvPicPr>
          <p:nvPr/>
        </p:nvPicPr>
        <p:blipFill>
          <a:blip r:embed="rId3"/>
          <a:stretch>
            <a:fillRect/>
          </a:stretch>
        </p:blipFill>
        <p:spPr>
          <a:xfrm>
            <a:off x="4191000" y="1066800"/>
            <a:ext cx="3952096" cy="3978986"/>
          </a:xfrm>
          <a:prstGeom prst="rect">
            <a:avLst/>
          </a:prstGeom>
        </p:spPr>
      </p:pic>
      <p:sp>
        <p:nvSpPr>
          <p:cNvPr id="8" name="TextBox 7"/>
          <p:cNvSpPr txBox="1"/>
          <p:nvPr/>
        </p:nvSpPr>
        <p:spPr>
          <a:xfrm>
            <a:off x="685800" y="5486400"/>
            <a:ext cx="1912753" cy="646331"/>
          </a:xfrm>
          <a:prstGeom prst="rect">
            <a:avLst/>
          </a:prstGeom>
          <a:noFill/>
        </p:spPr>
        <p:txBody>
          <a:bodyPr wrap="none" rtlCol="0">
            <a:spAutoFit/>
          </a:bodyPr>
          <a:lstStyle/>
          <a:p>
            <a:r>
              <a:rPr lang="en-US" dirty="0" smtClean="0"/>
              <a:t>No Xenon</a:t>
            </a:r>
          </a:p>
          <a:p>
            <a:r>
              <a:rPr lang="en-US" dirty="0" smtClean="0"/>
              <a:t>Av. Cur. 20.7 </a:t>
            </a:r>
            <a:r>
              <a:rPr lang="en-US" dirty="0" err="1" smtClean="0"/>
              <a:t>uA</a:t>
            </a:r>
            <a:endParaRPr lang="en-US" dirty="0"/>
          </a:p>
        </p:txBody>
      </p:sp>
      <p:sp>
        <p:nvSpPr>
          <p:cNvPr id="9" name="TextBox 8"/>
          <p:cNvSpPr txBox="1"/>
          <p:nvPr/>
        </p:nvSpPr>
        <p:spPr>
          <a:xfrm>
            <a:off x="4572000" y="5334000"/>
            <a:ext cx="1912753" cy="646331"/>
          </a:xfrm>
          <a:prstGeom prst="rect">
            <a:avLst/>
          </a:prstGeom>
          <a:noFill/>
        </p:spPr>
        <p:txBody>
          <a:bodyPr wrap="none" rtlCol="0">
            <a:spAutoFit/>
          </a:bodyPr>
          <a:lstStyle/>
          <a:p>
            <a:r>
              <a:rPr lang="en-US" dirty="0" smtClean="0"/>
              <a:t> Xenon</a:t>
            </a:r>
          </a:p>
          <a:p>
            <a:r>
              <a:rPr lang="en-US" dirty="0" smtClean="0"/>
              <a:t>Av. Cur. 42.3 </a:t>
            </a:r>
            <a:r>
              <a:rPr lang="en-US" dirty="0" err="1" smtClean="0"/>
              <a:t>uA</a:t>
            </a:r>
            <a:endParaRPr lang="en-US" dirty="0"/>
          </a:p>
        </p:txBody>
      </p:sp>
    </p:spTree>
    <p:extLst>
      <p:ext uri="{BB962C8B-B14F-4D97-AF65-F5344CB8AC3E}">
        <p14:creationId xmlns:p14="http://schemas.microsoft.com/office/powerpoint/2010/main" val="32900373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position manipulation with in RF envelop</a:t>
            </a:r>
            <a:endParaRPr lang="en-US" dirty="0"/>
          </a:p>
        </p:txBody>
      </p:sp>
    </p:spTree>
    <p:extLst>
      <p:ext uri="{BB962C8B-B14F-4D97-AF65-F5344CB8AC3E}">
        <p14:creationId xmlns:p14="http://schemas.microsoft.com/office/powerpoint/2010/main" val="4433868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143000" y="381000"/>
            <a:ext cx="7620000" cy="914400"/>
          </a:xfrm>
        </p:spPr>
        <p:txBody>
          <a:bodyPr/>
          <a:lstStyle/>
          <a:p>
            <a:pPr>
              <a:defRPr/>
            </a:pPr>
            <a:r>
              <a:rPr lang="en-US" sz="2400" dirty="0"/>
              <a:t>Beam position manipulation with in RF envelop</a:t>
            </a:r>
            <a:endParaRPr lang="en-US" sz="2400" dirty="0">
              <a:latin typeface="Times New Roman" charset="0"/>
              <a:ea typeface="MS PGothic" charset="0"/>
              <a:cs typeface="Times New Roman" charset="0"/>
            </a:endParaRPr>
          </a:p>
        </p:txBody>
      </p:sp>
      <p:sp>
        <p:nvSpPr>
          <p:cNvPr id="16387" name="Content Placeholder 2"/>
          <p:cNvSpPr>
            <a:spLocks noGrp="1"/>
          </p:cNvSpPr>
          <p:nvPr>
            <p:ph idx="1"/>
          </p:nvPr>
        </p:nvSpPr>
        <p:spPr/>
        <p:txBody>
          <a:bodyPr/>
          <a:lstStyle/>
          <a:p>
            <a:pPr marL="0" indent="0">
              <a:buFont typeface="Monotype Sorts" charset="0"/>
              <a:buNone/>
            </a:pPr>
            <a:r>
              <a:rPr lang="en-US" sz="1400" dirty="0">
                <a:solidFill>
                  <a:srgbClr val="FF0000"/>
                </a:solidFill>
                <a:latin typeface="Times New Roman" charset="0"/>
                <a:ea typeface="MS PGothic" charset="0"/>
                <a:cs typeface="Times New Roman" charset="0"/>
              </a:rPr>
              <a:t> </a:t>
            </a:r>
            <a:r>
              <a:rPr lang="en-US" sz="1400" dirty="0" smtClean="0">
                <a:solidFill>
                  <a:srgbClr val="FF0000"/>
                </a:solidFill>
                <a:latin typeface="Times New Roman" charset="0"/>
                <a:ea typeface="MS PGothic" charset="0"/>
                <a:cs typeface="Times New Roman" charset="0"/>
              </a:rPr>
              <a:t>  		</a:t>
            </a:r>
            <a:r>
              <a:rPr lang="en-US" sz="1400" dirty="0">
                <a:solidFill>
                  <a:srgbClr val="FF0000"/>
                </a:solidFill>
                <a:latin typeface="Times New Roman" charset="0"/>
                <a:ea typeface="MS PGothic" charset="0"/>
                <a:cs typeface="Times New Roman" charset="0"/>
              </a:rPr>
              <a:t>		  	</a:t>
            </a:r>
            <a:r>
              <a:rPr lang="en-US" sz="1400" dirty="0" smtClean="0">
                <a:latin typeface="Times New Roman" charset="0"/>
                <a:ea typeface="MS PGothic" charset="0"/>
                <a:cs typeface="Times New Roman" charset="0"/>
              </a:rPr>
              <a:t>Rise time Optimization</a:t>
            </a:r>
            <a:endParaRPr lang="en-US" sz="1400" dirty="0">
              <a:latin typeface="Times New Roman" charset="0"/>
              <a:ea typeface="MS PGothic" charset="0"/>
              <a:cs typeface="Times New Roman" charset="0"/>
            </a:endParaRPr>
          </a:p>
          <a:p>
            <a:pPr marL="0" indent="0">
              <a:buNone/>
            </a:pPr>
            <a:r>
              <a:rPr lang="en-US" sz="1400" dirty="0" smtClean="0">
                <a:latin typeface="Times New Roman" charset="0"/>
                <a:cs typeface="Arial" charset="0"/>
              </a:rPr>
              <a:t>Tank8</a:t>
            </a:r>
            <a:r>
              <a:rPr lang="en-US" sz="1400" dirty="0">
                <a:latin typeface="Times New Roman" charset="0"/>
                <a:cs typeface="Arial" charset="0"/>
              </a:rPr>
              <a:t>: Rise time (90%) 60.4 μs</a:t>
            </a:r>
          </a:p>
          <a:p>
            <a:pPr marL="0" indent="0">
              <a:buNone/>
            </a:pPr>
            <a:r>
              <a:rPr lang="en-US" sz="1400" dirty="0">
                <a:latin typeface="Times New Roman" charset="0"/>
                <a:cs typeface="Arial" charset="0"/>
              </a:rPr>
              <a:t>Beam delay                106.22 μs</a:t>
            </a:r>
          </a:p>
          <a:p>
            <a:pPr marL="0" indent="0">
              <a:buFont typeface="Monotype Sorts" charset="0"/>
              <a:buNone/>
            </a:pPr>
            <a:r>
              <a:rPr lang="en-US" sz="1400" dirty="0">
                <a:solidFill>
                  <a:srgbClr val="FF0000"/>
                </a:solidFill>
                <a:latin typeface="Times New Roman" charset="0"/>
                <a:ea typeface="MS PGothic" charset="0"/>
                <a:cs typeface="Times New Roman" charset="0"/>
              </a:rPr>
              <a:t>				over +10 </a:t>
            </a:r>
            <a:r>
              <a:rPr lang="en-US" sz="1400" dirty="0" err="1">
                <a:solidFill>
                  <a:srgbClr val="FF0000"/>
                </a:solidFill>
                <a:latin typeface="Times New Roman" charset="0"/>
                <a:ea typeface="MS PGothic" charset="0"/>
                <a:cs typeface="Times New Roman" charset="0"/>
              </a:rPr>
              <a:t>deg</a:t>
            </a:r>
            <a:r>
              <a:rPr lang="en-US" sz="1400" dirty="0">
                <a:solidFill>
                  <a:srgbClr val="FF0000"/>
                </a:solidFill>
                <a:latin typeface="Times New Roman" charset="0"/>
                <a:ea typeface="MS PGothic" charset="0"/>
                <a:cs typeface="Times New Roman" charset="0"/>
              </a:rPr>
              <a:t> legs</a:t>
            </a:r>
          </a:p>
        </p:txBody>
      </p:sp>
      <p:pic>
        <p:nvPicPr>
          <p:cNvPr id="16389" name="Picture 4" descr="L:\Linac Photo Archive\Linac Photos 2014\Intensity Up Grade Project\Tank Rise Times\tk8_org_10plus (Small).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62200"/>
            <a:ext cx="441325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086600" y="1143000"/>
            <a:ext cx="201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Narrow" charset="0"/>
                <a:ea typeface="MS PGothic" charset="0"/>
                <a:cs typeface="MS PGothic" charset="0"/>
              </a:defRPr>
            </a:lvl1pPr>
            <a:lvl2pPr marL="742950" indent="-285750">
              <a:defRPr sz="2800">
                <a:solidFill>
                  <a:schemeClr val="tx1"/>
                </a:solidFill>
                <a:latin typeface="Arial Narrow" charset="0"/>
                <a:ea typeface="MS PGothic" charset="0"/>
                <a:cs typeface="MS PGothic" charset="0"/>
              </a:defRPr>
            </a:lvl2pPr>
            <a:lvl3pPr marL="1143000">
              <a:defRPr sz="2400">
                <a:solidFill>
                  <a:schemeClr val="tx1"/>
                </a:solidFill>
                <a:latin typeface="Arial Narrow" charset="0"/>
                <a:ea typeface="MS PGothic" charset="0"/>
                <a:cs typeface="MS PGothic" charset="0"/>
              </a:defRPr>
            </a:lvl3pPr>
            <a:lvl4pPr marL="1600200">
              <a:defRPr sz="2400">
                <a:solidFill>
                  <a:schemeClr val="tx1"/>
                </a:solidFill>
                <a:latin typeface="Arial Narrow" charset="0"/>
                <a:ea typeface="MS PGothic" charset="0"/>
                <a:cs typeface="MS PGothic" charset="0"/>
              </a:defRPr>
            </a:lvl4pPr>
            <a:lvl5pPr marL="2057400">
              <a:defRPr sz="2400">
                <a:solidFill>
                  <a:schemeClr val="tx1"/>
                </a:solidFill>
                <a:latin typeface="Arial Narrow" charset="0"/>
                <a:ea typeface="MS PGothic" charset="0"/>
                <a:cs typeface="MS PGothic" charset="0"/>
              </a:defRPr>
            </a:lvl5pPr>
            <a:lvl6pPr marL="2514600">
              <a:defRPr sz="2400">
                <a:solidFill>
                  <a:schemeClr val="tx1"/>
                </a:solidFill>
                <a:latin typeface="Arial Narrow" charset="0"/>
                <a:ea typeface="MS PGothic" charset="0"/>
                <a:cs typeface="MS PGothic" charset="0"/>
              </a:defRPr>
            </a:lvl6pPr>
            <a:lvl7pPr marL="2971800">
              <a:defRPr sz="2400">
                <a:solidFill>
                  <a:schemeClr val="tx1"/>
                </a:solidFill>
                <a:latin typeface="Arial Narrow" charset="0"/>
                <a:ea typeface="MS PGothic" charset="0"/>
                <a:cs typeface="MS PGothic" charset="0"/>
              </a:defRPr>
            </a:lvl7pPr>
            <a:lvl8pPr marL="3429000">
              <a:defRPr sz="2400">
                <a:solidFill>
                  <a:schemeClr val="tx1"/>
                </a:solidFill>
                <a:latin typeface="Arial Narrow" charset="0"/>
                <a:ea typeface="MS PGothic" charset="0"/>
                <a:cs typeface="MS PGothic" charset="0"/>
              </a:defRPr>
            </a:lvl8pPr>
            <a:lvl9pPr marL="3886200">
              <a:defRPr sz="2400">
                <a:solidFill>
                  <a:schemeClr val="tx1"/>
                </a:solidFill>
                <a:latin typeface="Arial Narrow" charset="0"/>
                <a:ea typeface="MS PGothic" charset="0"/>
                <a:cs typeface="MS PGothic" charset="0"/>
              </a:defRPr>
            </a:lvl9pPr>
          </a:lstStyle>
          <a:p>
            <a:r>
              <a:rPr lang="en-US" sz="2000" dirty="0" err="1">
                <a:latin typeface="Times New Roman" charset="0"/>
                <a:cs typeface="Arial" charset="0"/>
              </a:rPr>
              <a:t>LoDestro</a:t>
            </a:r>
            <a:r>
              <a:rPr lang="en-US" sz="2000" dirty="0">
                <a:latin typeface="Times New Roman" charset="0"/>
                <a:cs typeface="Arial" charset="0"/>
              </a:rPr>
              <a:t>, Briscoe</a:t>
            </a: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432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837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Subsystem Evaluations</a:t>
            </a:r>
            <a:endParaRPr lang="en-US" dirty="0"/>
          </a:p>
        </p:txBody>
      </p:sp>
    </p:spTree>
    <p:extLst>
      <p:ext uri="{BB962C8B-B14F-4D97-AF65-F5344CB8AC3E}">
        <p14:creationId xmlns:p14="http://schemas.microsoft.com/office/powerpoint/2010/main" val="29843612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 source</a:t>
            </a:r>
            <a:endParaRPr lang="en-US" dirty="0"/>
          </a:p>
        </p:txBody>
      </p:sp>
      <p:sp>
        <p:nvSpPr>
          <p:cNvPr id="3" name="Content Placeholder 2"/>
          <p:cNvSpPr>
            <a:spLocks noGrp="1"/>
          </p:cNvSpPr>
          <p:nvPr>
            <p:ph idx="1"/>
          </p:nvPr>
        </p:nvSpPr>
        <p:spPr/>
        <p:txBody>
          <a:bodyPr/>
          <a:lstStyle/>
          <a:p>
            <a:r>
              <a:rPr lang="en-GB" dirty="0" smtClean="0"/>
              <a:t>We </a:t>
            </a:r>
            <a:r>
              <a:rPr lang="en-GB" dirty="0"/>
              <a:t>have demonstrated 1 millisecond long pulse from the source at the test stand. We are testing 1 millisecond long pulse from ion source for long-term stability in this </a:t>
            </a:r>
            <a:r>
              <a:rPr lang="en-GB" dirty="0" smtClean="0"/>
              <a:t>summer</a:t>
            </a:r>
            <a:r>
              <a:rPr lang="en-US" dirty="0" smtClean="0"/>
              <a:t>.</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90600" y="3581400"/>
            <a:ext cx="4038600" cy="2667000"/>
          </a:xfrm>
          <a:prstGeom prst="rect">
            <a:avLst/>
          </a:prstGeom>
        </p:spPr>
      </p:pic>
      <p:sp>
        <p:nvSpPr>
          <p:cNvPr id="6" name="Rectangle 5"/>
          <p:cNvSpPr/>
          <p:nvPr/>
        </p:nvSpPr>
        <p:spPr>
          <a:xfrm>
            <a:off x="5181600" y="3657600"/>
            <a:ext cx="4572000" cy="1015663"/>
          </a:xfrm>
          <a:prstGeom prst="rect">
            <a:avLst/>
          </a:prstGeom>
        </p:spPr>
        <p:txBody>
          <a:bodyPr>
            <a:spAutoFit/>
          </a:bodyPr>
          <a:lstStyle/>
          <a:p>
            <a:r>
              <a:rPr lang="en-US" sz="2000" dirty="0" smtClean="0">
                <a:solidFill>
                  <a:srgbClr val="FF6600"/>
                </a:solidFill>
              </a:rPr>
              <a:t>Yellow trace (1) discharge voltage, </a:t>
            </a:r>
          </a:p>
          <a:p>
            <a:r>
              <a:rPr lang="en-US" sz="2000" dirty="0">
                <a:solidFill>
                  <a:srgbClr val="0000FF"/>
                </a:solidFill>
              </a:rPr>
              <a:t>B</a:t>
            </a:r>
            <a:r>
              <a:rPr lang="en-US" sz="2000" dirty="0" smtClean="0">
                <a:solidFill>
                  <a:srgbClr val="0000FF"/>
                </a:solidFill>
              </a:rPr>
              <a:t>lue </a:t>
            </a:r>
            <a:r>
              <a:rPr lang="en-US" sz="2000" dirty="0">
                <a:solidFill>
                  <a:srgbClr val="0000FF"/>
                </a:solidFill>
              </a:rPr>
              <a:t>trace (2) discharge current (~12A)</a:t>
            </a:r>
          </a:p>
        </p:txBody>
      </p:sp>
    </p:spTree>
    <p:extLst>
      <p:ext uri="{BB962C8B-B14F-4D97-AF65-F5344CB8AC3E}">
        <p14:creationId xmlns:p14="http://schemas.microsoft.com/office/powerpoint/2010/main" val="40689985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Pulse Magnet system</a:t>
            </a:r>
            <a:endParaRPr lang="en-US" dirty="0"/>
          </a:p>
        </p:txBody>
      </p:sp>
      <p:sp>
        <p:nvSpPr>
          <p:cNvPr id="3" name="Content Placeholder 2"/>
          <p:cNvSpPr>
            <a:spLocks noGrp="1"/>
          </p:cNvSpPr>
          <p:nvPr>
            <p:ph idx="1"/>
          </p:nvPr>
        </p:nvSpPr>
        <p:spPr/>
        <p:txBody>
          <a:bodyPr/>
          <a:lstStyle/>
          <a:p>
            <a:r>
              <a:rPr lang="en-US" dirty="0"/>
              <a:t>Tests were done on a spare quadrupole magnet to evaluate the cooling water requirements for the increased duty factor, and it was found that increased water flow cooling is not required. </a:t>
            </a:r>
            <a:endParaRPr lang="en-US" dirty="0" smtClean="0"/>
          </a:p>
          <a:p>
            <a:r>
              <a:rPr lang="en-US" dirty="0"/>
              <a:t>Modification of the existing quadrupole power supplies was evaluated and it was determined that it will be more cost effective to implement a complete redesign of the supplies with modern electronic components that do not use the “ resonant” charge approach. Power supply vendors were contacted and preliminary design proposals were evaluated, and indicate that requirements can be met.</a:t>
            </a:r>
          </a:p>
          <a:p>
            <a:endParaRPr lang="en-US" dirty="0"/>
          </a:p>
        </p:txBody>
      </p:sp>
    </p:spTree>
    <p:extLst>
      <p:ext uri="{BB962C8B-B14F-4D97-AF65-F5344CB8AC3E}">
        <p14:creationId xmlns:p14="http://schemas.microsoft.com/office/powerpoint/2010/main" val="19049958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1143000" y="30163"/>
            <a:ext cx="7620000" cy="731837"/>
          </a:xfrm>
        </p:spPr>
        <p:txBody>
          <a:bodyPr/>
          <a:lstStyle/>
          <a:p>
            <a:pPr>
              <a:defRPr/>
            </a:pPr>
            <a:r>
              <a:rPr lang="en-US" sz="2400" dirty="0">
                <a:solidFill>
                  <a:srgbClr val="0000FF"/>
                </a:solidFill>
                <a:latin typeface="Times New Roman" charset="0"/>
                <a:ea typeface="MS PGothic" charset="0"/>
                <a:cs typeface="Times New Roman" charset="0"/>
              </a:rPr>
              <a:t>Quad PS Test for Doubling the Pulse Length</a:t>
            </a:r>
            <a:br>
              <a:rPr lang="en-US" sz="2400" dirty="0">
                <a:solidFill>
                  <a:srgbClr val="0000FF"/>
                </a:solidFill>
                <a:latin typeface="Times New Roman" charset="0"/>
                <a:ea typeface="MS PGothic" charset="0"/>
                <a:cs typeface="Times New Roman" charset="0"/>
              </a:rPr>
            </a:br>
            <a:r>
              <a:rPr lang="en-US" sz="2400" dirty="0">
                <a:solidFill>
                  <a:srgbClr val="0000FF"/>
                </a:solidFill>
                <a:latin typeface="Times New Roman" charset="0"/>
                <a:ea typeface="MS PGothic" charset="0"/>
                <a:cs typeface="Times New Roman" charset="0"/>
              </a:rPr>
              <a:t>        </a:t>
            </a:r>
            <a:r>
              <a:rPr lang="en-US" sz="1400" dirty="0">
                <a:solidFill>
                  <a:srgbClr val="0000FF"/>
                </a:solidFill>
                <a:latin typeface="Times New Roman" charset="0"/>
                <a:ea typeface="MS PGothic" charset="0"/>
                <a:cs typeface="Times New Roman" charset="0"/>
              </a:rPr>
              <a:t>250 Amps Peak Current	</a:t>
            </a:r>
            <a:r>
              <a:rPr lang="en-US" sz="1400" dirty="0">
                <a:solidFill>
                  <a:srgbClr val="FF0000"/>
                </a:solidFill>
                <a:latin typeface="Times New Roman" charset="0"/>
                <a:ea typeface="MS PGothic" charset="0"/>
                <a:cs typeface="Times New Roman" charset="0"/>
              </a:rPr>
              <a:t>			         </a:t>
            </a:r>
            <a:r>
              <a:rPr lang="en-US" sz="1400" dirty="0">
                <a:solidFill>
                  <a:schemeClr val="tx1"/>
                </a:solidFill>
                <a:latin typeface="Times New Roman" charset="0"/>
                <a:ea typeface="MS PGothic" charset="0"/>
                <a:cs typeface="Times New Roman" charset="0"/>
              </a:rPr>
              <a:t>Lodestro, Briscoe</a:t>
            </a:r>
            <a:endParaRPr lang="en-US" sz="2400" dirty="0">
              <a:solidFill>
                <a:srgbClr val="FF0000"/>
              </a:solidFill>
              <a:latin typeface="Times New Roman" charset="0"/>
              <a:ea typeface="MS PGothic" charset="0"/>
              <a:cs typeface="Times New Roman" charset="0"/>
            </a:endParaRPr>
          </a:p>
        </p:txBody>
      </p:sp>
      <p:sp>
        <p:nvSpPr>
          <p:cNvPr id="19459" name="Content Placeholder 4"/>
          <p:cNvSpPr>
            <a:spLocks noGrp="1"/>
          </p:cNvSpPr>
          <p:nvPr>
            <p:ph idx="1"/>
          </p:nvPr>
        </p:nvSpPr>
        <p:spPr>
          <a:xfrm>
            <a:off x="152400" y="1219200"/>
            <a:ext cx="8534400" cy="4953000"/>
          </a:xfrm>
        </p:spPr>
        <p:txBody>
          <a:bodyPr>
            <a:normAutofit/>
          </a:bodyPr>
          <a:lstStyle/>
          <a:p>
            <a:r>
              <a:rPr lang="en-US" sz="1400" dirty="0">
                <a:latin typeface="Times New Roman" charset="0"/>
                <a:ea typeface="MS PGothic" charset="0"/>
                <a:cs typeface="Times New Roman" charset="0"/>
              </a:rPr>
              <a:t>Original specification 0.1% current regulation over 200 μs beam, =25 </a:t>
            </a:r>
            <a:r>
              <a:rPr lang="en-US" sz="1400" dirty="0" smtClean="0">
                <a:latin typeface="Times New Roman" charset="0"/>
                <a:ea typeface="MS PGothic" charset="0"/>
                <a:cs typeface="Times New Roman" charset="0"/>
              </a:rPr>
              <a:t>mA</a:t>
            </a:r>
            <a:endParaRPr lang="en-US" sz="1400" dirty="0">
              <a:latin typeface="Times New Roman" charset="0"/>
              <a:ea typeface="MS PGothic" charset="0"/>
              <a:cs typeface="Times New Roman" charset="0"/>
            </a:endParaRPr>
          </a:p>
          <a:p>
            <a:pPr>
              <a:buFont typeface="Monotype Sorts" charset="0"/>
              <a:buNone/>
            </a:pPr>
            <a:r>
              <a:rPr lang="en-US" sz="1400" dirty="0">
                <a:solidFill>
                  <a:srgbClr val="FF0000"/>
                </a:solidFill>
                <a:latin typeface="Times New Roman" charset="0"/>
                <a:ea typeface="MS PGothic" charset="0"/>
                <a:cs typeface="Times New Roman" charset="0"/>
              </a:rPr>
              <a:t>     Normal </a:t>
            </a:r>
            <a:r>
              <a:rPr lang="en-US" sz="1400" dirty="0" err="1">
                <a:solidFill>
                  <a:srgbClr val="FF0000"/>
                </a:solidFill>
                <a:latin typeface="Times New Roman" charset="0"/>
                <a:ea typeface="MS PGothic" charset="0"/>
                <a:cs typeface="Times New Roman" charset="0"/>
              </a:rPr>
              <a:t>Pulser</a:t>
            </a:r>
            <a:r>
              <a:rPr lang="en-US" sz="1400" dirty="0">
                <a:solidFill>
                  <a:srgbClr val="FF0000"/>
                </a:solidFill>
                <a:latin typeface="Times New Roman" charset="0"/>
                <a:ea typeface="MS PGothic" charset="0"/>
                <a:cs typeface="Times New Roman" charset="0"/>
              </a:rPr>
              <a:t> 570 μs FT ∆I 2A, 0.8%	           </a:t>
            </a:r>
            <a:r>
              <a:rPr lang="en-US" sz="1400" dirty="0" smtClean="0">
                <a:solidFill>
                  <a:srgbClr val="FF0000"/>
                </a:solidFill>
                <a:latin typeface="Times New Roman" charset="0"/>
                <a:ea typeface="MS PGothic" charset="0"/>
                <a:cs typeface="Times New Roman" charset="0"/>
              </a:rPr>
              <a:t>		Doubled </a:t>
            </a:r>
            <a:r>
              <a:rPr lang="en-US" sz="1400" dirty="0">
                <a:solidFill>
                  <a:srgbClr val="FF0000"/>
                </a:solidFill>
                <a:latin typeface="Times New Roman" charset="0"/>
                <a:ea typeface="MS PGothic" charset="0"/>
                <a:cs typeface="Times New Roman" charset="0"/>
              </a:rPr>
              <a:t>Cap </a:t>
            </a:r>
            <a:r>
              <a:rPr lang="en-US" sz="1400" dirty="0" err="1">
                <a:solidFill>
                  <a:srgbClr val="FF0000"/>
                </a:solidFill>
                <a:latin typeface="Times New Roman" charset="0"/>
                <a:ea typeface="MS PGothic" charset="0"/>
                <a:cs typeface="Times New Roman" charset="0"/>
              </a:rPr>
              <a:t>Bks</a:t>
            </a:r>
            <a:r>
              <a:rPr lang="en-US" sz="1400" dirty="0">
                <a:solidFill>
                  <a:srgbClr val="FF0000"/>
                </a:solidFill>
                <a:latin typeface="Times New Roman" charset="0"/>
                <a:ea typeface="MS PGothic" charset="0"/>
                <a:cs typeface="Times New Roman" charset="0"/>
              </a:rPr>
              <a:t> 890 μs FT ∆I 2.5A, 1.0%</a:t>
            </a:r>
          </a:p>
          <a:p>
            <a:pPr>
              <a:buFont typeface="Monotype Sorts" charset="0"/>
              <a:buNone/>
            </a:pPr>
            <a:endParaRPr lang="en-US" sz="1400" dirty="0">
              <a:solidFill>
                <a:srgbClr val="FF0000"/>
              </a:solidFill>
              <a:latin typeface="Times New Roman" charset="0"/>
              <a:ea typeface="MS PGothic" charset="0"/>
              <a:cs typeface="Times New Roman" charset="0"/>
            </a:endParaRPr>
          </a:p>
          <a:p>
            <a:pPr>
              <a:buFont typeface="Monotype Sorts" charset="0"/>
              <a:buNone/>
            </a:pPr>
            <a:endParaRPr lang="en-US" sz="1400" dirty="0">
              <a:solidFill>
                <a:srgbClr val="FF0000"/>
              </a:solidFill>
              <a:latin typeface="Times New Roman" charset="0"/>
              <a:ea typeface="MS PGothic" charset="0"/>
              <a:cs typeface="Times New Roman" charset="0"/>
            </a:endParaRPr>
          </a:p>
          <a:p>
            <a:pPr>
              <a:buFont typeface="Monotype Sorts" charset="0"/>
              <a:buNone/>
            </a:pPr>
            <a:endParaRPr lang="en-US" sz="1400" dirty="0">
              <a:solidFill>
                <a:srgbClr val="FF0000"/>
              </a:solidFill>
              <a:latin typeface="Times New Roman" charset="0"/>
              <a:ea typeface="MS PGothic" charset="0"/>
              <a:cs typeface="Times New Roman" charset="0"/>
            </a:endParaRPr>
          </a:p>
          <a:p>
            <a:pPr>
              <a:buFont typeface="Monotype Sorts" charset="0"/>
              <a:buNone/>
            </a:pPr>
            <a:endParaRPr lang="en-US" sz="1400" dirty="0">
              <a:solidFill>
                <a:srgbClr val="FF0000"/>
              </a:solidFill>
              <a:latin typeface="Times New Roman" charset="0"/>
              <a:ea typeface="MS PGothic" charset="0"/>
              <a:cs typeface="Times New Roman" charset="0"/>
            </a:endParaRPr>
          </a:p>
          <a:p>
            <a:pPr>
              <a:buFont typeface="Monotype Sorts" charset="0"/>
              <a:buNone/>
            </a:pPr>
            <a:endParaRPr lang="en-US" sz="1400" dirty="0">
              <a:solidFill>
                <a:srgbClr val="FF0000"/>
              </a:solidFill>
              <a:latin typeface="Times New Roman" charset="0"/>
              <a:ea typeface="MS PGothic" charset="0"/>
              <a:cs typeface="Times New Roman" charset="0"/>
            </a:endParaRPr>
          </a:p>
          <a:p>
            <a:pPr>
              <a:buFont typeface="Monotype Sorts" charset="0"/>
              <a:buNone/>
            </a:pPr>
            <a:endParaRPr lang="en-US" sz="1400" dirty="0">
              <a:solidFill>
                <a:srgbClr val="FF0000"/>
              </a:solidFill>
              <a:latin typeface="Times New Roman" charset="0"/>
              <a:ea typeface="MS PGothic" charset="0"/>
              <a:cs typeface="Times New Roman" charset="0"/>
            </a:endParaRPr>
          </a:p>
          <a:p>
            <a:pPr>
              <a:buFont typeface="Monotype Sorts" charset="0"/>
              <a:buNone/>
            </a:pPr>
            <a:endParaRPr lang="en-US" sz="1400" dirty="0">
              <a:solidFill>
                <a:srgbClr val="FF0000"/>
              </a:solidFill>
              <a:latin typeface="Times New Roman" charset="0"/>
              <a:ea typeface="MS PGothic" charset="0"/>
              <a:cs typeface="Times New Roman" charset="0"/>
            </a:endParaRPr>
          </a:p>
          <a:p>
            <a:pPr>
              <a:buFont typeface="Monotype Sorts" charset="0"/>
              <a:buNone/>
            </a:pPr>
            <a:endParaRPr lang="en-US" sz="1400" dirty="0">
              <a:solidFill>
                <a:srgbClr val="FF0000"/>
              </a:solidFill>
              <a:latin typeface="Times New Roman" charset="0"/>
              <a:ea typeface="MS PGothic" charset="0"/>
              <a:cs typeface="Times New Roman" charset="0"/>
            </a:endParaRPr>
          </a:p>
          <a:p>
            <a:pPr>
              <a:buFont typeface="Monotype Sorts" charset="0"/>
              <a:buNone/>
            </a:pPr>
            <a:endParaRPr lang="en-US" sz="1400" dirty="0">
              <a:solidFill>
                <a:srgbClr val="FF0000"/>
              </a:solidFill>
              <a:latin typeface="Times New Roman" charset="0"/>
              <a:ea typeface="MS PGothic" charset="0"/>
              <a:cs typeface="Times New Roman" charset="0"/>
            </a:endParaRPr>
          </a:p>
          <a:p>
            <a:pPr>
              <a:buFont typeface="Monotype Sorts" charset="0"/>
              <a:buNone/>
            </a:pPr>
            <a:endParaRPr lang="en-US" sz="1400" dirty="0">
              <a:solidFill>
                <a:srgbClr val="FF0000"/>
              </a:solidFill>
              <a:latin typeface="Times New Roman" charset="0"/>
              <a:ea typeface="MS PGothic" charset="0"/>
              <a:cs typeface="Times New Roman" charset="0"/>
            </a:endParaRPr>
          </a:p>
          <a:p>
            <a:pPr>
              <a:buFont typeface="Monotype Sorts" charset="0"/>
              <a:buNone/>
            </a:pPr>
            <a:r>
              <a:rPr lang="en-US" sz="1400" dirty="0">
                <a:solidFill>
                  <a:srgbClr val="FF0000"/>
                </a:solidFill>
                <a:latin typeface="Times New Roman" charset="0"/>
                <a:ea typeface="MS PGothic" charset="0"/>
                <a:cs typeface="Times New Roman" charset="0"/>
              </a:rPr>
              <a:t>Doubled Cap </a:t>
            </a:r>
            <a:r>
              <a:rPr lang="en-US" sz="1400" dirty="0" err="1">
                <a:solidFill>
                  <a:srgbClr val="FF0000"/>
                </a:solidFill>
                <a:latin typeface="Times New Roman" charset="0"/>
                <a:ea typeface="MS PGothic" charset="0"/>
                <a:cs typeface="Times New Roman" charset="0"/>
              </a:rPr>
              <a:t>Bks</a:t>
            </a:r>
            <a:r>
              <a:rPr lang="en-US" sz="1400" dirty="0">
                <a:solidFill>
                  <a:srgbClr val="FF0000"/>
                </a:solidFill>
                <a:latin typeface="Times New Roman" charset="0"/>
                <a:ea typeface="MS PGothic" charset="0"/>
                <a:cs typeface="Times New Roman" charset="0"/>
              </a:rPr>
              <a:t>  1.08 </a:t>
            </a:r>
            <a:r>
              <a:rPr lang="en-US" sz="1400" dirty="0" err="1">
                <a:solidFill>
                  <a:srgbClr val="FF0000"/>
                </a:solidFill>
                <a:latin typeface="Times New Roman" charset="0"/>
                <a:ea typeface="MS PGothic" charset="0"/>
                <a:cs typeface="Times New Roman" charset="0"/>
              </a:rPr>
              <a:t>ms</a:t>
            </a:r>
            <a:r>
              <a:rPr lang="en-US" sz="1400" dirty="0">
                <a:solidFill>
                  <a:srgbClr val="FF0000"/>
                </a:solidFill>
                <a:latin typeface="Times New Roman" charset="0"/>
                <a:ea typeface="MS PGothic" charset="0"/>
                <a:cs typeface="Times New Roman" charset="0"/>
              </a:rPr>
              <a:t> FT ∆I 6.25A, 2.5%	   </a:t>
            </a:r>
            <a:r>
              <a:rPr lang="en-US" sz="1400" dirty="0" smtClean="0">
                <a:solidFill>
                  <a:srgbClr val="FF0000"/>
                </a:solidFill>
                <a:latin typeface="Times New Roman" charset="0"/>
                <a:ea typeface="MS PGothic" charset="0"/>
                <a:cs typeface="Times New Roman" charset="0"/>
              </a:rPr>
              <a:t>		MEBT </a:t>
            </a:r>
            <a:r>
              <a:rPr lang="en-US" sz="1400" dirty="0">
                <a:solidFill>
                  <a:srgbClr val="FF0000"/>
                </a:solidFill>
                <a:latin typeface="Times New Roman" charset="0"/>
                <a:ea typeface="MS PGothic" charset="0"/>
                <a:cs typeface="Times New Roman" charset="0"/>
              </a:rPr>
              <a:t>Transistor </a:t>
            </a:r>
            <a:r>
              <a:rPr lang="en-US" sz="1400" dirty="0" err="1">
                <a:solidFill>
                  <a:srgbClr val="FF0000"/>
                </a:solidFill>
                <a:latin typeface="Times New Roman" charset="0"/>
                <a:ea typeface="MS PGothic" charset="0"/>
                <a:cs typeface="Times New Roman" charset="0"/>
              </a:rPr>
              <a:t>Pulser</a:t>
            </a:r>
            <a:r>
              <a:rPr lang="en-US" sz="1400" dirty="0">
                <a:solidFill>
                  <a:srgbClr val="FF0000"/>
                </a:solidFill>
                <a:latin typeface="Times New Roman" charset="0"/>
                <a:ea typeface="MS PGothic" charset="0"/>
                <a:cs typeface="Times New Roman" charset="0"/>
              </a:rPr>
              <a:t> Design, 1ms FT ∆I &lt;0.5A, 0.2%</a:t>
            </a:r>
          </a:p>
        </p:txBody>
      </p:sp>
      <p:pic>
        <p:nvPicPr>
          <p:cNvPr id="19460" name="Picture 4" descr="L:\Linac Photo Archive\Linac Photos 2014\QuadTest\PulserTest06.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44130"/>
            <a:ext cx="2857500" cy="194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L:\Linac Photo Archive\Linac Photos 2014\QuadTest\PulserTest0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883234"/>
            <a:ext cx="2798763" cy="190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L:\Linac Photo Archive\Linac Photos 2014\QuadTest\PulserTest09.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3886200"/>
            <a:ext cx="28956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L:\Linac Photo Archive\Linac Photos 2014\QuadTest\TEK000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267200"/>
            <a:ext cx="4046537"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1"/>
          <p:cNvSpPr txBox="1">
            <a:spLocks noChangeArrowheads="1"/>
          </p:cNvSpPr>
          <p:nvPr/>
        </p:nvSpPr>
        <p:spPr bwMode="auto">
          <a:xfrm>
            <a:off x="990600" y="685800"/>
            <a:ext cx="6227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Narrow" charset="0"/>
                <a:ea typeface="MS PGothic" charset="0"/>
                <a:cs typeface="MS PGothic" charset="0"/>
              </a:defRPr>
            </a:lvl1pPr>
            <a:lvl2pPr marL="742950" indent="-285750">
              <a:defRPr sz="2800">
                <a:solidFill>
                  <a:schemeClr val="tx1"/>
                </a:solidFill>
                <a:latin typeface="Arial Narrow" charset="0"/>
                <a:ea typeface="MS PGothic" charset="0"/>
                <a:cs typeface="MS PGothic" charset="0"/>
              </a:defRPr>
            </a:lvl2pPr>
            <a:lvl3pPr marL="1143000">
              <a:defRPr sz="2400">
                <a:solidFill>
                  <a:schemeClr val="tx1"/>
                </a:solidFill>
                <a:latin typeface="Arial Narrow" charset="0"/>
                <a:ea typeface="MS PGothic" charset="0"/>
                <a:cs typeface="MS PGothic" charset="0"/>
              </a:defRPr>
            </a:lvl3pPr>
            <a:lvl4pPr marL="1600200">
              <a:defRPr sz="2400">
                <a:solidFill>
                  <a:schemeClr val="tx1"/>
                </a:solidFill>
                <a:latin typeface="Arial Narrow" charset="0"/>
                <a:ea typeface="MS PGothic" charset="0"/>
                <a:cs typeface="MS PGothic" charset="0"/>
              </a:defRPr>
            </a:lvl4pPr>
            <a:lvl5pPr marL="2057400">
              <a:defRPr sz="2400">
                <a:solidFill>
                  <a:schemeClr val="tx1"/>
                </a:solidFill>
                <a:latin typeface="Arial Narrow" charset="0"/>
                <a:ea typeface="MS PGothic" charset="0"/>
                <a:cs typeface="MS PGothic" charset="0"/>
              </a:defRPr>
            </a:lvl5pPr>
            <a:lvl6pPr marL="2514600">
              <a:defRPr sz="2400">
                <a:solidFill>
                  <a:schemeClr val="tx1"/>
                </a:solidFill>
                <a:latin typeface="Arial Narrow" charset="0"/>
                <a:ea typeface="MS PGothic" charset="0"/>
                <a:cs typeface="MS PGothic" charset="0"/>
              </a:defRPr>
            </a:lvl6pPr>
            <a:lvl7pPr marL="2971800">
              <a:defRPr sz="2400">
                <a:solidFill>
                  <a:schemeClr val="tx1"/>
                </a:solidFill>
                <a:latin typeface="Arial Narrow" charset="0"/>
                <a:ea typeface="MS PGothic" charset="0"/>
                <a:cs typeface="MS PGothic" charset="0"/>
              </a:defRPr>
            </a:lvl7pPr>
            <a:lvl8pPr marL="3429000">
              <a:defRPr sz="2400">
                <a:solidFill>
                  <a:schemeClr val="tx1"/>
                </a:solidFill>
                <a:latin typeface="Arial Narrow" charset="0"/>
                <a:ea typeface="MS PGothic" charset="0"/>
                <a:cs typeface="MS PGothic" charset="0"/>
              </a:defRPr>
            </a:lvl8pPr>
            <a:lvl9pPr marL="3886200">
              <a:defRPr sz="2400">
                <a:solidFill>
                  <a:schemeClr val="tx1"/>
                </a:solidFill>
                <a:latin typeface="Arial Narrow" charset="0"/>
                <a:ea typeface="MS PGothic" charset="0"/>
                <a:cs typeface="MS PGothic" charset="0"/>
              </a:defRPr>
            </a:lvl9pPr>
          </a:lstStyle>
          <a:p>
            <a:r>
              <a:rPr lang="en-US" sz="2000" b="1"/>
              <a:t>Existing quad pulsers can’t handle the extended pulse width</a:t>
            </a:r>
          </a:p>
        </p:txBody>
      </p:sp>
    </p:spTree>
    <p:extLst>
      <p:ext uri="{BB962C8B-B14F-4D97-AF65-F5344CB8AC3E}">
        <p14:creationId xmlns:p14="http://schemas.microsoft.com/office/powerpoint/2010/main" val="12565636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requirements </a:t>
            </a:r>
            <a:endParaRPr lang="en-US" dirty="0"/>
          </a:p>
        </p:txBody>
      </p:sp>
      <p:sp>
        <p:nvSpPr>
          <p:cNvPr id="3" name="Content Placeholder 2"/>
          <p:cNvSpPr>
            <a:spLocks noGrp="1"/>
          </p:cNvSpPr>
          <p:nvPr>
            <p:ph idx="1"/>
          </p:nvPr>
        </p:nvSpPr>
        <p:spPr/>
        <p:txBody>
          <a:bodyPr/>
          <a:lstStyle/>
          <a:p>
            <a:r>
              <a:rPr lang="en-US" dirty="0"/>
              <a:t>Calculations have been completed for a “high power” cavity and indicate that the existing cooling water flows and pressures are sufficient to maintain dimensional stability under the planned increase in duty factor. </a:t>
            </a:r>
            <a:endParaRPr lang="en-US" b="1" dirty="0"/>
          </a:p>
          <a:p>
            <a:endParaRPr lang="en-US" dirty="0"/>
          </a:p>
        </p:txBody>
      </p:sp>
      <p:pic>
        <p:nvPicPr>
          <p:cNvPr id="4" name="Picture 3"/>
          <p:cNvPicPr>
            <a:picLocks noChangeAspect="1"/>
          </p:cNvPicPr>
          <p:nvPr/>
        </p:nvPicPr>
        <p:blipFill>
          <a:blip r:embed="rId2"/>
          <a:stretch>
            <a:fillRect/>
          </a:stretch>
        </p:blipFill>
        <p:spPr>
          <a:xfrm>
            <a:off x="1752599" y="3733800"/>
            <a:ext cx="1717141" cy="2709862"/>
          </a:xfrm>
          <a:prstGeom prst="rect">
            <a:avLst/>
          </a:prstGeom>
        </p:spPr>
      </p:pic>
      <p:pic>
        <p:nvPicPr>
          <p:cNvPr id="5" name="Picture 4"/>
          <p:cNvPicPr>
            <a:picLocks noChangeAspect="1"/>
          </p:cNvPicPr>
          <p:nvPr/>
        </p:nvPicPr>
        <p:blipFill>
          <a:blip r:embed="rId3"/>
          <a:stretch>
            <a:fillRect/>
          </a:stretch>
        </p:blipFill>
        <p:spPr>
          <a:xfrm>
            <a:off x="5410200" y="3657599"/>
            <a:ext cx="1981200" cy="2974245"/>
          </a:xfrm>
          <a:prstGeom prst="rect">
            <a:avLst/>
          </a:prstGeom>
        </p:spPr>
      </p:pic>
      <p:sp>
        <p:nvSpPr>
          <p:cNvPr id="6" name="TextBox 5"/>
          <p:cNvSpPr txBox="1"/>
          <p:nvPr/>
        </p:nvSpPr>
        <p:spPr>
          <a:xfrm>
            <a:off x="457200" y="4038600"/>
            <a:ext cx="1125553" cy="400110"/>
          </a:xfrm>
          <a:prstGeom prst="rect">
            <a:avLst/>
          </a:prstGeom>
          <a:noFill/>
        </p:spPr>
        <p:txBody>
          <a:bodyPr wrap="none" rtlCol="0">
            <a:spAutoFit/>
          </a:bodyPr>
          <a:lstStyle/>
          <a:p>
            <a:r>
              <a:rPr lang="en-US" sz="2000" b="1" dirty="0" smtClean="0">
                <a:solidFill>
                  <a:srgbClr val="660066"/>
                </a:solidFill>
              </a:rPr>
              <a:t>Present</a:t>
            </a:r>
            <a:endParaRPr lang="en-US" sz="2000" b="1" dirty="0">
              <a:solidFill>
                <a:srgbClr val="660066"/>
              </a:solidFill>
            </a:endParaRPr>
          </a:p>
        </p:txBody>
      </p:sp>
      <p:sp>
        <p:nvSpPr>
          <p:cNvPr id="7" name="TextBox 6"/>
          <p:cNvSpPr txBox="1"/>
          <p:nvPr/>
        </p:nvSpPr>
        <p:spPr>
          <a:xfrm>
            <a:off x="4191000" y="3962400"/>
            <a:ext cx="1224990" cy="400110"/>
          </a:xfrm>
          <a:prstGeom prst="rect">
            <a:avLst/>
          </a:prstGeom>
          <a:noFill/>
        </p:spPr>
        <p:txBody>
          <a:bodyPr wrap="none" rtlCol="0">
            <a:spAutoFit/>
          </a:bodyPr>
          <a:lstStyle/>
          <a:p>
            <a:r>
              <a:rPr lang="en-US" sz="2000" b="1" dirty="0" smtClean="0">
                <a:solidFill>
                  <a:srgbClr val="660066"/>
                </a:solidFill>
              </a:rPr>
              <a:t>Upgrade</a:t>
            </a:r>
            <a:endParaRPr lang="en-US" sz="2000" b="1" dirty="0">
              <a:solidFill>
                <a:srgbClr val="660066"/>
              </a:solidFill>
            </a:endParaRPr>
          </a:p>
        </p:txBody>
      </p:sp>
    </p:spTree>
    <p:extLst>
      <p:ext uri="{BB962C8B-B14F-4D97-AF65-F5344CB8AC3E}">
        <p14:creationId xmlns:p14="http://schemas.microsoft.com/office/powerpoint/2010/main" val="31822675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DT thermal analysis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7856964"/>
              </p:ext>
            </p:extLst>
          </p:nvPr>
        </p:nvGraphicFramePr>
        <p:xfrm>
          <a:off x="381000" y="1295400"/>
          <a:ext cx="7620000" cy="4683760"/>
        </p:xfrm>
        <a:graphic>
          <a:graphicData uri="http://schemas.openxmlformats.org/drawingml/2006/table">
            <a:tbl>
              <a:tblPr firstRow="1" bandRow="1">
                <a:tableStyleId>{5C22544A-7EE6-4342-B048-85BDC9FD1C3A}</a:tableStyleId>
              </a:tblPr>
              <a:tblGrid>
                <a:gridCol w="1524000"/>
                <a:gridCol w="1524000"/>
                <a:gridCol w="1524000"/>
                <a:gridCol w="1524000"/>
                <a:gridCol w="1524000"/>
              </a:tblGrid>
              <a:tr h="370840">
                <a:tc>
                  <a:txBody>
                    <a:bodyPr/>
                    <a:lstStyle/>
                    <a:p>
                      <a:r>
                        <a:rPr lang="en-US" dirty="0" smtClean="0">
                          <a:solidFill>
                            <a:srgbClr val="FF0000"/>
                          </a:solidFill>
                        </a:rPr>
                        <a:t>Component</a:t>
                      </a:r>
                      <a:endParaRPr lang="en-US" dirty="0">
                        <a:solidFill>
                          <a:srgbClr val="FF0000"/>
                        </a:solidFill>
                      </a:endParaRPr>
                    </a:p>
                  </a:txBody>
                  <a:tcPr/>
                </a:tc>
                <a:tc>
                  <a:txBody>
                    <a:bodyPr/>
                    <a:lstStyle/>
                    <a:p>
                      <a:r>
                        <a:rPr lang="en-US" dirty="0" smtClean="0">
                          <a:solidFill>
                            <a:srgbClr val="FF0000"/>
                          </a:solidFill>
                        </a:rPr>
                        <a:t>Present</a:t>
                      </a:r>
                    </a:p>
                    <a:p>
                      <a:r>
                        <a:rPr lang="en-US" dirty="0" smtClean="0">
                          <a:solidFill>
                            <a:srgbClr val="FF0000"/>
                          </a:solidFill>
                        </a:rPr>
                        <a:t>Max</a:t>
                      </a:r>
                      <a:r>
                        <a:rPr lang="en-US" baseline="0" dirty="0" smtClean="0">
                          <a:solidFill>
                            <a:srgbClr val="FF0000"/>
                          </a:solidFill>
                        </a:rPr>
                        <a:t> </a:t>
                      </a:r>
                      <a:r>
                        <a:rPr lang="en-US" baseline="0" dirty="0" err="1" smtClean="0">
                          <a:solidFill>
                            <a:srgbClr val="FF0000"/>
                          </a:solidFill>
                        </a:rPr>
                        <a:t>Δ</a:t>
                      </a:r>
                      <a:r>
                        <a:rPr lang="en-US" baseline="0" dirty="0" smtClean="0">
                          <a:solidFill>
                            <a:srgbClr val="FF0000"/>
                          </a:solidFill>
                        </a:rPr>
                        <a:t> T(°C)</a:t>
                      </a:r>
                      <a:endParaRPr lang="en-US" dirty="0">
                        <a:solidFill>
                          <a:srgbClr val="FF0000"/>
                        </a:solidFill>
                      </a:endParaRPr>
                    </a:p>
                  </a:txBody>
                  <a:tcPr/>
                </a:tc>
                <a:tc>
                  <a:txBody>
                    <a:bodyPr/>
                    <a:lstStyle/>
                    <a:p>
                      <a:r>
                        <a:rPr lang="en-US" dirty="0" smtClean="0">
                          <a:solidFill>
                            <a:srgbClr val="FF0000"/>
                          </a:solidFill>
                        </a:rPr>
                        <a:t>Present</a:t>
                      </a:r>
                    </a:p>
                    <a:p>
                      <a:r>
                        <a:rPr lang="en-US" dirty="0" smtClean="0">
                          <a:solidFill>
                            <a:srgbClr val="FF0000"/>
                          </a:solidFill>
                        </a:rPr>
                        <a:t>Max </a:t>
                      </a:r>
                      <a:r>
                        <a:rPr lang="en-US" dirty="0" err="1" smtClean="0">
                          <a:solidFill>
                            <a:srgbClr val="FF0000"/>
                          </a:solidFill>
                        </a:rPr>
                        <a:t>Δ</a:t>
                      </a:r>
                      <a:r>
                        <a:rPr lang="en-US" dirty="0" smtClean="0">
                          <a:solidFill>
                            <a:srgbClr val="FF0000"/>
                          </a:solidFill>
                        </a:rPr>
                        <a:t> L (in) </a:t>
                      </a:r>
                      <a:endParaRPr lang="en-US" dirty="0">
                        <a:solidFill>
                          <a:srgbClr val="FF0000"/>
                        </a:solidFill>
                      </a:endParaRPr>
                    </a:p>
                  </a:txBody>
                  <a:tcPr/>
                </a:tc>
                <a:tc>
                  <a:txBody>
                    <a:bodyPr/>
                    <a:lstStyle/>
                    <a:p>
                      <a:r>
                        <a:rPr lang="en-US" dirty="0" smtClean="0">
                          <a:solidFill>
                            <a:srgbClr val="FF0000"/>
                          </a:solidFill>
                        </a:rPr>
                        <a:t>Upgrade</a:t>
                      </a:r>
                    </a:p>
                    <a:p>
                      <a:r>
                        <a:rPr lang="en-US" dirty="0" smtClean="0">
                          <a:solidFill>
                            <a:srgbClr val="FF0000"/>
                          </a:solidFill>
                        </a:rPr>
                        <a:t>Max</a:t>
                      </a:r>
                      <a:r>
                        <a:rPr lang="en-US" baseline="0" dirty="0" smtClean="0">
                          <a:solidFill>
                            <a:srgbClr val="FF0000"/>
                          </a:solidFill>
                        </a:rPr>
                        <a:t> </a:t>
                      </a:r>
                      <a:r>
                        <a:rPr lang="en-US" baseline="0" dirty="0" err="1" smtClean="0">
                          <a:solidFill>
                            <a:srgbClr val="FF0000"/>
                          </a:solidFill>
                        </a:rPr>
                        <a:t>Δ</a:t>
                      </a:r>
                      <a:r>
                        <a:rPr lang="en-US" baseline="0" dirty="0" smtClean="0">
                          <a:solidFill>
                            <a:srgbClr val="FF0000"/>
                          </a:solidFill>
                        </a:rPr>
                        <a:t> T(°C)</a:t>
                      </a:r>
                      <a:endParaRPr lang="en-US" dirty="0">
                        <a:solidFill>
                          <a:srgbClr val="FF0000"/>
                        </a:solidFill>
                      </a:endParaRPr>
                    </a:p>
                  </a:txBody>
                  <a:tcPr/>
                </a:tc>
                <a:tc>
                  <a:txBody>
                    <a:bodyPr/>
                    <a:lstStyle/>
                    <a:p>
                      <a:r>
                        <a:rPr lang="en-US" dirty="0" smtClean="0">
                          <a:solidFill>
                            <a:srgbClr val="FF0000"/>
                          </a:solidFill>
                        </a:rPr>
                        <a:t>Upgrade</a:t>
                      </a:r>
                    </a:p>
                    <a:p>
                      <a:r>
                        <a:rPr lang="en-US" dirty="0" smtClean="0">
                          <a:solidFill>
                            <a:srgbClr val="FF0000"/>
                          </a:solidFill>
                        </a:rPr>
                        <a:t>Max </a:t>
                      </a:r>
                      <a:r>
                        <a:rPr lang="en-US" dirty="0" err="1" smtClean="0">
                          <a:solidFill>
                            <a:srgbClr val="FF0000"/>
                          </a:solidFill>
                        </a:rPr>
                        <a:t>Δ</a:t>
                      </a:r>
                      <a:r>
                        <a:rPr lang="en-US" dirty="0" smtClean="0">
                          <a:solidFill>
                            <a:srgbClr val="FF0000"/>
                          </a:solidFill>
                        </a:rPr>
                        <a:t> L (in) </a:t>
                      </a:r>
                      <a:endParaRPr lang="en-US" dirty="0">
                        <a:solidFill>
                          <a:srgbClr val="FF0000"/>
                        </a:solidFill>
                      </a:endParaRPr>
                    </a:p>
                  </a:txBody>
                  <a:tcPr/>
                </a:tc>
              </a:tr>
              <a:tr h="370840">
                <a:tc>
                  <a:txBody>
                    <a:bodyPr/>
                    <a:lstStyle/>
                    <a:p>
                      <a:r>
                        <a:rPr lang="en-US" dirty="0" smtClean="0"/>
                        <a:t>DT</a:t>
                      </a:r>
                      <a:r>
                        <a:rPr lang="en-US" baseline="0" dirty="0" smtClean="0"/>
                        <a:t> total</a:t>
                      </a:r>
                      <a:endParaRPr lang="en-US" dirty="0"/>
                    </a:p>
                  </a:txBody>
                  <a:tcPr/>
                </a:tc>
                <a:tc>
                  <a:txBody>
                    <a:bodyPr/>
                    <a:lstStyle/>
                    <a:p>
                      <a:r>
                        <a:rPr lang="en-US" dirty="0" smtClean="0"/>
                        <a:t>1.30</a:t>
                      </a:r>
                      <a:endParaRPr lang="en-US" dirty="0"/>
                    </a:p>
                  </a:txBody>
                  <a:tcPr/>
                </a:tc>
                <a:tc>
                  <a:txBody>
                    <a:bodyPr/>
                    <a:lstStyle/>
                    <a:p>
                      <a:r>
                        <a:rPr lang="en-US" dirty="0" smtClean="0"/>
                        <a:t>-</a:t>
                      </a:r>
                      <a:endParaRPr lang="en-US" dirty="0"/>
                    </a:p>
                  </a:txBody>
                  <a:tcPr/>
                </a:tc>
                <a:tc>
                  <a:txBody>
                    <a:bodyPr/>
                    <a:lstStyle/>
                    <a:p>
                      <a:r>
                        <a:rPr lang="en-US" dirty="0" smtClean="0"/>
                        <a:t>2.18</a:t>
                      </a:r>
                      <a:endParaRPr lang="en-US" dirty="0"/>
                    </a:p>
                  </a:txBody>
                  <a:tcPr/>
                </a:tc>
                <a:tc>
                  <a:txBody>
                    <a:bodyPr/>
                    <a:lstStyle/>
                    <a:p>
                      <a:r>
                        <a:rPr lang="en-US" dirty="0" smtClean="0"/>
                        <a:t>-</a:t>
                      </a:r>
                      <a:endParaRPr lang="en-US" dirty="0"/>
                    </a:p>
                  </a:txBody>
                  <a:tcPr/>
                </a:tc>
              </a:tr>
              <a:tr h="370840">
                <a:tc>
                  <a:txBody>
                    <a:bodyPr/>
                    <a:lstStyle/>
                    <a:p>
                      <a:r>
                        <a:rPr lang="en-US" dirty="0" smtClean="0"/>
                        <a:t>DT, X (axial)</a:t>
                      </a:r>
                      <a:endParaRPr lang="en-US" dirty="0"/>
                    </a:p>
                  </a:txBody>
                  <a:tcPr/>
                </a:tc>
                <a:tc>
                  <a:txBody>
                    <a:bodyPr/>
                    <a:lstStyle/>
                    <a:p>
                      <a:r>
                        <a:rPr lang="en-US" dirty="0" smtClean="0"/>
                        <a:t>-</a:t>
                      </a:r>
                      <a:endParaRPr lang="en-US" dirty="0"/>
                    </a:p>
                  </a:txBody>
                  <a:tcPr/>
                </a:tc>
                <a:tc>
                  <a:txBody>
                    <a:bodyPr/>
                    <a:lstStyle/>
                    <a:p>
                      <a:r>
                        <a:rPr lang="en-US" dirty="0" smtClean="0"/>
                        <a:t>0.0003</a:t>
                      </a:r>
                      <a:endParaRPr lang="en-US" dirty="0"/>
                    </a:p>
                  </a:txBody>
                  <a:tcPr/>
                </a:tc>
                <a:tc>
                  <a:txBody>
                    <a:bodyPr/>
                    <a:lstStyle/>
                    <a:p>
                      <a:r>
                        <a:rPr lang="en-US" dirty="0" smtClean="0"/>
                        <a:t>-</a:t>
                      </a:r>
                      <a:endParaRPr lang="en-US" dirty="0"/>
                    </a:p>
                  </a:txBody>
                  <a:tcPr/>
                </a:tc>
                <a:tc>
                  <a:txBody>
                    <a:bodyPr/>
                    <a:lstStyle/>
                    <a:p>
                      <a:r>
                        <a:rPr lang="en-US" dirty="0" smtClean="0"/>
                        <a:t>0.0005</a:t>
                      </a:r>
                      <a:endParaRPr lang="en-US" dirty="0"/>
                    </a:p>
                  </a:txBody>
                  <a:tcPr/>
                </a:tc>
              </a:tr>
              <a:tr h="370840">
                <a:tc>
                  <a:txBody>
                    <a:bodyPr/>
                    <a:lstStyle/>
                    <a:p>
                      <a:r>
                        <a:rPr lang="en-US" dirty="0" smtClean="0"/>
                        <a:t>DT, Y&amp;Z</a:t>
                      </a:r>
                      <a:endParaRPr lang="en-US" dirty="0"/>
                    </a:p>
                  </a:txBody>
                  <a:tcPr/>
                </a:tc>
                <a:tc>
                  <a:txBody>
                    <a:bodyPr/>
                    <a:lstStyle/>
                    <a:p>
                      <a:r>
                        <a:rPr lang="en-US" dirty="0" smtClean="0"/>
                        <a:t>-</a:t>
                      </a:r>
                      <a:endParaRPr lang="en-US" dirty="0"/>
                    </a:p>
                  </a:txBody>
                  <a:tcPr/>
                </a:tc>
                <a:tc>
                  <a:txBody>
                    <a:bodyPr/>
                    <a:lstStyle/>
                    <a:p>
                      <a:r>
                        <a:rPr lang="en-US" dirty="0" smtClean="0"/>
                        <a:t>0.0002</a:t>
                      </a:r>
                      <a:endParaRPr lang="en-US" dirty="0"/>
                    </a:p>
                  </a:txBody>
                  <a:tcPr/>
                </a:tc>
                <a:tc>
                  <a:txBody>
                    <a:bodyPr/>
                    <a:lstStyle/>
                    <a:p>
                      <a:r>
                        <a:rPr lang="en-US" dirty="0" smtClean="0"/>
                        <a:t>-</a:t>
                      </a:r>
                      <a:endParaRPr lang="en-US" dirty="0"/>
                    </a:p>
                  </a:txBody>
                  <a:tcPr/>
                </a:tc>
                <a:tc>
                  <a:txBody>
                    <a:bodyPr/>
                    <a:lstStyle/>
                    <a:p>
                      <a:r>
                        <a:rPr lang="en-US" dirty="0" smtClean="0"/>
                        <a:t>0.0004</a:t>
                      </a:r>
                      <a:endParaRPr lang="en-US" dirty="0"/>
                    </a:p>
                  </a:txBody>
                  <a:tcPr/>
                </a:tc>
              </a:tr>
              <a:tr h="370840">
                <a:tc>
                  <a:txBody>
                    <a:bodyPr/>
                    <a:lstStyle/>
                    <a:p>
                      <a:r>
                        <a:rPr lang="en-US" dirty="0" smtClean="0"/>
                        <a:t>Stem</a:t>
                      </a:r>
                      <a:r>
                        <a:rPr lang="en-US" baseline="0" dirty="0" smtClean="0"/>
                        <a:t> 1&amp;  DT water</a:t>
                      </a:r>
                      <a:endParaRPr lang="en-US" dirty="0"/>
                    </a:p>
                  </a:txBody>
                  <a:tcPr/>
                </a:tc>
                <a:tc>
                  <a:txBody>
                    <a:bodyPr/>
                    <a:lstStyle/>
                    <a:p>
                      <a:r>
                        <a:rPr lang="en-US" dirty="0" smtClean="0"/>
                        <a:t>0.27</a:t>
                      </a:r>
                      <a:endParaRPr lang="en-US" dirty="0"/>
                    </a:p>
                  </a:txBody>
                  <a:tcPr/>
                </a:tc>
                <a:tc>
                  <a:txBody>
                    <a:bodyPr/>
                    <a:lstStyle/>
                    <a:p>
                      <a:r>
                        <a:rPr lang="en-US" dirty="0" smtClean="0"/>
                        <a:t>NA</a:t>
                      </a:r>
                      <a:endParaRPr lang="en-US" dirty="0"/>
                    </a:p>
                  </a:txBody>
                  <a:tcPr/>
                </a:tc>
                <a:tc>
                  <a:txBody>
                    <a:bodyPr/>
                    <a:lstStyle/>
                    <a:p>
                      <a:r>
                        <a:rPr lang="en-US" dirty="0" smtClean="0"/>
                        <a:t>0.42</a:t>
                      </a:r>
                      <a:endParaRPr lang="en-US" dirty="0"/>
                    </a:p>
                  </a:txBody>
                  <a:tcPr/>
                </a:tc>
                <a:tc>
                  <a:txBody>
                    <a:bodyPr/>
                    <a:lstStyle/>
                    <a:p>
                      <a:r>
                        <a:rPr lang="en-US" dirty="0" smtClean="0"/>
                        <a:t>NA</a:t>
                      </a:r>
                      <a:endParaRPr lang="en-US" dirty="0"/>
                    </a:p>
                  </a:txBody>
                  <a:tcPr/>
                </a:tc>
              </a:tr>
              <a:tr h="370840">
                <a:tc>
                  <a:txBody>
                    <a:bodyPr/>
                    <a:lstStyle/>
                    <a:p>
                      <a:r>
                        <a:rPr lang="en-US" dirty="0" smtClean="0"/>
                        <a:t>Stem</a:t>
                      </a:r>
                      <a:r>
                        <a:rPr lang="en-US" baseline="0" dirty="0" smtClean="0"/>
                        <a:t> 2 water</a:t>
                      </a:r>
                      <a:endParaRPr lang="en-US" dirty="0"/>
                    </a:p>
                  </a:txBody>
                  <a:tcPr/>
                </a:tc>
                <a:tc>
                  <a:txBody>
                    <a:bodyPr/>
                    <a:lstStyle/>
                    <a:p>
                      <a:r>
                        <a:rPr lang="en-US" dirty="0" smtClean="0"/>
                        <a:t>0.004</a:t>
                      </a:r>
                      <a:endParaRPr lang="en-US" dirty="0"/>
                    </a:p>
                  </a:txBody>
                  <a:tcPr/>
                </a:tc>
                <a:tc>
                  <a:txBody>
                    <a:bodyPr/>
                    <a:lstStyle/>
                    <a:p>
                      <a:endParaRPr lang="en-US" dirty="0"/>
                    </a:p>
                  </a:txBody>
                  <a:tcPr/>
                </a:tc>
                <a:tc>
                  <a:txBody>
                    <a:bodyPr/>
                    <a:lstStyle/>
                    <a:p>
                      <a:r>
                        <a:rPr lang="en-US" dirty="0" smtClean="0"/>
                        <a:t>0.007</a:t>
                      </a:r>
                      <a:endParaRPr lang="en-US" dirty="0"/>
                    </a:p>
                  </a:txBody>
                  <a:tcPr/>
                </a:tc>
                <a:tc>
                  <a:txBody>
                    <a:bodyPr/>
                    <a:lstStyle/>
                    <a:p>
                      <a:endParaRPr lang="en-US" dirty="0"/>
                    </a:p>
                  </a:txBody>
                  <a:tcPr/>
                </a:tc>
              </a:tr>
              <a:tr h="370840">
                <a:tc>
                  <a:txBody>
                    <a:bodyPr/>
                    <a:lstStyle/>
                    <a:p>
                      <a:r>
                        <a:rPr lang="en-US" dirty="0" smtClean="0"/>
                        <a:t>Stem</a:t>
                      </a:r>
                      <a:r>
                        <a:rPr lang="en-US" baseline="0" dirty="0" smtClean="0"/>
                        <a:t> 3 water</a:t>
                      </a:r>
                      <a:endParaRPr lang="en-US" dirty="0"/>
                    </a:p>
                  </a:txBody>
                  <a:tcPr/>
                </a:tc>
                <a:tc>
                  <a:txBody>
                    <a:bodyPr/>
                    <a:lstStyle/>
                    <a:p>
                      <a:r>
                        <a:rPr lang="en-US" dirty="0" smtClean="0"/>
                        <a:t>0.004</a:t>
                      </a:r>
                      <a:endParaRPr lang="en-US" dirty="0"/>
                    </a:p>
                  </a:txBody>
                  <a:tcPr/>
                </a:tc>
                <a:tc>
                  <a:txBody>
                    <a:bodyPr/>
                    <a:lstStyle/>
                    <a:p>
                      <a:endParaRPr lang="en-US" dirty="0"/>
                    </a:p>
                  </a:txBody>
                  <a:tcPr/>
                </a:tc>
                <a:tc>
                  <a:txBody>
                    <a:bodyPr/>
                    <a:lstStyle/>
                    <a:p>
                      <a:r>
                        <a:rPr lang="en-US" dirty="0" smtClean="0"/>
                        <a:t>0.007</a:t>
                      </a:r>
                      <a:endParaRPr lang="en-US" dirty="0"/>
                    </a:p>
                  </a:txBody>
                  <a:tcPr/>
                </a:tc>
                <a:tc>
                  <a:txBody>
                    <a:bodyPr/>
                    <a:lstStyle/>
                    <a:p>
                      <a:endParaRPr lang="en-US"/>
                    </a:p>
                  </a:txBody>
                  <a:tcPr/>
                </a:tc>
              </a:tr>
              <a:tr h="370840">
                <a:tc>
                  <a:txBody>
                    <a:bodyPr/>
                    <a:lstStyle/>
                    <a:p>
                      <a:r>
                        <a:rPr lang="en-US" dirty="0" smtClean="0"/>
                        <a:t>Stem 4 water</a:t>
                      </a:r>
                      <a:endParaRPr lang="en-US" dirty="0"/>
                    </a:p>
                  </a:txBody>
                  <a:tcPr/>
                </a:tc>
                <a:tc>
                  <a:txBody>
                    <a:bodyPr/>
                    <a:lstStyle/>
                    <a:p>
                      <a:r>
                        <a:rPr lang="en-US" dirty="0" smtClean="0"/>
                        <a:t>0.004</a:t>
                      </a:r>
                      <a:endParaRPr lang="en-US" dirty="0"/>
                    </a:p>
                  </a:txBody>
                  <a:tcPr/>
                </a:tc>
                <a:tc>
                  <a:txBody>
                    <a:bodyPr/>
                    <a:lstStyle/>
                    <a:p>
                      <a:endParaRPr lang="en-US" dirty="0"/>
                    </a:p>
                  </a:txBody>
                  <a:tcPr/>
                </a:tc>
                <a:tc>
                  <a:txBody>
                    <a:bodyPr/>
                    <a:lstStyle/>
                    <a:p>
                      <a:r>
                        <a:rPr lang="en-US" dirty="0" smtClean="0"/>
                        <a:t>0.007</a:t>
                      </a:r>
                      <a:endParaRPr lang="en-US" dirty="0"/>
                    </a:p>
                  </a:txBody>
                  <a:tcPr/>
                </a:tc>
                <a:tc>
                  <a:txBody>
                    <a:bodyPr/>
                    <a:lstStyle/>
                    <a:p>
                      <a:endParaRPr lang="en-US"/>
                    </a:p>
                  </a:txBody>
                  <a:tcPr/>
                </a:tc>
              </a:tr>
              <a:tr h="37084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57300284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 of existing cooling channels</a:t>
            </a:r>
            <a:endParaRPr lang="en-US" dirty="0"/>
          </a:p>
        </p:txBody>
      </p:sp>
      <p:sp>
        <p:nvSpPr>
          <p:cNvPr id="3" name="Content Placeholder 2"/>
          <p:cNvSpPr>
            <a:spLocks noGrp="1"/>
          </p:cNvSpPr>
          <p:nvPr>
            <p:ph idx="1"/>
          </p:nvPr>
        </p:nvSpPr>
        <p:spPr/>
        <p:txBody>
          <a:bodyPr/>
          <a:lstStyle/>
          <a:p>
            <a:r>
              <a:rPr lang="en-GB" dirty="0"/>
              <a:t>The conditions of water quality and flow channels were evaluated for three typical cavities and only minor anomalies were found. We have found couple of drift tube flow measure were completely block providing no water flow to drift tubes. We also found several side stamp water channel were clogged. </a:t>
            </a:r>
            <a:endParaRPr lang="en-US" dirty="0"/>
          </a:p>
        </p:txBody>
      </p:sp>
    </p:spTree>
    <p:extLst>
      <p:ext uri="{BB962C8B-B14F-4D97-AF65-F5344CB8AC3E}">
        <p14:creationId xmlns:p14="http://schemas.microsoft.com/office/powerpoint/2010/main" val="36948715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Acknowledgements</a:t>
            </a:r>
            <a:endParaRPr lang="en-US" dirty="0"/>
          </a:p>
        </p:txBody>
      </p:sp>
      <p:sp>
        <p:nvSpPr>
          <p:cNvPr id="3" name="Content Placeholder 2"/>
          <p:cNvSpPr>
            <a:spLocks noGrp="1"/>
          </p:cNvSpPr>
          <p:nvPr>
            <p:ph idx="1"/>
          </p:nvPr>
        </p:nvSpPr>
        <p:spPr/>
        <p:txBody>
          <a:bodyPr/>
          <a:lstStyle/>
          <a:p>
            <a:r>
              <a:rPr lang="en-US" dirty="0" smtClean="0">
                <a:latin typeface="Arial Narrow" charset="0"/>
                <a:ea typeface="MS PGothic" charset="0"/>
              </a:rPr>
              <a:t> </a:t>
            </a:r>
            <a:r>
              <a:rPr lang="en-US" dirty="0">
                <a:latin typeface="Arial Narrow" charset="0"/>
                <a:ea typeface="MS PGothic" charset="0"/>
              </a:rPr>
              <a:t>G. Atoian, B. Briscoe, F. Carlino, T. Flanagan, D. Gassner,  P. </a:t>
            </a:r>
            <a:r>
              <a:rPr lang="en-US" dirty="0" err="1">
                <a:latin typeface="Arial Narrow" charset="0"/>
                <a:ea typeface="MS PGothic" charset="0"/>
              </a:rPr>
              <a:t>Ingrassia</a:t>
            </a:r>
            <a:r>
              <a:rPr lang="en-US" dirty="0">
                <a:latin typeface="Arial Narrow" charset="0"/>
                <a:ea typeface="MS PGothic" charset="0"/>
              </a:rPr>
              <a:t>, T. Lehn, V. Lodestro, A. McNerney, G. Omar</a:t>
            </a:r>
            <a:r>
              <a:rPr lang="en-US" dirty="0" smtClean="0">
                <a:latin typeface="Arial Narrow" charset="0"/>
                <a:ea typeface="MS PGothic" charset="0"/>
              </a:rPr>
              <a:t>, </a:t>
            </a:r>
            <a:r>
              <a:rPr lang="en-US" dirty="0">
                <a:latin typeface="Arial Narrow" charset="0"/>
                <a:ea typeface="MS PGothic" charset="0"/>
              </a:rPr>
              <a:t>J. </a:t>
            </a:r>
            <a:r>
              <a:rPr lang="en-US" dirty="0" smtClean="0">
                <a:latin typeface="Arial Narrow" charset="0"/>
                <a:ea typeface="MS PGothic" charset="0"/>
              </a:rPr>
              <a:t>Ritter, </a:t>
            </a:r>
            <a:r>
              <a:rPr lang="en-US" dirty="0">
                <a:latin typeface="Arial Narrow" charset="0"/>
                <a:ea typeface="MS PGothic" charset="0"/>
              </a:rPr>
              <a:t>A. Zelenski </a:t>
            </a:r>
            <a:endParaRPr lang="en-US" dirty="0"/>
          </a:p>
        </p:txBody>
      </p:sp>
    </p:spTree>
    <p:extLst>
      <p:ext uri="{BB962C8B-B14F-4D97-AF65-F5344CB8AC3E}">
        <p14:creationId xmlns:p14="http://schemas.microsoft.com/office/powerpoint/2010/main" val="363697352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Drift Tube Tank 1</a:t>
            </a:r>
            <a:endParaRPr lang="en-US" dirty="0">
              <a:solidFill>
                <a:srgbClr val="0000FF"/>
              </a:solidFill>
            </a:endParaRPr>
          </a:p>
        </p:txBody>
      </p:sp>
      <p:pic>
        <p:nvPicPr>
          <p:cNvPr id="4" name="Picture 10" descr="scan0017.jpg"/>
          <p:cNvPicPr>
            <a:picLocks noGrp="1" noChangeAspect="1"/>
          </p:cNvPicPr>
          <p:nvPr>
            <p:ph idx="1"/>
          </p:nvPr>
        </p:nvPicPr>
        <p:blipFill>
          <a:blip r:embed="rId2" cstate="print"/>
          <a:srcRect t="16053" b="16053"/>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26567127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08000" y="179328"/>
            <a:ext cx="8102600" cy="6489172"/>
          </a:xfrm>
          <a:prstGeom prst="rect">
            <a:avLst/>
          </a:prstGeom>
        </p:spPr>
      </p:pic>
    </p:spTree>
    <p:extLst>
      <p:ext uri="{BB962C8B-B14F-4D97-AF65-F5344CB8AC3E}">
        <p14:creationId xmlns:p14="http://schemas.microsoft.com/office/powerpoint/2010/main" val="3753450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2"/>
          <p:cNvSpPr>
            <a:spLocks noGrp="1"/>
          </p:cNvSpPr>
          <p:nvPr>
            <p:ph type="ctrTitle" sz="quarter"/>
          </p:nvPr>
        </p:nvSpPr>
        <p:spPr>
          <a:xfrm>
            <a:off x="609600" y="381000"/>
            <a:ext cx="8153400" cy="1066800"/>
          </a:xfrm>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a:defRPr/>
            </a:pPr>
            <a:r>
              <a:rPr lang="en-US" sz="2400" dirty="0">
                <a:solidFill>
                  <a:srgbClr val="FF0000"/>
                </a:solidFill>
                <a:ea typeface="MS PGothic" charset="0"/>
              </a:rPr>
              <a:t>Water channel in tank and  quad examination with </a:t>
            </a:r>
            <a:r>
              <a:rPr lang="en-US" sz="2400" dirty="0" err="1" smtClean="0">
                <a:solidFill>
                  <a:srgbClr val="FF0000"/>
                </a:solidFill>
                <a:ea typeface="MS PGothic" charset="0"/>
              </a:rPr>
              <a:t>borescope</a:t>
            </a:r>
            <a:r>
              <a:rPr lang="en-US" sz="2400" dirty="0" smtClean="0">
                <a:solidFill>
                  <a:srgbClr val="FF0000"/>
                </a:solidFill>
                <a:ea typeface="MS PGothic" charset="0"/>
              </a:rPr>
              <a:t> </a:t>
            </a:r>
            <a:endParaRPr lang="en-US" sz="2400" dirty="0">
              <a:solidFill>
                <a:srgbClr val="FF0000"/>
              </a:solidFill>
              <a:ea typeface="MS PGothic" charset="0"/>
            </a:endParaRPr>
          </a:p>
        </p:txBody>
      </p:sp>
      <p:pic>
        <p:nvPicPr>
          <p:cNvPr id="20484" name="Picture 4" descr="L:\Linac Photo Archive\Linac Photos 2014\Intensity Up Grade Project\Tank Borascope\TK1\TK1 DT15 1st be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947" y="1651000"/>
            <a:ext cx="6724692" cy="504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5056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FF"/>
                </a:solidFill>
              </a:rPr>
              <a:t>Outer cooling channel completely coated in Sludge</a:t>
            </a:r>
            <a:endParaRPr lang="en-US" sz="2800" dirty="0">
              <a:solidFill>
                <a:srgbClr val="0000FF"/>
              </a:solidFill>
            </a:endParaRP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t="13995" b="13995"/>
          <a:stretch>
            <a:fillRect/>
          </a:stretch>
        </p:blipFill>
        <p:spPr>
          <a:prstGeom prst="rect">
            <a:avLst/>
          </a:prstGeom>
        </p:spPr>
      </p:pic>
    </p:spTree>
    <p:extLst>
      <p:ext uri="{BB962C8B-B14F-4D97-AF65-F5344CB8AC3E}">
        <p14:creationId xmlns:p14="http://schemas.microsoft.com/office/powerpoint/2010/main" val="101083287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Side </a:t>
            </a:r>
            <a:r>
              <a:rPr lang="en-US" dirty="0" smtClean="0">
                <a:solidFill>
                  <a:srgbClr val="0000FF"/>
                </a:solidFill>
              </a:rPr>
              <a:t>Stem </a:t>
            </a:r>
            <a:r>
              <a:rPr lang="en-US" dirty="0">
                <a:solidFill>
                  <a:srgbClr val="0000FF"/>
                </a:solidFill>
              </a:rPr>
              <a:t>C</a:t>
            </a:r>
            <a:r>
              <a:rPr lang="en-US" dirty="0" smtClean="0">
                <a:solidFill>
                  <a:srgbClr val="0000FF"/>
                </a:solidFill>
              </a:rPr>
              <a:t>lear </a:t>
            </a:r>
            <a:r>
              <a:rPr lang="en-US" dirty="0" smtClean="0">
                <a:solidFill>
                  <a:srgbClr val="0000FF"/>
                </a:solidFill>
              </a:rPr>
              <a:t>and </a:t>
            </a:r>
            <a:r>
              <a:rPr lang="en-US" dirty="0" smtClean="0">
                <a:solidFill>
                  <a:srgbClr val="0000FF"/>
                </a:solidFill>
              </a:rPr>
              <a:t>Clean</a:t>
            </a:r>
            <a:endParaRPr lang="en-US" dirty="0">
              <a:solidFill>
                <a:srgbClr val="0000FF"/>
              </a:solidFill>
            </a:endParaRPr>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549275" y="1693685"/>
            <a:ext cx="3209925" cy="2407285"/>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25943" y="4210207"/>
            <a:ext cx="3209925" cy="2407285"/>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5736694" y="1600201"/>
            <a:ext cx="3209925" cy="2407285"/>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5291292" y="4210207"/>
            <a:ext cx="3300259" cy="2564438"/>
          </a:xfrm>
          <a:prstGeom prst="rect">
            <a:avLst/>
          </a:prstGeom>
        </p:spPr>
      </p:pic>
    </p:spTree>
    <p:extLst>
      <p:ext uri="{BB962C8B-B14F-4D97-AF65-F5344CB8AC3E}">
        <p14:creationId xmlns:p14="http://schemas.microsoft.com/office/powerpoint/2010/main" val="155019452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00FF"/>
                </a:solidFill>
              </a:rPr>
              <a:t>Side </a:t>
            </a:r>
            <a:r>
              <a:rPr lang="en-US" sz="3600" dirty="0" smtClean="0">
                <a:solidFill>
                  <a:srgbClr val="0000FF"/>
                </a:solidFill>
              </a:rPr>
              <a:t>Stem </a:t>
            </a:r>
            <a:r>
              <a:rPr lang="en-US" dirty="0">
                <a:solidFill>
                  <a:srgbClr val="0000FF"/>
                </a:solidFill>
              </a:rPr>
              <a:t>D</a:t>
            </a:r>
            <a:r>
              <a:rPr lang="en-US" sz="3600" dirty="0" smtClean="0">
                <a:solidFill>
                  <a:srgbClr val="0000FF"/>
                </a:solidFill>
              </a:rPr>
              <a:t>irty </a:t>
            </a:r>
            <a:r>
              <a:rPr lang="en-US" sz="3600" dirty="0" smtClean="0">
                <a:solidFill>
                  <a:srgbClr val="0000FF"/>
                </a:solidFill>
              </a:rPr>
              <a:t>and Clogged</a:t>
            </a:r>
            <a:endParaRPr lang="en-US" sz="3600" dirty="0">
              <a:solidFill>
                <a:srgbClr val="0000FF"/>
              </a:solidFill>
            </a:endParaRPr>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549275" y="1600201"/>
            <a:ext cx="4230116" cy="3465639"/>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779392" y="2963038"/>
            <a:ext cx="3812160" cy="2980563"/>
          </a:xfrm>
          <a:prstGeom prst="rect">
            <a:avLst/>
          </a:prstGeom>
        </p:spPr>
      </p:pic>
    </p:spTree>
    <p:extLst>
      <p:ext uri="{BB962C8B-B14F-4D97-AF65-F5344CB8AC3E}">
        <p14:creationId xmlns:p14="http://schemas.microsoft.com/office/powerpoint/2010/main" val="68611246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381000"/>
            <a:ext cx="8686800" cy="954107"/>
          </a:xfrm>
          <a:prstGeom prst="rect">
            <a:avLst/>
          </a:prstGeom>
        </p:spPr>
        <p:txBody>
          <a:bodyPr wrap="square">
            <a:spAutoFit/>
          </a:bodyPr>
          <a:lstStyle/>
          <a:p>
            <a:pPr lvl="0"/>
            <a:r>
              <a:rPr lang="en-US" dirty="0" smtClean="0">
                <a:solidFill>
                  <a:srgbClr val="0000FF"/>
                </a:solidFill>
              </a:rPr>
              <a:t>Side </a:t>
            </a:r>
            <a:r>
              <a:rPr lang="en-US" dirty="0">
                <a:solidFill>
                  <a:srgbClr val="0000FF"/>
                </a:solidFill>
              </a:rPr>
              <a:t>Stem 16B Video”, shows a clear water path no trapped </a:t>
            </a:r>
            <a:r>
              <a:rPr lang="en-US" dirty="0" smtClean="0">
                <a:solidFill>
                  <a:srgbClr val="0000FF"/>
                </a:solidFill>
              </a:rPr>
              <a:t>water</a:t>
            </a:r>
            <a:endParaRPr lang="en-US" dirty="0">
              <a:solidFill>
                <a:srgbClr val="0000FF"/>
              </a:solidFill>
            </a:endParaRPr>
          </a:p>
        </p:txBody>
      </p:sp>
      <p:pic>
        <p:nvPicPr>
          <p:cNvPr id="10" name="Side Stem 16B  Video.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1371600"/>
            <a:ext cx="6400800" cy="4800600"/>
          </a:xfrm>
        </p:spPr>
      </p:pic>
    </p:spTree>
    <p:extLst>
      <p:ext uri="{BB962C8B-B14F-4D97-AF65-F5344CB8AC3E}">
        <p14:creationId xmlns:p14="http://schemas.microsoft.com/office/powerpoint/2010/main" val="35800852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381000"/>
            <a:ext cx="8763000" cy="1384995"/>
          </a:xfrm>
          <a:prstGeom prst="rect">
            <a:avLst/>
          </a:prstGeom>
        </p:spPr>
        <p:txBody>
          <a:bodyPr wrap="square">
            <a:spAutoFit/>
          </a:bodyPr>
          <a:lstStyle/>
          <a:p>
            <a:r>
              <a:rPr lang="en-US" dirty="0">
                <a:solidFill>
                  <a:srgbClr val="0000FF"/>
                </a:solidFill>
              </a:rPr>
              <a:t>Side Stem 20B Video”, shows a water path that is not yet clogged but you can observe the buildup of sludge</a:t>
            </a:r>
            <a:r>
              <a:rPr lang="en-US" dirty="0"/>
              <a:t>. </a:t>
            </a:r>
          </a:p>
        </p:txBody>
      </p:sp>
      <p:pic>
        <p:nvPicPr>
          <p:cNvPr id="9" name="Side Stem 20B Vide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1752600"/>
            <a:ext cx="6019800" cy="4514850"/>
          </a:xfrm>
          <a:prstGeom prst="rect">
            <a:avLst/>
          </a:prstGeom>
        </p:spPr>
      </p:pic>
    </p:spTree>
    <p:extLst>
      <p:ext uri="{BB962C8B-B14F-4D97-AF65-F5344CB8AC3E}">
        <p14:creationId xmlns:p14="http://schemas.microsoft.com/office/powerpoint/2010/main" val="7064678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52400"/>
            <a:ext cx="8991600" cy="1815882"/>
          </a:xfrm>
          <a:prstGeom prst="rect">
            <a:avLst/>
          </a:prstGeom>
        </p:spPr>
        <p:txBody>
          <a:bodyPr wrap="square">
            <a:spAutoFit/>
          </a:bodyPr>
          <a:lstStyle/>
          <a:p>
            <a:pPr lvl="0"/>
            <a:r>
              <a:rPr lang="en-US" dirty="0" smtClean="0">
                <a:solidFill>
                  <a:srgbClr val="0000FF"/>
                </a:solidFill>
              </a:rPr>
              <a:t>Side </a:t>
            </a:r>
            <a:r>
              <a:rPr lang="en-US" dirty="0">
                <a:solidFill>
                  <a:srgbClr val="0000FF"/>
                </a:solidFill>
              </a:rPr>
              <a:t>Stem 6B Video”, shows lots of sludge floating in trapped cooling water.  </a:t>
            </a:r>
            <a:r>
              <a:rPr lang="en-US" i="1" dirty="0">
                <a:solidFill>
                  <a:srgbClr val="0000FF"/>
                </a:solidFill>
              </a:rPr>
              <a:t>The cooling system was drained so any areas probed containing water would indicate a local blockage</a:t>
            </a:r>
            <a:r>
              <a:rPr lang="en-US" i="1" dirty="0"/>
              <a:t>.</a:t>
            </a:r>
            <a:endParaRPr lang="en-US" dirty="0"/>
          </a:p>
        </p:txBody>
      </p:sp>
      <p:pic>
        <p:nvPicPr>
          <p:cNvPr id="7" name="Side Stem 6B Vide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2133600"/>
            <a:ext cx="5486400" cy="4114800"/>
          </a:xfrm>
          <a:prstGeom prst="rect">
            <a:avLst/>
          </a:prstGeom>
        </p:spPr>
      </p:pic>
    </p:spTree>
    <p:extLst>
      <p:ext uri="{BB962C8B-B14F-4D97-AF65-F5344CB8AC3E}">
        <p14:creationId xmlns:p14="http://schemas.microsoft.com/office/powerpoint/2010/main" val="347043174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4800"/>
            <a:ext cx="9144000" cy="954107"/>
          </a:xfrm>
          <a:prstGeom prst="rect">
            <a:avLst/>
          </a:prstGeom>
        </p:spPr>
        <p:txBody>
          <a:bodyPr wrap="square">
            <a:spAutoFit/>
          </a:bodyPr>
          <a:lstStyle/>
          <a:p>
            <a:pPr lvl="0"/>
            <a:r>
              <a:rPr lang="en-US" dirty="0"/>
              <a:t>“</a:t>
            </a:r>
            <a:r>
              <a:rPr lang="en-US" dirty="0">
                <a:solidFill>
                  <a:srgbClr val="0000FF"/>
                </a:solidFill>
              </a:rPr>
              <a:t>Side Stem 4B Video”,  same as 6B however view to the end to see a clear view of a blockage</a:t>
            </a:r>
          </a:p>
        </p:txBody>
      </p:sp>
      <p:pic>
        <p:nvPicPr>
          <p:cNvPr id="8" name="Side Stem 4B Vide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1314450"/>
            <a:ext cx="6248400" cy="4686300"/>
          </a:xfrm>
          <a:prstGeom prst="rect">
            <a:avLst/>
          </a:prstGeom>
        </p:spPr>
      </p:pic>
    </p:spTree>
    <p:extLst>
      <p:ext uri="{BB962C8B-B14F-4D97-AF65-F5344CB8AC3E}">
        <p14:creationId xmlns:p14="http://schemas.microsoft.com/office/powerpoint/2010/main" val="12707131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0"/>
            <a:ext cx="8458200" cy="1143000"/>
          </a:xfrm>
        </p:spPr>
        <p:txBody>
          <a:bodyPr/>
          <a:lstStyle/>
          <a:p>
            <a:pPr>
              <a:defRPr/>
            </a:pPr>
            <a:r>
              <a:rPr lang="en-US" dirty="0">
                <a:solidFill>
                  <a:schemeClr val="folHlink"/>
                </a:solidFill>
                <a:ea typeface="+mj-ea"/>
              </a:rPr>
              <a:t>LINAC Beam Parameters</a:t>
            </a:r>
          </a:p>
        </p:txBody>
      </p:sp>
      <p:sp>
        <p:nvSpPr>
          <p:cNvPr id="6147" name="Rectangle 3"/>
          <p:cNvSpPr>
            <a:spLocks noGrp="1" noChangeArrowheads="1"/>
          </p:cNvSpPr>
          <p:nvPr>
            <p:ph type="body" idx="1"/>
          </p:nvPr>
        </p:nvSpPr>
        <p:spPr>
          <a:xfrm>
            <a:off x="304800" y="1295400"/>
            <a:ext cx="8610600" cy="4648200"/>
          </a:xfrm>
        </p:spPr>
        <p:txBody>
          <a:bodyPr/>
          <a:lstStyle/>
          <a:p>
            <a:r>
              <a:rPr lang="en-US" sz="2800" b="1" dirty="0">
                <a:latin typeface="Arial Narrow" charset="0"/>
              </a:rPr>
              <a:t>Frequency				201.25 MHz</a:t>
            </a:r>
          </a:p>
          <a:p>
            <a:r>
              <a:rPr lang="en-US" sz="2800" b="1" dirty="0">
                <a:latin typeface="Arial Narrow" charset="0"/>
              </a:rPr>
              <a:t>Injection Energy			0.750 MeV</a:t>
            </a:r>
          </a:p>
          <a:p>
            <a:r>
              <a:rPr lang="en-US" sz="2800" b="1" dirty="0">
                <a:latin typeface="Arial Narrow" charset="0"/>
              </a:rPr>
              <a:t>Final Energy* 			10-200 MeV</a:t>
            </a:r>
            <a:endParaRPr lang="en-US" sz="2800" b="1" dirty="0">
              <a:latin typeface="Arial Narrow" charset="0"/>
              <a:sym typeface="Symbol" charset="0"/>
            </a:endParaRPr>
          </a:p>
          <a:p>
            <a:r>
              <a:rPr lang="en-US" sz="2800" b="1" dirty="0">
                <a:latin typeface="Arial Narrow" charset="0"/>
                <a:sym typeface="Symbol" charset="0"/>
              </a:rPr>
              <a:t>Peak Current		           </a:t>
            </a:r>
            <a:r>
              <a:rPr lang="en-US" sz="2800" b="1" dirty="0" smtClean="0">
                <a:latin typeface="Arial Narrow" charset="0"/>
                <a:sym typeface="Symbol" charset="0"/>
              </a:rPr>
              <a:t>57 </a:t>
            </a:r>
            <a:r>
              <a:rPr lang="en-US" sz="2800" b="1" dirty="0">
                <a:latin typeface="Arial Narrow" charset="0"/>
                <a:sym typeface="Symbol" charset="0"/>
              </a:rPr>
              <a:t>mA/ ~ .5 mA P^</a:t>
            </a:r>
          </a:p>
          <a:p>
            <a:r>
              <a:rPr lang="en-US" sz="2800" b="1" dirty="0">
                <a:latin typeface="Arial Narrow" charset="0"/>
                <a:sym typeface="Symbol" charset="0"/>
              </a:rPr>
              <a:t>Pulse Length			</a:t>
            </a:r>
            <a:r>
              <a:rPr lang="en-US" sz="2800" b="1" dirty="0" smtClean="0">
                <a:latin typeface="Arial Narrow" charset="0"/>
                <a:sym typeface="Symbol" charset="0"/>
              </a:rPr>
              <a:t>480 </a:t>
            </a:r>
            <a:r>
              <a:rPr lang="el-GR" sz="2800" b="1" dirty="0">
                <a:latin typeface="Arial Narrow" charset="0"/>
                <a:sym typeface="Symbol" charset="0"/>
              </a:rPr>
              <a:t>μ</a:t>
            </a:r>
            <a:r>
              <a:rPr lang="en-US" sz="2800" b="1" dirty="0">
                <a:latin typeface="Arial Narrow" charset="0"/>
                <a:sym typeface="Symbol" charset="0"/>
              </a:rPr>
              <a:t>s</a:t>
            </a:r>
          </a:p>
          <a:p>
            <a:r>
              <a:rPr lang="en-US" sz="2800" b="1" dirty="0">
                <a:latin typeface="Arial Narrow" charset="0"/>
                <a:sym typeface="Symbol" charset="0"/>
              </a:rPr>
              <a:t>Repetition Rate			6.67 Hz</a:t>
            </a:r>
          </a:p>
          <a:p>
            <a:r>
              <a:rPr lang="en-US" sz="2800" b="1" dirty="0">
                <a:latin typeface="Arial Narrow" charset="0"/>
                <a:sym typeface="Symbol" charset="0"/>
              </a:rPr>
              <a:t>Number of Tank			9</a:t>
            </a:r>
          </a:p>
          <a:p>
            <a:r>
              <a:rPr lang="en-US" sz="2800" b="1" dirty="0">
                <a:latin typeface="Arial Narrow" charset="0"/>
                <a:sym typeface="Symbol" charset="0"/>
              </a:rPr>
              <a:t>Length				144.8 m</a:t>
            </a:r>
          </a:p>
          <a:p>
            <a:r>
              <a:rPr lang="en-US" sz="2800" b="1" dirty="0">
                <a:latin typeface="Arial Narrow" charset="0"/>
                <a:sym typeface="Symbol" charset="0"/>
              </a:rPr>
              <a:t>Total Peak RF Power		22 MW</a:t>
            </a:r>
          </a:p>
          <a:p>
            <a:pPr>
              <a:buFont typeface="Monotype Sorts" charset="0"/>
              <a:buNone/>
            </a:pPr>
            <a:r>
              <a:rPr lang="en-US" sz="2800" b="1" dirty="0">
                <a:solidFill>
                  <a:schemeClr val="folHlink"/>
                </a:solidFill>
                <a:latin typeface="Arial Narrow" charset="0"/>
                <a:sym typeface="Symbol" charset="0"/>
              </a:rPr>
              <a:t>	</a:t>
            </a:r>
            <a:r>
              <a:rPr lang="en-US" sz="2800" b="1" dirty="0">
                <a:latin typeface="Arial Narrow" charset="0"/>
                <a:sym typeface="Symbol" charset="0"/>
              </a:rPr>
              <a:t>*</a:t>
            </a:r>
            <a:r>
              <a:rPr lang="en-US" sz="1400" b="1" dirty="0">
                <a:latin typeface="Arial Narrow" charset="0"/>
                <a:sym typeface="Symbol" charset="0"/>
              </a:rPr>
              <a:t>Energy can be  changed energy pulse to pulse</a:t>
            </a:r>
          </a:p>
          <a:p>
            <a:endParaRPr lang="en-US" b="1" dirty="0">
              <a:solidFill>
                <a:schemeClr val="folHlink"/>
              </a:solidFill>
              <a:latin typeface="Arial Narrow" charset="0"/>
              <a:sym typeface="Symbol" charset="0"/>
            </a:endParaRPr>
          </a:p>
          <a:p>
            <a:endParaRPr lang="en-US" b="1" dirty="0">
              <a:solidFill>
                <a:schemeClr val="folHlink"/>
              </a:solidFill>
              <a:latin typeface="Arial Narrow" charset="0"/>
              <a:sym typeface="Symbol" charset="0"/>
            </a:endParaRPr>
          </a:p>
          <a:p>
            <a:pPr>
              <a:buFont typeface="Monotype Sorts" charset="0"/>
              <a:buNone/>
            </a:pPr>
            <a:endParaRPr lang="en-US" dirty="0">
              <a:solidFill>
                <a:schemeClr val="folHlink"/>
              </a:solidFill>
              <a:latin typeface="Arial Narrow" charset="0"/>
            </a:endParaRPr>
          </a:p>
        </p:txBody>
      </p:sp>
    </p:spTree>
    <p:extLst>
      <p:ext uri="{BB962C8B-B14F-4D97-AF65-F5344CB8AC3E}">
        <p14:creationId xmlns:p14="http://schemas.microsoft.com/office/powerpoint/2010/main" val="383334869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1"/>
          <p:cNvSpPr>
            <a:spLocks noGrp="1"/>
          </p:cNvSpPr>
          <p:nvPr>
            <p:ph type="title"/>
          </p:nvPr>
        </p:nvSpPr>
        <p:spPr/>
        <p:txBody>
          <a:bodyPr/>
          <a:lstStyle/>
          <a:p>
            <a:pPr eaLnBrk="1" hangingPunct="1"/>
            <a:r>
              <a:rPr lang="en-US" smtClean="0">
                <a:solidFill>
                  <a:srgbClr val="FF0000"/>
                </a:solidFill>
              </a:rPr>
              <a:t>R F Power for  Linac </a:t>
            </a:r>
            <a:r>
              <a:rPr lang="en-US" smtClean="0"/>
              <a:t> </a:t>
            </a:r>
          </a:p>
        </p:txBody>
      </p:sp>
      <p:pic>
        <p:nvPicPr>
          <p:cNvPr id="245762" name="Picture 3" descr="\\Raparia1\C\linac_scan\transferline.JPG"/>
          <p:cNvPicPr>
            <a:picLocks noChangeAspect="1" noChangeArrowheads="1"/>
          </p:cNvPicPr>
          <p:nvPr/>
        </p:nvPicPr>
        <p:blipFill>
          <a:blip r:embed="rId3" cstate="print"/>
          <a:srcRect/>
          <a:stretch>
            <a:fillRect/>
          </a:stretch>
        </p:blipFill>
        <p:spPr bwMode="auto">
          <a:xfrm>
            <a:off x="914400" y="1219200"/>
            <a:ext cx="7391400" cy="5676900"/>
          </a:xfrm>
          <a:prstGeom prst="rect">
            <a:avLst/>
          </a:prstGeom>
          <a:noFill/>
          <a:ln w="9525">
            <a:noFill/>
            <a:miter lim="800000"/>
            <a:headEnd/>
            <a:tailEnd/>
          </a:ln>
        </p:spPr>
      </p:pic>
    </p:spTree>
    <p:extLst>
      <p:ext uri="{BB962C8B-B14F-4D97-AF65-F5344CB8AC3E}">
        <p14:creationId xmlns:p14="http://schemas.microsoft.com/office/powerpoint/2010/main" val="205408579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1"/>
          <p:cNvSpPr>
            <a:spLocks noGrp="1"/>
          </p:cNvSpPr>
          <p:nvPr>
            <p:ph type="title"/>
          </p:nvPr>
        </p:nvSpPr>
        <p:spPr/>
        <p:txBody>
          <a:bodyPr/>
          <a:lstStyle/>
          <a:p>
            <a:pPr eaLnBrk="1" hangingPunct="1"/>
            <a:r>
              <a:rPr lang="en-US" dirty="0" smtClean="0">
                <a:solidFill>
                  <a:srgbClr val="FF0000"/>
                </a:solidFill>
              </a:rPr>
              <a:t>RF</a:t>
            </a:r>
            <a:r>
              <a:rPr lang="en-US" dirty="0" smtClean="0">
                <a:solidFill>
                  <a:srgbClr val="FF0000"/>
                </a:solidFill>
              </a:rPr>
              <a:t> </a:t>
            </a:r>
            <a:r>
              <a:rPr lang="en-US" dirty="0" smtClean="0">
                <a:solidFill>
                  <a:srgbClr val="FF0000"/>
                </a:solidFill>
              </a:rPr>
              <a:t>Tubes for BNL LINAC</a:t>
            </a:r>
          </a:p>
        </p:txBody>
      </p:sp>
      <p:pic>
        <p:nvPicPr>
          <p:cNvPr id="247810" name="Picture 2" descr="scan0018.jpg"/>
          <p:cNvPicPr>
            <a:picLocks noChangeAspect="1"/>
          </p:cNvPicPr>
          <p:nvPr/>
        </p:nvPicPr>
        <p:blipFill>
          <a:blip r:embed="rId4" cstate="print"/>
          <a:srcRect/>
          <a:stretch>
            <a:fillRect/>
          </a:stretch>
        </p:blipFill>
        <p:spPr bwMode="auto">
          <a:xfrm>
            <a:off x="4495800" y="1447800"/>
            <a:ext cx="4179888" cy="5246688"/>
          </a:xfrm>
          <a:prstGeom prst="rect">
            <a:avLst/>
          </a:prstGeom>
          <a:noFill/>
          <a:ln w="9525">
            <a:noFill/>
            <a:miter lim="800000"/>
            <a:headEnd/>
            <a:tailEnd/>
          </a:ln>
        </p:spPr>
      </p:pic>
      <p:sp>
        <p:nvSpPr>
          <p:cNvPr id="247812" name="Text Box 5"/>
          <p:cNvSpPr txBox="1">
            <a:spLocks noChangeArrowheads="1"/>
          </p:cNvSpPr>
          <p:nvPr/>
        </p:nvSpPr>
        <p:spPr bwMode="auto">
          <a:xfrm>
            <a:off x="7604125" y="5983288"/>
            <a:ext cx="863600" cy="457200"/>
          </a:xfrm>
          <a:prstGeom prst="rect">
            <a:avLst/>
          </a:prstGeom>
          <a:noFill/>
          <a:ln w="9525">
            <a:noFill/>
            <a:miter lim="800000"/>
            <a:headEnd/>
            <a:tailEnd/>
          </a:ln>
        </p:spPr>
        <p:txBody>
          <a:bodyPr wrap="none">
            <a:spAutoFit/>
          </a:bodyPr>
          <a:lstStyle/>
          <a:p>
            <a:r>
              <a:rPr lang="en-US"/>
              <a:t>7835</a:t>
            </a:r>
          </a:p>
        </p:txBody>
      </p:sp>
      <p:graphicFrame>
        <p:nvGraphicFramePr>
          <p:cNvPr id="2" name="Object 1"/>
          <p:cNvGraphicFramePr>
            <a:graphicFrameLocks noChangeAspect="1"/>
          </p:cNvGraphicFramePr>
          <p:nvPr>
            <p:extLst>
              <p:ext uri="{D42A27DB-BD31-4B8C-83A1-F6EECF244321}">
                <p14:modId xmlns:p14="http://schemas.microsoft.com/office/powerpoint/2010/main" val="253773252"/>
              </p:ext>
            </p:extLst>
          </p:nvPr>
        </p:nvGraphicFramePr>
        <p:xfrm>
          <a:off x="381000" y="1981200"/>
          <a:ext cx="3951083" cy="3917950"/>
        </p:xfrm>
        <a:graphic>
          <a:graphicData uri="http://schemas.openxmlformats.org/presentationml/2006/ole">
            <mc:AlternateContent xmlns:mc="http://schemas.openxmlformats.org/markup-compatibility/2006">
              <mc:Choice xmlns:v="urn:schemas-microsoft-com:vml" Requires="v">
                <p:oleObj spid="_x0000_s2054" name="Document" r:id="rId5" imgW="6057900" imgH="6007100" progId="Word.Document.8">
                  <p:embed/>
                </p:oleObj>
              </mc:Choice>
              <mc:Fallback>
                <p:oleObj name="Document" r:id="rId5" imgW="6057900" imgH="6007100" progId="Word.Document.8">
                  <p:embed/>
                  <p:pic>
                    <p:nvPicPr>
                      <p:cNvPr id="0" name=""/>
                      <p:cNvPicPr/>
                      <p:nvPr/>
                    </p:nvPicPr>
                    <p:blipFill>
                      <a:blip r:embed="rId6"/>
                      <a:stretch>
                        <a:fillRect/>
                      </a:stretch>
                    </p:blipFill>
                    <p:spPr>
                      <a:xfrm>
                        <a:off x="381000" y="1981200"/>
                        <a:ext cx="3951083" cy="3917950"/>
                      </a:xfrm>
                      <a:prstGeom prst="rect">
                        <a:avLst/>
                      </a:prstGeom>
                    </p:spPr>
                  </p:pic>
                </p:oleObj>
              </mc:Fallback>
            </mc:AlternateContent>
          </a:graphicData>
        </a:graphic>
      </p:graphicFrame>
      <p:sp>
        <p:nvSpPr>
          <p:cNvPr id="4" name="TextBox 3"/>
          <p:cNvSpPr txBox="1"/>
          <p:nvPr/>
        </p:nvSpPr>
        <p:spPr>
          <a:xfrm>
            <a:off x="304800" y="3810000"/>
            <a:ext cx="1268196" cy="276999"/>
          </a:xfrm>
          <a:prstGeom prst="rect">
            <a:avLst/>
          </a:prstGeom>
          <a:noFill/>
        </p:spPr>
        <p:txBody>
          <a:bodyPr wrap="none" rtlCol="0">
            <a:spAutoFit/>
          </a:bodyPr>
          <a:lstStyle/>
          <a:p>
            <a:r>
              <a:rPr lang="en-US" sz="1200" dirty="0" smtClean="0"/>
              <a:t>Solid state AMP</a:t>
            </a:r>
            <a:endParaRPr lang="en-US" sz="1200" dirty="0"/>
          </a:p>
        </p:txBody>
      </p:sp>
      <p:cxnSp>
        <p:nvCxnSpPr>
          <p:cNvPr id="6" name="Straight Arrow Connector 5"/>
          <p:cNvCxnSpPr>
            <a:endCxn id="4" idx="3"/>
          </p:cNvCxnSpPr>
          <p:nvPr/>
        </p:nvCxnSpPr>
        <p:spPr bwMode="auto">
          <a:xfrm flipH="1">
            <a:off x="1572996" y="3429000"/>
            <a:ext cx="484404" cy="519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H="1" flipV="1">
            <a:off x="1600200" y="4038600"/>
            <a:ext cx="3810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flipH="1">
            <a:off x="1676400" y="3886200"/>
            <a:ext cx="381000" cy="76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16947922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a:t>
            </a:r>
            <a:r>
              <a:rPr lang="en-US" dirty="0" err="1"/>
              <a:t>G</a:t>
            </a:r>
            <a:r>
              <a:rPr lang="en-US" dirty="0" err="1" smtClean="0"/>
              <a:t>allary</a:t>
            </a:r>
            <a:endParaRPr lang="en-US" dirty="0"/>
          </a:p>
        </p:txBody>
      </p:sp>
      <p:pic>
        <p:nvPicPr>
          <p:cNvPr id="4" name="Content Placeholder 3" descr="IMG_0016.JPG"/>
          <p:cNvPicPr>
            <a:picLocks noGrp="1" noChangeAspect="1"/>
          </p:cNvPicPr>
          <p:nvPr>
            <p:ph idx="1"/>
          </p:nvPr>
        </p:nvPicPr>
        <p:blipFill>
          <a:blip r:embed="rId2">
            <a:extLst>
              <a:ext uri="{28A0092B-C50C-407E-A947-70E740481C1C}">
                <a14:useLocalDpi xmlns:a14="http://schemas.microsoft.com/office/drawing/2010/main" val="0"/>
              </a:ext>
            </a:extLst>
          </a:blip>
          <a:srcRect t="15860" b="15860"/>
          <a:stretch>
            <a:fillRect/>
          </a:stretch>
        </p:blipFill>
        <p:spPr/>
      </p:pic>
    </p:spTree>
    <p:extLst>
      <p:ext uri="{BB962C8B-B14F-4D97-AF65-F5344CB8AC3E}">
        <p14:creationId xmlns:p14="http://schemas.microsoft.com/office/powerpoint/2010/main" val="78100107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System</a:t>
            </a:r>
            <a:endParaRPr lang="en-US" dirty="0"/>
          </a:p>
        </p:txBody>
      </p:sp>
      <p:sp>
        <p:nvSpPr>
          <p:cNvPr id="3" name="Content Placeholder 2"/>
          <p:cNvSpPr>
            <a:spLocks noGrp="1"/>
          </p:cNvSpPr>
          <p:nvPr>
            <p:ph idx="1"/>
          </p:nvPr>
        </p:nvSpPr>
        <p:spPr/>
        <p:txBody>
          <a:bodyPr/>
          <a:lstStyle/>
          <a:p>
            <a:pPr lvl="0"/>
            <a:r>
              <a:rPr lang="en-US" dirty="0"/>
              <a:t>Redesigning several elements of the Modulator that supply pulsed dc power to the 7835 RF power amplifier anode. A prototype of each unit was built and successfully tested in the 10</a:t>
            </a:r>
            <a:r>
              <a:rPr lang="en-US" baseline="30000" dirty="0"/>
              <a:t>th</a:t>
            </a:r>
            <a:r>
              <a:rPr lang="en-US" dirty="0"/>
              <a:t> RF system. They are listed below</a:t>
            </a:r>
            <a:r>
              <a:rPr lang="en-US" dirty="0" smtClean="0"/>
              <a:t>:              </a:t>
            </a:r>
            <a:endParaRPr lang="en-US" dirty="0"/>
          </a:p>
          <a:p>
            <a:pPr marL="0" lvl="0" indent="0">
              <a:buNone/>
            </a:pPr>
            <a:r>
              <a:rPr lang="en-US" dirty="0" smtClean="0"/>
              <a:t>	4CW </a:t>
            </a:r>
            <a:r>
              <a:rPr lang="en-US" dirty="0"/>
              <a:t>25,000 anode power supply (3 kV)</a:t>
            </a:r>
          </a:p>
          <a:p>
            <a:pPr marL="0" lvl="0" indent="0">
              <a:buNone/>
            </a:pPr>
            <a:r>
              <a:rPr lang="en-US" dirty="0" smtClean="0"/>
              <a:t>	4CW </a:t>
            </a:r>
            <a:r>
              <a:rPr lang="en-US" dirty="0"/>
              <a:t>25,000 cathode power supply (4 kV)</a:t>
            </a:r>
          </a:p>
          <a:p>
            <a:pPr marL="0" lvl="0" indent="0">
              <a:buNone/>
            </a:pPr>
            <a:r>
              <a:rPr lang="en-US" dirty="0" smtClean="0"/>
              <a:t>	Modulator </a:t>
            </a:r>
            <a:r>
              <a:rPr lang="en-US" dirty="0"/>
              <a:t>A7 low level electronics</a:t>
            </a:r>
          </a:p>
          <a:p>
            <a:endParaRPr lang="en-US" dirty="0"/>
          </a:p>
        </p:txBody>
      </p:sp>
    </p:spTree>
    <p:extLst>
      <p:ext uri="{BB962C8B-B14F-4D97-AF65-F5344CB8AC3E}">
        <p14:creationId xmlns:p14="http://schemas.microsoft.com/office/powerpoint/2010/main" val="165851356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System</a:t>
            </a:r>
            <a:endParaRPr lang="en-US" dirty="0"/>
          </a:p>
        </p:txBody>
      </p:sp>
      <p:sp>
        <p:nvSpPr>
          <p:cNvPr id="3" name="Content Placeholder 2"/>
          <p:cNvSpPr>
            <a:spLocks noGrp="1"/>
          </p:cNvSpPr>
          <p:nvPr>
            <p:ph idx="1"/>
          </p:nvPr>
        </p:nvSpPr>
        <p:spPr/>
        <p:txBody>
          <a:bodyPr/>
          <a:lstStyle/>
          <a:p>
            <a:r>
              <a:rPr lang="en-US" dirty="0"/>
              <a:t>The stand-by 10</a:t>
            </a:r>
            <a:r>
              <a:rPr lang="en-US" baseline="30000" dirty="0"/>
              <a:t>th</a:t>
            </a:r>
            <a:r>
              <a:rPr lang="en-US" dirty="0"/>
              <a:t> RF system was modified to operate at an RF pulse width of 1100 </a:t>
            </a:r>
            <a:r>
              <a:rPr lang="en-US" dirty="0" smtClean="0"/>
              <a:t>μs</a:t>
            </a:r>
            <a:r>
              <a:rPr lang="en-US" dirty="0"/>
              <a:t>. This was accomplished by: </a:t>
            </a:r>
          </a:p>
          <a:p>
            <a:pPr lvl="0"/>
            <a:r>
              <a:rPr lang="en-US" dirty="0"/>
              <a:t>Increasing the 250 kW driver capacitor bank from 25 to 40 mF by replacing the original capacitors with ten 4 mF capacitors.</a:t>
            </a:r>
          </a:p>
          <a:p>
            <a:pPr lvl="0"/>
            <a:r>
              <a:rPr lang="en-US" dirty="0"/>
              <a:t>Increasing the 7835 power amplifier anode power supply capacitor bank from 50 to 84 mF by replacing original capacitors with thirty two 2.62 mF capacitors.</a:t>
            </a:r>
          </a:p>
          <a:p>
            <a:endParaRPr lang="en-US" dirty="0"/>
          </a:p>
        </p:txBody>
      </p:sp>
    </p:spTree>
    <p:extLst>
      <p:ext uri="{BB962C8B-B14F-4D97-AF65-F5344CB8AC3E}">
        <p14:creationId xmlns:p14="http://schemas.microsoft.com/office/powerpoint/2010/main" val="84388735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Utilities and Shielding </a:t>
            </a:r>
            <a:endParaRPr lang="en-US" dirty="0"/>
          </a:p>
        </p:txBody>
      </p:sp>
      <p:sp>
        <p:nvSpPr>
          <p:cNvPr id="3" name="Content Placeholder 2"/>
          <p:cNvSpPr>
            <a:spLocks noGrp="1"/>
          </p:cNvSpPr>
          <p:nvPr>
            <p:ph idx="1"/>
          </p:nvPr>
        </p:nvSpPr>
        <p:spPr/>
        <p:txBody>
          <a:bodyPr/>
          <a:lstStyle/>
          <a:p>
            <a:r>
              <a:rPr lang="en-US" dirty="0" smtClean="0"/>
              <a:t>There is enough margin in water cooling and power distribution to to accommodate factor of x2 upgrade in intensity</a:t>
            </a:r>
          </a:p>
          <a:p>
            <a:r>
              <a:rPr lang="en-US" dirty="0" smtClean="0"/>
              <a:t>Original building was design for 540 </a:t>
            </a:r>
            <a:r>
              <a:rPr lang="en-US" dirty="0" err="1" smtClean="0"/>
              <a:t>uA</a:t>
            </a:r>
            <a:r>
              <a:rPr lang="en-US" dirty="0" smtClean="0"/>
              <a:t> average current</a:t>
            </a:r>
            <a:endParaRPr lang="en-US" dirty="0"/>
          </a:p>
        </p:txBody>
      </p:sp>
    </p:spTree>
    <p:extLst>
      <p:ext uri="{BB962C8B-B14F-4D97-AF65-F5344CB8AC3E}">
        <p14:creationId xmlns:p14="http://schemas.microsoft.com/office/powerpoint/2010/main" val="359782127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249525487"/>
              </p:ext>
            </p:extLst>
          </p:nvPr>
        </p:nvGraphicFramePr>
        <p:xfrm>
          <a:off x="0" y="0"/>
          <a:ext cx="8987245" cy="66389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336720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791896308"/>
              </p:ext>
            </p:extLst>
          </p:nvPr>
        </p:nvGraphicFramePr>
        <p:xfrm>
          <a:off x="305470" y="241125"/>
          <a:ext cx="8713930" cy="64943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376913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338460115"/>
              </p:ext>
            </p:extLst>
          </p:nvPr>
        </p:nvGraphicFramePr>
        <p:xfrm>
          <a:off x="225083" y="176825"/>
          <a:ext cx="8649621" cy="65103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87948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During last 45 year of operations, linac has gone through several upgrade, which resulted better beam performance, higher  reliability, and low residual radiations</a:t>
            </a:r>
          </a:p>
          <a:p>
            <a:r>
              <a:rPr lang="en-US" dirty="0" smtClean="0"/>
              <a:t>We have just finished Phase I of intensity upgrade, which resulted 50% more integrated current and 35 more average current.</a:t>
            </a:r>
          </a:p>
          <a:p>
            <a:r>
              <a:rPr lang="en-US" dirty="0" smtClean="0"/>
              <a:t>All the subsystem requirements for the intensity upgrade phase II are well understood and we are ready for upgrade.</a:t>
            </a:r>
          </a:p>
          <a:p>
            <a:endParaRPr lang="en-US" dirty="0"/>
          </a:p>
        </p:txBody>
      </p:sp>
    </p:spTree>
    <p:extLst>
      <p:ext uri="{BB962C8B-B14F-4D97-AF65-F5344CB8AC3E}">
        <p14:creationId xmlns:p14="http://schemas.microsoft.com/office/powerpoint/2010/main" val="17366928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a:defRPr/>
            </a:pPr>
            <a:r>
              <a:rPr lang="en-US" dirty="0">
                <a:solidFill>
                  <a:schemeClr val="folHlink"/>
                </a:solidFill>
                <a:ea typeface="+mj-ea"/>
              </a:rPr>
              <a:t>Linac </a:t>
            </a:r>
            <a:r>
              <a:rPr lang="en-US" dirty="0" smtClean="0">
                <a:solidFill>
                  <a:schemeClr val="folHlink"/>
                </a:solidFill>
                <a:ea typeface="+mj-ea"/>
              </a:rPr>
              <a:t> Beam Parameters</a:t>
            </a:r>
            <a:endParaRPr lang="en-US" dirty="0">
              <a:solidFill>
                <a:schemeClr val="folHlink"/>
              </a:solidFill>
              <a:ea typeface="+mj-ea"/>
            </a:endParaRPr>
          </a:p>
        </p:txBody>
      </p:sp>
      <p:sp>
        <p:nvSpPr>
          <p:cNvPr id="7171" name="Rectangle 3"/>
          <p:cNvSpPr>
            <a:spLocks noGrp="1" noChangeArrowheads="1"/>
          </p:cNvSpPr>
          <p:nvPr>
            <p:ph type="body" idx="1"/>
          </p:nvPr>
        </p:nvSpPr>
        <p:spPr>
          <a:xfrm>
            <a:off x="304800" y="1295400"/>
            <a:ext cx="8610600" cy="4800600"/>
          </a:xfrm>
        </p:spPr>
        <p:txBody>
          <a:bodyPr/>
          <a:lstStyle/>
          <a:p>
            <a:pPr>
              <a:lnSpc>
                <a:spcPct val="80000"/>
              </a:lnSpc>
            </a:pPr>
            <a:r>
              <a:rPr lang="en-US" sz="2400" dirty="0">
                <a:latin typeface="Arial Narrow" charset="0"/>
              </a:rPr>
              <a:t>BLIP </a:t>
            </a:r>
          </a:p>
          <a:p>
            <a:pPr>
              <a:lnSpc>
                <a:spcPct val="80000"/>
              </a:lnSpc>
              <a:buFont typeface="Monotype Sorts" charset="0"/>
              <a:buNone/>
            </a:pPr>
            <a:r>
              <a:rPr lang="en-US" sz="2400" dirty="0">
                <a:latin typeface="Arial Narrow" charset="0"/>
              </a:rPr>
              <a:t>    RR 6.67 Hz,    </a:t>
            </a:r>
          </a:p>
          <a:p>
            <a:pPr>
              <a:lnSpc>
                <a:spcPct val="80000"/>
              </a:lnSpc>
              <a:buFont typeface="Monotype Sorts" charset="0"/>
              <a:buNone/>
            </a:pPr>
            <a:r>
              <a:rPr lang="en-US" sz="2400" dirty="0">
                <a:latin typeface="Arial Narrow" charset="0"/>
              </a:rPr>
              <a:t>     Pulse width ~ </a:t>
            </a:r>
            <a:r>
              <a:rPr lang="en-US" sz="2400" dirty="0" smtClean="0">
                <a:latin typeface="Arial Narrow" charset="0"/>
              </a:rPr>
              <a:t>480 </a:t>
            </a:r>
            <a:r>
              <a:rPr lang="en-US" sz="2400" dirty="0">
                <a:latin typeface="Arial Narrow" charset="0"/>
              </a:rPr>
              <a:t>µs,</a:t>
            </a:r>
          </a:p>
          <a:p>
            <a:pPr>
              <a:lnSpc>
                <a:spcPct val="80000"/>
              </a:lnSpc>
              <a:buFont typeface="Monotype Sorts" charset="0"/>
              <a:buNone/>
            </a:pPr>
            <a:r>
              <a:rPr lang="en-US" sz="2400" dirty="0">
                <a:latin typeface="Arial Narrow" charset="0"/>
              </a:rPr>
              <a:t>    Peak Beam current ~ </a:t>
            </a:r>
            <a:r>
              <a:rPr lang="en-US" dirty="0" smtClean="0">
                <a:latin typeface="Arial Narrow" charset="0"/>
              </a:rPr>
              <a:t>57</a:t>
            </a:r>
            <a:r>
              <a:rPr lang="en-US" sz="2400" dirty="0" smtClean="0">
                <a:latin typeface="Arial Narrow" charset="0"/>
              </a:rPr>
              <a:t> </a:t>
            </a:r>
            <a:r>
              <a:rPr lang="en-US" sz="2400" dirty="0">
                <a:latin typeface="Arial Narrow" charset="0"/>
              </a:rPr>
              <a:t>mA</a:t>
            </a:r>
          </a:p>
          <a:p>
            <a:pPr>
              <a:lnSpc>
                <a:spcPct val="80000"/>
              </a:lnSpc>
              <a:buFont typeface="Monotype Sorts" charset="0"/>
              <a:buNone/>
            </a:pPr>
            <a:r>
              <a:rPr lang="en-US" sz="2400" dirty="0">
                <a:latin typeface="Arial Narrow" charset="0"/>
              </a:rPr>
              <a:t>     Max integrated current </a:t>
            </a:r>
            <a:r>
              <a:rPr lang="en-US" sz="2400" dirty="0" smtClean="0">
                <a:latin typeface="Arial Narrow" charset="0"/>
              </a:rPr>
              <a:t>165 </a:t>
            </a:r>
            <a:r>
              <a:rPr lang="el-GR" sz="2400" dirty="0">
                <a:latin typeface="Arial Narrow" charset="0"/>
              </a:rPr>
              <a:t>μ</a:t>
            </a:r>
            <a:r>
              <a:rPr lang="en-US" sz="2400" dirty="0">
                <a:latin typeface="Arial Narrow" charset="0"/>
              </a:rPr>
              <a:t>A</a:t>
            </a:r>
          </a:p>
          <a:p>
            <a:pPr>
              <a:lnSpc>
                <a:spcPct val="80000"/>
              </a:lnSpc>
              <a:buFont typeface="Monotype Sorts" charset="0"/>
              <a:buNone/>
            </a:pPr>
            <a:r>
              <a:rPr lang="en-US" sz="2400" dirty="0">
                <a:latin typeface="Arial Narrow" charset="0"/>
              </a:rPr>
              <a:t>      Beam time 92.5% /super Cycle</a:t>
            </a:r>
          </a:p>
          <a:p>
            <a:pPr>
              <a:lnSpc>
                <a:spcPct val="80000"/>
              </a:lnSpc>
            </a:pPr>
            <a:r>
              <a:rPr lang="en-US" sz="2400" dirty="0">
                <a:latin typeface="Arial Narrow" charset="0"/>
              </a:rPr>
              <a:t>RHIC/Booster </a:t>
            </a:r>
          </a:p>
          <a:p>
            <a:pPr>
              <a:lnSpc>
                <a:spcPct val="80000"/>
              </a:lnSpc>
              <a:buFont typeface="Monotype Sorts" charset="0"/>
              <a:buNone/>
            </a:pPr>
            <a:r>
              <a:rPr lang="en-US" sz="2400" dirty="0">
                <a:latin typeface="Arial Narrow" charset="0"/>
              </a:rPr>
              <a:t>     To booster one pulse every super cycle (Pulse width 226 µs)</a:t>
            </a:r>
          </a:p>
          <a:p>
            <a:pPr>
              <a:lnSpc>
                <a:spcPct val="80000"/>
              </a:lnSpc>
              <a:buFont typeface="Monotype Sorts" charset="0"/>
              <a:buNone/>
            </a:pPr>
            <a:r>
              <a:rPr lang="en-US" sz="2400" dirty="0">
                <a:latin typeface="Arial Narrow" charset="0"/>
              </a:rPr>
              <a:t>      To HEBT  one pulse every super cycle  (Pulse width 302 µs)</a:t>
            </a:r>
          </a:p>
          <a:p>
            <a:pPr>
              <a:lnSpc>
                <a:spcPct val="80000"/>
              </a:lnSpc>
              <a:buFont typeface="Monotype Sorts" charset="0"/>
              <a:buNone/>
            </a:pPr>
            <a:r>
              <a:rPr lang="en-US" sz="2400" dirty="0">
                <a:latin typeface="Arial Narrow" charset="0"/>
              </a:rPr>
              <a:t>       Super Cycle ~ 4 sec , Peak current ~ 500 µA</a:t>
            </a:r>
          </a:p>
          <a:p>
            <a:pPr>
              <a:lnSpc>
                <a:spcPct val="80000"/>
              </a:lnSpc>
              <a:buFont typeface="Monotype Sorts" charset="0"/>
              <a:buNone/>
            </a:pPr>
            <a:r>
              <a:rPr lang="en-US" sz="2400" dirty="0">
                <a:latin typeface="Arial Narrow" charset="0"/>
              </a:rPr>
              <a:t>       Beam time 7.5%/super Cycle</a:t>
            </a:r>
          </a:p>
          <a:p>
            <a:pPr>
              <a:lnSpc>
                <a:spcPct val="80000"/>
              </a:lnSpc>
            </a:pPr>
            <a:r>
              <a:rPr lang="en-US" sz="2400" dirty="0">
                <a:latin typeface="Arial Narrow" charset="0"/>
              </a:rPr>
              <a:t>NSRL</a:t>
            </a:r>
          </a:p>
          <a:p>
            <a:pPr>
              <a:lnSpc>
                <a:spcPct val="80000"/>
              </a:lnSpc>
              <a:buFont typeface="Monotype Sorts" charset="0"/>
              <a:buNone/>
            </a:pPr>
            <a:r>
              <a:rPr lang="en-US" sz="2400" dirty="0">
                <a:latin typeface="Arial Narrow" charset="0"/>
              </a:rPr>
              <a:t>      Beam time 7.5%/super Cycle</a:t>
            </a:r>
          </a:p>
        </p:txBody>
      </p:sp>
    </p:spTree>
    <p:extLst>
      <p:ext uri="{BB962C8B-B14F-4D97-AF65-F5344CB8AC3E}">
        <p14:creationId xmlns:p14="http://schemas.microsoft.com/office/powerpoint/2010/main" val="9377795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Linac upgrades History</a:t>
            </a:r>
            <a:endParaRPr lang="en-US" dirty="0"/>
          </a:p>
        </p:txBody>
      </p:sp>
      <p:sp>
        <p:nvSpPr>
          <p:cNvPr id="3" name="Content Placeholder 2"/>
          <p:cNvSpPr>
            <a:spLocks noGrp="1"/>
          </p:cNvSpPr>
          <p:nvPr>
            <p:ph idx="1"/>
          </p:nvPr>
        </p:nvSpPr>
        <p:spPr>
          <a:xfrm>
            <a:off x="762000" y="1828800"/>
            <a:ext cx="8001000" cy="3886200"/>
          </a:xfrm>
        </p:spPr>
        <p:txBody>
          <a:bodyPr/>
          <a:lstStyle/>
          <a:p>
            <a:r>
              <a:rPr lang="en-US" b="1" dirty="0" smtClean="0">
                <a:solidFill>
                  <a:srgbClr val="660066"/>
                </a:solidFill>
              </a:rPr>
              <a:t>1970: Built for Proton , peak current 100 mA, beam pulse length 200 μs, RF pulse length 400 μs</a:t>
            </a:r>
          </a:p>
          <a:p>
            <a:r>
              <a:rPr lang="en-US" dirty="0" smtClean="0"/>
              <a:t>1977: 5 </a:t>
            </a:r>
            <a:r>
              <a:rPr lang="en-US" dirty="0"/>
              <a:t>H</a:t>
            </a:r>
            <a:r>
              <a:rPr lang="en-US" dirty="0" smtClean="0"/>
              <a:t>z operation </a:t>
            </a:r>
          </a:p>
          <a:p>
            <a:r>
              <a:rPr lang="en-US" dirty="0" smtClean="0"/>
              <a:t>1984: Switch to H-</a:t>
            </a:r>
          </a:p>
          <a:p>
            <a:r>
              <a:rPr lang="en-US" dirty="0" smtClean="0"/>
              <a:t>1986: Add Polarized H-</a:t>
            </a:r>
          </a:p>
          <a:p>
            <a:r>
              <a:rPr lang="en-US" dirty="0" smtClean="0"/>
              <a:t>1990: Replacement of Cockcroft-Walton By RFQ</a:t>
            </a:r>
          </a:p>
          <a:p>
            <a:r>
              <a:rPr lang="en-US" dirty="0" smtClean="0"/>
              <a:t>1994: New timing system</a:t>
            </a:r>
          </a:p>
          <a:p>
            <a:r>
              <a:rPr lang="en-US" dirty="0" smtClean="0"/>
              <a:t>1996: Pressurized coax, RF system: 50 kV power supply, new RF control system, new amplitude phase servo, and LEBT modification</a:t>
            </a:r>
          </a:p>
          <a:p>
            <a:r>
              <a:rPr lang="en-US" dirty="0" smtClean="0"/>
              <a:t>2000: addition of OPPIS</a:t>
            </a:r>
          </a:p>
          <a:p>
            <a:pPr marL="0" indent="0">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3374446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Linac upgrade history ( continue)</a:t>
            </a:r>
            <a:endParaRPr lang="en-US" dirty="0"/>
          </a:p>
        </p:txBody>
      </p:sp>
      <p:sp>
        <p:nvSpPr>
          <p:cNvPr id="3" name="Content Placeholder 2"/>
          <p:cNvSpPr>
            <a:spLocks noGrp="1"/>
          </p:cNvSpPr>
          <p:nvPr>
            <p:ph idx="1"/>
          </p:nvPr>
        </p:nvSpPr>
        <p:spPr/>
        <p:txBody>
          <a:bodyPr/>
          <a:lstStyle/>
          <a:p>
            <a:r>
              <a:rPr lang="en-US" dirty="0" smtClean="0">
                <a:solidFill>
                  <a:srgbClr val="660066"/>
                </a:solidFill>
              </a:rPr>
              <a:t>2009: LEBT/MEBT reconfiguration short MEBT</a:t>
            </a:r>
          </a:p>
          <a:p>
            <a:r>
              <a:rPr lang="en-US" dirty="0" smtClean="0">
                <a:solidFill>
                  <a:srgbClr val="660066"/>
                </a:solidFill>
              </a:rPr>
              <a:t>2010: Short LEBT at 45 </a:t>
            </a:r>
            <a:r>
              <a:rPr lang="en-US" dirty="0" err="1">
                <a:solidFill>
                  <a:srgbClr val="660066"/>
                </a:solidFill>
              </a:rPr>
              <a:t>D</a:t>
            </a:r>
            <a:r>
              <a:rPr lang="en-US" dirty="0" err="1" smtClean="0">
                <a:solidFill>
                  <a:srgbClr val="660066"/>
                </a:solidFill>
              </a:rPr>
              <a:t>eg</a:t>
            </a:r>
            <a:endParaRPr lang="en-US" dirty="0" smtClean="0">
              <a:solidFill>
                <a:srgbClr val="660066"/>
              </a:solidFill>
            </a:endParaRPr>
          </a:p>
          <a:p>
            <a:r>
              <a:rPr lang="en-US" dirty="0" smtClean="0">
                <a:solidFill>
                  <a:srgbClr val="660066"/>
                </a:solidFill>
              </a:rPr>
              <a:t>2015: New beam loss monitor , replacement tetrode 7651 with 5 kW solid state amplifiers</a:t>
            </a:r>
          </a:p>
          <a:p>
            <a:r>
              <a:rPr lang="en-US" dirty="0" smtClean="0">
                <a:solidFill>
                  <a:srgbClr val="660066"/>
                </a:solidFill>
              </a:rPr>
              <a:t>2016: intensity upgrade phase I, digital LLRF</a:t>
            </a:r>
            <a:endParaRPr lang="en-US" dirty="0">
              <a:solidFill>
                <a:srgbClr val="660066"/>
              </a:solidFill>
            </a:endParaRPr>
          </a:p>
        </p:txBody>
      </p:sp>
    </p:spTree>
    <p:extLst>
      <p:ext uri="{BB962C8B-B14F-4D97-AF65-F5344CB8AC3E}">
        <p14:creationId xmlns:p14="http://schemas.microsoft.com/office/powerpoint/2010/main" val="12835714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Linac Down time in </a:t>
            </a:r>
            <a:r>
              <a:rPr lang="en-US" dirty="0" err="1" smtClean="0"/>
              <a:t>Hrs</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t="9383" b="9383"/>
          <a:stretch>
            <a:fillRect/>
          </a:stretch>
        </p:blipFill>
        <p:spPr bwMode="auto">
          <a:prstGeom prst="rect">
            <a:avLst/>
          </a:prstGeom>
          <a:noFill/>
          <a:ln>
            <a:noFill/>
          </a:ln>
        </p:spPr>
      </p:pic>
    </p:spTree>
    <p:extLst>
      <p:ext uri="{BB962C8B-B14F-4D97-AF65-F5344CB8AC3E}">
        <p14:creationId xmlns:p14="http://schemas.microsoft.com/office/powerpoint/2010/main" val="645914764"/>
      </p:ext>
    </p:extLst>
  </p:cSld>
  <p:clrMapOvr>
    <a:masterClrMapping/>
  </p:clrMapOvr>
  <p:timing>
    <p:tnLst>
      <p:par>
        <p:cTn xmlns:p14="http://schemas.microsoft.com/office/powerpoint/2010/mai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54.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54.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54.jpeg"/></Relationships>
</file>

<file path=ppt/theme/theme1.xml><?xml version="1.0" encoding="utf-8"?>
<a:theme xmlns:a="http://schemas.openxmlformats.org/drawingml/2006/main" name="BNL_rev0412">
  <a:themeElements>
    <a:clrScheme name="BNL Blue 2">
      <a:dk1>
        <a:srgbClr val="141313"/>
      </a:dk1>
      <a:lt1>
        <a:srgbClr val="FFFFFF"/>
      </a:lt1>
      <a:dk2>
        <a:srgbClr val="082957"/>
      </a:dk2>
      <a:lt2>
        <a:srgbClr val="8DABCC"/>
      </a:lt2>
      <a:accent1>
        <a:srgbClr val="C9DBE8"/>
      </a:accent1>
      <a:accent2>
        <a:srgbClr val="8DABCC"/>
      </a:accent2>
      <a:accent3>
        <a:srgbClr val="3A75AB"/>
      </a:accent3>
      <a:accent4>
        <a:srgbClr val="2D4D7B"/>
      </a:accent4>
      <a:accent5>
        <a:srgbClr val="082957"/>
      </a:accent5>
      <a:accent6>
        <a:srgbClr val="141313"/>
      </a:accent6>
      <a:hlink>
        <a:srgbClr val="3A75AB"/>
      </a:hlink>
      <a:folHlink>
        <a:srgbClr val="2D4D7B"/>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NL_rev1212">
  <a:themeElements>
    <a:clrScheme name="BNL Blue 2">
      <a:dk1>
        <a:srgbClr val="141313"/>
      </a:dk1>
      <a:lt1>
        <a:srgbClr val="FFFFFF"/>
      </a:lt1>
      <a:dk2>
        <a:srgbClr val="082957"/>
      </a:dk2>
      <a:lt2>
        <a:srgbClr val="8DABCC"/>
      </a:lt2>
      <a:accent1>
        <a:srgbClr val="C9DBE8"/>
      </a:accent1>
      <a:accent2>
        <a:srgbClr val="8DABCC"/>
      </a:accent2>
      <a:accent3>
        <a:srgbClr val="3A75AB"/>
      </a:accent3>
      <a:accent4>
        <a:srgbClr val="2D4D7B"/>
      </a:accent4>
      <a:accent5>
        <a:srgbClr val="082957"/>
      </a:accent5>
      <a:accent6>
        <a:srgbClr val="141313"/>
      </a:accent6>
      <a:hlink>
        <a:srgbClr val="3A75AB"/>
      </a:hlink>
      <a:folHlink>
        <a:srgbClr val="2D4D7B"/>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2.xml><?xml version="1.0" encoding="utf-8"?>
<a:themeOverride xmlns:a="http://schemas.openxmlformats.org/drawingml/2006/main">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ppt/theme/themeOverride3.xml><?xml version="1.0" encoding="utf-8"?>
<a:themeOverride xmlns:a="http://schemas.openxmlformats.org/drawingml/2006/main">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emplate/>
  <TotalTime>21148</TotalTime>
  <Words>1862</Words>
  <Application>Microsoft Macintosh PowerPoint</Application>
  <PresentationFormat>On-screen Show (4:3)</PresentationFormat>
  <Paragraphs>394</Paragraphs>
  <Slides>59</Slides>
  <Notes>18</Notes>
  <HiddenSlides>0</HiddenSlides>
  <MMClips>6</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59</vt:i4>
      </vt:variant>
    </vt:vector>
  </HeadingPairs>
  <TitlesOfParts>
    <vt:vector size="63" baseType="lpstr">
      <vt:lpstr>BNL_rev0412</vt:lpstr>
      <vt:lpstr>BNL_rev1212</vt:lpstr>
      <vt:lpstr>Document</vt:lpstr>
      <vt:lpstr>Microsoft Word 97 - 2004 Document</vt:lpstr>
      <vt:lpstr>Doubling the Beam Power of 45 Year Old H- Linac at Brookhaven</vt:lpstr>
      <vt:lpstr>PowerPoint Presentation</vt:lpstr>
      <vt:lpstr>Outlines</vt:lpstr>
      <vt:lpstr>Acknowledgements</vt:lpstr>
      <vt:lpstr>LINAC Beam Parameters</vt:lpstr>
      <vt:lpstr>Linac  Beam Parameters</vt:lpstr>
      <vt:lpstr>Linac upgrades History</vt:lpstr>
      <vt:lpstr>Linac upgrade history ( continue)</vt:lpstr>
      <vt:lpstr>Linac Down time in Hrs</vt:lpstr>
      <vt:lpstr>1972 BNL Linac 200 MeV </vt:lpstr>
      <vt:lpstr>PowerPoint Presentation</vt:lpstr>
      <vt:lpstr>Modification In 2009 at BNL</vt:lpstr>
      <vt:lpstr>Changes in 2010 at BNL</vt:lpstr>
      <vt:lpstr>LEBT in 2010</vt:lpstr>
      <vt:lpstr>NEW MEBT 2011</vt:lpstr>
      <vt:lpstr> Bunch Through OLD MEBT and LINAC</vt:lpstr>
      <vt:lpstr>Bunch Through New MEBT and Linac</vt:lpstr>
      <vt:lpstr>Benefits Reconfiguration of LEBT/MEBT </vt:lpstr>
      <vt:lpstr>       Upgrade –Phase I (2014-2016)</vt:lpstr>
      <vt:lpstr>Doubling the Linac Current  ( after 2016 )</vt:lpstr>
      <vt:lpstr>Loss detection</vt:lpstr>
      <vt:lpstr>PowerPoint Presentation</vt:lpstr>
      <vt:lpstr>PowerPoint Presentation</vt:lpstr>
      <vt:lpstr>PowerPoint Presentation</vt:lpstr>
      <vt:lpstr>BLM Test </vt:lpstr>
      <vt:lpstr>Gas Stripping Losses are Detectable</vt:lpstr>
      <vt:lpstr>Optimization of Source and LEBT</vt:lpstr>
      <vt:lpstr>H- Space Charge Neutralization in LEBT </vt:lpstr>
      <vt:lpstr> LEBT at 35 keV </vt:lpstr>
      <vt:lpstr>Xenon Gas Effect</vt:lpstr>
      <vt:lpstr>Beam position manipulation with in RF envelop</vt:lpstr>
      <vt:lpstr>Beam position manipulation with in RF envelop</vt:lpstr>
      <vt:lpstr>Subsystem Evaluations</vt:lpstr>
      <vt:lpstr>Ion source</vt:lpstr>
      <vt:lpstr>Pulse Magnet system</vt:lpstr>
      <vt:lpstr>Quad PS Test for Doubling the Pulse Length         250 Amps Peak Current             Lodestro, Briscoe</vt:lpstr>
      <vt:lpstr>Cooling requirements </vt:lpstr>
      <vt:lpstr>DT thermal analysis</vt:lpstr>
      <vt:lpstr>Condition of existing cooling channels</vt:lpstr>
      <vt:lpstr>Drift Tube Tank 1</vt:lpstr>
      <vt:lpstr>PowerPoint Presentation</vt:lpstr>
      <vt:lpstr>Water channel in tank and  quad examination with borescope </vt:lpstr>
      <vt:lpstr>Outer cooling channel completely coated in Sludge</vt:lpstr>
      <vt:lpstr>Side Stem Clear and Clean</vt:lpstr>
      <vt:lpstr>Side Stem Dirty and Clogged</vt:lpstr>
      <vt:lpstr>PowerPoint Presentation</vt:lpstr>
      <vt:lpstr>PowerPoint Presentation</vt:lpstr>
      <vt:lpstr>PowerPoint Presentation</vt:lpstr>
      <vt:lpstr>PowerPoint Presentation</vt:lpstr>
      <vt:lpstr>R F Power for  Linac  </vt:lpstr>
      <vt:lpstr>RF Tubes for BNL LINAC</vt:lpstr>
      <vt:lpstr>RF Gallary</vt:lpstr>
      <vt:lpstr>RF System</vt:lpstr>
      <vt:lpstr>RF System</vt:lpstr>
      <vt:lpstr>Utilities and Shielding </vt:lpstr>
      <vt:lpstr>PowerPoint Presentation</vt:lpstr>
      <vt:lpstr>PowerPoint Presentation</vt:lpstr>
      <vt:lpstr>PowerPoint Presentation</vt:lpstr>
      <vt:lpstr>Conclusions</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Gagnon</dc:creator>
  <cp:lastModifiedBy>Deepak Raparia</cp:lastModifiedBy>
  <cp:revision>89</cp:revision>
  <cp:lastPrinted>2016-10-26T13:09:10Z</cp:lastPrinted>
  <dcterms:created xsi:type="dcterms:W3CDTF">2007-06-28T20:22:43Z</dcterms:created>
  <dcterms:modified xsi:type="dcterms:W3CDTF">2016-11-09T07:57:38Z</dcterms:modified>
</cp:coreProperties>
</file>