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735" r:id="rId2"/>
    <p:sldMasterId id="2147483723" r:id="rId3"/>
  </p:sldMasterIdLst>
  <p:notesMasterIdLst>
    <p:notesMasterId r:id="rId32"/>
  </p:notesMasterIdLst>
  <p:handoutMasterIdLst>
    <p:handoutMasterId r:id="rId33"/>
  </p:handoutMasterIdLst>
  <p:sldIdLst>
    <p:sldId id="329" r:id="rId4"/>
    <p:sldId id="381" r:id="rId5"/>
    <p:sldId id="404" r:id="rId6"/>
    <p:sldId id="383" r:id="rId7"/>
    <p:sldId id="384" r:id="rId8"/>
    <p:sldId id="422" r:id="rId9"/>
    <p:sldId id="416" r:id="rId10"/>
    <p:sldId id="417" r:id="rId11"/>
    <p:sldId id="418" r:id="rId12"/>
    <p:sldId id="419" r:id="rId13"/>
    <p:sldId id="423" r:id="rId14"/>
    <p:sldId id="411" r:id="rId15"/>
    <p:sldId id="412" r:id="rId16"/>
    <p:sldId id="413" r:id="rId17"/>
    <p:sldId id="414" r:id="rId18"/>
    <p:sldId id="415" r:id="rId19"/>
    <p:sldId id="424" r:id="rId20"/>
    <p:sldId id="420" r:id="rId21"/>
    <p:sldId id="387" r:id="rId22"/>
    <p:sldId id="388" r:id="rId23"/>
    <p:sldId id="390" r:id="rId24"/>
    <p:sldId id="389" r:id="rId25"/>
    <p:sldId id="410" r:id="rId26"/>
    <p:sldId id="421" r:id="rId27"/>
    <p:sldId id="409" r:id="rId28"/>
    <p:sldId id="406" r:id="rId29"/>
    <p:sldId id="407" r:id="rId30"/>
    <p:sldId id="408" r:id="rId31"/>
  </p:sldIdLst>
  <p:sldSz cx="10693400" cy="7561263"/>
  <p:notesSz cx="6669088" cy="992822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97845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9569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493535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99138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489225" algn="l" defTabSz="995690" rtl="0" eaLnBrk="1" latinLnBrk="0" hangingPunct="1">
      <a:defRPr sz="22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987070" algn="l" defTabSz="995690" rtl="0" eaLnBrk="1" latinLnBrk="0" hangingPunct="1">
      <a:defRPr sz="22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484916" algn="l" defTabSz="995690" rtl="0" eaLnBrk="1" latinLnBrk="0" hangingPunct="1">
      <a:defRPr sz="22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982761" algn="l" defTabSz="995690" rtl="0" eaLnBrk="1" latinLnBrk="0" hangingPunct="1">
      <a:defRPr sz="22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FF9900"/>
    <a:srgbClr val="FF9933"/>
    <a:srgbClr val="006666"/>
    <a:srgbClr val="009999"/>
    <a:srgbClr val="FF0000"/>
    <a:srgbClr val="CC0000"/>
    <a:srgbClr val="FFFFFF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8" autoAdjust="0"/>
    <p:restoredTop sz="99885" autoAdjust="0"/>
  </p:normalViewPr>
  <p:slideViewPr>
    <p:cSldViewPr snapToGrid="0">
      <p:cViewPr>
        <p:scale>
          <a:sx n="80" d="100"/>
          <a:sy n="80" d="100"/>
        </p:scale>
        <p:origin x="-1128" y="-8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" d="100"/>
          <a:sy n="10" d="100"/>
        </p:scale>
        <p:origin x="-3681" y="-2105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40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9" tIns="45650" rIns="91299" bIns="45650" numCol="1" anchor="t" anchorCtr="0" compatLnSpc="1">
            <a:prstTxWarp prst="textNoShape">
              <a:avLst/>
            </a:prstTxWarp>
          </a:bodyPr>
          <a:lstStyle>
            <a:lvl1pPr defTabSz="91281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892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9" tIns="45650" rIns="91299" bIns="4565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1975"/>
            <a:ext cx="28940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9" tIns="45650" rIns="91299" bIns="45650" numCol="1" anchor="b" anchorCtr="0" compatLnSpc="1">
            <a:prstTxWarp prst="textNoShape">
              <a:avLst/>
            </a:prstTxWarp>
          </a:bodyPr>
          <a:lstStyle>
            <a:lvl1pPr defTabSz="91281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451975"/>
            <a:ext cx="28924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9" tIns="45650" rIns="91299" bIns="4565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7ADF2530-9665-43B3-8F67-B9825FE350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26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70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9" tIns="45650" rIns="91299" bIns="45650" numCol="1" anchor="t" anchorCtr="0" compatLnSpc="1">
            <a:prstTxWarp prst="textNoShape">
              <a:avLst/>
            </a:prstTxWarp>
          </a:bodyPr>
          <a:lstStyle>
            <a:lvl1pPr defTabSz="912813">
              <a:defRPr sz="12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89363" y="0"/>
            <a:ext cx="28654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9" tIns="45650" rIns="91299" bIns="4565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0575" y="793750"/>
            <a:ext cx="5130800" cy="3629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1538" y="4764088"/>
            <a:ext cx="4913312" cy="44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9" tIns="45650" rIns="91299" bIns="45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5463"/>
            <a:ext cx="28670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9" tIns="45650" rIns="91299" bIns="45650" numCol="1" anchor="b" anchorCtr="0" compatLnSpc="1">
            <a:prstTxWarp prst="textNoShape">
              <a:avLst/>
            </a:prstTxWarp>
          </a:bodyPr>
          <a:lstStyle>
            <a:lvl1pPr defTabSz="912813">
              <a:defRPr sz="12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89363" y="9415463"/>
            <a:ext cx="28654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9" tIns="45650" rIns="91299" bIns="4565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/>
            </a:lvl1pPr>
          </a:lstStyle>
          <a:p>
            <a:pPr>
              <a:defRPr/>
            </a:pPr>
            <a:fld id="{6926D709-3D01-4609-AFBC-5DC189D983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440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"/>
        <a:ea typeface="+mn-ea"/>
        <a:cs typeface="+mn-cs"/>
      </a:defRPr>
    </a:lvl1pPr>
    <a:lvl2pPr marL="49784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"/>
        <a:ea typeface="+mn-ea"/>
        <a:cs typeface="+mn-cs"/>
      </a:defRPr>
    </a:lvl2pPr>
    <a:lvl3pPr marL="99569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"/>
        <a:ea typeface="+mn-ea"/>
        <a:cs typeface="+mn-cs"/>
      </a:defRPr>
    </a:lvl3pPr>
    <a:lvl4pPr marL="149353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"/>
        <a:ea typeface="+mn-ea"/>
        <a:cs typeface="+mn-cs"/>
      </a:defRPr>
    </a:lvl4pPr>
    <a:lvl5pPr marL="199138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0575" y="793750"/>
            <a:ext cx="5130800" cy="3629025"/>
          </a:xfrm>
          <a:ln/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16304-6418-4160-B97E-998B9E62F4FA}" type="slidenum">
              <a:rPr lang="fr-FR" smtClean="0"/>
              <a:pPr/>
              <a:t>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6216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497845" indent="0" algn="ctr">
              <a:buNone/>
              <a:defRPr/>
            </a:lvl2pPr>
            <a:lvl3pPr marL="995690" indent="0" algn="ctr">
              <a:buNone/>
              <a:defRPr/>
            </a:lvl3pPr>
            <a:lvl4pPr marL="1493535" indent="0" algn="ctr">
              <a:buNone/>
              <a:defRPr/>
            </a:lvl4pPr>
            <a:lvl5pPr marL="1991380" indent="0" algn="ctr">
              <a:buNone/>
              <a:defRPr/>
            </a:lvl5pPr>
            <a:lvl6pPr marL="2489225" indent="0" algn="ctr">
              <a:buNone/>
              <a:defRPr/>
            </a:lvl6pPr>
            <a:lvl7pPr marL="2987070" indent="0" algn="ctr">
              <a:buNone/>
              <a:defRPr/>
            </a:lvl7pPr>
            <a:lvl8pPr marL="3484916" indent="0" algn="ctr">
              <a:buNone/>
              <a:defRPr/>
            </a:lvl8pPr>
            <a:lvl9pPr marL="3982761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633438" y="7107938"/>
            <a:ext cx="1229986" cy="290549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2010</a:t>
            </a:r>
            <a:endParaRPr lang="fr-FR">
              <a:solidFill>
                <a:schemeClr val="tx1"/>
              </a:solidFill>
              <a:latin typeface="Time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47563" y="7100937"/>
            <a:ext cx="4990253" cy="313302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IFMIF-EVEDA - Accelerator System Group – Beam Dynamics</a:t>
            </a:r>
            <a:endParaRPr lang="fr-FR">
              <a:solidFill>
                <a:schemeClr val="tx1"/>
              </a:solidFill>
              <a:latin typeface="Time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37374" y="7097436"/>
            <a:ext cx="853416" cy="327304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fld id="{6BBD0515-8F3B-467C-9E98-B27CDF1F927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633438" y="7107938"/>
            <a:ext cx="1229986" cy="290549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2010</a:t>
            </a:r>
            <a:endParaRPr lang="fr-FR">
              <a:solidFill>
                <a:schemeClr val="tx1"/>
              </a:solidFill>
              <a:latin typeface="Time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47563" y="7100937"/>
            <a:ext cx="4990253" cy="313302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IFMIF-EVEDA - Accelerator System Group – Beam Dynamics</a:t>
            </a:r>
            <a:endParaRPr lang="fr-FR">
              <a:solidFill>
                <a:schemeClr val="tx1"/>
              </a:solidFill>
              <a:latin typeface="Time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37374" y="7097436"/>
            <a:ext cx="853416" cy="327304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fld id="{97BF8321-72FF-4AE9-A6A1-FE62B8A11C5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030333" y="588099"/>
            <a:ext cx="2183236" cy="610852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80625" y="588099"/>
            <a:ext cx="6385194" cy="610852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633438" y="7107938"/>
            <a:ext cx="1229986" cy="290549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2010</a:t>
            </a:r>
            <a:endParaRPr lang="fr-FR">
              <a:solidFill>
                <a:schemeClr val="tx1"/>
              </a:solidFill>
              <a:latin typeface="Time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47563" y="7100937"/>
            <a:ext cx="4990253" cy="313302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IFMIF-EVEDA - Accelerator System Group – Beam Dynamics</a:t>
            </a:r>
            <a:endParaRPr lang="fr-FR">
              <a:solidFill>
                <a:schemeClr val="tx1"/>
              </a:solidFill>
              <a:latin typeface="Time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37374" y="7097436"/>
            <a:ext cx="853416" cy="327304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fld id="{4CCBB431-754B-4715-B644-52CF08625C7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IFMIF-EVEDA - Accelerator System Group – Beam Dynamics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1E21-C073-4D29-90C3-DD4394066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IFMIF-EVEDA - Accelerator System Group – Beam Dynamics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1E21-C073-4D29-90C3-DD4394066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848" y="4858812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848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IFMIF-EVEDA - Accelerator System Group – Beam Dynamics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1E21-C073-4D29-90C3-DD4394066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9773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28957" y="1764295"/>
            <a:ext cx="4729773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IFMIF-EVEDA - Accelerator System Group – Beam Dynamics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1E21-C073-4D29-90C3-DD4394066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633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633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385" y="1692533"/>
            <a:ext cx="4726346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385" y="2397901"/>
            <a:ext cx="4726346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IFMIF-EVEDA - Accelerator System Group – Beam Dynamics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1E21-C073-4D29-90C3-DD4394066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IFMIF-EVEDA - Accelerator System Group – Beam Dynamics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1E21-C073-4D29-90C3-DD4394066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IFMIF-EVEDA - Accelerator System Group – Beam Dynamics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1E21-C073-4D29-90C3-DD4394066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198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1394" y="301051"/>
            <a:ext cx="5977336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0" y="1582265"/>
            <a:ext cx="3518198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IFMIF-EVEDA - Accelerator System Group – Beam Dynamics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1E21-C073-4D29-90C3-DD4394066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633438" y="7107938"/>
            <a:ext cx="1229986" cy="290549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2010</a:t>
            </a:r>
            <a:endParaRPr lang="fr-FR">
              <a:solidFill>
                <a:schemeClr val="tx1"/>
              </a:solidFill>
              <a:latin typeface="Time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47563" y="7100937"/>
            <a:ext cx="4990253" cy="313302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IFMIF-EVEDA - Accelerator System Group – Beam Dynamics</a:t>
            </a:r>
            <a:endParaRPr lang="fr-FR">
              <a:solidFill>
                <a:schemeClr val="tx1"/>
              </a:solidFill>
              <a:latin typeface="Time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37374" y="7097436"/>
            <a:ext cx="853416" cy="327304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fld id="{1A0F17F9-5126-4D15-B654-F9F66671AA4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838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838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838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IFMIF-EVEDA - Accelerator System Group – Beam Dynamics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1E21-C073-4D29-90C3-DD4394066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IFMIF-EVEDA - Accelerator System Group – Beam Dynamics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1E21-C073-4D29-90C3-DD4394066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53531" cy="645157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IFMIF-EVEDA - Accelerator System Group – Beam Dynamics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1E21-C073-4D29-90C3-DD4394066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IFMIF-EVEDA - Accelerator System Group – Beam Dynamics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9025-501B-4403-99AE-C65E328CB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IFMIF-EVEDA - Accelerator System Group – Beam Dynamics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9025-501B-4403-99AE-C65E328CB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848" y="4858812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848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IFMIF-EVEDA - Accelerator System Group – Beam Dynamics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9025-501B-4403-99AE-C65E328CB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9773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28957" y="1764295"/>
            <a:ext cx="4729773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IFMIF-EVEDA - Accelerator System Group – Beam Dynamics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9025-501B-4403-99AE-C65E328CB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633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633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385" y="1692533"/>
            <a:ext cx="4726346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385" y="2397901"/>
            <a:ext cx="4726346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IFMIF-EVEDA - Accelerator System Group – Beam Dynamics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9025-501B-4403-99AE-C65E328CB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IFMIF-EVEDA - Accelerator System Group – Beam Dynamics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9025-501B-4403-99AE-C65E328CB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IFMIF-EVEDA - Accelerator System Group – Beam Dynamics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9025-501B-4403-99AE-C65E328CB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848" y="4858812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848" y="3204786"/>
            <a:ext cx="9089390" cy="1654026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845" indent="0">
              <a:buNone/>
              <a:defRPr sz="2000"/>
            </a:lvl2pPr>
            <a:lvl3pPr marL="995690" indent="0">
              <a:buNone/>
              <a:defRPr sz="1700"/>
            </a:lvl3pPr>
            <a:lvl4pPr marL="1493535" indent="0">
              <a:buNone/>
              <a:defRPr sz="1500"/>
            </a:lvl4pPr>
            <a:lvl5pPr marL="1991380" indent="0">
              <a:buNone/>
              <a:defRPr sz="1500"/>
            </a:lvl5pPr>
            <a:lvl6pPr marL="2489225" indent="0">
              <a:buNone/>
              <a:defRPr sz="1500"/>
            </a:lvl6pPr>
            <a:lvl7pPr marL="2987070" indent="0">
              <a:buNone/>
              <a:defRPr sz="1500"/>
            </a:lvl7pPr>
            <a:lvl8pPr marL="3484916" indent="0">
              <a:buNone/>
              <a:defRPr sz="1500"/>
            </a:lvl8pPr>
            <a:lvl9pPr marL="3982761" indent="0">
              <a:buNone/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633438" y="7107938"/>
            <a:ext cx="1229986" cy="290549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2010</a:t>
            </a:r>
            <a:endParaRPr lang="fr-FR">
              <a:solidFill>
                <a:schemeClr val="tx1"/>
              </a:solidFill>
              <a:latin typeface="Time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47563" y="7100937"/>
            <a:ext cx="4990253" cy="313302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IFMIF-EVEDA - Accelerator System Group – Beam Dynamics</a:t>
            </a:r>
            <a:endParaRPr lang="fr-FR">
              <a:solidFill>
                <a:schemeClr val="tx1"/>
              </a:solidFill>
              <a:latin typeface="Time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37374" y="7097436"/>
            <a:ext cx="853416" cy="327304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fld id="{36FD63AA-3F51-4AC0-9421-C8282D02370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198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1394" y="301051"/>
            <a:ext cx="5977336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0" y="1582265"/>
            <a:ext cx="3518198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IFMIF-EVEDA - Accelerator System Group – Beam Dynamics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9025-501B-4403-99AE-C65E328CB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838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838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838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IFMIF-EVEDA - Accelerator System Group – Beam Dynamics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9025-501B-4403-99AE-C65E328CB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IFMIF-EVEDA - Accelerator System Group – Beam Dynamics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9025-501B-4403-99AE-C65E328CB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53531" cy="645157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IFMIF-EVEDA - Accelerator System Group – Beam Dynamics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9025-501B-4403-99AE-C65E328CB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97762" y="1440491"/>
            <a:ext cx="4104278" cy="525612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766554" y="1440491"/>
            <a:ext cx="4104277" cy="525612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633438" y="7107938"/>
            <a:ext cx="1229986" cy="290549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2010</a:t>
            </a:r>
            <a:endParaRPr lang="fr-FR">
              <a:solidFill>
                <a:schemeClr val="tx1"/>
              </a:solidFill>
              <a:latin typeface="Time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247563" y="7100937"/>
            <a:ext cx="4990253" cy="313302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IFMIF-EVEDA - Accelerator System Group – Beam Dynamics</a:t>
            </a:r>
            <a:endParaRPr lang="fr-FR">
              <a:solidFill>
                <a:schemeClr val="tx1"/>
              </a:solidFill>
              <a:latin typeface="Time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137374" y="7097436"/>
            <a:ext cx="853416" cy="327304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fld id="{8ECB5268-E276-44BE-9545-85A78FDCE51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633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633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385" y="1692533"/>
            <a:ext cx="4726346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385" y="2397901"/>
            <a:ext cx="4726346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7633438" y="7107938"/>
            <a:ext cx="1229986" cy="290549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2010</a:t>
            </a:r>
            <a:endParaRPr lang="fr-FR">
              <a:solidFill>
                <a:schemeClr val="tx1"/>
              </a:solidFill>
              <a:latin typeface="Time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247563" y="7100937"/>
            <a:ext cx="4990253" cy="313302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IFMIF-EVEDA - Accelerator System Group – Beam Dynamics</a:t>
            </a:r>
            <a:endParaRPr lang="fr-FR">
              <a:solidFill>
                <a:schemeClr val="tx1"/>
              </a:solidFill>
              <a:latin typeface="Time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137374" y="7097436"/>
            <a:ext cx="853416" cy="327304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fld id="{EA31F934-5C6B-4EE8-AF5B-17B85893C0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633438" y="7107938"/>
            <a:ext cx="1229986" cy="290549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2010</a:t>
            </a:r>
            <a:endParaRPr lang="fr-FR">
              <a:solidFill>
                <a:schemeClr val="tx1"/>
              </a:solidFill>
              <a:latin typeface="Time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247563" y="7100937"/>
            <a:ext cx="4990253" cy="313302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IFMIF-EVEDA - Accelerator System Group – Beam Dynamics</a:t>
            </a:r>
            <a:endParaRPr lang="fr-FR">
              <a:solidFill>
                <a:schemeClr val="tx1"/>
              </a:solidFill>
              <a:latin typeface="Time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137374" y="7097436"/>
            <a:ext cx="853416" cy="327304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fld id="{C6A95F1D-522C-4DD2-8D62-44BA705DC30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9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37374" y="7097436"/>
            <a:ext cx="853416" cy="32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79C76C74-8835-4D95-A0A5-80ECAE9C97F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4548722" y="7088361"/>
            <a:ext cx="2180069" cy="30059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fr-FR" sz="1300" b="0" smtClean="0">
                <a:solidFill>
                  <a:schemeClr val="bg2"/>
                </a:solidFill>
                <a:latin typeface="+mn-lt"/>
              </a:rPr>
              <a:t>Nov 2016 - ESS workshop </a:t>
            </a:r>
            <a:endParaRPr lang="en-US" sz="1300" b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1372365" y="7133268"/>
            <a:ext cx="1651652" cy="305404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pPr>
              <a:defRPr/>
            </a:pPr>
            <a:r>
              <a:rPr lang="fr-FR" sz="13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P.A.P. Nghiem et al.</a:t>
            </a:r>
            <a:endParaRPr lang="fr-FR" sz="1300" b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198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1394" y="301051"/>
            <a:ext cx="5977336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0" y="1582265"/>
            <a:ext cx="3518198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633438" y="7107938"/>
            <a:ext cx="1229986" cy="290549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2010</a:t>
            </a:r>
            <a:endParaRPr lang="fr-FR">
              <a:solidFill>
                <a:schemeClr val="tx1"/>
              </a:solidFill>
              <a:latin typeface="Time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247563" y="7100937"/>
            <a:ext cx="4990253" cy="313302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IFMIF-EVEDA - Accelerator System Group – Beam Dynamics</a:t>
            </a:r>
            <a:endParaRPr lang="fr-FR">
              <a:solidFill>
                <a:schemeClr val="tx1"/>
              </a:solidFill>
              <a:latin typeface="Time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137374" y="7097436"/>
            <a:ext cx="853416" cy="327304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fld id="{743B2082-B0D6-4EEE-B23B-4A169B0340A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838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838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838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633438" y="7107938"/>
            <a:ext cx="1229986" cy="290549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2010</a:t>
            </a:r>
            <a:endParaRPr lang="fr-FR">
              <a:solidFill>
                <a:schemeClr val="tx1"/>
              </a:solidFill>
              <a:latin typeface="Time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247563" y="7100937"/>
            <a:ext cx="4990253" cy="313302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IFMIF-EVEDA - Accelerator System Group – Beam Dynamics</a:t>
            </a:r>
            <a:endParaRPr lang="fr-FR">
              <a:solidFill>
                <a:schemeClr val="tx1"/>
              </a:solidFill>
              <a:latin typeface="Time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137374" y="7097436"/>
            <a:ext cx="853416" cy="327304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/>
            </a:lvl1pPr>
          </a:lstStyle>
          <a:p>
            <a:pPr>
              <a:defRPr/>
            </a:pPr>
            <a:fld id="{1A0E0AD1-0CE6-47B6-A2C0-06047D95AE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8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97762" y="1440491"/>
            <a:ext cx="8373069" cy="525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0625" y="588098"/>
            <a:ext cx="8732943" cy="6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1461395" y="7030992"/>
            <a:ext cx="8608223" cy="29687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/>
          </a:ln>
          <a:effectLst/>
        </p:spPr>
        <p:txBody>
          <a:bodyPr wrap="none" lIns="99569" tIns="49785" rIns="99569" bIns="49785" anchor="ctr"/>
          <a:lstStyle/>
          <a:p>
            <a:pPr>
              <a:defRPr/>
            </a:pPr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 flipV="1">
            <a:off x="1223983" y="483081"/>
            <a:ext cx="8290401" cy="21989"/>
          </a:xfrm>
          <a:prstGeom prst="line">
            <a:avLst/>
          </a:prstGeom>
          <a:noFill/>
          <a:ln w="28575">
            <a:solidFill>
              <a:srgbClr val="FFB30C"/>
            </a:solidFill>
            <a:round/>
            <a:headEnd/>
            <a:tailEnd/>
          </a:ln>
          <a:effectLst/>
        </p:spPr>
        <p:txBody>
          <a:bodyPr wrap="none" lIns="99569" tIns="49785" rIns="99569" bIns="49785" anchor="ctr"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 descr="D:\CEA_GB_log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7" y="115928"/>
            <a:ext cx="944598" cy="78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2" r:id="rId7"/>
    <p:sldLayoutId id="2147483719" r:id="rId8"/>
    <p:sldLayoutId id="2147483720" r:id="rId9"/>
    <p:sldLayoutId id="2147483721" r:id="rId10"/>
    <p:sldLayoutId id="214748372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5E5C5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5E5C5E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5E5C5E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5E5C5E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5E5C5E"/>
          </a:solidFill>
          <a:latin typeface="Arial" pitchFamily="34" charset="0"/>
        </a:defRPr>
      </a:lvl5pPr>
      <a:lvl6pPr marL="497845" algn="ctr" rtl="0" fontAlgn="base">
        <a:spcBef>
          <a:spcPct val="0"/>
        </a:spcBef>
        <a:spcAft>
          <a:spcPct val="0"/>
        </a:spcAft>
        <a:defRPr sz="2200" b="1">
          <a:solidFill>
            <a:srgbClr val="5E5C5E"/>
          </a:solidFill>
          <a:latin typeface="Arial" pitchFamily="34" charset="0"/>
        </a:defRPr>
      </a:lvl6pPr>
      <a:lvl7pPr marL="995690" algn="ctr" rtl="0" fontAlgn="base">
        <a:spcBef>
          <a:spcPct val="0"/>
        </a:spcBef>
        <a:spcAft>
          <a:spcPct val="0"/>
        </a:spcAft>
        <a:defRPr sz="2200" b="1">
          <a:solidFill>
            <a:srgbClr val="5E5C5E"/>
          </a:solidFill>
          <a:latin typeface="Arial" pitchFamily="34" charset="0"/>
        </a:defRPr>
      </a:lvl7pPr>
      <a:lvl8pPr marL="1493535" algn="ctr" rtl="0" fontAlgn="base">
        <a:spcBef>
          <a:spcPct val="0"/>
        </a:spcBef>
        <a:spcAft>
          <a:spcPct val="0"/>
        </a:spcAft>
        <a:defRPr sz="2200" b="1">
          <a:solidFill>
            <a:srgbClr val="5E5C5E"/>
          </a:solidFill>
          <a:latin typeface="Arial" pitchFamily="34" charset="0"/>
        </a:defRPr>
      </a:lvl8pPr>
      <a:lvl9pPr marL="1991380" algn="ctr" rtl="0" fontAlgn="base">
        <a:spcBef>
          <a:spcPct val="0"/>
        </a:spcBef>
        <a:spcAft>
          <a:spcPct val="0"/>
        </a:spcAft>
        <a:defRPr sz="2200" b="1">
          <a:solidFill>
            <a:srgbClr val="5E5C5E"/>
          </a:solidFill>
          <a:latin typeface="Arial" pitchFamily="34" charset="0"/>
        </a:defRPr>
      </a:lvl9pPr>
    </p:titleStyle>
    <p:bodyStyle>
      <a:lvl1pPr marL="212622" indent="-212622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accent2"/>
          </a:solidFill>
          <a:latin typeface="+mn-lt"/>
          <a:ea typeface="+mn-ea"/>
          <a:cs typeface="+mn-cs"/>
        </a:defRPr>
      </a:lvl1pPr>
      <a:lvl2pPr marL="724296" indent="-304239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4D4D4D"/>
          </a:solidFill>
          <a:latin typeface="+mn-lt"/>
        </a:defRPr>
      </a:lvl2pPr>
      <a:lvl3pPr marL="1135710" indent="-203978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rgbClr val="003399"/>
          </a:solidFill>
          <a:latin typeface="+mn-lt"/>
        </a:defRPr>
      </a:lvl3pPr>
      <a:lvl4pPr marL="1541937" indent="-198793" algn="l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</a:defRPr>
      </a:lvl4pPr>
      <a:lvl5pPr marL="2240303" indent="-248923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2738148" indent="-248923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3235993" indent="-248923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3733838" indent="-248923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4231683" indent="-248923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IFMIF-EVEDA - Accelerator System Group – Beam Dynamics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31E21-C073-4D29-90C3-DD4394066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June 2010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IFMIF-EVEDA - Accelerator System Group – Beam Dynamics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79025-501B-4403-99AE-C65E328CB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143113" y="1879513"/>
            <a:ext cx="8410770" cy="1148191"/>
          </a:xfrm>
          <a:prstGeom prst="rect">
            <a:avLst/>
          </a:prstGeom>
        </p:spPr>
        <p:txBody>
          <a:bodyPr lIns="99569" tIns="49785" rIns="99569" bIns="49785"/>
          <a:lstStyle/>
          <a:p>
            <a:pPr algn="ctr" eaLnBrk="1" hangingPunct="1">
              <a:defRPr/>
            </a:pPr>
            <a:r>
              <a:rPr lang="fr-FR" sz="3900" i="1" kern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Characterization</a:t>
            </a:r>
            <a:r>
              <a:rPr lang="fr-FR" sz="3900" i="1" ker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FR" sz="3900" i="1" kern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of a</a:t>
            </a:r>
            <a:endParaRPr lang="fr-FR" sz="3900" i="1" ker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fr-FR" sz="3900" i="1" kern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high intensity </a:t>
            </a:r>
            <a:r>
              <a:rPr lang="fr-FR" sz="3900" i="1" kern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beam</a:t>
            </a:r>
          </a:p>
          <a:p>
            <a:pPr algn="ctr" eaLnBrk="1" hangingPunct="1">
              <a:defRPr/>
            </a:pPr>
            <a:endParaRPr lang="fr-FR" sz="3000" i="1" kern="0" smtClean="0">
              <a:solidFill>
                <a:srgbClr val="0066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53424" y="3617392"/>
            <a:ext cx="7967898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fr-FR" sz="1600" smtClean="0">
                <a:latin typeface="+mn-lt"/>
              </a:rPr>
              <a:t>P. A. P. NGHIEM</a:t>
            </a:r>
          </a:p>
          <a:p>
            <a:pPr algn="ctr"/>
            <a:r>
              <a:rPr lang="fr-FR" sz="1600" smtClean="0">
                <a:latin typeface="+mn-lt"/>
              </a:rPr>
              <a:t>N. CHAUVIN,  L. Ducrot, W. SIMEONI Jr., M. VALETTE, D. URIOT</a:t>
            </a:r>
            <a:endParaRPr lang="en-US" sz="1600">
              <a:latin typeface="+mn-lt"/>
            </a:endParaRPr>
          </a:p>
        </p:txBody>
      </p:sp>
      <p:pic>
        <p:nvPicPr>
          <p:cNvPr id="1030" name="Picture 6" descr="D:\logoirfuversio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443" y="251861"/>
            <a:ext cx="1319102" cy="42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 flipH="1">
            <a:off x="1372960" y="6555452"/>
            <a:ext cx="8915803" cy="33933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en-US" sz="1500" b="0" smtClean="0">
                <a:latin typeface="+mn-lt"/>
              </a:rPr>
              <a:t>ESS workshop: "Upgrading </a:t>
            </a:r>
            <a:r>
              <a:rPr lang="en-US" sz="1500" b="0">
                <a:latin typeface="+mn-lt"/>
              </a:rPr>
              <a:t>Existing High Power Proton </a:t>
            </a:r>
            <a:r>
              <a:rPr lang="en-US" sz="1500" b="0" smtClean="0">
                <a:latin typeface="+mn-lt"/>
              </a:rPr>
              <a:t>Linacs", Nov 8-9th, 2016</a:t>
            </a:r>
            <a:endParaRPr lang="fr-FR" sz="1500" b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284294" y="178531"/>
            <a:ext cx="4513662" cy="62135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9569" tIns="49785" rIns="99569" bIns="49785" anchor="ctr"/>
          <a:lstStyle/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Massive simulations (4)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1843" y="1938130"/>
            <a:ext cx="833914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160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600" smtClean="0">
                <a:latin typeface="+mn-lt"/>
              </a:rPr>
              <a:t>Allow very precise and detailed analyse of certain physical phenomena:</a:t>
            </a:r>
          </a:p>
          <a:p>
            <a:endParaRPr lang="fr-FR" sz="1600" smtClean="0">
              <a:latin typeface="+mn-lt"/>
            </a:endParaRPr>
          </a:p>
          <a:p>
            <a:pPr>
              <a:buFontTx/>
              <a:buChar char="-"/>
            </a:pPr>
            <a:r>
              <a:rPr lang="fr-FR" sz="1600" smtClean="0">
                <a:latin typeface="+mn-lt"/>
              </a:rPr>
              <a:t> Halo formation and evolution</a:t>
            </a:r>
          </a:p>
          <a:p>
            <a:pPr>
              <a:buFontTx/>
              <a:buChar char="-"/>
            </a:pPr>
            <a:r>
              <a:rPr lang="fr-FR" sz="1600" smtClean="0">
                <a:latin typeface="+mn-lt"/>
              </a:rPr>
              <a:t> Microloss location (10</a:t>
            </a:r>
            <a:r>
              <a:rPr lang="fr-FR" sz="1600" baseline="30000" smtClean="0">
                <a:latin typeface="+mn-lt"/>
              </a:rPr>
              <a:t>-6</a:t>
            </a:r>
            <a:r>
              <a:rPr lang="fr-FR" sz="1600" smtClean="0">
                <a:latin typeface="+mn-lt"/>
              </a:rPr>
              <a:t> of the beam)</a:t>
            </a:r>
          </a:p>
          <a:p>
            <a:endParaRPr lang="fr-FR" sz="160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fr-FR" sz="160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600" smtClean="0">
                <a:latin typeface="+mn-lt"/>
              </a:rPr>
              <a:t>More and more realistic beam transport </a:t>
            </a:r>
          </a:p>
          <a:p>
            <a:pPr>
              <a:buFontTx/>
              <a:buChar char="-"/>
            </a:pPr>
            <a:endParaRPr lang="fr-FR" sz="160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fr-FR" sz="160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600" smtClean="0">
                <a:latin typeface="+mn-lt"/>
              </a:rPr>
              <a:t>Need very fine description of optics elements, realistic input particle distribution </a:t>
            </a:r>
            <a:endParaRPr lang="fr-FR" sz="16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457459" y="2253288"/>
            <a:ext cx="59394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>
                <a:solidFill>
                  <a:srgbClr val="FF0000"/>
                </a:solidFill>
                <a:latin typeface="+mn-lt"/>
              </a:rPr>
              <a:t>2</a:t>
            </a:r>
            <a:r>
              <a:rPr lang="fr-FR" sz="2800" smtClean="0">
                <a:solidFill>
                  <a:srgbClr val="FF0000"/>
                </a:solidFill>
                <a:latin typeface="+mn-lt"/>
              </a:rPr>
              <a:t>. Beam characterization</a:t>
            </a:r>
          </a:p>
          <a:p>
            <a:pPr algn="ctr"/>
            <a:r>
              <a:rPr lang="fr-FR" sz="2800" smtClean="0">
                <a:solidFill>
                  <a:srgbClr val="FF0000"/>
                </a:solidFill>
                <a:latin typeface="+mn-lt"/>
              </a:rPr>
              <a:t>by its projections onto a few axes</a:t>
            </a:r>
          </a:p>
        </p:txBody>
      </p:sp>
    </p:spTree>
    <p:extLst>
      <p:ext uri="{BB962C8B-B14F-4D97-AF65-F5344CB8AC3E}">
        <p14:creationId xmlns:p14="http://schemas.microsoft.com/office/powerpoint/2010/main" val="32080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11559" y="178531"/>
            <a:ext cx="4687008" cy="62135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9569" tIns="49785" rIns="99569" bIns="49785" anchor="ctr"/>
          <a:lstStyle/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Beam Characterization</a:t>
            </a:r>
          </a:p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by projections on a few axes (1)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0169" y="1009879"/>
            <a:ext cx="7934738" cy="40400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1600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Objective</a:t>
            </a:r>
            <a:r>
              <a:rPr lang="fr-FR" sz="160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Reconstructing the whole distribution from</a:t>
            </a:r>
          </a:p>
          <a:p>
            <a:r>
              <a:rPr lang="fr-FR" sz="160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the only knowledge of its projections onto a few axes</a:t>
            </a:r>
          </a:p>
          <a:p>
            <a:endParaRPr lang="fr-FR" sz="1600">
              <a:latin typeface="+mn-lt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fr-FR" sz="1600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Add supplementary hypothesis:</a:t>
            </a:r>
            <a:r>
              <a:rPr lang="fr-FR" sz="1600" smtClean="0"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where there is no data,</a:t>
            </a:r>
          </a:p>
          <a:p>
            <a:r>
              <a:rPr lang="fr-FR" sz="1600" smtClean="0"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the shape is the most regular possible</a:t>
            </a:r>
          </a:p>
          <a:p>
            <a:r>
              <a:rPr lang="fr-FR" sz="1600" smtClean="0"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the dist. can be described by the least number of parameters</a:t>
            </a:r>
          </a:p>
          <a:p>
            <a:r>
              <a:rPr lang="fr-FR" sz="1600" smtClean="0"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the dist. should have a Maximum ENTropy  MENT</a:t>
            </a:r>
          </a:p>
          <a:p>
            <a:endParaRPr lang="fr-FR" sz="1600" smtClean="0">
              <a:latin typeface="+mn-lt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fr-FR" sz="1600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MENT method </a:t>
            </a:r>
            <a:r>
              <a:rPr lang="fr-FR" sz="1600" smtClean="0"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thoroughly developed in</a:t>
            </a:r>
          </a:p>
          <a:p>
            <a:r>
              <a:rPr lang="en-GB" sz="1600" smtClean="0">
                <a:latin typeface="+mn-lt"/>
              </a:rPr>
              <a:t>	</a:t>
            </a:r>
            <a:r>
              <a:rPr lang="en-GB" sz="1600" b="0" smtClean="0">
                <a:latin typeface="+mn-lt"/>
              </a:rPr>
              <a:t>G</a:t>
            </a:r>
            <a:r>
              <a:rPr lang="en-GB" sz="1600" b="0">
                <a:latin typeface="+mn-lt"/>
              </a:rPr>
              <a:t>. Minerbo, Computer Graphics and Image Processing 10, 48-68 (1979</a:t>
            </a:r>
            <a:r>
              <a:rPr lang="en-GB" sz="1600" b="0" smtClean="0">
                <a:latin typeface="+mn-lt"/>
              </a:rPr>
              <a:t>)</a:t>
            </a:r>
          </a:p>
          <a:p>
            <a:r>
              <a:rPr lang="en-GB" sz="160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then currently used in e.g.</a:t>
            </a:r>
          </a:p>
          <a:p>
            <a:r>
              <a:rPr lang="en-GB" sz="1600" smtClean="0">
                <a:latin typeface="+mn-lt"/>
              </a:rPr>
              <a:t>	</a:t>
            </a:r>
            <a:r>
              <a:rPr lang="en-GB" sz="1600" b="0" smtClean="0">
                <a:latin typeface="+mn-lt"/>
              </a:rPr>
              <a:t>C.T</a:t>
            </a:r>
            <a:r>
              <a:rPr lang="en-GB" sz="1600" b="0">
                <a:latin typeface="+mn-lt"/>
              </a:rPr>
              <a:t>. Mottershead, </a:t>
            </a:r>
            <a:r>
              <a:rPr lang="en-US" sz="1600" b="0">
                <a:latin typeface="+mn-lt"/>
              </a:rPr>
              <a:t>IEEE Transactions on Nuclear Science NS-32 (1985)</a:t>
            </a:r>
            <a:endParaRPr lang="fr-FR" sz="1600" b="0">
              <a:latin typeface="+mn-lt"/>
            </a:endParaRPr>
          </a:p>
          <a:p>
            <a:r>
              <a:rPr lang="en-US" sz="1600" b="0" smtClean="0">
                <a:latin typeface="+mn-lt"/>
              </a:rPr>
              <a:t>	D</a:t>
            </a:r>
            <a:r>
              <a:rPr lang="en-US" sz="1600" b="0">
                <a:latin typeface="+mn-lt"/>
              </a:rPr>
              <a:t>. Reggiani &amp; M. Seidel, Proc. of IPAC'10, MOPE065, Kyoto, Japan (2010)</a:t>
            </a:r>
            <a:endParaRPr lang="fr-FR" sz="1600" b="0">
              <a:latin typeface="+mn-lt"/>
            </a:endParaRPr>
          </a:p>
          <a:p>
            <a:r>
              <a:rPr lang="en-US" sz="1600" b="0" smtClean="0">
                <a:latin typeface="+mn-lt"/>
              </a:rPr>
              <a:t>	K.M</a:t>
            </a:r>
            <a:r>
              <a:rPr lang="en-US" sz="1600" b="0">
                <a:latin typeface="+mn-lt"/>
              </a:rPr>
              <a:t>. Hock et al., Nucl. Instru. Meth. Phys. Res. A 642, 36-44 (2011</a:t>
            </a:r>
            <a:r>
              <a:rPr lang="en-US" sz="1600" b="0" smtClean="0">
                <a:latin typeface="+mn-lt"/>
              </a:rPr>
              <a:t>)</a:t>
            </a:r>
            <a:endParaRPr lang="fr-FR" sz="1600" b="0">
              <a:latin typeface="+mn-lt"/>
            </a:endParaRPr>
          </a:p>
          <a:p>
            <a:r>
              <a:rPr lang="en-US" sz="1600" b="0" smtClean="0">
                <a:latin typeface="+mn-lt"/>
              </a:rPr>
              <a:t>	K.M</a:t>
            </a:r>
            <a:r>
              <a:rPr lang="en-US" sz="1600" b="0">
                <a:latin typeface="+mn-lt"/>
              </a:rPr>
              <a:t>. Hock et al., Nucl. Instru. Meth. Phys. Res. A 753, 38-55 (2014</a:t>
            </a:r>
            <a:r>
              <a:rPr lang="en-US" sz="1600" b="0" smtClean="0">
                <a:latin typeface="+mn-lt"/>
              </a:rPr>
              <a:t>)</a:t>
            </a:r>
            <a:endParaRPr lang="en-US" sz="160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1600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Quick convergence, in less than 5 iterations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23" y="785192"/>
            <a:ext cx="3043164" cy="2613689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476584" y="5217549"/>
            <a:ext cx="9864900" cy="1560835"/>
            <a:chOff x="476584" y="5406390"/>
            <a:chExt cx="9864900" cy="1560835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84" y="5406390"/>
              <a:ext cx="1801762" cy="1560835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250" y="5406390"/>
              <a:ext cx="1801762" cy="1560835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328" y="5406390"/>
              <a:ext cx="1801762" cy="1560835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002" y="5406390"/>
              <a:ext cx="1801762" cy="1560835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794" y="5406854"/>
              <a:ext cx="1800857" cy="1559910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722" y="5406390"/>
              <a:ext cx="1801762" cy="1560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76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01618" y="199184"/>
            <a:ext cx="4746643" cy="62135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9569" tIns="49785" rIns="99569" bIns="49785" anchor="ctr"/>
          <a:lstStyle/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Beam Characterization</a:t>
            </a:r>
          </a:p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by projections on a few axes (2)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4663" y="1444455"/>
            <a:ext cx="6335911" cy="885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9569" tIns="49785" rIns="99569" bIns="49785" rtlCol="0">
            <a:spAutoFit/>
          </a:bodyPr>
          <a:lstStyle/>
          <a:p>
            <a:r>
              <a:rPr lang="fr-FR" sz="170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For correctly describing </a:t>
            </a:r>
            <a:r>
              <a:rPr lang="fr-FR" sz="1700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 given beam, </a:t>
            </a:r>
            <a:r>
              <a:rPr lang="fr-FR" sz="170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fr-FR" sz="1700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he questions are:</a:t>
            </a:r>
            <a:endParaRPr lang="fr-FR" sz="170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170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- what is the minimum number of projections ?</a:t>
            </a:r>
          </a:p>
          <a:p>
            <a:r>
              <a:rPr lang="fr-FR" sz="170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- which projections to consider ?</a:t>
            </a:r>
            <a:endParaRPr lang="fr-FR" sz="170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49653" y="3072984"/>
            <a:ext cx="6944917" cy="29628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1700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We recommend:</a:t>
            </a:r>
          </a:p>
          <a:p>
            <a:endParaRPr lang="fr-FR" sz="1700" smtClean="0">
              <a:solidFill>
                <a:srgbClr val="FF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700">
                <a:latin typeface="+mn-lt"/>
              </a:rPr>
              <a:t>1) </a:t>
            </a:r>
            <a:r>
              <a:rPr lang="en-GB" sz="1700" smtClean="0">
                <a:latin typeface="+mn-lt"/>
              </a:rPr>
              <a:t>Reconstruct </a:t>
            </a:r>
            <a:r>
              <a:rPr lang="en-GB" sz="1700">
                <a:latin typeface="+mn-lt"/>
              </a:rPr>
              <a:t>the distribution with 4 axes </a:t>
            </a:r>
            <a:r>
              <a:rPr lang="en-GB" sz="1700" smtClean="0">
                <a:latin typeface="+mn-lt"/>
              </a:rPr>
              <a:t>regularly</a:t>
            </a:r>
          </a:p>
          <a:p>
            <a:r>
              <a:rPr lang="en-GB" sz="1700" smtClean="0">
                <a:latin typeface="+mn-lt"/>
              </a:rPr>
              <a:t>positioned </a:t>
            </a:r>
            <a:r>
              <a:rPr lang="en-GB" sz="1700">
                <a:latin typeface="+mn-lt"/>
              </a:rPr>
              <a:t>within 360°, i.e. 0°, 45°, 90° and 135°.</a:t>
            </a:r>
            <a:endParaRPr lang="fr-FR" sz="1700">
              <a:latin typeface="+mn-lt"/>
            </a:endParaRPr>
          </a:p>
          <a:p>
            <a:endParaRPr lang="en-GB" sz="1700" smtClean="0">
              <a:latin typeface="+mn-lt"/>
            </a:endParaRPr>
          </a:p>
          <a:p>
            <a:r>
              <a:rPr lang="en-GB" sz="1700" smtClean="0">
                <a:latin typeface="+mn-lt"/>
              </a:rPr>
              <a:t>2</a:t>
            </a:r>
            <a:r>
              <a:rPr lang="en-GB" sz="1700">
                <a:latin typeface="+mn-lt"/>
              </a:rPr>
              <a:t>) </a:t>
            </a:r>
            <a:r>
              <a:rPr lang="en-GB" sz="1700" smtClean="0">
                <a:latin typeface="+mn-lt"/>
              </a:rPr>
              <a:t>Calculate </a:t>
            </a:r>
            <a:r>
              <a:rPr lang="en-GB" sz="1700">
                <a:latin typeface="+mn-lt"/>
              </a:rPr>
              <a:t>the concentration ellipse of the obtained </a:t>
            </a:r>
            <a:r>
              <a:rPr lang="en-GB" sz="1700" smtClean="0">
                <a:latin typeface="+mn-lt"/>
              </a:rPr>
              <a:t>distribution</a:t>
            </a:r>
          </a:p>
          <a:p>
            <a:r>
              <a:rPr lang="en-GB" sz="1700">
                <a:latin typeface="+mn-lt"/>
              </a:rPr>
              <a:t> </a:t>
            </a:r>
            <a:r>
              <a:rPr lang="en-GB" sz="1700" smtClean="0">
                <a:latin typeface="+mn-lt"/>
              </a:rPr>
              <a:t>         then determine </a:t>
            </a:r>
            <a:r>
              <a:rPr lang="en-GB" sz="1700">
                <a:latin typeface="+mn-lt"/>
              </a:rPr>
              <a:t>its axis angle </a:t>
            </a:r>
            <a:r>
              <a:rPr lang="en-GB" sz="1700">
                <a:latin typeface="Symbol" panose="05050102010706020507" pitchFamily="18" charset="2"/>
              </a:rPr>
              <a:t>q </a:t>
            </a:r>
            <a:r>
              <a:rPr lang="en-GB" sz="1700">
                <a:latin typeface="+mn-lt"/>
              </a:rPr>
              <a:t>and aperture </a:t>
            </a:r>
            <a:r>
              <a:rPr lang="en-GB" sz="1700" smtClean="0">
                <a:latin typeface="Symbol" panose="05050102010706020507" pitchFamily="18" charset="2"/>
              </a:rPr>
              <a:t>dq</a:t>
            </a:r>
            <a:endParaRPr lang="fr-FR" sz="1700">
              <a:latin typeface="Symbol" panose="05050102010706020507" pitchFamily="18" charset="2"/>
            </a:endParaRPr>
          </a:p>
          <a:p>
            <a:endParaRPr lang="en-GB" sz="1700">
              <a:latin typeface="+mn-lt"/>
            </a:endParaRPr>
          </a:p>
          <a:p>
            <a:r>
              <a:rPr lang="en-GB" sz="1700" smtClean="0">
                <a:latin typeface="+mn-lt"/>
              </a:rPr>
              <a:t>3</a:t>
            </a:r>
            <a:r>
              <a:rPr lang="en-GB" sz="1700">
                <a:latin typeface="+mn-lt"/>
              </a:rPr>
              <a:t>) Reconstruct finally the distribution with projection </a:t>
            </a:r>
            <a:r>
              <a:rPr lang="en-GB" sz="1700" smtClean="0">
                <a:latin typeface="+mn-lt"/>
              </a:rPr>
              <a:t>axes</a:t>
            </a:r>
          </a:p>
          <a:p>
            <a:r>
              <a:rPr lang="en-GB" sz="1700" smtClean="0">
                <a:latin typeface="+mn-lt"/>
              </a:rPr>
              <a:t>regularly positioned within </a:t>
            </a:r>
            <a:r>
              <a:rPr lang="en-GB" sz="1700">
                <a:latin typeface="Symbol" panose="05050102010706020507" pitchFamily="18" charset="2"/>
              </a:rPr>
              <a:t>q ± </a:t>
            </a:r>
            <a:r>
              <a:rPr lang="en-GB" sz="1700" smtClean="0">
                <a:latin typeface="Symbol" panose="05050102010706020507" pitchFamily="18" charset="2"/>
              </a:rPr>
              <a:t>dq</a:t>
            </a:r>
            <a:r>
              <a:rPr lang="en-GB" sz="1700" smtClean="0">
                <a:latin typeface="+mn-lt"/>
              </a:rPr>
              <a:t>,</a:t>
            </a:r>
          </a:p>
          <a:p>
            <a:r>
              <a:rPr lang="en-GB" sz="1700">
                <a:latin typeface="+mn-lt"/>
              </a:rPr>
              <a:t> </a:t>
            </a:r>
            <a:r>
              <a:rPr lang="en-GB" sz="1700" smtClean="0">
                <a:latin typeface="+mn-lt"/>
              </a:rPr>
              <a:t>      and </a:t>
            </a:r>
            <a:r>
              <a:rPr lang="en-GB" sz="1700">
                <a:latin typeface="+mn-lt"/>
              </a:rPr>
              <a:t>the same number of axes perpendicular to those ones</a:t>
            </a:r>
            <a:r>
              <a:rPr lang="en-GB" sz="1700" smtClean="0">
                <a:latin typeface="+mn-lt"/>
              </a:rPr>
              <a:t>.</a:t>
            </a:r>
            <a:endParaRPr lang="fr-FR" sz="1700"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418" y="2974261"/>
            <a:ext cx="3314502" cy="328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D:\HEBT-EVEDA\MENT\tes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88" y="5062591"/>
            <a:ext cx="2167096" cy="186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D:\HEBT-EVEDA\MENT\tes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344" y="5062591"/>
            <a:ext cx="2167096" cy="186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D:\HEBT-EVEDA\MENT\tes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88" y="2811348"/>
            <a:ext cx="2167096" cy="186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D:\HEBT-EVEDA\MENT\tes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344" y="2811348"/>
            <a:ext cx="2167096" cy="18605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01618" y="198411"/>
            <a:ext cx="4746643" cy="62135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9569" tIns="49785" rIns="99569" bIns="49785" anchor="ctr"/>
          <a:lstStyle/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Beam Characterization</a:t>
            </a:r>
          </a:p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by projections on a few axes (3)</a:t>
            </a:r>
            <a:endParaRPr lang="en-US" dirty="0">
              <a:solidFill>
                <a:srgbClr val="FF9933"/>
              </a:solidFill>
            </a:endParaRPr>
          </a:p>
        </p:txBody>
      </p:sp>
      <p:pic>
        <p:nvPicPr>
          <p:cNvPr id="8" name="Image 7" descr="D:\HEBT-EVEDA\MENT\test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669" y="871773"/>
            <a:ext cx="2167096" cy="186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D:\HEBT-EVEDA\MENT\tes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71" y="2811348"/>
            <a:ext cx="2167096" cy="186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835" y="2819963"/>
            <a:ext cx="2166558" cy="1843299"/>
          </a:xfrm>
          <a:prstGeom prst="rect">
            <a:avLst/>
          </a:prstGeom>
        </p:spPr>
      </p:pic>
      <p:pic>
        <p:nvPicPr>
          <p:cNvPr id="14" name="Image 13" descr="D:\HEBT-EVEDA\MENT\test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71" y="5062591"/>
            <a:ext cx="2167096" cy="186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835" y="5071206"/>
            <a:ext cx="2117023" cy="1843299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508498" y="997984"/>
            <a:ext cx="2596809" cy="373271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1700" smtClean="0">
                <a:solidFill>
                  <a:srgbClr val="FF6600"/>
                </a:solidFill>
                <a:latin typeface="+mn-lt"/>
              </a:rPr>
              <a:t>IFMIF-LIPAc MEBT exit</a:t>
            </a:r>
            <a:endParaRPr lang="fr-FR" sz="170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880338" y="4669146"/>
            <a:ext cx="1578491" cy="373271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pPr algn="ctr"/>
            <a:r>
              <a:rPr lang="fr-FR" sz="1700" smtClean="0">
                <a:solidFill>
                  <a:srgbClr val="FF0000"/>
                </a:solidFill>
                <a:latin typeface="+mn-lt"/>
              </a:rPr>
              <a:t>2 projections</a:t>
            </a:r>
            <a:endParaRPr lang="fr-FR" sz="17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859973" y="4669146"/>
            <a:ext cx="1560429" cy="362152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pPr algn="ctr"/>
            <a:r>
              <a:rPr lang="fr-FR" sz="1700">
                <a:solidFill>
                  <a:srgbClr val="FF0000"/>
                </a:solidFill>
                <a:latin typeface="+mn-lt"/>
              </a:rPr>
              <a:t>4</a:t>
            </a:r>
            <a:r>
              <a:rPr lang="fr-FR" sz="1700" smtClean="0">
                <a:solidFill>
                  <a:srgbClr val="FF0000"/>
                </a:solidFill>
                <a:latin typeface="+mn-lt"/>
              </a:rPr>
              <a:t> projections</a:t>
            </a:r>
            <a:endParaRPr lang="fr-FR" sz="17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824880" y="4669146"/>
            <a:ext cx="1560429" cy="362152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pPr algn="ctr"/>
            <a:r>
              <a:rPr lang="fr-FR" sz="1700">
                <a:solidFill>
                  <a:srgbClr val="FF0000"/>
                </a:solidFill>
                <a:latin typeface="+mn-lt"/>
              </a:rPr>
              <a:t>6</a:t>
            </a:r>
            <a:r>
              <a:rPr lang="fr-FR" sz="1700" smtClean="0">
                <a:solidFill>
                  <a:srgbClr val="FF0000"/>
                </a:solidFill>
                <a:latin typeface="+mn-lt"/>
              </a:rPr>
              <a:t> projections</a:t>
            </a:r>
            <a:endParaRPr lang="fr-FR" sz="17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341374" y="1615402"/>
            <a:ext cx="2158181" cy="373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1700" smtClean="0">
                <a:solidFill>
                  <a:srgbClr val="FF0000"/>
                </a:solidFill>
                <a:latin typeface="+mn-lt"/>
              </a:rPr>
              <a:t>Actual distribution</a:t>
            </a:r>
            <a:endParaRPr lang="fr-FR" sz="17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7211" y="3419242"/>
            <a:ext cx="1495582" cy="6447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fr-FR" sz="1700" smtClean="0">
                <a:solidFill>
                  <a:srgbClr val="FF0000"/>
                </a:solidFill>
                <a:latin typeface="+mn-lt"/>
              </a:rPr>
              <a:t>Projections within 360°</a:t>
            </a:r>
            <a:endParaRPr lang="fr-FR" sz="17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49747" y="5399014"/>
            <a:ext cx="1390511" cy="11469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9569" tIns="49785" rIns="99569" bIns="49785" rtlCol="0">
            <a:spAutoFit/>
          </a:bodyPr>
          <a:lstStyle/>
          <a:p>
            <a:pPr algn="ctr"/>
            <a:r>
              <a:rPr lang="fr-FR" sz="170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Projections</a:t>
            </a:r>
          </a:p>
          <a:p>
            <a:pPr algn="ctr"/>
            <a:r>
              <a:rPr lang="fr-FR" sz="170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within</a:t>
            </a:r>
          </a:p>
          <a:p>
            <a:pPr algn="ctr"/>
            <a:r>
              <a:rPr lang="fr-FR" sz="170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-57° ± 15°</a:t>
            </a:r>
          </a:p>
          <a:p>
            <a:pPr algn="ctr"/>
            <a:r>
              <a:rPr lang="fr-FR" sz="170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fr-FR" sz="170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Lucida Sans Unicode" panose="020B0602030504020204" pitchFamily="34" charset="0"/>
              </a:rPr>
              <a:t>⊥</a:t>
            </a:r>
            <a:endParaRPr lang="fr-FR" sz="1700" smtClean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4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 descr="D:\HEBT-EVEDA\MENT\tes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86" y="5093565"/>
            <a:ext cx="2167096" cy="186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 descr="D:\HEBT-EVEDA\MENT\tes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774" y="5093565"/>
            <a:ext cx="2167096" cy="186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 descr="D:\HEBT-EVEDA\MENT\tes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16" y="5093565"/>
            <a:ext cx="2167096" cy="186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23" descr="D:\HEBT-EVEDA\MENT\tes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86" y="2803683"/>
            <a:ext cx="2167096" cy="186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 descr="D:\HEBT-EVEDA\MENT\test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774" y="2803683"/>
            <a:ext cx="2167096" cy="186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420" y="5102180"/>
            <a:ext cx="2117023" cy="1843299"/>
          </a:xfrm>
          <a:prstGeom prst="rect">
            <a:avLst/>
          </a:prstGeom>
        </p:spPr>
      </p:pic>
      <p:pic>
        <p:nvPicPr>
          <p:cNvPr id="22" name="Image 21" descr="D:\HEBT-EVEDA\MENT\test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16" y="2803683"/>
            <a:ext cx="2167096" cy="186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798" y="2812298"/>
            <a:ext cx="2166558" cy="1843299"/>
          </a:xfrm>
          <a:prstGeom prst="rect">
            <a:avLst/>
          </a:prstGeom>
        </p:spPr>
      </p:pic>
      <p:pic>
        <p:nvPicPr>
          <p:cNvPr id="20" name="Image 19" descr="D:\HEBT-EVEDA\MENT\test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384" y="868304"/>
            <a:ext cx="2167096" cy="18605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991680" y="198411"/>
            <a:ext cx="4756582" cy="62135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9569" tIns="49785" rIns="99569" bIns="49785" anchor="ctr"/>
          <a:lstStyle/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Beam Characterization</a:t>
            </a:r>
          </a:p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by projections on a few axes (4)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08498" y="997984"/>
            <a:ext cx="2916936" cy="373271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1700" smtClean="0">
                <a:solidFill>
                  <a:srgbClr val="FF6600"/>
                </a:solidFill>
                <a:latin typeface="+mn-lt"/>
              </a:rPr>
              <a:t>IFMIF-LIPAc SC-Linac exit</a:t>
            </a:r>
            <a:endParaRPr lang="fr-FR" sz="170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014296" y="4669146"/>
            <a:ext cx="1578491" cy="373271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pPr algn="ctr"/>
            <a:r>
              <a:rPr lang="fr-FR" sz="1700" smtClean="0">
                <a:solidFill>
                  <a:srgbClr val="FF0000"/>
                </a:solidFill>
                <a:latin typeface="+mn-lt"/>
              </a:rPr>
              <a:t>2 projections</a:t>
            </a:r>
            <a:endParaRPr lang="fr-FR" sz="17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87521" y="4669146"/>
            <a:ext cx="1560429" cy="362152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pPr algn="ctr"/>
            <a:r>
              <a:rPr lang="fr-FR" sz="1700">
                <a:solidFill>
                  <a:srgbClr val="FF0000"/>
                </a:solidFill>
                <a:latin typeface="+mn-lt"/>
              </a:rPr>
              <a:t>4</a:t>
            </a:r>
            <a:r>
              <a:rPr lang="fr-FR" sz="1700" smtClean="0">
                <a:solidFill>
                  <a:srgbClr val="FF0000"/>
                </a:solidFill>
                <a:latin typeface="+mn-lt"/>
              </a:rPr>
              <a:t> projections</a:t>
            </a:r>
            <a:endParaRPr lang="fr-FR" sz="17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971657" y="4669146"/>
            <a:ext cx="1560429" cy="362152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pPr algn="ctr"/>
            <a:r>
              <a:rPr lang="fr-FR" sz="1700">
                <a:solidFill>
                  <a:srgbClr val="FF0000"/>
                </a:solidFill>
                <a:latin typeface="+mn-lt"/>
              </a:rPr>
              <a:t>6</a:t>
            </a:r>
            <a:r>
              <a:rPr lang="fr-FR" sz="1700" smtClean="0">
                <a:solidFill>
                  <a:srgbClr val="FF0000"/>
                </a:solidFill>
                <a:latin typeface="+mn-lt"/>
              </a:rPr>
              <a:t> projections</a:t>
            </a:r>
            <a:endParaRPr lang="fr-FR" sz="17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429829" y="1611933"/>
            <a:ext cx="2158181" cy="373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1700" smtClean="0">
                <a:solidFill>
                  <a:srgbClr val="FF0000"/>
                </a:solidFill>
                <a:latin typeface="+mn-lt"/>
              </a:rPr>
              <a:t>Actual distribution</a:t>
            </a:r>
            <a:endParaRPr lang="fr-FR" sz="17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7211" y="3411578"/>
            <a:ext cx="1495582" cy="6447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fr-FR" sz="1700" smtClean="0">
                <a:solidFill>
                  <a:srgbClr val="FF0000"/>
                </a:solidFill>
                <a:latin typeface="+mn-lt"/>
              </a:rPr>
              <a:t>Projections within 360°</a:t>
            </a:r>
            <a:endParaRPr lang="fr-FR" sz="17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9215" y="5429988"/>
            <a:ext cx="1531575" cy="11469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9569" tIns="49785" rIns="99569" bIns="49785" rtlCol="0">
            <a:spAutoFit/>
          </a:bodyPr>
          <a:lstStyle/>
          <a:p>
            <a:pPr algn="ctr"/>
            <a:r>
              <a:rPr lang="fr-FR" sz="170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Projections</a:t>
            </a:r>
          </a:p>
          <a:p>
            <a:pPr algn="ctr"/>
            <a:r>
              <a:rPr lang="fr-FR" sz="170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within</a:t>
            </a:r>
          </a:p>
          <a:p>
            <a:pPr algn="ctr"/>
            <a:r>
              <a:rPr lang="fr-FR" sz="170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-6,1° ± 22,8°</a:t>
            </a:r>
          </a:p>
          <a:p>
            <a:pPr algn="ctr"/>
            <a:r>
              <a:rPr lang="fr-FR" sz="170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fr-FR" sz="170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Lucida Sans Unicode" panose="020B0602030504020204" pitchFamily="34" charset="0"/>
              </a:rPr>
              <a:t>⊥</a:t>
            </a:r>
            <a:endParaRPr lang="fr-FR" sz="1700" smtClean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991680" y="198411"/>
            <a:ext cx="4756582" cy="62135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9569" tIns="49785" rIns="99569" bIns="49785" anchor="ctr"/>
          <a:lstStyle/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Beam Characterization</a:t>
            </a:r>
          </a:p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by projections on a few axes (5)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4136" y="1688303"/>
            <a:ext cx="8076637" cy="3239863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1700" smtClean="0">
                <a:latin typeface="+mn-lt"/>
              </a:rPr>
              <a:t>Reconstruct a distribution from its projections </a:t>
            </a:r>
            <a:r>
              <a:rPr lang="fr-FR" sz="170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 </a:t>
            </a:r>
            <a:r>
              <a:rPr lang="fr-FR" sz="1700" smtClean="0">
                <a:solidFill>
                  <a:srgbClr val="FF0000"/>
                </a:solidFill>
                <a:latin typeface="+mn-lt"/>
              </a:rPr>
              <a:t>MENT method:</a:t>
            </a:r>
            <a:endParaRPr lang="fr-FR" sz="1700" smtClean="0">
              <a:latin typeface="+mn-lt"/>
            </a:endParaRPr>
          </a:p>
          <a:p>
            <a:endParaRPr lang="fr-FR" sz="170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fr-FR" sz="170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700" smtClean="0">
                <a:latin typeface="+mn-lt"/>
              </a:rPr>
              <a:t>Projection axes correctly chosen in direction and angle range </a:t>
            </a:r>
          </a:p>
          <a:p>
            <a:endParaRPr lang="fr-FR" sz="1700" smtClean="0">
              <a:latin typeface="+mn-lt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q"/>
            </a:pPr>
            <a:r>
              <a:rPr lang="fr-FR" sz="170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FR" sz="1700" smtClean="0">
                <a:latin typeface="+mn-lt"/>
                <a:sym typeface="Wingdings" panose="05000000000000000000" pitchFamily="2" charset="2"/>
              </a:rPr>
              <a:t> ~ 2 projections are enough for describing the core</a:t>
            </a:r>
          </a:p>
          <a:p>
            <a:endParaRPr lang="fr-FR" sz="1700" smtClean="0">
              <a:latin typeface="+mn-lt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q"/>
            </a:pPr>
            <a:r>
              <a:rPr lang="fr-FR" sz="170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FR" sz="1700" smtClean="0">
                <a:latin typeface="+mn-lt"/>
                <a:sym typeface="Wingdings" panose="05000000000000000000" pitchFamily="2" charset="2"/>
              </a:rPr>
              <a:t>  ~ 6 projections are enough for describing inaddition the external parts</a:t>
            </a:r>
          </a:p>
          <a:p>
            <a:endParaRPr lang="fr-FR" sz="1700" smtClean="0">
              <a:latin typeface="+mn-lt"/>
              <a:sym typeface="Wingdings" panose="05000000000000000000" pitchFamily="2" charset="2"/>
            </a:endParaRPr>
          </a:p>
          <a:p>
            <a:endParaRPr lang="fr-FR" sz="1700" smtClean="0">
              <a:latin typeface="+mn-lt"/>
              <a:sym typeface="Wingdings" panose="05000000000000000000" pitchFamily="2" charset="2"/>
            </a:endParaRPr>
          </a:p>
          <a:p>
            <a:r>
              <a:rPr lang="fr-FR" sz="1700" smtClean="0">
                <a:latin typeface="+mn-lt"/>
                <a:sym typeface="Wingdings" panose="05000000000000000000" pitchFamily="2" charset="2"/>
              </a:rPr>
              <a:t> ~ </a:t>
            </a:r>
            <a:r>
              <a:rPr lang="fr-FR" sz="170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10 - 30 parameters</a:t>
            </a:r>
            <a:r>
              <a:rPr lang="fr-FR" sz="170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700" smtClean="0">
                <a:latin typeface="+mn-lt"/>
              </a:rPr>
              <a:t>for 2D</a:t>
            </a:r>
          </a:p>
          <a:p>
            <a:endParaRPr lang="fr-FR" sz="1700">
              <a:latin typeface="+mn-lt"/>
            </a:endParaRPr>
          </a:p>
          <a:p>
            <a:r>
              <a:rPr lang="fr-FR" sz="1700" smtClean="0">
                <a:latin typeface="+mn-lt"/>
              </a:rPr>
              <a:t>BUT: how to go to 4D, 6D 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452" y="3510974"/>
            <a:ext cx="3314502" cy="328354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979505" y="6027090"/>
            <a:ext cx="2474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latin typeface="+mn-lt"/>
              </a:rPr>
              <a:t>MOPOR032, IPAC'16</a:t>
            </a:r>
            <a:endParaRPr lang="fr-FR" sz="16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706725" y="2253288"/>
            <a:ext cx="54409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smtClean="0">
                <a:solidFill>
                  <a:srgbClr val="FF0000"/>
                </a:solidFill>
                <a:latin typeface="+mn-lt"/>
              </a:rPr>
              <a:t>3. Beam characterization</a:t>
            </a:r>
          </a:p>
          <a:p>
            <a:pPr algn="ctr"/>
            <a:r>
              <a:rPr lang="fr-FR" sz="2800" smtClean="0">
                <a:solidFill>
                  <a:srgbClr val="FF0000"/>
                </a:solidFill>
                <a:latin typeface="+mn-lt"/>
              </a:rPr>
              <a:t>by its core and halo separately</a:t>
            </a:r>
          </a:p>
        </p:txBody>
      </p:sp>
    </p:spTree>
    <p:extLst>
      <p:ext uri="{BB962C8B-B14F-4D97-AF65-F5344CB8AC3E}">
        <p14:creationId xmlns:p14="http://schemas.microsoft.com/office/powerpoint/2010/main" val="29664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991680" y="198411"/>
            <a:ext cx="4756582" cy="62135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9569" tIns="49785" rIns="99569" bIns="49785" anchor="ctr"/>
          <a:lstStyle/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Beam Characterization</a:t>
            </a:r>
          </a:p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by Core and Halo (1)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23121" y="1630018"/>
            <a:ext cx="946925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smtClean="0">
                <a:latin typeface="+mn-lt"/>
              </a:rPr>
              <a:t>Further reduce the number of parameters :</a:t>
            </a:r>
          </a:p>
          <a:p>
            <a:r>
              <a:rPr lang="en-US" sz="1800" smtClean="0">
                <a:latin typeface="+mn-lt"/>
              </a:rPr>
              <a:t>describe the beam by the </a:t>
            </a:r>
            <a:r>
              <a:rPr lang="en-US" sz="1800" smtClean="0">
                <a:solidFill>
                  <a:srgbClr val="FF0000"/>
                </a:solidFill>
                <a:latin typeface="+mn-lt"/>
              </a:rPr>
              <a:t>global characteristics </a:t>
            </a:r>
            <a:r>
              <a:rPr lang="en-US" sz="1800" smtClean="0">
                <a:latin typeface="+mn-lt"/>
              </a:rPr>
              <a:t>of its </a:t>
            </a:r>
            <a:r>
              <a:rPr lang="en-US" sz="1800" smtClean="0">
                <a:solidFill>
                  <a:srgbClr val="FF0000"/>
                </a:solidFill>
                <a:latin typeface="+mn-lt"/>
              </a:rPr>
              <a:t>CORE </a:t>
            </a:r>
            <a:r>
              <a:rPr lang="en-US" sz="1800" smtClean="0">
                <a:latin typeface="+mn-lt"/>
              </a:rPr>
              <a:t>and its </a:t>
            </a:r>
            <a:r>
              <a:rPr lang="en-US" sz="1800" smtClean="0">
                <a:solidFill>
                  <a:srgbClr val="FF0000"/>
                </a:solidFill>
                <a:latin typeface="+mn-lt"/>
              </a:rPr>
              <a:t>HALO </a:t>
            </a:r>
            <a:r>
              <a:rPr lang="en-US" sz="1800" smtClean="0">
                <a:latin typeface="+mn-lt"/>
              </a:rPr>
              <a:t>separately</a:t>
            </a:r>
          </a:p>
          <a:p>
            <a:endParaRPr lang="en-US" sz="1800" smtClean="0">
              <a:latin typeface="+mn-lt"/>
            </a:endParaRPr>
          </a:p>
          <a:p>
            <a:pPr>
              <a:buFont typeface="Wingdings"/>
              <a:buChar char="à"/>
            </a:pPr>
            <a:r>
              <a:rPr lang="en-US" sz="1800" smtClean="0">
                <a:latin typeface="+mn-lt"/>
                <a:sym typeface="Wingdings" pitchFamily="2" charset="2"/>
              </a:rPr>
              <a:t>Fine details are lost BUT more </a:t>
            </a:r>
            <a:r>
              <a:rPr lang="en-US" sz="180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insight in physics </a:t>
            </a:r>
            <a:r>
              <a:rPr lang="en-US" sz="1800" smtClean="0">
                <a:latin typeface="+mn-lt"/>
                <a:sym typeface="Wingdings" pitchFamily="2" charset="2"/>
              </a:rPr>
              <a:t>of the beam</a:t>
            </a:r>
            <a:r>
              <a:rPr lang="fr-FR" sz="1800" smtClean="0">
                <a:latin typeface="+mn-lt"/>
              </a:rPr>
              <a:t> </a:t>
            </a:r>
          </a:p>
          <a:p>
            <a:pPr>
              <a:buFont typeface="Wingdings"/>
              <a:buChar char="à"/>
            </a:pPr>
            <a:endParaRPr lang="fr-FR" sz="1800" smtClean="0">
              <a:latin typeface="+mn-lt"/>
            </a:endParaRPr>
          </a:p>
          <a:p>
            <a:pPr>
              <a:buFont typeface="Wingdings"/>
              <a:buChar char="à"/>
            </a:pPr>
            <a:endParaRPr lang="fr-FR" sz="1800" smtClean="0">
              <a:latin typeface="+mn-lt"/>
            </a:endParaRPr>
          </a:p>
          <a:p>
            <a:r>
              <a:rPr lang="fr-FR" sz="1800" smtClean="0">
                <a:latin typeface="+mn-lt"/>
              </a:rPr>
              <a:t>High intensity beam : competition of </a:t>
            </a:r>
            <a:r>
              <a:rPr lang="fr-FR" sz="18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internal</a:t>
            </a:r>
            <a:r>
              <a:rPr lang="fr-FR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1800" smtClean="0">
                <a:latin typeface="+mn-lt"/>
              </a:rPr>
              <a:t>forces (space charge)</a:t>
            </a:r>
          </a:p>
          <a:p>
            <a:r>
              <a:rPr lang="fr-FR" sz="1800" smtClean="0">
                <a:latin typeface="+mn-lt"/>
              </a:rPr>
              <a:t>			            and </a:t>
            </a:r>
            <a:r>
              <a:rPr lang="fr-FR" sz="18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external</a:t>
            </a:r>
            <a:r>
              <a:rPr lang="fr-FR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1800" smtClean="0">
                <a:latin typeface="+mn-lt"/>
              </a:rPr>
              <a:t>forces (focusing)</a:t>
            </a:r>
          </a:p>
          <a:p>
            <a:endParaRPr lang="fr-FR" sz="1800" smtClean="0">
              <a:latin typeface="+mn-lt"/>
            </a:endParaRPr>
          </a:p>
          <a:p>
            <a:r>
              <a:rPr lang="fr-FR" sz="1800" smtClean="0">
                <a:latin typeface="+mn-lt"/>
              </a:rPr>
              <a:t>Result: growth or decay of </a:t>
            </a:r>
            <a:r>
              <a:rPr lang="fr-FR" sz="18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Core</a:t>
            </a:r>
            <a:r>
              <a:rPr lang="fr-FR" sz="1800" smtClean="0">
                <a:latin typeface="+mn-lt"/>
              </a:rPr>
              <a:t> or </a:t>
            </a:r>
            <a:r>
              <a:rPr lang="fr-FR" sz="18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Halo</a:t>
            </a:r>
            <a:endParaRPr lang="fr-FR" sz="180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608291" y="879501"/>
            <a:ext cx="6008763" cy="408319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2000" smtClean="0">
                <a:latin typeface="+mn-lt"/>
              </a:rPr>
              <a:t>For 1D: Core-Halo limit based on density profile</a:t>
            </a:r>
            <a:endParaRPr lang="fr-FR" sz="2000">
              <a:latin typeface="+mn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01248" y="4847737"/>
            <a:ext cx="4102792" cy="1408593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1700" u="sng" smtClean="0">
                <a:latin typeface="+mn-lt"/>
              </a:rPr>
              <a:t>Extreme case:</a:t>
            </a:r>
          </a:p>
          <a:p>
            <a:r>
              <a:rPr lang="fr-FR" sz="1700" smtClean="0">
                <a:latin typeface="+mn-lt"/>
              </a:rPr>
              <a:t>Core: uniform, sc force strictly linear</a:t>
            </a:r>
          </a:p>
          <a:p>
            <a:r>
              <a:rPr lang="fr-FR" sz="1700" smtClean="0">
                <a:latin typeface="+mn-lt"/>
              </a:rPr>
              <a:t>Halo: tenuous, sc force nonlinear</a:t>
            </a:r>
          </a:p>
          <a:p>
            <a:r>
              <a:rPr lang="fr-FR" sz="1700" smtClean="0">
                <a:latin typeface="+mn-lt"/>
                <a:sym typeface="Wingdings" panose="05000000000000000000" pitchFamily="2" charset="2"/>
              </a:rPr>
              <a:t> core-halo limit: very steep (infinite)</a:t>
            </a:r>
          </a:p>
          <a:p>
            <a:r>
              <a:rPr lang="fr-FR" sz="1700" smtClean="0">
                <a:latin typeface="+mn-lt"/>
                <a:sym typeface="Wingdings" panose="05000000000000000000" pitchFamily="2" charset="2"/>
              </a:rPr>
              <a:t>variation of the slope</a:t>
            </a:r>
            <a:endParaRPr lang="fr-FR" sz="1700">
              <a:latin typeface="+mn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751078" y="4847736"/>
            <a:ext cx="4070732" cy="1654814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1700" u="sng" smtClean="0">
                <a:latin typeface="+mn-lt"/>
              </a:rPr>
              <a:t>General case:</a:t>
            </a:r>
          </a:p>
          <a:p>
            <a:r>
              <a:rPr lang="fr-FR" sz="1700" smtClean="0">
                <a:latin typeface="+mn-lt"/>
              </a:rPr>
              <a:t>Continuously varying density</a:t>
            </a:r>
          </a:p>
          <a:p>
            <a:r>
              <a:rPr lang="fr-FR" sz="1700" smtClean="0">
                <a:latin typeface="+mn-lt"/>
              </a:rPr>
              <a:t>Core-Halo limit: steepest variation of </a:t>
            </a:r>
          </a:p>
          <a:p>
            <a:r>
              <a:rPr lang="fr-FR" sz="1700" smtClean="0">
                <a:latin typeface="+mn-lt"/>
              </a:rPr>
              <a:t>the slope </a:t>
            </a:r>
            <a:r>
              <a:rPr lang="fr-FR" sz="170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fr-FR" sz="1700" u="sng" smtClean="0">
                <a:solidFill>
                  <a:srgbClr val="FF6600"/>
                </a:solidFill>
                <a:latin typeface="+mn-lt"/>
                <a:sym typeface="Wingdings" panose="05000000000000000000" pitchFamily="2" charset="2"/>
              </a:rPr>
              <a:t>max of 2nd derivative</a:t>
            </a:r>
          </a:p>
          <a:p>
            <a:r>
              <a:rPr lang="fr-FR" sz="1700" smtClean="0">
                <a:solidFill>
                  <a:srgbClr val="FF6600"/>
                </a:solidFill>
                <a:latin typeface="+mn-lt"/>
                <a:sym typeface="Wingdings" panose="05000000000000000000" pitchFamily="2" charset="2"/>
              </a:rPr>
              <a:t> Core &amp; Halo are submitted to two</a:t>
            </a:r>
          </a:p>
          <a:p>
            <a:r>
              <a:rPr lang="fr-FR" sz="1700" smtClean="0">
                <a:solidFill>
                  <a:srgbClr val="FF6600"/>
                </a:solidFill>
                <a:latin typeface="+mn-lt"/>
                <a:sym typeface="Wingdings" panose="05000000000000000000" pitchFamily="2" charset="2"/>
              </a:rPr>
              <a:t>different space charge force regimes </a:t>
            </a:r>
            <a:endParaRPr lang="fr-FR" sz="1700">
              <a:solidFill>
                <a:srgbClr val="FF6600"/>
              </a:solidFill>
              <a:latin typeface="+mn-lt"/>
            </a:endParaRPr>
          </a:p>
        </p:txBody>
      </p:sp>
      <p:pic>
        <p:nvPicPr>
          <p:cNvPr id="3074" name="Picture 2" descr="D:\Halo\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05" y="1475818"/>
            <a:ext cx="3434377" cy="336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Halo\t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967" y="1485953"/>
            <a:ext cx="3434377" cy="336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473735" y="1235337"/>
            <a:ext cx="3722482" cy="373271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1700" b="0" smtClean="0">
                <a:latin typeface="+mn-lt"/>
              </a:rPr>
              <a:t>Appl. Phys. Lett. 104, 074109, 2014</a:t>
            </a:r>
            <a:endParaRPr lang="fr-FR" sz="1700" b="0"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8580" y="6524319"/>
            <a:ext cx="10099498" cy="362152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1700" b="0" smtClean="0">
                <a:latin typeface="+mn-lt"/>
              </a:rPr>
              <a:t>Phys. Plasmas 22, 083115, 2015: </a:t>
            </a:r>
            <a:r>
              <a:rPr lang="fr-FR" sz="17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</a:t>
            </a:r>
            <a:r>
              <a:rPr lang="fr-FR" sz="17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his core-halo limit </a:t>
            </a:r>
            <a:r>
              <a:rPr lang="fr-FR" sz="1700" smtClean="0">
                <a:solidFill>
                  <a:srgbClr val="FF0000"/>
                </a:solidFill>
                <a:latin typeface="+mn-lt"/>
              </a:rPr>
              <a:t>≡</a:t>
            </a:r>
            <a:r>
              <a:rPr lang="fr-FR" sz="17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good indicator of beam internal dynamics</a:t>
            </a:r>
            <a:endParaRPr lang="fr-FR" sz="17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Flèche vers le bas 5"/>
          <p:cNvSpPr/>
          <p:nvPr/>
        </p:nvSpPr>
        <p:spPr bwMode="auto">
          <a:xfrm rot="2208701">
            <a:off x="3852140" y="3805795"/>
            <a:ext cx="192288" cy="63885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</a:bodyPr>
          <a:lstStyle/>
          <a:p>
            <a:pPr defTabSz="995690"/>
            <a:endParaRPr lang="fr-FR" smtClean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991680" y="198411"/>
            <a:ext cx="4756582" cy="62135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9569" tIns="49785" rIns="99569" bIns="49785" anchor="ctr"/>
          <a:lstStyle/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Beam Characterization</a:t>
            </a:r>
          </a:p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by Core and Halo (2)</a:t>
            </a:r>
            <a:endParaRPr lang="en-US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5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575596" y="6692005"/>
            <a:ext cx="1425787" cy="24440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</a:bodyPr>
          <a:lstStyle/>
          <a:p>
            <a:pPr defTabSz="995690"/>
            <a:endParaRPr lang="fr-FR" smtClean="0"/>
          </a:p>
        </p:txBody>
      </p:sp>
      <p:sp>
        <p:nvSpPr>
          <p:cNvPr id="10" name="ZoneTexte 9"/>
          <p:cNvSpPr txBox="1"/>
          <p:nvPr/>
        </p:nvSpPr>
        <p:spPr>
          <a:xfrm>
            <a:off x="1286008" y="5905991"/>
            <a:ext cx="3676393" cy="1085427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1600" smtClean="0">
                <a:latin typeface="+mn-lt"/>
              </a:rPr>
              <a:t>More particles</a:t>
            </a:r>
          </a:p>
          <a:p>
            <a:r>
              <a:rPr lang="fr-FR" sz="1600" smtClean="0">
                <a:latin typeface="+mn-lt"/>
              </a:rPr>
              <a:t>Higher space charge and power</a:t>
            </a:r>
          </a:p>
          <a:p>
            <a:r>
              <a:rPr lang="fr-FR" sz="160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fr-FR" sz="1600" smtClean="0">
                <a:latin typeface="+mn-lt"/>
              </a:rPr>
              <a:t>10</a:t>
            </a:r>
            <a:r>
              <a:rPr lang="fr-FR" sz="1600" baseline="30000" smtClean="0">
                <a:latin typeface="+mn-lt"/>
              </a:rPr>
              <a:t>9</a:t>
            </a:r>
            <a:r>
              <a:rPr lang="fr-FR" sz="1600" smtClean="0">
                <a:latin typeface="+mn-lt"/>
              </a:rPr>
              <a:t> particles </a:t>
            </a:r>
            <a:r>
              <a:rPr lang="fr-FR" sz="160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fr-FR" sz="1600" smtClean="0">
                <a:latin typeface="+mn-lt"/>
              </a:rPr>
              <a:t>6 10</a:t>
            </a:r>
            <a:r>
              <a:rPr lang="fr-FR" sz="1600" baseline="30000" smtClean="0">
                <a:latin typeface="+mn-lt"/>
              </a:rPr>
              <a:t>9</a:t>
            </a:r>
            <a:r>
              <a:rPr lang="fr-FR" sz="1600" smtClean="0">
                <a:latin typeface="+mn-lt"/>
              </a:rPr>
              <a:t> parameters</a:t>
            </a:r>
          </a:p>
          <a:p>
            <a:r>
              <a:rPr lang="fr-FR" sz="1600" smtClean="0">
                <a:latin typeface="+mn-lt"/>
                <a:sym typeface="Wingdings" panose="05000000000000000000" pitchFamily="2" charset="2"/>
              </a:rPr>
              <a:t> huge number</a:t>
            </a:r>
            <a:endParaRPr lang="fr-FR" sz="160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944572" y="6295682"/>
            <a:ext cx="1500566" cy="25967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</a:bodyPr>
          <a:lstStyle/>
          <a:p>
            <a:pPr defTabSz="995690"/>
            <a:endParaRPr lang="fr-FR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6904410" y="5992308"/>
            <a:ext cx="2446890" cy="839206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pPr lvl="0"/>
            <a:r>
              <a:rPr lang="fr-FR" sz="1600">
                <a:solidFill>
                  <a:srgbClr val="000000"/>
                </a:solidFill>
                <a:latin typeface="Arial"/>
              </a:rPr>
              <a:t>RMS  </a:t>
            </a:r>
            <a:r>
              <a:rPr lang="fr-FR" sz="1600">
                <a:solidFill>
                  <a:srgbClr val="000000"/>
                </a:solidFill>
                <a:latin typeface="Symbol" panose="05050102010706020507" pitchFamily="18" charset="2"/>
              </a:rPr>
              <a:t>e,</a:t>
            </a:r>
            <a:r>
              <a:rPr lang="fr-FR" sz="1600">
                <a:solidFill>
                  <a:srgbClr val="000000"/>
                </a:solidFill>
                <a:latin typeface="Arial"/>
              </a:rPr>
              <a:t>  </a:t>
            </a:r>
            <a:r>
              <a:rPr lang="fr-FR" sz="1600">
                <a:solidFill>
                  <a:srgbClr val="000000"/>
                </a:solidFill>
                <a:latin typeface="Symbol" panose="05050102010706020507" pitchFamily="18" charset="2"/>
              </a:rPr>
              <a:t>a, b (,g</a:t>
            </a:r>
            <a:r>
              <a:rPr lang="fr-FR" sz="1600" smtClean="0">
                <a:solidFill>
                  <a:srgbClr val="000000"/>
                </a:solidFill>
                <a:latin typeface="Symbol" panose="05050102010706020507" pitchFamily="18" charset="2"/>
              </a:rPr>
              <a:t>)</a:t>
            </a:r>
            <a:r>
              <a:rPr lang="fr-FR" sz="1600" smtClean="0">
                <a:latin typeface="+mn-lt"/>
              </a:rPr>
              <a:t>  </a:t>
            </a:r>
          </a:p>
          <a:p>
            <a:r>
              <a:rPr lang="fr-FR" sz="1600" smtClean="0">
                <a:latin typeface="+mn-lt"/>
              </a:rPr>
              <a:t>Not enough !!</a:t>
            </a:r>
          </a:p>
          <a:p>
            <a:r>
              <a:rPr lang="fr-FR" sz="1600">
                <a:latin typeface="+mn-lt"/>
              </a:rPr>
              <a:t>D</a:t>
            </a:r>
            <a:r>
              <a:rPr lang="fr-FR" sz="1600" smtClean="0">
                <a:latin typeface="+mn-lt"/>
              </a:rPr>
              <a:t>istribution dependent</a:t>
            </a:r>
            <a:endParaRPr lang="fr-FR" sz="1600"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284294" y="178531"/>
            <a:ext cx="4513662" cy="62135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9569" tIns="49785" rIns="99569" bIns="49785" anchor="ctr"/>
          <a:lstStyle/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The two classical ways</a:t>
            </a:r>
            <a:endParaRPr lang="en-US" dirty="0">
              <a:solidFill>
                <a:srgbClr val="FF9933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10" y="1446655"/>
            <a:ext cx="4248252" cy="299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944" y="1446654"/>
            <a:ext cx="4272482" cy="299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4575480" y="846182"/>
            <a:ext cx="1525163" cy="408319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2000" u="sng" smtClean="0">
                <a:latin typeface="+mn-lt"/>
              </a:rPr>
              <a:t>Classically</a:t>
            </a:r>
            <a:endParaRPr lang="fr-FR" sz="2000" u="sng">
              <a:latin typeface="+mn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902156" y="4376690"/>
            <a:ext cx="4626974" cy="839206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1600" smtClean="0">
                <a:latin typeface="+mn-lt"/>
              </a:rPr>
              <a:t>Coordinates 10</a:t>
            </a:r>
            <a:r>
              <a:rPr lang="fr-FR" sz="1600" baseline="30000" smtClean="0">
                <a:latin typeface="+mn-lt"/>
              </a:rPr>
              <a:t>5-6</a:t>
            </a:r>
            <a:r>
              <a:rPr lang="fr-FR" sz="1600" smtClean="0">
                <a:latin typeface="+mn-lt"/>
              </a:rPr>
              <a:t> particles in 6D phase space</a:t>
            </a:r>
          </a:p>
          <a:p>
            <a:r>
              <a:rPr lang="fr-FR" sz="160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fr-FR" sz="1600" smtClean="0">
                <a:latin typeface="+mn-lt"/>
              </a:rPr>
              <a:t> 10</a:t>
            </a:r>
            <a:r>
              <a:rPr lang="fr-FR" sz="1600" baseline="30000" smtClean="0">
                <a:latin typeface="+mn-lt"/>
              </a:rPr>
              <a:t>6</a:t>
            </a:r>
            <a:r>
              <a:rPr lang="fr-FR" sz="1600" smtClean="0">
                <a:latin typeface="+mn-lt"/>
              </a:rPr>
              <a:t> parameters</a:t>
            </a:r>
          </a:p>
          <a:p>
            <a:r>
              <a:rPr lang="fr-FR" sz="1600" smtClean="0">
                <a:latin typeface="+mn-lt"/>
                <a:sym typeface="Wingdings" panose="05000000000000000000" pitchFamily="2" charset="2"/>
              </a:rPr>
              <a:t> very big number</a:t>
            </a:r>
            <a:r>
              <a:rPr lang="fr-FR" sz="1600">
                <a:latin typeface="+mn-lt"/>
                <a:sym typeface="Wingdings" panose="05000000000000000000" pitchFamily="2" charset="2"/>
              </a:rPr>
              <a:t> </a:t>
            </a:r>
            <a:r>
              <a:rPr lang="fr-FR" sz="1600" smtClean="0">
                <a:latin typeface="+mn-lt"/>
                <a:sym typeface="Wingdings" panose="05000000000000000000" pitchFamily="2" charset="2"/>
              </a:rPr>
              <a:t> num. simulations</a:t>
            </a:r>
            <a:endParaRPr lang="fr-FR" sz="1600">
              <a:latin typeface="+mn-l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607092" y="4387885"/>
            <a:ext cx="2398800" cy="839206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1600" smtClean="0">
                <a:latin typeface="+mn-lt"/>
              </a:rPr>
              <a:t>Concentration ellipse</a:t>
            </a:r>
          </a:p>
          <a:p>
            <a:r>
              <a:rPr lang="fr-FR" sz="1600" smtClean="0">
                <a:latin typeface="+mn-lt"/>
              </a:rPr>
              <a:t>RMS  </a:t>
            </a:r>
            <a:r>
              <a:rPr lang="fr-FR" sz="1600" smtClean="0">
                <a:latin typeface="Symbol" panose="05050102010706020507" pitchFamily="18" charset="2"/>
              </a:rPr>
              <a:t>e,</a:t>
            </a:r>
            <a:r>
              <a:rPr lang="fr-FR" sz="1600" smtClean="0">
                <a:latin typeface="+mn-lt"/>
              </a:rPr>
              <a:t>  </a:t>
            </a:r>
            <a:r>
              <a:rPr lang="fr-FR" sz="1600" smtClean="0">
                <a:latin typeface="Symbol" panose="05050102010706020507" pitchFamily="18" charset="2"/>
              </a:rPr>
              <a:t>a, b (,g)</a:t>
            </a:r>
          </a:p>
          <a:p>
            <a:r>
              <a:rPr lang="fr-FR" sz="1600" smtClean="0">
                <a:latin typeface="+mn-lt"/>
                <a:sym typeface="Wingdings" panose="05000000000000000000" pitchFamily="2" charset="2"/>
              </a:rPr>
              <a:t> 3 global parameters</a:t>
            </a:r>
            <a:endParaRPr lang="fr-FR" sz="160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89869" y="5317793"/>
            <a:ext cx="1558827" cy="346764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1600" u="sng">
                <a:latin typeface="+mn-lt"/>
              </a:rPr>
              <a:t>H</a:t>
            </a:r>
            <a:r>
              <a:rPr lang="fr-FR" sz="1600" u="sng" smtClean="0">
                <a:latin typeface="+mn-lt"/>
              </a:rPr>
              <a:t>igh intensity</a:t>
            </a:r>
            <a:endParaRPr lang="fr-FR" sz="1600" u="sng">
              <a:latin typeface="+mn-lt"/>
            </a:endParaRPr>
          </a:p>
        </p:txBody>
      </p:sp>
      <p:sp>
        <p:nvSpPr>
          <p:cNvPr id="5" name="Flèche droite 4"/>
          <p:cNvSpPr/>
          <p:nvPr/>
        </p:nvSpPr>
        <p:spPr bwMode="auto">
          <a:xfrm rot="1458555">
            <a:off x="6032175" y="1160922"/>
            <a:ext cx="837524" cy="23422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</a:bodyPr>
          <a:lstStyle/>
          <a:p>
            <a:pPr defTabSz="995690"/>
            <a:endParaRPr lang="fr-FR" smtClean="0"/>
          </a:p>
        </p:txBody>
      </p:sp>
      <p:sp>
        <p:nvSpPr>
          <p:cNvPr id="14" name="Flèche droite 13"/>
          <p:cNvSpPr/>
          <p:nvPr/>
        </p:nvSpPr>
        <p:spPr bwMode="auto">
          <a:xfrm rot="20141445" flipH="1">
            <a:off x="3763879" y="1155831"/>
            <a:ext cx="837524" cy="23422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</a:bodyPr>
          <a:lstStyle/>
          <a:p>
            <a:pPr defTabSz="995690"/>
            <a:endParaRPr lang="fr-FR" smtClean="0"/>
          </a:p>
        </p:txBody>
      </p:sp>
      <p:sp>
        <p:nvSpPr>
          <p:cNvPr id="15" name="Flèche droite 14"/>
          <p:cNvSpPr/>
          <p:nvPr/>
        </p:nvSpPr>
        <p:spPr bwMode="auto">
          <a:xfrm rot="1458555">
            <a:off x="6196688" y="5602713"/>
            <a:ext cx="837524" cy="23422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</a:bodyPr>
          <a:lstStyle/>
          <a:p>
            <a:pPr defTabSz="995690"/>
            <a:endParaRPr lang="fr-FR" smtClean="0"/>
          </a:p>
        </p:txBody>
      </p:sp>
      <p:sp>
        <p:nvSpPr>
          <p:cNvPr id="16" name="Flèche droite 15"/>
          <p:cNvSpPr/>
          <p:nvPr/>
        </p:nvSpPr>
        <p:spPr bwMode="auto">
          <a:xfrm rot="20141445" flipH="1">
            <a:off x="3619312" y="5597623"/>
            <a:ext cx="837524" cy="23422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</a:bodyPr>
          <a:lstStyle/>
          <a:p>
            <a:pPr defTabSz="995690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041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8" grpId="0" animBg="1"/>
      <p:bldP spid="11" grpId="0"/>
      <p:bldP spid="9" grpId="0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991680" y="198411"/>
            <a:ext cx="4756582" cy="62135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9569" tIns="49785" rIns="99569" bIns="49785" anchor="ctr"/>
          <a:lstStyle/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Beam Characterization</a:t>
            </a:r>
          </a:p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by Core and Halo (3)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1834040" y="1256414"/>
            <a:ext cx="6750953" cy="408319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2000" smtClean="0">
                <a:latin typeface="+mn-lt"/>
              </a:rPr>
              <a:t>Example: Beam along the IFMIF prototype accelerator</a:t>
            </a:r>
            <a:endParaRPr lang="fr-FR" sz="200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3" y="2036214"/>
            <a:ext cx="10558756" cy="177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9" y="4054610"/>
            <a:ext cx="10286956" cy="145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22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991680" y="198411"/>
            <a:ext cx="4756582" cy="62135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9569" tIns="49785" rIns="99569" bIns="49785" anchor="ctr"/>
          <a:lstStyle/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Beam Characterization</a:t>
            </a:r>
          </a:p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by Core and Halo (4)</a:t>
            </a:r>
            <a:endParaRPr lang="en-US" dirty="0">
              <a:solidFill>
                <a:srgbClr val="FF993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261" y="3681951"/>
            <a:ext cx="6989154" cy="295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1" y="1403896"/>
            <a:ext cx="10500184" cy="231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07" y="3658425"/>
            <a:ext cx="5185927" cy="298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2013509" y="737053"/>
            <a:ext cx="6765380" cy="408319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2000" smtClean="0">
                <a:latin typeface="+mn-lt"/>
              </a:rPr>
              <a:t>Example: Beam along the IFMIF Prototype accelerator</a:t>
            </a:r>
            <a:endParaRPr lang="fr-FR" sz="2000">
              <a:latin typeface="+mn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270120" y="1088338"/>
            <a:ext cx="1525163" cy="408319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2000" u="sng" smtClean="0">
                <a:latin typeface="+mn-lt"/>
              </a:rPr>
              <a:t>Classically</a:t>
            </a:r>
            <a:endParaRPr lang="fr-FR" sz="2000" u="sng">
              <a:latin typeface="+mn-l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270120" y="6571879"/>
            <a:ext cx="1428983" cy="408319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2000" u="sng" smtClean="0">
                <a:latin typeface="+mn-lt"/>
              </a:rPr>
              <a:t>Advanced</a:t>
            </a:r>
            <a:endParaRPr lang="fr-FR" sz="2000" u="sng"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416993" y="4532689"/>
            <a:ext cx="599072" cy="339338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1500" smtClean="0">
                <a:latin typeface="+mn-lt"/>
              </a:rPr>
              <a:t>PHS</a:t>
            </a:r>
            <a:endParaRPr lang="fr-FR" sz="1500">
              <a:latin typeface="+mn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087708" y="4532689"/>
            <a:ext cx="599072" cy="339338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1500" smtClean="0">
                <a:latin typeface="+mn-lt"/>
              </a:rPr>
              <a:t>PHP</a:t>
            </a:r>
            <a:endParaRPr lang="fr-FR" sz="15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24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991680" y="198411"/>
            <a:ext cx="4756582" cy="62135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9569" tIns="49785" rIns="99569" bIns="49785" anchor="ctr"/>
          <a:lstStyle/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Beam Characterization</a:t>
            </a:r>
          </a:p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by Core and Halo (5)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89489" y="2073627"/>
            <a:ext cx="4835365" cy="2270367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1700" smtClean="0">
                <a:latin typeface="+mn-lt"/>
              </a:rPr>
              <a:t>MOPWA010, IPAC'15: Extension to 2D</a:t>
            </a:r>
          </a:p>
          <a:p>
            <a:endParaRPr lang="fr-FR" sz="1700">
              <a:latin typeface="+mn-lt"/>
            </a:endParaRPr>
          </a:p>
          <a:p>
            <a:r>
              <a:rPr lang="fr-FR" sz="1700" smtClean="0">
                <a:latin typeface="+mn-lt"/>
              </a:rPr>
              <a:t>"Wheel algorithm": Max of second derivative</a:t>
            </a:r>
          </a:p>
          <a:p>
            <a:r>
              <a:rPr lang="fr-FR" sz="1700" smtClean="0">
                <a:latin typeface="+mn-lt"/>
              </a:rPr>
              <a:t>along many sections</a:t>
            </a:r>
          </a:p>
          <a:p>
            <a:r>
              <a:rPr lang="fr-FR" sz="1700" smtClean="0">
                <a:latin typeface="+mn-lt"/>
              </a:rPr>
              <a:t>      Core-Halo limit contour</a:t>
            </a:r>
          </a:p>
          <a:p>
            <a:r>
              <a:rPr lang="fr-FR" sz="1700" smtClean="0">
                <a:latin typeface="+mn-lt"/>
              </a:rPr>
              <a:t>      PHS, PHP</a:t>
            </a:r>
          </a:p>
          <a:p>
            <a:r>
              <a:rPr lang="fr-FR" sz="1700" smtClean="0">
                <a:latin typeface="+mn-lt"/>
              </a:rPr>
              <a:t>      Emittance </a:t>
            </a:r>
            <a:r>
              <a:rPr lang="fr-FR" smtClean="0">
                <a:latin typeface="Symbol" panose="05050102010706020507" pitchFamily="18" charset="2"/>
              </a:rPr>
              <a:t>e</a:t>
            </a:r>
            <a:r>
              <a:rPr lang="fr-FR" sz="1700" smtClean="0">
                <a:latin typeface="+mn-lt"/>
              </a:rPr>
              <a:t> and Twiss parameters </a:t>
            </a:r>
            <a:r>
              <a:rPr lang="fr-FR" sz="1700" smtClean="0">
                <a:latin typeface="Symbol" panose="05050102010706020507" pitchFamily="18" charset="2"/>
              </a:rPr>
              <a:t>a, b, g</a:t>
            </a:r>
            <a:endParaRPr lang="fr-FR" sz="1700">
              <a:latin typeface="Symbol" panose="05050102010706020507" pitchFamily="18" charset="2"/>
            </a:endParaRPr>
          </a:p>
          <a:p>
            <a:r>
              <a:rPr lang="fr-FR" sz="1700" smtClean="0">
                <a:latin typeface="+mn-lt"/>
              </a:rPr>
              <a:t>      of the core and the halo separately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908" y="1225003"/>
            <a:ext cx="4135105" cy="5458863"/>
          </a:xfrm>
          <a:prstGeom prst="rect">
            <a:avLst/>
          </a:prstGeom>
        </p:spPr>
      </p:pic>
      <p:sp>
        <p:nvSpPr>
          <p:cNvPr id="10" name="Flèche droite 9"/>
          <p:cNvSpPr/>
          <p:nvPr/>
        </p:nvSpPr>
        <p:spPr bwMode="auto">
          <a:xfrm>
            <a:off x="800153" y="3205679"/>
            <a:ext cx="282024" cy="170210"/>
          </a:xfrm>
          <a:prstGeom prst="rightArrow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</a:bodyPr>
          <a:lstStyle/>
          <a:p>
            <a:pPr defTabSz="995690"/>
            <a:endParaRPr lang="fr-FR" smtClean="0"/>
          </a:p>
        </p:txBody>
      </p:sp>
      <p:sp>
        <p:nvSpPr>
          <p:cNvPr id="12" name="Flèche droite 11"/>
          <p:cNvSpPr/>
          <p:nvPr/>
        </p:nvSpPr>
        <p:spPr bwMode="auto">
          <a:xfrm>
            <a:off x="800153" y="3472870"/>
            <a:ext cx="282024" cy="170210"/>
          </a:xfrm>
          <a:prstGeom prst="rightArrow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</a:bodyPr>
          <a:lstStyle/>
          <a:p>
            <a:pPr defTabSz="995690"/>
            <a:endParaRPr lang="fr-FR" smtClean="0"/>
          </a:p>
        </p:txBody>
      </p:sp>
      <p:sp>
        <p:nvSpPr>
          <p:cNvPr id="13" name="Flèche droite 12"/>
          <p:cNvSpPr/>
          <p:nvPr/>
        </p:nvSpPr>
        <p:spPr bwMode="auto">
          <a:xfrm>
            <a:off x="800153" y="3814436"/>
            <a:ext cx="282024" cy="170210"/>
          </a:xfrm>
          <a:prstGeom prst="rightArrow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</a:bodyPr>
          <a:lstStyle/>
          <a:p>
            <a:pPr defTabSz="995690"/>
            <a:endParaRPr lang="fr-FR" smtClean="0"/>
          </a:p>
        </p:txBody>
      </p:sp>
      <p:sp>
        <p:nvSpPr>
          <p:cNvPr id="3" name="ZoneTexte 2"/>
          <p:cNvSpPr txBox="1"/>
          <p:nvPr/>
        </p:nvSpPr>
        <p:spPr>
          <a:xfrm>
            <a:off x="697467" y="5098066"/>
            <a:ext cx="540244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1700">
                <a:solidFill>
                  <a:srgbClr val="000000"/>
                </a:solidFill>
                <a:latin typeface="Arial"/>
              </a:rPr>
              <a:t>THPMR014, IPAC'16:</a:t>
            </a:r>
          </a:p>
          <a:p>
            <a:pPr lvl="0"/>
            <a:r>
              <a:rPr lang="fr-FR" sz="1700">
                <a:solidFill>
                  <a:srgbClr val="FF6600"/>
                </a:solidFill>
                <a:latin typeface="Arial"/>
              </a:rPr>
              <a:t>This Core-Halo limit contour is </a:t>
            </a:r>
            <a:r>
              <a:rPr lang="fr-FR" sz="1700" u="sng">
                <a:solidFill>
                  <a:srgbClr val="FF0000"/>
                </a:solidFill>
                <a:latin typeface="Arial"/>
              </a:rPr>
              <a:t>consistent</a:t>
            </a:r>
          </a:p>
          <a:p>
            <a:pPr lvl="0"/>
            <a:r>
              <a:rPr lang="fr-FR" sz="1700">
                <a:solidFill>
                  <a:srgbClr val="FF6600"/>
                </a:solidFill>
                <a:latin typeface="Arial"/>
              </a:rPr>
              <a:t>with the well-established halo formation </a:t>
            </a:r>
            <a:r>
              <a:rPr lang="fr-FR" sz="1700" smtClean="0">
                <a:solidFill>
                  <a:srgbClr val="FF6600"/>
                </a:solidFill>
                <a:latin typeface="Arial"/>
              </a:rPr>
              <a:t>dynamics</a:t>
            </a:r>
            <a:endParaRPr lang="fr-FR" sz="1700">
              <a:solidFill>
                <a:srgbClr val="FF66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120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991680" y="198411"/>
            <a:ext cx="4756582" cy="62135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9569" tIns="49785" rIns="99569" bIns="49785" anchor="ctr"/>
          <a:lstStyle/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Beam Characterization</a:t>
            </a:r>
          </a:p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by Core and Halo (6)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76" y="1767201"/>
            <a:ext cx="9797647" cy="44612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14620" y="1225778"/>
            <a:ext cx="1344883" cy="373271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1700" smtClean="0">
                <a:latin typeface="+mn-lt"/>
              </a:rPr>
              <a:t>Classically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440656" y="1225778"/>
            <a:ext cx="1254902" cy="373271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1700" smtClean="0">
                <a:latin typeface="+mn-lt"/>
              </a:rPr>
              <a:t>Advanced</a:t>
            </a:r>
          </a:p>
        </p:txBody>
      </p:sp>
    </p:spTree>
    <p:extLst>
      <p:ext uri="{BB962C8B-B14F-4D97-AF65-F5344CB8AC3E}">
        <p14:creationId xmlns:p14="http://schemas.microsoft.com/office/powerpoint/2010/main" val="32997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204268" y="198411"/>
            <a:ext cx="2311557" cy="62135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9569" tIns="49785" rIns="99569" bIns="49785" anchor="ctr"/>
          <a:lstStyle/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Summary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3426" y="1550504"/>
            <a:ext cx="889217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mtClean="0">
                <a:latin typeface="+mn-lt"/>
              </a:rPr>
              <a:t>Characterization of high intensity beam:</a:t>
            </a:r>
          </a:p>
          <a:p>
            <a:endParaRPr lang="fr-FR" sz="1600" smtClean="0">
              <a:latin typeface="+mn-lt"/>
            </a:endParaRPr>
          </a:p>
          <a:p>
            <a:r>
              <a:rPr lang="fr-FR" sz="1600" smtClean="0">
                <a:latin typeface="+mn-lt"/>
              </a:rPr>
              <a:t>1) By the actual number of particles</a:t>
            </a:r>
          </a:p>
          <a:p>
            <a:r>
              <a:rPr lang="fr-FR" sz="1600" smtClean="0">
                <a:latin typeface="+mn-lt"/>
              </a:rPr>
              <a:t>	</a:t>
            </a:r>
            <a:r>
              <a:rPr lang="fr-FR" sz="1600" smtClean="0">
                <a:solidFill>
                  <a:srgbClr val="0000FF"/>
                </a:solidFill>
                <a:latin typeface="+mn-lt"/>
              </a:rPr>
              <a:t>precise and detailed description of halo formation, microlosses</a:t>
            </a:r>
          </a:p>
          <a:p>
            <a:r>
              <a:rPr lang="fr-FR" sz="1600" smtClean="0">
                <a:latin typeface="+mn-lt"/>
              </a:rPr>
              <a:t>	</a:t>
            </a:r>
            <a:r>
              <a:rPr lang="fr-FR" sz="160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but needs massive simulations and more realistic input distribution</a:t>
            </a:r>
          </a:p>
          <a:p>
            <a:endParaRPr lang="fr-FR" sz="1600" smtClean="0">
              <a:latin typeface="+mn-lt"/>
            </a:endParaRPr>
          </a:p>
          <a:p>
            <a:r>
              <a:rPr lang="fr-FR" sz="1600" smtClean="0">
                <a:latin typeface="+mn-lt"/>
              </a:rPr>
              <a:t>2) By projections onto a few axes</a:t>
            </a:r>
          </a:p>
          <a:p>
            <a:r>
              <a:rPr lang="fr-FR" sz="1600" smtClean="0">
                <a:latin typeface="+mn-lt"/>
              </a:rPr>
              <a:t>	</a:t>
            </a:r>
            <a:r>
              <a:rPr lang="fr-FR" sz="1600" smtClean="0">
                <a:solidFill>
                  <a:srgbClr val="0000FF"/>
                </a:solidFill>
                <a:latin typeface="+mn-lt"/>
              </a:rPr>
              <a:t>truththful description of 2D distribution with reasonable number of parameters</a:t>
            </a:r>
          </a:p>
          <a:p>
            <a:r>
              <a:rPr lang="fr-FR" sz="1600" smtClean="0">
                <a:latin typeface="+mn-lt"/>
              </a:rPr>
              <a:t>	</a:t>
            </a:r>
            <a:r>
              <a:rPr lang="fr-FR" sz="160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but how to go to 4D, 6D ?</a:t>
            </a:r>
          </a:p>
          <a:p>
            <a:endParaRPr lang="fr-FR" sz="1600" smtClean="0">
              <a:latin typeface="+mn-lt"/>
            </a:endParaRPr>
          </a:p>
          <a:p>
            <a:r>
              <a:rPr lang="fr-FR" sz="1600" smtClean="0">
                <a:latin typeface="+mn-lt"/>
              </a:rPr>
              <a:t>3) By global properties of the Core and the Halo separately</a:t>
            </a:r>
          </a:p>
          <a:p>
            <a:r>
              <a:rPr lang="fr-FR" sz="1600" smtClean="0">
                <a:latin typeface="+mn-lt"/>
              </a:rPr>
              <a:t>	</a:t>
            </a:r>
            <a:r>
              <a:rPr lang="fr-FR" sz="1600" smtClean="0">
                <a:solidFill>
                  <a:srgbClr val="0000FF"/>
                </a:solidFill>
                <a:latin typeface="+mn-lt"/>
              </a:rPr>
              <a:t>more insight in physical properties of the beam</a:t>
            </a:r>
          </a:p>
          <a:p>
            <a:r>
              <a:rPr lang="fr-FR" sz="1600" smtClean="0">
                <a:latin typeface="+mn-lt"/>
              </a:rPr>
              <a:t>	</a:t>
            </a:r>
            <a:r>
              <a:rPr lang="fr-FR" sz="160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but compared to above methods, fine details are lost</a:t>
            </a:r>
          </a:p>
          <a:p>
            <a:endParaRPr lang="fr-FR" sz="1600" smtClean="0">
              <a:latin typeface="+mn-lt"/>
            </a:endParaRPr>
          </a:p>
          <a:p>
            <a:r>
              <a:rPr lang="fr-FR" sz="1600" smtClean="0">
                <a:latin typeface="+mn-lt"/>
              </a:rPr>
              <a:t>  	</a:t>
            </a:r>
            <a:endParaRPr lang="fr-FR" sz="16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202433" y="3563527"/>
            <a:ext cx="650985" cy="339338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1500" b="0" smtClean="0">
                <a:latin typeface="+mn-lt"/>
              </a:rPr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10483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720217" y="178531"/>
            <a:ext cx="5451912" cy="62135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9569" tIns="49785" rIns="99569" bIns="49785" anchor="ctr"/>
          <a:lstStyle/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Two different beams...</a:t>
            </a:r>
            <a:endParaRPr lang="en-US" dirty="0">
              <a:solidFill>
                <a:srgbClr val="FF9933"/>
              </a:solidFill>
            </a:endParaRPr>
          </a:p>
        </p:txBody>
      </p:sp>
      <p:pic>
        <p:nvPicPr>
          <p:cNvPr id="7" name="Picture 5" descr="D:\Tracewin\Density\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6" y="4087956"/>
            <a:ext cx="3375824" cy="29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Tracewin\Density\t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19" y="1196744"/>
            <a:ext cx="3375824" cy="29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4" t="8292" r="17403" b="10276"/>
          <a:stretch/>
        </p:blipFill>
        <p:spPr bwMode="auto">
          <a:xfrm>
            <a:off x="4148248" y="3910879"/>
            <a:ext cx="2448966" cy="294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4" t="10649" r="15934" b="8292"/>
          <a:stretch/>
        </p:blipFill>
        <p:spPr bwMode="auto">
          <a:xfrm>
            <a:off x="4073279" y="1136676"/>
            <a:ext cx="2523935" cy="292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9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pic>
        <p:nvPicPr>
          <p:cNvPr id="3" name="Picture 3" descr="D:\Tracewin\Density\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3" y="1196758"/>
            <a:ext cx="3375824" cy="29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Tracewin\Density\t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61" y="4092916"/>
            <a:ext cx="3375824" cy="29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854364" y="2181041"/>
            <a:ext cx="3389456" cy="408319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2000" smtClean="0">
                <a:latin typeface="Symbol" panose="05050102010706020507" pitchFamily="18" charset="2"/>
              </a:rPr>
              <a:t>e</a:t>
            </a:r>
            <a:r>
              <a:rPr lang="fr-FR" sz="2000" smtClean="0">
                <a:latin typeface="+mj-lt"/>
              </a:rPr>
              <a:t> = 3.30, </a:t>
            </a:r>
            <a:r>
              <a:rPr lang="fr-FR" sz="2000" smtClean="0">
                <a:latin typeface="Symbol" panose="05050102010706020507" pitchFamily="18" charset="2"/>
              </a:rPr>
              <a:t>a</a:t>
            </a:r>
            <a:r>
              <a:rPr lang="fr-FR" sz="2000" smtClean="0"/>
              <a:t> </a:t>
            </a:r>
            <a:r>
              <a:rPr lang="fr-FR" sz="2000" smtClean="0">
                <a:latin typeface="+mj-lt"/>
              </a:rPr>
              <a:t>= -0.40, </a:t>
            </a:r>
            <a:r>
              <a:rPr lang="fr-FR" sz="2000" smtClean="0">
                <a:latin typeface="Symbol" panose="05050102010706020507" pitchFamily="18" charset="2"/>
              </a:rPr>
              <a:t>b</a:t>
            </a:r>
            <a:r>
              <a:rPr lang="fr-FR" sz="2000" smtClean="0">
                <a:latin typeface="+mj-lt"/>
              </a:rPr>
              <a:t> = 0.95</a:t>
            </a:r>
            <a:endParaRPr lang="fr-FR" sz="2000"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54364" y="5099303"/>
            <a:ext cx="3389456" cy="408319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2000" smtClean="0">
                <a:latin typeface="Symbol" panose="05050102010706020507" pitchFamily="18" charset="2"/>
              </a:rPr>
              <a:t>e</a:t>
            </a:r>
            <a:r>
              <a:rPr lang="fr-FR" sz="2000" smtClean="0">
                <a:latin typeface="+mj-lt"/>
              </a:rPr>
              <a:t> = 3.30, </a:t>
            </a:r>
            <a:r>
              <a:rPr lang="fr-FR" sz="2000" smtClean="0">
                <a:latin typeface="Symbol" panose="05050102010706020507" pitchFamily="18" charset="2"/>
              </a:rPr>
              <a:t>a</a:t>
            </a:r>
            <a:r>
              <a:rPr lang="fr-FR" sz="2000" smtClean="0"/>
              <a:t> </a:t>
            </a:r>
            <a:r>
              <a:rPr lang="fr-FR" sz="2000" smtClean="0">
                <a:latin typeface="+mj-lt"/>
              </a:rPr>
              <a:t>= -0.40, </a:t>
            </a:r>
            <a:r>
              <a:rPr lang="fr-FR" sz="2000" smtClean="0">
                <a:latin typeface="Symbol" panose="05050102010706020507" pitchFamily="18" charset="2"/>
              </a:rPr>
              <a:t>b</a:t>
            </a:r>
            <a:r>
              <a:rPr lang="fr-FR" sz="2000" smtClean="0">
                <a:latin typeface="+mj-lt"/>
              </a:rPr>
              <a:t> = 0.96</a:t>
            </a:r>
            <a:endParaRPr lang="fr-FR" sz="2000">
              <a:latin typeface="+mj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720217" y="178531"/>
            <a:ext cx="5451912" cy="62135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9569" tIns="49785" rIns="99569" bIns="49785" anchor="ctr"/>
          <a:lstStyle/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Same Emittance but different Halos</a:t>
            </a:r>
            <a:endParaRPr lang="en-US" dirty="0">
              <a:solidFill>
                <a:srgbClr val="FF993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4" t="8292" r="17403" b="10276"/>
          <a:stretch/>
        </p:blipFill>
        <p:spPr bwMode="auto">
          <a:xfrm>
            <a:off x="4148248" y="3910879"/>
            <a:ext cx="2448966" cy="294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4" t="10649" r="15934" b="8292"/>
          <a:stretch/>
        </p:blipFill>
        <p:spPr bwMode="auto">
          <a:xfrm>
            <a:off x="4073279" y="1136676"/>
            <a:ext cx="2523935" cy="292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61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pic>
        <p:nvPicPr>
          <p:cNvPr id="3" name="Picture 4" descr="D:\Tracewin\Density\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798" y="1196758"/>
            <a:ext cx="3375824" cy="29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Tracewin\Density\t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798" y="4082934"/>
            <a:ext cx="3375824" cy="29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Tracewin\Density\te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3" y="1196758"/>
            <a:ext cx="3375824" cy="29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Tracewin\Density\te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3" y="4082934"/>
            <a:ext cx="3375824" cy="29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84484" y="5784495"/>
            <a:ext cx="2775505" cy="362152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r>
              <a:rPr lang="fr-FR" sz="1700">
                <a:latin typeface="+mj-lt"/>
              </a:rPr>
              <a:t>PHS=90.1</a:t>
            </a:r>
            <a:r>
              <a:rPr lang="fr-FR" sz="1700" smtClean="0">
                <a:latin typeface="+mj-lt"/>
              </a:rPr>
              <a:t>%   PHP=30.9%</a:t>
            </a:r>
            <a:endParaRPr lang="fr-FR" sz="17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78815" y="2851463"/>
            <a:ext cx="3016218" cy="373271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fr-FR" sz="1700" smtClean="0">
                <a:latin typeface="+mj-lt"/>
              </a:rPr>
              <a:t>PHS=28.9%   PHP=3.2%</a:t>
            </a:r>
            <a:endParaRPr lang="fr-FR" sz="1700"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78817" y="1350424"/>
            <a:ext cx="2841229" cy="1223927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mtClean="0">
                <a:latin typeface="Symbol" panose="05050102010706020507" pitchFamily="18" charset="2"/>
              </a:rPr>
              <a:t>	  e        a      b</a:t>
            </a:r>
          </a:p>
          <a:p>
            <a:r>
              <a:rPr lang="fr-FR" sz="1700" smtClean="0">
                <a:latin typeface="+mj-lt"/>
              </a:rPr>
              <a:t>Global	3.30   -0.40   0.96</a:t>
            </a:r>
            <a:endParaRPr lang="fr-FR" sz="1700">
              <a:latin typeface="+mj-lt"/>
            </a:endParaRPr>
          </a:p>
          <a:p>
            <a:r>
              <a:rPr lang="fr-FR" sz="1700" smtClean="0">
                <a:latin typeface="+mj-lt"/>
              </a:rPr>
              <a:t>Core	3.15   -0.41   1.00</a:t>
            </a:r>
          </a:p>
          <a:p>
            <a:r>
              <a:rPr lang="fr-FR" sz="1700" smtClean="0">
                <a:latin typeface="+mj-lt"/>
              </a:rPr>
              <a:t>Halo	8.95   -0.46   1.00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620458" y="4375926"/>
            <a:ext cx="2780315" cy="1223927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mtClean="0">
                <a:latin typeface="Symbol" panose="05050102010706020507" pitchFamily="18" charset="2"/>
              </a:rPr>
              <a:t>	 e         a     b</a:t>
            </a:r>
          </a:p>
          <a:p>
            <a:r>
              <a:rPr lang="fr-FR" sz="1700" smtClean="0">
                <a:latin typeface="+mj-lt"/>
              </a:rPr>
              <a:t>Global	3.31   -0.40  0.95</a:t>
            </a:r>
            <a:endParaRPr lang="fr-FR" sz="1700">
              <a:latin typeface="+mj-lt"/>
            </a:endParaRPr>
          </a:p>
          <a:p>
            <a:r>
              <a:rPr lang="fr-FR" sz="1700" smtClean="0">
                <a:latin typeface="+mj-lt"/>
              </a:rPr>
              <a:t>Core	1.40   -0.39  1.01</a:t>
            </a:r>
            <a:endParaRPr lang="fr-FR" sz="1700">
              <a:latin typeface="+mj-lt"/>
            </a:endParaRPr>
          </a:p>
          <a:p>
            <a:r>
              <a:rPr lang="fr-FR" sz="1700" smtClean="0">
                <a:latin typeface="+mj-lt"/>
              </a:rPr>
              <a:t>Halo	7.56   -0.40  0.93</a:t>
            </a:r>
          </a:p>
        </p:txBody>
      </p:sp>
    </p:spTree>
    <p:extLst>
      <p:ext uri="{BB962C8B-B14F-4D97-AF65-F5344CB8AC3E}">
        <p14:creationId xmlns:p14="http://schemas.microsoft.com/office/powerpoint/2010/main" val="213580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D:\Disque D entier\Tracewin\Density\te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427" y="4309436"/>
            <a:ext cx="4138493" cy="268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284294" y="178531"/>
            <a:ext cx="4513662" cy="62135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9569" tIns="49785" rIns="99569" bIns="49785" anchor="ctr"/>
          <a:lstStyle/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Beam Optimization</a:t>
            </a:r>
            <a:endParaRPr lang="en-US" dirty="0">
              <a:solidFill>
                <a:srgbClr val="FF9933"/>
              </a:solidFill>
            </a:endParaRPr>
          </a:p>
        </p:txBody>
      </p:sp>
      <p:pic>
        <p:nvPicPr>
          <p:cNvPr id="12" name="Picture 6" descr="D:\Disque D entier\Tracewin\Density\te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127" y="4309437"/>
            <a:ext cx="4127101" cy="267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e 12"/>
          <p:cNvGrpSpPr>
            <a:grpSpLocks noChangeAspect="1"/>
          </p:cNvGrpSpPr>
          <p:nvPr/>
        </p:nvGrpSpPr>
        <p:grpSpPr>
          <a:xfrm>
            <a:off x="583245" y="1709736"/>
            <a:ext cx="4113457" cy="2622877"/>
            <a:chOff x="16162618" y="15409641"/>
            <a:chExt cx="4528994" cy="2750000"/>
          </a:xfrm>
        </p:grpSpPr>
        <p:pic>
          <p:nvPicPr>
            <p:cNvPr id="14" name="Picture 3" descr="D:\Disque D entier\Tracewin\Traitement\test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35"/>
            <a:stretch/>
          </p:blipFill>
          <p:spPr bwMode="auto">
            <a:xfrm>
              <a:off x="20493870" y="15409641"/>
              <a:ext cx="197742" cy="27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D:\Disque D entier\Tracewin\Traitement\test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5"/>
            <a:stretch/>
          </p:blipFill>
          <p:spPr bwMode="auto">
            <a:xfrm>
              <a:off x="16162618" y="15487614"/>
              <a:ext cx="4331250" cy="2672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e 16"/>
          <p:cNvGrpSpPr>
            <a:grpSpLocks noChangeAspect="1"/>
          </p:cNvGrpSpPr>
          <p:nvPr/>
        </p:nvGrpSpPr>
        <p:grpSpPr>
          <a:xfrm>
            <a:off x="5541126" y="1719477"/>
            <a:ext cx="4113568" cy="2622603"/>
            <a:chOff x="23013951" y="15409641"/>
            <a:chExt cx="4525216" cy="2750000"/>
          </a:xfrm>
        </p:grpSpPr>
        <p:pic>
          <p:nvPicPr>
            <p:cNvPr id="18" name="Picture 2" descr="D:\Disque D entier\Tracewin\Traitement\test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4"/>
            <a:stretch/>
          </p:blipFill>
          <p:spPr bwMode="auto">
            <a:xfrm>
              <a:off x="23013951" y="15487318"/>
              <a:ext cx="4331250" cy="2672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D:\Disque D entier\Tracewin\Traitement\test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36"/>
            <a:stretch/>
          </p:blipFill>
          <p:spPr bwMode="auto">
            <a:xfrm>
              <a:off x="27289495" y="15409641"/>
              <a:ext cx="249672" cy="27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ZoneTexte 19"/>
          <p:cNvSpPr txBox="1"/>
          <p:nvPr/>
        </p:nvSpPr>
        <p:spPr>
          <a:xfrm>
            <a:off x="682480" y="1423906"/>
            <a:ext cx="3915241" cy="408319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2000" smtClean="0">
                <a:latin typeface="+mn-lt"/>
              </a:rPr>
              <a:t>Smaller emittance: Bigger size</a:t>
            </a:r>
            <a:endParaRPr lang="fr-FR" sz="2000">
              <a:latin typeface="+mn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645523" y="1442751"/>
            <a:ext cx="3915241" cy="408319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2000" smtClean="0">
                <a:latin typeface="+mn-lt"/>
              </a:rPr>
              <a:t>Bigger emittance: Smaller size</a:t>
            </a:r>
            <a:endParaRPr lang="fr-FR" sz="2000">
              <a:latin typeface="+mn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64164" y="953056"/>
            <a:ext cx="7867412" cy="408319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2000" smtClean="0">
                <a:latin typeface="+mn-lt"/>
              </a:rPr>
              <a:t>Example: IFMIF SRF Linac</a:t>
            </a:r>
            <a:r>
              <a:rPr lang="fr-FR" sz="2000" b="0" smtClean="0">
                <a:latin typeface="+mn-lt"/>
              </a:rPr>
              <a:t>          </a:t>
            </a:r>
            <a:r>
              <a:rPr lang="fr-FR" sz="1700" smtClean="0">
                <a:latin typeface="+mn-lt"/>
              </a:rPr>
              <a:t>(Laser Part. Beams 32, 10-118, 2014)</a:t>
            </a:r>
            <a:endParaRPr lang="fr-FR" sz="17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8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D:\Disque D entier\Tracewin\Density\tes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1" b="3686"/>
          <a:stretch/>
        </p:blipFill>
        <p:spPr bwMode="auto">
          <a:xfrm>
            <a:off x="657465" y="4108313"/>
            <a:ext cx="3286576" cy="285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:\Disque D entier\Tracewin\Density\tes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0" b="3686"/>
          <a:stretch/>
        </p:blipFill>
        <p:spPr bwMode="auto">
          <a:xfrm>
            <a:off x="6832306" y="4108313"/>
            <a:ext cx="3286576" cy="28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Disque D entier\Tracewin\Density\tes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0"/>
          <a:stretch/>
        </p:blipFill>
        <p:spPr bwMode="auto">
          <a:xfrm>
            <a:off x="664186" y="902783"/>
            <a:ext cx="3286576" cy="307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108127" y="1920229"/>
            <a:ext cx="2327748" cy="1023872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fr-FR" sz="2000" smtClean="0">
                <a:solidFill>
                  <a:srgbClr val="FF9933"/>
                </a:solidFill>
              </a:rPr>
              <a:t>HEBT entrance</a:t>
            </a:r>
          </a:p>
          <a:p>
            <a:pPr algn="ctr"/>
            <a:r>
              <a:rPr lang="fr-FR" sz="2000" smtClean="0">
                <a:solidFill>
                  <a:srgbClr val="FF9933"/>
                </a:solidFill>
              </a:rPr>
              <a:t>exactly same </a:t>
            </a:r>
            <a:r>
              <a:rPr lang="fr-FR" sz="2000" smtClean="0">
                <a:solidFill>
                  <a:srgbClr val="FF9933"/>
                </a:solidFill>
                <a:latin typeface="Symbol" pitchFamily="18" charset="2"/>
              </a:rPr>
              <a:t>a,b,g,e</a:t>
            </a:r>
            <a:r>
              <a:rPr lang="fr-FR" sz="2000" smtClean="0"/>
              <a:t> </a:t>
            </a:r>
            <a:endParaRPr lang="fr-FR" sz="2000"/>
          </a:p>
        </p:txBody>
      </p:sp>
      <p:sp>
        <p:nvSpPr>
          <p:cNvPr id="8" name="ZoneTexte 7"/>
          <p:cNvSpPr txBox="1"/>
          <p:nvPr/>
        </p:nvSpPr>
        <p:spPr>
          <a:xfrm>
            <a:off x="3892170" y="4911278"/>
            <a:ext cx="3035358" cy="163942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fr-FR" sz="2000" smtClean="0">
                <a:solidFill>
                  <a:srgbClr val="FF9933"/>
                </a:solidFill>
              </a:rPr>
              <a:t>3.5 m downstream</a:t>
            </a:r>
          </a:p>
          <a:p>
            <a:pPr algn="ctr"/>
            <a:r>
              <a:rPr lang="fr-FR" sz="2000" smtClean="0">
                <a:solidFill>
                  <a:srgbClr val="FF9933"/>
                </a:solidFill>
              </a:rPr>
              <a:t>through 3 quadrupoles:</a:t>
            </a:r>
          </a:p>
          <a:p>
            <a:pPr algn="ctr"/>
            <a:r>
              <a:rPr lang="fr-FR" sz="2000" smtClean="0">
                <a:solidFill>
                  <a:srgbClr val="FF9933"/>
                </a:solidFill>
              </a:rPr>
              <a:t>significantly different beam outputs</a:t>
            </a:r>
          </a:p>
          <a:p>
            <a:pPr algn="ctr"/>
            <a:r>
              <a:rPr lang="fr-FR" sz="2000">
                <a:solidFill>
                  <a:srgbClr val="FF9933"/>
                </a:solidFill>
                <a:latin typeface="Symbol" pitchFamily="18" charset="2"/>
              </a:rPr>
              <a:t>a,b,g,e</a:t>
            </a:r>
            <a:endParaRPr lang="fr-FR" sz="2000">
              <a:solidFill>
                <a:srgbClr val="FF9933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16200000">
            <a:off x="2520262" y="2413982"/>
            <a:ext cx="3175730" cy="43909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fr-FR" smtClean="0"/>
              <a:t>"Nominal" distribution</a:t>
            </a: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 rot="16200000">
            <a:off x="5043633" y="2410280"/>
            <a:ext cx="3032661" cy="43909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fr-FR" smtClean="0"/>
              <a:t>Gaussian distribution</a:t>
            </a:r>
            <a:endParaRPr lang="fr-FR"/>
          </a:p>
        </p:txBody>
      </p:sp>
      <p:sp>
        <p:nvSpPr>
          <p:cNvPr id="11" name="Flèche vers le bas 10"/>
          <p:cNvSpPr/>
          <p:nvPr/>
        </p:nvSpPr>
        <p:spPr bwMode="auto">
          <a:xfrm>
            <a:off x="5025151" y="3482763"/>
            <a:ext cx="430727" cy="1081490"/>
          </a:xfrm>
          <a:prstGeom prst="downArrow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</a:bodyPr>
          <a:lstStyle/>
          <a:p>
            <a:pPr defTabSz="995690"/>
            <a:endParaRPr lang="fr-FR" smtClean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284294" y="178531"/>
            <a:ext cx="4513662" cy="62135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9569" tIns="49785" rIns="99569" bIns="49785" anchor="ctr"/>
          <a:lstStyle/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Beam transport</a:t>
            </a:r>
            <a:endParaRPr lang="en-US" dirty="0">
              <a:solidFill>
                <a:srgbClr val="FF9933"/>
              </a:solidFill>
            </a:endParaRPr>
          </a:p>
        </p:txBody>
      </p:sp>
      <p:pic>
        <p:nvPicPr>
          <p:cNvPr id="13" name="Picture 4" descr="D:\Disque D entier\Tracewin\Density\tes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9"/>
          <a:stretch/>
        </p:blipFill>
        <p:spPr bwMode="auto">
          <a:xfrm>
            <a:off x="6786422" y="902782"/>
            <a:ext cx="3302108" cy="309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91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284294" y="178531"/>
            <a:ext cx="4513662" cy="62135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9569" tIns="49785" rIns="99569" bIns="49785" anchor="ctr"/>
          <a:lstStyle/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Beam Characterization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347064" y="1714777"/>
            <a:ext cx="7449862" cy="2870531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2000" smtClean="0">
                <a:latin typeface="+mn-lt"/>
              </a:rPr>
              <a:t>For high intensity beam</a:t>
            </a:r>
          </a:p>
          <a:p>
            <a:endParaRPr lang="fr-FR" sz="2000" smtClean="0">
              <a:latin typeface="+mn-lt"/>
            </a:endParaRPr>
          </a:p>
          <a:p>
            <a:pPr marL="457200" indent="-457200"/>
            <a:r>
              <a:rPr lang="fr-FR" sz="2000" smtClean="0">
                <a:solidFill>
                  <a:srgbClr val="FF6600"/>
                </a:solidFill>
                <a:latin typeface="+mn-lt"/>
              </a:rPr>
              <a:t>1)</a:t>
            </a:r>
            <a:r>
              <a:rPr lang="fr-FR" sz="2000" smtClean="0">
                <a:latin typeface="+mn-lt"/>
              </a:rPr>
              <a:t> Characterize the beam by its actual number of particles</a:t>
            </a:r>
          </a:p>
          <a:p>
            <a:pPr marL="457200" indent="-457200">
              <a:buAutoNum type="arabicParenR"/>
            </a:pPr>
            <a:endParaRPr lang="fr-FR" sz="2000" smtClean="0">
              <a:latin typeface="+mn-lt"/>
            </a:endParaRPr>
          </a:p>
          <a:p>
            <a:pPr marL="457200" indent="-457200"/>
            <a:r>
              <a:rPr lang="fr-FR" sz="2000" smtClean="0">
                <a:solidFill>
                  <a:srgbClr val="FF6600"/>
                </a:solidFill>
                <a:latin typeface="+mn-lt"/>
              </a:rPr>
              <a:t>2)</a:t>
            </a:r>
            <a:r>
              <a:rPr lang="fr-FR" sz="2000" smtClean="0">
                <a:latin typeface="+mn-lt"/>
              </a:rPr>
              <a:t> Characterize the beam by its projections onto a few axes</a:t>
            </a:r>
          </a:p>
          <a:p>
            <a:pPr marL="457200" indent="-457200"/>
            <a:endParaRPr lang="fr-FR" sz="2000" smtClean="0">
              <a:latin typeface="+mn-lt"/>
            </a:endParaRPr>
          </a:p>
          <a:p>
            <a:pPr marL="457200" indent="-457200"/>
            <a:r>
              <a:rPr lang="fr-FR" sz="2000" smtClean="0">
                <a:solidFill>
                  <a:srgbClr val="FF6600"/>
                </a:solidFill>
                <a:latin typeface="+mn-lt"/>
              </a:rPr>
              <a:t>3)</a:t>
            </a:r>
            <a:r>
              <a:rPr lang="fr-FR" sz="2000" smtClean="0">
                <a:latin typeface="+mn-lt"/>
              </a:rPr>
              <a:t> Characterize the beam by its core and halo separately</a:t>
            </a:r>
          </a:p>
          <a:p>
            <a:pPr marL="457200" indent="-457200"/>
            <a:endParaRPr lang="fr-FR" sz="2000" u="sng" smtClean="0"/>
          </a:p>
          <a:p>
            <a:pPr marL="457200" indent="-457200"/>
            <a:endParaRPr lang="fr-FR" sz="2000" u="sng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84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517569" y="2253288"/>
            <a:ext cx="58192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smtClean="0">
                <a:solidFill>
                  <a:srgbClr val="FF0000"/>
                </a:solidFill>
                <a:latin typeface="+mn-lt"/>
              </a:rPr>
              <a:t>1. Beam characterization</a:t>
            </a:r>
          </a:p>
          <a:p>
            <a:pPr algn="ctr"/>
            <a:r>
              <a:rPr lang="fr-FR" sz="2800" smtClean="0">
                <a:solidFill>
                  <a:srgbClr val="FF0000"/>
                </a:solidFill>
                <a:latin typeface="+mn-lt"/>
              </a:rPr>
              <a:t>by the actual number of particles</a:t>
            </a:r>
          </a:p>
        </p:txBody>
      </p:sp>
    </p:spTree>
    <p:extLst>
      <p:ext uri="{BB962C8B-B14F-4D97-AF65-F5344CB8AC3E}">
        <p14:creationId xmlns:p14="http://schemas.microsoft.com/office/powerpoint/2010/main" val="4785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1951978" y="1597872"/>
            <a:ext cx="6809468" cy="4821697"/>
            <a:chOff x="1628776" y="839788"/>
            <a:chExt cx="5030788" cy="3813176"/>
          </a:xfrm>
        </p:grpSpPr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1628776" y="839788"/>
              <a:ext cx="5030788" cy="3813176"/>
              <a:chOff x="1026" y="529"/>
              <a:chExt cx="3169" cy="2402"/>
            </a:xfrm>
          </p:grpSpPr>
          <p:pic>
            <p:nvPicPr>
              <p:cNvPr id="7" name="Picture 4" descr="j0432646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0" y="1143"/>
                <a:ext cx="287" cy="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9" descr="j042605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1" y="992"/>
                <a:ext cx="542" cy="5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4" descr="j0432646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3" y="1143"/>
                <a:ext cx="287" cy="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5" descr="j0432646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6" y="1143"/>
                <a:ext cx="287" cy="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1" y="572"/>
                <a:ext cx="1094" cy="1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Line 26"/>
              <p:cNvSpPr>
                <a:spLocks noChangeShapeType="1"/>
              </p:cNvSpPr>
              <p:nvPr/>
            </p:nvSpPr>
            <p:spPr bwMode="auto">
              <a:xfrm>
                <a:off x="1153" y="1383"/>
                <a:ext cx="0" cy="81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3" name="Line 27"/>
              <p:cNvSpPr>
                <a:spLocks noChangeShapeType="1"/>
              </p:cNvSpPr>
              <p:nvPr/>
            </p:nvSpPr>
            <p:spPr bwMode="auto">
              <a:xfrm>
                <a:off x="1409" y="1383"/>
                <a:ext cx="0" cy="781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" name="Line 28"/>
              <p:cNvSpPr>
                <a:spLocks noChangeShapeType="1"/>
              </p:cNvSpPr>
              <p:nvPr/>
            </p:nvSpPr>
            <p:spPr bwMode="auto">
              <a:xfrm>
                <a:off x="2685" y="1473"/>
                <a:ext cx="0" cy="72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" name="Line 30"/>
              <p:cNvSpPr>
                <a:spLocks noChangeShapeType="1"/>
              </p:cNvSpPr>
              <p:nvPr/>
            </p:nvSpPr>
            <p:spPr bwMode="auto">
              <a:xfrm>
                <a:off x="1706" y="1413"/>
                <a:ext cx="0" cy="72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" name="Line 33"/>
              <p:cNvSpPr>
                <a:spLocks noChangeShapeType="1"/>
              </p:cNvSpPr>
              <p:nvPr/>
            </p:nvSpPr>
            <p:spPr bwMode="auto">
              <a:xfrm flipH="1">
                <a:off x="2622" y="2404"/>
                <a:ext cx="638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7" name="Line 34"/>
              <p:cNvSpPr>
                <a:spLocks noChangeShapeType="1"/>
              </p:cNvSpPr>
              <p:nvPr/>
            </p:nvSpPr>
            <p:spPr bwMode="auto">
              <a:xfrm>
                <a:off x="3260" y="1653"/>
                <a:ext cx="0" cy="75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8" name="Line 35"/>
              <p:cNvSpPr>
                <a:spLocks noChangeShapeType="1"/>
              </p:cNvSpPr>
              <p:nvPr/>
            </p:nvSpPr>
            <p:spPr bwMode="auto">
              <a:xfrm flipH="1">
                <a:off x="1696" y="2134"/>
                <a:ext cx="638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" name="Line 36"/>
              <p:cNvSpPr>
                <a:spLocks noChangeShapeType="1"/>
              </p:cNvSpPr>
              <p:nvPr/>
            </p:nvSpPr>
            <p:spPr bwMode="auto">
              <a:xfrm flipH="1">
                <a:off x="1409" y="2164"/>
                <a:ext cx="670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0" name="Line 37"/>
              <p:cNvSpPr>
                <a:spLocks noChangeShapeType="1"/>
              </p:cNvSpPr>
              <p:nvPr/>
            </p:nvSpPr>
            <p:spPr bwMode="auto">
              <a:xfrm flipH="1">
                <a:off x="1153" y="2193"/>
                <a:ext cx="926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pic>
            <p:nvPicPr>
              <p:cNvPr id="21" name="Picture 1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0" y="2044"/>
                <a:ext cx="660" cy="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Text Box 38"/>
              <p:cNvSpPr txBox="1">
                <a:spLocks noChangeArrowheads="1"/>
              </p:cNvSpPr>
              <p:nvPr/>
            </p:nvSpPr>
            <p:spPr bwMode="auto">
              <a:xfrm>
                <a:off x="1032" y="706"/>
                <a:ext cx="1106" cy="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en-US" sz="1600" b="1" smtClean="0">
                    <a:latin typeface="+mn-lt"/>
                  </a:rPr>
                  <a:t>PCs</a:t>
                </a:r>
                <a:endParaRPr lang="fr-FR" altLang="en-US" sz="1600" b="1" dirty="0">
                  <a:latin typeface="+mn-lt"/>
                </a:endParaRPr>
              </a:p>
              <a:p>
                <a:pPr algn="ctr"/>
                <a:r>
                  <a:rPr lang="fr-FR" altLang="en-US" sz="1600" b="1" dirty="0">
                    <a:latin typeface="+mn-lt"/>
                  </a:rPr>
                  <a:t>Linux </a:t>
                </a:r>
                <a:r>
                  <a:rPr lang="fr-FR" altLang="en-US" sz="1600" b="1" dirty="0" smtClean="0">
                    <a:latin typeface="+mn-lt"/>
                  </a:rPr>
                  <a:t>/ Windows / Mac</a:t>
                </a:r>
              </a:p>
              <a:p>
                <a:pPr algn="ctr"/>
                <a:r>
                  <a:rPr lang="fr-FR" altLang="en-US" sz="1600" b="1" smtClean="0">
                    <a:latin typeface="+mn-lt"/>
                  </a:rPr>
                  <a:t>Multi-</a:t>
                </a:r>
                <a:r>
                  <a:rPr lang="fr-FR" altLang="en-US" sz="1600" b="1" err="1" smtClean="0">
                    <a:latin typeface="+mn-lt"/>
                  </a:rPr>
                  <a:t>core</a:t>
                </a:r>
                <a:r>
                  <a:rPr lang="fr-FR" altLang="en-US" sz="1600" b="1" smtClean="0">
                    <a:latin typeface="+mn-lt"/>
                  </a:rPr>
                  <a:t> or not</a:t>
                </a:r>
                <a:endParaRPr lang="fr-FR" altLang="en-US" sz="1600" b="1" dirty="0">
                  <a:latin typeface="+mn-lt"/>
                </a:endParaRPr>
              </a:p>
            </p:txBody>
          </p:sp>
          <p:sp>
            <p:nvSpPr>
              <p:cNvPr id="23" name="Text Box 39"/>
              <p:cNvSpPr txBox="1">
                <a:spLocks noChangeArrowheads="1"/>
              </p:cNvSpPr>
              <p:nvPr/>
            </p:nvSpPr>
            <p:spPr bwMode="auto">
              <a:xfrm>
                <a:off x="2506" y="845"/>
                <a:ext cx="532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en-US" sz="1600" b="1" dirty="0" smtClean="0">
                    <a:latin typeface="+mn-lt"/>
                  </a:rPr>
                  <a:t>Cluster(s)</a:t>
                </a:r>
                <a:endParaRPr lang="fr-FR" altLang="en-US" sz="1600" b="1" dirty="0">
                  <a:latin typeface="+mn-lt"/>
                </a:endParaRPr>
              </a:p>
            </p:txBody>
          </p:sp>
          <p:sp>
            <p:nvSpPr>
              <p:cNvPr id="24" name="Text Box 41"/>
              <p:cNvSpPr txBox="1">
                <a:spLocks noChangeArrowheads="1"/>
              </p:cNvSpPr>
              <p:nvPr/>
            </p:nvSpPr>
            <p:spPr bwMode="auto">
              <a:xfrm>
                <a:off x="3275" y="529"/>
                <a:ext cx="839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en-US" sz="16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Cloud </a:t>
                </a:r>
                <a:r>
                  <a:rPr lang="fr-FR" altLang="en-US" sz="1600" b="1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/ LHC grid</a:t>
                </a:r>
                <a:endParaRPr lang="fr-FR" altLang="en-US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5" name="Text Box 42"/>
              <p:cNvSpPr txBox="1">
                <a:spLocks noChangeArrowheads="1"/>
              </p:cNvSpPr>
              <p:nvPr/>
            </p:nvSpPr>
            <p:spPr bwMode="auto">
              <a:xfrm>
                <a:off x="1863" y="2572"/>
                <a:ext cx="1095" cy="230"/>
              </a:xfrm>
              <a:prstGeom prst="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fr-FR" altLang="en-US" sz="2400" b="1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TraceWin code</a:t>
                </a:r>
                <a:endParaRPr lang="fr-FR" alt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pic>
          <p:nvPicPr>
            <p:cNvPr id="5" name="Picture 4" descr="j0432646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814513"/>
              <a:ext cx="455613" cy="42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Line 30"/>
            <p:cNvSpPr>
              <a:spLocks noChangeShapeType="1"/>
            </p:cNvSpPr>
            <p:nvPr/>
          </p:nvSpPr>
          <p:spPr bwMode="auto">
            <a:xfrm>
              <a:off x="3140224" y="2243138"/>
              <a:ext cx="0" cy="114300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6" name="ZoneTexte 2"/>
          <p:cNvSpPr txBox="1"/>
          <p:nvPr/>
        </p:nvSpPr>
        <p:spPr>
          <a:xfrm>
            <a:off x="1918754" y="983810"/>
            <a:ext cx="6811480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mtClean="0"/>
              <a:t>Principle : share simulations on many computers</a:t>
            </a:r>
            <a:endParaRPr lang="en-US" dirty="0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284294" y="178531"/>
            <a:ext cx="4513662" cy="62135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9569" tIns="49785" rIns="99569" bIns="49785" anchor="ctr"/>
          <a:lstStyle/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Massive simulations (1)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822096" y="6196760"/>
            <a:ext cx="1460656" cy="34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latin typeface="+mn-lt"/>
              </a:rPr>
              <a:t>Roscoff 2015</a:t>
            </a:r>
            <a:endParaRPr lang="fr-FR" sz="16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28" name="Picture 2" descr="D:\publications\Roscoff_2015\Results_Plot_IFMIF\PhaseSpace_5GParticles_Log_Z_Zp_19_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538" y="818786"/>
            <a:ext cx="2552790" cy="210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uriot\AppData\Local\Microsoft\Windows\Temporary Internet Files\Content.Outlook\3AKX397N\IFMIF_BeamDump_X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66" y="822510"/>
            <a:ext cx="2504247" cy="208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257709" y="1737836"/>
            <a:ext cx="4771116" cy="1408593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1700" smtClean="0">
                <a:latin typeface="+mn-lt"/>
              </a:rPr>
              <a:t>For IFMIF-LIPAc, D</a:t>
            </a:r>
            <a:r>
              <a:rPr lang="fr-FR" sz="1700" baseline="30000" smtClean="0">
                <a:latin typeface="+mn-lt"/>
              </a:rPr>
              <a:t>+</a:t>
            </a:r>
            <a:r>
              <a:rPr lang="fr-FR" sz="1700" smtClean="0">
                <a:latin typeface="+mn-lt"/>
              </a:rPr>
              <a:t>, 125 mA CW</a:t>
            </a:r>
            <a:r>
              <a:rPr lang="fr-FR" sz="1600" smtClean="0">
                <a:latin typeface="+mj-lt"/>
              </a:rPr>
              <a:t>, 40 MeV</a:t>
            </a:r>
            <a:endParaRPr lang="en-US" sz="160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700" smtClean="0">
                <a:solidFill>
                  <a:srgbClr val="FF0000"/>
                </a:solidFill>
                <a:latin typeface="+mn-lt"/>
              </a:rPr>
              <a:t>Actual number of particles: 5 10</a:t>
            </a:r>
            <a:r>
              <a:rPr lang="fr-FR" sz="1700" baseline="30000" smtClean="0">
                <a:solidFill>
                  <a:srgbClr val="FF0000"/>
                </a:solidFill>
                <a:latin typeface="+mn-lt"/>
              </a:rPr>
              <a:t>9</a:t>
            </a:r>
            <a:endParaRPr lang="fr-FR" sz="1700" smtClean="0">
              <a:latin typeface="+mj-lt"/>
            </a:endParaRPr>
          </a:p>
          <a:p>
            <a:r>
              <a:rPr lang="fr-FR" sz="1700" smtClean="0">
                <a:latin typeface="+mn-lt"/>
                <a:sym typeface="Wingdings" panose="05000000000000000000" pitchFamily="2" charset="2"/>
              </a:rPr>
              <a:t> 170 processors for 25 days, storing 38 To</a:t>
            </a:r>
          </a:p>
          <a:p>
            <a:r>
              <a:rPr lang="fr-FR" sz="1700" smtClean="0">
                <a:latin typeface="+mn-lt"/>
                <a:sym typeface="Wingdings" panose="05000000000000000000" pitchFamily="2" charset="2"/>
              </a:rPr>
              <a:t> confirm losses &lt; 10</a:t>
            </a:r>
            <a:r>
              <a:rPr lang="fr-FR" sz="1700" baseline="30000" smtClean="0">
                <a:latin typeface="+mn-lt"/>
                <a:sym typeface="Wingdings" panose="05000000000000000000" pitchFamily="2" charset="2"/>
              </a:rPr>
              <a:t>-7</a:t>
            </a:r>
          </a:p>
          <a:p>
            <a:r>
              <a:rPr lang="fr-FR" sz="1700" smtClean="0">
                <a:latin typeface="+mn-lt"/>
                <a:sym typeface="Wingdings" panose="05000000000000000000" pitchFamily="2" charset="2"/>
              </a:rPr>
              <a:t> representative statistics of microlosses</a:t>
            </a:r>
            <a:endParaRPr lang="fr-FR" sz="1700" smtClean="0">
              <a:latin typeface="+mn-lt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3284294" y="178531"/>
            <a:ext cx="4513662" cy="62135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9569" tIns="49785" rIns="99569" bIns="49785" anchor="ctr"/>
          <a:lstStyle/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Massive simulations (2)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8120270" y="341906"/>
            <a:ext cx="23853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smtClean="0">
                <a:latin typeface="+mn-lt"/>
              </a:rPr>
              <a:t>(</a:t>
            </a:r>
            <a:r>
              <a:rPr lang="en-US" sz="16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WEPOY032, IPAC'16)</a:t>
            </a:r>
            <a:endParaRPr lang="fr-FR" sz="16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754876" y="2929652"/>
            <a:ext cx="4325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mtClean="0">
                <a:solidFill>
                  <a:srgbClr val="FF9900"/>
                </a:solidFill>
                <a:latin typeface="+mn-lt"/>
              </a:rPr>
              <a:t>Phase spaces on the beam dump (1.1 MW)</a:t>
            </a:r>
            <a:endParaRPr lang="fr-FR" sz="160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39" name="ZoneTexte 2"/>
          <p:cNvSpPr txBox="1"/>
          <p:nvPr/>
        </p:nvSpPr>
        <p:spPr>
          <a:xfrm>
            <a:off x="268859" y="1013627"/>
            <a:ext cx="4972836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mtClean="0"/>
              <a:t>Share particles on many computers</a:t>
            </a:r>
            <a:endParaRPr lang="en-US" dirty="0"/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2196" y="5100564"/>
            <a:ext cx="6343334" cy="184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493" y="3327057"/>
            <a:ext cx="6343334" cy="184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765314" y="5645425"/>
            <a:ext cx="3036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mtClean="0">
                <a:solidFill>
                  <a:srgbClr val="FF9900"/>
                </a:solidFill>
                <a:latin typeface="+mn-lt"/>
              </a:rPr>
              <a:t>Losses (W) along accelerator</a:t>
            </a:r>
            <a:endParaRPr lang="fr-FR" sz="160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44" name="Flèche droite 43"/>
          <p:cNvSpPr/>
          <p:nvPr/>
        </p:nvSpPr>
        <p:spPr bwMode="auto">
          <a:xfrm rot="2071556">
            <a:off x="5097064" y="5253020"/>
            <a:ext cx="1939782" cy="258417"/>
          </a:xfrm>
          <a:prstGeom prst="rightArrow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 rot="2071556">
            <a:off x="6092700" y="5148463"/>
            <a:ext cx="72006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smtClean="0">
                <a:solidFill>
                  <a:srgbClr val="FF9900"/>
                </a:solidFill>
                <a:latin typeface="+mn-lt"/>
              </a:rPr>
              <a:t>zoom</a:t>
            </a:r>
            <a:endParaRPr lang="fr-FR" sz="1600">
              <a:solidFill>
                <a:srgbClr val="FF99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284294" y="178531"/>
            <a:ext cx="4513662" cy="62135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9569" tIns="49785" rIns="99569" bIns="49785" anchor="ctr"/>
          <a:lstStyle/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Massive simulations (3)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4" name="ZoneTexte 2"/>
          <p:cNvSpPr txBox="1"/>
          <p:nvPr/>
        </p:nvSpPr>
        <p:spPr>
          <a:xfrm>
            <a:off x="268859" y="1013627"/>
            <a:ext cx="6950942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mtClean="0"/>
              <a:t>Share linacs on many computers, for error studies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257709" y="1737836"/>
            <a:ext cx="5755488" cy="1423982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180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Consequences of cavity errors (1°, 1%) on </a:t>
            </a:r>
            <a:r>
              <a:rPr lang="fr-FR" sz="180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losses</a:t>
            </a:r>
          </a:p>
          <a:p>
            <a:r>
              <a:rPr lang="fr-FR" sz="1700">
                <a:latin typeface="+mn-lt"/>
              </a:rPr>
              <a:t>f</a:t>
            </a:r>
            <a:r>
              <a:rPr lang="fr-FR" sz="1700" smtClean="0">
                <a:latin typeface="+mn-lt"/>
              </a:rPr>
              <a:t>or SPIRAL2, D</a:t>
            </a:r>
            <a:r>
              <a:rPr lang="fr-FR" sz="1700" baseline="30000" smtClean="0">
                <a:latin typeface="+mn-lt"/>
              </a:rPr>
              <a:t>+</a:t>
            </a:r>
            <a:r>
              <a:rPr lang="fr-FR" sz="1700" smtClean="0">
                <a:latin typeface="+mn-lt"/>
              </a:rPr>
              <a:t>, 5 mA CW</a:t>
            </a:r>
            <a:r>
              <a:rPr lang="fr-FR" sz="1600" smtClean="0">
                <a:latin typeface="+mj-lt"/>
              </a:rPr>
              <a:t>, 40 MeV</a:t>
            </a:r>
            <a:endParaRPr lang="en-US" sz="160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700" smtClean="0">
                <a:solidFill>
                  <a:srgbClr val="FF0000"/>
                </a:solidFill>
                <a:latin typeface="+mn-lt"/>
              </a:rPr>
              <a:t>2.5 10</a:t>
            </a:r>
            <a:r>
              <a:rPr lang="fr-FR" sz="1700" baseline="30000" smtClean="0">
                <a:solidFill>
                  <a:srgbClr val="FF0000"/>
                </a:solidFill>
                <a:latin typeface="+mn-lt"/>
              </a:rPr>
              <a:t>6</a:t>
            </a:r>
            <a:r>
              <a:rPr lang="fr-FR" sz="1700" smtClean="0">
                <a:solidFill>
                  <a:srgbClr val="FF0000"/>
                </a:solidFill>
                <a:latin typeface="+mn-lt"/>
              </a:rPr>
              <a:t>particles, number of linacs: 1000</a:t>
            </a:r>
            <a:endParaRPr lang="fr-FR" sz="1700" smtClean="0">
              <a:latin typeface="+mj-lt"/>
            </a:endParaRPr>
          </a:p>
          <a:p>
            <a:r>
              <a:rPr lang="fr-FR" sz="1700" smtClean="0">
                <a:latin typeface="+mn-lt"/>
                <a:sym typeface="Wingdings" panose="05000000000000000000" pitchFamily="2" charset="2"/>
              </a:rPr>
              <a:t> 150 processors for 7 days</a:t>
            </a:r>
          </a:p>
          <a:p>
            <a:r>
              <a:rPr lang="fr-FR" sz="1700" smtClean="0">
                <a:latin typeface="+mn-lt"/>
                <a:sym typeface="Wingdings" panose="05000000000000000000" pitchFamily="2" charset="2"/>
              </a:rPr>
              <a:t> Losses due to RFQ: 30%, due to cavity errors:70% </a:t>
            </a:r>
            <a:endParaRPr lang="fr-FR" sz="1700" smtClean="0">
              <a:latin typeface="+mn-lt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3" y="3385998"/>
            <a:ext cx="6114391" cy="347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uriot\AppData\Local\Microsoft\Windows\Temporary Internet Files\Content.Outlook\3AKX397N\SPIRAL2_EndLinac_Errors_PhaseEnerg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831" y="3717304"/>
            <a:ext cx="3433463" cy="286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publications\Roscoff_2015\Plots_Result_SPIRAL2_dst\SPIRAL2_EndLinac_x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226" y="1080083"/>
            <a:ext cx="3374314" cy="281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958940" y="6582335"/>
            <a:ext cx="3425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mtClean="0">
                <a:solidFill>
                  <a:srgbClr val="FF6600"/>
                </a:solidFill>
                <a:latin typeface="+mn-lt"/>
              </a:rPr>
              <a:t>Cumulative results of 1000 linacs</a:t>
            </a:r>
            <a:endParaRPr lang="fr-FR" sz="1600">
              <a:solidFill>
                <a:srgbClr val="FF66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>
            <a:solidFill>
              <a:srgbClr val="FF0000"/>
            </a:solidFill>
            <a:latin typeface="+mn-lt"/>
          </a:defRPr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42787</TotalTime>
  <Words>1167</Words>
  <Application>Microsoft Office PowerPoint</Application>
  <PresentationFormat>Custom</PresentationFormat>
  <Paragraphs>272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Modèle par défaut</vt:lpstr>
      <vt:lpstr>1_Conception personnalisée</vt:lpstr>
      <vt:lpstr>Conception personnalisée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matho</dc:creator>
  <cp:lastModifiedBy>Caroline Prabert</cp:lastModifiedBy>
  <cp:revision>1495</cp:revision>
  <cp:lastPrinted>2002-12-10T15:58:01Z</cp:lastPrinted>
  <dcterms:created xsi:type="dcterms:W3CDTF">2002-06-04T10:11:15Z</dcterms:created>
  <dcterms:modified xsi:type="dcterms:W3CDTF">2016-11-08T21:21:19Z</dcterms:modified>
</cp:coreProperties>
</file>