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  <p:sldMasterId id="2147483684" r:id="rId6"/>
  </p:sldMasterIdLst>
  <p:notesMasterIdLst>
    <p:notesMasterId r:id="rId35"/>
  </p:notesMasterIdLst>
  <p:sldIdLst>
    <p:sldId id="408" r:id="rId7"/>
    <p:sldId id="432" r:id="rId8"/>
    <p:sldId id="447" r:id="rId9"/>
    <p:sldId id="445" r:id="rId10"/>
    <p:sldId id="448" r:id="rId11"/>
    <p:sldId id="449" r:id="rId12"/>
    <p:sldId id="473" r:id="rId13"/>
    <p:sldId id="479" r:id="rId14"/>
    <p:sldId id="471" r:id="rId15"/>
    <p:sldId id="480" r:id="rId16"/>
    <p:sldId id="481" r:id="rId17"/>
    <p:sldId id="482" r:id="rId18"/>
    <p:sldId id="474" r:id="rId19"/>
    <p:sldId id="483" r:id="rId20"/>
    <p:sldId id="484" r:id="rId21"/>
    <p:sldId id="488" r:id="rId22"/>
    <p:sldId id="489" r:id="rId23"/>
    <p:sldId id="492" r:id="rId24"/>
    <p:sldId id="493" r:id="rId25"/>
    <p:sldId id="494" r:id="rId26"/>
    <p:sldId id="495" r:id="rId27"/>
    <p:sldId id="496" r:id="rId28"/>
    <p:sldId id="497" r:id="rId29"/>
    <p:sldId id="498" r:id="rId30"/>
    <p:sldId id="499" r:id="rId31"/>
    <p:sldId id="500" r:id="rId32"/>
    <p:sldId id="501" r:id="rId33"/>
    <p:sldId id="466" r:id="rId34"/>
  </p:sldIdLst>
  <p:sldSz cx="9144000" cy="6858000" type="screen4x3"/>
  <p:notesSz cx="6797675" cy="99282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 pitchFamily="84" charset="0"/>
        <a:ea typeface="ヒラギノ角ゴ Pro W3"/>
        <a:cs typeface="ヒラギノ角ゴ Pro W3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 pitchFamily="84" charset="0"/>
        <a:ea typeface="ヒラギノ角ゴ Pro W3"/>
        <a:cs typeface="ヒラギノ角ゴ Pro W3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 pitchFamily="84" charset="0"/>
        <a:ea typeface="ヒラギノ角ゴ Pro W3"/>
        <a:cs typeface="ヒラギノ角ゴ Pro W3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 pitchFamily="84" charset="0"/>
        <a:ea typeface="ヒラギノ角ゴ Pro W3"/>
        <a:cs typeface="ヒラギノ角ゴ Pro W3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Lucida Grande" pitchFamily="84" charset="0"/>
        <a:ea typeface="ヒラギノ角ゴ Pro W3"/>
        <a:cs typeface="ヒラギノ角ゴ Pro W3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Lucida Grande" pitchFamily="84" charset="0"/>
        <a:ea typeface="ヒラギノ角ゴ Pro W3"/>
        <a:cs typeface="ヒラギノ角ゴ Pro W3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Lucida Grande" pitchFamily="84" charset="0"/>
        <a:ea typeface="ヒラギノ角ゴ Pro W3"/>
        <a:cs typeface="ヒラギノ角ゴ Pro W3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Lucida Grande" pitchFamily="84" charset="0"/>
        <a:ea typeface="ヒラギノ角ゴ Pro W3"/>
        <a:cs typeface="ヒラギノ角ゴ Pro W3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Lucida Grande" pitchFamily="84" charset="0"/>
        <a:ea typeface="ヒラギノ角ゴ Pro W3"/>
        <a:cs typeface="ヒラギノ角ゴ Pro W3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3D69B"/>
    <a:srgbClr val="006600"/>
    <a:srgbClr val="800040"/>
    <a:srgbClr val="A50021"/>
    <a:srgbClr val="778AA5"/>
    <a:srgbClr val="FF4747"/>
    <a:srgbClr val="FF5D5D"/>
    <a:srgbClr val="FFFF66"/>
    <a:srgbClr val="E1E1FF"/>
    <a:srgbClr val="D0EA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86949" autoAdjust="0"/>
  </p:normalViewPr>
  <p:slideViewPr>
    <p:cSldViewPr>
      <p:cViewPr varScale="1">
        <p:scale>
          <a:sx n="76" d="100"/>
          <a:sy n="76" d="100"/>
        </p:scale>
        <p:origin x="-1176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>
        <p:scale>
          <a:sx n="100" d="100"/>
          <a:sy n="100" d="100"/>
        </p:scale>
        <p:origin x="-1650" y="137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customXml" Target="../customXml/item4.xml"/><Relationship Id="rId5" Type="http://schemas.openxmlformats.org/officeDocument/2006/relationships/slideMaster" Target="slideMasters/slideMaster1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9" Type="http://schemas.openxmlformats.org/officeDocument/2006/relationships/slide" Target="slides/slide3.xml"/><Relationship Id="rId6" Type="http://schemas.openxmlformats.org/officeDocument/2006/relationships/slideMaster" Target="slideMasters/slideMaster2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6463"/>
            <a:ext cx="49847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31338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fld id="{6F9D6620-BE32-4DB3-AB11-588C28DE72D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9437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84" charset="0"/>
        <a:ea typeface="ヒラギノ角ゴ Pro W3" pitchFamily="84" charset="-128"/>
        <a:cs typeface="ヒラギノ角ゴ Pro W3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84" charset="0"/>
        <a:ea typeface="ヒラギノ角ゴ Pro W3" pitchFamily="84" charset="-128"/>
        <a:cs typeface="ヒラギノ角ゴ Pro W3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84" charset="0"/>
        <a:ea typeface="ヒラギノ角ゴ Pro W3" pitchFamily="84" charset="-128"/>
        <a:cs typeface="ヒラギノ角ゴ Pro W3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84" charset="0"/>
        <a:ea typeface="ヒラギノ角ゴ Pro W3" pitchFamily="84" charset="-128"/>
        <a:cs typeface="ヒラギノ角ゴ Pro W3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pitchFamily="84" charset="0"/>
        <a:ea typeface="ヒラギノ角ゴ Pro W3" pitchFamily="84" charset="-128"/>
        <a:cs typeface="ヒラギノ角ゴ Pro W3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17575" y="744538"/>
            <a:ext cx="4962525" cy="3722687"/>
          </a:xfrm>
          <a:ln/>
        </p:spPr>
      </p:sp>
      <p:sp>
        <p:nvSpPr>
          <p:cNvPr id="36867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 altLang="en-US" smtClean="0">
              <a:latin typeface="Corisande" pitchFamily="2" charset="0"/>
              <a:ea typeface="ヒラギノ角ゴ Pro W3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2946" y="744617"/>
            <a:ext cx="4531783" cy="3723084"/>
          </a:xfrm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Lucida Grande"/>
              <a:ea typeface="ヒラギノ角ゴ Pro W3"/>
            </a:endParaRPr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BEE900A-7D6D-4F22-AB16-B285360472D3}" type="slidenum">
              <a:rPr lang="en-US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9D6620-BE32-4DB3-AB11-588C28DE72DE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212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9D6620-BE32-4DB3-AB11-588C28DE72DE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751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9D6620-BE32-4DB3-AB11-588C28DE72DE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50400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9D6620-BE32-4DB3-AB11-588C28DE72DE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0902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9D6620-BE32-4DB3-AB11-588C28DE72DE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0260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9D6620-BE32-4DB3-AB11-588C28DE72DE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575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9D6620-BE32-4DB3-AB11-588C28DE72DE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5751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2946" y="744617"/>
            <a:ext cx="4531783" cy="3723084"/>
          </a:xfrm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Lucida Grande"/>
              <a:ea typeface="ヒラギノ角ゴ Pro W3"/>
            </a:endParaRP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F5EE4A7-1FCC-44D0-B6CC-EA6D2BFAA50C}" type="slidenum">
              <a:rPr lang="en-US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32946" y="744617"/>
            <a:ext cx="4531783" cy="3723084"/>
          </a:xfrm>
          <a:ln/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>
              <a:latin typeface="Lucida Grande"/>
              <a:ea typeface="ヒラギノ角ゴ Pro W3"/>
            </a:endParaRPr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7FD0328-D39D-4CF4-99EF-F339D5B948C9}" type="slidenum">
              <a:rPr lang="en-US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FA0E62-0B46-4679-BE7E-D5735546073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378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5252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08477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8514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337646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7194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34591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638680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53982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1320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629FEB-4817-4105-B36A-197984C4ED8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84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CA3C42-53F7-4A5B-A755-30DA4878F79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4064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4290"/>
            <a:ext cx="91440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970065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288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57338"/>
            <a:ext cx="7772400" cy="380048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65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786047"/>
            <a:ext cx="7772400" cy="1362075"/>
          </a:xfrm>
        </p:spPr>
        <p:txBody>
          <a:bodyPr anchor="t"/>
          <a:lstStyle>
            <a:lvl1pPr algn="l">
              <a:defRPr sz="4400" b="1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285860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8766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557338"/>
            <a:ext cx="3810000" cy="451486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57338"/>
            <a:ext cx="3810000" cy="3800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916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89733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18295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9829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591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theme" Target="../theme/theme2.xml"/><Relationship Id="rId1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2" Type="http://schemas.openxmlformats.org/officeDocument/2006/relationships/slideLayout" Target="../slideLayouts/slideLayout5.xml"/><Relationship Id="rId3" Type="http://schemas.openxmlformats.org/officeDocument/2006/relationships/slideLayout" Target="../slideLayouts/slideLayout6.xml"/><Relationship Id="rId4" Type="http://schemas.openxmlformats.org/officeDocument/2006/relationships/slideLayout" Target="../slideLayouts/slideLayout7.xml"/><Relationship Id="rId5" Type="http://schemas.openxmlformats.org/officeDocument/2006/relationships/slideLayout" Target="../slideLayouts/slideLayout8.xml"/><Relationship Id="rId6" Type="http://schemas.openxmlformats.org/officeDocument/2006/relationships/slideLayout" Target="../slideLayouts/slideLayout9.xml"/><Relationship Id="rId7" Type="http://schemas.openxmlformats.org/officeDocument/2006/relationships/slideLayout" Target="../slideLayouts/slideLayout10.xml"/><Relationship Id="rId8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2860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3929063"/>
            <a:ext cx="77724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ea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822218CB-AF29-4561-B6C5-2234E9C757A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031" name="Picture 19" descr="STFC_to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75" r:id="rId1"/>
    <p:sldLayoutId id="2147484576" r:id="rId2"/>
    <p:sldLayoutId id="2147484577" r:id="rId3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  <a:ea typeface="ヒラギノ角ゴ Pro W3" pitchFamily="8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  <a:ea typeface="ヒラギノ角ゴ Pro W3" pitchFamily="8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  <a:ea typeface="ヒラギノ角ゴ Pro W3" pitchFamily="8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  <a:ea typeface="ヒラギノ角ゴ Pro W3" pitchFamily="84" charset="-128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ctr" rtl="0" eaLnBrk="0" fontAlgn="base" hangingPunct="0">
        <a:spcBef>
          <a:spcPct val="2000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defRPr sz="36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33375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557338"/>
            <a:ext cx="7772400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ヒラギノ角ゴ Pro W3" pitchFamily="84" charset="-128"/>
                <a:cs typeface="+mn-cs"/>
              </a:defRPr>
            </a:lvl1pPr>
          </a:lstStyle>
          <a:p>
            <a:pPr>
              <a:defRPr/>
            </a:pPr>
            <a:fld id="{00548D0B-4916-4690-B03D-CD469ACC060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055" name="Picture 19" descr="SCI41098_PPT_Templates_bottom_STFC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294313"/>
            <a:ext cx="9144000" cy="156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578" r:id="rId1"/>
    <p:sldLayoutId id="2147484579" r:id="rId2"/>
    <p:sldLayoutId id="2147484580" r:id="rId3"/>
    <p:sldLayoutId id="2147484581" r:id="rId4"/>
    <p:sldLayoutId id="2147484582" r:id="rId5"/>
    <p:sldLayoutId id="2147484583" r:id="rId6"/>
    <p:sldLayoutId id="2147484584" r:id="rId7"/>
    <p:sldLayoutId id="2147484585" r:id="rId8"/>
    <p:sldLayoutId id="2147484586" r:id="rId9"/>
    <p:sldLayoutId id="2147484587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  <a:ea typeface="ヒラギノ角ゴ Pro W3" pitchFamily="84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  <a:ea typeface="ヒラギノ角ゴ Pro W3" pitchFamily="84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  <a:ea typeface="ヒラギノ角ゴ Pro W3" pitchFamily="84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002060"/>
          </a:solidFill>
          <a:latin typeface="Arial" charset="0"/>
          <a:ea typeface="ヒラギノ角ゴ Pro W3" pitchFamily="84" charset="-128"/>
          <a:cs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Lucida Grande" pitchFamily="84" charset="0"/>
          <a:ea typeface="ヒラギノ角ゴ Pro W3" pitchFamily="8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eg"/><Relationship Id="rId3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.jpeg"/><Relationship Id="rId3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9.png"/><Relationship Id="rId3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Relationship Id="rId3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2781300"/>
            <a:ext cx="9144000" cy="1176338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en-GB" altLang="en-US" sz="2000" smtClean="0">
              <a:solidFill>
                <a:srgbClr val="000066"/>
              </a:solidFill>
              <a:latin typeface="Corisande" pitchFamily="2" charset="0"/>
            </a:endParaRPr>
          </a:p>
          <a:p>
            <a:pPr eaLnBrk="1" hangingPunct="1">
              <a:lnSpc>
                <a:spcPct val="80000"/>
              </a:lnSpc>
            </a:pPr>
            <a:endParaRPr lang="en-GB" altLang="en-US" sz="2000" smtClean="0">
              <a:solidFill>
                <a:srgbClr val="000066"/>
              </a:solidFill>
              <a:latin typeface="Corisande" pitchFamily="2" charset="0"/>
            </a:endParaRPr>
          </a:p>
          <a:p>
            <a:pPr eaLnBrk="1" hangingPunct="1">
              <a:lnSpc>
                <a:spcPct val="80000"/>
              </a:lnSpc>
            </a:pPr>
            <a:endParaRPr lang="en-GB" altLang="en-US" sz="2000" smtClean="0">
              <a:solidFill>
                <a:srgbClr val="000066"/>
              </a:solidFill>
              <a:latin typeface="Corisande" pitchFamily="2" charset="0"/>
            </a:endParaRPr>
          </a:p>
          <a:p>
            <a:pPr eaLnBrk="1" hangingPunct="1">
              <a:lnSpc>
                <a:spcPct val="80000"/>
              </a:lnSpc>
            </a:pPr>
            <a:endParaRPr lang="en-GB" altLang="en-US" sz="2000" smtClean="0">
              <a:solidFill>
                <a:srgbClr val="000066"/>
              </a:solidFill>
              <a:latin typeface="Corisande" pitchFamily="2" charset="0"/>
            </a:endParaRPr>
          </a:p>
          <a:p>
            <a:pPr eaLnBrk="1" hangingPunct="1">
              <a:lnSpc>
                <a:spcPct val="80000"/>
              </a:lnSpc>
            </a:pPr>
            <a:endParaRPr lang="en-GB" altLang="en-US" sz="2000" smtClean="0">
              <a:solidFill>
                <a:srgbClr val="000066"/>
              </a:solidFill>
              <a:latin typeface="Corisande" pitchFamily="2" charset="0"/>
            </a:endParaRPr>
          </a:p>
          <a:p>
            <a:pPr eaLnBrk="1" hangingPunct="1">
              <a:lnSpc>
                <a:spcPct val="80000"/>
              </a:lnSpc>
            </a:pPr>
            <a:endParaRPr lang="en-GB" altLang="en-US" sz="2500" smtClean="0">
              <a:solidFill>
                <a:srgbClr val="000066"/>
              </a:solidFill>
              <a:latin typeface="Corisande" pitchFamily="2" charset="0"/>
            </a:endParaRPr>
          </a:p>
          <a:p>
            <a:pPr eaLnBrk="1" hangingPunct="1">
              <a:lnSpc>
                <a:spcPct val="80000"/>
              </a:lnSpc>
            </a:pPr>
            <a:endParaRPr lang="en-GB" altLang="en-US" sz="2500" smtClean="0">
              <a:solidFill>
                <a:srgbClr val="000066"/>
              </a:solidFill>
              <a:latin typeface="Corisande" pitchFamily="2" charset="0"/>
            </a:endParaRPr>
          </a:p>
          <a:p>
            <a:pPr eaLnBrk="1" hangingPunct="1">
              <a:lnSpc>
                <a:spcPct val="80000"/>
              </a:lnSpc>
            </a:pPr>
            <a:endParaRPr lang="en-GB" altLang="en-US" sz="2500" smtClean="0">
              <a:solidFill>
                <a:srgbClr val="000066"/>
              </a:solidFill>
              <a:latin typeface="Corisande" pitchFamily="2" charset="0"/>
            </a:endParaRPr>
          </a:p>
        </p:txBody>
      </p:sp>
      <p:pic>
        <p:nvPicPr>
          <p:cNvPr id="13315" name="Picture 19" descr="STFC_to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772816"/>
            <a:ext cx="9144000" cy="1655763"/>
          </a:xfrm>
        </p:spPr>
        <p:txBody>
          <a:bodyPr anchor="t"/>
          <a:lstStyle/>
          <a:p>
            <a:pPr eaLnBrk="1" hangingPunct="1"/>
            <a:r>
              <a:rPr lang="en-GB" altLang="en-US" sz="4000" dirty="0" smtClean="0">
                <a:solidFill>
                  <a:srgbClr val="000066"/>
                </a:solidFill>
              </a:rPr>
              <a:t>Linac Upgrade Scenarios for the </a:t>
            </a:r>
            <a:br>
              <a:rPr lang="en-GB" altLang="en-US" sz="4000" dirty="0" smtClean="0">
                <a:solidFill>
                  <a:srgbClr val="000066"/>
                </a:solidFill>
              </a:rPr>
            </a:br>
            <a:r>
              <a:rPr lang="en-GB" altLang="en-US" sz="4000" dirty="0" smtClean="0">
                <a:solidFill>
                  <a:srgbClr val="000066"/>
                </a:solidFill>
              </a:rPr>
              <a:t>ISIS Spallation Neutron Source</a:t>
            </a:r>
            <a:endParaRPr lang="en-US" altLang="en-US" sz="4000" dirty="0" smtClean="0">
              <a:solidFill>
                <a:srgbClr val="00006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91680" y="4149725"/>
            <a:ext cx="669674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GB" sz="28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Upgrading Existing High Power Proton Linacs Workshop</a:t>
            </a:r>
          </a:p>
          <a:p>
            <a:pPr algn="r">
              <a:defRPr/>
            </a:pPr>
            <a:r>
              <a:rPr lang="en-GB" sz="2800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08.11.2016, ESS, Lund</a:t>
            </a:r>
            <a:endParaRPr lang="en-GB" sz="2800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07904" y="6125234"/>
            <a:ext cx="46085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Ciprian </a:t>
            </a:r>
            <a:r>
              <a:rPr lang="en-GB" b="1" dirty="0" smtClean="0">
                <a:solidFill>
                  <a:schemeClr val="accent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Plostinar, STFC</a:t>
            </a:r>
            <a:endParaRPr lang="en-GB" b="1" dirty="0" smtClean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00907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01247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16836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143000"/>
          </a:xfrm>
        </p:spPr>
        <p:txBody>
          <a:bodyPr/>
          <a:lstStyle/>
          <a:p>
            <a:r>
              <a:rPr lang="en-US" sz="4000" dirty="0" smtClean="0"/>
              <a:t>Short/Medium Term: </a:t>
            </a:r>
            <a:br>
              <a:rPr lang="en-US" sz="4000" dirty="0" smtClean="0"/>
            </a:br>
            <a:r>
              <a:rPr lang="en-US" sz="4000" dirty="0" smtClean="0"/>
              <a:t>Tank 4 Replacement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1672120"/>
            <a:ext cx="8928992" cy="4421176"/>
          </a:xfrm>
        </p:spPr>
        <p:txBody>
          <a:bodyPr/>
          <a:lstStyle/>
          <a:p>
            <a:r>
              <a:rPr lang="en-US" sz="2800" dirty="0" smtClean="0"/>
              <a:t>50 </a:t>
            </a:r>
            <a:r>
              <a:rPr lang="mr-IN" sz="2800" dirty="0" smtClean="0"/>
              <a:t>–</a:t>
            </a:r>
            <a:r>
              <a:rPr lang="en-US" sz="2800" dirty="0" smtClean="0"/>
              <a:t> 70 MeV, 12 m</a:t>
            </a:r>
          </a:p>
          <a:p>
            <a:r>
              <a:rPr lang="en-US" sz="2800" dirty="0" smtClean="0"/>
              <a:t>Manufactured in the 1970s</a:t>
            </a:r>
            <a:endParaRPr lang="en-US" sz="2800" dirty="0"/>
          </a:p>
          <a:p>
            <a:pPr lvl="1"/>
            <a:r>
              <a:rPr lang="en-US" sz="2400" dirty="0" smtClean="0"/>
              <a:t>Showing its age</a:t>
            </a:r>
          </a:p>
          <a:p>
            <a:pPr lvl="1"/>
            <a:r>
              <a:rPr lang="en-US" sz="2400" dirty="0" smtClean="0"/>
              <a:t>Maintenance almost impossible</a:t>
            </a:r>
          </a:p>
          <a:p>
            <a:r>
              <a:rPr lang="en-US" sz="2800" dirty="0" smtClean="0"/>
              <a:t>Replacement effort underway</a:t>
            </a:r>
          </a:p>
          <a:p>
            <a:pPr lvl="1"/>
            <a:r>
              <a:rPr lang="en-US" sz="2400" dirty="0"/>
              <a:t>Prevent catastrophic </a:t>
            </a:r>
            <a:r>
              <a:rPr lang="en-US" sz="2400" dirty="0" smtClean="0"/>
              <a:t>failure</a:t>
            </a:r>
          </a:p>
          <a:p>
            <a:pPr lvl="1"/>
            <a:r>
              <a:rPr lang="en-US" sz="2400" dirty="0" smtClean="0"/>
              <a:t>Like for like</a:t>
            </a:r>
          </a:p>
          <a:p>
            <a:pPr lvl="1"/>
            <a:r>
              <a:rPr lang="en-US" sz="2400" dirty="0" smtClean="0"/>
              <a:t>Higher </a:t>
            </a:r>
            <a:r>
              <a:rPr lang="en-US" sz="2400" b="1" dirty="0" smtClean="0"/>
              <a:t>accelerating field (</a:t>
            </a:r>
            <a:r>
              <a:rPr lang="en-US" sz="2400" b="1" dirty="0" err="1" smtClean="0"/>
              <a:t>Kilp</a:t>
            </a:r>
            <a:r>
              <a:rPr lang="en-US" sz="2400" b="1" dirty="0" smtClean="0"/>
              <a:t>=0.87)</a:t>
            </a:r>
            <a:r>
              <a:rPr lang="en-US" sz="2400" dirty="0" smtClean="0"/>
              <a:t> and </a:t>
            </a:r>
            <a:r>
              <a:rPr lang="en-US" sz="2400" b="1" dirty="0" smtClean="0"/>
              <a:t>output energy</a:t>
            </a:r>
            <a:r>
              <a:rPr lang="en-US" sz="2400" dirty="0" smtClean="0"/>
              <a:t> would have required an injection upgrade as well </a:t>
            </a:r>
          </a:p>
        </p:txBody>
      </p:sp>
    </p:spTree>
    <p:extLst>
      <p:ext uri="{BB962C8B-B14F-4D97-AF65-F5344CB8AC3E}">
        <p14:creationId xmlns:p14="http://schemas.microsoft.com/office/powerpoint/2010/main" val="2016341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143000"/>
          </a:xfrm>
        </p:spPr>
        <p:txBody>
          <a:bodyPr/>
          <a:lstStyle/>
          <a:p>
            <a:r>
              <a:rPr lang="en-US" sz="4000" dirty="0" smtClean="0"/>
              <a:t>Short/Medium Term: </a:t>
            </a:r>
            <a:br>
              <a:rPr lang="en-US" sz="4000" dirty="0" smtClean="0"/>
            </a:br>
            <a:r>
              <a:rPr lang="en-US" sz="4000" dirty="0" smtClean="0"/>
              <a:t>Tank 4 Replacement</a:t>
            </a:r>
            <a:endParaRPr lang="en-US" sz="4000" dirty="0"/>
          </a:p>
        </p:txBody>
      </p:sp>
      <p:pic>
        <p:nvPicPr>
          <p:cNvPr id="5" name="Picture 4" descr="tank4interior2073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942008"/>
            <a:ext cx="4484304" cy="307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3" t="12974" r="32661" b="9181"/>
          <a:stretch/>
        </p:blipFill>
        <p:spPr bwMode="auto">
          <a:xfrm>
            <a:off x="249675" y="1942036"/>
            <a:ext cx="3962285" cy="3863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3164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143000"/>
          </a:xfrm>
        </p:spPr>
        <p:txBody>
          <a:bodyPr/>
          <a:lstStyle/>
          <a:p>
            <a:r>
              <a:rPr lang="en-US" sz="4000" dirty="0" smtClean="0"/>
              <a:t>Short/Medium Term: </a:t>
            </a:r>
            <a:br>
              <a:rPr lang="en-US" sz="4000" dirty="0" smtClean="0"/>
            </a:br>
            <a:r>
              <a:rPr lang="en-US" sz="4000" dirty="0" smtClean="0"/>
              <a:t>Tank 4 Replacement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1672120"/>
            <a:ext cx="9108504" cy="1108808"/>
          </a:xfrm>
        </p:spPr>
        <p:txBody>
          <a:bodyPr/>
          <a:lstStyle/>
          <a:p>
            <a:r>
              <a:rPr lang="en-US" dirty="0" smtClean="0"/>
              <a:t>A complete 2m section has been built</a:t>
            </a:r>
          </a:p>
          <a:p>
            <a:pPr lvl="1"/>
            <a:r>
              <a:rPr lang="en-US" dirty="0"/>
              <a:t>Re-engineered for better access (6x2m sections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4" descr="C:\Users\bj67\AppData\Local\Microsoft\Windows\Temporary Internet Files\Content.Outlook\YRQZVAPO\sectiona17-10-12.bmp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3" r="18424"/>
          <a:stretch/>
        </p:blipFill>
        <p:spPr bwMode="auto">
          <a:xfrm>
            <a:off x="107504" y="2996952"/>
            <a:ext cx="4680520" cy="316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8539" y="2996953"/>
            <a:ext cx="4187957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272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5760"/>
            <a:ext cx="9144000" cy="1143000"/>
          </a:xfrm>
        </p:spPr>
        <p:txBody>
          <a:bodyPr/>
          <a:lstStyle/>
          <a:p>
            <a:r>
              <a:rPr lang="en-US" sz="4000" dirty="0" smtClean="0"/>
              <a:t>Short/Medium Term: </a:t>
            </a:r>
            <a:br>
              <a:rPr lang="en-US" sz="4000" dirty="0" smtClean="0"/>
            </a:br>
            <a:r>
              <a:rPr lang="en-US" sz="4000" dirty="0" smtClean="0"/>
              <a:t>New MEBT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6986" y="1700808"/>
            <a:ext cx="7560840" cy="1152128"/>
          </a:xfrm>
        </p:spPr>
        <p:txBody>
          <a:bodyPr/>
          <a:lstStyle/>
          <a:p>
            <a:r>
              <a:rPr lang="en-US" sz="2800" dirty="0" smtClean="0"/>
              <a:t>RFQ to DTL beam mismatch</a:t>
            </a:r>
          </a:p>
          <a:p>
            <a:r>
              <a:rPr lang="en-US" sz="2800" dirty="0" smtClean="0"/>
              <a:t>~20% beam loss in Tank1.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989" y="2708920"/>
            <a:ext cx="4287051" cy="4077072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8142" y="3356992"/>
            <a:ext cx="3494338" cy="263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655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5760"/>
            <a:ext cx="9144000" cy="1143000"/>
          </a:xfrm>
        </p:spPr>
        <p:txBody>
          <a:bodyPr/>
          <a:lstStyle/>
          <a:p>
            <a:r>
              <a:rPr lang="en-US" sz="4000" dirty="0" smtClean="0"/>
              <a:t>Short/Medium Term: </a:t>
            </a:r>
            <a:br>
              <a:rPr lang="en-US" sz="4000" dirty="0" smtClean="0"/>
            </a:br>
            <a:r>
              <a:rPr lang="en-US" sz="4000" dirty="0" smtClean="0"/>
              <a:t>New MEBT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700808"/>
            <a:ext cx="8136904" cy="1656184"/>
          </a:xfrm>
        </p:spPr>
        <p:txBody>
          <a:bodyPr/>
          <a:lstStyle/>
          <a:p>
            <a:r>
              <a:rPr lang="en-US" sz="2800" dirty="0" smtClean="0"/>
              <a:t>New MEBT Layout with chopper</a:t>
            </a:r>
          </a:p>
          <a:p>
            <a:r>
              <a:rPr lang="en-US" sz="2800" dirty="0" smtClean="0"/>
              <a:t>Would allow increasing beam current to ~30 mA</a:t>
            </a:r>
          </a:p>
          <a:p>
            <a:pPr lvl="1"/>
            <a:r>
              <a:rPr lang="en-US" sz="2400" dirty="0" smtClean="0"/>
              <a:t>RF systems can cope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10" y="4196184"/>
            <a:ext cx="4814330" cy="146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0023" y="3007652"/>
            <a:ext cx="3692457" cy="370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380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Long </a:t>
            </a:r>
            <a:r>
              <a:rPr lang="en-US" sz="3600" dirty="0" smtClean="0"/>
              <a:t>Term Plans:</a:t>
            </a:r>
            <a:br>
              <a:rPr lang="en-US" sz="3600" dirty="0" smtClean="0"/>
            </a:br>
            <a:r>
              <a:rPr lang="en-US" sz="3600" dirty="0" smtClean="0"/>
              <a:t>Two </a:t>
            </a:r>
            <a:r>
              <a:rPr lang="en-US" sz="3600" dirty="0" smtClean="0"/>
              <a:t>Linac Upgrade Options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856" y="1628800"/>
            <a:ext cx="8229600" cy="1296144"/>
          </a:xfrm>
        </p:spPr>
        <p:txBody>
          <a:bodyPr>
            <a:normAutofit/>
          </a:bodyPr>
          <a:lstStyle/>
          <a:p>
            <a:r>
              <a:rPr lang="en-US" dirty="0"/>
              <a:t>180 MeV Normal Conducting</a:t>
            </a:r>
          </a:p>
          <a:p>
            <a:r>
              <a:rPr lang="en-US" dirty="0"/>
              <a:t>800 MeV Superconducting</a:t>
            </a:r>
            <a:endParaRPr lang="en-GB" dirty="0"/>
          </a:p>
          <a:p>
            <a:pPr marL="0" indent="0">
              <a:buNone/>
            </a:pPr>
            <a:endParaRPr lang="en-GB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530" y="2780928"/>
            <a:ext cx="5678158" cy="2180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056" y="4637167"/>
            <a:ext cx="7812360" cy="2176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62982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180 MeV Linac</a:t>
            </a:r>
            <a:endParaRPr lang="en-US" sz="3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556792"/>
            <a:ext cx="5866556" cy="2252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6825532"/>
              </p:ext>
            </p:extLst>
          </p:nvPr>
        </p:nvGraphicFramePr>
        <p:xfrm>
          <a:off x="467544" y="4149080"/>
          <a:ext cx="4680520" cy="2095499"/>
        </p:xfrm>
        <a:graphic>
          <a:graphicData uri="http://schemas.openxmlformats.org/drawingml/2006/table">
            <a:tbl>
              <a:tblPr/>
              <a:tblGrid>
                <a:gridCol w="2447487"/>
                <a:gridCol w="1451472"/>
                <a:gridCol w="781561"/>
              </a:tblGrid>
              <a:tr h="0"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Ion Species 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H</a:t>
                      </a:r>
                      <a:r>
                        <a:rPr lang="en-GB" sz="1100" baseline="300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- 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Output Energy 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180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MeV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Frequency 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324/648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MHz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Pulse Length 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0.1 – 1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ms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Peak Current 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60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mA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Repetition Rate 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Hz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Duty Cycle 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0.5 – 5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%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Average Beam Power 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54 - 540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kW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Accelerating Structures 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RFQ, DTL, CCL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Accelerator Length 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~99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6" name="Picture 5" descr="C:\Data\Conferences\IPAC11\IUG Poster\ISIS + 180 MeV JPARC linac + FETS no labels EDI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5967" y="1262618"/>
            <a:ext cx="3000529" cy="47586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8471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smtClean="0"/>
              <a:t>Overview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51520" y="1888232"/>
            <a:ext cx="8686800" cy="3773016"/>
          </a:xfrm>
        </p:spPr>
        <p:txBody>
          <a:bodyPr/>
          <a:lstStyle/>
          <a:p>
            <a:r>
              <a:rPr lang="en-GB" dirty="0" smtClean="0"/>
              <a:t>Can the accelerating gradient be increased?</a:t>
            </a:r>
          </a:p>
          <a:p>
            <a:endParaRPr lang="en-GB" dirty="0" smtClean="0"/>
          </a:p>
          <a:p>
            <a:r>
              <a:rPr lang="en-GB" dirty="0" smtClean="0"/>
              <a:t>Can the beam current be increased?</a:t>
            </a:r>
          </a:p>
          <a:p>
            <a:endParaRPr lang="en-GB" dirty="0" smtClean="0"/>
          </a:p>
          <a:p>
            <a:r>
              <a:rPr lang="en-GB" dirty="0" smtClean="0"/>
              <a:t>Can the beam energy be increased?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3170550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180 MeV Linac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2636912"/>
            <a:ext cx="4536504" cy="16810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4387906"/>
            <a:ext cx="3672408" cy="242547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494" y="1133227"/>
            <a:ext cx="3346450" cy="144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748" y="764704"/>
            <a:ext cx="2806700" cy="186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7994" y="2636912"/>
            <a:ext cx="4210510" cy="166736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6096" y="4293096"/>
            <a:ext cx="3384376" cy="249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668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180 MeV Linac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4122037"/>
            <a:ext cx="6624736" cy="24033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1335863"/>
            <a:ext cx="6552728" cy="245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455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180 MeV Linac</a:t>
            </a:r>
            <a:endParaRPr lang="en-US" sz="3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950" y="4005064"/>
            <a:ext cx="7592474" cy="20162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832" y="1340768"/>
            <a:ext cx="3139056" cy="22310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5603" y="1354277"/>
            <a:ext cx="2932901" cy="2232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7" y="1342320"/>
            <a:ext cx="3022784" cy="22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3722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180 MeV Linac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8" y="1997135"/>
            <a:ext cx="4283968" cy="35921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1628800"/>
            <a:ext cx="4568303" cy="432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499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800 MeV Linac</a:t>
            </a:r>
            <a:endParaRPr lang="en-US" sz="36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9245253"/>
              </p:ext>
            </p:extLst>
          </p:nvPr>
        </p:nvGraphicFramePr>
        <p:xfrm>
          <a:off x="683568" y="1788787"/>
          <a:ext cx="4392488" cy="2288285"/>
        </p:xfrm>
        <a:graphic>
          <a:graphicData uri="http://schemas.openxmlformats.org/drawingml/2006/table">
            <a:tbl>
              <a:tblPr/>
              <a:tblGrid>
                <a:gridCol w="1465000"/>
                <a:gridCol w="1463995"/>
                <a:gridCol w="1463493"/>
              </a:tblGrid>
              <a:tr h="0">
                <a:tc>
                  <a:txBody>
                    <a:bodyPr/>
                    <a:lstStyle/>
                    <a:p>
                      <a:endParaRPr lang="en-GB" sz="1100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Ion Species 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H</a:t>
                      </a:r>
                      <a:r>
                        <a:rPr lang="en-GB" sz="1100" baseline="300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- 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Output Energy 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800 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MeV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Frequency 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324/648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MHz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Pulse Length 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0.1 – 1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ms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Peak Current 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60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mA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Repetition Rate 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50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Hz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Duty Cycle 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0.5 – 5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%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Average Beam Power 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240 </a:t>
                      </a:r>
                      <a:r>
                        <a:rPr lang="en-GB" sz="11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- </a:t>
                      </a: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2400 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kW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Accelerating Structures 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RFQ, DTL, </a:t>
                      </a: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CCL, SCL 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10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b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Accelerator Length </a:t>
                      </a:r>
                      <a:endParaRPr lang="en-GB" sz="110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~244</a:t>
                      </a:r>
                      <a:endParaRPr lang="en-GB" sz="1100" dirty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GB" sz="1100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 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581128"/>
            <a:ext cx="7812360" cy="2176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upgrade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335881"/>
            <a:ext cx="3388930" cy="3317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9324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800 MeV Linac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573647"/>
            <a:ext cx="7380312" cy="14314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196" y="4324574"/>
            <a:ext cx="4741860" cy="21602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563" y="1222792"/>
            <a:ext cx="7364837" cy="11260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8064" y="4248108"/>
            <a:ext cx="3559342" cy="256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0738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776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800 MeV Linac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109976"/>
            <a:ext cx="6480720" cy="23366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68" y="1484784"/>
            <a:ext cx="6432548" cy="23371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232" y="1124744"/>
            <a:ext cx="2299269" cy="18722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0233" y="2996952"/>
            <a:ext cx="2304256" cy="188736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2241" y="4926012"/>
            <a:ext cx="2160240" cy="188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473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800 MeV Linac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1700808"/>
            <a:ext cx="4248472" cy="40590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96" y="1815404"/>
            <a:ext cx="4716016" cy="387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450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0" y="477093"/>
            <a:ext cx="9144000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2060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2060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2060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2060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2060"/>
                </a:solidFill>
                <a:latin typeface="Arial" charset="0"/>
                <a:ea typeface="ヒラギノ角ゴ Pro W3" pitchFamily="84" charset="-128"/>
                <a:cs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Lucida Grande" pitchFamily="84" charset="0"/>
                <a:ea typeface="ヒラギノ角ゴ Pro W3" pitchFamily="84" charset="-128"/>
              </a:defRPr>
            </a:lvl9pPr>
          </a:lstStyle>
          <a:p>
            <a:pPr eaLnBrk="1" hangingPunct="1">
              <a:defRPr/>
            </a:pPr>
            <a:r>
              <a:rPr lang="en-GB" sz="4000" kern="0" dirty="0" smtClean="0">
                <a:solidFill>
                  <a:srgbClr val="000066"/>
                </a:solidFill>
                <a:latin typeface="+mn-lt"/>
              </a:rPr>
              <a:t>Conclusions</a:t>
            </a:r>
            <a:endParaRPr lang="en-US" sz="4000" kern="0" dirty="0" smtClean="0">
              <a:solidFill>
                <a:srgbClr val="000066"/>
              </a:solidFill>
              <a:latin typeface="+mn-lt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0" y="1888232"/>
            <a:ext cx="9144000" cy="4969768"/>
          </a:xfrm>
          <a:prstGeom prst="rect">
            <a:avLst/>
          </a:prstGeom>
        </p:spPr>
        <p:txBody>
          <a:bodyPr/>
          <a:lstStyle>
            <a:lvl1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571500" indent="-571500" algn="l">
              <a:buFont typeface="Arial"/>
              <a:buChar char="•"/>
            </a:pPr>
            <a:r>
              <a:rPr lang="en-GB" sz="3200" dirty="0" smtClean="0"/>
              <a:t>Can the accelerating gradient be increased?</a:t>
            </a:r>
          </a:p>
          <a:p>
            <a:pPr marL="971550" lvl="1" indent="-571500">
              <a:buFont typeface="Arial"/>
              <a:buChar char="•"/>
            </a:pPr>
            <a:r>
              <a:rPr lang="en-GB" sz="2800" dirty="0" smtClean="0"/>
              <a:t>Current machine: No/Maybe* - Tank4</a:t>
            </a:r>
          </a:p>
          <a:p>
            <a:pPr marL="971550" lvl="1" indent="-571500">
              <a:buFont typeface="Arial"/>
              <a:buChar char="•"/>
            </a:pPr>
            <a:r>
              <a:rPr lang="en-GB" sz="2800" dirty="0" smtClean="0"/>
              <a:t>Upgrade machines: Yes</a:t>
            </a:r>
          </a:p>
          <a:p>
            <a:pPr marL="571500" indent="-571500" algn="l">
              <a:buFont typeface="Arial"/>
              <a:buChar char="•"/>
            </a:pPr>
            <a:r>
              <a:rPr lang="en-GB" sz="3200" dirty="0" smtClean="0"/>
              <a:t>Can the beam current be increased?</a:t>
            </a:r>
          </a:p>
          <a:p>
            <a:pPr marL="971550" lvl="1" indent="-571500">
              <a:buFont typeface="Arial"/>
              <a:buChar char="•"/>
            </a:pPr>
            <a:r>
              <a:rPr lang="en-GB" sz="2800" dirty="0" smtClean="0"/>
              <a:t>Current machine: Yes</a:t>
            </a:r>
          </a:p>
          <a:p>
            <a:pPr marL="971550" lvl="1" indent="-571500">
              <a:buFont typeface="Arial"/>
              <a:buChar char="•"/>
            </a:pPr>
            <a:r>
              <a:rPr lang="en-GB" sz="2800" dirty="0" smtClean="0"/>
              <a:t>Upgrade machines: Yes</a:t>
            </a:r>
            <a:endParaRPr lang="en-GB" sz="2800" dirty="0"/>
          </a:p>
          <a:p>
            <a:pPr marL="571500" indent="-571500" algn="l">
              <a:buFont typeface="Arial"/>
              <a:buChar char="•"/>
            </a:pPr>
            <a:r>
              <a:rPr lang="en-GB" sz="3200" dirty="0" smtClean="0"/>
              <a:t>Can the beam energy be increased?</a:t>
            </a:r>
          </a:p>
          <a:p>
            <a:pPr marL="971550" lvl="1" indent="-571500">
              <a:buFont typeface="Arial"/>
              <a:buChar char="•"/>
            </a:pPr>
            <a:r>
              <a:rPr lang="en-GB" sz="2800" dirty="0" smtClean="0"/>
              <a:t>Current machine: No/Maybe* - Tank4</a:t>
            </a:r>
          </a:p>
          <a:p>
            <a:pPr marL="971550" lvl="1" indent="-571500">
              <a:buFont typeface="Arial"/>
              <a:buChar char="•"/>
            </a:pPr>
            <a:r>
              <a:rPr lang="en-GB" sz="2800" dirty="0" smtClean="0"/>
              <a:t>Upgrade machines: Yes</a:t>
            </a:r>
            <a:endParaRPr lang="en-GB" sz="3200" dirty="0" smtClean="0"/>
          </a:p>
        </p:txBody>
      </p:sp>
    </p:spTree>
    <p:extLst>
      <p:ext uri="{BB962C8B-B14F-4D97-AF65-F5344CB8AC3E}">
        <p14:creationId xmlns:p14="http://schemas.microsoft.com/office/powerpoint/2010/main" val="4121332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GB" sz="4000" dirty="0" smtClean="0"/>
              <a:t>ISIS @ RAL</a:t>
            </a:r>
            <a:endParaRPr lang="en-GB" sz="4000" dirty="0"/>
          </a:p>
        </p:txBody>
      </p:sp>
      <p:pic>
        <p:nvPicPr>
          <p:cNvPr id="6" name="Picture 2" descr="http://www.stfc.ac.uk/resources/image/06EC3818_10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44000" cy="59042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2468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GB" sz="4000" dirty="0" smtClean="0"/>
              <a:t>ISIS @ RAL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7504" y="1412776"/>
            <a:ext cx="4906888" cy="4464496"/>
          </a:xfrm>
        </p:spPr>
        <p:txBody>
          <a:bodyPr/>
          <a:lstStyle/>
          <a:p>
            <a:r>
              <a:rPr lang="en-GB" sz="2800" dirty="0" smtClean="0"/>
              <a:t>Inaugurated in 1984</a:t>
            </a:r>
          </a:p>
          <a:p>
            <a:r>
              <a:rPr lang="en-GB" sz="2800" dirty="0" smtClean="0"/>
              <a:t>Accelerator:</a:t>
            </a:r>
          </a:p>
          <a:p>
            <a:pPr lvl="1"/>
            <a:r>
              <a:rPr lang="en-GB" sz="2400" dirty="0" smtClean="0"/>
              <a:t>H</a:t>
            </a:r>
            <a:r>
              <a:rPr lang="en-GB" sz="2400" baseline="30000" dirty="0" smtClean="0"/>
              <a:t>- </a:t>
            </a:r>
            <a:r>
              <a:rPr lang="en-GB" sz="2400" dirty="0" smtClean="0"/>
              <a:t>Ion Source</a:t>
            </a:r>
          </a:p>
          <a:p>
            <a:pPr lvl="1"/>
            <a:r>
              <a:rPr lang="en-GB" sz="2400" dirty="0" smtClean="0"/>
              <a:t>70 </a:t>
            </a:r>
            <a:r>
              <a:rPr lang="en-GB" sz="2400" dirty="0" smtClean="0"/>
              <a:t>MeV </a:t>
            </a:r>
            <a:r>
              <a:rPr lang="en-GB" sz="2400" dirty="0" smtClean="0"/>
              <a:t>Linac, 202.5 MHz</a:t>
            </a:r>
          </a:p>
          <a:p>
            <a:pPr lvl="1"/>
            <a:r>
              <a:rPr lang="en-GB" sz="2400" dirty="0" smtClean="0"/>
              <a:t>800 </a:t>
            </a:r>
            <a:r>
              <a:rPr lang="en-GB" sz="2400" dirty="0" smtClean="0"/>
              <a:t>MeV proton synchrotron</a:t>
            </a:r>
          </a:p>
          <a:p>
            <a:r>
              <a:rPr lang="en-GB" sz="2800" dirty="0" smtClean="0"/>
              <a:t>~230 </a:t>
            </a:r>
            <a:r>
              <a:rPr lang="el-GR" sz="2800" dirty="0" smtClean="0"/>
              <a:t>μ</a:t>
            </a:r>
            <a:r>
              <a:rPr lang="en-GB" sz="2800" dirty="0" smtClean="0"/>
              <a:t>A (2.9*10^13 </a:t>
            </a:r>
            <a:r>
              <a:rPr lang="en-GB" sz="2800" dirty="0" err="1" smtClean="0"/>
              <a:t>ppp</a:t>
            </a:r>
            <a:r>
              <a:rPr lang="en-GB" sz="2800" dirty="0" smtClean="0"/>
              <a:t>)</a:t>
            </a:r>
          </a:p>
          <a:p>
            <a:r>
              <a:rPr lang="en-GB" sz="2800" dirty="0" smtClean="0"/>
              <a:t>50 Hz, 184 </a:t>
            </a:r>
            <a:r>
              <a:rPr lang="en-GB" sz="2800" dirty="0" smtClean="0"/>
              <a:t>kW</a:t>
            </a:r>
            <a:endParaRPr lang="en-GB" sz="2800" dirty="0" smtClean="0"/>
          </a:p>
          <a:p>
            <a:pPr lvl="1"/>
            <a:r>
              <a:rPr lang="en-GB" sz="2400" dirty="0" smtClean="0"/>
              <a:t>148 kW to TS-1 (40 Hz)</a:t>
            </a:r>
          </a:p>
          <a:p>
            <a:pPr lvl="1"/>
            <a:r>
              <a:rPr lang="en-GB" sz="2400" dirty="0" smtClean="0"/>
              <a:t>36 kW to TS-2 (10 Hz)</a:t>
            </a:r>
            <a:endParaRPr lang="en-GB" sz="2400" dirty="0"/>
          </a:p>
        </p:txBody>
      </p:sp>
      <p:pic>
        <p:nvPicPr>
          <p:cNvPr id="6" name="Picture 8" descr="THXG03f1.eps"/>
          <p:cNvPicPr>
            <a:picLocks noGrp="1" noChangeAspect="1"/>
          </p:cNvPicPr>
          <p:nvPr>
            <p:ph sz="half" idx="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0072" y="1423317"/>
            <a:ext cx="3416061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8836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www.isis.stfc.ac.uk/images/news/isis-published-in-guinness-book-of-world-records-13591.jpg"/>
          <p:cNvPicPr>
            <a:picLocks noGrp="1" noChangeAspect="1" noChangeArrowheads="1"/>
          </p:cNvPicPr>
          <p:nvPr>
            <p:ph sz="half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927770"/>
            <a:ext cx="8350324" cy="59174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-84534"/>
            <a:ext cx="8229600" cy="1143000"/>
          </a:xfrm>
        </p:spPr>
        <p:txBody>
          <a:bodyPr/>
          <a:lstStyle/>
          <a:p>
            <a:r>
              <a:rPr lang="en-GB" sz="4000" dirty="0" smtClean="0"/>
              <a:t>ISIS @ RAL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353795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r>
              <a:rPr lang="en-GB" sz="4000" dirty="0" smtClean="0"/>
              <a:t>ISIS @ RAL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5496" y="1628800"/>
            <a:ext cx="9108504" cy="4608512"/>
          </a:xfrm>
        </p:spPr>
        <p:txBody>
          <a:bodyPr/>
          <a:lstStyle/>
          <a:p>
            <a:r>
              <a:rPr lang="en-GB" sz="2800" dirty="0" smtClean="0"/>
              <a:t>Some “Recycled” Components</a:t>
            </a:r>
          </a:p>
          <a:p>
            <a:r>
              <a:rPr lang="en-US" sz="2800" dirty="0" smtClean="0"/>
              <a:t>ISIS was originally expected to have an operational </a:t>
            </a:r>
            <a:r>
              <a:rPr lang="en-US" sz="2800" dirty="0" smtClean="0"/>
              <a:t>lifetime </a:t>
            </a:r>
            <a:r>
              <a:rPr lang="en-US" sz="2800" dirty="0" smtClean="0"/>
              <a:t>of 20 </a:t>
            </a:r>
            <a:r>
              <a:rPr lang="en-US" sz="2800" dirty="0" smtClean="0"/>
              <a:t>years</a:t>
            </a:r>
          </a:p>
          <a:p>
            <a:r>
              <a:rPr lang="en-US" sz="2800" dirty="0"/>
              <a:t>ISIS is the prototype for modern spallation </a:t>
            </a:r>
            <a:r>
              <a:rPr lang="en-US" sz="2800" dirty="0" smtClean="0"/>
              <a:t>facilities</a:t>
            </a:r>
            <a:endParaRPr lang="en-US" sz="2800" dirty="0" smtClean="0"/>
          </a:p>
          <a:p>
            <a:r>
              <a:rPr lang="en-US" sz="2800" dirty="0" smtClean="0"/>
              <a:t>Its </a:t>
            </a:r>
            <a:r>
              <a:rPr lang="en-US" sz="2800" dirty="0" smtClean="0"/>
              <a:t>scientific success </a:t>
            </a:r>
            <a:r>
              <a:rPr lang="en-US" sz="2800" dirty="0" smtClean="0"/>
              <a:t>will probably double its </a:t>
            </a:r>
            <a:r>
              <a:rPr lang="en-US" sz="2800" dirty="0" smtClean="0"/>
              <a:t>lifetime</a:t>
            </a:r>
            <a:endParaRPr lang="en-US" sz="2800" dirty="0" smtClean="0"/>
          </a:p>
          <a:p>
            <a:pPr lvl="1"/>
            <a:r>
              <a:rPr lang="en-US" sz="2400" dirty="0" smtClean="0"/>
              <a:t>Neutron demand from users</a:t>
            </a:r>
          </a:p>
          <a:p>
            <a:pPr lvl="1"/>
            <a:r>
              <a:rPr lang="en-US" sz="2400" dirty="0" smtClean="0"/>
              <a:t>Maintenance, refurbishment, </a:t>
            </a:r>
            <a:r>
              <a:rPr lang="en-US" sz="2400" dirty="0" smtClean="0"/>
              <a:t>investment</a:t>
            </a:r>
          </a:p>
          <a:p>
            <a:pPr lvl="2"/>
            <a:r>
              <a:rPr lang="en-US" sz="2000" b="1" dirty="0" smtClean="0"/>
              <a:t>Short/Medium Term Upgrades</a:t>
            </a:r>
          </a:p>
          <a:p>
            <a:pPr lvl="2"/>
            <a:r>
              <a:rPr lang="en-US" sz="2000" b="1" dirty="0" smtClean="0"/>
              <a:t>Medium/Long Term Upgrades</a:t>
            </a:r>
            <a:endParaRPr lang="en-US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2785099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13792"/>
            <a:ext cx="8229600" cy="1143000"/>
          </a:xfrm>
        </p:spPr>
        <p:txBody>
          <a:bodyPr/>
          <a:lstStyle/>
          <a:p>
            <a:r>
              <a:rPr lang="en-GB" sz="4000" dirty="0" smtClean="0"/>
              <a:t>The ISIS Linac</a:t>
            </a:r>
            <a:endParaRPr lang="en-GB" sz="4000" dirty="0"/>
          </a:p>
        </p:txBody>
      </p:sp>
      <p:grpSp>
        <p:nvGrpSpPr>
          <p:cNvPr id="74" name="Group 73"/>
          <p:cNvGrpSpPr/>
          <p:nvPr/>
        </p:nvGrpSpPr>
        <p:grpSpPr>
          <a:xfrm>
            <a:off x="107504" y="2521503"/>
            <a:ext cx="4955735" cy="1804392"/>
            <a:chOff x="-3230675" y="-546972"/>
            <a:chExt cx="4955735" cy="1804392"/>
          </a:xfrm>
        </p:grpSpPr>
        <p:grpSp>
          <p:nvGrpSpPr>
            <p:cNvPr id="75" name="Group 74"/>
            <p:cNvGrpSpPr/>
            <p:nvPr/>
          </p:nvGrpSpPr>
          <p:grpSpPr>
            <a:xfrm>
              <a:off x="884114" y="97111"/>
              <a:ext cx="525083" cy="680467"/>
              <a:chOff x="5099206" y="2809503"/>
              <a:chExt cx="525083" cy="680467"/>
            </a:xfrm>
          </p:grpSpPr>
          <p:sp>
            <p:nvSpPr>
              <p:cNvPr id="136" name="AutoShape 133"/>
              <p:cNvSpPr>
                <a:spLocks noChangeArrowheads="1"/>
              </p:cNvSpPr>
              <p:nvPr/>
            </p:nvSpPr>
            <p:spPr bwMode="auto">
              <a:xfrm>
                <a:off x="5099206" y="2809503"/>
                <a:ext cx="525083" cy="680467"/>
              </a:xfrm>
              <a:prstGeom prst="roundRect">
                <a:avLst>
                  <a:gd name="adj" fmla="val 16667"/>
                </a:avLst>
              </a:prstGeom>
              <a:solidFill>
                <a:srgbClr val="9BBB59">
                  <a:lumMod val="60000"/>
                  <a:lumOff val="40000"/>
                </a:srgbClr>
              </a:solidFill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7" name="Rectangle 118"/>
              <p:cNvSpPr>
                <a:spLocks noChangeArrowheads="1"/>
              </p:cNvSpPr>
              <p:nvPr/>
            </p:nvSpPr>
            <p:spPr bwMode="auto">
              <a:xfrm>
                <a:off x="5192627" y="2871986"/>
                <a:ext cx="144000" cy="216000"/>
              </a:xfrm>
              <a:prstGeom prst="rect">
                <a:avLst/>
              </a:prstGeom>
              <a:solidFill>
                <a:srgbClr val="C0C0C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8" name="Rectangle 118"/>
              <p:cNvSpPr>
                <a:spLocks noChangeArrowheads="1"/>
              </p:cNvSpPr>
              <p:nvPr/>
            </p:nvSpPr>
            <p:spPr bwMode="auto">
              <a:xfrm>
                <a:off x="5192627" y="3222525"/>
                <a:ext cx="144000" cy="216000"/>
              </a:xfrm>
              <a:prstGeom prst="rect">
                <a:avLst/>
              </a:prstGeom>
              <a:solidFill>
                <a:srgbClr val="C0C0C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9" name="Rectangle 118"/>
              <p:cNvSpPr>
                <a:spLocks noChangeArrowheads="1"/>
              </p:cNvSpPr>
              <p:nvPr/>
            </p:nvSpPr>
            <p:spPr bwMode="auto">
              <a:xfrm>
                <a:off x="5388833" y="2871986"/>
                <a:ext cx="144000" cy="216000"/>
              </a:xfrm>
              <a:prstGeom prst="rect">
                <a:avLst/>
              </a:prstGeom>
              <a:solidFill>
                <a:srgbClr val="C0C0C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40" name="Rectangle 118"/>
              <p:cNvSpPr>
                <a:spLocks noChangeArrowheads="1"/>
              </p:cNvSpPr>
              <p:nvPr/>
            </p:nvSpPr>
            <p:spPr bwMode="auto">
              <a:xfrm>
                <a:off x="5388833" y="3222525"/>
                <a:ext cx="144000" cy="216000"/>
              </a:xfrm>
              <a:prstGeom prst="rect">
                <a:avLst/>
              </a:prstGeom>
              <a:solidFill>
                <a:srgbClr val="C0C0C0"/>
              </a:solidFill>
              <a:ln w="1905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76" name="AutoShape 133"/>
            <p:cNvSpPr>
              <a:spLocks noChangeArrowheads="1"/>
            </p:cNvSpPr>
            <p:nvPr/>
          </p:nvSpPr>
          <p:spPr bwMode="auto">
            <a:xfrm>
              <a:off x="-556723" y="95767"/>
              <a:ext cx="1296144" cy="680467"/>
            </a:xfrm>
            <a:prstGeom prst="roundRect">
              <a:avLst>
                <a:gd name="adj" fmla="val 16667"/>
              </a:avLst>
            </a:prstGeom>
            <a:solidFill>
              <a:srgbClr val="9BBB59">
                <a:lumMod val="60000"/>
                <a:lumOff val="40000"/>
              </a:srgbClr>
            </a:solidFill>
            <a:ln w="2857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7" name="AutoShape 133"/>
            <p:cNvSpPr>
              <a:spLocks noChangeArrowheads="1"/>
            </p:cNvSpPr>
            <p:nvPr/>
          </p:nvSpPr>
          <p:spPr bwMode="auto">
            <a:xfrm>
              <a:off x="-2500939" y="101472"/>
              <a:ext cx="864096" cy="680467"/>
            </a:xfrm>
            <a:prstGeom prst="roundRect">
              <a:avLst>
                <a:gd name="adj" fmla="val 16667"/>
              </a:avLst>
            </a:prstGeom>
            <a:solidFill>
              <a:srgbClr val="9BBB59">
                <a:lumMod val="60000"/>
                <a:lumOff val="40000"/>
              </a:srgbClr>
            </a:solidFill>
            <a:ln w="2857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8" name="AutoShape 133"/>
            <p:cNvSpPr>
              <a:spLocks noChangeArrowheads="1"/>
            </p:cNvSpPr>
            <p:nvPr/>
          </p:nvSpPr>
          <p:spPr bwMode="auto">
            <a:xfrm>
              <a:off x="-3024045" y="94275"/>
              <a:ext cx="425698" cy="680467"/>
            </a:xfrm>
            <a:prstGeom prst="roundRect">
              <a:avLst>
                <a:gd name="adj" fmla="val 16667"/>
              </a:avLst>
            </a:prstGeom>
            <a:solidFill>
              <a:srgbClr val="9BBB59">
                <a:lumMod val="60000"/>
                <a:lumOff val="40000"/>
              </a:srgbClr>
            </a:solidFill>
            <a:ln w="2857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9" name="AutoShape 133"/>
            <p:cNvSpPr>
              <a:spLocks noChangeArrowheads="1"/>
            </p:cNvSpPr>
            <p:nvPr/>
          </p:nvSpPr>
          <p:spPr bwMode="auto">
            <a:xfrm>
              <a:off x="-1535437" y="103541"/>
              <a:ext cx="859568" cy="680467"/>
            </a:xfrm>
            <a:prstGeom prst="roundRect">
              <a:avLst>
                <a:gd name="adj" fmla="val 16667"/>
              </a:avLst>
            </a:prstGeom>
            <a:solidFill>
              <a:srgbClr val="9BBB59">
                <a:lumMod val="60000"/>
                <a:lumOff val="40000"/>
              </a:srgbClr>
            </a:solidFill>
            <a:ln w="28575">
              <a:solidFill>
                <a:sysClr val="windowText" lastClr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0" name="Rectangle 109"/>
            <p:cNvSpPr>
              <a:spLocks noChangeAspect="1" noChangeArrowheads="1"/>
            </p:cNvSpPr>
            <p:nvPr/>
          </p:nvSpPr>
          <p:spPr bwMode="auto">
            <a:xfrm>
              <a:off x="-2906908" y="315460"/>
              <a:ext cx="189703" cy="262887"/>
            </a:xfrm>
            <a:prstGeom prst="rect">
              <a:avLst/>
            </a:prstGeom>
            <a:solidFill>
              <a:srgbClr val="BBE0E3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1" name="Freeform 110"/>
            <p:cNvSpPr>
              <a:spLocks noChangeAspect="1"/>
            </p:cNvSpPr>
            <p:nvPr/>
          </p:nvSpPr>
          <p:spPr bwMode="auto">
            <a:xfrm>
              <a:off x="-1492994" y="233643"/>
              <a:ext cx="762502" cy="145750"/>
            </a:xfrm>
            <a:custGeom>
              <a:avLst/>
              <a:gdLst/>
              <a:ahLst/>
              <a:cxnLst>
                <a:cxn ang="0">
                  <a:pos x="3" y="161"/>
                </a:cxn>
                <a:cxn ang="0">
                  <a:pos x="139" y="252"/>
                </a:cxn>
                <a:cxn ang="0">
                  <a:pos x="230" y="161"/>
                </a:cxn>
                <a:cxn ang="0">
                  <a:pos x="366" y="252"/>
                </a:cxn>
                <a:cxn ang="0">
                  <a:pos x="457" y="161"/>
                </a:cxn>
                <a:cxn ang="0">
                  <a:pos x="593" y="252"/>
                </a:cxn>
                <a:cxn ang="0">
                  <a:pos x="684" y="161"/>
                </a:cxn>
                <a:cxn ang="0">
                  <a:pos x="820" y="252"/>
                </a:cxn>
                <a:cxn ang="0">
                  <a:pos x="910" y="161"/>
                </a:cxn>
                <a:cxn ang="0">
                  <a:pos x="1047" y="252"/>
                </a:cxn>
                <a:cxn ang="0">
                  <a:pos x="1137" y="161"/>
                </a:cxn>
                <a:cxn ang="0">
                  <a:pos x="1273" y="252"/>
                </a:cxn>
                <a:cxn ang="0">
                  <a:pos x="1364" y="161"/>
                </a:cxn>
                <a:cxn ang="0">
                  <a:pos x="1500" y="252"/>
                </a:cxn>
                <a:cxn ang="0">
                  <a:pos x="1591" y="161"/>
                </a:cxn>
                <a:cxn ang="0">
                  <a:pos x="1727" y="252"/>
                </a:cxn>
                <a:cxn ang="0">
                  <a:pos x="1818" y="161"/>
                </a:cxn>
                <a:cxn ang="0">
                  <a:pos x="1727" y="25"/>
                </a:cxn>
                <a:cxn ang="0">
                  <a:pos x="1455" y="25"/>
                </a:cxn>
                <a:cxn ang="0">
                  <a:pos x="340" y="25"/>
                </a:cxn>
                <a:cxn ang="0">
                  <a:pos x="88" y="23"/>
                </a:cxn>
                <a:cxn ang="0">
                  <a:pos x="3" y="161"/>
                </a:cxn>
              </a:cxnLst>
              <a:rect l="0" t="0" r="r" b="b"/>
              <a:pathLst>
                <a:path w="1818" h="252">
                  <a:moveTo>
                    <a:pt x="3" y="161"/>
                  </a:moveTo>
                  <a:cubicBezTo>
                    <a:pt x="0" y="200"/>
                    <a:pt x="101" y="252"/>
                    <a:pt x="139" y="252"/>
                  </a:cubicBezTo>
                  <a:cubicBezTo>
                    <a:pt x="177" y="252"/>
                    <a:pt x="192" y="161"/>
                    <a:pt x="230" y="161"/>
                  </a:cubicBezTo>
                  <a:cubicBezTo>
                    <a:pt x="268" y="161"/>
                    <a:pt x="328" y="252"/>
                    <a:pt x="366" y="252"/>
                  </a:cubicBezTo>
                  <a:cubicBezTo>
                    <a:pt x="404" y="252"/>
                    <a:pt x="419" y="161"/>
                    <a:pt x="457" y="161"/>
                  </a:cubicBezTo>
                  <a:cubicBezTo>
                    <a:pt x="495" y="161"/>
                    <a:pt x="555" y="252"/>
                    <a:pt x="593" y="252"/>
                  </a:cubicBezTo>
                  <a:cubicBezTo>
                    <a:pt x="631" y="252"/>
                    <a:pt x="646" y="161"/>
                    <a:pt x="684" y="161"/>
                  </a:cubicBezTo>
                  <a:cubicBezTo>
                    <a:pt x="722" y="161"/>
                    <a:pt x="782" y="252"/>
                    <a:pt x="820" y="252"/>
                  </a:cubicBezTo>
                  <a:cubicBezTo>
                    <a:pt x="858" y="252"/>
                    <a:pt x="872" y="161"/>
                    <a:pt x="910" y="161"/>
                  </a:cubicBezTo>
                  <a:cubicBezTo>
                    <a:pt x="948" y="161"/>
                    <a:pt x="1009" y="252"/>
                    <a:pt x="1047" y="252"/>
                  </a:cubicBezTo>
                  <a:cubicBezTo>
                    <a:pt x="1085" y="252"/>
                    <a:pt x="1099" y="161"/>
                    <a:pt x="1137" y="161"/>
                  </a:cubicBezTo>
                  <a:cubicBezTo>
                    <a:pt x="1175" y="161"/>
                    <a:pt x="1235" y="252"/>
                    <a:pt x="1273" y="252"/>
                  </a:cubicBezTo>
                  <a:cubicBezTo>
                    <a:pt x="1311" y="252"/>
                    <a:pt x="1326" y="161"/>
                    <a:pt x="1364" y="161"/>
                  </a:cubicBezTo>
                  <a:cubicBezTo>
                    <a:pt x="1402" y="161"/>
                    <a:pt x="1462" y="252"/>
                    <a:pt x="1500" y="252"/>
                  </a:cubicBezTo>
                  <a:cubicBezTo>
                    <a:pt x="1538" y="252"/>
                    <a:pt x="1553" y="161"/>
                    <a:pt x="1591" y="161"/>
                  </a:cubicBezTo>
                  <a:cubicBezTo>
                    <a:pt x="1629" y="161"/>
                    <a:pt x="1689" y="252"/>
                    <a:pt x="1727" y="252"/>
                  </a:cubicBezTo>
                  <a:cubicBezTo>
                    <a:pt x="1765" y="252"/>
                    <a:pt x="1818" y="199"/>
                    <a:pt x="1818" y="161"/>
                  </a:cubicBezTo>
                  <a:cubicBezTo>
                    <a:pt x="1818" y="123"/>
                    <a:pt x="1788" y="48"/>
                    <a:pt x="1727" y="25"/>
                  </a:cubicBezTo>
                  <a:cubicBezTo>
                    <a:pt x="1666" y="2"/>
                    <a:pt x="1686" y="25"/>
                    <a:pt x="1455" y="25"/>
                  </a:cubicBezTo>
                  <a:cubicBezTo>
                    <a:pt x="1224" y="25"/>
                    <a:pt x="568" y="25"/>
                    <a:pt x="340" y="25"/>
                  </a:cubicBezTo>
                  <a:cubicBezTo>
                    <a:pt x="112" y="25"/>
                    <a:pt x="144" y="0"/>
                    <a:pt x="88" y="23"/>
                  </a:cubicBezTo>
                  <a:cubicBezTo>
                    <a:pt x="32" y="46"/>
                    <a:pt x="21" y="132"/>
                    <a:pt x="3" y="161"/>
                  </a:cubicBezTo>
                  <a:close/>
                </a:path>
              </a:pathLst>
            </a:custGeom>
            <a:gradFill rotWithShape="1">
              <a:gsLst>
                <a:gs pos="0">
                  <a:srgbClr val="CC6600">
                    <a:gamma/>
                    <a:tint val="52549"/>
                    <a:invGamma/>
                  </a:srgbClr>
                </a:gs>
                <a:gs pos="50000">
                  <a:srgbClr val="CC6600"/>
                </a:gs>
                <a:gs pos="100000">
                  <a:srgbClr val="CC6600">
                    <a:gamma/>
                    <a:tint val="52549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2" name="Freeform 111"/>
            <p:cNvSpPr>
              <a:spLocks noChangeAspect="1"/>
            </p:cNvSpPr>
            <p:nvPr/>
          </p:nvSpPr>
          <p:spPr bwMode="auto">
            <a:xfrm flipV="1">
              <a:off x="-1492994" y="489377"/>
              <a:ext cx="762502" cy="143068"/>
            </a:xfrm>
            <a:custGeom>
              <a:avLst/>
              <a:gdLst/>
              <a:ahLst/>
              <a:cxnLst>
                <a:cxn ang="0">
                  <a:pos x="3" y="161"/>
                </a:cxn>
                <a:cxn ang="0">
                  <a:pos x="139" y="252"/>
                </a:cxn>
                <a:cxn ang="0">
                  <a:pos x="230" y="161"/>
                </a:cxn>
                <a:cxn ang="0">
                  <a:pos x="366" y="252"/>
                </a:cxn>
                <a:cxn ang="0">
                  <a:pos x="457" y="161"/>
                </a:cxn>
                <a:cxn ang="0">
                  <a:pos x="593" y="252"/>
                </a:cxn>
                <a:cxn ang="0">
                  <a:pos x="684" y="161"/>
                </a:cxn>
                <a:cxn ang="0">
                  <a:pos x="820" y="252"/>
                </a:cxn>
                <a:cxn ang="0">
                  <a:pos x="910" y="161"/>
                </a:cxn>
                <a:cxn ang="0">
                  <a:pos x="1047" y="252"/>
                </a:cxn>
                <a:cxn ang="0">
                  <a:pos x="1137" y="161"/>
                </a:cxn>
                <a:cxn ang="0">
                  <a:pos x="1273" y="252"/>
                </a:cxn>
                <a:cxn ang="0">
                  <a:pos x="1364" y="161"/>
                </a:cxn>
                <a:cxn ang="0">
                  <a:pos x="1500" y="252"/>
                </a:cxn>
                <a:cxn ang="0">
                  <a:pos x="1591" y="161"/>
                </a:cxn>
                <a:cxn ang="0">
                  <a:pos x="1727" y="252"/>
                </a:cxn>
                <a:cxn ang="0">
                  <a:pos x="1818" y="161"/>
                </a:cxn>
                <a:cxn ang="0">
                  <a:pos x="1727" y="25"/>
                </a:cxn>
                <a:cxn ang="0">
                  <a:pos x="1455" y="25"/>
                </a:cxn>
                <a:cxn ang="0">
                  <a:pos x="340" y="25"/>
                </a:cxn>
                <a:cxn ang="0">
                  <a:pos x="88" y="23"/>
                </a:cxn>
                <a:cxn ang="0">
                  <a:pos x="3" y="161"/>
                </a:cxn>
              </a:cxnLst>
              <a:rect l="0" t="0" r="r" b="b"/>
              <a:pathLst>
                <a:path w="1818" h="252">
                  <a:moveTo>
                    <a:pt x="3" y="161"/>
                  </a:moveTo>
                  <a:cubicBezTo>
                    <a:pt x="0" y="200"/>
                    <a:pt x="101" y="252"/>
                    <a:pt x="139" y="252"/>
                  </a:cubicBezTo>
                  <a:cubicBezTo>
                    <a:pt x="177" y="252"/>
                    <a:pt x="192" y="161"/>
                    <a:pt x="230" y="161"/>
                  </a:cubicBezTo>
                  <a:cubicBezTo>
                    <a:pt x="268" y="161"/>
                    <a:pt x="328" y="252"/>
                    <a:pt x="366" y="252"/>
                  </a:cubicBezTo>
                  <a:cubicBezTo>
                    <a:pt x="404" y="252"/>
                    <a:pt x="419" y="161"/>
                    <a:pt x="457" y="161"/>
                  </a:cubicBezTo>
                  <a:cubicBezTo>
                    <a:pt x="495" y="161"/>
                    <a:pt x="555" y="252"/>
                    <a:pt x="593" y="252"/>
                  </a:cubicBezTo>
                  <a:cubicBezTo>
                    <a:pt x="631" y="252"/>
                    <a:pt x="646" y="161"/>
                    <a:pt x="684" y="161"/>
                  </a:cubicBezTo>
                  <a:cubicBezTo>
                    <a:pt x="722" y="161"/>
                    <a:pt x="782" y="252"/>
                    <a:pt x="820" y="252"/>
                  </a:cubicBezTo>
                  <a:cubicBezTo>
                    <a:pt x="858" y="252"/>
                    <a:pt x="872" y="161"/>
                    <a:pt x="910" y="161"/>
                  </a:cubicBezTo>
                  <a:cubicBezTo>
                    <a:pt x="948" y="161"/>
                    <a:pt x="1009" y="252"/>
                    <a:pt x="1047" y="252"/>
                  </a:cubicBezTo>
                  <a:cubicBezTo>
                    <a:pt x="1085" y="252"/>
                    <a:pt x="1099" y="161"/>
                    <a:pt x="1137" y="161"/>
                  </a:cubicBezTo>
                  <a:cubicBezTo>
                    <a:pt x="1175" y="161"/>
                    <a:pt x="1235" y="252"/>
                    <a:pt x="1273" y="252"/>
                  </a:cubicBezTo>
                  <a:cubicBezTo>
                    <a:pt x="1311" y="252"/>
                    <a:pt x="1326" y="161"/>
                    <a:pt x="1364" y="161"/>
                  </a:cubicBezTo>
                  <a:cubicBezTo>
                    <a:pt x="1402" y="161"/>
                    <a:pt x="1462" y="252"/>
                    <a:pt x="1500" y="252"/>
                  </a:cubicBezTo>
                  <a:cubicBezTo>
                    <a:pt x="1538" y="252"/>
                    <a:pt x="1553" y="161"/>
                    <a:pt x="1591" y="161"/>
                  </a:cubicBezTo>
                  <a:cubicBezTo>
                    <a:pt x="1629" y="161"/>
                    <a:pt x="1689" y="252"/>
                    <a:pt x="1727" y="252"/>
                  </a:cubicBezTo>
                  <a:cubicBezTo>
                    <a:pt x="1765" y="252"/>
                    <a:pt x="1818" y="199"/>
                    <a:pt x="1818" y="161"/>
                  </a:cubicBezTo>
                  <a:cubicBezTo>
                    <a:pt x="1818" y="123"/>
                    <a:pt x="1788" y="48"/>
                    <a:pt x="1727" y="25"/>
                  </a:cubicBezTo>
                  <a:cubicBezTo>
                    <a:pt x="1666" y="2"/>
                    <a:pt x="1686" y="25"/>
                    <a:pt x="1455" y="25"/>
                  </a:cubicBezTo>
                  <a:cubicBezTo>
                    <a:pt x="1224" y="25"/>
                    <a:pt x="568" y="25"/>
                    <a:pt x="340" y="25"/>
                  </a:cubicBezTo>
                  <a:cubicBezTo>
                    <a:pt x="112" y="25"/>
                    <a:pt x="144" y="0"/>
                    <a:pt x="88" y="23"/>
                  </a:cubicBezTo>
                  <a:cubicBezTo>
                    <a:pt x="32" y="46"/>
                    <a:pt x="21" y="132"/>
                    <a:pt x="3" y="161"/>
                  </a:cubicBezTo>
                  <a:close/>
                </a:path>
              </a:pathLst>
            </a:custGeom>
            <a:gradFill rotWithShape="1">
              <a:gsLst>
                <a:gs pos="0">
                  <a:srgbClr val="CC6600">
                    <a:gamma/>
                    <a:tint val="52549"/>
                    <a:invGamma/>
                  </a:srgbClr>
                </a:gs>
                <a:gs pos="50000">
                  <a:srgbClr val="CC6600"/>
                </a:gs>
                <a:gs pos="100000">
                  <a:srgbClr val="CC6600">
                    <a:gamma/>
                    <a:tint val="52549"/>
                    <a:invGamma/>
                  </a:srgbClr>
                </a:gs>
              </a:gsLst>
              <a:lin ang="5400000" scaled="1"/>
            </a:gra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3" name="Oval 112"/>
            <p:cNvSpPr>
              <a:spLocks noChangeAspect="1" noChangeArrowheads="1"/>
            </p:cNvSpPr>
            <p:nvPr/>
          </p:nvSpPr>
          <p:spPr bwMode="auto">
            <a:xfrm>
              <a:off x="-2855607" y="387441"/>
              <a:ext cx="75660" cy="106407"/>
            </a:xfrm>
            <a:prstGeom prst="ellipse">
              <a:avLst/>
            </a:prstGeom>
            <a:solidFill>
              <a:srgbClr val="0070C0"/>
            </a:solidFill>
            <a:ln w="76200">
              <a:noFill/>
              <a:round/>
              <a:headEnd/>
              <a:tailEnd/>
            </a:ln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4" name="Line 113"/>
            <p:cNvSpPr>
              <a:spLocks noChangeAspect="1" noChangeShapeType="1"/>
            </p:cNvSpPr>
            <p:nvPr/>
          </p:nvSpPr>
          <p:spPr bwMode="auto">
            <a:xfrm>
              <a:off x="-2788805" y="439304"/>
              <a:ext cx="1296180" cy="0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85" name="Group 115"/>
            <p:cNvGrpSpPr>
              <a:grpSpLocks noChangeAspect="1"/>
            </p:cNvGrpSpPr>
            <p:nvPr/>
          </p:nvGrpSpPr>
          <p:grpSpPr bwMode="auto">
            <a:xfrm>
              <a:off x="-2406077" y="228725"/>
              <a:ext cx="685366" cy="421603"/>
              <a:chOff x="2233" y="7541"/>
              <a:chExt cx="1633" cy="726"/>
            </a:xfrm>
          </p:grpSpPr>
          <p:sp>
            <p:nvSpPr>
              <p:cNvPr id="130" name="Rectangle 116"/>
              <p:cNvSpPr>
                <a:spLocks noChangeAspect="1" noChangeArrowheads="1"/>
              </p:cNvSpPr>
              <p:nvPr/>
            </p:nvSpPr>
            <p:spPr bwMode="auto">
              <a:xfrm>
                <a:off x="2233" y="7541"/>
                <a:ext cx="453" cy="227"/>
              </a:xfrm>
              <a:prstGeom prst="rect">
                <a:avLst/>
              </a:prstGeom>
              <a:solidFill>
                <a:srgbClr val="99CC00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1" name="Rectangle 117"/>
              <p:cNvSpPr>
                <a:spLocks noChangeAspect="1" noChangeArrowheads="1"/>
              </p:cNvSpPr>
              <p:nvPr/>
            </p:nvSpPr>
            <p:spPr bwMode="auto">
              <a:xfrm>
                <a:off x="2823" y="7541"/>
                <a:ext cx="453" cy="227"/>
              </a:xfrm>
              <a:prstGeom prst="rect">
                <a:avLst/>
              </a:prstGeom>
              <a:solidFill>
                <a:srgbClr val="99CC00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2" name="Rectangle 118"/>
              <p:cNvSpPr>
                <a:spLocks noChangeAspect="1" noChangeArrowheads="1"/>
              </p:cNvSpPr>
              <p:nvPr/>
            </p:nvSpPr>
            <p:spPr bwMode="auto">
              <a:xfrm>
                <a:off x="3413" y="7541"/>
                <a:ext cx="453" cy="227"/>
              </a:xfrm>
              <a:prstGeom prst="rect">
                <a:avLst/>
              </a:prstGeom>
              <a:solidFill>
                <a:srgbClr val="99CC00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3" name="Rectangle 119"/>
              <p:cNvSpPr>
                <a:spLocks noChangeAspect="1" noChangeArrowheads="1"/>
              </p:cNvSpPr>
              <p:nvPr/>
            </p:nvSpPr>
            <p:spPr bwMode="auto">
              <a:xfrm>
                <a:off x="2233" y="8040"/>
                <a:ext cx="453" cy="227"/>
              </a:xfrm>
              <a:prstGeom prst="rect">
                <a:avLst/>
              </a:prstGeom>
              <a:solidFill>
                <a:srgbClr val="99CC00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4" name="Rectangle 120"/>
              <p:cNvSpPr>
                <a:spLocks noChangeAspect="1" noChangeArrowheads="1"/>
              </p:cNvSpPr>
              <p:nvPr/>
            </p:nvSpPr>
            <p:spPr bwMode="auto">
              <a:xfrm>
                <a:off x="2823" y="8040"/>
                <a:ext cx="453" cy="227"/>
              </a:xfrm>
              <a:prstGeom prst="rect">
                <a:avLst/>
              </a:prstGeom>
              <a:solidFill>
                <a:srgbClr val="99CC00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35" name="Rectangle 121"/>
              <p:cNvSpPr>
                <a:spLocks noChangeAspect="1" noChangeArrowheads="1"/>
              </p:cNvSpPr>
              <p:nvPr/>
            </p:nvSpPr>
            <p:spPr bwMode="auto">
              <a:xfrm>
                <a:off x="3413" y="8040"/>
                <a:ext cx="453" cy="227"/>
              </a:xfrm>
              <a:prstGeom prst="rect">
                <a:avLst/>
              </a:prstGeom>
              <a:solidFill>
                <a:srgbClr val="99CC00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86" name="Text Box 203"/>
            <p:cNvSpPr txBox="1">
              <a:spLocks noChangeArrowheads="1"/>
            </p:cNvSpPr>
            <p:nvPr/>
          </p:nvSpPr>
          <p:spPr bwMode="auto">
            <a:xfrm>
              <a:off x="-3230675" y="-449440"/>
              <a:ext cx="864189" cy="385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3094" tIns="31547" rIns="63094" bIns="31547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H</a:t>
              </a:r>
              <a:r>
                <a:rPr kumimoji="0" lang="en-GB" sz="1200" b="1" i="0" u="none" strike="noStrike" kern="0" cap="none" spc="0" normalizeH="0" baseline="30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-</a:t>
              </a: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r>
                <a:rPr kumimoji="0" lang="en-GB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Source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7" name="Text Box 204"/>
            <p:cNvSpPr txBox="1">
              <a:spLocks noChangeArrowheads="1"/>
            </p:cNvSpPr>
            <p:nvPr/>
          </p:nvSpPr>
          <p:spPr bwMode="auto">
            <a:xfrm>
              <a:off x="-2329665" y="-207283"/>
              <a:ext cx="531780" cy="215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3094" tIns="31547" rIns="63094" bIns="31547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LEBT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8" name="Text Box 216"/>
            <p:cNvSpPr txBox="1">
              <a:spLocks noChangeArrowheads="1"/>
            </p:cNvSpPr>
            <p:nvPr/>
          </p:nvSpPr>
          <p:spPr bwMode="auto">
            <a:xfrm>
              <a:off x="-1366350" y="-225030"/>
              <a:ext cx="531034" cy="215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3094" tIns="31547" rIns="63094" bIns="31547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RFQ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grpSp>
          <p:nvGrpSpPr>
            <p:cNvPr id="89" name="Group 167"/>
            <p:cNvGrpSpPr/>
            <p:nvPr/>
          </p:nvGrpSpPr>
          <p:grpSpPr>
            <a:xfrm>
              <a:off x="-444265" y="227274"/>
              <a:ext cx="1080119" cy="432048"/>
              <a:chOff x="4226386" y="1412776"/>
              <a:chExt cx="2933897" cy="504056"/>
            </a:xfrm>
          </p:grpSpPr>
          <p:sp>
            <p:nvSpPr>
              <p:cNvPr id="102" name="Rectangle 154"/>
              <p:cNvSpPr>
                <a:spLocks noChangeAspect="1" noChangeArrowheads="1"/>
              </p:cNvSpPr>
              <p:nvPr/>
            </p:nvSpPr>
            <p:spPr bwMode="auto">
              <a:xfrm>
                <a:off x="4226386" y="1412776"/>
                <a:ext cx="91623" cy="148065"/>
              </a:xfrm>
              <a:prstGeom prst="rect">
                <a:avLst/>
              </a:prstGeom>
              <a:gradFill rotWithShape="1">
                <a:gsLst>
                  <a:gs pos="0">
                    <a:srgbClr val="CC6600">
                      <a:gamma/>
                      <a:tint val="64314"/>
                      <a:invGamma/>
                    </a:srgbClr>
                  </a:gs>
                  <a:gs pos="50000">
                    <a:srgbClr val="CC6600"/>
                  </a:gs>
                  <a:gs pos="100000">
                    <a:srgbClr val="CC6600">
                      <a:gamma/>
                      <a:tint val="64314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3" name="Rectangle 153"/>
              <p:cNvSpPr>
                <a:spLocks noChangeAspect="1" noChangeArrowheads="1"/>
              </p:cNvSpPr>
              <p:nvPr/>
            </p:nvSpPr>
            <p:spPr bwMode="auto">
              <a:xfrm>
                <a:off x="4378442" y="1412776"/>
                <a:ext cx="93573" cy="148065"/>
              </a:xfrm>
              <a:prstGeom prst="rect">
                <a:avLst/>
              </a:prstGeom>
              <a:gradFill rotWithShape="1">
                <a:gsLst>
                  <a:gs pos="0">
                    <a:srgbClr val="CC6600">
                      <a:gamma/>
                      <a:tint val="64314"/>
                      <a:invGamma/>
                    </a:srgbClr>
                  </a:gs>
                  <a:gs pos="50000">
                    <a:srgbClr val="CC6600"/>
                  </a:gs>
                  <a:gs pos="100000">
                    <a:srgbClr val="CC6600">
                      <a:gamma/>
                      <a:tint val="64314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4" name="Rectangle 152"/>
              <p:cNvSpPr>
                <a:spLocks noChangeAspect="1" noChangeArrowheads="1"/>
              </p:cNvSpPr>
              <p:nvPr/>
            </p:nvSpPr>
            <p:spPr bwMode="auto">
              <a:xfrm>
                <a:off x="4536346" y="1412776"/>
                <a:ext cx="93573" cy="148065"/>
              </a:xfrm>
              <a:prstGeom prst="rect">
                <a:avLst/>
              </a:prstGeom>
              <a:gradFill rotWithShape="1">
                <a:gsLst>
                  <a:gs pos="0">
                    <a:srgbClr val="CC6600">
                      <a:gamma/>
                      <a:tint val="64314"/>
                      <a:invGamma/>
                    </a:srgbClr>
                  </a:gs>
                  <a:gs pos="50000">
                    <a:srgbClr val="CC6600"/>
                  </a:gs>
                  <a:gs pos="100000">
                    <a:srgbClr val="CC6600">
                      <a:gamma/>
                      <a:tint val="64314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5" name="Rectangle 151"/>
              <p:cNvSpPr>
                <a:spLocks noChangeAspect="1" noChangeArrowheads="1"/>
              </p:cNvSpPr>
              <p:nvPr/>
            </p:nvSpPr>
            <p:spPr bwMode="auto">
              <a:xfrm>
                <a:off x="4692300" y="1412776"/>
                <a:ext cx="124764" cy="148065"/>
              </a:xfrm>
              <a:prstGeom prst="rect">
                <a:avLst/>
              </a:prstGeom>
              <a:gradFill rotWithShape="1">
                <a:gsLst>
                  <a:gs pos="0">
                    <a:srgbClr val="CC6600">
                      <a:gamma/>
                      <a:tint val="64314"/>
                      <a:invGamma/>
                    </a:srgbClr>
                  </a:gs>
                  <a:gs pos="50000">
                    <a:srgbClr val="CC6600"/>
                  </a:gs>
                  <a:gs pos="100000">
                    <a:srgbClr val="CC6600">
                      <a:gamma/>
                      <a:tint val="64314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6" name="Rectangle 150"/>
              <p:cNvSpPr>
                <a:spLocks noChangeAspect="1" noChangeArrowheads="1"/>
              </p:cNvSpPr>
              <p:nvPr/>
            </p:nvSpPr>
            <p:spPr bwMode="auto">
              <a:xfrm>
                <a:off x="4881395" y="1412776"/>
                <a:ext cx="122813" cy="148065"/>
              </a:xfrm>
              <a:prstGeom prst="rect">
                <a:avLst/>
              </a:prstGeom>
              <a:gradFill rotWithShape="1">
                <a:gsLst>
                  <a:gs pos="0">
                    <a:srgbClr val="CC6600">
                      <a:gamma/>
                      <a:tint val="64314"/>
                      <a:invGamma/>
                    </a:srgbClr>
                  </a:gs>
                  <a:gs pos="50000">
                    <a:srgbClr val="CC6600"/>
                  </a:gs>
                  <a:gs pos="100000">
                    <a:srgbClr val="CC6600">
                      <a:gamma/>
                      <a:tint val="64314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7" name="Rectangle 149"/>
              <p:cNvSpPr>
                <a:spLocks noChangeAspect="1" noChangeArrowheads="1"/>
              </p:cNvSpPr>
              <p:nvPr/>
            </p:nvSpPr>
            <p:spPr bwMode="auto">
              <a:xfrm>
                <a:off x="5068541" y="1412776"/>
                <a:ext cx="124764" cy="148065"/>
              </a:xfrm>
              <a:prstGeom prst="rect">
                <a:avLst/>
              </a:prstGeom>
              <a:gradFill rotWithShape="1">
                <a:gsLst>
                  <a:gs pos="0">
                    <a:srgbClr val="CC6600">
                      <a:gamma/>
                      <a:tint val="64314"/>
                      <a:invGamma/>
                    </a:srgbClr>
                  </a:gs>
                  <a:gs pos="50000">
                    <a:srgbClr val="CC6600"/>
                  </a:gs>
                  <a:gs pos="100000">
                    <a:srgbClr val="CC6600">
                      <a:gamma/>
                      <a:tint val="64314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8" name="Rectangle 107"/>
              <p:cNvSpPr>
                <a:spLocks noChangeAspect="1" noChangeArrowheads="1"/>
              </p:cNvSpPr>
              <p:nvPr/>
            </p:nvSpPr>
            <p:spPr bwMode="auto">
              <a:xfrm>
                <a:off x="5255686" y="1412776"/>
                <a:ext cx="154006" cy="148065"/>
              </a:xfrm>
              <a:prstGeom prst="rect">
                <a:avLst/>
              </a:prstGeom>
              <a:gradFill rotWithShape="1">
                <a:gsLst>
                  <a:gs pos="0">
                    <a:srgbClr val="CC6600">
                      <a:gamma/>
                      <a:tint val="64314"/>
                      <a:invGamma/>
                    </a:srgbClr>
                  </a:gs>
                  <a:gs pos="50000">
                    <a:srgbClr val="CC6600"/>
                  </a:gs>
                  <a:gs pos="100000">
                    <a:srgbClr val="CC6600">
                      <a:gamma/>
                      <a:tint val="64314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09" name="Rectangle 147"/>
              <p:cNvSpPr>
                <a:spLocks noChangeAspect="1" noChangeArrowheads="1"/>
              </p:cNvSpPr>
              <p:nvPr/>
            </p:nvSpPr>
            <p:spPr bwMode="auto">
              <a:xfrm>
                <a:off x="5474022" y="1412776"/>
                <a:ext cx="154006" cy="148065"/>
              </a:xfrm>
              <a:prstGeom prst="rect">
                <a:avLst/>
              </a:prstGeom>
              <a:gradFill rotWithShape="1">
                <a:gsLst>
                  <a:gs pos="0">
                    <a:srgbClr val="CC6600">
                      <a:gamma/>
                      <a:tint val="64314"/>
                      <a:invGamma/>
                    </a:srgbClr>
                  </a:gs>
                  <a:gs pos="50000">
                    <a:srgbClr val="CC6600"/>
                  </a:gs>
                  <a:gs pos="100000">
                    <a:srgbClr val="CC6600">
                      <a:gamma/>
                      <a:tint val="64314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0" name="Rectangle 146"/>
              <p:cNvSpPr>
                <a:spLocks noChangeAspect="1" noChangeArrowheads="1"/>
              </p:cNvSpPr>
              <p:nvPr/>
            </p:nvSpPr>
            <p:spPr bwMode="auto">
              <a:xfrm>
                <a:off x="5692359" y="1412776"/>
                <a:ext cx="155954" cy="148065"/>
              </a:xfrm>
              <a:prstGeom prst="rect">
                <a:avLst/>
              </a:prstGeom>
              <a:gradFill rotWithShape="1">
                <a:gsLst>
                  <a:gs pos="0">
                    <a:srgbClr val="CC6600">
                      <a:gamma/>
                      <a:tint val="64314"/>
                      <a:invGamma/>
                    </a:srgbClr>
                  </a:gs>
                  <a:gs pos="50000">
                    <a:srgbClr val="CC6600"/>
                  </a:gs>
                  <a:gs pos="100000">
                    <a:srgbClr val="CC6600">
                      <a:gamma/>
                      <a:tint val="64314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1" name="Rectangle 145"/>
              <p:cNvSpPr>
                <a:spLocks noChangeAspect="1" noChangeArrowheads="1"/>
              </p:cNvSpPr>
              <p:nvPr/>
            </p:nvSpPr>
            <p:spPr bwMode="auto">
              <a:xfrm>
                <a:off x="5912647" y="1412776"/>
                <a:ext cx="187147" cy="148065"/>
              </a:xfrm>
              <a:prstGeom prst="rect">
                <a:avLst/>
              </a:prstGeom>
              <a:gradFill rotWithShape="1">
                <a:gsLst>
                  <a:gs pos="0">
                    <a:srgbClr val="CC6600">
                      <a:gamma/>
                      <a:tint val="64314"/>
                      <a:invGamma/>
                    </a:srgbClr>
                  </a:gs>
                  <a:gs pos="50000">
                    <a:srgbClr val="CC6600"/>
                  </a:gs>
                  <a:gs pos="100000">
                    <a:srgbClr val="CC6600">
                      <a:gamma/>
                      <a:tint val="64314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2" name="Rectangle 144"/>
              <p:cNvSpPr>
                <a:spLocks noChangeAspect="1" noChangeArrowheads="1"/>
              </p:cNvSpPr>
              <p:nvPr/>
            </p:nvSpPr>
            <p:spPr bwMode="auto">
              <a:xfrm>
                <a:off x="6160224" y="1412776"/>
                <a:ext cx="185196" cy="148065"/>
              </a:xfrm>
              <a:prstGeom prst="rect">
                <a:avLst/>
              </a:prstGeom>
              <a:gradFill rotWithShape="1">
                <a:gsLst>
                  <a:gs pos="0">
                    <a:srgbClr val="CC6600">
                      <a:gamma/>
                      <a:tint val="64314"/>
                      <a:invGamma/>
                    </a:srgbClr>
                  </a:gs>
                  <a:gs pos="50000">
                    <a:srgbClr val="CC6600"/>
                  </a:gs>
                  <a:gs pos="100000">
                    <a:srgbClr val="CC6600">
                      <a:gamma/>
                      <a:tint val="64314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3" name="Rectangle 143"/>
              <p:cNvSpPr>
                <a:spLocks noChangeAspect="1" noChangeArrowheads="1"/>
              </p:cNvSpPr>
              <p:nvPr/>
            </p:nvSpPr>
            <p:spPr bwMode="auto">
              <a:xfrm>
                <a:off x="6409751" y="1412776"/>
                <a:ext cx="187147" cy="148065"/>
              </a:xfrm>
              <a:prstGeom prst="rect">
                <a:avLst/>
              </a:prstGeom>
              <a:gradFill rotWithShape="1">
                <a:gsLst>
                  <a:gs pos="0">
                    <a:srgbClr val="CC6600">
                      <a:gamma/>
                      <a:tint val="64314"/>
                      <a:invGamma/>
                    </a:srgbClr>
                  </a:gs>
                  <a:gs pos="50000">
                    <a:srgbClr val="CC6600"/>
                  </a:gs>
                  <a:gs pos="100000">
                    <a:srgbClr val="CC6600">
                      <a:gamma/>
                      <a:tint val="64314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4" name="Rectangle 142"/>
              <p:cNvSpPr>
                <a:spLocks noChangeAspect="1" noChangeArrowheads="1"/>
              </p:cNvSpPr>
              <p:nvPr/>
            </p:nvSpPr>
            <p:spPr bwMode="auto">
              <a:xfrm>
                <a:off x="6661229" y="1412776"/>
                <a:ext cx="216387" cy="148065"/>
              </a:xfrm>
              <a:prstGeom prst="rect">
                <a:avLst/>
              </a:prstGeom>
              <a:gradFill rotWithShape="1">
                <a:gsLst>
                  <a:gs pos="0">
                    <a:srgbClr val="CC6600">
                      <a:gamma/>
                      <a:tint val="64314"/>
                      <a:invGamma/>
                    </a:srgbClr>
                  </a:gs>
                  <a:gs pos="50000">
                    <a:srgbClr val="CC6600"/>
                  </a:gs>
                  <a:gs pos="100000">
                    <a:srgbClr val="CC6600">
                      <a:gamma/>
                      <a:tint val="64314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5" name="Rectangle 141"/>
              <p:cNvSpPr>
                <a:spLocks noChangeAspect="1" noChangeArrowheads="1"/>
              </p:cNvSpPr>
              <p:nvPr/>
            </p:nvSpPr>
            <p:spPr bwMode="auto">
              <a:xfrm>
                <a:off x="6941946" y="1412776"/>
                <a:ext cx="218337" cy="148065"/>
              </a:xfrm>
              <a:prstGeom prst="rect">
                <a:avLst/>
              </a:prstGeom>
              <a:gradFill rotWithShape="1">
                <a:gsLst>
                  <a:gs pos="0">
                    <a:srgbClr val="CC6600">
                      <a:gamma/>
                      <a:tint val="64314"/>
                      <a:invGamma/>
                    </a:srgbClr>
                  </a:gs>
                  <a:gs pos="50000">
                    <a:srgbClr val="CC6600"/>
                  </a:gs>
                  <a:gs pos="100000">
                    <a:srgbClr val="CC6600">
                      <a:gamma/>
                      <a:tint val="64314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6" name="Rectangle 115"/>
              <p:cNvSpPr>
                <a:spLocks noChangeAspect="1" noChangeArrowheads="1"/>
              </p:cNvSpPr>
              <p:nvPr/>
            </p:nvSpPr>
            <p:spPr bwMode="auto">
              <a:xfrm>
                <a:off x="4226386" y="1765614"/>
                <a:ext cx="91623" cy="151218"/>
              </a:xfrm>
              <a:prstGeom prst="rect">
                <a:avLst/>
              </a:prstGeom>
              <a:gradFill rotWithShape="1">
                <a:gsLst>
                  <a:gs pos="0">
                    <a:srgbClr val="CC6600">
                      <a:gamma/>
                      <a:tint val="64314"/>
                      <a:invGamma/>
                    </a:srgbClr>
                  </a:gs>
                  <a:gs pos="50000">
                    <a:srgbClr val="CC6600"/>
                  </a:gs>
                  <a:gs pos="100000">
                    <a:srgbClr val="CC6600">
                      <a:gamma/>
                      <a:tint val="64314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7" name="Rectangle 137"/>
              <p:cNvSpPr>
                <a:spLocks noChangeAspect="1" noChangeArrowheads="1"/>
              </p:cNvSpPr>
              <p:nvPr/>
            </p:nvSpPr>
            <p:spPr bwMode="auto">
              <a:xfrm>
                <a:off x="4378442" y="1765614"/>
                <a:ext cx="93573" cy="151218"/>
              </a:xfrm>
              <a:prstGeom prst="rect">
                <a:avLst/>
              </a:prstGeom>
              <a:gradFill rotWithShape="1">
                <a:gsLst>
                  <a:gs pos="0">
                    <a:srgbClr val="CC6600">
                      <a:gamma/>
                      <a:tint val="64314"/>
                      <a:invGamma/>
                    </a:srgbClr>
                  </a:gs>
                  <a:gs pos="50000">
                    <a:srgbClr val="CC6600"/>
                  </a:gs>
                  <a:gs pos="100000">
                    <a:srgbClr val="CC6600">
                      <a:gamma/>
                      <a:tint val="64314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8" name="Rectangle 136"/>
              <p:cNvSpPr>
                <a:spLocks noChangeAspect="1" noChangeArrowheads="1"/>
              </p:cNvSpPr>
              <p:nvPr/>
            </p:nvSpPr>
            <p:spPr bwMode="auto">
              <a:xfrm>
                <a:off x="4536346" y="1765614"/>
                <a:ext cx="93573" cy="151218"/>
              </a:xfrm>
              <a:prstGeom prst="rect">
                <a:avLst/>
              </a:prstGeom>
              <a:gradFill rotWithShape="1">
                <a:gsLst>
                  <a:gs pos="0">
                    <a:srgbClr val="CC6600">
                      <a:gamma/>
                      <a:tint val="64314"/>
                      <a:invGamma/>
                    </a:srgbClr>
                  </a:gs>
                  <a:gs pos="50000">
                    <a:srgbClr val="CC6600"/>
                  </a:gs>
                  <a:gs pos="100000">
                    <a:srgbClr val="CC6600">
                      <a:gamma/>
                      <a:tint val="64314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9" name="Rectangle 135"/>
              <p:cNvSpPr>
                <a:spLocks noChangeAspect="1" noChangeArrowheads="1"/>
              </p:cNvSpPr>
              <p:nvPr/>
            </p:nvSpPr>
            <p:spPr bwMode="auto">
              <a:xfrm>
                <a:off x="4692300" y="1765614"/>
                <a:ext cx="124764" cy="151218"/>
              </a:xfrm>
              <a:prstGeom prst="rect">
                <a:avLst/>
              </a:prstGeom>
              <a:gradFill rotWithShape="1">
                <a:gsLst>
                  <a:gs pos="0">
                    <a:srgbClr val="CC6600">
                      <a:gamma/>
                      <a:tint val="64314"/>
                      <a:invGamma/>
                    </a:srgbClr>
                  </a:gs>
                  <a:gs pos="50000">
                    <a:srgbClr val="CC6600"/>
                  </a:gs>
                  <a:gs pos="100000">
                    <a:srgbClr val="CC6600">
                      <a:gamma/>
                      <a:tint val="64314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0" name="Rectangle 134"/>
              <p:cNvSpPr>
                <a:spLocks noChangeAspect="1" noChangeArrowheads="1"/>
              </p:cNvSpPr>
              <p:nvPr/>
            </p:nvSpPr>
            <p:spPr bwMode="auto">
              <a:xfrm>
                <a:off x="4881395" y="1765614"/>
                <a:ext cx="122813" cy="151218"/>
              </a:xfrm>
              <a:prstGeom prst="rect">
                <a:avLst/>
              </a:prstGeom>
              <a:gradFill rotWithShape="1">
                <a:gsLst>
                  <a:gs pos="0">
                    <a:srgbClr val="CC6600">
                      <a:gamma/>
                      <a:tint val="64314"/>
                      <a:invGamma/>
                    </a:srgbClr>
                  </a:gs>
                  <a:gs pos="50000">
                    <a:srgbClr val="CC6600"/>
                  </a:gs>
                  <a:gs pos="100000">
                    <a:srgbClr val="CC6600">
                      <a:gamma/>
                      <a:tint val="64314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1" name="Rectangle 133"/>
              <p:cNvSpPr>
                <a:spLocks noChangeAspect="1" noChangeArrowheads="1"/>
              </p:cNvSpPr>
              <p:nvPr/>
            </p:nvSpPr>
            <p:spPr bwMode="auto">
              <a:xfrm>
                <a:off x="5068541" y="1765614"/>
                <a:ext cx="124764" cy="151218"/>
              </a:xfrm>
              <a:prstGeom prst="rect">
                <a:avLst/>
              </a:prstGeom>
              <a:gradFill rotWithShape="1">
                <a:gsLst>
                  <a:gs pos="0">
                    <a:srgbClr val="CC6600">
                      <a:gamma/>
                      <a:tint val="64314"/>
                      <a:invGamma/>
                    </a:srgbClr>
                  </a:gs>
                  <a:gs pos="50000">
                    <a:srgbClr val="CC6600"/>
                  </a:gs>
                  <a:gs pos="100000">
                    <a:srgbClr val="CC6600">
                      <a:gamma/>
                      <a:tint val="64314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2" name="Rectangle 132"/>
              <p:cNvSpPr>
                <a:spLocks noChangeAspect="1" noChangeArrowheads="1"/>
              </p:cNvSpPr>
              <p:nvPr/>
            </p:nvSpPr>
            <p:spPr bwMode="auto">
              <a:xfrm>
                <a:off x="5255686" y="1765614"/>
                <a:ext cx="154006" cy="151218"/>
              </a:xfrm>
              <a:prstGeom prst="rect">
                <a:avLst/>
              </a:prstGeom>
              <a:gradFill rotWithShape="1">
                <a:gsLst>
                  <a:gs pos="0">
                    <a:srgbClr val="CC6600">
                      <a:gamma/>
                      <a:tint val="64314"/>
                      <a:invGamma/>
                    </a:srgbClr>
                  </a:gs>
                  <a:gs pos="50000">
                    <a:srgbClr val="CC6600"/>
                  </a:gs>
                  <a:gs pos="100000">
                    <a:srgbClr val="CC6600">
                      <a:gamma/>
                      <a:tint val="64314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3" name="Rectangle 131"/>
              <p:cNvSpPr>
                <a:spLocks noChangeAspect="1" noChangeArrowheads="1"/>
              </p:cNvSpPr>
              <p:nvPr/>
            </p:nvSpPr>
            <p:spPr bwMode="auto">
              <a:xfrm>
                <a:off x="5474022" y="1765614"/>
                <a:ext cx="154006" cy="151218"/>
              </a:xfrm>
              <a:prstGeom prst="rect">
                <a:avLst/>
              </a:prstGeom>
              <a:gradFill rotWithShape="1">
                <a:gsLst>
                  <a:gs pos="0">
                    <a:srgbClr val="CC6600">
                      <a:gamma/>
                      <a:tint val="64314"/>
                      <a:invGamma/>
                    </a:srgbClr>
                  </a:gs>
                  <a:gs pos="50000">
                    <a:srgbClr val="CC6600"/>
                  </a:gs>
                  <a:gs pos="100000">
                    <a:srgbClr val="CC6600">
                      <a:gamma/>
                      <a:tint val="64314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4" name="Rectangle 130"/>
              <p:cNvSpPr>
                <a:spLocks noChangeAspect="1" noChangeArrowheads="1"/>
              </p:cNvSpPr>
              <p:nvPr/>
            </p:nvSpPr>
            <p:spPr bwMode="auto">
              <a:xfrm>
                <a:off x="5692359" y="1765614"/>
                <a:ext cx="155954" cy="151218"/>
              </a:xfrm>
              <a:prstGeom prst="rect">
                <a:avLst/>
              </a:prstGeom>
              <a:gradFill rotWithShape="1">
                <a:gsLst>
                  <a:gs pos="0">
                    <a:srgbClr val="CC6600">
                      <a:gamma/>
                      <a:tint val="64314"/>
                      <a:invGamma/>
                    </a:srgbClr>
                  </a:gs>
                  <a:gs pos="50000">
                    <a:srgbClr val="CC6600"/>
                  </a:gs>
                  <a:gs pos="100000">
                    <a:srgbClr val="CC6600">
                      <a:gamma/>
                      <a:tint val="64314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5" name="Rectangle 129"/>
              <p:cNvSpPr>
                <a:spLocks noChangeAspect="1" noChangeArrowheads="1"/>
              </p:cNvSpPr>
              <p:nvPr/>
            </p:nvSpPr>
            <p:spPr bwMode="auto">
              <a:xfrm>
                <a:off x="5912647" y="1765614"/>
                <a:ext cx="187147" cy="151218"/>
              </a:xfrm>
              <a:prstGeom prst="rect">
                <a:avLst/>
              </a:prstGeom>
              <a:gradFill rotWithShape="1">
                <a:gsLst>
                  <a:gs pos="0">
                    <a:srgbClr val="CC6600">
                      <a:gamma/>
                      <a:tint val="64314"/>
                      <a:invGamma/>
                    </a:srgbClr>
                  </a:gs>
                  <a:gs pos="50000">
                    <a:srgbClr val="CC6600"/>
                  </a:gs>
                  <a:gs pos="100000">
                    <a:srgbClr val="CC6600">
                      <a:gamma/>
                      <a:tint val="64314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6" name="Rectangle 128"/>
              <p:cNvSpPr>
                <a:spLocks noChangeAspect="1" noChangeArrowheads="1"/>
              </p:cNvSpPr>
              <p:nvPr/>
            </p:nvSpPr>
            <p:spPr bwMode="auto">
              <a:xfrm>
                <a:off x="6160224" y="1765614"/>
                <a:ext cx="185196" cy="151218"/>
              </a:xfrm>
              <a:prstGeom prst="rect">
                <a:avLst/>
              </a:prstGeom>
              <a:gradFill rotWithShape="1">
                <a:gsLst>
                  <a:gs pos="0">
                    <a:srgbClr val="CC6600">
                      <a:gamma/>
                      <a:tint val="64314"/>
                      <a:invGamma/>
                    </a:srgbClr>
                  </a:gs>
                  <a:gs pos="50000">
                    <a:srgbClr val="CC6600"/>
                  </a:gs>
                  <a:gs pos="100000">
                    <a:srgbClr val="CC6600">
                      <a:gamma/>
                      <a:tint val="64314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7" name="Rectangle 127"/>
              <p:cNvSpPr>
                <a:spLocks noChangeAspect="1" noChangeArrowheads="1"/>
              </p:cNvSpPr>
              <p:nvPr/>
            </p:nvSpPr>
            <p:spPr bwMode="auto">
              <a:xfrm>
                <a:off x="6409751" y="1765614"/>
                <a:ext cx="187147" cy="151218"/>
              </a:xfrm>
              <a:prstGeom prst="rect">
                <a:avLst/>
              </a:prstGeom>
              <a:gradFill rotWithShape="1">
                <a:gsLst>
                  <a:gs pos="0">
                    <a:srgbClr val="CC6600">
                      <a:gamma/>
                      <a:tint val="64314"/>
                      <a:invGamma/>
                    </a:srgbClr>
                  </a:gs>
                  <a:gs pos="50000">
                    <a:srgbClr val="CC6600"/>
                  </a:gs>
                  <a:gs pos="100000">
                    <a:srgbClr val="CC6600">
                      <a:gamma/>
                      <a:tint val="64314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8" name="Rectangle 126"/>
              <p:cNvSpPr>
                <a:spLocks noChangeAspect="1" noChangeArrowheads="1"/>
              </p:cNvSpPr>
              <p:nvPr/>
            </p:nvSpPr>
            <p:spPr bwMode="auto">
              <a:xfrm>
                <a:off x="6661229" y="1765614"/>
                <a:ext cx="216387" cy="151218"/>
              </a:xfrm>
              <a:prstGeom prst="rect">
                <a:avLst/>
              </a:prstGeom>
              <a:gradFill rotWithShape="1">
                <a:gsLst>
                  <a:gs pos="0">
                    <a:srgbClr val="CC6600">
                      <a:gamma/>
                      <a:tint val="64314"/>
                      <a:invGamma/>
                    </a:srgbClr>
                  </a:gs>
                  <a:gs pos="50000">
                    <a:srgbClr val="CC6600"/>
                  </a:gs>
                  <a:gs pos="100000">
                    <a:srgbClr val="CC6600">
                      <a:gamma/>
                      <a:tint val="64314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9" name="Rectangle 125"/>
              <p:cNvSpPr>
                <a:spLocks noChangeAspect="1" noChangeArrowheads="1"/>
              </p:cNvSpPr>
              <p:nvPr/>
            </p:nvSpPr>
            <p:spPr bwMode="auto">
              <a:xfrm>
                <a:off x="6941946" y="1765614"/>
                <a:ext cx="218337" cy="151218"/>
              </a:xfrm>
              <a:prstGeom prst="rect">
                <a:avLst/>
              </a:prstGeom>
              <a:gradFill rotWithShape="1">
                <a:gsLst>
                  <a:gs pos="0">
                    <a:srgbClr val="CC6600">
                      <a:gamma/>
                      <a:tint val="64314"/>
                      <a:invGamma/>
                    </a:srgbClr>
                  </a:gs>
                  <a:gs pos="50000">
                    <a:srgbClr val="CC6600"/>
                  </a:gs>
                  <a:gs pos="100000">
                    <a:srgbClr val="CC6600">
                      <a:gamma/>
                      <a:tint val="64314"/>
                      <a:invGamma/>
                    </a:srgbClr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90" name="Text Box 205"/>
            <p:cNvSpPr txBox="1">
              <a:spLocks noChangeArrowheads="1"/>
            </p:cNvSpPr>
            <p:nvPr/>
          </p:nvSpPr>
          <p:spPr bwMode="auto">
            <a:xfrm>
              <a:off x="-273635" y="-220840"/>
              <a:ext cx="715499" cy="215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3094" tIns="31547" rIns="63094" bIns="31547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</a:t>
              </a:r>
              <a:r>
                <a:rPr kumimoji="0" lang="de-DE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DTL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1" name="Text Box 205"/>
            <p:cNvSpPr txBox="1">
              <a:spLocks noChangeArrowheads="1"/>
            </p:cNvSpPr>
            <p:nvPr/>
          </p:nvSpPr>
          <p:spPr bwMode="auto">
            <a:xfrm>
              <a:off x="-899803" y="-546972"/>
              <a:ext cx="1042135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3094" tIns="31547" rIns="63094" bIns="31547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202.5 MHz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92" name="Straight Arrow Connector 91"/>
            <p:cNvCxnSpPr/>
            <p:nvPr/>
          </p:nvCxnSpPr>
          <p:spPr>
            <a:xfrm>
              <a:off x="245433" y="-412481"/>
              <a:ext cx="487749" cy="0"/>
            </a:xfrm>
            <a:prstGeom prst="straightConnector1">
              <a:avLst/>
            </a:prstGeom>
            <a:noFill/>
            <a:ln w="15875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93" name="Straight Arrow Connector 92"/>
            <p:cNvCxnSpPr/>
            <p:nvPr/>
          </p:nvCxnSpPr>
          <p:spPr>
            <a:xfrm flipH="1">
              <a:off x="-1479871" y="-412481"/>
              <a:ext cx="522918" cy="0"/>
            </a:xfrm>
            <a:prstGeom prst="straightConnector1">
              <a:avLst/>
            </a:prstGeom>
            <a:noFill/>
            <a:ln w="15875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94" name="Straight Arrow Connector 93"/>
            <p:cNvCxnSpPr/>
            <p:nvPr/>
          </p:nvCxnSpPr>
          <p:spPr>
            <a:xfrm rot="5400000" flipH="1" flipV="1">
              <a:off x="-2656390" y="933385"/>
              <a:ext cx="216023" cy="0"/>
            </a:xfrm>
            <a:prstGeom prst="straightConnector1">
              <a:avLst/>
            </a:prstGeom>
            <a:noFill/>
            <a:ln w="15875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95" name="Straight Arrow Connector 94"/>
            <p:cNvCxnSpPr/>
            <p:nvPr/>
          </p:nvCxnSpPr>
          <p:spPr>
            <a:xfrm rot="5400000" flipH="1" flipV="1">
              <a:off x="-727256" y="933384"/>
              <a:ext cx="216023" cy="0"/>
            </a:xfrm>
            <a:prstGeom prst="straightConnector1">
              <a:avLst/>
            </a:prstGeom>
            <a:noFill/>
            <a:ln w="15875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96" name="Straight Arrow Connector 95"/>
            <p:cNvCxnSpPr/>
            <p:nvPr/>
          </p:nvCxnSpPr>
          <p:spPr>
            <a:xfrm rot="5400000" flipH="1" flipV="1">
              <a:off x="703380" y="933384"/>
              <a:ext cx="216023" cy="0"/>
            </a:xfrm>
            <a:prstGeom prst="straightConnector1">
              <a:avLst/>
            </a:prstGeom>
            <a:noFill/>
            <a:ln w="15875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sp>
          <p:nvSpPr>
            <p:cNvPr id="97" name="Text Box 205"/>
            <p:cNvSpPr txBox="1">
              <a:spLocks noChangeArrowheads="1"/>
            </p:cNvSpPr>
            <p:nvPr/>
          </p:nvSpPr>
          <p:spPr bwMode="auto">
            <a:xfrm>
              <a:off x="-3005033" y="1041396"/>
              <a:ext cx="936104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3094" tIns="31547" rIns="63094" bIns="31547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35 keV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8" name="Text Box 205"/>
            <p:cNvSpPr txBox="1">
              <a:spLocks noChangeArrowheads="1"/>
            </p:cNvSpPr>
            <p:nvPr/>
          </p:nvSpPr>
          <p:spPr bwMode="auto">
            <a:xfrm>
              <a:off x="-1098917" y="1041396"/>
              <a:ext cx="936104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3094" tIns="31547" rIns="63094" bIns="31547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665 keV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9" name="Text Box 205"/>
            <p:cNvSpPr txBox="1">
              <a:spLocks noChangeArrowheads="1"/>
            </p:cNvSpPr>
            <p:nvPr/>
          </p:nvSpPr>
          <p:spPr bwMode="auto">
            <a:xfrm>
              <a:off x="341243" y="1041396"/>
              <a:ext cx="936104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3094" tIns="31547" rIns="63094" bIns="31547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</a:rPr>
                <a:t>~70 MeV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0" name="Text Box 205"/>
            <p:cNvSpPr txBox="1">
              <a:spLocks noChangeArrowheads="1"/>
            </p:cNvSpPr>
            <p:nvPr/>
          </p:nvSpPr>
          <p:spPr bwMode="auto">
            <a:xfrm>
              <a:off x="577513" y="-219496"/>
              <a:ext cx="1147547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63094" tIns="31547" rIns="63094" bIns="31547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200" b="1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HEDS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1" name="Line 114"/>
            <p:cNvSpPr>
              <a:spLocks noChangeAspect="1" noChangeShapeType="1"/>
            </p:cNvSpPr>
            <p:nvPr/>
          </p:nvSpPr>
          <p:spPr bwMode="auto">
            <a:xfrm flipV="1">
              <a:off x="-1502483" y="438409"/>
              <a:ext cx="3151289" cy="0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aphicFrame>
        <p:nvGraphicFramePr>
          <p:cNvPr id="279" name="Table 27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679374"/>
              </p:ext>
            </p:extLst>
          </p:nvPr>
        </p:nvGraphicFramePr>
        <p:xfrm>
          <a:off x="5220073" y="1988840"/>
          <a:ext cx="3744416" cy="30319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79663"/>
                <a:gridCol w="1284632"/>
                <a:gridCol w="1080121"/>
              </a:tblGrid>
              <a:tr h="314229">
                <a:tc gridSpan="3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31422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Ion Species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400" dirty="0" smtClean="0">
                          <a:solidFill>
                            <a:srgbClr val="000000"/>
                          </a:solidFill>
                          <a:latin typeface="+mn-lt"/>
                        </a:rPr>
                        <a:t>H</a:t>
                      </a:r>
                      <a:r>
                        <a:rPr lang="en-GB" sz="1400" baseline="30000" dirty="0" smtClean="0">
                          <a:solidFill>
                            <a:srgbClr val="000000"/>
                          </a:solidFill>
                          <a:latin typeface="+mn-lt"/>
                        </a:rPr>
                        <a:t>-</a:t>
                      </a:r>
                      <a:endParaRPr lang="en-GB" sz="1400" baseline="30000" dirty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</a:tr>
              <a:tr h="31422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Energy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70.4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MeV</a:t>
                      </a:r>
                      <a:endParaRPr lang="en-US" sz="1400"/>
                    </a:p>
                  </a:txBody>
                  <a:tcPr/>
                </a:tc>
              </a:tr>
              <a:tr h="31422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Frequency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202.5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MHz</a:t>
                      </a:r>
                      <a:endParaRPr lang="en-US" sz="1400"/>
                    </a:p>
                  </a:txBody>
                  <a:tcPr/>
                </a:tc>
              </a:tr>
              <a:tr h="31422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Pulse Length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200-250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err="1" smtClean="0"/>
                        <a:t>μs</a:t>
                      </a:r>
                      <a:endParaRPr lang="en-US" sz="1400"/>
                    </a:p>
                  </a:txBody>
                  <a:tcPr/>
                </a:tc>
              </a:tr>
              <a:tr h="31422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Peak Current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25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mA</a:t>
                      </a:r>
                      <a:endParaRPr lang="en-US" sz="1400"/>
                    </a:p>
                  </a:txBody>
                  <a:tcPr/>
                </a:tc>
              </a:tr>
              <a:tr h="31422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Repetition Rate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50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Hz</a:t>
                      </a:r>
                      <a:endParaRPr lang="en-US" sz="1400"/>
                    </a:p>
                  </a:txBody>
                  <a:tcPr/>
                </a:tc>
              </a:tr>
              <a:tr h="31422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Duty Cycle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1-</a:t>
                      </a:r>
                      <a:r>
                        <a:rPr lang="en-US" sz="1400" baseline="0" dirty="0" smtClean="0"/>
                        <a:t>1.25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%</a:t>
                      </a:r>
                      <a:endParaRPr lang="en-US" sz="1400" dirty="0"/>
                    </a:p>
                  </a:txBody>
                  <a:tcPr/>
                </a:tc>
              </a:tr>
              <a:tr h="314229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Total Length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55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m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897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US" sz="4000" dirty="0" smtClean="0"/>
              <a:t>The ISIS DTL</a:t>
            </a:r>
            <a:endParaRPr lang="en-US" sz="40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7125466"/>
              </p:ext>
            </p:extLst>
          </p:nvPr>
        </p:nvGraphicFramePr>
        <p:xfrm>
          <a:off x="323528" y="1268760"/>
          <a:ext cx="8568948" cy="3153271"/>
        </p:xfrm>
        <a:graphic>
          <a:graphicData uri="http://schemas.openxmlformats.org/drawingml/2006/table">
            <a:tbl>
              <a:tblPr/>
              <a:tblGrid>
                <a:gridCol w="2520278"/>
                <a:gridCol w="1043814"/>
                <a:gridCol w="1251214"/>
                <a:gridCol w="1251214"/>
                <a:gridCol w="1251214"/>
                <a:gridCol w="1251214"/>
              </a:tblGrid>
              <a:tr h="210899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40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US" sz="14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 kern="800">
                          <a:latin typeface="Calibri" pitchFamily="34" charset="0"/>
                          <a:ea typeface="Times New Roman"/>
                          <a:cs typeface="Times New Roman"/>
                        </a:rPr>
                        <a:t>Tank 1</a:t>
                      </a:r>
                      <a:endParaRPr lang="en-US" sz="14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 kern="800">
                          <a:latin typeface="Calibri" pitchFamily="34" charset="0"/>
                          <a:ea typeface="Times New Roman"/>
                          <a:cs typeface="Times New Roman"/>
                        </a:rPr>
                        <a:t>Tank 2</a:t>
                      </a:r>
                      <a:endParaRPr lang="en-US" sz="14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 kern="800">
                          <a:latin typeface="Calibri" pitchFamily="34" charset="0"/>
                          <a:ea typeface="Times New Roman"/>
                          <a:cs typeface="Times New Roman"/>
                        </a:rPr>
                        <a:t>Tank3</a:t>
                      </a:r>
                      <a:endParaRPr lang="en-US" sz="14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 kern="8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Tank4</a:t>
                      </a:r>
                      <a:endParaRPr lang="en-US" sz="140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899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 kern="8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Input Energy</a:t>
                      </a:r>
                      <a:endParaRPr lang="en-US" sz="14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latin typeface="Calibri" pitchFamily="34" charset="0"/>
                          <a:ea typeface="Times New Roman"/>
                          <a:cs typeface="Times New Roman"/>
                        </a:rPr>
                        <a:t>MeV</a:t>
                      </a:r>
                      <a:endParaRPr lang="en-US" sz="14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latin typeface="Calibri" pitchFamily="34" charset="0"/>
                          <a:ea typeface="Times New Roman"/>
                          <a:cs typeface="Times New Roman"/>
                        </a:rPr>
                        <a:t>0.6647</a:t>
                      </a:r>
                      <a:endParaRPr lang="en-US" sz="14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latin typeface="Calibri" pitchFamily="34" charset="0"/>
                          <a:ea typeface="Times New Roman"/>
                          <a:cs typeface="Times New Roman"/>
                        </a:rPr>
                        <a:t>9.90</a:t>
                      </a:r>
                      <a:endParaRPr lang="en-US" sz="14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>
                          <a:latin typeface="Calibri" pitchFamily="34" charset="0"/>
                          <a:ea typeface="Times New Roman"/>
                          <a:cs typeface="Times New Roman"/>
                        </a:rPr>
                        <a:t>30.4</a:t>
                      </a:r>
                      <a:endParaRPr lang="en-US" sz="14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49.7</a:t>
                      </a:r>
                      <a:endParaRPr lang="en-US" sz="140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899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 kern="8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Output Energy</a:t>
                      </a:r>
                      <a:endParaRPr lang="en-US" sz="14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latin typeface="Calibri" pitchFamily="34" charset="0"/>
                          <a:ea typeface="Times New Roman"/>
                          <a:cs typeface="Times New Roman"/>
                        </a:rPr>
                        <a:t>MeV</a:t>
                      </a:r>
                      <a:endParaRPr lang="en-US" sz="14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latin typeface="Calibri" pitchFamily="34" charset="0"/>
                          <a:ea typeface="Times New Roman"/>
                          <a:cs typeface="Times New Roman"/>
                        </a:rPr>
                        <a:t>9.90</a:t>
                      </a:r>
                      <a:endParaRPr lang="en-US" sz="14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>
                          <a:latin typeface="Calibri" pitchFamily="34" charset="0"/>
                          <a:ea typeface="Times New Roman"/>
                          <a:cs typeface="Times New Roman"/>
                        </a:rPr>
                        <a:t>30.4</a:t>
                      </a:r>
                      <a:endParaRPr lang="en-US" sz="14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>
                          <a:latin typeface="Calibri" pitchFamily="34" charset="0"/>
                          <a:ea typeface="Times New Roman"/>
                          <a:cs typeface="Times New Roman"/>
                        </a:rPr>
                        <a:t>49.7</a:t>
                      </a:r>
                      <a:endParaRPr lang="en-US" sz="14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70.4</a:t>
                      </a:r>
                      <a:endParaRPr lang="en-US" sz="140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797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 kern="800">
                          <a:latin typeface="Calibri" pitchFamily="34" charset="0"/>
                          <a:ea typeface="Times New Roman"/>
                          <a:cs typeface="Times New Roman"/>
                        </a:rPr>
                        <a:t>Accelerating Gradient (E</a:t>
                      </a:r>
                      <a:r>
                        <a:rPr lang="en-GB" sz="1400" b="1" kern="800" baseline="-25000">
                          <a:latin typeface="Calibri" pitchFamily="34" charset="0"/>
                          <a:ea typeface="Times New Roman"/>
                          <a:cs typeface="Times New Roman"/>
                        </a:rPr>
                        <a:t>0</a:t>
                      </a:r>
                      <a:r>
                        <a:rPr lang="en-GB" sz="1400" b="1" kern="800">
                          <a:latin typeface="Calibri" pitchFamily="34" charset="0"/>
                          <a:ea typeface="Times New Roman"/>
                          <a:cs typeface="Times New Roman"/>
                        </a:rPr>
                        <a:t>) </a:t>
                      </a:r>
                      <a:endParaRPr lang="en-US" sz="1400" b="1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MV/m</a:t>
                      </a:r>
                      <a:endParaRPr lang="en-US" sz="140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latin typeface="Calibri" pitchFamily="34" charset="0"/>
                          <a:ea typeface="Times New Roman"/>
                          <a:cs typeface="Times New Roman"/>
                        </a:rPr>
                        <a:t>1.6 – 2.2</a:t>
                      </a:r>
                      <a:endParaRPr lang="en-US" sz="14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latin typeface="Calibri" pitchFamily="34" charset="0"/>
                          <a:ea typeface="Times New Roman"/>
                          <a:cs typeface="Times New Roman"/>
                        </a:rPr>
                        <a:t>2.45 – 2. 55</a:t>
                      </a:r>
                      <a:endParaRPr lang="en-US" sz="14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latin typeface="Calibri" pitchFamily="34" charset="0"/>
                          <a:ea typeface="Times New Roman"/>
                          <a:cs typeface="Times New Roman"/>
                        </a:rPr>
                        <a:t>2.3 – 2.4</a:t>
                      </a:r>
                      <a:endParaRPr lang="en-US" sz="14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2.6</a:t>
                      </a:r>
                      <a:endParaRPr lang="en-US" sz="140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910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 kern="800">
                          <a:latin typeface="Calibri" pitchFamily="34" charset="0"/>
                          <a:ea typeface="Times New Roman"/>
                          <a:cs typeface="Times New Roman"/>
                        </a:rPr>
                        <a:t>Synchronous Phase</a:t>
                      </a:r>
                      <a:endParaRPr lang="en-US" sz="1400" b="1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latin typeface="Calibri" pitchFamily="34" charset="0"/>
                          <a:ea typeface="Times New Roman"/>
                          <a:cs typeface="Times New Roman"/>
                        </a:rPr>
                        <a:t>Deg</a:t>
                      </a:r>
                      <a:endParaRPr lang="en-US" sz="14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latin typeface="Calibri" pitchFamily="34" charset="0"/>
                          <a:ea typeface="Times New Roman"/>
                          <a:cs typeface="Times New Roman"/>
                        </a:rPr>
                        <a:t>-30</a:t>
                      </a:r>
                      <a:endParaRPr lang="en-US" sz="14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latin typeface="Calibri" pitchFamily="34" charset="0"/>
                          <a:ea typeface="Times New Roman"/>
                          <a:cs typeface="Times New Roman"/>
                        </a:rPr>
                        <a:t>-30</a:t>
                      </a:r>
                      <a:endParaRPr lang="en-US" sz="14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-30</a:t>
                      </a:r>
                      <a:endParaRPr lang="en-US" sz="140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-30</a:t>
                      </a:r>
                      <a:endParaRPr lang="en-US" sz="140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797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 kern="8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Max. </a:t>
                      </a:r>
                      <a:r>
                        <a:rPr lang="en-GB" sz="1400" b="1" kern="800" dirty="0" smtClean="0">
                          <a:latin typeface="Calibri" pitchFamily="34" charset="0"/>
                          <a:ea typeface="Times New Roman"/>
                          <a:cs typeface="Times New Roman"/>
                        </a:rPr>
                        <a:t>Surface </a:t>
                      </a:r>
                      <a:r>
                        <a:rPr lang="en-GB" sz="1400" b="1" kern="8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Electric Field</a:t>
                      </a:r>
                      <a:endParaRPr lang="en-US" sz="14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latin typeface="Calibri" pitchFamily="34" charset="0"/>
                          <a:ea typeface="Times New Roman"/>
                          <a:cs typeface="Times New Roman"/>
                        </a:rPr>
                        <a:t>Kilpatrick</a:t>
                      </a:r>
                      <a:endParaRPr lang="en-US" sz="14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latin typeface="Calibri" pitchFamily="34" charset="0"/>
                          <a:ea typeface="Times New Roman"/>
                          <a:cs typeface="Times New Roman"/>
                        </a:rPr>
                        <a:t>0.67</a:t>
                      </a:r>
                      <a:endParaRPr lang="en-US" sz="14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latin typeface="Calibri" pitchFamily="34" charset="0"/>
                          <a:ea typeface="Times New Roman"/>
                          <a:cs typeface="Times New Roman"/>
                        </a:rPr>
                        <a:t>0.81</a:t>
                      </a:r>
                      <a:endParaRPr lang="en-US" sz="14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latin typeface="Calibri" pitchFamily="34" charset="0"/>
                          <a:ea typeface="Times New Roman"/>
                          <a:cs typeface="Times New Roman"/>
                        </a:rPr>
                        <a:t>0.84</a:t>
                      </a:r>
                      <a:endParaRPr lang="en-US" sz="14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0.87</a:t>
                      </a:r>
                      <a:endParaRPr lang="en-US" sz="140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3345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 kern="8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Number of Cells</a:t>
                      </a:r>
                      <a:endParaRPr lang="en-US" sz="14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GB" sz="1400" kern="80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56</a:t>
                      </a:r>
                      <a:endParaRPr lang="en-US" sz="140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41</a:t>
                      </a:r>
                      <a:endParaRPr lang="en-US" sz="140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27</a:t>
                      </a:r>
                      <a:endParaRPr lang="en-US" sz="140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24</a:t>
                      </a:r>
                      <a:endParaRPr lang="en-US" sz="140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495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 kern="8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Tank Diameter</a:t>
                      </a:r>
                      <a:endParaRPr lang="en-US" sz="14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cm</a:t>
                      </a:r>
                      <a:endParaRPr lang="en-US" sz="140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latin typeface="Calibri" pitchFamily="34" charset="0"/>
                          <a:ea typeface="Times New Roman"/>
                          <a:cs typeface="Times New Roman"/>
                        </a:rPr>
                        <a:t>93.4</a:t>
                      </a:r>
                      <a:endParaRPr lang="en-US" sz="14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latin typeface="Calibri" pitchFamily="34" charset="0"/>
                          <a:ea typeface="Times New Roman"/>
                          <a:cs typeface="Times New Roman"/>
                        </a:rPr>
                        <a:t>92.71</a:t>
                      </a:r>
                      <a:endParaRPr lang="en-US" sz="14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latin typeface="Calibri" pitchFamily="34" charset="0"/>
                          <a:ea typeface="Times New Roman"/>
                          <a:cs typeface="Times New Roman"/>
                        </a:rPr>
                        <a:t>81.28</a:t>
                      </a:r>
                      <a:endParaRPr lang="en-US" sz="14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88</a:t>
                      </a:r>
                      <a:endParaRPr lang="en-US" sz="140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0847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 kern="800">
                          <a:latin typeface="Calibri" pitchFamily="34" charset="0"/>
                          <a:ea typeface="Times New Roman"/>
                          <a:cs typeface="Times New Roman"/>
                        </a:rPr>
                        <a:t>Drift Tube Diameter</a:t>
                      </a:r>
                      <a:endParaRPr lang="en-US" sz="1400" b="1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latin typeface="Calibri" pitchFamily="34" charset="0"/>
                          <a:ea typeface="Times New Roman"/>
                          <a:cs typeface="Times New Roman"/>
                        </a:rPr>
                        <a:t>cm</a:t>
                      </a:r>
                      <a:endParaRPr lang="en-US" sz="14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latin typeface="Calibri" pitchFamily="34" charset="0"/>
                          <a:ea typeface="Times New Roman"/>
                          <a:cs typeface="Times New Roman"/>
                        </a:rPr>
                        <a:t>18</a:t>
                      </a:r>
                      <a:endParaRPr lang="en-US" sz="14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latin typeface="Calibri" pitchFamily="34" charset="0"/>
                          <a:ea typeface="Times New Roman"/>
                          <a:cs typeface="Times New Roman"/>
                        </a:rPr>
                        <a:t>17.78</a:t>
                      </a:r>
                      <a:endParaRPr lang="en-US" sz="14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latin typeface="Calibri" pitchFamily="34" charset="0"/>
                          <a:ea typeface="Times New Roman"/>
                          <a:cs typeface="Times New Roman"/>
                        </a:rPr>
                        <a:t>17.78</a:t>
                      </a:r>
                      <a:endParaRPr lang="en-US" sz="14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16</a:t>
                      </a:r>
                      <a:endParaRPr lang="en-US" sz="140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8281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 kern="800">
                          <a:latin typeface="Calibri" pitchFamily="34" charset="0"/>
                          <a:ea typeface="Times New Roman"/>
                          <a:cs typeface="Times New Roman"/>
                        </a:rPr>
                        <a:t>Aperture Diameter</a:t>
                      </a:r>
                      <a:endParaRPr lang="en-US" sz="1400" b="1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latin typeface="Calibri" pitchFamily="34" charset="0"/>
                          <a:ea typeface="Times New Roman"/>
                          <a:cs typeface="Times New Roman"/>
                        </a:rPr>
                        <a:t>cm</a:t>
                      </a:r>
                      <a:endParaRPr lang="en-US" sz="14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latin typeface="Calibri" pitchFamily="34" charset="0"/>
                          <a:ea typeface="Times New Roman"/>
                          <a:cs typeface="Times New Roman"/>
                        </a:rPr>
                        <a:t>2.5</a:t>
                      </a:r>
                      <a:endParaRPr lang="en-US" sz="14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latin typeface="Calibri" pitchFamily="34" charset="0"/>
                          <a:ea typeface="Times New Roman"/>
                          <a:cs typeface="Times New Roman"/>
                        </a:rPr>
                        <a:t>3.81</a:t>
                      </a:r>
                      <a:endParaRPr lang="en-US" sz="14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latin typeface="Calibri" pitchFamily="34" charset="0"/>
                          <a:ea typeface="Times New Roman"/>
                          <a:cs typeface="Times New Roman"/>
                        </a:rPr>
                        <a:t>3.81</a:t>
                      </a:r>
                      <a:endParaRPr lang="en-US" sz="14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3</a:t>
                      </a:r>
                      <a:endParaRPr lang="en-US" sz="140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899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 kern="800">
                          <a:latin typeface="Calibri" pitchFamily="34" charset="0"/>
                          <a:ea typeface="Times New Roman"/>
                          <a:cs typeface="Times New Roman"/>
                        </a:rPr>
                        <a:t>Stems/Cell</a:t>
                      </a:r>
                      <a:endParaRPr lang="en-US" sz="1400" b="1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endParaRPr lang="en-GB" sz="1400" kern="80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latin typeface="Calibri" pitchFamily="34" charset="0"/>
                          <a:ea typeface="Times New Roman"/>
                          <a:cs typeface="Times New Roman"/>
                        </a:rPr>
                        <a:t>1</a:t>
                      </a:r>
                      <a:endParaRPr lang="en-US" sz="14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latin typeface="Calibri" pitchFamily="34" charset="0"/>
                          <a:ea typeface="Times New Roman"/>
                          <a:cs typeface="Times New Roman"/>
                        </a:rPr>
                        <a:t>2</a:t>
                      </a:r>
                      <a:endParaRPr lang="en-US" sz="14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latin typeface="Calibri" pitchFamily="34" charset="0"/>
                          <a:ea typeface="Times New Roman"/>
                          <a:cs typeface="Times New Roman"/>
                        </a:rPr>
                        <a:t>2</a:t>
                      </a:r>
                      <a:endParaRPr lang="en-US" sz="14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1</a:t>
                      </a:r>
                      <a:endParaRPr lang="en-US" sz="140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899"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b="1" kern="8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Total Length</a:t>
                      </a:r>
                      <a:endParaRPr lang="en-US" sz="1400" b="1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m</a:t>
                      </a:r>
                      <a:endParaRPr lang="en-US" sz="140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latin typeface="Calibri" pitchFamily="34" charset="0"/>
                          <a:ea typeface="Times New Roman"/>
                          <a:cs typeface="Times New Roman"/>
                        </a:rPr>
                        <a:t>7.15</a:t>
                      </a:r>
                      <a:endParaRPr lang="en-US" sz="14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>
                          <a:latin typeface="Calibri" pitchFamily="34" charset="0"/>
                          <a:ea typeface="Times New Roman"/>
                          <a:cs typeface="Times New Roman"/>
                        </a:rPr>
                        <a:t>11.95</a:t>
                      </a:r>
                      <a:endParaRPr lang="en-US" sz="140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11.25</a:t>
                      </a:r>
                      <a:endParaRPr lang="en-US" sz="140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400" kern="800" dirty="0">
                          <a:latin typeface="Calibri" pitchFamily="34" charset="0"/>
                          <a:ea typeface="Times New Roman"/>
                          <a:cs typeface="Times New Roman"/>
                        </a:rPr>
                        <a:t>12.1</a:t>
                      </a:r>
                      <a:endParaRPr lang="en-US" sz="1400" dirty="0">
                        <a:latin typeface="Calibri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144" name="Group 3"/>
          <p:cNvGrpSpPr>
            <a:grpSpLocks noChangeAspect="1"/>
          </p:cNvGrpSpPr>
          <p:nvPr/>
        </p:nvGrpSpPr>
        <p:grpSpPr bwMode="auto">
          <a:xfrm>
            <a:off x="716984" y="4653136"/>
            <a:ext cx="7742925" cy="1733148"/>
            <a:chOff x="1709356" y="1695275"/>
            <a:chExt cx="5995596" cy="1049592"/>
          </a:xfrm>
        </p:grpSpPr>
        <p:grpSp>
          <p:nvGrpSpPr>
            <p:cNvPr id="145" name="Group 1504"/>
            <p:cNvGrpSpPr>
              <a:grpSpLocks/>
            </p:cNvGrpSpPr>
            <p:nvPr/>
          </p:nvGrpSpPr>
          <p:grpSpPr bwMode="auto">
            <a:xfrm>
              <a:off x="2003300" y="1907102"/>
              <a:ext cx="1143535" cy="465638"/>
              <a:chOff x="8781" y="11158"/>
              <a:chExt cx="5382" cy="1542"/>
            </a:xfrm>
          </p:grpSpPr>
          <p:grpSp>
            <p:nvGrpSpPr>
              <p:cNvPr id="253" name="Group 1505"/>
              <p:cNvGrpSpPr>
                <a:grpSpLocks/>
              </p:cNvGrpSpPr>
              <p:nvPr/>
            </p:nvGrpSpPr>
            <p:grpSpPr bwMode="auto">
              <a:xfrm>
                <a:off x="8781" y="11158"/>
                <a:ext cx="5382" cy="1542"/>
                <a:chOff x="3121" y="1436"/>
                <a:chExt cx="1503" cy="416"/>
              </a:xfrm>
            </p:grpSpPr>
            <p:sp>
              <p:nvSpPr>
                <p:cNvPr id="258" name="Rectangle 1506"/>
                <p:cNvSpPr>
                  <a:spLocks noChangeAspect="1" noChangeArrowheads="1"/>
                </p:cNvSpPr>
                <p:nvPr/>
              </p:nvSpPr>
              <p:spPr bwMode="auto">
                <a:xfrm>
                  <a:off x="3121" y="1436"/>
                  <a:ext cx="1503" cy="416"/>
                </a:xfrm>
                <a:prstGeom prst="rect">
                  <a:avLst/>
                </a:prstGeom>
                <a:solidFill>
                  <a:srgbClr val="C3D69B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59" name="Rectangle 1507"/>
                <p:cNvSpPr>
                  <a:spLocks noChangeAspect="1" noChangeArrowheads="1"/>
                </p:cNvSpPr>
                <p:nvPr/>
              </p:nvSpPr>
              <p:spPr bwMode="auto">
                <a:xfrm>
                  <a:off x="3188" y="1562"/>
                  <a:ext cx="47" cy="47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60" name="Rectangle 1508"/>
                <p:cNvSpPr>
                  <a:spLocks noChangeAspect="1" noChangeArrowheads="1"/>
                </p:cNvSpPr>
                <p:nvPr/>
              </p:nvSpPr>
              <p:spPr bwMode="auto">
                <a:xfrm>
                  <a:off x="3266" y="1562"/>
                  <a:ext cx="48" cy="47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61" name="Rectangle 1509"/>
                <p:cNvSpPr>
                  <a:spLocks noChangeAspect="1" noChangeArrowheads="1"/>
                </p:cNvSpPr>
                <p:nvPr/>
              </p:nvSpPr>
              <p:spPr bwMode="auto">
                <a:xfrm>
                  <a:off x="3347" y="1562"/>
                  <a:ext cx="48" cy="47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62" name="Rectangle 1510"/>
                <p:cNvSpPr>
                  <a:spLocks noChangeAspect="1" noChangeArrowheads="1"/>
                </p:cNvSpPr>
                <p:nvPr/>
              </p:nvSpPr>
              <p:spPr bwMode="auto">
                <a:xfrm>
                  <a:off x="3427" y="1562"/>
                  <a:ext cx="64" cy="47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63" name="Rectangle 1511"/>
                <p:cNvSpPr>
                  <a:spLocks noChangeAspect="1" noChangeArrowheads="1"/>
                </p:cNvSpPr>
                <p:nvPr/>
              </p:nvSpPr>
              <p:spPr bwMode="auto">
                <a:xfrm>
                  <a:off x="3524" y="1562"/>
                  <a:ext cx="63" cy="47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64" name="Rectangle 1512"/>
                <p:cNvSpPr>
                  <a:spLocks noChangeAspect="1" noChangeArrowheads="1"/>
                </p:cNvSpPr>
                <p:nvPr/>
              </p:nvSpPr>
              <p:spPr bwMode="auto">
                <a:xfrm>
                  <a:off x="3620" y="1562"/>
                  <a:ext cx="64" cy="47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65" name="Rectangle 1513"/>
                <p:cNvSpPr>
                  <a:spLocks noChangeAspect="1" noChangeArrowheads="1"/>
                </p:cNvSpPr>
                <p:nvPr/>
              </p:nvSpPr>
              <p:spPr bwMode="auto">
                <a:xfrm>
                  <a:off x="3716" y="1562"/>
                  <a:ext cx="79" cy="47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66" name="Rectangle 1514"/>
                <p:cNvSpPr>
                  <a:spLocks noChangeAspect="1" noChangeArrowheads="1"/>
                </p:cNvSpPr>
                <p:nvPr/>
              </p:nvSpPr>
              <p:spPr bwMode="auto">
                <a:xfrm>
                  <a:off x="3828" y="1562"/>
                  <a:ext cx="79" cy="47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67" name="Rectangle 1515"/>
                <p:cNvSpPr>
                  <a:spLocks noChangeAspect="1" noChangeArrowheads="1"/>
                </p:cNvSpPr>
                <p:nvPr/>
              </p:nvSpPr>
              <p:spPr bwMode="auto">
                <a:xfrm>
                  <a:off x="3940" y="1562"/>
                  <a:ext cx="80" cy="47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68" name="Rectangle 1516"/>
                <p:cNvSpPr>
                  <a:spLocks noChangeAspect="1" noChangeArrowheads="1"/>
                </p:cNvSpPr>
                <p:nvPr/>
              </p:nvSpPr>
              <p:spPr bwMode="auto">
                <a:xfrm>
                  <a:off x="4053" y="1562"/>
                  <a:ext cx="96" cy="47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69" name="Rectangle 1517"/>
                <p:cNvSpPr>
                  <a:spLocks noChangeAspect="1" noChangeArrowheads="1"/>
                </p:cNvSpPr>
                <p:nvPr/>
              </p:nvSpPr>
              <p:spPr bwMode="auto">
                <a:xfrm>
                  <a:off x="4180" y="1562"/>
                  <a:ext cx="95" cy="47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70" name="Rectangle 1518"/>
                <p:cNvSpPr>
                  <a:spLocks noChangeAspect="1" noChangeArrowheads="1"/>
                </p:cNvSpPr>
                <p:nvPr/>
              </p:nvSpPr>
              <p:spPr bwMode="auto">
                <a:xfrm>
                  <a:off x="4308" y="1562"/>
                  <a:ext cx="96" cy="47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71" name="Rectangle 1519"/>
                <p:cNvSpPr>
                  <a:spLocks noChangeAspect="1" noChangeArrowheads="1"/>
                </p:cNvSpPr>
                <p:nvPr/>
              </p:nvSpPr>
              <p:spPr bwMode="auto">
                <a:xfrm>
                  <a:off x="4437" y="1562"/>
                  <a:ext cx="111" cy="47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72" name="Rectangle 1523"/>
                <p:cNvSpPr>
                  <a:spLocks noChangeAspect="1" noChangeArrowheads="1"/>
                </p:cNvSpPr>
                <p:nvPr/>
              </p:nvSpPr>
              <p:spPr bwMode="auto">
                <a:xfrm>
                  <a:off x="3188" y="1674"/>
                  <a:ext cx="47" cy="48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73" name="Rectangle 1524"/>
                <p:cNvSpPr>
                  <a:spLocks noChangeAspect="1" noChangeArrowheads="1"/>
                </p:cNvSpPr>
                <p:nvPr/>
              </p:nvSpPr>
              <p:spPr bwMode="auto">
                <a:xfrm>
                  <a:off x="3266" y="1674"/>
                  <a:ext cx="48" cy="48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74" name="Rectangle 1525"/>
                <p:cNvSpPr>
                  <a:spLocks noChangeAspect="1" noChangeArrowheads="1"/>
                </p:cNvSpPr>
                <p:nvPr/>
              </p:nvSpPr>
              <p:spPr bwMode="auto">
                <a:xfrm>
                  <a:off x="3347" y="1674"/>
                  <a:ext cx="48" cy="48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75" name="Rectangle 1526"/>
                <p:cNvSpPr>
                  <a:spLocks noChangeAspect="1" noChangeArrowheads="1"/>
                </p:cNvSpPr>
                <p:nvPr/>
              </p:nvSpPr>
              <p:spPr bwMode="auto">
                <a:xfrm>
                  <a:off x="3427" y="1674"/>
                  <a:ext cx="64" cy="48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76" name="Rectangle 1527"/>
                <p:cNvSpPr>
                  <a:spLocks noChangeAspect="1" noChangeArrowheads="1"/>
                </p:cNvSpPr>
                <p:nvPr/>
              </p:nvSpPr>
              <p:spPr bwMode="auto">
                <a:xfrm>
                  <a:off x="3524" y="1674"/>
                  <a:ext cx="63" cy="48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77" name="Rectangle 1528"/>
                <p:cNvSpPr>
                  <a:spLocks noChangeAspect="1" noChangeArrowheads="1"/>
                </p:cNvSpPr>
                <p:nvPr/>
              </p:nvSpPr>
              <p:spPr bwMode="auto">
                <a:xfrm>
                  <a:off x="3620" y="1674"/>
                  <a:ext cx="64" cy="48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78" name="Rectangle 1529"/>
                <p:cNvSpPr>
                  <a:spLocks noChangeAspect="1" noChangeArrowheads="1"/>
                </p:cNvSpPr>
                <p:nvPr/>
              </p:nvSpPr>
              <p:spPr bwMode="auto">
                <a:xfrm>
                  <a:off x="3716" y="1674"/>
                  <a:ext cx="79" cy="48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79" name="Rectangle 1530"/>
                <p:cNvSpPr>
                  <a:spLocks noChangeAspect="1" noChangeArrowheads="1"/>
                </p:cNvSpPr>
                <p:nvPr/>
              </p:nvSpPr>
              <p:spPr bwMode="auto">
                <a:xfrm>
                  <a:off x="3828" y="1674"/>
                  <a:ext cx="79" cy="48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80" name="Rectangle 1531"/>
                <p:cNvSpPr>
                  <a:spLocks noChangeAspect="1" noChangeArrowheads="1"/>
                </p:cNvSpPr>
                <p:nvPr/>
              </p:nvSpPr>
              <p:spPr bwMode="auto">
                <a:xfrm>
                  <a:off x="3940" y="1674"/>
                  <a:ext cx="80" cy="48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81" name="Rectangle 1532"/>
                <p:cNvSpPr>
                  <a:spLocks noChangeAspect="1" noChangeArrowheads="1"/>
                </p:cNvSpPr>
                <p:nvPr/>
              </p:nvSpPr>
              <p:spPr bwMode="auto">
                <a:xfrm>
                  <a:off x="4053" y="1674"/>
                  <a:ext cx="96" cy="48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82" name="Rectangle 1533"/>
                <p:cNvSpPr>
                  <a:spLocks noChangeAspect="1" noChangeArrowheads="1"/>
                </p:cNvSpPr>
                <p:nvPr/>
              </p:nvSpPr>
              <p:spPr bwMode="auto">
                <a:xfrm>
                  <a:off x="4180" y="1674"/>
                  <a:ext cx="95" cy="48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83" name="Rectangle 1534"/>
                <p:cNvSpPr>
                  <a:spLocks noChangeAspect="1" noChangeArrowheads="1"/>
                </p:cNvSpPr>
                <p:nvPr/>
              </p:nvSpPr>
              <p:spPr bwMode="auto">
                <a:xfrm>
                  <a:off x="4308" y="1674"/>
                  <a:ext cx="96" cy="48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84" name="Rectangle 1535"/>
                <p:cNvSpPr>
                  <a:spLocks noChangeAspect="1" noChangeArrowheads="1"/>
                </p:cNvSpPr>
                <p:nvPr/>
              </p:nvSpPr>
              <p:spPr bwMode="auto">
                <a:xfrm>
                  <a:off x="4437" y="1674"/>
                  <a:ext cx="111" cy="48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254" name="Line 1625"/>
              <p:cNvSpPr>
                <a:spLocks noChangeAspect="1" noChangeShapeType="1"/>
              </p:cNvSpPr>
              <p:nvPr/>
            </p:nvSpPr>
            <p:spPr bwMode="auto">
              <a:xfrm>
                <a:off x="9140" y="11920"/>
                <a:ext cx="932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5" name="Line 1626"/>
              <p:cNvSpPr>
                <a:spLocks noChangeAspect="1" noChangeShapeType="1"/>
              </p:cNvSpPr>
              <p:nvPr/>
            </p:nvSpPr>
            <p:spPr bwMode="auto">
              <a:xfrm>
                <a:off x="10456" y="11920"/>
                <a:ext cx="932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6" name="Line 1627"/>
              <p:cNvSpPr>
                <a:spLocks noChangeAspect="1" noChangeShapeType="1"/>
              </p:cNvSpPr>
              <p:nvPr/>
            </p:nvSpPr>
            <p:spPr bwMode="auto">
              <a:xfrm>
                <a:off x="11771" y="11920"/>
                <a:ext cx="932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57" name="Line 1628"/>
              <p:cNvSpPr>
                <a:spLocks noChangeAspect="1" noChangeShapeType="1"/>
              </p:cNvSpPr>
              <p:nvPr/>
            </p:nvSpPr>
            <p:spPr bwMode="auto">
              <a:xfrm>
                <a:off x="13087" y="11920"/>
                <a:ext cx="775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46" name="Group 1504"/>
            <p:cNvGrpSpPr>
              <a:grpSpLocks/>
            </p:cNvGrpSpPr>
            <p:nvPr/>
          </p:nvGrpSpPr>
          <p:grpSpPr bwMode="auto">
            <a:xfrm>
              <a:off x="3194582" y="1906864"/>
              <a:ext cx="1357002" cy="465638"/>
              <a:chOff x="11246" y="11151"/>
              <a:chExt cx="5741" cy="1542"/>
            </a:xfrm>
          </p:grpSpPr>
          <p:grpSp>
            <p:nvGrpSpPr>
              <p:cNvPr id="227" name="Group 1505"/>
              <p:cNvGrpSpPr>
                <a:grpSpLocks/>
              </p:cNvGrpSpPr>
              <p:nvPr/>
            </p:nvGrpSpPr>
            <p:grpSpPr bwMode="auto">
              <a:xfrm>
                <a:off x="11246" y="11151"/>
                <a:ext cx="5741" cy="1542"/>
                <a:chOff x="3809" y="1434"/>
                <a:chExt cx="1603" cy="416"/>
              </a:xfrm>
            </p:grpSpPr>
            <p:sp>
              <p:nvSpPr>
                <p:cNvPr id="232" name="Rectangle 1506"/>
                <p:cNvSpPr>
                  <a:spLocks noChangeAspect="1" noChangeArrowheads="1"/>
                </p:cNvSpPr>
                <p:nvPr/>
              </p:nvSpPr>
              <p:spPr bwMode="auto">
                <a:xfrm>
                  <a:off x="3809" y="1434"/>
                  <a:ext cx="1603" cy="416"/>
                </a:xfrm>
                <a:prstGeom prst="rect">
                  <a:avLst/>
                </a:prstGeom>
                <a:solidFill>
                  <a:srgbClr val="C3D69B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33" name="Rectangle 1515"/>
                <p:cNvSpPr>
                  <a:spLocks noChangeAspect="1" noChangeArrowheads="1"/>
                </p:cNvSpPr>
                <p:nvPr/>
              </p:nvSpPr>
              <p:spPr bwMode="auto">
                <a:xfrm>
                  <a:off x="3940" y="1562"/>
                  <a:ext cx="80" cy="47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34" name="Rectangle 1516"/>
                <p:cNvSpPr>
                  <a:spLocks noChangeAspect="1" noChangeArrowheads="1"/>
                </p:cNvSpPr>
                <p:nvPr/>
              </p:nvSpPr>
              <p:spPr bwMode="auto">
                <a:xfrm>
                  <a:off x="4053" y="1562"/>
                  <a:ext cx="96" cy="47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35" name="Rectangle 1517"/>
                <p:cNvSpPr>
                  <a:spLocks noChangeAspect="1" noChangeArrowheads="1"/>
                </p:cNvSpPr>
                <p:nvPr/>
              </p:nvSpPr>
              <p:spPr bwMode="auto">
                <a:xfrm>
                  <a:off x="4180" y="1562"/>
                  <a:ext cx="95" cy="47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36" name="Rectangle 1518"/>
                <p:cNvSpPr>
                  <a:spLocks noChangeAspect="1" noChangeArrowheads="1"/>
                </p:cNvSpPr>
                <p:nvPr/>
              </p:nvSpPr>
              <p:spPr bwMode="auto">
                <a:xfrm>
                  <a:off x="4308" y="1562"/>
                  <a:ext cx="96" cy="47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37" name="Rectangle 1519"/>
                <p:cNvSpPr>
                  <a:spLocks noChangeAspect="1" noChangeArrowheads="1"/>
                </p:cNvSpPr>
                <p:nvPr/>
              </p:nvSpPr>
              <p:spPr bwMode="auto">
                <a:xfrm>
                  <a:off x="4437" y="1562"/>
                  <a:ext cx="111" cy="47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38" name="Rectangle 1520"/>
                <p:cNvSpPr>
                  <a:spLocks noChangeAspect="1" noChangeArrowheads="1"/>
                </p:cNvSpPr>
                <p:nvPr/>
              </p:nvSpPr>
              <p:spPr bwMode="auto">
                <a:xfrm>
                  <a:off x="4581" y="1562"/>
                  <a:ext cx="112" cy="47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39" name="Rectangle 1521"/>
                <p:cNvSpPr>
                  <a:spLocks noChangeAspect="1" noChangeArrowheads="1"/>
                </p:cNvSpPr>
                <p:nvPr/>
              </p:nvSpPr>
              <p:spPr bwMode="auto">
                <a:xfrm>
                  <a:off x="4725" y="1562"/>
                  <a:ext cx="112" cy="47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40" name="Rectangle 1522"/>
                <p:cNvSpPr>
                  <a:spLocks noChangeAspect="1" noChangeArrowheads="1"/>
                </p:cNvSpPr>
                <p:nvPr/>
              </p:nvSpPr>
              <p:spPr bwMode="auto">
                <a:xfrm>
                  <a:off x="4869" y="1562"/>
                  <a:ext cx="128" cy="47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41" name="Rectangle 1531"/>
                <p:cNvSpPr>
                  <a:spLocks noChangeAspect="1" noChangeArrowheads="1"/>
                </p:cNvSpPr>
                <p:nvPr/>
              </p:nvSpPr>
              <p:spPr bwMode="auto">
                <a:xfrm>
                  <a:off x="3940" y="1674"/>
                  <a:ext cx="80" cy="48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42" name="Rectangle 1532"/>
                <p:cNvSpPr>
                  <a:spLocks noChangeAspect="1" noChangeArrowheads="1"/>
                </p:cNvSpPr>
                <p:nvPr/>
              </p:nvSpPr>
              <p:spPr bwMode="auto">
                <a:xfrm>
                  <a:off x="4053" y="1674"/>
                  <a:ext cx="96" cy="48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43" name="Rectangle 1533"/>
                <p:cNvSpPr>
                  <a:spLocks noChangeAspect="1" noChangeArrowheads="1"/>
                </p:cNvSpPr>
                <p:nvPr/>
              </p:nvSpPr>
              <p:spPr bwMode="auto">
                <a:xfrm>
                  <a:off x="4180" y="1674"/>
                  <a:ext cx="95" cy="48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44" name="Rectangle 1534"/>
                <p:cNvSpPr>
                  <a:spLocks noChangeAspect="1" noChangeArrowheads="1"/>
                </p:cNvSpPr>
                <p:nvPr/>
              </p:nvSpPr>
              <p:spPr bwMode="auto">
                <a:xfrm>
                  <a:off x="4308" y="1674"/>
                  <a:ext cx="96" cy="48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45" name="Rectangle 1535"/>
                <p:cNvSpPr>
                  <a:spLocks noChangeAspect="1" noChangeArrowheads="1"/>
                </p:cNvSpPr>
                <p:nvPr/>
              </p:nvSpPr>
              <p:spPr bwMode="auto">
                <a:xfrm>
                  <a:off x="4437" y="1674"/>
                  <a:ext cx="111" cy="48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46" name="Rectangle 1536"/>
                <p:cNvSpPr>
                  <a:spLocks noChangeAspect="1" noChangeArrowheads="1"/>
                </p:cNvSpPr>
                <p:nvPr/>
              </p:nvSpPr>
              <p:spPr bwMode="auto">
                <a:xfrm>
                  <a:off x="4581" y="1674"/>
                  <a:ext cx="112" cy="48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47" name="Rectangle 1537"/>
                <p:cNvSpPr>
                  <a:spLocks noChangeAspect="1" noChangeArrowheads="1"/>
                </p:cNvSpPr>
                <p:nvPr/>
              </p:nvSpPr>
              <p:spPr bwMode="auto">
                <a:xfrm>
                  <a:off x="4725" y="1674"/>
                  <a:ext cx="112" cy="48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48" name="Rectangle 1538"/>
                <p:cNvSpPr>
                  <a:spLocks noChangeAspect="1" noChangeArrowheads="1"/>
                </p:cNvSpPr>
                <p:nvPr/>
              </p:nvSpPr>
              <p:spPr bwMode="auto">
                <a:xfrm>
                  <a:off x="4869" y="1674"/>
                  <a:ext cx="128" cy="48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49" name="Rectangle 1539"/>
                <p:cNvSpPr>
                  <a:spLocks noChangeAspect="1" noChangeArrowheads="1"/>
                </p:cNvSpPr>
                <p:nvPr/>
              </p:nvSpPr>
              <p:spPr bwMode="auto">
                <a:xfrm>
                  <a:off x="5031" y="1562"/>
                  <a:ext cx="127" cy="47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50" name="Rectangle 1540"/>
                <p:cNvSpPr>
                  <a:spLocks noChangeAspect="1" noChangeArrowheads="1"/>
                </p:cNvSpPr>
                <p:nvPr/>
              </p:nvSpPr>
              <p:spPr bwMode="auto">
                <a:xfrm>
                  <a:off x="5031" y="1674"/>
                  <a:ext cx="127" cy="48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51" name="Rectangle 1541"/>
                <p:cNvSpPr>
                  <a:spLocks noChangeAspect="1" noChangeArrowheads="1"/>
                </p:cNvSpPr>
                <p:nvPr/>
              </p:nvSpPr>
              <p:spPr bwMode="auto">
                <a:xfrm>
                  <a:off x="5196" y="1562"/>
                  <a:ext cx="127" cy="47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52" name="Rectangle 1542"/>
                <p:cNvSpPr>
                  <a:spLocks noChangeAspect="1" noChangeArrowheads="1"/>
                </p:cNvSpPr>
                <p:nvPr/>
              </p:nvSpPr>
              <p:spPr bwMode="auto">
                <a:xfrm>
                  <a:off x="5196" y="1674"/>
                  <a:ext cx="127" cy="48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228" name="Line 1627"/>
              <p:cNvSpPr>
                <a:spLocks noChangeAspect="1" noChangeShapeType="1"/>
              </p:cNvSpPr>
              <p:nvPr/>
            </p:nvSpPr>
            <p:spPr bwMode="auto">
              <a:xfrm>
                <a:off x="11771" y="11920"/>
                <a:ext cx="932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29" name="Line 1628"/>
              <p:cNvSpPr>
                <a:spLocks noChangeAspect="1" noChangeShapeType="1"/>
              </p:cNvSpPr>
              <p:nvPr/>
            </p:nvSpPr>
            <p:spPr bwMode="auto">
              <a:xfrm>
                <a:off x="13087" y="11920"/>
                <a:ext cx="932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0" name="Line 1629"/>
              <p:cNvSpPr>
                <a:spLocks noChangeAspect="1" noChangeShapeType="1"/>
              </p:cNvSpPr>
              <p:nvPr/>
            </p:nvSpPr>
            <p:spPr bwMode="auto">
              <a:xfrm>
                <a:off x="14402" y="11920"/>
                <a:ext cx="932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31" name="Line 1630"/>
              <p:cNvSpPr>
                <a:spLocks noChangeAspect="1" noChangeShapeType="1"/>
              </p:cNvSpPr>
              <p:nvPr/>
            </p:nvSpPr>
            <p:spPr bwMode="auto">
              <a:xfrm>
                <a:off x="15717" y="11920"/>
                <a:ext cx="932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47" name="Group 1504"/>
            <p:cNvGrpSpPr>
              <a:grpSpLocks/>
            </p:cNvGrpSpPr>
            <p:nvPr/>
          </p:nvGrpSpPr>
          <p:grpSpPr bwMode="auto">
            <a:xfrm>
              <a:off x="4597738" y="1907386"/>
              <a:ext cx="1357002" cy="465638"/>
              <a:chOff x="11246" y="11162"/>
              <a:chExt cx="5741" cy="1542"/>
            </a:xfrm>
          </p:grpSpPr>
          <p:grpSp>
            <p:nvGrpSpPr>
              <p:cNvPr id="201" name="Group 1505"/>
              <p:cNvGrpSpPr>
                <a:grpSpLocks/>
              </p:cNvGrpSpPr>
              <p:nvPr/>
            </p:nvGrpSpPr>
            <p:grpSpPr bwMode="auto">
              <a:xfrm>
                <a:off x="11246" y="11162"/>
                <a:ext cx="5741" cy="1542"/>
                <a:chOff x="3809" y="1437"/>
                <a:chExt cx="1603" cy="416"/>
              </a:xfrm>
            </p:grpSpPr>
            <p:sp>
              <p:nvSpPr>
                <p:cNvPr id="206" name="Rectangle 1506"/>
                <p:cNvSpPr>
                  <a:spLocks noChangeAspect="1" noChangeArrowheads="1"/>
                </p:cNvSpPr>
                <p:nvPr/>
              </p:nvSpPr>
              <p:spPr bwMode="auto">
                <a:xfrm>
                  <a:off x="3807" y="1437"/>
                  <a:ext cx="1603" cy="417"/>
                </a:xfrm>
                <a:prstGeom prst="rect">
                  <a:avLst/>
                </a:prstGeom>
                <a:solidFill>
                  <a:srgbClr val="C3D69B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07" name="Rectangle 1515"/>
                <p:cNvSpPr>
                  <a:spLocks noChangeAspect="1" noChangeArrowheads="1"/>
                </p:cNvSpPr>
                <p:nvPr/>
              </p:nvSpPr>
              <p:spPr bwMode="auto">
                <a:xfrm>
                  <a:off x="3940" y="1562"/>
                  <a:ext cx="80" cy="47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08" name="Rectangle 1516"/>
                <p:cNvSpPr>
                  <a:spLocks noChangeAspect="1" noChangeArrowheads="1"/>
                </p:cNvSpPr>
                <p:nvPr/>
              </p:nvSpPr>
              <p:spPr bwMode="auto">
                <a:xfrm>
                  <a:off x="4053" y="1562"/>
                  <a:ext cx="96" cy="47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09" name="Rectangle 1517"/>
                <p:cNvSpPr>
                  <a:spLocks noChangeAspect="1" noChangeArrowheads="1"/>
                </p:cNvSpPr>
                <p:nvPr/>
              </p:nvSpPr>
              <p:spPr bwMode="auto">
                <a:xfrm>
                  <a:off x="4180" y="1562"/>
                  <a:ext cx="95" cy="47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10" name="Rectangle 1518"/>
                <p:cNvSpPr>
                  <a:spLocks noChangeAspect="1" noChangeArrowheads="1"/>
                </p:cNvSpPr>
                <p:nvPr/>
              </p:nvSpPr>
              <p:spPr bwMode="auto">
                <a:xfrm>
                  <a:off x="4308" y="1562"/>
                  <a:ext cx="96" cy="47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11" name="Rectangle 1519"/>
                <p:cNvSpPr>
                  <a:spLocks noChangeAspect="1" noChangeArrowheads="1"/>
                </p:cNvSpPr>
                <p:nvPr/>
              </p:nvSpPr>
              <p:spPr bwMode="auto">
                <a:xfrm>
                  <a:off x="4437" y="1562"/>
                  <a:ext cx="111" cy="47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12" name="Rectangle 1520"/>
                <p:cNvSpPr>
                  <a:spLocks noChangeAspect="1" noChangeArrowheads="1"/>
                </p:cNvSpPr>
                <p:nvPr/>
              </p:nvSpPr>
              <p:spPr bwMode="auto">
                <a:xfrm>
                  <a:off x="4581" y="1562"/>
                  <a:ext cx="112" cy="47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13" name="Rectangle 1521"/>
                <p:cNvSpPr>
                  <a:spLocks noChangeAspect="1" noChangeArrowheads="1"/>
                </p:cNvSpPr>
                <p:nvPr/>
              </p:nvSpPr>
              <p:spPr bwMode="auto">
                <a:xfrm>
                  <a:off x="4725" y="1562"/>
                  <a:ext cx="112" cy="47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14" name="Rectangle 1522"/>
                <p:cNvSpPr>
                  <a:spLocks noChangeAspect="1" noChangeArrowheads="1"/>
                </p:cNvSpPr>
                <p:nvPr/>
              </p:nvSpPr>
              <p:spPr bwMode="auto">
                <a:xfrm>
                  <a:off x="4869" y="1562"/>
                  <a:ext cx="128" cy="47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15" name="Rectangle 1531"/>
                <p:cNvSpPr>
                  <a:spLocks noChangeAspect="1" noChangeArrowheads="1"/>
                </p:cNvSpPr>
                <p:nvPr/>
              </p:nvSpPr>
              <p:spPr bwMode="auto">
                <a:xfrm>
                  <a:off x="3940" y="1674"/>
                  <a:ext cx="80" cy="48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16" name="Rectangle 1532"/>
                <p:cNvSpPr>
                  <a:spLocks noChangeAspect="1" noChangeArrowheads="1"/>
                </p:cNvSpPr>
                <p:nvPr/>
              </p:nvSpPr>
              <p:spPr bwMode="auto">
                <a:xfrm>
                  <a:off x="4053" y="1674"/>
                  <a:ext cx="96" cy="48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17" name="Rectangle 1533"/>
                <p:cNvSpPr>
                  <a:spLocks noChangeAspect="1" noChangeArrowheads="1"/>
                </p:cNvSpPr>
                <p:nvPr/>
              </p:nvSpPr>
              <p:spPr bwMode="auto">
                <a:xfrm>
                  <a:off x="4180" y="1674"/>
                  <a:ext cx="95" cy="48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18" name="Rectangle 1534"/>
                <p:cNvSpPr>
                  <a:spLocks noChangeAspect="1" noChangeArrowheads="1"/>
                </p:cNvSpPr>
                <p:nvPr/>
              </p:nvSpPr>
              <p:spPr bwMode="auto">
                <a:xfrm>
                  <a:off x="4308" y="1674"/>
                  <a:ext cx="96" cy="48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19" name="Rectangle 1535"/>
                <p:cNvSpPr>
                  <a:spLocks noChangeAspect="1" noChangeArrowheads="1"/>
                </p:cNvSpPr>
                <p:nvPr/>
              </p:nvSpPr>
              <p:spPr bwMode="auto">
                <a:xfrm>
                  <a:off x="4437" y="1674"/>
                  <a:ext cx="111" cy="48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20" name="Rectangle 1536"/>
                <p:cNvSpPr>
                  <a:spLocks noChangeAspect="1" noChangeArrowheads="1"/>
                </p:cNvSpPr>
                <p:nvPr/>
              </p:nvSpPr>
              <p:spPr bwMode="auto">
                <a:xfrm>
                  <a:off x="4581" y="1674"/>
                  <a:ext cx="112" cy="48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21" name="Rectangle 1537"/>
                <p:cNvSpPr>
                  <a:spLocks noChangeAspect="1" noChangeArrowheads="1"/>
                </p:cNvSpPr>
                <p:nvPr/>
              </p:nvSpPr>
              <p:spPr bwMode="auto">
                <a:xfrm>
                  <a:off x="4725" y="1674"/>
                  <a:ext cx="112" cy="48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22" name="Rectangle 1538"/>
                <p:cNvSpPr>
                  <a:spLocks noChangeAspect="1" noChangeArrowheads="1"/>
                </p:cNvSpPr>
                <p:nvPr/>
              </p:nvSpPr>
              <p:spPr bwMode="auto">
                <a:xfrm>
                  <a:off x="4869" y="1674"/>
                  <a:ext cx="128" cy="48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23" name="Rectangle 1539"/>
                <p:cNvSpPr>
                  <a:spLocks noChangeAspect="1" noChangeArrowheads="1"/>
                </p:cNvSpPr>
                <p:nvPr/>
              </p:nvSpPr>
              <p:spPr bwMode="auto">
                <a:xfrm>
                  <a:off x="5031" y="1562"/>
                  <a:ext cx="127" cy="47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24" name="Rectangle 1540"/>
                <p:cNvSpPr>
                  <a:spLocks noChangeAspect="1" noChangeArrowheads="1"/>
                </p:cNvSpPr>
                <p:nvPr/>
              </p:nvSpPr>
              <p:spPr bwMode="auto">
                <a:xfrm>
                  <a:off x="5031" y="1674"/>
                  <a:ext cx="127" cy="48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25" name="Rectangle 1541"/>
                <p:cNvSpPr>
                  <a:spLocks noChangeAspect="1" noChangeArrowheads="1"/>
                </p:cNvSpPr>
                <p:nvPr/>
              </p:nvSpPr>
              <p:spPr bwMode="auto">
                <a:xfrm>
                  <a:off x="5196" y="1562"/>
                  <a:ext cx="127" cy="47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26" name="Rectangle 1542"/>
                <p:cNvSpPr>
                  <a:spLocks noChangeAspect="1" noChangeArrowheads="1"/>
                </p:cNvSpPr>
                <p:nvPr/>
              </p:nvSpPr>
              <p:spPr bwMode="auto">
                <a:xfrm>
                  <a:off x="5196" y="1674"/>
                  <a:ext cx="127" cy="48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202" name="Line 1627"/>
              <p:cNvSpPr>
                <a:spLocks noChangeAspect="1" noChangeShapeType="1"/>
              </p:cNvSpPr>
              <p:nvPr/>
            </p:nvSpPr>
            <p:spPr bwMode="auto">
              <a:xfrm>
                <a:off x="11771" y="11920"/>
                <a:ext cx="932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3" name="Line 1628"/>
              <p:cNvSpPr>
                <a:spLocks noChangeAspect="1" noChangeShapeType="1"/>
              </p:cNvSpPr>
              <p:nvPr/>
            </p:nvSpPr>
            <p:spPr bwMode="auto">
              <a:xfrm>
                <a:off x="13087" y="11920"/>
                <a:ext cx="932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4" name="Line 1629"/>
              <p:cNvSpPr>
                <a:spLocks noChangeAspect="1" noChangeShapeType="1"/>
              </p:cNvSpPr>
              <p:nvPr/>
            </p:nvSpPr>
            <p:spPr bwMode="auto">
              <a:xfrm>
                <a:off x="14402" y="11920"/>
                <a:ext cx="932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205" name="Line 1630"/>
              <p:cNvSpPr>
                <a:spLocks noChangeAspect="1" noChangeShapeType="1"/>
              </p:cNvSpPr>
              <p:nvPr/>
            </p:nvSpPr>
            <p:spPr bwMode="auto">
              <a:xfrm>
                <a:off x="15717" y="11920"/>
                <a:ext cx="932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48" name="Group 1504"/>
            <p:cNvGrpSpPr>
              <a:grpSpLocks/>
            </p:cNvGrpSpPr>
            <p:nvPr/>
          </p:nvGrpSpPr>
          <p:grpSpPr bwMode="auto">
            <a:xfrm>
              <a:off x="6001080" y="1907386"/>
              <a:ext cx="1357002" cy="465638"/>
              <a:chOff x="11246" y="11162"/>
              <a:chExt cx="5741" cy="1542"/>
            </a:xfrm>
          </p:grpSpPr>
          <p:grpSp>
            <p:nvGrpSpPr>
              <p:cNvPr id="175" name="Group 1505"/>
              <p:cNvGrpSpPr>
                <a:grpSpLocks/>
              </p:cNvGrpSpPr>
              <p:nvPr/>
            </p:nvGrpSpPr>
            <p:grpSpPr bwMode="auto">
              <a:xfrm>
                <a:off x="11246" y="11162"/>
                <a:ext cx="5741" cy="1542"/>
                <a:chOff x="3809" y="1437"/>
                <a:chExt cx="1603" cy="416"/>
              </a:xfrm>
            </p:grpSpPr>
            <p:sp>
              <p:nvSpPr>
                <p:cNvPr id="180" name="Rectangle 1506"/>
                <p:cNvSpPr>
                  <a:spLocks noChangeAspect="1" noChangeArrowheads="1"/>
                </p:cNvSpPr>
                <p:nvPr/>
              </p:nvSpPr>
              <p:spPr bwMode="auto">
                <a:xfrm>
                  <a:off x="3809" y="1437"/>
                  <a:ext cx="1603" cy="417"/>
                </a:xfrm>
                <a:prstGeom prst="rect">
                  <a:avLst/>
                </a:prstGeom>
                <a:solidFill>
                  <a:srgbClr val="C3D69B"/>
                </a:solidFill>
                <a:ln w="2857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81" name="Rectangle 1515"/>
                <p:cNvSpPr>
                  <a:spLocks noChangeAspect="1" noChangeArrowheads="1"/>
                </p:cNvSpPr>
                <p:nvPr/>
              </p:nvSpPr>
              <p:spPr bwMode="auto">
                <a:xfrm>
                  <a:off x="3940" y="1562"/>
                  <a:ext cx="80" cy="47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82" name="Rectangle 1516"/>
                <p:cNvSpPr>
                  <a:spLocks noChangeAspect="1" noChangeArrowheads="1"/>
                </p:cNvSpPr>
                <p:nvPr/>
              </p:nvSpPr>
              <p:spPr bwMode="auto">
                <a:xfrm>
                  <a:off x="4053" y="1562"/>
                  <a:ext cx="96" cy="47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83" name="Rectangle 1517"/>
                <p:cNvSpPr>
                  <a:spLocks noChangeAspect="1" noChangeArrowheads="1"/>
                </p:cNvSpPr>
                <p:nvPr/>
              </p:nvSpPr>
              <p:spPr bwMode="auto">
                <a:xfrm>
                  <a:off x="4180" y="1562"/>
                  <a:ext cx="95" cy="47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84" name="Rectangle 1518"/>
                <p:cNvSpPr>
                  <a:spLocks noChangeAspect="1" noChangeArrowheads="1"/>
                </p:cNvSpPr>
                <p:nvPr/>
              </p:nvSpPr>
              <p:spPr bwMode="auto">
                <a:xfrm>
                  <a:off x="4308" y="1562"/>
                  <a:ext cx="96" cy="47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85" name="Rectangle 1519"/>
                <p:cNvSpPr>
                  <a:spLocks noChangeAspect="1" noChangeArrowheads="1"/>
                </p:cNvSpPr>
                <p:nvPr/>
              </p:nvSpPr>
              <p:spPr bwMode="auto">
                <a:xfrm>
                  <a:off x="4437" y="1562"/>
                  <a:ext cx="111" cy="47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86" name="Rectangle 1520"/>
                <p:cNvSpPr>
                  <a:spLocks noChangeAspect="1" noChangeArrowheads="1"/>
                </p:cNvSpPr>
                <p:nvPr/>
              </p:nvSpPr>
              <p:spPr bwMode="auto">
                <a:xfrm>
                  <a:off x="4581" y="1562"/>
                  <a:ext cx="112" cy="47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87" name="Rectangle 1521"/>
                <p:cNvSpPr>
                  <a:spLocks noChangeAspect="1" noChangeArrowheads="1"/>
                </p:cNvSpPr>
                <p:nvPr/>
              </p:nvSpPr>
              <p:spPr bwMode="auto">
                <a:xfrm>
                  <a:off x="4725" y="1562"/>
                  <a:ext cx="112" cy="47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88" name="Rectangle 1522"/>
                <p:cNvSpPr>
                  <a:spLocks noChangeAspect="1" noChangeArrowheads="1"/>
                </p:cNvSpPr>
                <p:nvPr/>
              </p:nvSpPr>
              <p:spPr bwMode="auto">
                <a:xfrm>
                  <a:off x="4869" y="1562"/>
                  <a:ext cx="128" cy="47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89" name="Rectangle 1531"/>
                <p:cNvSpPr>
                  <a:spLocks noChangeAspect="1" noChangeArrowheads="1"/>
                </p:cNvSpPr>
                <p:nvPr/>
              </p:nvSpPr>
              <p:spPr bwMode="auto">
                <a:xfrm>
                  <a:off x="3940" y="1674"/>
                  <a:ext cx="80" cy="48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90" name="Rectangle 1532"/>
                <p:cNvSpPr>
                  <a:spLocks noChangeAspect="1" noChangeArrowheads="1"/>
                </p:cNvSpPr>
                <p:nvPr/>
              </p:nvSpPr>
              <p:spPr bwMode="auto">
                <a:xfrm>
                  <a:off x="4053" y="1674"/>
                  <a:ext cx="96" cy="48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91" name="Rectangle 1533"/>
                <p:cNvSpPr>
                  <a:spLocks noChangeAspect="1" noChangeArrowheads="1"/>
                </p:cNvSpPr>
                <p:nvPr/>
              </p:nvSpPr>
              <p:spPr bwMode="auto">
                <a:xfrm>
                  <a:off x="4180" y="1674"/>
                  <a:ext cx="95" cy="48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92" name="Rectangle 1534"/>
                <p:cNvSpPr>
                  <a:spLocks noChangeAspect="1" noChangeArrowheads="1"/>
                </p:cNvSpPr>
                <p:nvPr/>
              </p:nvSpPr>
              <p:spPr bwMode="auto">
                <a:xfrm>
                  <a:off x="4308" y="1674"/>
                  <a:ext cx="96" cy="48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93" name="Rectangle 1535"/>
                <p:cNvSpPr>
                  <a:spLocks noChangeAspect="1" noChangeArrowheads="1"/>
                </p:cNvSpPr>
                <p:nvPr/>
              </p:nvSpPr>
              <p:spPr bwMode="auto">
                <a:xfrm>
                  <a:off x="4437" y="1674"/>
                  <a:ext cx="111" cy="48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94" name="Rectangle 1536"/>
                <p:cNvSpPr>
                  <a:spLocks noChangeAspect="1" noChangeArrowheads="1"/>
                </p:cNvSpPr>
                <p:nvPr/>
              </p:nvSpPr>
              <p:spPr bwMode="auto">
                <a:xfrm>
                  <a:off x="4581" y="1674"/>
                  <a:ext cx="112" cy="48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95" name="Rectangle 1537"/>
                <p:cNvSpPr>
                  <a:spLocks noChangeAspect="1" noChangeArrowheads="1"/>
                </p:cNvSpPr>
                <p:nvPr/>
              </p:nvSpPr>
              <p:spPr bwMode="auto">
                <a:xfrm>
                  <a:off x="4725" y="1674"/>
                  <a:ext cx="112" cy="48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96" name="Rectangle 1538"/>
                <p:cNvSpPr>
                  <a:spLocks noChangeAspect="1" noChangeArrowheads="1"/>
                </p:cNvSpPr>
                <p:nvPr/>
              </p:nvSpPr>
              <p:spPr bwMode="auto">
                <a:xfrm>
                  <a:off x="4869" y="1674"/>
                  <a:ext cx="128" cy="48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97" name="Rectangle 1539"/>
                <p:cNvSpPr>
                  <a:spLocks noChangeAspect="1" noChangeArrowheads="1"/>
                </p:cNvSpPr>
                <p:nvPr/>
              </p:nvSpPr>
              <p:spPr bwMode="auto">
                <a:xfrm>
                  <a:off x="5031" y="1562"/>
                  <a:ext cx="127" cy="47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98" name="Rectangle 1540"/>
                <p:cNvSpPr>
                  <a:spLocks noChangeAspect="1" noChangeArrowheads="1"/>
                </p:cNvSpPr>
                <p:nvPr/>
              </p:nvSpPr>
              <p:spPr bwMode="auto">
                <a:xfrm>
                  <a:off x="5031" y="1674"/>
                  <a:ext cx="127" cy="48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199" name="Rectangle 1541"/>
                <p:cNvSpPr>
                  <a:spLocks noChangeAspect="1" noChangeArrowheads="1"/>
                </p:cNvSpPr>
                <p:nvPr/>
              </p:nvSpPr>
              <p:spPr bwMode="auto">
                <a:xfrm>
                  <a:off x="5196" y="1562"/>
                  <a:ext cx="127" cy="47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00" name="Rectangle 1542"/>
                <p:cNvSpPr>
                  <a:spLocks noChangeAspect="1" noChangeArrowheads="1"/>
                </p:cNvSpPr>
                <p:nvPr/>
              </p:nvSpPr>
              <p:spPr bwMode="auto">
                <a:xfrm>
                  <a:off x="5196" y="1674"/>
                  <a:ext cx="127" cy="48"/>
                </a:xfrm>
                <a:prstGeom prst="rect">
                  <a:avLst/>
                </a:prstGeom>
                <a:gradFill rotWithShape="1">
                  <a:gsLst>
                    <a:gs pos="0">
                      <a:srgbClr val="DE9D5B"/>
                    </a:gs>
                    <a:gs pos="50000">
                      <a:srgbClr val="CC6600"/>
                    </a:gs>
                    <a:gs pos="100000">
                      <a:srgbClr val="DE9D5B"/>
                    </a:gs>
                  </a:gsLst>
                  <a:lin ang="5400000" scaled="1"/>
                </a:gra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 sz="1200"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176" name="Line 1627"/>
              <p:cNvSpPr>
                <a:spLocks noChangeAspect="1" noChangeShapeType="1"/>
              </p:cNvSpPr>
              <p:nvPr/>
            </p:nvSpPr>
            <p:spPr bwMode="auto">
              <a:xfrm>
                <a:off x="11771" y="11920"/>
                <a:ext cx="932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7" name="Line 1628"/>
              <p:cNvSpPr>
                <a:spLocks noChangeAspect="1" noChangeShapeType="1"/>
              </p:cNvSpPr>
              <p:nvPr/>
            </p:nvSpPr>
            <p:spPr bwMode="auto">
              <a:xfrm>
                <a:off x="13087" y="11920"/>
                <a:ext cx="932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8" name="Line 1629"/>
              <p:cNvSpPr>
                <a:spLocks noChangeAspect="1" noChangeShapeType="1"/>
              </p:cNvSpPr>
              <p:nvPr/>
            </p:nvSpPr>
            <p:spPr bwMode="auto">
              <a:xfrm>
                <a:off x="14402" y="11920"/>
                <a:ext cx="932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79" name="Line 1630"/>
              <p:cNvSpPr>
                <a:spLocks noChangeAspect="1" noChangeShapeType="1"/>
              </p:cNvSpPr>
              <p:nvPr/>
            </p:nvSpPr>
            <p:spPr bwMode="auto">
              <a:xfrm>
                <a:off x="15717" y="11920"/>
                <a:ext cx="932" cy="0"/>
              </a:xfrm>
              <a:prstGeom prst="line">
                <a:avLst/>
              </a:prstGeom>
              <a:noFill/>
              <a:ln w="28575">
                <a:solidFill>
                  <a:srgbClr val="0000FF"/>
                </a:solidFill>
                <a:prstDash val="sysDot"/>
                <a:round/>
                <a:headEnd/>
                <a:tailEnd/>
              </a:ln>
            </p:spPr>
            <p:txBody>
              <a:bodyPr/>
              <a:lstStyle/>
              <a:p>
                <a:endParaRPr lang="en-GB"/>
              </a:p>
            </p:txBody>
          </p:sp>
        </p:grpSp>
        <p:cxnSp>
          <p:nvCxnSpPr>
            <p:cNvPr id="149" name="Straight Connector 148"/>
            <p:cNvCxnSpPr/>
            <p:nvPr/>
          </p:nvCxnSpPr>
          <p:spPr>
            <a:xfrm rot="5400000">
              <a:off x="1926563" y="2437737"/>
              <a:ext cx="144208" cy="0"/>
            </a:xfrm>
            <a:prstGeom prst="line">
              <a:avLst/>
            </a:prstGeom>
            <a:ln w="63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/>
            <p:nvPr/>
          </p:nvCxnSpPr>
          <p:spPr>
            <a:xfrm rot="5400000">
              <a:off x="7287946" y="2436161"/>
              <a:ext cx="144208" cy="1230"/>
            </a:xfrm>
            <a:prstGeom prst="line">
              <a:avLst/>
            </a:prstGeom>
            <a:ln w="63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TextBox 10"/>
            <p:cNvSpPr txBox="1">
              <a:spLocks noChangeArrowheads="1"/>
            </p:cNvSpPr>
            <p:nvPr/>
          </p:nvSpPr>
          <p:spPr bwMode="auto">
            <a:xfrm>
              <a:off x="2357516" y="2384157"/>
              <a:ext cx="450805" cy="1678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>
                  <a:latin typeface="Calibri" pitchFamily="34" charset="0"/>
                  <a:cs typeface="Times New Roman" pitchFamily="18" charset="0"/>
                </a:rPr>
                <a:t>7.15m</a:t>
              </a:r>
              <a:endParaRPr lang="en-US" sz="1200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52" name="TextBox 11"/>
            <p:cNvSpPr txBox="1">
              <a:spLocks noChangeArrowheads="1"/>
            </p:cNvSpPr>
            <p:nvPr/>
          </p:nvSpPr>
          <p:spPr bwMode="auto">
            <a:xfrm>
              <a:off x="3611236" y="2388555"/>
              <a:ext cx="511624" cy="1678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>
                  <a:latin typeface="Calibri" pitchFamily="34" charset="0"/>
                  <a:cs typeface="Times New Roman" pitchFamily="18" charset="0"/>
                </a:rPr>
                <a:t>11.95m</a:t>
              </a:r>
              <a:endParaRPr lang="en-US" sz="1200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53" name="TextBox 12"/>
            <p:cNvSpPr txBox="1">
              <a:spLocks noChangeArrowheads="1"/>
            </p:cNvSpPr>
            <p:nvPr/>
          </p:nvSpPr>
          <p:spPr bwMode="auto">
            <a:xfrm>
              <a:off x="5033348" y="2384157"/>
              <a:ext cx="511624" cy="1678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>
                  <a:latin typeface="Calibri" pitchFamily="34" charset="0"/>
                  <a:cs typeface="Times New Roman" pitchFamily="18" charset="0"/>
                </a:rPr>
                <a:t>11.25m</a:t>
              </a:r>
              <a:endParaRPr lang="en-US" sz="1200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54" name="TextBox 13"/>
            <p:cNvSpPr txBox="1">
              <a:spLocks noChangeArrowheads="1"/>
            </p:cNvSpPr>
            <p:nvPr/>
          </p:nvSpPr>
          <p:spPr bwMode="auto">
            <a:xfrm>
              <a:off x="6462105" y="2384157"/>
              <a:ext cx="450805" cy="1678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200">
                  <a:latin typeface="Calibri" pitchFamily="34" charset="0"/>
                  <a:cs typeface="Times New Roman" pitchFamily="18" charset="0"/>
                </a:rPr>
                <a:t>12.1m</a:t>
              </a:r>
              <a:endParaRPr lang="en-US" sz="1200">
                <a:latin typeface="Calibri" pitchFamily="34" charset="0"/>
                <a:cs typeface="Times New Roman" pitchFamily="18" charset="0"/>
              </a:endParaRPr>
            </a:p>
          </p:txBody>
        </p:sp>
        <p:cxnSp>
          <p:nvCxnSpPr>
            <p:cNvPr id="155" name="Straight Arrow Connector 154"/>
            <p:cNvCxnSpPr/>
            <p:nvPr/>
          </p:nvCxnSpPr>
          <p:spPr bwMode="auto">
            <a:xfrm rot="10800000" flipV="1">
              <a:off x="3204564" y="2473308"/>
              <a:ext cx="431468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Arrow Connector 155"/>
            <p:cNvCxnSpPr/>
            <p:nvPr/>
          </p:nvCxnSpPr>
          <p:spPr bwMode="auto">
            <a:xfrm rot="10800000" flipV="1">
              <a:off x="4623121" y="2472347"/>
              <a:ext cx="432697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Arrow Connector 156"/>
            <p:cNvCxnSpPr/>
            <p:nvPr/>
          </p:nvCxnSpPr>
          <p:spPr bwMode="auto">
            <a:xfrm rot="10800000" flipV="1">
              <a:off x="6039219" y="2472347"/>
              <a:ext cx="432697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Arrow Connector 157"/>
            <p:cNvCxnSpPr/>
            <p:nvPr/>
          </p:nvCxnSpPr>
          <p:spPr bwMode="auto">
            <a:xfrm flipV="1">
              <a:off x="4094542" y="2472347"/>
              <a:ext cx="432697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Arrow Connector 158"/>
            <p:cNvCxnSpPr/>
            <p:nvPr/>
          </p:nvCxnSpPr>
          <p:spPr bwMode="auto">
            <a:xfrm flipV="1">
              <a:off x="5495890" y="2472347"/>
              <a:ext cx="432697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Arrow Connector 159"/>
            <p:cNvCxnSpPr/>
            <p:nvPr/>
          </p:nvCxnSpPr>
          <p:spPr bwMode="auto">
            <a:xfrm flipV="1">
              <a:off x="6898467" y="2473308"/>
              <a:ext cx="431467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Arrow Connector 160"/>
            <p:cNvCxnSpPr/>
            <p:nvPr/>
          </p:nvCxnSpPr>
          <p:spPr bwMode="auto">
            <a:xfrm flipV="1">
              <a:off x="2773097" y="2472347"/>
              <a:ext cx="360171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Arrow Connector 161"/>
            <p:cNvCxnSpPr/>
            <p:nvPr/>
          </p:nvCxnSpPr>
          <p:spPr bwMode="auto">
            <a:xfrm rot="10800000" flipV="1">
              <a:off x="2023253" y="2472347"/>
              <a:ext cx="358942" cy="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TextBox 22"/>
            <p:cNvSpPr txBox="1">
              <a:spLocks noChangeArrowheads="1"/>
            </p:cNvSpPr>
            <p:nvPr/>
          </p:nvSpPr>
          <p:spPr bwMode="auto">
            <a:xfrm>
              <a:off x="2832477" y="1696587"/>
              <a:ext cx="618367" cy="1865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1400">
                  <a:latin typeface="Calibri" pitchFamily="34" charset="0"/>
                  <a:cs typeface="Times New Roman" pitchFamily="18" charset="0"/>
                </a:rPr>
                <a:t>9.9 MeV</a:t>
              </a:r>
              <a:endParaRPr lang="en-US" sz="1400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64" name="TextBox 23"/>
            <p:cNvSpPr txBox="1">
              <a:spLocks noChangeArrowheads="1"/>
            </p:cNvSpPr>
            <p:nvPr/>
          </p:nvSpPr>
          <p:spPr bwMode="auto">
            <a:xfrm>
              <a:off x="4188627" y="1696587"/>
              <a:ext cx="689115" cy="1865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1400" dirty="0">
                  <a:latin typeface="Calibri" pitchFamily="34" charset="0"/>
                  <a:cs typeface="Times New Roman" pitchFamily="18" charset="0"/>
                </a:rPr>
                <a:t>30.4 MeV</a:t>
              </a:r>
              <a:endParaRPr lang="en-US" sz="1400" dirty="0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65" name="TextBox 24"/>
            <p:cNvSpPr txBox="1">
              <a:spLocks noChangeArrowheads="1"/>
            </p:cNvSpPr>
            <p:nvPr/>
          </p:nvSpPr>
          <p:spPr bwMode="auto">
            <a:xfrm>
              <a:off x="5596369" y="1696587"/>
              <a:ext cx="689115" cy="1865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1400">
                  <a:latin typeface="Calibri" pitchFamily="34" charset="0"/>
                  <a:cs typeface="Times New Roman" pitchFamily="18" charset="0"/>
                </a:rPr>
                <a:t>49.7 MeV</a:t>
              </a:r>
              <a:endParaRPr lang="en-US" sz="1400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66" name="TextBox 25"/>
            <p:cNvSpPr txBox="1">
              <a:spLocks noChangeArrowheads="1"/>
            </p:cNvSpPr>
            <p:nvPr/>
          </p:nvSpPr>
          <p:spPr bwMode="auto">
            <a:xfrm>
              <a:off x="6980501" y="1695275"/>
              <a:ext cx="724451" cy="186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GB" sz="1400" dirty="0" smtClean="0">
                  <a:latin typeface="Calibri" pitchFamily="34" charset="0"/>
                  <a:cs typeface="Times New Roman" pitchFamily="18" charset="0"/>
                </a:rPr>
                <a:t>70.4 </a:t>
              </a:r>
              <a:r>
                <a:rPr lang="en-GB" sz="1400" dirty="0">
                  <a:latin typeface="Calibri" pitchFamily="34" charset="0"/>
                  <a:cs typeface="Times New Roman" pitchFamily="18" charset="0"/>
                </a:rPr>
                <a:t>MeV</a:t>
              </a:r>
              <a:endParaRPr lang="en-US" sz="1400" dirty="0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67" name="TextBox 26"/>
            <p:cNvSpPr txBox="1">
              <a:spLocks noChangeArrowheads="1"/>
            </p:cNvSpPr>
            <p:nvPr/>
          </p:nvSpPr>
          <p:spPr bwMode="auto">
            <a:xfrm>
              <a:off x="1709356" y="1695275"/>
              <a:ext cx="599775" cy="1863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GB" sz="1400" dirty="0" smtClean="0">
                  <a:latin typeface="Calibri" pitchFamily="34" charset="0"/>
                  <a:cs typeface="Times New Roman" pitchFamily="18" charset="0"/>
                </a:rPr>
                <a:t>665 </a:t>
              </a:r>
              <a:r>
                <a:rPr lang="en-GB" sz="1400" dirty="0" err="1" smtClean="0">
                  <a:latin typeface="Calibri" pitchFamily="34" charset="0"/>
                  <a:cs typeface="Times New Roman" pitchFamily="18" charset="0"/>
                </a:rPr>
                <a:t>keV</a:t>
              </a:r>
              <a:endParaRPr lang="en-US" sz="1400" dirty="0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68" name="TextBox 27"/>
            <p:cNvSpPr txBox="1">
              <a:spLocks noChangeArrowheads="1"/>
            </p:cNvSpPr>
            <p:nvPr/>
          </p:nvSpPr>
          <p:spPr bwMode="auto">
            <a:xfrm>
              <a:off x="2284418" y="2539839"/>
              <a:ext cx="578053" cy="2050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600" b="1" dirty="0">
                  <a:latin typeface="Calibri" pitchFamily="34" charset="0"/>
                  <a:cs typeface="Times New Roman" pitchFamily="18" charset="0"/>
                </a:rPr>
                <a:t>Tank 1</a:t>
              </a:r>
              <a:endParaRPr lang="en-US" sz="1600" dirty="0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69" name="TextBox 28"/>
            <p:cNvSpPr txBox="1">
              <a:spLocks noChangeArrowheads="1"/>
            </p:cNvSpPr>
            <p:nvPr/>
          </p:nvSpPr>
          <p:spPr bwMode="auto">
            <a:xfrm>
              <a:off x="3560971" y="2539576"/>
              <a:ext cx="579915" cy="2050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600" b="1">
                  <a:latin typeface="Calibri" pitchFamily="34" charset="0"/>
                  <a:cs typeface="Times New Roman" pitchFamily="18" charset="0"/>
                </a:rPr>
                <a:t>Tank 2</a:t>
              </a:r>
              <a:endParaRPr lang="en-US" sz="1600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70" name="TextBox 29"/>
            <p:cNvSpPr txBox="1">
              <a:spLocks noChangeArrowheads="1"/>
            </p:cNvSpPr>
            <p:nvPr/>
          </p:nvSpPr>
          <p:spPr bwMode="auto">
            <a:xfrm>
              <a:off x="4989734" y="2539839"/>
              <a:ext cx="579915" cy="2050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600" b="1">
                  <a:latin typeface="Calibri" pitchFamily="34" charset="0"/>
                  <a:cs typeface="Times New Roman" pitchFamily="18" charset="0"/>
                </a:rPr>
                <a:t>Tank 3</a:t>
              </a:r>
              <a:endParaRPr lang="en-US" sz="1600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71" name="TextBox 30"/>
            <p:cNvSpPr txBox="1">
              <a:spLocks noChangeArrowheads="1"/>
            </p:cNvSpPr>
            <p:nvPr/>
          </p:nvSpPr>
          <p:spPr bwMode="auto">
            <a:xfrm>
              <a:off x="6390957" y="2539839"/>
              <a:ext cx="579915" cy="2050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1600" b="1">
                  <a:latin typeface="Calibri" pitchFamily="34" charset="0"/>
                  <a:cs typeface="Times New Roman" pitchFamily="18" charset="0"/>
                </a:rPr>
                <a:t>Tank 4</a:t>
              </a:r>
              <a:endParaRPr lang="en-US" sz="1600">
                <a:latin typeface="Calibri" pitchFamily="34" charset="0"/>
                <a:cs typeface="Times New Roman" pitchFamily="18" charset="0"/>
              </a:endParaRPr>
            </a:p>
          </p:txBody>
        </p:sp>
        <p:cxnSp>
          <p:nvCxnSpPr>
            <p:cNvPr id="172" name="Straight Connector 171"/>
            <p:cNvCxnSpPr/>
            <p:nvPr/>
          </p:nvCxnSpPr>
          <p:spPr>
            <a:xfrm rot="5400000">
              <a:off x="2829735" y="2175625"/>
              <a:ext cx="684508" cy="1229"/>
            </a:xfrm>
            <a:prstGeom prst="line">
              <a:avLst/>
            </a:prstGeom>
            <a:ln w="63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4234021" y="2178028"/>
              <a:ext cx="683547" cy="1229"/>
            </a:xfrm>
            <a:prstGeom prst="line">
              <a:avLst/>
            </a:prstGeom>
            <a:ln w="63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/>
            <p:cNvCxnSpPr/>
            <p:nvPr/>
          </p:nvCxnSpPr>
          <p:spPr>
            <a:xfrm rot="5400000">
              <a:off x="5636732" y="2178162"/>
              <a:ext cx="684508" cy="0"/>
            </a:xfrm>
            <a:prstGeom prst="line">
              <a:avLst/>
            </a:prstGeom>
            <a:ln w="635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00483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7988" y="836712"/>
            <a:ext cx="4891087" cy="530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836712"/>
            <a:ext cx="3930650" cy="530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70636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TFC_PowerPoint_template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Lucida Grande"/>
        <a:ea typeface="ヒラギノ角ゴ Pro W3"/>
        <a:cs typeface=""/>
      </a:majorFont>
      <a:minorFont>
        <a:latin typeface="Lucida Grande"/>
        <a:ea typeface="ヒラギノ角ゴ Pro W3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pitchFamily="84" charset="0"/>
            <a:ea typeface="ヒラギノ角ゴ Pro W3" pitchFamily="84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LongProperties xmlns="http://schemas.microsoft.com/office/2006/metadata/longProperties"/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EABF215B8A3384E874FC40A3B0B2302" ma:contentTypeVersion="4" ma:contentTypeDescription="Create a new document." ma:contentTypeScope="" ma:versionID="f198c3dfa143f328b4bfb76fd905c4a6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e66758ad48435124b95dc0df0729e689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9AAA4ADA-1A79-4913-AAAF-1EA0E8AC5956}">
  <ds:schemaRefs>
    <ds:schemaRef ds:uri="http://schemas.microsoft.com/office/2006/metadata/longProperties"/>
  </ds:schemaRefs>
</ds:datastoreItem>
</file>

<file path=customXml/itemProps2.xml><?xml version="1.0" encoding="utf-8"?>
<ds:datastoreItem xmlns:ds="http://schemas.openxmlformats.org/officeDocument/2006/customXml" ds:itemID="{4FCD0143-C032-429C-AE93-E7FBA89D4BB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781A01B-ED19-4891-81CC-B2E1C27AE99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E9B985F6-BC54-4A08-8CAB-01EC8AE023DC}">
  <ds:schemaRefs>
    <ds:schemaRef ds:uri="http://schemas.microsoft.com/office/2006/documentManagement/types"/>
    <ds:schemaRef ds:uri="http://purl.org/dc/dcmitype/"/>
    <ds:schemaRef ds:uri="http://schemas.microsoft.com/office/2006/metadata/properties"/>
    <ds:schemaRef ds:uri="http://purl.org/dc/elements/1.1/"/>
    <ds:schemaRef ds:uri="http://purl.org/dc/terms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STFC_PowerPoint_template</Template>
  <TotalTime>16594</TotalTime>
  <Words>674</Words>
  <Application>Microsoft Macintosh PowerPoint</Application>
  <PresentationFormat>On-screen Show (4:3)</PresentationFormat>
  <Paragraphs>260</Paragraphs>
  <Slides>28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STFC_PowerPoint_template</vt:lpstr>
      <vt:lpstr>1_Blank Presentation</vt:lpstr>
      <vt:lpstr>Linac Upgrade Scenarios for the  ISIS Spallation Neutron Source</vt:lpstr>
      <vt:lpstr>Overview</vt:lpstr>
      <vt:lpstr>ISIS @ RAL</vt:lpstr>
      <vt:lpstr>ISIS @ RAL</vt:lpstr>
      <vt:lpstr>ISIS @ RAL</vt:lpstr>
      <vt:lpstr>ISIS @ RAL</vt:lpstr>
      <vt:lpstr>The ISIS Linac</vt:lpstr>
      <vt:lpstr>The ISIS DTL</vt:lpstr>
      <vt:lpstr>PowerPoint Presentation</vt:lpstr>
      <vt:lpstr>PowerPoint Presentation</vt:lpstr>
      <vt:lpstr>PowerPoint Presentation</vt:lpstr>
      <vt:lpstr>PowerPoint Presentation</vt:lpstr>
      <vt:lpstr>Short/Medium Term:  Tank 4 Replacement</vt:lpstr>
      <vt:lpstr>Short/Medium Term:  Tank 4 Replacement</vt:lpstr>
      <vt:lpstr>Short/Medium Term:  Tank 4 Replacement</vt:lpstr>
      <vt:lpstr>Short/Medium Term:  New MEBT</vt:lpstr>
      <vt:lpstr>Short/Medium Term:  New MEBT</vt:lpstr>
      <vt:lpstr>Long Term Plans: Two Linac Upgrade Options</vt:lpstr>
      <vt:lpstr>180 MeV Linac</vt:lpstr>
      <vt:lpstr>180 MeV Linac</vt:lpstr>
      <vt:lpstr>180 MeV Linac</vt:lpstr>
      <vt:lpstr>180 MeV Linac</vt:lpstr>
      <vt:lpstr>180 MeV Linac</vt:lpstr>
      <vt:lpstr>800 MeV Linac</vt:lpstr>
      <vt:lpstr>800 MeV Linac</vt:lpstr>
      <vt:lpstr>800 MeV Linac</vt:lpstr>
      <vt:lpstr>800 MeV Linac</vt:lpstr>
      <vt:lpstr>PowerPoint Presentation</vt:lpstr>
    </vt:vector>
  </TitlesOfParts>
  <Company>STFC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STFC Corporate PowerPoint Presentation (5MB)</dc:title>
  <dc:subject>Science and Technology Facilities Council</dc:subject>
  <dc:creator>STFC Communications</dc:creator>
  <cp:keywords>presentation, PowerPoint, STFC, template</cp:keywords>
  <cp:lastModifiedBy>Ciprian Plostinar</cp:lastModifiedBy>
  <cp:revision>306</cp:revision>
  <dcterms:created xsi:type="dcterms:W3CDTF">2008-12-05T12:18:49Z</dcterms:created>
  <dcterms:modified xsi:type="dcterms:W3CDTF">2016-11-08T11:31:25Z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">
    <vt:lpwstr>Document</vt:lpwstr>
  </property>
</Properties>
</file>