
<file path=[Content_Types].xml><?xml version="1.0" encoding="utf-8"?>
<Types xmlns="http://schemas.openxmlformats.org/package/2006/content-types">
  <Default Extension="xml" ContentType="application/xml"/>
  <Default Extension="wmf" ContentType="image/x-wmf"/>
  <Default Extension="doc" ContentType="application/msword"/>
  <Default Extension="jpeg" ContentType="image/jpeg"/>
  <Default Extension="rels" ContentType="application/vnd.openxmlformats-package.relationships+xml"/>
  <Default Extension="emf" ContentType="image/x-emf"/>
  <Default Extension="vml" ContentType="application/vnd.openxmlformats-officedocument.vmlDrawing"/>
  <Default Extension="xls" ContentType="application/vnd.ms-exce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charts/chart1.xml" ContentType="application/vnd.openxmlformats-officedocument.drawingml.chart+xml"/>
  <Override PartName="/ppt/theme/themeOverride1.xml" ContentType="application/vnd.openxmlformats-officedocument.themeOverride+xml"/>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notesSlides/notesSlide4.xml" ContentType="application/vnd.openxmlformats-officedocument.presentationml.notesSlide+xml"/>
  <Override PartName="/ppt/embeddings/oleObject11.bin" ContentType="application/vnd.openxmlformats-officedocument.oleObject"/>
  <Override PartName="/ppt/embeddings/oleObject12.bin" ContentType="application/vnd.openxmlformats-officedocument.oleObject"/>
  <Override PartName="/ppt/notesSlides/notesSlide5.xml" ContentType="application/vnd.openxmlformats-officedocument.presentationml.notesSlide+xml"/>
  <Override PartName="/ppt/notesSlides/notesSlide6.xml" ContentType="application/vnd.openxmlformats-officedocument.presentationml.notesSlide+xml"/>
  <Override PartName="/ppt/embeddings/oleObject13.bin" ContentType="application/vnd.openxmlformats-officedocument.oleObject"/>
  <Override PartName="/ppt/notesSlides/notesSlide7.xml" ContentType="application/vnd.openxmlformats-officedocument.presentationml.notesSlide+xml"/>
  <Override PartName="/ppt/notesSlides/notesSlide8.xml" ContentType="application/vnd.openxmlformats-officedocument.presentationml.notesSlide+xml"/>
  <Override PartName="/ppt/embeddings/oleObject14.bin" ContentType="application/vnd.openxmlformats-officedocument.oleObject"/>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96" r:id="rId2"/>
  </p:sldMasterIdLst>
  <p:notesMasterIdLst>
    <p:notesMasterId r:id="rId43"/>
  </p:notesMasterIdLst>
  <p:handoutMasterIdLst>
    <p:handoutMasterId r:id="rId44"/>
  </p:handoutMasterIdLst>
  <p:sldIdLst>
    <p:sldId id="257" r:id="rId3"/>
    <p:sldId id="260" r:id="rId4"/>
    <p:sldId id="261" r:id="rId5"/>
    <p:sldId id="293" r:id="rId6"/>
    <p:sldId id="269" r:id="rId7"/>
    <p:sldId id="270" r:id="rId8"/>
    <p:sldId id="271" r:id="rId9"/>
    <p:sldId id="264" r:id="rId10"/>
    <p:sldId id="265" r:id="rId11"/>
    <p:sldId id="266" r:id="rId12"/>
    <p:sldId id="267" r:id="rId13"/>
    <p:sldId id="268" r:id="rId14"/>
    <p:sldId id="297" r:id="rId15"/>
    <p:sldId id="298" r:id="rId16"/>
    <p:sldId id="272" r:id="rId17"/>
    <p:sldId id="273" r:id="rId18"/>
    <p:sldId id="294" r:id="rId19"/>
    <p:sldId id="262" r:id="rId20"/>
    <p:sldId id="263" r:id="rId21"/>
    <p:sldId id="274" r:id="rId22"/>
    <p:sldId id="275" r:id="rId23"/>
    <p:sldId id="276" r:id="rId24"/>
    <p:sldId id="277" r:id="rId25"/>
    <p:sldId id="278" r:id="rId26"/>
    <p:sldId id="281" r:id="rId27"/>
    <p:sldId id="296" r:id="rId28"/>
    <p:sldId id="299" r:id="rId29"/>
    <p:sldId id="279" r:id="rId30"/>
    <p:sldId id="280" r:id="rId31"/>
    <p:sldId id="282" r:id="rId32"/>
    <p:sldId id="291" r:id="rId33"/>
    <p:sldId id="292" r:id="rId34"/>
    <p:sldId id="295" r:id="rId35"/>
    <p:sldId id="285" r:id="rId36"/>
    <p:sldId id="284" r:id="rId37"/>
    <p:sldId id="286" r:id="rId38"/>
    <p:sldId id="287" r:id="rId39"/>
    <p:sldId id="288" r:id="rId40"/>
    <p:sldId id="289" r:id="rId41"/>
    <p:sldId id="290" r:id="rId42"/>
  </p:sldIdLst>
  <p:sldSz cx="9144000" cy="6858000" type="screen4x3"/>
  <p:notesSz cx="6858000" cy="9144000"/>
  <p:defaultTextStyle>
    <a:defPPr>
      <a:defRPr lang="en-US"/>
    </a:defPPr>
    <a:lvl1pPr algn="l" rtl="0" eaLnBrk="0" fontAlgn="base" hangingPunct="0">
      <a:spcBef>
        <a:spcPct val="0"/>
      </a:spcBef>
      <a:spcAft>
        <a:spcPct val="0"/>
      </a:spcAft>
      <a:defRPr sz="2800" kern="1200">
        <a:solidFill>
          <a:schemeClr val="tx1"/>
        </a:solidFill>
        <a:latin typeface="Arial" pitchFamily="34" charset="0"/>
        <a:ea typeface="ＭＳ Ｐゴシック" charset="-128"/>
        <a:cs typeface="+mn-cs"/>
      </a:defRPr>
    </a:lvl1pPr>
    <a:lvl2pPr marL="457200" algn="l" rtl="0" eaLnBrk="0" fontAlgn="base" hangingPunct="0">
      <a:spcBef>
        <a:spcPct val="0"/>
      </a:spcBef>
      <a:spcAft>
        <a:spcPct val="0"/>
      </a:spcAft>
      <a:defRPr sz="2800" kern="1200">
        <a:solidFill>
          <a:schemeClr val="tx1"/>
        </a:solidFill>
        <a:latin typeface="Arial" pitchFamily="34" charset="0"/>
        <a:ea typeface="ＭＳ Ｐゴシック" charset="-128"/>
        <a:cs typeface="+mn-cs"/>
      </a:defRPr>
    </a:lvl2pPr>
    <a:lvl3pPr marL="914400" algn="l" rtl="0" eaLnBrk="0" fontAlgn="base" hangingPunct="0">
      <a:spcBef>
        <a:spcPct val="0"/>
      </a:spcBef>
      <a:spcAft>
        <a:spcPct val="0"/>
      </a:spcAft>
      <a:defRPr sz="2800" kern="1200">
        <a:solidFill>
          <a:schemeClr val="tx1"/>
        </a:solidFill>
        <a:latin typeface="Arial" pitchFamily="34" charset="0"/>
        <a:ea typeface="ＭＳ Ｐゴシック" charset="-128"/>
        <a:cs typeface="+mn-cs"/>
      </a:defRPr>
    </a:lvl3pPr>
    <a:lvl4pPr marL="1371600" algn="l" rtl="0" eaLnBrk="0" fontAlgn="base" hangingPunct="0">
      <a:spcBef>
        <a:spcPct val="0"/>
      </a:spcBef>
      <a:spcAft>
        <a:spcPct val="0"/>
      </a:spcAft>
      <a:defRPr sz="2800" kern="1200">
        <a:solidFill>
          <a:schemeClr val="tx1"/>
        </a:solidFill>
        <a:latin typeface="Arial" pitchFamily="34" charset="0"/>
        <a:ea typeface="ＭＳ Ｐゴシック" charset="-128"/>
        <a:cs typeface="+mn-cs"/>
      </a:defRPr>
    </a:lvl4pPr>
    <a:lvl5pPr marL="1828800" algn="l" rtl="0" eaLnBrk="0" fontAlgn="base" hangingPunct="0">
      <a:spcBef>
        <a:spcPct val="0"/>
      </a:spcBef>
      <a:spcAft>
        <a:spcPct val="0"/>
      </a:spcAft>
      <a:defRPr sz="2800" kern="1200">
        <a:solidFill>
          <a:schemeClr val="tx1"/>
        </a:solidFill>
        <a:latin typeface="Arial" pitchFamily="34" charset="0"/>
        <a:ea typeface="ＭＳ Ｐゴシック" charset="-128"/>
        <a:cs typeface="+mn-cs"/>
      </a:defRPr>
    </a:lvl5pPr>
    <a:lvl6pPr marL="2286000" algn="l" defTabSz="914400" rtl="0" eaLnBrk="1" latinLnBrk="0" hangingPunct="1">
      <a:defRPr sz="2800" kern="1200">
        <a:solidFill>
          <a:schemeClr val="tx1"/>
        </a:solidFill>
        <a:latin typeface="Arial" pitchFamily="34" charset="0"/>
        <a:ea typeface="ＭＳ Ｐゴシック" charset="-128"/>
        <a:cs typeface="+mn-cs"/>
      </a:defRPr>
    </a:lvl6pPr>
    <a:lvl7pPr marL="2743200" algn="l" defTabSz="914400" rtl="0" eaLnBrk="1" latinLnBrk="0" hangingPunct="1">
      <a:defRPr sz="2800" kern="1200">
        <a:solidFill>
          <a:schemeClr val="tx1"/>
        </a:solidFill>
        <a:latin typeface="Arial" pitchFamily="34" charset="0"/>
        <a:ea typeface="ＭＳ Ｐゴシック" charset="-128"/>
        <a:cs typeface="+mn-cs"/>
      </a:defRPr>
    </a:lvl7pPr>
    <a:lvl8pPr marL="3200400" algn="l" defTabSz="914400" rtl="0" eaLnBrk="1" latinLnBrk="0" hangingPunct="1">
      <a:defRPr sz="2800" kern="1200">
        <a:solidFill>
          <a:schemeClr val="tx1"/>
        </a:solidFill>
        <a:latin typeface="Arial" pitchFamily="34" charset="0"/>
        <a:ea typeface="ＭＳ Ｐゴシック" charset="-128"/>
        <a:cs typeface="+mn-cs"/>
      </a:defRPr>
    </a:lvl8pPr>
    <a:lvl9pPr marL="3657600" algn="l" defTabSz="914400" rtl="0" eaLnBrk="1" latinLnBrk="0" hangingPunct="1">
      <a:defRPr sz="2800" kern="1200">
        <a:solidFill>
          <a:schemeClr val="tx1"/>
        </a:solidFill>
        <a:latin typeface="Arial" pitchFamily="34"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2B7F"/>
    <a:srgbClr val="594E7F"/>
    <a:srgbClr val="D2C4F5"/>
    <a:srgbClr val="000000"/>
    <a:srgbClr val="ACAC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880" y="-13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presProps" Target="presProps.xml"/><Relationship Id="rId47" Type="http://schemas.openxmlformats.org/officeDocument/2006/relationships/viewProps" Target="viewProps.xml"/><Relationship Id="rId48" Type="http://schemas.openxmlformats.org/officeDocument/2006/relationships/theme" Target="theme/theme1.xml"/><Relationship Id="rId49" Type="http://schemas.openxmlformats.org/officeDocument/2006/relationships/tableStyles" Target="tableStyles.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notesMaster" Target="notesMasters/notesMaster1.xml"/><Relationship Id="rId44" Type="http://schemas.openxmlformats.org/officeDocument/2006/relationships/handoutMaster" Target="handoutMasters/handoutMaster1.xml"/><Relationship Id="rId45" Type="http://schemas.openxmlformats.org/officeDocument/2006/relationships/printerSettings" Target="printerSettings/printerSettings1.bin"/></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oleObject" Target="AD153147:Users:draparia:Desktop:run15_las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003367003367"/>
          <c:y val="0.0874243443174176"/>
          <c:w val="0.692782152230971"/>
          <c:h val="0.609145931405514"/>
        </c:manualLayout>
      </c:layout>
      <c:scatterChart>
        <c:scatterStyle val="smoothMarker"/>
        <c:varyColors val="0"/>
        <c:ser>
          <c:idx val="0"/>
          <c:order val="0"/>
          <c:tx>
            <c:strRef>
              <c:f>Sheet8!$H$1</c:f>
              <c:strCache>
                <c:ptCount val="1"/>
                <c:pt idx="0">
                  <c:v>H</c:v>
                </c:pt>
              </c:strCache>
            </c:strRef>
          </c:tx>
          <c:marker>
            <c:symbol val="none"/>
          </c:marker>
          <c:xVal>
            <c:numRef>
              <c:f>Sheet8!$D$2:$D$30</c:f>
              <c:numCache>
                <c:formatCode>0.00E+00</c:formatCode>
                <c:ptCount val="29"/>
                <c:pt idx="0">
                  <c:v>1.0E-7</c:v>
                </c:pt>
                <c:pt idx="1">
                  <c:v>2.0E-7</c:v>
                </c:pt>
                <c:pt idx="2">
                  <c:v>3.0E-7</c:v>
                </c:pt>
                <c:pt idx="3">
                  <c:v>4.0E-7</c:v>
                </c:pt>
                <c:pt idx="4">
                  <c:v>5.0E-7</c:v>
                </c:pt>
                <c:pt idx="5">
                  <c:v>6.0E-7</c:v>
                </c:pt>
                <c:pt idx="6">
                  <c:v>7.0E-7</c:v>
                </c:pt>
                <c:pt idx="7">
                  <c:v>8.0E-7</c:v>
                </c:pt>
                <c:pt idx="8">
                  <c:v>9.0E-7</c:v>
                </c:pt>
                <c:pt idx="9">
                  <c:v>1.0E-6</c:v>
                </c:pt>
                <c:pt idx="10">
                  <c:v>2.0E-6</c:v>
                </c:pt>
                <c:pt idx="11">
                  <c:v>3.0E-6</c:v>
                </c:pt>
                <c:pt idx="12">
                  <c:v>4.0E-6</c:v>
                </c:pt>
                <c:pt idx="13">
                  <c:v>5.0E-6</c:v>
                </c:pt>
                <c:pt idx="14">
                  <c:v>6.0E-6</c:v>
                </c:pt>
                <c:pt idx="15">
                  <c:v>7.0E-6</c:v>
                </c:pt>
                <c:pt idx="16">
                  <c:v>8.0E-6</c:v>
                </c:pt>
                <c:pt idx="17">
                  <c:v>9.0E-6</c:v>
                </c:pt>
                <c:pt idx="18">
                  <c:v>1.0E-5</c:v>
                </c:pt>
                <c:pt idx="19">
                  <c:v>2.0E-5</c:v>
                </c:pt>
                <c:pt idx="20">
                  <c:v>3.0E-5</c:v>
                </c:pt>
                <c:pt idx="21">
                  <c:v>4.0E-5</c:v>
                </c:pt>
                <c:pt idx="22">
                  <c:v>5.0E-5</c:v>
                </c:pt>
                <c:pt idx="23">
                  <c:v>6.0E-5</c:v>
                </c:pt>
                <c:pt idx="24">
                  <c:v>7.0E-5</c:v>
                </c:pt>
                <c:pt idx="25">
                  <c:v>8.0E-5</c:v>
                </c:pt>
                <c:pt idx="26">
                  <c:v>9.0E-5</c:v>
                </c:pt>
                <c:pt idx="27">
                  <c:v>0.0001</c:v>
                </c:pt>
              </c:numCache>
            </c:numRef>
          </c:xVal>
          <c:yVal>
            <c:numRef>
              <c:f>Sheet8!$H$2:$H$30</c:f>
              <c:numCache>
                <c:formatCode>0.00E+00</c:formatCode>
                <c:ptCount val="29"/>
                <c:pt idx="0">
                  <c:v>0.500547284</c:v>
                </c:pt>
                <c:pt idx="1">
                  <c:v>0.501094568</c:v>
                </c:pt>
                <c:pt idx="2">
                  <c:v>0.501641852</c:v>
                </c:pt>
                <c:pt idx="3">
                  <c:v>0.502189136</c:v>
                </c:pt>
                <c:pt idx="4">
                  <c:v>0.50273642</c:v>
                </c:pt>
                <c:pt idx="5">
                  <c:v>0.503283704</c:v>
                </c:pt>
                <c:pt idx="6">
                  <c:v>0.503830988</c:v>
                </c:pt>
                <c:pt idx="7">
                  <c:v>0.504378272</c:v>
                </c:pt>
                <c:pt idx="8">
                  <c:v>0.504925556</c:v>
                </c:pt>
                <c:pt idx="9">
                  <c:v>0.50547284</c:v>
                </c:pt>
                <c:pt idx="10">
                  <c:v>0.371919679620432</c:v>
                </c:pt>
                <c:pt idx="11">
                  <c:v>0.25573624239984</c:v>
                </c:pt>
                <c:pt idx="12">
                  <c:v>0.200380943789544</c:v>
                </c:pt>
                <c:pt idx="13">
                  <c:v>0.169356900623367</c:v>
                </c:pt>
                <c:pt idx="14">
                  <c:v>0.150498485179248</c:v>
                </c:pt>
                <c:pt idx="15">
                  <c:v>0.138591857004878</c:v>
                </c:pt>
                <c:pt idx="16">
                  <c:v>0.1310300958741</c:v>
                </c:pt>
                <c:pt idx="17">
                  <c:v>0.126364912772384</c:v>
                </c:pt>
                <c:pt idx="18">
                  <c:v>0.123727334291012</c:v>
                </c:pt>
                <c:pt idx="19">
                  <c:v>0.141958851124834</c:v>
                </c:pt>
                <c:pt idx="20">
                  <c:v>0.184521623402775</c:v>
                </c:pt>
                <c:pt idx="21">
                  <c:v>0.233167209541745</c:v>
                </c:pt>
                <c:pt idx="22">
                  <c:v>0.284245921225127</c:v>
                </c:pt>
                <c:pt idx="23">
                  <c:v>0.336541195680716</c:v>
                </c:pt>
                <c:pt idx="24">
                  <c:v>0.389531648863279</c:v>
                </c:pt>
                <c:pt idx="25">
                  <c:v>0.442956588750201</c:v>
                </c:pt>
                <c:pt idx="26">
                  <c:v>0.496671186440029</c:v>
                </c:pt>
                <c:pt idx="27">
                  <c:v>0.550588544591892</c:v>
                </c:pt>
              </c:numCache>
            </c:numRef>
          </c:yVal>
          <c:smooth val="1"/>
        </c:ser>
        <c:ser>
          <c:idx val="1"/>
          <c:order val="1"/>
          <c:tx>
            <c:strRef>
              <c:f>Sheet8!$L$1</c:f>
              <c:strCache>
                <c:ptCount val="1"/>
                <c:pt idx="0">
                  <c:v>N</c:v>
                </c:pt>
              </c:strCache>
            </c:strRef>
          </c:tx>
          <c:marker>
            <c:symbol val="none"/>
          </c:marker>
          <c:xVal>
            <c:numRef>
              <c:f>Sheet8!$D$2:$D$30</c:f>
              <c:numCache>
                <c:formatCode>0.00E+00</c:formatCode>
                <c:ptCount val="29"/>
                <c:pt idx="0">
                  <c:v>1.0E-7</c:v>
                </c:pt>
                <c:pt idx="1">
                  <c:v>2.0E-7</c:v>
                </c:pt>
                <c:pt idx="2">
                  <c:v>3.0E-7</c:v>
                </c:pt>
                <c:pt idx="3">
                  <c:v>4.0E-7</c:v>
                </c:pt>
                <c:pt idx="4">
                  <c:v>5.0E-7</c:v>
                </c:pt>
                <c:pt idx="5">
                  <c:v>6.0E-7</c:v>
                </c:pt>
                <c:pt idx="6">
                  <c:v>7.0E-7</c:v>
                </c:pt>
                <c:pt idx="7">
                  <c:v>8.0E-7</c:v>
                </c:pt>
                <c:pt idx="8">
                  <c:v>9.0E-7</c:v>
                </c:pt>
                <c:pt idx="9">
                  <c:v>1.0E-6</c:v>
                </c:pt>
                <c:pt idx="10">
                  <c:v>2.0E-6</c:v>
                </c:pt>
                <c:pt idx="11">
                  <c:v>3.0E-6</c:v>
                </c:pt>
                <c:pt idx="12">
                  <c:v>4.0E-6</c:v>
                </c:pt>
                <c:pt idx="13">
                  <c:v>5.0E-6</c:v>
                </c:pt>
                <c:pt idx="14">
                  <c:v>6.0E-6</c:v>
                </c:pt>
                <c:pt idx="15">
                  <c:v>7.0E-6</c:v>
                </c:pt>
                <c:pt idx="16">
                  <c:v>8.0E-6</c:v>
                </c:pt>
                <c:pt idx="17">
                  <c:v>9.0E-6</c:v>
                </c:pt>
                <c:pt idx="18">
                  <c:v>1.0E-5</c:v>
                </c:pt>
                <c:pt idx="19">
                  <c:v>2.0E-5</c:v>
                </c:pt>
                <c:pt idx="20">
                  <c:v>3.0E-5</c:v>
                </c:pt>
                <c:pt idx="21">
                  <c:v>4.0E-5</c:v>
                </c:pt>
                <c:pt idx="22">
                  <c:v>5.0E-5</c:v>
                </c:pt>
                <c:pt idx="23">
                  <c:v>6.0E-5</c:v>
                </c:pt>
                <c:pt idx="24">
                  <c:v>7.0E-5</c:v>
                </c:pt>
                <c:pt idx="25">
                  <c:v>8.0E-5</c:v>
                </c:pt>
                <c:pt idx="26">
                  <c:v>9.0E-5</c:v>
                </c:pt>
                <c:pt idx="27">
                  <c:v>0.0001</c:v>
                </c:pt>
              </c:numCache>
            </c:numRef>
          </c:xVal>
          <c:yVal>
            <c:numRef>
              <c:f>Sheet8!$L$2:$L$30</c:f>
              <c:numCache>
                <c:formatCode>0.00E+00</c:formatCode>
                <c:ptCount val="29"/>
                <c:pt idx="0">
                  <c:v>0.50105492</c:v>
                </c:pt>
                <c:pt idx="1">
                  <c:v>0.50210984</c:v>
                </c:pt>
                <c:pt idx="2">
                  <c:v>0.50316476</c:v>
                </c:pt>
                <c:pt idx="3">
                  <c:v>0.50421968</c:v>
                </c:pt>
                <c:pt idx="4">
                  <c:v>0.5052746</c:v>
                </c:pt>
                <c:pt idx="5">
                  <c:v>0.483512091239995</c:v>
                </c:pt>
                <c:pt idx="6">
                  <c:v>0.415963847393797</c:v>
                </c:pt>
                <c:pt idx="7">
                  <c:v>0.365566394509148</c:v>
                </c:pt>
                <c:pt idx="8">
                  <c:v>0.326602802265532</c:v>
                </c:pt>
                <c:pt idx="9">
                  <c:v>0.295642912470639</c:v>
                </c:pt>
                <c:pt idx="10">
                  <c:v>0.162125468393622</c:v>
                </c:pt>
                <c:pt idx="11">
                  <c:v>0.124652453701283</c:v>
                </c:pt>
                <c:pt idx="12">
                  <c:v>0.111190546355114</c:v>
                </c:pt>
                <c:pt idx="13">
                  <c:v>0.107333081947412</c:v>
                </c:pt>
                <c:pt idx="14">
                  <c:v>0.108277839008944</c:v>
                </c:pt>
                <c:pt idx="15">
                  <c:v>0.111966722624325</c:v>
                </c:pt>
                <c:pt idx="16">
                  <c:v>0.11737068533586</c:v>
                </c:pt>
                <c:pt idx="17">
                  <c:v>0.123918034111498</c:v>
                </c:pt>
                <c:pt idx="18">
                  <c:v>0.131265753132009</c:v>
                </c:pt>
                <c:pt idx="19">
                  <c:v>0.222351088724307</c:v>
                </c:pt>
                <c:pt idx="20">
                  <c:v>0.323040867255073</c:v>
                </c:pt>
                <c:pt idx="21">
                  <c:v>0.426131756520456</c:v>
                </c:pt>
                <c:pt idx="22">
                  <c:v>0.530183090079686</c:v>
                </c:pt>
                <c:pt idx="23">
                  <c:v>0.634714645785839</c:v>
                </c:pt>
                <c:pt idx="24">
                  <c:v>0.739520614147377</c:v>
                </c:pt>
                <c:pt idx="25">
                  <c:v>0.844498090418531</c:v>
                </c:pt>
                <c:pt idx="26">
                  <c:v>0.949589905296095</c:v>
                </c:pt>
                <c:pt idx="27">
                  <c:v>1.0</c:v>
                </c:pt>
              </c:numCache>
            </c:numRef>
          </c:yVal>
          <c:smooth val="1"/>
        </c:ser>
        <c:ser>
          <c:idx val="2"/>
          <c:order val="2"/>
          <c:tx>
            <c:strRef>
              <c:f>Sheet8!$P$1</c:f>
              <c:strCache>
                <c:ptCount val="1"/>
                <c:pt idx="0">
                  <c:v>Ar</c:v>
                </c:pt>
              </c:strCache>
            </c:strRef>
          </c:tx>
          <c:marker>
            <c:symbol val="none"/>
          </c:marker>
          <c:xVal>
            <c:numRef>
              <c:f>Sheet8!$D$2:$D$30</c:f>
              <c:numCache>
                <c:formatCode>0.00E+00</c:formatCode>
                <c:ptCount val="29"/>
                <c:pt idx="0">
                  <c:v>1.0E-7</c:v>
                </c:pt>
                <c:pt idx="1">
                  <c:v>2.0E-7</c:v>
                </c:pt>
                <c:pt idx="2">
                  <c:v>3.0E-7</c:v>
                </c:pt>
                <c:pt idx="3">
                  <c:v>4.0E-7</c:v>
                </c:pt>
                <c:pt idx="4">
                  <c:v>5.0E-7</c:v>
                </c:pt>
                <c:pt idx="5">
                  <c:v>6.0E-7</c:v>
                </c:pt>
                <c:pt idx="6">
                  <c:v>7.0E-7</c:v>
                </c:pt>
                <c:pt idx="7">
                  <c:v>8.0E-7</c:v>
                </c:pt>
                <c:pt idx="8">
                  <c:v>9.0E-7</c:v>
                </c:pt>
                <c:pt idx="9">
                  <c:v>1.0E-6</c:v>
                </c:pt>
                <c:pt idx="10">
                  <c:v>2.0E-6</c:v>
                </c:pt>
                <c:pt idx="11">
                  <c:v>3.0E-6</c:v>
                </c:pt>
                <c:pt idx="12">
                  <c:v>4.0E-6</c:v>
                </c:pt>
                <c:pt idx="13">
                  <c:v>5.0E-6</c:v>
                </c:pt>
                <c:pt idx="14">
                  <c:v>6.0E-6</c:v>
                </c:pt>
                <c:pt idx="15">
                  <c:v>7.0E-6</c:v>
                </c:pt>
                <c:pt idx="16">
                  <c:v>8.0E-6</c:v>
                </c:pt>
                <c:pt idx="17">
                  <c:v>9.0E-6</c:v>
                </c:pt>
                <c:pt idx="18">
                  <c:v>1.0E-5</c:v>
                </c:pt>
                <c:pt idx="19">
                  <c:v>2.0E-5</c:v>
                </c:pt>
                <c:pt idx="20">
                  <c:v>3.0E-5</c:v>
                </c:pt>
                <c:pt idx="21">
                  <c:v>4.0E-5</c:v>
                </c:pt>
                <c:pt idx="22">
                  <c:v>5.0E-5</c:v>
                </c:pt>
                <c:pt idx="23">
                  <c:v>6.0E-5</c:v>
                </c:pt>
                <c:pt idx="24">
                  <c:v>7.0E-5</c:v>
                </c:pt>
                <c:pt idx="25">
                  <c:v>8.0E-5</c:v>
                </c:pt>
                <c:pt idx="26">
                  <c:v>9.0E-5</c:v>
                </c:pt>
                <c:pt idx="27">
                  <c:v>0.0001</c:v>
                </c:pt>
              </c:numCache>
            </c:numRef>
          </c:xVal>
          <c:yVal>
            <c:numRef>
              <c:f>Sheet8!$P$2:$P$30</c:f>
              <c:numCache>
                <c:formatCode>0.00E+00</c:formatCode>
                <c:ptCount val="29"/>
                <c:pt idx="0">
                  <c:v>0.50124608</c:v>
                </c:pt>
                <c:pt idx="1">
                  <c:v>0.50249216</c:v>
                </c:pt>
                <c:pt idx="2">
                  <c:v>0.50373824</c:v>
                </c:pt>
                <c:pt idx="3">
                  <c:v>0.50498432</c:v>
                </c:pt>
                <c:pt idx="4">
                  <c:v>0.441464315823589</c:v>
                </c:pt>
                <c:pt idx="5">
                  <c:v>0.369716629491233</c:v>
                </c:pt>
                <c:pt idx="6">
                  <c:v>0.318824304968122</c:v>
                </c:pt>
                <c:pt idx="7">
                  <c:v>0.280966581575789</c:v>
                </c:pt>
                <c:pt idx="8">
                  <c:v>0.251798592270641</c:v>
                </c:pt>
                <c:pt idx="9">
                  <c:v>0.228713416826523</c:v>
                </c:pt>
                <c:pt idx="10">
                  <c:v>0.13168356732799</c:v>
                </c:pt>
                <c:pt idx="11">
                  <c:v>0.107647484161813</c:v>
                </c:pt>
                <c:pt idx="12">
                  <c:v>0.101859842578724</c:v>
                </c:pt>
                <c:pt idx="13">
                  <c:v>0.10337157762887</c:v>
                </c:pt>
                <c:pt idx="14">
                  <c:v>0.108533000995635</c:v>
                </c:pt>
                <c:pt idx="15">
                  <c:v>0.115779960543324</c:v>
                </c:pt>
                <c:pt idx="16">
                  <c:v>0.124330380204091</c:v>
                </c:pt>
                <c:pt idx="17">
                  <c:v>0.133749773273576</c:v>
                </c:pt>
                <c:pt idx="18">
                  <c:v>0.143777447729164</c:v>
                </c:pt>
                <c:pt idx="19">
                  <c:v>0.257436382779311</c:v>
                </c:pt>
                <c:pt idx="20">
                  <c:v>0.378394694462693</c:v>
                </c:pt>
                <c:pt idx="21">
                  <c:v>0.501177850304384</c:v>
                </c:pt>
                <c:pt idx="22">
                  <c:v>0.624690943809399</c:v>
                </c:pt>
                <c:pt idx="23">
                  <c:v>0.748569006146075</c:v>
                </c:pt>
                <c:pt idx="24">
                  <c:v>0.872655622100844</c:v>
                </c:pt>
                <c:pt idx="25">
                  <c:v>0.996872584066921</c:v>
                </c:pt>
                <c:pt idx="26">
                  <c:v>1.0</c:v>
                </c:pt>
                <c:pt idx="27">
                  <c:v>1.0</c:v>
                </c:pt>
              </c:numCache>
            </c:numRef>
          </c:yVal>
          <c:smooth val="1"/>
        </c:ser>
        <c:ser>
          <c:idx val="3"/>
          <c:order val="3"/>
          <c:tx>
            <c:strRef>
              <c:f>Sheet8!$T$1</c:f>
              <c:strCache>
                <c:ptCount val="1"/>
                <c:pt idx="0">
                  <c:v>Kr</c:v>
                </c:pt>
              </c:strCache>
            </c:strRef>
          </c:tx>
          <c:marker>
            <c:symbol val="none"/>
          </c:marker>
          <c:xVal>
            <c:numRef>
              <c:f>Sheet8!$D$2:$D$30</c:f>
              <c:numCache>
                <c:formatCode>0.00E+00</c:formatCode>
                <c:ptCount val="29"/>
                <c:pt idx="0">
                  <c:v>1.0E-7</c:v>
                </c:pt>
                <c:pt idx="1">
                  <c:v>2.0E-7</c:v>
                </c:pt>
                <c:pt idx="2">
                  <c:v>3.0E-7</c:v>
                </c:pt>
                <c:pt idx="3">
                  <c:v>4.0E-7</c:v>
                </c:pt>
                <c:pt idx="4">
                  <c:v>5.0E-7</c:v>
                </c:pt>
                <c:pt idx="5">
                  <c:v>6.0E-7</c:v>
                </c:pt>
                <c:pt idx="6">
                  <c:v>7.0E-7</c:v>
                </c:pt>
                <c:pt idx="7">
                  <c:v>8.0E-7</c:v>
                </c:pt>
                <c:pt idx="8">
                  <c:v>9.0E-7</c:v>
                </c:pt>
                <c:pt idx="9">
                  <c:v>1.0E-6</c:v>
                </c:pt>
                <c:pt idx="10">
                  <c:v>2.0E-6</c:v>
                </c:pt>
                <c:pt idx="11">
                  <c:v>3.0E-6</c:v>
                </c:pt>
                <c:pt idx="12">
                  <c:v>4.0E-6</c:v>
                </c:pt>
                <c:pt idx="13">
                  <c:v>5.0E-6</c:v>
                </c:pt>
                <c:pt idx="14">
                  <c:v>6.0E-6</c:v>
                </c:pt>
                <c:pt idx="15">
                  <c:v>7.0E-6</c:v>
                </c:pt>
                <c:pt idx="16">
                  <c:v>8.0E-6</c:v>
                </c:pt>
                <c:pt idx="17">
                  <c:v>9.0E-6</c:v>
                </c:pt>
                <c:pt idx="18">
                  <c:v>1.0E-5</c:v>
                </c:pt>
                <c:pt idx="19">
                  <c:v>2.0E-5</c:v>
                </c:pt>
                <c:pt idx="20">
                  <c:v>3.0E-5</c:v>
                </c:pt>
                <c:pt idx="21">
                  <c:v>4.0E-5</c:v>
                </c:pt>
                <c:pt idx="22">
                  <c:v>5.0E-5</c:v>
                </c:pt>
                <c:pt idx="23">
                  <c:v>6.0E-5</c:v>
                </c:pt>
                <c:pt idx="24">
                  <c:v>7.0E-5</c:v>
                </c:pt>
                <c:pt idx="25">
                  <c:v>8.0E-5</c:v>
                </c:pt>
                <c:pt idx="26">
                  <c:v>9.0E-5</c:v>
                </c:pt>
                <c:pt idx="27">
                  <c:v>0.0001</c:v>
                </c:pt>
              </c:numCache>
            </c:numRef>
          </c:xVal>
          <c:yVal>
            <c:numRef>
              <c:f>Sheet8!$T$2:$T$30</c:f>
              <c:numCache>
                <c:formatCode>0.00E+00</c:formatCode>
                <c:ptCount val="29"/>
                <c:pt idx="0">
                  <c:v>0.50270456</c:v>
                </c:pt>
                <c:pt idx="1">
                  <c:v>0.50540912</c:v>
                </c:pt>
                <c:pt idx="2">
                  <c:v>0.50811368</c:v>
                </c:pt>
                <c:pt idx="3">
                  <c:v>0.485845228484657</c:v>
                </c:pt>
                <c:pt idx="4">
                  <c:v>0.392505359099979</c:v>
                </c:pt>
                <c:pt idx="5">
                  <c:v>0.331180299510194</c:v>
                </c:pt>
                <c:pt idx="6">
                  <c:v>0.288149416946061</c:v>
                </c:pt>
                <c:pt idx="7">
                  <c:v>0.256552395022962</c:v>
                </c:pt>
                <c:pt idx="8">
                  <c:v>0.232577946860552</c:v>
                </c:pt>
                <c:pt idx="9">
                  <c:v>0.213939300330623</c:v>
                </c:pt>
                <c:pt idx="10">
                  <c:v>0.144940470945945</c:v>
                </c:pt>
                <c:pt idx="11">
                  <c:v>0.139971261151053</c:v>
                </c:pt>
                <c:pt idx="12">
                  <c:v>0.151009456253606</c:v>
                </c:pt>
                <c:pt idx="13">
                  <c:v>0.168450613315139</c:v>
                </c:pt>
                <c:pt idx="14">
                  <c:v>0.18909325135616</c:v>
                </c:pt>
                <c:pt idx="15">
                  <c:v>0.211565307099747</c:v>
                </c:pt>
                <c:pt idx="16">
                  <c:v>0.235180748907437</c:v>
                </c:pt>
                <c:pt idx="17">
                  <c:v>0.259558448091196</c:v>
                </c:pt>
                <c:pt idx="18">
                  <c:v>0.284469727438203</c:v>
                </c:pt>
                <c:pt idx="19">
                  <c:v>0.545321284499735</c:v>
                </c:pt>
                <c:pt idx="20">
                  <c:v>0.812575803520246</c:v>
                </c:pt>
                <c:pt idx="21">
                  <c:v>1.0</c:v>
                </c:pt>
                <c:pt idx="22">
                  <c:v>1.0</c:v>
                </c:pt>
                <c:pt idx="23">
                  <c:v>1.0</c:v>
                </c:pt>
                <c:pt idx="24">
                  <c:v>1.0</c:v>
                </c:pt>
                <c:pt idx="25">
                  <c:v>1.0</c:v>
                </c:pt>
                <c:pt idx="26">
                  <c:v>1.0</c:v>
                </c:pt>
                <c:pt idx="27">
                  <c:v>1.0</c:v>
                </c:pt>
              </c:numCache>
            </c:numRef>
          </c:yVal>
          <c:smooth val="1"/>
        </c:ser>
        <c:ser>
          <c:idx val="4"/>
          <c:order val="4"/>
          <c:tx>
            <c:strRef>
              <c:f>Sheet8!$X$1</c:f>
              <c:strCache>
                <c:ptCount val="1"/>
                <c:pt idx="0">
                  <c:v>Xe</c:v>
                </c:pt>
              </c:strCache>
            </c:strRef>
          </c:tx>
          <c:marker>
            <c:symbol val="none"/>
          </c:marker>
          <c:xVal>
            <c:numRef>
              <c:f>Sheet8!$D$2:$D$30</c:f>
              <c:numCache>
                <c:formatCode>0.00E+00</c:formatCode>
                <c:ptCount val="29"/>
                <c:pt idx="0">
                  <c:v>1.0E-7</c:v>
                </c:pt>
                <c:pt idx="1">
                  <c:v>2.0E-7</c:v>
                </c:pt>
                <c:pt idx="2">
                  <c:v>3.0E-7</c:v>
                </c:pt>
                <c:pt idx="3">
                  <c:v>4.0E-7</c:v>
                </c:pt>
                <c:pt idx="4">
                  <c:v>5.0E-7</c:v>
                </c:pt>
                <c:pt idx="5">
                  <c:v>6.0E-7</c:v>
                </c:pt>
                <c:pt idx="6">
                  <c:v>7.0E-7</c:v>
                </c:pt>
                <c:pt idx="7">
                  <c:v>8.0E-7</c:v>
                </c:pt>
                <c:pt idx="8">
                  <c:v>9.0E-7</c:v>
                </c:pt>
                <c:pt idx="9">
                  <c:v>1.0E-6</c:v>
                </c:pt>
                <c:pt idx="10">
                  <c:v>2.0E-6</c:v>
                </c:pt>
                <c:pt idx="11">
                  <c:v>3.0E-6</c:v>
                </c:pt>
                <c:pt idx="12">
                  <c:v>4.0E-6</c:v>
                </c:pt>
                <c:pt idx="13">
                  <c:v>5.0E-6</c:v>
                </c:pt>
                <c:pt idx="14">
                  <c:v>6.0E-6</c:v>
                </c:pt>
                <c:pt idx="15">
                  <c:v>7.0E-6</c:v>
                </c:pt>
                <c:pt idx="16">
                  <c:v>8.0E-6</c:v>
                </c:pt>
                <c:pt idx="17">
                  <c:v>9.0E-6</c:v>
                </c:pt>
                <c:pt idx="18">
                  <c:v>1.0E-5</c:v>
                </c:pt>
                <c:pt idx="19">
                  <c:v>2.0E-5</c:v>
                </c:pt>
                <c:pt idx="20">
                  <c:v>3.0E-5</c:v>
                </c:pt>
                <c:pt idx="21">
                  <c:v>4.0E-5</c:v>
                </c:pt>
                <c:pt idx="22">
                  <c:v>5.0E-5</c:v>
                </c:pt>
                <c:pt idx="23">
                  <c:v>6.0E-5</c:v>
                </c:pt>
                <c:pt idx="24">
                  <c:v>7.0E-5</c:v>
                </c:pt>
                <c:pt idx="25">
                  <c:v>8.0E-5</c:v>
                </c:pt>
                <c:pt idx="26">
                  <c:v>9.0E-5</c:v>
                </c:pt>
                <c:pt idx="27">
                  <c:v>0.0001</c:v>
                </c:pt>
              </c:numCache>
            </c:numRef>
          </c:xVal>
          <c:yVal>
            <c:numRef>
              <c:f>Sheet8!$X$2:$X$30</c:f>
              <c:numCache>
                <c:formatCode>0.00E+00</c:formatCode>
                <c:ptCount val="29"/>
                <c:pt idx="0">
                  <c:v>0.50295944</c:v>
                </c:pt>
                <c:pt idx="1">
                  <c:v>0.50591888</c:v>
                </c:pt>
                <c:pt idx="2">
                  <c:v>0.461038971980321</c:v>
                </c:pt>
                <c:pt idx="3">
                  <c:v>0.349945652086016</c:v>
                </c:pt>
                <c:pt idx="4">
                  <c:v>0.284473436149433</c:v>
                </c:pt>
                <c:pt idx="5">
                  <c:v>0.241811772191711</c:v>
                </c:pt>
                <c:pt idx="6">
                  <c:v>0.212184709364767</c:v>
                </c:pt>
                <c:pt idx="7">
                  <c:v>0.190704272244558</c:v>
                </c:pt>
                <c:pt idx="8">
                  <c:v>0.174654918928841</c:v>
                </c:pt>
                <c:pt idx="9">
                  <c:v>0.162407324276267</c:v>
                </c:pt>
                <c:pt idx="10">
                  <c:v>0.123570068339684</c:v>
                </c:pt>
                <c:pt idx="11">
                  <c:v>0.130353916360823</c:v>
                </c:pt>
                <c:pt idx="12">
                  <c:v>0.148543040371392</c:v>
                </c:pt>
                <c:pt idx="13">
                  <c:v>0.171294274777734</c:v>
                </c:pt>
                <c:pt idx="14">
                  <c:v>0.196326564381962</c:v>
                </c:pt>
                <c:pt idx="15">
                  <c:v>0.222662314099267</c:v>
                </c:pt>
                <c:pt idx="16">
                  <c:v>0.249812726387247</c:v>
                </c:pt>
                <c:pt idx="17">
                  <c:v>0.277506247055675</c:v>
                </c:pt>
                <c:pt idx="18">
                  <c:v>0.305579943590417</c:v>
                </c:pt>
                <c:pt idx="19">
                  <c:v>0.594680777996759</c:v>
                </c:pt>
                <c:pt idx="20">
                  <c:v>0.888343722798873</c:v>
                </c:pt>
                <c:pt idx="21">
                  <c:v>1.0</c:v>
                </c:pt>
                <c:pt idx="22">
                  <c:v>1.0</c:v>
                </c:pt>
                <c:pt idx="23">
                  <c:v>1.0</c:v>
                </c:pt>
                <c:pt idx="24">
                  <c:v>1.0</c:v>
                </c:pt>
                <c:pt idx="25">
                  <c:v>1.0</c:v>
                </c:pt>
                <c:pt idx="26">
                  <c:v>1.0</c:v>
                </c:pt>
                <c:pt idx="27">
                  <c:v>1.0</c:v>
                </c:pt>
              </c:numCache>
            </c:numRef>
          </c:yVal>
          <c:smooth val="1"/>
        </c:ser>
        <c:dLbls>
          <c:showLegendKey val="0"/>
          <c:showVal val="0"/>
          <c:showCatName val="0"/>
          <c:showSerName val="0"/>
          <c:showPercent val="0"/>
          <c:showBubbleSize val="0"/>
        </c:dLbls>
        <c:axId val="-2088997624"/>
        <c:axId val="-2088991416"/>
      </c:scatterChart>
      <c:valAx>
        <c:axId val="-2088997624"/>
        <c:scaling>
          <c:logBase val="10.0"/>
          <c:orientation val="minMax"/>
          <c:max val="5.0E-5"/>
          <c:min val="2.0E-7"/>
        </c:scaling>
        <c:delete val="0"/>
        <c:axPos val="b"/>
        <c:title>
          <c:tx>
            <c:rich>
              <a:bodyPr/>
              <a:lstStyle/>
              <a:p>
                <a:pPr>
                  <a:defRPr sz="800">
                    <a:latin typeface="Times"/>
                  </a:defRPr>
                </a:pPr>
                <a:r>
                  <a:rPr lang="en-US" sz="800">
                    <a:latin typeface="Times"/>
                  </a:rPr>
                  <a:t>Pressure</a:t>
                </a:r>
                <a:r>
                  <a:rPr lang="en-US" sz="800" baseline="0">
                    <a:latin typeface="Times"/>
                  </a:rPr>
                  <a:t> in the LEBT (Torr)</a:t>
                </a:r>
                <a:endParaRPr lang="en-US" sz="800">
                  <a:latin typeface="Times"/>
                </a:endParaRPr>
              </a:p>
            </c:rich>
          </c:tx>
          <c:layout/>
          <c:overlay val="0"/>
        </c:title>
        <c:numFmt formatCode="0.00E+00" sourceLinked="1"/>
        <c:majorTickMark val="out"/>
        <c:minorTickMark val="none"/>
        <c:tickLblPos val="nextTo"/>
        <c:txPr>
          <a:bodyPr/>
          <a:lstStyle/>
          <a:p>
            <a:pPr>
              <a:defRPr sz="800">
                <a:latin typeface="Times"/>
              </a:defRPr>
            </a:pPr>
            <a:endParaRPr lang="en-US"/>
          </a:p>
        </c:txPr>
        <c:crossAx val="-2088991416"/>
        <c:crosses val="autoZero"/>
        <c:crossBetween val="midCat"/>
      </c:valAx>
      <c:valAx>
        <c:axId val="-2088991416"/>
        <c:scaling>
          <c:orientation val="minMax"/>
          <c:max val="0.51"/>
          <c:min val="0.0"/>
        </c:scaling>
        <c:delete val="0"/>
        <c:axPos val="l"/>
        <c:majorGridlines/>
        <c:title>
          <c:tx>
            <c:rich>
              <a:bodyPr rot="-5400000" vert="horz"/>
              <a:lstStyle/>
              <a:p>
                <a:pPr>
                  <a:defRPr sz="800">
                    <a:latin typeface="Times"/>
                  </a:defRPr>
                </a:pPr>
                <a:r>
                  <a:rPr lang="en-US" sz="800" baseline="0">
                    <a:latin typeface="Times"/>
                  </a:rPr>
                  <a:t>Total Losses</a:t>
                </a:r>
                <a:endParaRPr lang="en-US" sz="800">
                  <a:latin typeface="Times"/>
                </a:endParaRPr>
              </a:p>
            </c:rich>
          </c:tx>
          <c:layout/>
          <c:overlay val="0"/>
        </c:title>
        <c:numFmt formatCode="#,##0.00" sourceLinked="0"/>
        <c:majorTickMark val="out"/>
        <c:minorTickMark val="none"/>
        <c:tickLblPos val="nextTo"/>
        <c:txPr>
          <a:bodyPr/>
          <a:lstStyle/>
          <a:p>
            <a:pPr>
              <a:defRPr sz="800">
                <a:latin typeface="Times"/>
              </a:defRPr>
            </a:pPr>
            <a:endParaRPr lang="en-US"/>
          </a:p>
        </c:txPr>
        <c:crossAx val="-2088997624"/>
        <c:crossesAt val="0.0"/>
        <c:crossBetween val="midCat"/>
      </c:valAx>
    </c:plotArea>
    <c:legend>
      <c:legendPos val="b"/>
      <c:layout>
        <c:manualLayout>
          <c:xMode val="edge"/>
          <c:yMode val="edge"/>
          <c:x val="0.0959595959595959"/>
          <c:y val="0.872763954270343"/>
          <c:w val="0.808080808080808"/>
          <c:h val="0.107061197041022"/>
        </c:manualLayout>
      </c:layout>
      <c:overlay val="0"/>
      <c:txPr>
        <a:bodyPr/>
        <a:lstStyle/>
        <a:p>
          <a:pPr>
            <a:defRPr sz="800">
              <a:latin typeface="Times"/>
            </a:defRPr>
          </a:pPr>
          <a:endParaRPr lang="en-US"/>
        </a:p>
      </c:txPr>
    </c:legend>
    <c:plotVisOnly val="1"/>
    <c:dispBlanksAs val="gap"/>
    <c:showDLblsOverMax val="0"/>
  </c:chart>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 Id="rId2" Type="http://schemas.openxmlformats.org/officeDocument/2006/relationships/image" Target="../media/image5.emf"/><Relationship Id="rId3"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 Id="rId2" Type="http://schemas.openxmlformats.org/officeDocument/2006/relationships/image" Target="../media/image10.emf"/><Relationship Id="rId3" Type="http://schemas.openxmlformats.org/officeDocument/2006/relationships/image" Target="../media/image1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0.emf"/><Relationship Id="rId4" Type="http://schemas.openxmlformats.org/officeDocument/2006/relationships/image" Target="../media/image21.emf"/><Relationship Id="rId1" Type="http://schemas.openxmlformats.org/officeDocument/2006/relationships/image" Target="../media/image18.emf"/><Relationship Id="rId2" Type="http://schemas.openxmlformats.org/officeDocument/2006/relationships/image" Target="../media/image1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6.emf"/><Relationship Id="rId2" Type="http://schemas.openxmlformats.org/officeDocument/2006/relationships/image" Target="../media/image27.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8.emf"/><Relationship Id="rId2" Type="http://schemas.openxmlformats.org/officeDocument/2006/relationships/image" Target="../media/image29.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3.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9.wmf"/><Relationship Id="rId2" Type="http://schemas.openxmlformats.org/officeDocument/2006/relationships/image" Target="../media/image5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atin typeface="Arial" charset="0"/>
                <a:ea typeface="ＭＳ Ｐゴシック" charset="0"/>
                <a:cs typeface="ＭＳ Ｐゴシック" charset="0"/>
              </a:defRPr>
            </a:lvl1pPr>
          </a:lstStyle>
          <a:p>
            <a:pPr>
              <a:defRPr/>
            </a:pPr>
            <a:endParaRPr lang="en-US"/>
          </a:p>
        </p:txBody>
      </p:sp>
      <p:sp>
        <p:nvSpPr>
          <p:cNvPr id="16387"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charset="0"/>
                <a:cs typeface="ＭＳ Ｐゴシック" charset="0"/>
              </a:defRPr>
            </a:lvl1pPr>
          </a:lstStyle>
          <a:p>
            <a:pPr>
              <a:defRPr/>
            </a:pPr>
            <a:endParaRPr lang="en-US"/>
          </a:p>
        </p:txBody>
      </p:sp>
      <p:sp>
        <p:nvSpPr>
          <p:cNvPr id="16388"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atin typeface="Arial" charset="0"/>
                <a:ea typeface="ＭＳ Ｐゴシック" charset="0"/>
                <a:cs typeface="ＭＳ Ｐゴシック" charset="0"/>
              </a:defRPr>
            </a:lvl1pPr>
          </a:lstStyle>
          <a:p>
            <a:pPr>
              <a:defRPr/>
            </a:pPr>
            <a:endParaRPr lang="en-US"/>
          </a:p>
        </p:txBody>
      </p:sp>
      <p:sp>
        <p:nvSpPr>
          <p:cNvPr id="16389"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fld id="{4888F165-D13F-4EB3-8DB4-B2E041C5C6EE}" type="slidenum">
              <a:rPr lang="en-US"/>
              <a:pPr/>
              <a:t>‹#›</a:t>
            </a:fld>
            <a:endParaRPr lang="en-US"/>
          </a:p>
        </p:txBody>
      </p:sp>
    </p:spTree>
    <p:extLst>
      <p:ext uri="{BB962C8B-B14F-4D97-AF65-F5344CB8AC3E}">
        <p14:creationId xmlns:p14="http://schemas.microsoft.com/office/powerpoint/2010/main" val="29368291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atin typeface="Arial" charset="0"/>
                <a:ea typeface="ＭＳ Ｐゴシック" charset="0"/>
                <a:cs typeface="ＭＳ Ｐゴシック" charset="0"/>
              </a:defRPr>
            </a:lvl1pPr>
          </a:lstStyle>
          <a:p>
            <a:pPr>
              <a:defRPr/>
            </a:pPr>
            <a:endParaRPr lang="en-US"/>
          </a:p>
        </p:txBody>
      </p:sp>
      <p:sp>
        <p:nvSpPr>
          <p:cNvPr id="3075"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charset="0"/>
                <a:cs typeface="ＭＳ Ｐゴシック" charset="0"/>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atin typeface="Arial" charset="0"/>
                <a:ea typeface="ＭＳ Ｐゴシック" charset="0"/>
                <a:cs typeface="ＭＳ Ｐゴシック" charset="0"/>
              </a:defRPr>
            </a:lvl1pPr>
          </a:lstStyle>
          <a:p>
            <a:pPr>
              <a:defRPr/>
            </a:pPr>
            <a:endParaRPr lang="en-US"/>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fld id="{E062534B-6A3C-4AED-B31F-CD5EC1AA0754}" type="slidenum">
              <a:rPr lang="en-US"/>
              <a:pPr/>
              <a:t>‹#›</a:t>
            </a:fld>
            <a:endParaRPr lang="en-US"/>
          </a:p>
        </p:txBody>
      </p:sp>
    </p:spTree>
    <p:extLst>
      <p:ext uri="{BB962C8B-B14F-4D97-AF65-F5344CB8AC3E}">
        <p14:creationId xmlns:p14="http://schemas.microsoft.com/office/powerpoint/2010/main" val="282485266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ＭＳ Ｐゴシック" pitchFamily="-112" charset="-128"/>
      </a:defRPr>
    </a:lvl1pPr>
    <a:lvl2pPr marL="4572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2pPr>
    <a:lvl3pPr marL="9144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3pPr>
    <a:lvl4pPr marL="13716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4pPr>
    <a:lvl5pPr marL="18288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p:spPr>
        <p:txBody>
          <a:bodyPr/>
          <a:lstStyle/>
          <a:p>
            <a:fld id="{17387542-4BB1-4DBA-9325-8CE7243E616B}" type="slidenum">
              <a:rPr lang="en-US"/>
              <a:pPr/>
              <a:t>1</a:t>
            </a:fld>
            <a:endParaRPr lang="en-US"/>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p:spPr>
        <p:txBody>
          <a:bodyPr/>
          <a:lstStyle/>
          <a:p>
            <a:pPr eaLnBrk="1" hangingPunct="1"/>
            <a:endParaRPr lang="en-US" smtClean="0">
              <a:latin typeface="Arial" pitchFamily="34" charset="0"/>
              <a:ea typeface="ＭＳ Ｐゴシック"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2B6074-6022-4E47-A75E-3EB382AB639A}" type="slidenum">
              <a:rPr lang="en-US"/>
              <a:pPr/>
              <a:t>38</a:t>
            </a:fld>
            <a:endParaRPr lang="en-US"/>
          </a:p>
        </p:txBody>
      </p:sp>
      <p:sp>
        <p:nvSpPr>
          <p:cNvPr id="389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89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FE54BF-9F97-E148-925E-8DDA5A7ECBB2}" type="slidenum">
              <a:rPr lang="en-US"/>
              <a:pPr/>
              <a:t>39</a:t>
            </a:fld>
            <a:endParaRPr lang="en-US"/>
          </a:p>
        </p:txBody>
      </p:sp>
      <p:sp>
        <p:nvSpPr>
          <p:cNvPr id="245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45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7122" name="Rectangle 2"/>
          <p:cNvSpPr>
            <a:spLocks noGrp="1" noRot="1" noChangeAspect="1" noTextEdit="1"/>
          </p:cNvSpPr>
          <p:nvPr>
            <p:ph type="sldImg"/>
          </p:nvPr>
        </p:nvSpPr>
        <p:spPr bwMode="auto">
          <a:noFill/>
          <a:ln>
            <a:solidFill>
              <a:srgbClr val="000000"/>
            </a:solidFill>
            <a:miter lim="800000"/>
            <a:headEnd/>
            <a:tailEnd/>
          </a:ln>
        </p:spPr>
      </p:sp>
      <p:sp>
        <p:nvSpPr>
          <p:cNvPr id="517123"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p:spPr>
        <p:txBody>
          <a:bodyPr/>
          <a:lstStyle/>
          <a:p>
            <a:fld id="{AB53C307-58FC-4813-9A90-22439B45040F}" type="slidenum">
              <a:rPr lang="en-US"/>
              <a:pPr/>
              <a:t>2</a:t>
            </a:fld>
            <a:endParaRPr lang="en-US"/>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p:spPr>
        <p:txBody>
          <a:bodyPr/>
          <a:lstStyle/>
          <a:p>
            <a:pPr eaLnBrk="1" hangingPunct="1"/>
            <a:endParaRPr lang="en-US" smtClean="0">
              <a:latin typeface="Arial" pitchFamily="34" charset="0"/>
              <a:ea typeface="ＭＳ Ｐゴシック"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61C7202-909E-4716-A79D-42912C153179}" type="slidenum">
              <a:rPr lang="en-US"/>
              <a:pPr fontAlgn="base">
                <a:spcBef>
                  <a:spcPct val="0"/>
                </a:spcBef>
                <a:spcAft>
                  <a:spcPct val="0"/>
                </a:spcAft>
                <a:defRPr/>
              </a:pPr>
              <a:t>4</a:t>
            </a:fld>
            <a:endParaRPr lang="en-US"/>
          </a:p>
        </p:txBody>
      </p:sp>
      <p:sp>
        <p:nvSpPr>
          <p:cNvPr id="25702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702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62534B-6A3C-4AED-B31F-CD5EC1AA0754}" type="slidenum">
              <a:rPr lang="en-US" smtClean="0"/>
              <a:pPr/>
              <a:t>22</a:t>
            </a:fld>
            <a:endParaRPr lang="en-US"/>
          </a:p>
        </p:txBody>
      </p:sp>
    </p:spTree>
    <p:extLst>
      <p:ext uri="{BB962C8B-B14F-4D97-AF65-F5344CB8AC3E}">
        <p14:creationId xmlns:p14="http://schemas.microsoft.com/office/powerpoint/2010/main" val="11846116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841E109-3D69-5E45-8ED6-6DBAC4301CF6}" type="slidenum">
              <a:rPr lang="en-US"/>
              <a:pPr>
                <a:defRPr/>
              </a:pPr>
              <a:t>33</a:t>
            </a:fld>
            <a:endParaRPr lang="en-US"/>
          </a:p>
        </p:txBody>
      </p:sp>
      <p:sp>
        <p:nvSpPr>
          <p:cNvPr id="81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819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745FEB1-1E3A-2E4A-822C-B60D47B9E099}" type="slidenum">
              <a:rPr lang="en-US"/>
              <a:pPr/>
              <a:t>34</a:t>
            </a:fld>
            <a:endParaRPr lang="en-US"/>
          </a:p>
        </p:txBody>
      </p:sp>
      <p:sp>
        <p:nvSpPr>
          <p:cNvPr id="143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43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D6E5F49-F503-E644-BC70-66AEE1CC61E2}" type="slidenum">
              <a:rPr lang="en-US"/>
              <a:pPr/>
              <a:t>35</a:t>
            </a:fld>
            <a:endParaRPr lang="en-US"/>
          </a:p>
        </p:txBody>
      </p:sp>
      <p:sp>
        <p:nvSpPr>
          <p:cNvPr id="184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84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883EBC-FE6B-AD4B-A90F-B46447F03BDD}" type="slidenum">
              <a:rPr lang="en-US"/>
              <a:pPr/>
              <a:t>36</a:t>
            </a:fld>
            <a:endParaRPr lang="en-US"/>
          </a:p>
        </p:txBody>
      </p:sp>
      <p:sp>
        <p:nvSpPr>
          <p:cNvPr id="225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25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00B9CD4-FB0A-5448-A6E6-C8CA434AD80F}" type="slidenum">
              <a:rPr lang="en-US"/>
              <a:pPr/>
              <a:t>37</a:t>
            </a:fld>
            <a:endParaRPr lang="en-US"/>
          </a:p>
        </p:txBody>
      </p:sp>
      <p:sp>
        <p:nvSpPr>
          <p:cNvPr id="3481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4819"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e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BNLppt_BG_Title_NewDOElogo_OffSci.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7171" name="Rectangle 3"/>
          <p:cNvSpPr>
            <a:spLocks noGrp="1" noChangeArrowheads="1"/>
          </p:cNvSpPr>
          <p:nvPr>
            <p:ph type="ctrTitle"/>
          </p:nvPr>
        </p:nvSpPr>
        <p:spPr>
          <a:xfrm>
            <a:off x="457200" y="457200"/>
            <a:ext cx="6172200" cy="1600200"/>
          </a:xfrm>
        </p:spPr>
        <p:txBody>
          <a:bodyPr anchor="b"/>
          <a:lstStyle>
            <a:lvl1pPr algn="r">
              <a:defRPr sz="3800">
                <a:solidFill>
                  <a:schemeClr val="bg1"/>
                </a:solidFill>
              </a:defRPr>
            </a:lvl1pPr>
          </a:lstStyle>
          <a:p>
            <a:r>
              <a:rPr lang="en-US" smtClean="0"/>
              <a:t>Click to edit Master title style</a:t>
            </a:r>
            <a:endParaRPr lang="en-US"/>
          </a:p>
        </p:txBody>
      </p:sp>
      <p:sp>
        <p:nvSpPr>
          <p:cNvPr id="7172" name="Rectangle 4"/>
          <p:cNvSpPr>
            <a:spLocks noGrp="1" noChangeArrowheads="1"/>
          </p:cNvSpPr>
          <p:nvPr>
            <p:ph type="subTitle" idx="1"/>
          </p:nvPr>
        </p:nvSpPr>
        <p:spPr>
          <a:xfrm>
            <a:off x="457200" y="2286000"/>
            <a:ext cx="6172200" cy="990600"/>
          </a:xfrm>
        </p:spPr>
        <p:txBody>
          <a:bodyPr/>
          <a:lstStyle>
            <a:lvl1pPr marL="0" indent="0" algn="r">
              <a:buFont typeface="Wingdings" pitchFamily="-112" charset="2"/>
              <a:buNone/>
              <a:defRPr sz="1900" i="1">
                <a:solidFill>
                  <a:schemeClr val="bg1"/>
                </a:solidFill>
              </a:defRPr>
            </a:lvl1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1716D019-05DA-41CE-ACD8-0CEF3B96EF88}"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304800"/>
            <a:ext cx="20955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304800"/>
            <a:ext cx="61341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E0B7FB1-A335-4AA9-AA98-B13B6CF32A0E}"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858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371600"/>
            <a:ext cx="3810000" cy="4800600"/>
          </a:xfrm>
        </p:spPr>
        <p:txBody>
          <a:bodyPr/>
          <a:lstStyle/>
          <a:p>
            <a:endParaRPr lang="en-US"/>
          </a:p>
        </p:txBody>
      </p:sp>
      <p:sp>
        <p:nvSpPr>
          <p:cNvPr id="4" name="Text Placeholder 3"/>
          <p:cNvSpPr>
            <a:spLocks noGrp="1"/>
          </p:cNvSpPr>
          <p:nvPr>
            <p:ph type="body" sz="half" idx="2"/>
          </p:nvPr>
        </p:nvSpPr>
        <p:spPr>
          <a:xfrm>
            <a:off x="4648200" y="1371600"/>
            <a:ext cx="3810000"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551613" y="6453188"/>
            <a:ext cx="1981200" cy="288925"/>
          </a:xfrm>
        </p:spPr>
        <p:txBody>
          <a:bodyPr/>
          <a:lstStyle>
            <a:lvl1pPr>
              <a:defRPr/>
            </a:lvl1pPr>
          </a:lstStyle>
          <a:p>
            <a:r>
              <a:rPr lang="en-US"/>
              <a:t>March 15-17, 2005</a:t>
            </a:r>
          </a:p>
        </p:txBody>
      </p:sp>
      <p:sp>
        <p:nvSpPr>
          <p:cNvPr id="6" name="Footer Placeholder 5"/>
          <p:cNvSpPr>
            <a:spLocks noGrp="1"/>
          </p:cNvSpPr>
          <p:nvPr>
            <p:ph type="ftr" sz="quarter" idx="11"/>
          </p:nvPr>
        </p:nvSpPr>
        <p:spPr>
          <a:xfrm>
            <a:off x="1655763" y="6453188"/>
            <a:ext cx="5076825" cy="288925"/>
          </a:xfrm>
        </p:spPr>
        <p:txBody>
          <a:bodyPr/>
          <a:lstStyle>
            <a:lvl1pPr>
              <a:defRPr/>
            </a:lvl1pPr>
          </a:lstStyle>
          <a:p>
            <a:r>
              <a:rPr lang="en-US"/>
              <a:t>W. Chou  - Proton Driver Director's Review </a:t>
            </a:r>
          </a:p>
        </p:txBody>
      </p:sp>
      <p:sp>
        <p:nvSpPr>
          <p:cNvPr id="7" name="Slide Number Placeholder 6"/>
          <p:cNvSpPr>
            <a:spLocks noGrp="1"/>
          </p:cNvSpPr>
          <p:nvPr>
            <p:ph type="sldNum" sz="quarter" idx="12"/>
          </p:nvPr>
        </p:nvSpPr>
        <p:spPr>
          <a:xfrm>
            <a:off x="8640763" y="6453188"/>
            <a:ext cx="468312" cy="215900"/>
          </a:xfrm>
        </p:spPr>
        <p:txBody>
          <a:bodyPr/>
          <a:lstStyle>
            <a:lvl1pPr>
              <a:defRPr/>
            </a:lvl1pPr>
          </a:lstStyle>
          <a:p>
            <a:fld id="{46EA720E-4498-4540-9A5E-661D349F2912}" type="slidenum">
              <a:rPr lang="en-US"/>
              <a:pPr/>
              <a:t>‹#›</a:t>
            </a:fld>
            <a:endParaRPr lang="en-US"/>
          </a:p>
        </p:txBody>
      </p:sp>
    </p:spTree>
    <p:extLst>
      <p:ext uri="{BB962C8B-B14F-4D97-AF65-F5344CB8AC3E}">
        <p14:creationId xmlns:p14="http://schemas.microsoft.com/office/powerpoint/2010/main" val="9935968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23825"/>
            <a:ext cx="7391400"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81000" y="1219200"/>
            <a:ext cx="41529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219200"/>
            <a:ext cx="41529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470"/>
          <p:cNvSpPr>
            <a:spLocks noGrp="1" noChangeArrowheads="1"/>
          </p:cNvSpPr>
          <p:nvPr>
            <p:ph type="sldNum" sz="quarter" idx="10"/>
          </p:nvPr>
        </p:nvSpPr>
        <p:spPr>
          <a:ln/>
        </p:spPr>
        <p:txBody>
          <a:bodyPr/>
          <a:lstStyle>
            <a:lvl1pPr>
              <a:defRPr/>
            </a:lvl1pPr>
          </a:lstStyle>
          <a:p>
            <a:pPr>
              <a:defRPr/>
            </a:pPr>
            <a:fld id="{66EB2FDF-AC13-814F-B63D-6DC2F8ECE852}" type="slidenum">
              <a:rPr lang="en-US"/>
              <a:pPr>
                <a:defRPr/>
              </a:pPr>
              <a:t>‹#›</a:t>
            </a:fld>
            <a:endParaRPr lang="en-US"/>
          </a:p>
        </p:txBody>
      </p:sp>
    </p:spTree>
    <p:extLst>
      <p:ext uri="{BB962C8B-B14F-4D97-AF65-F5344CB8AC3E}">
        <p14:creationId xmlns:p14="http://schemas.microsoft.com/office/powerpoint/2010/main" val="7478862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BNLppt_BG_Title_NewDOElogo_OffSci.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7171" name="Rectangle 3"/>
          <p:cNvSpPr>
            <a:spLocks noGrp="1" noChangeArrowheads="1"/>
          </p:cNvSpPr>
          <p:nvPr>
            <p:ph type="ctrTitle"/>
          </p:nvPr>
        </p:nvSpPr>
        <p:spPr>
          <a:xfrm>
            <a:off x="457200" y="457200"/>
            <a:ext cx="6172200" cy="1600200"/>
          </a:xfrm>
        </p:spPr>
        <p:txBody>
          <a:bodyPr anchor="b"/>
          <a:lstStyle>
            <a:lvl1pPr algn="r">
              <a:defRPr sz="3800">
                <a:solidFill>
                  <a:schemeClr val="bg1"/>
                </a:solidFill>
              </a:defRPr>
            </a:lvl1pPr>
          </a:lstStyle>
          <a:p>
            <a:r>
              <a:rPr lang="en-US" smtClean="0"/>
              <a:t>Click to edit Master title style</a:t>
            </a:r>
            <a:endParaRPr lang="en-US"/>
          </a:p>
        </p:txBody>
      </p:sp>
      <p:sp>
        <p:nvSpPr>
          <p:cNvPr id="7172" name="Rectangle 4"/>
          <p:cNvSpPr>
            <a:spLocks noGrp="1" noChangeArrowheads="1"/>
          </p:cNvSpPr>
          <p:nvPr>
            <p:ph type="subTitle" idx="1"/>
          </p:nvPr>
        </p:nvSpPr>
        <p:spPr>
          <a:xfrm>
            <a:off x="457200" y="2286000"/>
            <a:ext cx="6172200" cy="990600"/>
          </a:xfrm>
        </p:spPr>
        <p:txBody>
          <a:bodyPr/>
          <a:lstStyle>
            <a:lvl1pPr marL="0" indent="0" algn="r">
              <a:buFont typeface="Wingdings" pitchFamily="-112" charset="2"/>
              <a:buNone/>
              <a:defRPr sz="1900" i="1">
                <a:solidFill>
                  <a:schemeClr val="bg1"/>
                </a:solidFill>
              </a:defRPr>
            </a:lvl1pPr>
          </a:lstStyle>
          <a:p>
            <a:r>
              <a:rPr lang="en-US" smtClean="0"/>
              <a:t>Click to edit Master subtitle style</a:t>
            </a: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D96174C5-6044-42D1-B178-7EA7F4E8CD18}"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BA3976B-4C5B-4CD9-BE53-CFB91A837C45}"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1828800"/>
            <a:ext cx="37338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8800"/>
            <a:ext cx="37338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8EE8CC64-46AB-4936-B0E3-EA563EE5EAF5}" type="slidenum">
              <a:rPr lang="en-US"/>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2FE81527-C600-461D-8FD6-5E54FB8A0693}" type="slidenum">
              <a:rPr lang="en-US"/>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BB138506-B300-423A-9966-30E5FEBDE30E}"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D96174C5-6044-42D1-B178-7EA7F4E8CD18}" type="slidenum">
              <a:rPr lang="en-US"/>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1CA79599-1F05-41A9-83BD-1B45EFED4681}" type="slidenum">
              <a:rPr lang="en-US"/>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790E361F-384A-4E57-9359-27F603A80011}" type="slidenum">
              <a:rPr lang="en-US"/>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0FB0BC9D-5BE1-4DFB-B1AF-E1BFB89C0DC9}" type="slidenum">
              <a:rPr lang="en-US"/>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1716D019-05DA-41CE-ACD8-0CEF3B96EF88}" type="slidenum">
              <a:rPr lang="en-US"/>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304800"/>
            <a:ext cx="20955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304800"/>
            <a:ext cx="61341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E0B7FB1-A335-4AA9-AA98-B13B6CF32A0E}"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BA3976B-4C5B-4CD9-BE53-CFB91A837C45}"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1828800"/>
            <a:ext cx="37338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8800"/>
            <a:ext cx="37338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8EE8CC64-46AB-4936-B0E3-EA563EE5EAF5}"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2FE81527-C600-461D-8FD6-5E54FB8A0693}"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BB138506-B300-423A-9966-30E5FEBDE30E}"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1CA79599-1F05-41A9-83BD-1B45EFED4681}"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790E361F-384A-4E57-9359-27F603A80011}"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0FB0BC9D-5BE1-4DFB-B1AF-E1BFB89C0DC9}"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4.xml"/><Relationship Id="rId12" Type="http://schemas.openxmlformats.org/officeDocument/2006/relationships/theme" Target="../theme/theme2.xml"/><Relationship Id="rId13" Type="http://schemas.openxmlformats.org/officeDocument/2006/relationships/image" Target="../media/image3.jpeg"/><Relationship Id="rId1" Type="http://schemas.openxmlformats.org/officeDocument/2006/relationships/slideLayout" Target="../slideLayouts/slideLayout14.xml"/><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 Id="rId9" Type="http://schemas.openxmlformats.org/officeDocument/2006/relationships/slideLayout" Target="../slideLayouts/slideLayout22.xml"/><Relationship Id="rId10"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8"/>
          <p:cNvPicPr>
            <a:picLocks noChangeAspect="1" noChangeArrowheads="1"/>
          </p:cNvPicPr>
          <p:nvPr/>
        </p:nvPicPr>
        <p:blipFill>
          <a:blip r:embed="rId15"/>
          <a:srcRect/>
          <a:stretch>
            <a:fillRect/>
          </a:stretch>
        </p:blipFill>
        <p:spPr bwMode="auto">
          <a:xfrm>
            <a:off x="0" y="0"/>
            <a:ext cx="9145588" cy="6859588"/>
          </a:xfrm>
          <a:prstGeom prst="rect">
            <a:avLst/>
          </a:prstGeom>
          <a:noFill/>
          <a:ln w="9525">
            <a:noFill/>
            <a:miter lim="800000"/>
            <a:headEnd/>
            <a:tailEnd/>
          </a:ln>
        </p:spPr>
      </p:pic>
      <p:sp>
        <p:nvSpPr>
          <p:cNvPr id="1027" name="Rectangle 3"/>
          <p:cNvSpPr>
            <a:spLocks noGrp="1" noChangeArrowheads="1"/>
          </p:cNvSpPr>
          <p:nvPr>
            <p:ph type="body" idx="1"/>
          </p:nvPr>
        </p:nvSpPr>
        <p:spPr bwMode="auto">
          <a:xfrm>
            <a:off x="762000" y="1828800"/>
            <a:ext cx="76200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1981200" y="6223000"/>
            <a:ext cx="11430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400">
                <a:solidFill>
                  <a:schemeClr val="accent1"/>
                </a:solidFill>
                <a:latin typeface="Arial" charset="0"/>
                <a:ea typeface="ＭＳ Ｐゴシック" charset="0"/>
              </a:defRPr>
            </a:lvl1pPr>
          </a:lstStyle>
          <a:p>
            <a:pPr>
              <a:defRPr/>
            </a:pPr>
            <a:endParaRPr lang="en-US"/>
          </a:p>
        </p:txBody>
      </p:sp>
      <p:sp>
        <p:nvSpPr>
          <p:cNvPr id="1029" name="Rectangle 5"/>
          <p:cNvSpPr>
            <a:spLocks noGrp="1" noChangeArrowheads="1"/>
          </p:cNvSpPr>
          <p:nvPr>
            <p:ph type="ftr" sz="quarter" idx="3"/>
          </p:nvPr>
        </p:nvSpPr>
        <p:spPr bwMode="auto">
          <a:xfrm>
            <a:off x="3105150" y="6235700"/>
            <a:ext cx="30099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ctr">
              <a:defRPr sz="1400">
                <a:latin typeface="Arial" charset="0"/>
                <a:ea typeface="ＭＳ Ｐゴシック" charset="0"/>
              </a:defRPr>
            </a:lvl1pPr>
          </a:lstStyle>
          <a:p>
            <a:pPr>
              <a:defRPr/>
            </a:pPr>
            <a:endParaRPr lang="en-US"/>
          </a:p>
        </p:txBody>
      </p:sp>
      <p:sp>
        <p:nvSpPr>
          <p:cNvPr id="1030" name="Rectangle 6"/>
          <p:cNvSpPr>
            <a:spLocks noGrp="1" noChangeArrowheads="1"/>
          </p:cNvSpPr>
          <p:nvPr>
            <p:ph type="sldNum" sz="quarter" idx="4"/>
          </p:nvPr>
        </p:nvSpPr>
        <p:spPr bwMode="auto">
          <a:xfrm>
            <a:off x="6248400" y="6235700"/>
            <a:ext cx="9906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400">
                <a:solidFill>
                  <a:srgbClr val="042B7F"/>
                </a:solidFill>
              </a:defRPr>
            </a:lvl1pPr>
          </a:lstStyle>
          <a:p>
            <a:fld id="{9AFB4413-069C-4E6B-9C35-9E4E3A20910D}" type="slidenum">
              <a:rPr lang="en-US"/>
              <a:pPr/>
              <a:t>‹#›</a:t>
            </a:fld>
            <a:endParaRPr lang="en-US"/>
          </a:p>
        </p:txBody>
      </p:sp>
      <p:sp>
        <p:nvSpPr>
          <p:cNvPr id="1031" name="Rectangle 2"/>
          <p:cNvSpPr>
            <a:spLocks noGrp="1" noChangeArrowheads="1"/>
          </p:cNvSpPr>
          <p:nvPr>
            <p:ph type="title"/>
          </p:nvPr>
        </p:nvSpPr>
        <p:spPr bwMode="auto">
          <a:xfrm>
            <a:off x="381000" y="304800"/>
            <a:ext cx="8382000" cy="10906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695"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708" r:id="rId12"/>
    <p:sldLayoutId id="2147483709" r:id="rId13"/>
  </p:sldLayoutIdLst>
  <p:txStyles>
    <p:titleStyle>
      <a:lvl1pPr algn="l" rtl="0" fontAlgn="base">
        <a:lnSpc>
          <a:spcPct val="80000"/>
        </a:lnSpc>
        <a:spcBef>
          <a:spcPct val="0"/>
        </a:spcBef>
        <a:spcAft>
          <a:spcPct val="0"/>
        </a:spcAft>
        <a:defRPr sz="3600" b="1">
          <a:solidFill>
            <a:srgbClr val="042B7F"/>
          </a:solidFill>
          <a:latin typeface="+mj-lt"/>
          <a:ea typeface="+mj-ea"/>
          <a:cs typeface="+mj-cs"/>
        </a:defRPr>
      </a:lvl1pPr>
      <a:lvl2pPr algn="l" rtl="0" fontAlgn="base">
        <a:lnSpc>
          <a:spcPct val="80000"/>
        </a:lnSpc>
        <a:spcBef>
          <a:spcPct val="0"/>
        </a:spcBef>
        <a:spcAft>
          <a:spcPct val="0"/>
        </a:spcAft>
        <a:defRPr sz="3600" b="1">
          <a:solidFill>
            <a:srgbClr val="042B7F"/>
          </a:solidFill>
          <a:latin typeface="Arial" pitchFamily="-112" charset="0"/>
          <a:ea typeface="ＭＳ Ｐゴシック" pitchFamily="-112" charset="-128"/>
          <a:cs typeface="ＭＳ Ｐゴシック" pitchFamily="-112" charset="-128"/>
        </a:defRPr>
      </a:lvl2pPr>
      <a:lvl3pPr algn="l" rtl="0" fontAlgn="base">
        <a:lnSpc>
          <a:spcPct val="80000"/>
        </a:lnSpc>
        <a:spcBef>
          <a:spcPct val="0"/>
        </a:spcBef>
        <a:spcAft>
          <a:spcPct val="0"/>
        </a:spcAft>
        <a:defRPr sz="3600" b="1">
          <a:solidFill>
            <a:srgbClr val="042B7F"/>
          </a:solidFill>
          <a:latin typeface="Arial" pitchFamily="-112" charset="0"/>
          <a:ea typeface="ＭＳ Ｐゴシック" pitchFamily="-112" charset="-128"/>
          <a:cs typeface="ＭＳ Ｐゴシック" pitchFamily="-112" charset="-128"/>
        </a:defRPr>
      </a:lvl3pPr>
      <a:lvl4pPr algn="l" rtl="0" fontAlgn="base">
        <a:lnSpc>
          <a:spcPct val="80000"/>
        </a:lnSpc>
        <a:spcBef>
          <a:spcPct val="0"/>
        </a:spcBef>
        <a:spcAft>
          <a:spcPct val="0"/>
        </a:spcAft>
        <a:defRPr sz="3600" b="1">
          <a:solidFill>
            <a:srgbClr val="042B7F"/>
          </a:solidFill>
          <a:latin typeface="Arial" pitchFamily="-112" charset="0"/>
          <a:ea typeface="ＭＳ Ｐゴシック" pitchFamily="-112" charset="-128"/>
          <a:cs typeface="ＭＳ Ｐゴシック" pitchFamily="-112" charset="-128"/>
        </a:defRPr>
      </a:lvl4pPr>
      <a:lvl5pPr algn="l" rtl="0" fontAlgn="base">
        <a:lnSpc>
          <a:spcPct val="80000"/>
        </a:lnSpc>
        <a:spcBef>
          <a:spcPct val="0"/>
        </a:spcBef>
        <a:spcAft>
          <a:spcPct val="0"/>
        </a:spcAft>
        <a:defRPr sz="3600" b="1">
          <a:solidFill>
            <a:srgbClr val="042B7F"/>
          </a:solidFill>
          <a:latin typeface="Arial" pitchFamily="-112" charset="0"/>
          <a:ea typeface="ＭＳ Ｐゴシック" pitchFamily="-112" charset="-128"/>
          <a:cs typeface="ＭＳ Ｐゴシック" pitchFamily="-112" charset="-128"/>
        </a:defRPr>
      </a:lvl5pPr>
      <a:lvl6pPr marL="457200" algn="l" rtl="0" eaLnBrk="1" fontAlgn="base" hangingPunct="1">
        <a:lnSpc>
          <a:spcPct val="80000"/>
        </a:lnSpc>
        <a:spcBef>
          <a:spcPct val="0"/>
        </a:spcBef>
        <a:spcAft>
          <a:spcPct val="0"/>
        </a:spcAft>
        <a:defRPr sz="3600" b="1">
          <a:solidFill>
            <a:srgbClr val="042B7F"/>
          </a:solidFill>
          <a:latin typeface="Arial" pitchFamily="-112" charset="0"/>
          <a:ea typeface="ＭＳ Ｐゴシック" pitchFamily="-112" charset="-128"/>
          <a:cs typeface="ＭＳ Ｐゴシック" pitchFamily="-112" charset="-128"/>
        </a:defRPr>
      </a:lvl6pPr>
      <a:lvl7pPr marL="914400" algn="l" rtl="0" eaLnBrk="1" fontAlgn="base" hangingPunct="1">
        <a:lnSpc>
          <a:spcPct val="80000"/>
        </a:lnSpc>
        <a:spcBef>
          <a:spcPct val="0"/>
        </a:spcBef>
        <a:spcAft>
          <a:spcPct val="0"/>
        </a:spcAft>
        <a:defRPr sz="3600" b="1">
          <a:solidFill>
            <a:srgbClr val="042B7F"/>
          </a:solidFill>
          <a:latin typeface="Arial" pitchFamily="-112" charset="0"/>
          <a:ea typeface="ＭＳ Ｐゴシック" pitchFamily="-112" charset="-128"/>
          <a:cs typeface="ＭＳ Ｐゴシック" pitchFamily="-112" charset="-128"/>
        </a:defRPr>
      </a:lvl7pPr>
      <a:lvl8pPr marL="1371600" algn="l" rtl="0" eaLnBrk="1" fontAlgn="base" hangingPunct="1">
        <a:lnSpc>
          <a:spcPct val="80000"/>
        </a:lnSpc>
        <a:spcBef>
          <a:spcPct val="0"/>
        </a:spcBef>
        <a:spcAft>
          <a:spcPct val="0"/>
        </a:spcAft>
        <a:defRPr sz="3600" b="1">
          <a:solidFill>
            <a:srgbClr val="042B7F"/>
          </a:solidFill>
          <a:latin typeface="Arial" pitchFamily="-112" charset="0"/>
          <a:ea typeface="ＭＳ Ｐゴシック" pitchFamily="-112" charset="-128"/>
          <a:cs typeface="ＭＳ Ｐゴシック" pitchFamily="-112" charset="-128"/>
        </a:defRPr>
      </a:lvl8pPr>
      <a:lvl9pPr marL="1828800" algn="l" rtl="0" eaLnBrk="1" fontAlgn="base" hangingPunct="1">
        <a:lnSpc>
          <a:spcPct val="80000"/>
        </a:lnSpc>
        <a:spcBef>
          <a:spcPct val="0"/>
        </a:spcBef>
        <a:spcAft>
          <a:spcPct val="0"/>
        </a:spcAft>
        <a:defRPr sz="3600" b="1">
          <a:solidFill>
            <a:srgbClr val="042B7F"/>
          </a:solidFill>
          <a:latin typeface="Arial" pitchFamily="-112" charset="0"/>
          <a:ea typeface="ＭＳ Ｐゴシック" pitchFamily="-112" charset="-128"/>
          <a:cs typeface="ＭＳ Ｐゴシック" pitchFamily="-112" charset="-128"/>
        </a:defRPr>
      </a:lvl9pPr>
    </p:titleStyle>
    <p:bodyStyle>
      <a:lvl1pPr marL="342900" indent="-342900" algn="l" rtl="0" fontAlgn="base">
        <a:spcBef>
          <a:spcPct val="20000"/>
        </a:spcBef>
        <a:spcAft>
          <a:spcPct val="0"/>
        </a:spcAft>
        <a:buClr>
          <a:srgbClr val="042B7F"/>
        </a:buClr>
        <a:buSzPct val="110000"/>
        <a:buFont typeface="Wingdings" pitchFamily="2" charset="2"/>
        <a:buChar char="§"/>
        <a:defRPr sz="2400">
          <a:solidFill>
            <a:schemeClr val="tx1"/>
          </a:solidFill>
          <a:latin typeface="+mn-lt"/>
          <a:ea typeface="+mn-ea"/>
          <a:cs typeface="+mn-cs"/>
        </a:defRPr>
      </a:lvl1pPr>
      <a:lvl2pPr marL="742950" indent="-285750" algn="l" rtl="0" fontAlgn="base">
        <a:spcBef>
          <a:spcPct val="20000"/>
        </a:spcBef>
        <a:spcAft>
          <a:spcPct val="0"/>
        </a:spcAft>
        <a:buClr>
          <a:srgbClr val="042B7F"/>
        </a:buClr>
        <a:buSzPct val="90000"/>
        <a:buFont typeface="Times" charset="0"/>
        <a:buChar char="•"/>
        <a:defRPr sz="2000">
          <a:solidFill>
            <a:schemeClr val="tx1"/>
          </a:solidFill>
          <a:latin typeface="+mn-lt"/>
          <a:ea typeface="+mn-ea"/>
        </a:defRPr>
      </a:lvl2pPr>
      <a:lvl3pPr marL="1085850" indent="-228600" algn="l" rtl="0" fontAlgn="base">
        <a:lnSpc>
          <a:spcPct val="80000"/>
        </a:lnSpc>
        <a:spcBef>
          <a:spcPct val="20000"/>
        </a:spcBef>
        <a:spcAft>
          <a:spcPct val="0"/>
        </a:spcAft>
        <a:buClr>
          <a:srgbClr val="042B7F"/>
        </a:buClr>
        <a:buSzPct val="90000"/>
        <a:buChar char="-"/>
        <a:defRPr>
          <a:solidFill>
            <a:schemeClr val="tx1"/>
          </a:solidFill>
          <a:latin typeface="+mn-lt"/>
          <a:ea typeface="+mn-ea"/>
        </a:defRPr>
      </a:lvl3pPr>
      <a:lvl4pPr marL="1428750" indent="-228600" algn="l" rtl="0" fontAlgn="base">
        <a:lnSpc>
          <a:spcPct val="80000"/>
        </a:lnSpc>
        <a:spcBef>
          <a:spcPct val="20000"/>
        </a:spcBef>
        <a:spcAft>
          <a:spcPct val="0"/>
        </a:spcAft>
        <a:buClr>
          <a:srgbClr val="042B7F"/>
        </a:buClr>
        <a:buSzPct val="90000"/>
        <a:buChar char="-"/>
        <a:defRPr>
          <a:solidFill>
            <a:schemeClr val="tx1"/>
          </a:solidFill>
          <a:latin typeface="+mn-lt"/>
          <a:ea typeface="+mn-ea"/>
        </a:defRPr>
      </a:lvl4pPr>
      <a:lvl5pPr marL="1771650" indent="-228600" algn="l" rtl="0" fontAlgn="base">
        <a:lnSpc>
          <a:spcPct val="80000"/>
        </a:lnSpc>
        <a:spcBef>
          <a:spcPct val="20000"/>
        </a:spcBef>
        <a:spcAft>
          <a:spcPct val="0"/>
        </a:spcAft>
        <a:buClr>
          <a:srgbClr val="042B7F"/>
        </a:buClr>
        <a:buSzPct val="90000"/>
        <a:buChar char="-"/>
        <a:defRPr>
          <a:solidFill>
            <a:schemeClr val="tx1"/>
          </a:solidFill>
          <a:latin typeface="+mn-lt"/>
          <a:ea typeface="+mn-ea"/>
        </a:defRPr>
      </a:lvl5pPr>
      <a:lvl6pPr marL="2228850" indent="-228600" algn="l" rtl="0" eaLnBrk="1" fontAlgn="base" hangingPunct="1">
        <a:lnSpc>
          <a:spcPct val="80000"/>
        </a:lnSpc>
        <a:spcBef>
          <a:spcPct val="20000"/>
        </a:spcBef>
        <a:spcAft>
          <a:spcPct val="0"/>
        </a:spcAft>
        <a:buClr>
          <a:srgbClr val="042B7F"/>
        </a:buClr>
        <a:buSzPct val="90000"/>
        <a:buChar char="-"/>
        <a:defRPr>
          <a:solidFill>
            <a:schemeClr val="tx1"/>
          </a:solidFill>
          <a:latin typeface="+mn-lt"/>
          <a:ea typeface="+mn-ea"/>
        </a:defRPr>
      </a:lvl6pPr>
      <a:lvl7pPr marL="2686050" indent="-228600" algn="l" rtl="0" eaLnBrk="1" fontAlgn="base" hangingPunct="1">
        <a:lnSpc>
          <a:spcPct val="80000"/>
        </a:lnSpc>
        <a:spcBef>
          <a:spcPct val="20000"/>
        </a:spcBef>
        <a:spcAft>
          <a:spcPct val="0"/>
        </a:spcAft>
        <a:buClr>
          <a:srgbClr val="042B7F"/>
        </a:buClr>
        <a:buSzPct val="90000"/>
        <a:buChar char="-"/>
        <a:defRPr>
          <a:solidFill>
            <a:schemeClr val="tx1"/>
          </a:solidFill>
          <a:latin typeface="+mn-lt"/>
          <a:ea typeface="+mn-ea"/>
        </a:defRPr>
      </a:lvl7pPr>
      <a:lvl8pPr marL="3143250" indent="-228600" algn="l" rtl="0" eaLnBrk="1" fontAlgn="base" hangingPunct="1">
        <a:lnSpc>
          <a:spcPct val="80000"/>
        </a:lnSpc>
        <a:spcBef>
          <a:spcPct val="20000"/>
        </a:spcBef>
        <a:spcAft>
          <a:spcPct val="0"/>
        </a:spcAft>
        <a:buClr>
          <a:srgbClr val="042B7F"/>
        </a:buClr>
        <a:buSzPct val="90000"/>
        <a:buChar char="-"/>
        <a:defRPr>
          <a:solidFill>
            <a:schemeClr val="tx1"/>
          </a:solidFill>
          <a:latin typeface="+mn-lt"/>
          <a:ea typeface="+mn-ea"/>
        </a:defRPr>
      </a:lvl8pPr>
      <a:lvl9pPr marL="3600450" indent="-228600" algn="l" rtl="0" eaLnBrk="1" fontAlgn="base" hangingPunct="1">
        <a:lnSpc>
          <a:spcPct val="80000"/>
        </a:lnSpc>
        <a:spcBef>
          <a:spcPct val="20000"/>
        </a:spcBef>
        <a:spcAft>
          <a:spcPct val="0"/>
        </a:spcAft>
        <a:buClr>
          <a:srgbClr val="042B7F"/>
        </a:buClr>
        <a:buSzPct val="90000"/>
        <a:buChar char="-"/>
        <a:defRPr>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1506" name="Picture 2" descr="Y:\Jen\BNL PPT Template\ppt_BG_BodySlide_BNL_blue_NO_GRAPHIC.jpg"/>
          <p:cNvPicPr>
            <a:picLocks noChangeAspect="1" noChangeArrowheads="1"/>
          </p:cNvPicPr>
          <p:nvPr userDrawn="1"/>
        </p:nvPicPr>
        <p:blipFill>
          <a:blip r:embed="rId13"/>
          <a:srcRect/>
          <a:stretch>
            <a:fillRect/>
          </a:stretch>
        </p:blipFill>
        <p:spPr bwMode="auto">
          <a:xfrm>
            <a:off x="-1" y="0"/>
            <a:ext cx="9144001" cy="6858000"/>
          </a:xfrm>
          <a:prstGeom prst="rect">
            <a:avLst/>
          </a:prstGeom>
          <a:noFill/>
        </p:spPr>
      </p:pic>
      <p:sp>
        <p:nvSpPr>
          <p:cNvPr id="1027" name="Rectangle 3"/>
          <p:cNvSpPr>
            <a:spLocks noGrp="1" noChangeArrowheads="1"/>
          </p:cNvSpPr>
          <p:nvPr>
            <p:ph type="body" idx="1"/>
          </p:nvPr>
        </p:nvSpPr>
        <p:spPr bwMode="auto">
          <a:xfrm>
            <a:off x="762000" y="1828800"/>
            <a:ext cx="76200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1981200" y="6223000"/>
            <a:ext cx="11430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400">
                <a:solidFill>
                  <a:schemeClr val="accent1"/>
                </a:solidFill>
                <a:latin typeface="Arial" charset="0"/>
                <a:ea typeface="ＭＳ Ｐゴシック" charset="0"/>
              </a:defRPr>
            </a:lvl1pPr>
          </a:lstStyle>
          <a:p>
            <a:pPr>
              <a:defRPr/>
            </a:pPr>
            <a:endParaRPr lang="en-US"/>
          </a:p>
        </p:txBody>
      </p:sp>
      <p:sp>
        <p:nvSpPr>
          <p:cNvPr id="1029" name="Rectangle 5"/>
          <p:cNvSpPr>
            <a:spLocks noGrp="1" noChangeArrowheads="1"/>
          </p:cNvSpPr>
          <p:nvPr>
            <p:ph type="ftr" sz="quarter" idx="3"/>
          </p:nvPr>
        </p:nvSpPr>
        <p:spPr bwMode="auto">
          <a:xfrm>
            <a:off x="3105150" y="6235700"/>
            <a:ext cx="30099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ctr">
              <a:defRPr sz="1400">
                <a:latin typeface="Arial" charset="0"/>
                <a:ea typeface="ＭＳ Ｐゴシック" charset="0"/>
              </a:defRPr>
            </a:lvl1pPr>
          </a:lstStyle>
          <a:p>
            <a:pPr>
              <a:defRPr/>
            </a:pPr>
            <a:endParaRPr lang="en-US"/>
          </a:p>
        </p:txBody>
      </p:sp>
      <p:sp>
        <p:nvSpPr>
          <p:cNvPr id="1030" name="Rectangle 6"/>
          <p:cNvSpPr>
            <a:spLocks noGrp="1" noChangeArrowheads="1"/>
          </p:cNvSpPr>
          <p:nvPr>
            <p:ph type="sldNum" sz="quarter" idx="4"/>
          </p:nvPr>
        </p:nvSpPr>
        <p:spPr bwMode="auto">
          <a:xfrm>
            <a:off x="6248400" y="6235700"/>
            <a:ext cx="9906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400">
                <a:solidFill>
                  <a:srgbClr val="042B7F"/>
                </a:solidFill>
              </a:defRPr>
            </a:lvl1pPr>
          </a:lstStyle>
          <a:p>
            <a:fld id="{9AFB4413-069C-4E6B-9C35-9E4E3A20910D}" type="slidenum">
              <a:rPr lang="en-US"/>
              <a:pPr/>
              <a:t>‹#›</a:t>
            </a:fld>
            <a:endParaRPr lang="en-US"/>
          </a:p>
        </p:txBody>
      </p:sp>
      <p:sp>
        <p:nvSpPr>
          <p:cNvPr id="1031" name="Rectangle 2"/>
          <p:cNvSpPr>
            <a:spLocks noGrp="1" noChangeArrowheads="1"/>
          </p:cNvSpPr>
          <p:nvPr>
            <p:ph type="title"/>
          </p:nvPr>
        </p:nvSpPr>
        <p:spPr bwMode="auto">
          <a:xfrm>
            <a:off x="381000" y="304800"/>
            <a:ext cx="8382000" cy="10906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fontAlgn="base">
        <a:lnSpc>
          <a:spcPct val="80000"/>
        </a:lnSpc>
        <a:spcBef>
          <a:spcPct val="0"/>
        </a:spcBef>
        <a:spcAft>
          <a:spcPct val="0"/>
        </a:spcAft>
        <a:defRPr sz="3600" b="1">
          <a:solidFill>
            <a:srgbClr val="042B7F"/>
          </a:solidFill>
          <a:latin typeface="+mj-lt"/>
          <a:ea typeface="+mj-ea"/>
          <a:cs typeface="+mj-cs"/>
        </a:defRPr>
      </a:lvl1pPr>
      <a:lvl2pPr algn="l" rtl="0" fontAlgn="base">
        <a:lnSpc>
          <a:spcPct val="80000"/>
        </a:lnSpc>
        <a:spcBef>
          <a:spcPct val="0"/>
        </a:spcBef>
        <a:spcAft>
          <a:spcPct val="0"/>
        </a:spcAft>
        <a:defRPr sz="3600" b="1">
          <a:solidFill>
            <a:srgbClr val="042B7F"/>
          </a:solidFill>
          <a:latin typeface="Arial" pitchFamily="-112" charset="0"/>
          <a:ea typeface="ＭＳ Ｐゴシック" pitchFamily="-112" charset="-128"/>
          <a:cs typeface="ＭＳ Ｐゴシック" pitchFamily="-112" charset="-128"/>
        </a:defRPr>
      </a:lvl2pPr>
      <a:lvl3pPr algn="l" rtl="0" fontAlgn="base">
        <a:lnSpc>
          <a:spcPct val="80000"/>
        </a:lnSpc>
        <a:spcBef>
          <a:spcPct val="0"/>
        </a:spcBef>
        <a:spcAft>
          <a:spcPct val="0"/>
        </a:spcAft>
        <a:defRPr sz="3600" b="1">
          <a:solidFill>
            <a:srgbClr val="042B7F"/>
          </a:solidFill>
          <a:latin typeface="Arial" pitchFamily="-112" charset="0"/>
          <a:ea typeface="ＭＳ Ｐゴシック" pitchFamily="-112" charset="-128"/>
          <a:cs typeface="ＭＳ Ｐゴシック" pitchFamily="-112" charset="-128"/>
        </a:defRPr>
      </a:lvl3pPr>
      <a:lvl4pPr algn="l" rtl="0" fontAlgn="base">
        <a:lnSpc>
          <a:spcPct val="80000"/>
        </a:lnSpc>
        <a:spcBef>
          <a:spcPct val="0"/>
        </a:spcBef>
        <a:spcAft>
          <a:spcPct val="0"/>
        </a:spcAft>
        <a:defRPr sz="3600" b="1">
          <a:solidFill>
            <a:srgbClr val="042B7F"/>
          </a:solidFill>
          <a:latin typeface="Arial" pitchFamily="-112" charset="0"/>
          <a:ea typeface="ＭＳ Ｐゴシック" pitchFamily="-112" charset="-128"/>
          <a:cs typeface="ＭＳ Ｐゴシック" pitchFamily="-112" charset="-128"/>
        </a:defRPr>
      </a:lvl4pPr>
      <a:lvl5pPr algn="l" rtl="0" fontAlgn="base">
        <a:lnSpc>
          <a:spcPct val="80000"/>
        </a:lnSpc>
        <a:spcBef>
          <a:spcPct val="0"/>
        </a:spcBef>
        <a:spcAft>
          <a:spcPct val="0"/>
        </a:spcAft>
        <a:defRPr sz="3600" b="1">
          <a:solidFill>
            <a:srgbClr val="042B7F"/>
          </a:solidFill>
          <a:latin typeface="Arial" pitchFamily="-112" charset="0"/>
          <a:ea typeface="ＭＳ Ｐゴシック" pitchFamily="-112" charset="-128"/>
          <a:cs typeface="ＭＳ Ｐゴシック" pitchFamily="-112" charset="-128"/>
        </a:defRPr>
      </a:lvl5pPr>
      <a:lvl6pPr marL="457200" algn="l" rtl="0" eaLnBrk="1" fontAlgn="base" hangingPunct="1">
        <a:lnSpc>
          <a:spcPct val="80000"/>
        </a:lnSpc>
        <a:spcBef>
          <a:spcPct val="0"/>
        </a:spcBef>
        <a:spcAft>
          <a:spcPct val="0"/>
        </a:spcAft>
        <a:defRPr sz="3600" b="1">
          <a:solidFill>
            <a:srgbClr val="042B7F"/>
          </a:solidFill>
          <a:latin typeface="Arial" pitchFamily="-112" charset="0"/>
          <a:ea typeface="ＭＳ Ｐゴシック" pitchFamily="-112" charset="-128"/>
          <a:cs typeface="ＭＳ Ｐゴシック" pitchFamily="-112" charset="-128"/>
        </a:defRPr>
      </a:lvl6pPr>
      <a:lvl7pPr marL="914400" algn="l" rtl="0" eaLnBrk="1" fontAlgn="base" hangingPunct="1">
        <a:lnSpc>
          <a:spcPct val="80000"/>
        </a:lnSpc>
        <a:spcBef>
          <a:spcPct val="0"/>
        </a:spcBef>
        <a:spcAft>
          <a:spcPct val="0"/>
        </a:spcAft>
        <a:defRPr sz="3600" b="1">
          <a:solidFill>
            <a:srgbClr val="042B7F"/>
          </a:solidFill>
          <a:latin typeface="Arial" pitchFamily="-112" charset="0"/>
          <a:ea typeface="ＭＳ Ｐゴシック" pitchFamily="-112" charset="-128"/>
          <a:cs typeface="ＭＳ Ｐゴシック" pitchFamily="-112" charset="-128"/>
        </a:defRPr>
      </a:lvl7pPr>
      <a:lvl8pPr marL="1371600" algn="l" rtl="0" eaLnBrk="1" fontAlgn="base" hangingPunct="1">
        <a:lnSpc>
          <a:spcPct val="80000"/>
        </a:lnSpc>
        <a:spcBef>
          <a:spcPct val="0"/>
        </a:spcBef>
        <a:spcAft>
          <a:spcPct val="0"/>
        </a:spcAft>
        <a:defRPr sz="3600" b="1">
          <a:solidFill>
            <a:srgbClr val="042B7F"/>
          </a:solidFill>
          <a:latin typeface="Arial" pitchFamily="-112" charset="0"/>
          <a:ea typeface="ＭＳ Ｐゴシック" pitchFamily="-112" charset="-128"/>
          <a:cs typeface="ＭＳ Ｐゴシック" pitchFamily="-112" charset="-128"/>
        </a:defRPr>
      </a:lvl8pPr>
      <a:lvl9pPr marL="1828800" algn="l" rtl="0" eaLnBrk="1" fontAlgn="base" hangingPunct="1">
        <a:lnSpc>
          <a:spcPct val="80000"/>
        </a:lnSpc>
        <a:spcBef>
          <a:spcPct val="0"/>
        </a:spcBef>
        <a:spcAft>
          <a:spcPct val="0"/>
        </a:spcAft>
        <a:defRPr sz="3600" b="1">
          <a:solidFill>
            <a:srgbClr val="042B7F"/>
          </a:solidFill>
          <a:latin typeface="Arial" pitchFamily="-112" charset="0"/>
          <a:ea typeface="ＭＳ Ｐゴシック" pitchFamily="-112" charset="-128"/>
          <a:cs typeface="ＭＳ Ｐゴシック" pitchFamily="-112" charset="-128"/>
        </a:defRPr>
      </a:lvl9pPr>
    </p:titleStyle>
    <p:bodyStyle>
      <a:lvl1pPr marL="342900" indent="-342900" algn="l" rtl="0" fontAlgn="base">
        <a:spcBef>
          <a:spcPct val="20000"/>
        </a:spcBef>
        <a:spcAft>
          <a:spcPct val="0"/>
        </a:spcAft>
        <a:buClr>
          <a:srgbClr val="042B7F"/>
        </a:buClr>
        <a:buSzPct val="110000"/>
        <a:buFont typeface="Wingdings" pitchFamily="2" charset="2"/>
        <a:buChar char="§"/>
        <a:defRPr sz="2400">
          <a:solidFill>
            <a:schemeClr val="tx1"/>
          </a:solidFill>
          <a:latin typeface="+mn-lt"/>
          <a:ea typeface="+mn-ea"/>
          <a:cs typeface="+mn-cs"/>
        </a:defRPr>
      </a:lvl1pPr>
      <a:lvl2pPr marL="742950" indent="-285750" algn="l" rtl="0" fontAlgn="base">
        <a:spcBef>
          <a:spcPct val="20000"/>
        </a:spcBef>
        <a:spcAft>
          <a:spcPct val="0"/>
        </a:spcAft>
        <a:buClr>
          <a:srgbClr val="042B7F"/>
        </a:buClr>
        <a:buSzPct val="90000"/>
        <a:buFont typeface="Times" charset="0"/>
        <a:buChar char="•"/>
        <a:defRPr sz="2000">
          <a:solidFill>
            <a:schemeClr val="tx1"/>
          </a:solidFill>
          <a:latin typeface="+mn-lt"/>
          <a:ea typeface="+mn-ea"/>
        </a:defRPr>
      </a:lvl2pPr>
      <a:lvl3pPr marL="1085850" indent="-228600" algn="l" rtl="0" fontAlgn="base">
        <a:lnSpc>
          <a:spcPct val="80000"/>
        </a:lnSpc>
        <a:spcBef>
          <a:spcPct val="20000"/>
        </a:spcBef>
        <a:spcAft>
          <a:spcPct val="0"/>
        </a:spcAft>
        <a:buClr>
          <a:srgbClr val="042B7F"/>
        </a:buClr>
        <a:buSzPct val="90000"/>
        <a:buChar char="-"/>
        <a:defRPr>
          <a:solidFill>
            <a:schemeClr val="tx1"/>
          </a:solidFill>
          <a:latin typeface="+mn-lt"/>
          <a:ea typeface="+mn-ea"/>
        </a:defRPr>
      </a:lvl3pPr>
      <a:lvl4pPr marL="1428750" indent="-228600" algn="l" rtl="0" fontAlgn="base">
        <a:lnSpc>
          <a:spcPct val="80000"/>
        </a:lnSpc>
        <a:spcBef>
          <a:spcPct val="20000"/>
        </a:spcBef>
        <a:spcAft>
          <a:spcPct val="0"/>
        </a:spcAft>
        <a:buClr>
          <a:srgbClr val="042B7F"/>
        </a:buClr>
        <a:buSzPct val="90000"/>
        <a:buChar char="-"/>
        <a:defRPr>
          <a:solidFill>
            <a:schemeClr val="tx1"/>
          </a:solidFill>
          <a:latin typeface="+mn-lt"/>
          <a:ea typeface="+mn-ea"/>
        </a:defRPr>
      </a:lvl4pPr>
      <a:lvl5pPr marL="1771650" indent="-228600" algn="l" rtl="0" fontAlgn="base">
        <a:lnSpc>
          <a:spcPct val="80000"/>
        </a:lnSpc>
        <a:spcBef>
          <a:spcPct val="20000"/>
        </a:spcBef>
        <a:spcAft>
          <a:spcPct val="0"/>
        </a:spcAft>
        <a:buClr>
          <a:srgbClr val="042B7F"/>
        </a:buClr>
        <a:buSzPct val="90000"/>
        <a:buChar char="-"/>
        <a:defRPr>
          <a:solidFill>
            <a:schemeClr val="tx1"/>
          </a:solidFill>
          <a:latin typeface="+mn-lt"/>
          <a:ea typeface="+mn-ea"/>
        </a:defRPr>
      </a:lvl5pPr>
      <a:lvl6pPr marL="2228850" indent="-228600" algn="l" rtl="0" eaLnBrk="1" fontAlgn="base" hangingPunct="1">
        <a:lnSpc>
          <a:spcPct val="80000"/>
        </a:lnSpc>
        <a:spcBef>
          <a:spcPct val="20000"/>
        </a:spcBef>
        <a:spcAft>
          <a:spcPct val="0"/>
        </a:spcAft>
        <a:buClr>
          <a:srgbClr val="042B7F"/>
        </a:buClr>
        <a:buSzPct val="90000"/>
        <a:buChar char="-"/>
        <a:defRPr>
          <a:solidFill>
            <a:schemeClr val="tx1"/>
          </a:solidFill>
          <a:latin typeface="+mn-lt"/>
          <a:ea typeface="+mn-ea"/>
        </a:defRPr>
      </a:lvl6pPr>
      <a:lvl7pPr marL="2686050" indent="-228600" algn="l" rtl="0" eaLnBrk="1" fontAlgn="base" hangingPunct="1">
        <a:lnSpc>
          <a:spcPct val="80000"/>
        </a:lnSpc>
        <a:spcBef>
          <a:spcPct val="20000"/>
        </a:spcBef>
        <a:spcAft>
          <a:spcPct val="0"/>
        </a:spcAft>
        <a:buClr>
          <a:srgbClr val="042B7F"/>
        </a:buClr>
        <a:buSzPct val="90000"/>
        <a:buChar char="-"/>
        <a:defRPr>
          <a:solidFill>
            <a:schemeClr val="tx1"/>
          </a:solidFill>
          <a:latin typeface="+mn-lt"/>
          <a:ea typeface="+mn-ea"/>
        </a:defRPr>
      </a:lvl7pPr>
      <a:lvl8pPr marL="3143250" indent="-228600" algn="l" rtl="0" eaLnBrk="1" fontAlgn="base" hangingPunct="1">
        <a:lnSpc>
          <a:spcPct val="80000"/>
        </a:lnSpc>
        <a:spcBef>
          <a:spcPct val="20000"/>
        </a:spcBef>
        <a:spcAft>
          <a:spcPct val="0"/>
        </a:spcAft>
        <a:buClr>
          <a:srgbClr val="042B7F"/>
        </a:buClr>
        <a:buSzPct val="90000"/>
        <a:buChar char="-"/>
        <a:defRPr>
          <a:solidFill>
            <a:schemeClr val="tx1"/>
          </a:solidFill>
          <a:latin typeface="+mn-lt"/>
          <a:ea typeface="+mn-ea"/>
        </a:defRPr>
      </a:lvl8pPr>
      <a:lvl9pPr marL="3600450" indent="-228600" algn="l" rtl="0" eaLnBrk="1" fontAlgn="base" hangingPunct="1">
        <a:lnSpc>
          <a:spcPct val="80000"/>
        </a:lnSpc>
        <a:spcBef>
          <a:spcPct val="20000"/>
        </a:spcBef>
        <a:spcAft>
          <a:spcPct val="0"/>
        </a:spcAft>
        <a:buClr>
          <a:srgbClr val="042B7F"/>
        </a:buClr>
        <a:buSzPct val="90000"/>
        <a:buChar char="-"/>
        <a:defRPr>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emf"/><Relationship Id="rId3" Type="http://schemas.openxmlformats.org/officeDocument/2006/relationships/chart" Target="../charts/char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 Id="rId3"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7.bin"/><Relationship Id="rId4" Type="http://schemas.openxmlformats.org/officeDocument/2006/relationships/image" Target="../media/image16.wmf"/><Relationship Id="rId5" Type="http://schemas.openxmlformats.org/officeDocument/2006/relationships/image" Target="../media/image17.png"/><Relationship Id="rId1" Type="http://schemas.openxmlformats.org/officeDocument/2006/relationships/vmlDrawing" Target="../drawings/vmlDrawing3.vml"/><Relationship Id="rId2"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emf"/><Relationship Id="rId4" Type="http://schemas.openxmlformats.org/officeDocument/2006/relationships/oleObject" Target="../embeddings/oleObject8.bin"/><Relationship Id="rId5" Type="http://schemas.openxmlformats.org/officeDocument/2006/relationships/image" Target="../media/image18.emf"/><Relationship Id="rId6" Type="http://schemas.openxmlformats.org/officeDocument/2006/relationships/oleObject" Target="../embeddings/oleObject9.bin"/><Relationship Id="rId7" Type="http://schemas.openxmlformats.org/officeDocument/2006/relationships/image" Target="../media/image19.emf"/><Relationship Id="rId8" Type="http://schemas.openxmlformats.org/officeDocument/2006/relationships/oleObject" Target="../embeddings/oleObject10.bin"/><Relationship Id="rId9" Type="http://schemas.openxmlformats.org/officeDocument/2006/relationships/image" Target="../media/image20.emf"/><Relationship Id="rId10" Type="http://schemas.openxmlformats.org/officeDocument/2006/relationships/oleObject" Target="../embeddings/Microsoft_Word_97_-_2004_Document1.doc"/><Relationship Id="rId11" Type="http://schemas.openxmlformats.org/officeDocument/2006/relationships/image" Target="../media/image21.emf"/><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 Id="rId3"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oleObject" Target="../embeddings/Microsoft_Excel_97_-_2004_Worksheet2.xls"/><Relationship Id="rId4" Type="http://schemas.openxmlformats.org/officeDocument/2006/relationships/image" Target="../media/image25.emf"/><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oleObject" Target="../embeddings/Microsoft_Excel_97_-_2004_Worksheet3.xls"/><Relationship Id="rId5" Type="http://schemas.openxmlformats.org/officeDocument/2006/relationships/image" Target="../media/image26.emf"/><Relationship Id="rId6" Type="http://schemas.openxmlformats.org/officeDocument/2006/relationships/oleObject" Target="../embeddings/Microsoft_Excel_97_-_2004_Worksheet4.xls"/><Relationship Id="rId7" Type="http://schemas.openxmlformats.org/officeDocument/2006/relationships/image" Target="../media/image27.emf"/><Relationship Id="rId1" Type="http://schemas.openxmlformats.org/officeDocument/2006/relationships/vmlDrawing" Target="../drawings/vmlDrawing6.vml"/><Relationship Id="rId2"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1.bin"/><Relationship Id="rId4" Type="http://schemas.openxmlformats.org/officeDocument/2006/relationships/image" Target="../media/image28.emf"/><Relationship Id="rId5" Type="http://schemas.openxmlformats.org/officeDocument/2006/relationships/oleObject" Target="../embeddings/oleObject12.bin"/><Relationship Id="rId6" Type="http://schemas.openxmlformats.org/officeDocument/2006/relationships/image" Target="../media/image29.emf"/><Relationship Id="rId7" Type="http://schemas.openxmlformats.org/officeDocument/2006/relationships/image" Target="../media/image30.png"/><Relationship Id="rId1" Type="http://schemas.openxmlformats.org/officeDocument/2006/relationships/vmlDrawing" Target="../drawings/vmlDrawing7.vml"/><Relationship Id="rId2"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e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e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jpeg"/><Relationship Id="rId3" Type="http://schemas.openxmlformats.org/officeDocument/2006/relationships/image" Target="../media/image36.emf"/></Relationships>
</file>

<file path=ppt/slides/_rels/slide33.xml.rels><?xml version="1.0" encoding="UTF-8" standalone="yes"?>
<Relationships xmlns="http://schemas.openxmlformats.org/package/2006/relationships"><Relationship Id="rId3" Type="http://schemas.openxmlformats.org/officeDocument/2006/relationships/image" Target="../media/image37.wmf"/><Relationship Id="rId4" Type="http://schemas.openxmlformats.org/officeDocument/2006/relationships/image" Target="../media/image38.png"/><Relationship Id="rId5" Type="http://schemas.openxmlformats.org/officeDocument/2006/relationships/image" Target="../media/image39.jpeg"/><Relationship Id="rId6" Type="http://schemas.openxmlformats.org/officeDocument/2006/relationships/image" Target="../media/image40.png"/><Relationship Id="rId7" Type="http://schemas.openxmlformats.org/officeDocument/2006/relationships/image" Target="../media/image41.png"/><Relationship Id="rId8" Type="http://schemas.openxmlformats.org/officeDocument/2006/relationships/image" Target="../media/image42.png"/><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image" Target="../media/image44.jpeg"/><Relationship Id="rId5" Type="http://schemas.openxmlformats.org/officeDocument/2006/relationships/oleObject" Target="../embeddings/oleObject13.bin"/><Relationship Id="rId6" Type="http://schemas.openxmlformats.org/officeDocument/2006/relationships/image" Target="../media/image43.wmf"/><Relationship Id="rId7" Type="http://schemas.openxmlformats.org/officeDocument/2006/relationships/image" Target="../media/image45.png"/><Relationship Id="rId1" Type="http://schemas.openxmlformats.org/officeDocument/2006/relationships/vmlDrawing" Target="../drawings/vmlDrawing8.vml"/><Relationship Id="rId2"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46.png"/><Relationship Id="rId4" Type="http://schemas.openxmlformats.org/officeDocument/2006/relationships/image" Target="../media/image47.png"/><Relationship Id="rId5" Type="http://schemas.openxmlformats.org/officeDocument/2006/relationships/image" Target="../media/image48.png"/><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8.xml"/><Relationship Id="rId4" Type="http://schemas.openxmlformats.org/officeDocument/2006/relationships/oleObject" Target="../embeddings/oleObject14.bin"/><Relationship Id="rId5" Type="http://schemas.openxmlformats.org/officeDocument/2006/relationships/image" Target="../media/image49.wmf"/><Relationship Id="rId6" Type="http://schemas.openxmlformats.org/officeDocument/2006/relationships/image" Target="../media/image51.wmf"/><Relationship Id="rId7" Type="http://schemas.openxmlformats.org/officeDocument/2006/relationships/oleObject" Target="../embeddings/Microsoft_Excel_97_-_2004_Worksheet5.xls"/><Relationship Id="rId8" Type="http://schemas.openxmlformats.org/officeDocument/2006/relationships/image" Target="../media/image50.emf"/><Relationship Id="rId1" Type="http://schemas.openxmlformats.org/officeDocument/2006/relationships/vmlDrawing" Target="../drawings/vmlDrawing9.vml"/><Relationship Id="rId2"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52.jpeg"/><Relationship Id="rId4" Type="http://schemas.openxmlformats.org/officeDocument/2006/relationships/image" Target="../media/image53.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54.png"/></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11.xml"/><Relationship Id="rId5" Type="http://schemas.openxmlformats.org/officeDocument/2006/relationships/image" Target="../media/image55.png"/><Relationship Id="rId1" Type="http://schemas.microsoft.com/office/2007/relationships/media" Target="file://localhost/Users/draparia/Documents/Documents/Documents%20&amp;%20Settings/talks/bnllecture/movielpm.mpeg" TargetMode="External"/><Relationship Id="rId2" Type="http://schemas.openxmlformats.org/officeDocument/2006/relationships/video" Target="file://localhost/Users/draparia/Documents/Documents/Documents%20&amp;%20Settings/talks/bnllecture/movielpm.mpeg"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4.emf"/><Relationship Id="rId5" Type="http://schemas.openxmlformats.org/officeDocument/2006/relationships/oleObject" Target="../embeddings/oleObject2.bin"/><Relationship Id="rId6" Type="http://schemas.openxmlformats.org/officeDocument/2006/relationships/image" Target="../media/image5.emf"/><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oleObject" Target="../embeddings/oleObject3.bin"/><Relationship Id="rId10" Type="http://schemas.openxmlformats.org/officeDocument/2006/relationships/image" Target="../media/image6.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oleObject" Target="../embeddings/oleObject4.bin"/><Relationship Id="rId5" Type="http://schemas.openxmlformats.org/officeDocument/2006/relationships/image" Target="../media/image9.emf"/><Relationship Id="rId6" Type="http://schemas.openxmlformats.org/officeDocument/2006/relationships/oleObject" Target="../embeddings/oleObject5.bin"/><Relationship Id="rId7" Type="http://schemas.openxmlformats.org/officeDocument/2006/relationships/image" Target="../media/image10.emf"/><Relationship Id="rId8" Type="http://schemas.openxmlformats.org/officeDocument/2006/relationships/oleObject" Target="../embeddings/oleObject6.bin"/><Relationship Id="rId9" Type="http://schemas.openxmlformats.org/officeDocument/2006/relationships/image" Target="../media/image11.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ctrTitle"/>
          </p:nvPr>
        </p:nvSpPr>
        <p:spPr/>
        <p:txBody>
          <a:bodyPr/>
          <a:lstStyle/>
          <a:p>
            <a:r>
              <a:rPr lang="en-US" dirty="0" smtClean="0"/>
              <a:t>H</a:t>
            </a:r>
            <a:r>
              <a:rPr lang="en-US" baseline="30000" dirty="0" smtClean="0"/>
              <a:t>-</a:t>
            </a:r>
            <a:r>
              <a:rPr lang="en-US" dirty="0" smtClean="0"/>
              <a:t> Stripping.</a:t>
            </a:r>
          </a:p>
        </p:txBody>
      </p:sp>
      <p:sp>
        <p:nvSpPr>
          <p:cNvPr id="15362" name="Rectangle 3"/>
          <p:cNvSpPr>
            <a:spLocks noGrp="1" noChangeArrowheads="1"/>
          </p:cNvSpPr>
          <p:nvPr>
            <p:ph type="subTitle" idx="1"/>
          </p:nvPr>
        </p:nvSpPr>
        <p:spPr/>
        <p:txBody>
          <a:bodyPr/>
          <a:lstStyle/>
          <a:p>
            <a:pPr>
              <a:buFont typeface="Wingdings" pitchFamily="2" charset="2"/>
              <a:buNone/>
            </a:pPr>
            <a:r>
              <a:rPr lang="en-US" dirty="0" smtClean="0"/>
              <a:t>D. Raparia</a:t>
            </a:r>
          </a:p>
          <a:p>
            <a:pPr>
              <a:buFont typeface="Wingdings" pitchFamily="2" charset="2"/>
              <a:buNone/>
            </a:pPr>
            <a:r>
              <a:rPr lang="en-US" dirty="0" smtClean="0"/>
              <a:t>Brookhaven National Laboratory</a:t>
            </a:r>
          </a:p>
          <a:p>
            <a:pPr>
              <a:buFont typeface="Wingdings" pitchFamily="2" charset="2"/>
              <a:buNone/>
            </a:pPr>
            <a:r>
              <a:rPr lang="en-US" dirty="0" smtClean="0"/>
              <a:t>Upton, NY, USA</a:t>
            </a:r>
          </a:p>
          <a:p>
            <a:pPr>
              <a:buFont typeface="Wingdings" pitchFamily="2" charset="2"/>
              <a:buNone/>
            </a:pPr>
            <a:endParaRPr lang="en-US" dirty="0"/>
          </a:p>
          <a:p>
            <a:pPr>
              <a:buFont typeface="Wingdings" pitchFamily="2" charset="2"/>
              <a:buNone/>
            </a:pPr>
            <a:r>
              <a:rPr lang="en-US" dirty="0" smtClean="0"/>
              <a:t>Upgrading Existing High </a:t>
            </a:r>
            <a:r>
              <a:rPr lang="en-US" dirty="0"/>
              <a:t>P</a:t>
            </a:r>
            <a:r>
              <a:rPr lang="en-US" dirty="0" smtClean="0"/>
              <a:t>ower </a:t>
            </a:r>
            <a:r>
              <a:rPr lang="en-US" dirty="0"/>
              <a:t>P</a:t>
            </a:r>
            <a:r>
              <a:rPr lang="en-US" dirty="0" smtClean="0"/>
              <a:t>roton Linac</a:t>
            </a:r>
          </a:p>
          <a:p>
            <a:pPr>
              <a:buFont typeface="Wingdings" pitchFamily="2" charset="2"/>
              <a:buNone/>
            </a:pPr>
            <a:r>
              <a:rPr lang="en-US" dirty="0" smtClean="0"/>
              <a:t>ESS, Lund, Sweden</a:t>
            </a:r>
          </a:p>
          <a:p>
            <a:pPr>
              <a:buFont typeface="Wingdings" pitchFamily="2" charset="2"/>
              <a:buNone/>
            </a:pPr>
            <a:r>
              <a:rPr lang="en-US" dirty="0" smtClean="0"/>
              <a:t>November 8-9, 21016</a:t>
            </a:r>
          </a:p>
          <a:p>
            <a:pPr>
              <a:buFont typeface="Wingdings" pitchFamily="2" charset="2"/>
              <a:buNone/>
            </a:pPr>
            <a:endParaRPr lang="en-US" dirty="0"/>
          </a:p>
          <a:p>
            <a:pPr>
              <a:buFont typeface="Wingdings" pitchFamily="2" charset="2"/>
              <a:buNone/>
            </a:pPr>
            <a:endParaRPr lang="en-US" dirty="0" smtClean="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Residual gas stripping (cont..)</a:t>
            </a:r>
          </a:p>
        </p:txBody>
      </p:sp>
      <p:sp>
        <p:nvSpPr>
          <p:cNvPr id="3" name="Content Placeholder 2"/>
          <p:cNvSpPr>
            <a:spLocks noGrp="1"/>
          </p:cNvSpPr>
          <p:nvPr>
            <p:ph idx="1"/>
          </p:nvPr>
        </p:nvSpPr>
        <p:spPr/>
        <p:txBody>
          <a:bodyPr/>
          <a:lstStyle/>
          <a:p>
            <a:r>
              <a:rPr lang="en-US" dirty="0"/>
              <a:t>Double stripping has highest probability at </a:t>
            </a:r>
            <a:r>
              <a:rPr lang="en-US" dirty="0" smtClean="0"/>
              <a:t>low energies </a:t>
            </a:r>
            <a:r>
              <a:rPr lang="en-US" dirty="0"/>
              <a:t>and capture into RF bucket </a:t>
            </a:r>
            <a:r>
              <a:rPr lang="en-US" dirty="0" smtClean="0"/>
              <a:t>and transported </a:t>
            </a:r>
            <a:r>
              <a:rPr lang="en-US" dirty="0"/>
              <a:t>to higher energies specially in </a:t>
            </a:r>
            <a:r>
              <a:rPr lang="en-US" dirty="0" smtClean="0"/>
              <a:t>magnetic </a:t>
            </a:r>
            <a:r>
              <a:rPr lang="en-US" dirty="0"/>
              <a:t>LEBT.   </a:t>
            </a:r>
            <a:endParaRPr lang="en-US" dirty="0" smtClean="0"/>
          </a:p>
          <a:p>
            <a:r>
              <a:rPr lang="en-US" dirty="0" smtClean="0"/>
              <a:t>Seen at BNL, LANL, J-PARC</a:t>
            </a:r>
          </a:p>
          <a:p>
            <a:r>
              <a:rPr lang="en-US" dirty="0" smtClean="0"/>
              <a:t>Can be avoided to accelerate to higher energies by dipole  ( LEBT, BNL), chicane  (MEBT, J-PARC), Frequency Jump (SNS) </a:t>
            </a:r>
            <a:r>
              <a:rPr lang="is-IS" dirty="0" smtClean="0"/>
              <a:t>….</a:t>
            </a:r>
            <a:endParaRPr lang="en-US" dirty="0"/>
          </a:p>
          <a:p>
            <a:pPr marL="0" indent="0">
              <a:buNone/>
            </a:pPr>
            <a:endParaRPr lang="en-US" dirty="0"/>
          </a:p>
        </p:txBody>
      </p:sp>
    </p:spTree>
    <p:extLst>
      <p:ext uri="{BB962C8B-B14F-4D97-AF65-F5344CB8AC3E}">
        <p14:creationId xmlns:p14="http://schemas.microsoft.com/office/powerpoint/2010/main" val="44189170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 Space Charge Neutralization and Stripping in magnetic LEBT</a:t>
            </a:r>
            <a:endParaRPr lang="en-US" dirty="0"/>
          </a:p>
        </p:txBody>
      </p:sp>
      <p:sp>
        <p:nvSpPr>
          <p:cNvPr id="3" name="Content Placeholder 2"/>
          <p:cNvSpPr>
            <a:spLocks noGrp="1"/>
          </p:cNvSpPr>
          <p:nvPr>
            <p:ph idx="1"/>
          </p:nvPr>
        </p:nvSpPr>
        <p:spPr>
          <a:xfrm>
            <a:off x="685800" y="1600200"/>
            <a:ext cx="7848600" cy="4495800"/>
          </a:xfrm>
        </p:spPr>
        <p:txBody>
          <a:bodyPr/>
          <a:lstStyle/>
          <a:p>
            <a:r>
              <a:rPr lang="en-US" dirty="0" smtClean="0"/>
              <a:t>To overcome the space charge forces, magnetic LEBT utilized space charge neutralization be residual gas ions.</a:t>
            </a:r>
          </a:p>
          <a:p>
            <a:r>
              <a:rPr lang="en-US" dirty="0" smtClean="0"/>
              <a:t> </a:t>
            </a:r>
            <a:r>
              <a:rPr lang="en-US" dirty="0"/>
              <a:t>During the charge neutralization of the beam, space charge forces changes, resulting change in beam size, matching condition at the following section of accelerator and transmission through the accelerator are continuously changes until beam reached an equilibrium state </a:t>
            </a:r>
            <a:r>
              <a:rPr lang="en-US" dirty="0" smtClean="0"/>
              <a:t>. </a:t>
            </a:r>
          </a:p>
          <a:p>
            <a:r>
              <a:rPr lang="en-US" dirty="0" smtClean="0"/>
              <a:t>Neutralization time is inversely </a:t>
            </a:r>
            <a:r>
              <a:rPr lang="en-US" dirty="0"/>
              <a:t>proportional</a:t>
            </a:r>
            <a:r>
              <a:rPr lang="en-US" dirty="0" smtClean="0"/>
              <a:t> to residual gas pressure and stripping losses are directly proportional. These are competitive processes, has to be optimized case by case bases. </a:t>
            </a:r>
            <a:endParaRPr lang="en-US" dirty="0"/>
          </a:p>
        </p:txBody>
      </p:sp>
    </p:spTree>
    <p:extLst>
      <p:ext uri="{BB962C8B-B14F-4D97-AF65-F5344CB8AC3E}">
        <p14:creationId xmlns:p14="http://schemas.microsoft.com/office/powerpoint/2010/main" val="268863635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 Stripping and Neutralization (cont..)</a:t>
            </a:r>
            <a:endParaRPr lang="en-US" dirty="0"/>
          </a:p>
        </p:txBody>
      </p:sp>
      <p:pic>
        <p:nvPicPr>
          <p:cNvPr id="4" name="Content Placeholder 3"/>
          <p:cNvPicPr>
            <a:picLocks noGrp="1" noChangeAspect="1"/>
          </p:cNvPicPr>
          <p:nvPr>
            <p:ph idx="1"/>
          </p:nvPr>
        </p:nvPicPr>
        <p:blipFill>
          <a:blip r:embed="rId2"/>
          <a:srcRect t="4289" b="4289"/>
          <a:stretch>
            <a:fillRect/>
          </a:stretch>
        </p:blipFill>
        <p:spPr>
          <a:xfrm>
            <a:off x="5105399" y="1143000"/>
            <a:ext cx="4183529" cy="2133600"/>
          </a:xfrm>
        </p:spPr>
      </p:pic>
      <p:sp>
        <p:nvSpPr>
          <p:cNvPr id="5" name="TextBox 4"/>
          <p:cNvSpPr txBox="1"/>
          <p:nvPr/>
        </p:nvSpPr>
        <p:spPr>
          <a:xfrm>
            <a:off x="152400" y="1371600"/>
            <a:ext cx="4895216" cy="1815882"/>
          </a:xfrm>
          <a:prstGeom prst="rect">
            <a:avLst/>
          </a:prstGeom>
          <a:noFill/>
        </p:spPr>
        <p:txBody>
          <a:bodyPr wrap="none" rtlCol="0">
            <a:spAutoFit/>
          </a:bodyPr>
          <a:lstStyle/>
          <a:p>
            <a:r>
              <a:rPr lang="en-US" dirty="0" smtClean="0"/>
              <a:t>Left Triangular are represents</a:t>
            </a:r>
          </a:p>
          <a:p>
            <a:r>
              <a:rPr lang="en-US" dirty="0" smtClean="0"/>
              <a:t>Losses due to Neutralization.</a:t>
            </a:r>
          </a:p>
          <a:p>
            <a:r>
              <a:rPr lang="en-US" dirty="0" smtClean="0"/>
              <a:t>Top rectangular are represent</a:t>
            </a:r>
          </a:p>
          <a:p>
            <a:r>
              <a:rPr lang="en-US" dirty="0" smtClean="0"/>
              <a:t>Losses due to the stripping</a:t>
            </a:r>
          </a:p>
        </p:txBody>
      </p:sp>
      <p:graphicFrame>
        <p:nvGraphicFramePr>
          <p:cNvPr id="7" name="Chart 6"/>
          <p:cNvGraphicFramePr>
            <a:graphicFrameLocks/>
          </p:cNvGraphicFramePr>
          <p:nvPr>
            <p:extLst>
              <p:ext uri="{D42A27DB-BD31-4B8C-83A1-F6EECF244321}">
                <p14:modId xmlns:p14="http://schemas.microsoft.com/office/powerpoint/2010/main" val="502641936"/>
              </p:ext>
            </p:extLst>
          </p:nvPr>
        </p:nvGraphicFramePr>
        <p:xfrm>
          <a:off x="5029200" y="3657600"/>
          <a:ext cx="3854450" cy="257683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152400" y="3886200"/>
            <a:ext cx="5008828" cy="2246769"/>
          </a:xfrm>
          <a:prstGeom prst="rect">
            <a:avLst/>
          </a:prstGeom>
          <a:noFill/>
        </p:spPr>
        <p:txBody>
          <a:bodyPr wrap="none" rtlCol="0">
            <a:spAutoFit/>
          </a:bodyPr>
          <a:lstStyle/>
          <a:p>
            <a:r>
              <a:rPr lang="en-US" dirty="0" smtClean="0"/>
              <a:t>Total  losses due to stripping</a:t>
            </a:r>
          </a:p>
          <a:p>
            <a:r>
              <a:rPr lang="en-US" dirty="0" smtClean="0"/>
              <a:t>And neutralization as function</a:t>
            </a:r>
          </a:p>
          <a:p>
            <a:r>
              <a:rPr lang="en-US" dirty="0" smtClean="0"/>
              <a:t>Of residual gas pressure for</a:t>
            </a:r>
          </a:p>
          <a:p>
            <a:r>
              <a:rPr lang="en-US" dirty="0" smtClean="0"/>
              <a:t>200 cm long LEBT and 500 us</a:t>
            </a:r>
          </a:p>
          <a:p>
            <a:r>
              <a:rPr lang="en-US" dirty="0" smtClean="0"/>
              <a:t>long beam pulse length. </a:t>
            </a:r>
          </a:p>
        </p:txBody>
      </p:sp>
    </p:spTree>
    <p:extLst>
      <p:ext uri="{BB962C8B-B14F-4D97-AF65-F5344CB8AC3E}">
        <p14:creationId xmlns:p14="http://schemas.microsoft.com/office/powerpoint/2010/main" val="49714600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SNS and ESS</a:t>
            </a:r>
            <a:endParaRPr lang="en-US" dirty="0"/>
          </a:p>
        </p:txBody>
      </p:sp>
      <p:sp>
        <p:nvSpPr>
          <p:cNvPr id="3" name="Content Placeholder 2"/>
          <p:cNvSpPr>
            <a:spLocks noGrp="1"/>
          </p:cNvSpPr>
          <p:nvPr>
            <p:ph idx="1"/>
          </p:nvPr>
        </p:nvSpPr>
        <p:spPr>
          <a:xfrm>
            <a:off x="609600" y="1219200"/>
            <a:ext cx="7620000" cy="3200400"/>
          </a:xfrm>
        </p:spPr>
        <p:txBody>
          <a:bodyPr/>
          <a:lstStyle/>
          <a:p>
            <a:pPr marL="0" indent="0">
              <a:buNone/>
            </a:pPr>
            <a:r>
              <a:rPr lang="en-US" dirty="0" smtClean="0"/>
              <a:t>Parameter		SNS		ESS		ratio</a:t>
            </a:r>
          </a:p>
          <a:p>
            <a:pPr marL="0" indent="0">
              <a:buNone/>
            </a:pPr>
            <a:r>
              <a:rPr lang="en-US" dirty="0" smtClean="0"/>
              <a:t>Power	 (MW)		1 	</a:t>
            </a:r>
            <a:r>
              <a:rPr lang="en-US" dirty="0"/>
              <a:t>	</a:t>
            </a:r>
            <a:r>
              <a:rPr lang="en-US" dirty="0" smtClean="0"/>
              <a:t>5 		5</a:t>
            </a:r>
          </a:p>
          <a:p>
            <a:pPr marL="0" indent="0">
              <a:buNone/>
            </a:pPr>
            <a:r>
              <a:rPr lang="en-US" dirty="0" smtClean="0"/>
              <a:t>Energy (GeV)</a:t>
            </a:r>
            <a:r>
              <a:rPr lang="en-US" dirty="0"/>
              <a:t>	</a:t>
            </a:r>
            <a:r>
              <a:rPr lang="en-US" dirty="0" smtClean="0"/>
              <a:t>1		2 		2</a:t>
            </a:r>
          </a:p>
          <a:p>
            <a:pPr marL="0" indent="0">
              <a:buNone/>
            </a:pPr>
            <a:r>
              <a:rPr lang="en-US" dirty="0" smtClean="0"/>
              <a:t>Ave. Cur (mA)	1 		2.5 		</a:t>
            </a:r>
            <a:r>
              <a:rPr lang="en-US" dirty="0" smtClean="0">
                <a:solidFill>
                  <a:srgbClr val="0000FF"/>
                </a:solidFill>
              </a:rPr>
              <a:t>2.5</a:t>
            </a:r>
          </a:p>
          <a:p>
            <a:pPr marL="0" indent="0">
              <a:buNone/>
            </a:pPr>
            <a:r>
              <a:rPr lang="en-US" dirty="0" smtClean="0"/>
              <a:t>Peak Cur (mA)	33		62.5	           1.89</a:t>
            </a:r>
          </a:p>
          <a:p>
            <a:pPr marL="0" indent="0">
              <a:buNone/>
            </a:pPr>
            <a:r>
              <a:rPr lang="en-US" dirty="0" smtClean="0"/>
              <a:t>Freq. (MHz)		402.5 		352.2		1.14</a:t>
            </a:r>
          </a:p>
          <a:p>
            <a:pPr marL="0" indent="0">
              <a:buNone/>
            </a:pPr>
            <a:r>
              <a:rPr lang="en-US" dirty="0" smtClean="0"/>
              <a:t>N (micro Bunch)       3.05e8	7.19e8	 </a:t>
            </a:r>
            <a:r>
              <a:rPr lang="en-US" dirty="0" smtClean="0">
                <a:solidFill>
                  <a:srgbClr val="0000FF"/>
                </a:solidFill>
              </a:rPr>
              <a:t>2.36</a:t>
            </a:r>
          </a:p>
          <a:p>
            <a:pPr marL="0" indent="0">
              <a:buNone/>
            </a:pPr>
            <a:r>
              <a:rPr lang="en-US" dirty="0" smtClean="0"/>
              <a:t>β			0.87		0.95		1.09</a:t>
            </a:r>
          </a:p>
          <a:p>
            <a:pPr marL="0" indent="0">
              <a:buNone/>
            </a:pPr>
            <a:r>
              <a:rPr lang="en-US" dirty="0" err="1" smtClean="0"/>
              <a:t>γ</a:t>
            </a:r>
            <a:r>
              <a:rPr lang="en-US" dirty="0" smtClean="0"/>
              <a:t>			2.06		3.13		1.52</a:t>
            </a:r>
          </a:p>
          <a:p>
            <a:pPr marL="0" indent="0">
              <a:buNone/>
            </a:pPr>
            <a:r>
              <a:rPr lang="en-US" dirty="0" smtClean="0"/>
              <a:t>β</a:t>
            </a:r>
            <a:r>
              <a:rPr lang="en-US" dirty="0" err="1" smtClean="0"/>
              <a:t>γ</a:t>
            </a:r>
            <a:r>
              <a:rPr lang="en-US" dirty="0" smtClean="0"/>
              <a:t>			1.79		2.97		1.65</a:t>
            </a:r>
          </a:p>
          <a:p>
            <a:pPr marL="0" indent="0">
              <a:buNone/>
            </a:pPr>
            <a:r>
              <a:rPr lang="en-US" dirty="0" smtClean="0"/>
              <a:t>β</a:t>
            </a:r>
            <a:r>
              <a:rPr lang="en-US" baseline="30000" dirty="0" smtClean="0"/>
              <a:t>4 </a:t>
            </a:r>
            <a:r>
              <a:rPr lang="en-US" dirty="0" smtClean="0"/>
              <a:t>γ</a:t>
            </a:r>
            <a:r>
              <a:rPr lang="en-US" baseline="30000" dirty="0" smtClean="0"/>
              <a:t>2			</a:t>
            </a:r>
            <a:r>
              <a:rPr lang="en-US" dirty="0" smtClean="0"/>
              <a:t>2.43		7.98		 3.28</a:t>
            </a:r>
            <a:endParaRPr lang="en-US" dirty="0"/>
          </a:p>
          <a:p>
            <a:pPr marL="0" indent="0">
              <a:buNone/>
            </a:pPr>
            <a:r>
              <a:rPr lang="en-US" dirty="0" smtClean="0"/>
              <a:t>Dose rate (</a:t>
            </a:r>
            <a:r>
              <a:rPr lang="en-US" dirty="0" err="1" smtClean="0"/>
              <a:t>mrem</a:t>
            </a:r>
            <a:r>
              <a:rPr lang="en-US" dirty="0" smtClean="0"/>
              <a:t>/h) ~ 0.33*(E(MeV)-9)</a:t>
            </a:r>
            <a:r>
              <a:rPr lang="en-US" baseline="30000" dirty="0" smtClean="0"/>
              <a:t>1.8 </a:t>
            </a:r>
            <a:r>
              <a:rPr lang="en-US" dirty="0" smtClean="0"/>
              <a:t>/E	(for Cu)	</a:t>
            </a:r>
            <a:endParaRPr lang="en-US" dirty="0"/>
          </a:p>
        </p:txBody>
      </p:sp>
    </p:spTree>
    <p:extLst>
      <p:ext uri="{BB962C8B-B14F-4D97-AF65-F5344CB8AC3E}">
        <p14:creationId xmlns:p14="http://schemas.microsoft.com/office/powerpoint/2010/main" val="50591460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Gas stripping</a:t>
            </a:r>
            <a:endParaRPr lang="en-US" dirty="0"/>
          </a:p>
        </p:txBody>
      </p:sp>
      <p:sp>
        <p:nvSpPr>
          <p:cNvPr id="3" name="Content Placeholder 2"/>
          <p:cNvSpPr>
            <a:spLocks noGrp="1"/>
          </p:cNvSpPr>
          <p:nvPr>
            <p:ph idx="1"/>
          </p:nvPr>
        </p:nvSpPr>
        <p:spPr/>
        <p:txBody>
          <a:bodyPr/>
          <a:lstStyle/>
          <a:p>
            <a:pPr marL="0" indent="0">
              <a:buNone/>
            </a:pPr>
            <a:r>
              <a:rPr lang="en-US" dirty="0" smtClean="0"/>
              <a:t>			SNS		</a:t>
            </a:r>
            <a:r>
              <a:rPr lang="en-US" dirty="0"/>
              <a:t>	</a:t>
            </a:r>
            <a:r>
              <a:rPr lang="en-US" dirty="0" smtClean="0"/>
              <a:t>ESS</a:t>
            </a:r>
          </a:p>
          <a:p>
            <a:pPr marL="0" indent="0">
              <a:buNone/>
            </a:pPr>
            <a:r>
              <a:rPr lang="en-US" dirty="0"/>
              <a:t> </a:t>
            </a:r>
            <a:r>
              <a:rPr lang="en-US" dirty="0" smtClean="0"/>
              <a:t>                                </a:t>
            </a:r>
            <a:r>
              <a:rPr lang="en-US" dirty="0" err="1" smtClean="0"/>
              <a:t>mrem</a:t>
            </a:r>
            <a:r>
              <a:rPr lang="en-US" dirty="0" smtClean="0"/>
              <a:t>/h		</a:t>
            </a:r>
            <a:r>
              <a:rPr lang="en-US" dirty="0" err="1" smtClean="0"/>
              <a:t>mrem</a:t>
            </a:r>
            <a:r>
              <a:rPr lang="en-US" dirty="0" smtClean="0"/>
              <a:t>/h</a:t>
            </a:r>
          </a:p>
          <a:p>
            <a:pPr marL="0" indent="0">
              <a:buNone/>
            </a:pPr>
            <a:r>
              <a:rPr lang="en-US" dirty="0" smtClean="0"/>
              <a:t>                                 (x1E-2)        		  (x1E-2)</a:t>
            </a:r>
          </a:p>
          <a:p>
            <a:pPr marL="0" indent="0">
              <a:buNone/>
            </a:pPr>
            <a:endParaRPr lang="en-US" dirty="0" smtClean="0"/>
          </a:p>
          <a:p>
            <a:pPr marL="0" indent="0">
              <a:buNone/>
            </a:pPr>
            <a:r>
              <a:rPr lang="en-US" dirty="0" smtClean="0"/>
              <a:t>0-90 MeV		0-10			0-25	</a:t>
            </a:r>
          </a:p>
          <a:p>
            <a:pPr marL="0" indent="0">
              <a:buNone/>
            </a:pPr>
            <a:r>
              <a:rPr lang="en-US" dirty="0" smtClean="0"/>
              <a:t>90-186MeV              10-20            		 0.25-0.5  </a:t>
            </a:r>
          </a:p>
          <a:p>
            <a:pPr marL="0" indent="0">
              <a:buNone/>
            </a:pPr>
            <a:r>
              <a:rPr lang="en-US" dirty="0" smtClean="0"/>
              <a:t>186-1000 MeV           0.02-0.81		0.05-2.025</a:t>
            </a:r>
          </a:p>
          <a:p>
            <a:pPr marL="0" indent="0">
              <a:buNone/>
            </a:pPr>
            <a:r>
              <a:rPr lang="en-US" dirty="0" smtClean="0"/>
              <a:t>1000-2000 MeV	 -			2.025-3.58</a:t>
            </a:r>
          </a:p>
          <a:p>
            <a:pPr marL="0" indent="0">
              <a:buNone/>
            </a:pPr>
            <a:r>
              <a:rPr lang="en-US" dirty="0" smtClean="0"/>
              <a:t>HEBT			 81.0			358.00</a:t>
            </a:r>
          </a:p>
          <a:p>
            <a:pPr marL="0" indent="0">
              <a:buNone/>
            </a:pPr>
            <a:endParaRPr lang="en-US" dirty="0"/>
          </a:p>
        </p:txBody>
      </p:sp>
    </p:spTree>
    <p:extLst>
      <p:ext uri="{BB962C8B-B14F-4D97-AF65-F5344CB8AC3E}">
        <p14:creationId xmlns:p14="http://schemas.microsoft.com/office/powerpoint/2010/main" val="379813033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Foil stripping, </a:t>
            </a:r>
            <a:r>
              <a:rPr lang="en-US" sz="2800" dirty="0" smtClean="0"/>
              <a:t>Carbon foil efficiencies</a:t>
            </a:r>
            <a:endParaRPr lang="en-US" sz="2800" dirty="0"/>
          </a:p>
        </p:txBody>
      </p:sp>
      <p:sp>
        <p:nvSpPr>
          <p:cNvPr id="4" name="Text Box 5"/>
          <p:cNvSpPr txBox="1">
            <a:spLocks noChangeArrowheads="1"/>
          </p:cNvSpPr>
          <p:nvPr/>
        </p:nvSpPr>
        <p:spPr bwMode="auto">
          <a:xfrm>
            <a:off x="1143000" y="1371600"/>
            <a:ext cx="2362200" cy="633413"/>
          </a:xfrm>
          <a:prstGeom prst="rect">
            <a:avLst/>
          </a:prstGeom>
          <a:noFill/>
          <a:ln w="9525">
            <a:solidFill>
              <a:schemeClr val="tx1"/>
            </a:solidFill>
            <a:miter lim="800000"/>
            <a:headEnd/>
            <a:tailEnd/>
          </a:ln>
          <a:effectLst/>
        </p:spPr>
        <p:txBody>
          <a:bodyPr>
            <a:spAutoFit/>
          </a:bodyPr>
          <a:lstStyle/>
          <a:p>
            <a:pPr algn="ctr">
              <a:spcBef>
                <a:spcPct val="50000"/>
              </a:spcBef>
            </a:pPr>
            <a:r>
              <a:rPr lang="en-US" sz="1400" b="1" dirty="0">
                <a:solidFill>
                  <a:srgbClr val="0000FF"/>
                </a:solidFill>
                <a:latin typeface="Tahoma" pitchFamily="34" charset="0"/>
              </a:rPr>
              <a:t>Webber &amp; </a:t>
            </a:r>
            <a:r>
              <a:rPr lang="en-US" sz="1400" b="1" dirty="0" err="1">
                <a:solidFill>
                  <a:srgbClr val="0000FF"/>
                </a:solidFill>
                <a:latin typeface="Tahoma" pitchFamily="34" charset="0"/>
              </a:rPr>
              <a:t>Hojvat</a:t>
            </a:r>
            <a:r>
              <a:rPr lang="en-US" sz="1400" b="1" dirty="0">
                <a:solidFill>
                  <a:srgbClr val="0000FF"/>
                </a:solidFill>
                <a:latin typeface="Tahoma" pitchFamily="34" charset="0"/>
              </a:rPr>
              <a:t>, 1979</a:t>
            </a:r>
          </a:p>
          <a:p>
            <a:pPr algn="ctr">
              <a:spcBef>
                <a:spcPct val="50000"/>
              </a:spcBef>
            </a:pPr>
            <a:r>
              <a:rPr lang="en-US" sz="1400" b="1" dirty="0" smtClean="0">
                <a:solidFill>
                  <a:srgbClr val="0000FF"/>
                </a:solidFill>
                <a:latin typeface="Tahoma" pitchFamily="34" charset="0"/>
              </a:rPr>
              <a:t>200 </a:t>
            </a:r>
            <a:r>
              <a:rPr lang="en-US" sz="1400" b="1" dirty="0">
                <a:solidFill>
                  <a:srgbClr val="0000FF"/>
                </a:solidFill>
                <a:latin typeface="Tahoma" pitchFamily="34" charset="0"/>
              </a:rPr>
              <a:t>MeV</a:t>
            </a:r>
          </a:p>
        </p:txBody>
      </p:sp>
      <p:pic>
        <p:nvPicPr>
          <p:cNvPr id="5" name="Picture 3"/>
          <p:cNvPicPr>
            <a:picLocks noChangeAspect="1" noChangeArrowheads="1"/>
          </p:cNvPicPr>
          <p:nvPr/>
        </p:nvPicPr>
        <p:blipFill>
          <a:blip r:embed="rId2" cstate="print"/>
          <a:srcRect/>
          <a:stretch>
            <a:fillRect/>
          </a:stretch>
        </p:blipFill>
        <p:spPr bwMode="auto">
          <a:xfrm>
            <a:off x="12700" y="2057400"/>
            <a:ext cx="4540142" cy="4495800"/>
          </a:xfrm>
          <a:prstGeom prst="rect">
            <a:avLst/>
          </a:prstGeom>
          <a:noFill/>
          <a:ln w="9525">
            <a:noFill/>
            <a:miter lim="800000"/>
            <a:headEnd/>
            <a:tailEnd/>
          </a:ln>
          <a:effectLst/>
        </p:spPr>
      </p:pic>
      <p:sp>
        <p:nvSpPr>
          <p:cNvPr id="6" name="Text Box 6"/>
          <p:cNvSpPr txBox="1">
            <a:spLocks noChangeArrowheads="1"/>
          </p:cNvSpPr>
          <p:nvPr/>
        </p:nvSpPr>
        <p:spPr bwMode="auto">
          <a:xfrm>
            <a:off x="5638800" y="1371600"/>
            <a:ext cx="2438400" cy="633413"/>
          </a:xfrm>
          <a:prstGeom prst="rect">
            <a:avLst/>
          </a:prstGeom>
          <a:noFill/>
          <a:ln w="9525">
            <a:solidFill>
              <a:schemeClr val="tx1"/>
            </a:solidFill>
            <a:miter lim="800000"/>
            <a:headEnd/>
            <a:tailEnd/>
          </a:ln>
          <a:effectLst/>
        </p:spPr>
        <p:txBody>
          <a:bodyPr>
            <a:spAutoFit/>
          </a:bodyPr>
          <a:lstStyle/>
          <a:p>
            <a:pPr algn="ctr">
              <a:spcBef>
                <a:spcPct val="50000"/>
              </a:spcBef>
            </a:pPr>
            <a:r>
              <a:rPr lang="en-US" sz="1400" b="1" dirty="0">
                <a:solidFill>
                  <a:srgbClr val="FF0000"/>
                </a:solidFill>
                <a:latin typeface="Tahoma" pitchFamily="34" charset="0"/>
              </a:rPr>
              <a:t>Gulley et al., 1996</a:t>
            </a:r>
          </a:p>
          <a:p>
            <a:pPr algn="ctr">
              <a:spcBef>
                <a:spcPct val="50000"/>
              </a:spcBef>
            </a:pPr>
            <a:r>
              <a:rPr lang="en-US" sz="1400" b="1" dirty="0" smtClean="0">
                <a:solidFill>
                  <a:srgbClr val="FF0000"/>
                </a:solidFill>
                <a:latin typeface="Tahoma" pitchFamily="34" charset="0"/>
              </a:rPr>
              <a:t>800 </a:t>
            </a:r>
            <a:r>
              <a:rPr lang="en-US" sz="1400" b="1" dirty="0">
                <a:solidFill>
                  <a:srgbClr val="FF0000"/>
                </a:solidFill>
                <a:latin typeface="Tahoma" pitchFamily="34" charset="0"/>
              </a:rPr>
              <a:t>MeV</a:t>
            </a:r>
          </a:p>
        </p:txBody>
      </p:sp>
      <p:grpSp>
        <p:nvGrpSpPr>
          <p:cNvPr id="7" name="Group 6"/>
          <p:cNvGrpSpPr/>
          <p:nvPr/>
        </p:nvGrpSpPr>
        <p:grpSpPr>
          <a:xfrm>
            <a:off x="4814888" y="2209800"/>
            <a:ext cx="4024312" cy="4343400"/>
            <a:chOff x="4814888" y="2209800"/>
            <a:chExt cx="3871912" cy="4267200"/>
          </a:xfrm>
        </p:grpSpPr>
        <p:pic>
          <p:nvPicPr>
            <p:cNvPr id="8" name="Picture 4"/>
            <p:cNvPicPr>
              <a:picLocks noChangeAspect="1" noChangeArrowheads="1"/>
            </p:cNvPicPr>
            <p:nvPr/>
          </p:nvPicPr>
          <p:blipFill>
            <a:blip r:embed="rId3" cstate="print"/>
            <a:srcRect/>
            <a:stretch>
              <a:fillRect/>
            </a:stretch>
          </p:blipFill>
          <p:spPr bwMode="auto">
            <a:xfrm>
              <a:off x="4814888" y="2209800"/>
              <a:ext cx="3871912" cy="4267200"/>
            </a:xfrm>
            <a:prstGeom prst="rect">
              <a:avLst/>
            </a:prstGeom>
            <a:noFill/>
            <a:ln w="9525">
              <a:noFill/>
              <a:miter lim="800000"/>
              <a:headEnd/>
              <a:tailEnd/>
            </a:ln>
            <a:effectLst/>
          </p:spPr>
        </p:pic>
        <p:sp>
          <p:nvSpPr>
            <p:cNvPr id="9" name="Line 7"/>
            <p:cNvSpPr>
              <a:spLocks noChangeShapeType="1"/>
            </p:cNvSpPr>
            <p:nvPr/>
          </p:nvSpPr>
          <p:spPr bwMode="auto">
            <a:xfrm flipV="1">
              <a:off x="7543800" y="2286000"/>
              <a:ext cx="0" cy="3505200"/>
            </a:xfrm>
            <a:prstGeom prst="line">
              <a:avLst/>
            </a:prstGeom>
            <a:noFill/>
            <a:ln w="9525">
              <a:solidFill>
                <a:srgbClr val="FF0000"/>
              </a:solidFill>
              <a:prstDash val="dash"/>
              <a:round/>
              <a:headEnd/>
              <a:tailEnd/>
            </a:ln>
            <a:effectLst/>
          </p:spPr>
          <p:txBody>
            <a:bodyPr wrap="none" anchor="ctr"/>
            <a:lstStyle/>
            <a:p>
              <a:endParaRPr lang="en-US"/>
            </a:p>
          </p:txBody>
        </p:sp>
        <p:sp>
          <p:nvSpPr>
            <p:cNvPr id="11" name="Text Box 15"/>
            <p:cNvSpPr txBox="1">
              <a:spLocks noChangeArrowheads="1"/>
            </p:cNvSpPr>
            <p:nvPr/>
          </p:nvSpPr>
          <p:spPr bwMode="auto">
            <a:xfrm>
              <a:off x="7010400" y="2590800"/>
              <a:ext cx="457200" cy="304800"/>
            </a:xfrm>
            <a:prstGeom prst="rect">
              <a:avLst/>
            </a:prstGeom>
            <a:noFill/>
            <a:ln w="9525">
              <a:noFill/>
              <a:miter lim="800000"/>
              <a:headEnd/>
              <a:tailEnd/>
            </a:ln>
            <a:effectLst/>
          </p:spPr>
          <p:txBody>
            <a:bodyPr>
              <a:spAutoFit/>
            </a:bodyPr>
            <a:lstStyle/>
            <a:p>
              <a:pPr algn="ctr">
                <a:spcBef>
                  <a:spcPct val="50000"/>
                </a:spcBef>
              </a:pPr>
              <a:r>
                <a:rPr lang="en-US" sz="1400" b="1">
                  <a:solidFill>
                    <a:srgbClr val="FF0000"/>
                  </a:solidFill>
                  <a:latin typeface="Tahoma" pitchFamily="34" charset="0"/>
                </a:rPr>
                <a:t>H</a:t>
              </a:r>
              <a:r>
                <a:rPr lang="en-US" sz="1400" b="1" baseline="30000">
                  <a:solidFill>
                    <a:srgbClr val="FF0000"/>
                  </a:solidFill>
                  <a:latin typeface="Tahoma" pitchFamily="34" charset="0"/>
                </a:rPr>
                <a:t>+</a:t>
              </a:r>
            </a:p>
          </p:txBody>
        </p:sp>
        <p:sp>
          <p:nvSpPr>
            <p:cNvPr id="12" name="Text Box 16"/>
            <p:cNvSpPr txBox="1">
              <a:spLocks noChangeArrowheads="1"/>
            </p:cNvSpPr>
            <p:nvPr/>
          </p:nvSpPr>
          <p:spPr bwMode="auto">
            <a:xfrm>
              <a:off x="5638800" y="3276600"/>
              <a:ext cx="457200" cy="304800"/>
            </a:xfrm>
            <a:prstGeom prst="rect">
              <a:avLst/>
            </a:prstGeom>
            <a:noFill/>
            <a:ln w="9525">
              <a:noFill/>
              <a:miter lim="800000"/>
              <a:headEnd/>
              <a:tailEnd/>
            </a:ln>
            <a:effectLst/>
          </p:spPr>
          <p:txBody>
            <a:bodyPr>
              <a:spAutoFit/>
            </a:bodyPr>
            <a:lstStyle/>
            <a:p>
              <a:pPr algn="ctr">
                <a:spcBef>
                  <a:spcPct val="50000"/>
                </a:spcBef>
              </a:pPr>
              <a:r>
                <a:rPr lang="en-US" sz="1400" b="1">
                  <a:solidFill>
                    <a:srgbClr val="FF0000"/>
                  </a:solidFill>
                  <a:latin typeface="Tahoma" pitchFamily="34" charset="0"/>
                </a:rPr>
                <a:t>H</a:t>
              </a:r>
              <a:r>
                <a:rPr lang="en-US" sz="1400" b="1" baseline="30000">
                  <a:solidFill>
                    <a:srgbClr val="FF0000"/>
                  </a:solidFill>
                  <a:latin typeface="Tahoma" pitchFamily="34" charset="0"/>
                </a:rPr>
                <a:t>-</a:t>
              </a:r>
            </a:p>
          </p:txBody>
        </p:sp>
        <p:sp>
          <p:nvSpPr>
            <p:cNvPr id="13" name="Text Box 17"/>
            <p:cNvSpPr txBox="1">
              <a:spLocks noChangeArrowheads="1"/>
            </p:cNvSpPr>
            <p:nvPr/>
          </p:nvSpPr>
          <p:spPr bwMode="auto">
            <a:xfrm>
              <a:off x="6781800" y="4572000"/>
              <a:ext cx="457200" cy="304800"/>
            </a:xfrm>
            <a:prstGeom prst="rect">
              <a:avLst/>
            </a:prstGeom>
            <a:noFill/>
            <a:ln w="9525">
              <a:noFill/>
              <a:miter lim="800000"/>
              <a:headEnd/>
              <a:tailEnd/>
            </a:ln>
            <a:effectLst/>
          </p:spPr>
          <p:txBody>
            <a:bodyPr>
              <a:spAutoFit/>
            </a:bodyPr>
            <a:lstStyle/>
            <a:p>
              <a:pPr algn="ctr">
                <a:spcBef>
                  <a:spcPct val="50000"/>
                </a:spcBef>
              </a:pPr>
              <a:r>
                <a:rPr lang="en-US" sz="1400" b="1">
                  <a:solidFill>
                    <a:srgbClr val="FF0000"/>
                  </a:solidFill>
                  <a:latin typeface="Tahoma" pitchFamily="34" charset="0"/>
                </a:rPr>
                <a:t>H</a:t>
              </a:r>
              <a:r>
                <a:rPr lang="en-US" sz="1400" b="1" baseline="30000">
                  <a:solidFill>
                    <a:srgbClr val="FF0000"/>
                  </a:solidFill>
                  <a:latin typeface="Tahoma" pitchFamily="34" charset="0"/>
                </a:rPr>
                <a:t>0</a:t>
              </a:r>
            </a:p>
          </p:txBody>
        </p:sp>
        <p:sp>
          <p:nvSpPr>
            <p:cNvPr id="14" name="Line 18"/>
            <p:cNvSpPr>
              <a:spLocks noChangeShapeType="1"/>
            </p:cNvSpPr>
            <p:nvPr/>
          </p:nvSpPr>
          <p:spPr bwMode="auto">
            <a:xfrm flipV="1">
              <a:off x="5334000" y="2819400"/>
              <a:ext cx="2514600" cy="0"/>
            </a:xfrm>
            <a:prstGeom prst="line">
              <a:avLst/>
            </a:prstGeom>
            <a:noFill/>
            <a:ln w="9525">
              <a:solidFill>
                <a:srgbClr val="FF0000"/>
              </a:solidFill>
              <a:prstDash val="dash"/>
              <a:round/>
              <a:headEnd/>
              <a:tailEnd/>
            </a:ln>
            <a:effectLst/>
          </p:spPr>
          <p:txBody>
            <a:bodyPr wrap="none" anchor="ctr"/>
            <a:lstStyle/>
            <a:p>
              <a:endParaRPr lang="en-US"/>
            </a:p>
          </p:txBody>
        </p:sp>
      </p:grpSp>
      <p:sp>
        <p:nvSpPr>
          <p:cNvPr id="15" name="Text Box 13"/>
          <p:cNvSpPr txBox="1">
            <a:spLocks noChangeArrowheads="1"/>
          </p:cNvSpPr>
          <p:nvPr/>
        </p:nvSpPr>
        <p:spPr bwMode="auto">
          <a:xfrm>
            <a:off x="641917" y="3001031"/>
            <a:ext cx="457200" cy="304800"/>
          </a:xfrm>
          <a:prstGeom prst="rect">
            <a:avLst/>
          </a:prstGeom>
          <a:noFill/>
          <a:ln w="9525">
            <a:noFill/>
            <a:miter lim="800000"/>
            <a:headEnd/>
            <a:tailEnd/>
          </a:ln>
          <a:effectLst/>
        </p:spPr>
        <p:txBody>
          <a:bodyPr>
            <a:spAutoFit/>
          </a:bodyPr>
          <a:lstStyle/>
          <a:p>
            <a:pPr algn="ctr">
              <a:spcBef>
                <a:spcPct val="50000"/>
              </a:spcBef>
            </a:pPr>
            <a:r>
              <a:rPr lang="en-US" sz="1400" b="1" kern="1200" dirty="0">
                <a:solidFill>
                  <a:srgbClr val="0000FF"/>
                </a:solidFill>
                <a:latin typeface="Tahoma" pitchFamily="34" charset="0"/>
              </a:rPr>
              <a:t>H</a:t>
            </a:r>
            <a:r>
              <a:rPr lang="en-US" sz="1400" b="1" kern="1200" baseline="30000" dirty="0">
                <a:solidFill>
                  <a:srgbClr val="0000FF"/>
                </a:solidFill>
                <a:latin typeface="Tahoma" pitchFamily="34" charset="0"/>
              </a:rPr>
              <a:t>-</a:t>
            </a:r>
          </a:p>
        </p:txBody>
      </p:sp>
      <p:sp>
        <p:nvSpPr>
          <p:cNvPr id="16" name="Text Box 12"/>
          <p:cNvSpPr txBox="1">
            <a:spLocks noChangeArrowheads="1"/>
          </p:cNvSpPr>
          <p:nvPr/>
        </p:nvSpPr>
        <p:spPr bwMode="auto">
          <a:xfrm>
            <a:off x="2639826" y="4941605"/>
            <a:ext cx="457200" cy="304800"/>
          </a:xfrm>
          <a:prstGeom prst="rect">
            <a:avLst/>
          </a:prstGeom>
          <a:noFill/>
          <a:ln w="9525">
            <a:noFill/>
            <a:miter lim="800000"/>
            <a:headEnd/>
            <a:tailEnd/>
          </a:ln>
          <a:effectLst/>
        </p:spPr>
        <p:txBody>
          <a:bodyPr>
            <a:spAutoFit/>
          </a:bodyPr>
          <a:lstStyle/>
          <a:p>
            <a:pPr algn="ctr">
              <a:spcBef>
                <a:spcPct val="50000"/>
              </a:spcBef>
            </a:pPr>
            <a:r>
              <a:rPr lang="en-US" sz="1400" b="1" kern="1200" dirty="0">
                <a:solidFill>
                  <a:srgbClr val="0000FF"/>
                </a:solidFill>
                <a:latin typeface="Tahoma" pitchFamily="34" charset="0"/>
              </a:rPr>
              <a:t>H</a:t>
            </a:r>
            <a:r>
              <a:rPr lang="en-US" sz="1400" b="1" kern="1200" baseline="30000" dirty="0">
                <a:solidFill>
                  <a:srgbClr val="0000FF"/>
                </a:solidFill>
                <a:latin typeface="Tahoma" pitchFamily="34" charset="0"/>
              </a:rPr>
              <a:t>0</a:t>
            </a:r>
          </a:p>
        </p:txBody>
      </p:sp>
      <p:sp>
        <p:nvSpPr>
          <p:cNvPr id="17" name="Text Box 14"/>
          <p:cNvSpPr txBox="1">
            <a:spLocks noChangeArrowheads="1"/>
          </p:cNvSpPr>
          <p:nvPr/>
        </p:nvSpPr>
        <p:spPr bwMode="auto">
          <a:xfrm>
            <a:off x="2126078" y="2701384"/>
            <a:ext cx="457200" cy="304800"/>
          </a:xfrm>
          <a:prstGeom prst="rect">
            <a:avLst/>
          </a:prstGeom>
          <a:noFill/>
          <a:ln w="9525">
            <a:noFill/>
            <a:miter lim="800000"/>
            <a:headEnd/>
            <a:tailEnd/>
          </a:ln>
          <a:effectLst/>
        </p:spPr>
        <p:txBody>
          <a:bodyPr>
            <a:spAutoFit/>
          </a:bodyPr>
          <a:lstStyle/>
          <a:p>
            <a:pPr algn="ctr">
              <a:spcBef>
                <a:spcPct val="50000"/>
              </a:spcBef>
            </a:pPr>
            <a:r>
              <a:rPr lang="en-US" sz="1400" b="1" kern="1200" dirty="0">
                <a:solidFill>
                  <a:srgbClr val="0000FF"/>
                </a:solidFill>
                <a:latin typeface="Tahoma" pitchFamily="34" charset="0"/>
              </a:rPr>
              <a:t>H</a:t>
            </a:r>
            <a:r>
              <a:rPr lang="en-US" sz="1400" b="1" kern="1200" baseline="30000" dirty="0">
                <a:solidFill>
                  <a:srgbClr val="0000FF"/>
                </a:solidFill>
                <a:latin typeface="Tahoma" pitchFamily="34" charset="0"/>
              </a:rPr>
              <a:t>+</a:t>
            </a:r>
          </a:p>
        </p:txBody>
      </p:sp>
    </p:spTree>
    <p:extLst>
      <p:ext uri="{BB962C8B-B14F-4D97-AF65-F5344CB8AC3E}">
        <p14:creationId xmlns:p14="http://schemas.microsoft.com/office/powerpoint/2010/main" val="156031666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Stripping Cross Section</a:t>
            </a:r>
            <a:endParaRPr lang="en-US" dirty="0"/>
          </a:p>
        </p:txBody>
      </p:sp>
      <p:sp>
        <p:nvSpPr>
          <p:cNvPr id="3" name="Rectangle 3"/>
          <p:cNvSpPr txBox="1">
            <a:spLocks noChangeArrowheads="1"/>
          </p:cNvSpPr>
          <p:nvPr/>
        </p:nvSpPr>
        <p:spPr>
          <a:xfrm>
            <a:off x="228600" y="1676400"/>
            <a:ext cx="8610600" cy="3881438"/>
          </a:xfrm>
          <a:prstGeom prst="rect">
            <a:avLst/>
          </a:prstGeom>
        </p:spPr>
        <p:txBody>
          <a:bodyPr/>
          <a:lstStyle>
            <a:lvl1pPr marL="342900" indent="-342900" algn="l" rtl="0" fontAlgn="base">
              <a:spcBef>
                <a:spcPct val="20000"/>
              </a:spcBef>
              <a:spcAft>
                <a:spcPct val="0"/>
              </a:spcAft>
              <a:buClr>
                <a:srgbClr val="042B7F"/>
              </a:buClr>
              <a:buSzPct val="110000"/>
              <a:buFont typeface="Wingdings" pitchFamily="2" charset="2"/>
              <a:buChar char="§"/>
              <a:defRPr sz="2400">
                <a:solidFill>
                  <a:schemeClr val="tx1"/>
                </a:solidFill>
                <a:latin typeface="+mn-lt"/>
                <a:ea typeface="+mn-ea"/>
                <a:cs typeface="+mn-cs"/>
              </a:defRPr>
            </a:lvl1pPr>
            <a:lvl2pPr marL="742950" indent="-285750" algn="l" rtl="0" fontAlgn="base">
              <a:spcBef>
                <a:spcPct val="20000"/>
              </a:spcBef>
              <a:spcAft>
                <a:spcPct val="0"/>
              </a:spcAft>
              <a:buClr>
                <a:srgbClr val="042B7F"/>
              </a:buClr>
              <a:buSzPct val="90000"/>
              <a:buFont typeface="Times" charset="0"/>
              <a:buChar char="•"/>
              <a:defRPr sz="2000">
                <a:solidFill>
                  <a:schemeClr val="tx1"/>
                </a:solidFill>
                <a:latin typeface="+mn-lt"/>
                <a:ea typeface="+mn-ea"/>
              </a:defRPr>
            </a:lvl2pPr>
            <a:lvl3pPr marL="1085850" indent="-228600" algn="l" rtl="0" fontAlgn="base">
              <a:lnSpc>
                <a:spcPct val="80000"/>
              </a:lnSpc>
              <a:spcBef>
                <a:spcPct val="20000"/>
              </a:spcBef>
              <a:spcAft>
                <a:spcPct val="0"/>
              </a:spcAft>
              <a:buClr>
                <a:srgbClr val="042B7F"/>
              </a:buClr>
              <a:buSzPct val="90000"/>
              <a:buChar char="-"/>
              <a:defRPr>
                <a:solidFill>
                  <a:schemeClr val="tx1"/>
                </a:solidFill>
                <a:latin typeface="+mn-lt"/>
                <a:ea typeface="+mn-ea"/>
              </a:defRPr>
            </a:lvl3pPr>
            <a:lvl4pPr marL="1428750" indent="-228600" algn="l" rtl="0" fontAlgn="base">
              <a:lnSpc>
                <a:spcPct val="80000"/>
              </a:lnSpc>
              <a:spcBef>
                <a:spcPct val="20000"/>
              </a:spcBef>
              <a:spcAft>
                <a:spcPct val="0"/>
              </a:spcAft>
              <a:buClr>
                <a:srgbClr val="042B7F"/>
              </a:buClr>
              <a:buSzPct val="90000"/>
              <a:buChar char="-"/>
              <a:defRPr>
                <a:solidFill>
                  <a:schemeClr val="tx1"/>
                </a:solidFill>
                <a:latin typeface="+mn-lt"/>
                <a:ea typeface="+mn-ea"/>
              </a:defRPr>
            </a:lvl4pPr>
            <a:lvl5pPr marL="1771650" indent="-228600" algn="l" rtl="0" fontAlgn="base">
              <a:lnSpc>
                <a:spcPct val="80000"/>
              </a:lnSpc>
              <a:spcBef>
                <a:spcPct val="20000"/>
              </a:spcBef>
              <a:spcAft>
                <a:spcPct val="0"/>
              </a:spcAft>
              <a:buClr>
                <a:srgbClr val="042B7F"/>
              </a:buClr>
              <a:buSzPct val="90000"/>
              <a:buChar char="-"/>
              <a:defRPr>
                <a:solidFill>
                  <a:schemeClr val="tx1"/>
                </a:solidFill>
                <a:latin typeface="+mn-lt"/>
                <a:ea typeface="+mn-ea"/>
              </a:defRPr>
            </a:lvl5pPr>
            <a:lvl6pPr marL="2228850" indent="-228600" algn="l" rtl="0" eaLnBrk="1" fontAlgn="base" hangingPunct="1">
              <a:lnSpc>
                <a:spcPct val="80000"/>
              </a:lnSpc>
              <a:spcBef>
                <a:spcPct val="20000"/>
              </a:spcBef>
              <a:spcAft>
                <a:spcPct val="0"/>
              </a:spcAft>
              <a:buClr>
                <a:srgbClr val="042B7F"/>
              </a:buClr>
              <a:buSzPct val="90000"/>
              <a:buChar char="-"/>
              <a:defRPr>
                <a:solidFill>
                  <a:schemeClr val="tx1"/>
                </a:solidFill>
                <a:latin typeface="+mn-lt"/>
                <a:ea typeface="+mn-ea"/>
              </a:defRPr>
            </a:lvl6pPr>
            <a:lvl7pPr marL="2686050" indent="-228600" algn="l" rtl="0" eaLnBrk="1" fontAlgn="base" hangingPunct="1">
              <a:lnSpc>
                <a:spcPct val="80000"/>
              </a:lnSpc>
              <a:spcBef>
                <a:spcPct val="20000"/>
              </a:spcBef>
              <a:spcAft>
                <a:spcPct val="0"/>
              </a:spcAft>
              <a:buClr>
                <a:srgbClr val="042B7F"/>
              </a:buClr>
              <a:buSzPct val="90000"/>
              <a:buChar char="-"/>
              <a:defRPr>
                <a:solidFill>
                  <a:schemeClr val="tx1"/>
                </a:solidFill>
                <a:latin typeface="+mn-lt"/>
                <a:ea typeface="+mn-ea"/>
              </a:defRPr>
            </a:lvl7pPr>
            <a:lvl8pPr marL="3143250" indent="-228600" algn="l" rtl="0" eaLnBrk="1" fontAlgn="base" hangingPunct="1">
              <a:lnSpc>
                <a:spcPct val="80000"/>
              </a:lnSpc>
              <a:spcBef>
                <a:spcPct val="20000"/>
              </a:spcBef>
              <a:spcAft>
                <a:spcPct val="0"/>
              </a:spcAft>
              <a:buClr>
                <a:srgbClr val="042B7F"/>
              </a:buClr>
              <a:buSzPct val="90000"/>
              <a:buChar char="-"/>
              <a:defRPr>
                <a:solidFill>
                  <a:schemeClr val="tx1"/>
                </a:solidFill>
                <a:latin typeface="+mn-lt"/>
                <a:ea typeface="+mn-ea"/>
              </a:defRPr>
            </a:lvl8pPr>
            <a:lvl9pPr marL="3600450" indent="-228600" algn="l" rtl="0" eaLnBrk="1" fontAlgn="base" hangingPunct="1">
              <a:lnSpc>
                <a:spcPct val="80000"/>
              </a:lnSpc>
              <a:spcBef>
                <a:spcPct val="20000"/>
              </a:spcBef>
              <a:spcAft>
                <a:spcPct val="0"/>
              </a:spcAft>
              <a:buClr>
                <a:srgbClr val="042B7F"/>
              </a:buClr>
              <a:buSzPct val="90000"/>
              <a:buChar char="-"/>
              <a:defRPr>
                <a:solidFill>
                  <a:schemeClr val="tx1"/>
                </a:solidFill>
                <a:latin typeface="+mn-lt"/>
                <a:ea typeface="+mn-ea"/>
              </a:defRPr>
            </a:lvl9pPr>
          </a:lstStyle>
          <a:p>
            <a:pPr>
              <a:buNone/>
            </a:pPr>
            <a:r>
              <a:rPr lang="en-US" sz="1400" dirty="0" smtClean="0">
                <a:latin typeface="Tahoma" pitchFamily="34" charset="0"/>
              </a:rPr>
              <a:t>			                 </a:t>
            </a:r>
            <a:r>
              <a:rPr lang="en-US" sz="2000" dirty="0" smtClean="0">
                <a:latin typeface="Tahoma" pitchFamily="34" charset="0"/>
              </a:rPr>
              <a:t>800 MeV	200 </a:t>
            </a:r>
            <a:r>
              <a:rPr lang="en-US" sz="2000" dirty="0" smtClean="0">
                <a:latin typeface="Tahoma" pitchFamily="34" charset="0"/>
              </a:rPr>
              <a:t>MeV		</a:t>
            </a:r>
            <a:r>
              <a:rPr lang="en-US" sz="2000" dirty="0" smtClean="0">
                <a:solidFill>
                  <a:srgbClr val="0000FF"/>
                </a:solidFill>
                <a:latin typeface="Tahoma" pitchFamily="34" charset="0"/>
              </a:rPr>
              <a:t>2000 MeV</a:t>
            </a:r>
            <a:endParaRPr lang="en-US" sz="2000" dirty="0" smtClean="0">
              <a:solidFill>
                <a:srgbClr val="0000FF"/>
              </a:solidFill>
              <a:latin typeface="Tahoma" pitchFamily="34" charset="0"/>
            </a:endParaRPr>
          </a:p>
          <a:p>
            <a:pPr>
              <a:buNone/>
            </a:pPr>
            <a:r>
              <a:rPr lang="en-US" sz="2000" dirty="0">
                <a:latin typeface="Tahoma" pitchFamily="34" charset="0"/>
              </a:rPr>
              <a:t>	</a:t>
            </a:r>
            <a:r>
              <a:rPr lang="en-US" sz="2000" dirty="0" smtClean="0">
                <a:latin typeface="Tahoma" pitchFamily="34" charset="0"/>
              </a:rPr>
              <a:t>				</a:t>
            </a:r>
            <a:r>
              <a:rPr lang="en-US" sz="2000" dirty="0">
                <a:latin typeface="Tahoma" pitchFamily="34" charset="0"/>
              </a:rPr>
              <a:t>(10</a:t>
            </a:r>
            <a:r>
              <a:rPr lang="en-US" sz="2000" baseline="30000" dirty="0">
                <a:latin typeface="Tahoma" pitchFamily="34" charset="0"/>
              </a:rPr>
              <a:t>-18</a:t>
            </a:r>
            <a:r>
              <a:rPr lang="en-US" sz="2000" dirty="0">
                <a:latin typeface="Tahoma" pitchFamily="34" charset="0"/>
              </a:rPr>
              <a:t> cm</a:t>
            </a:r>
            <a:r>
              <a:rPr lang="en-US" sz="2000" baseline="30000" dirty="0">
                <a:latin typeface="Tahoma" pitchFamily="34" charset="0"/>
              </a:rPr>
              <a:t>2</a:t>
            </a:r>
            <a:r>
              <a:rPr lang="en-US" sz="2000" dirty="0" smtClean="0">
                <a:latin typeface="Tahoma" pitchFamily="34" charset="0"/>
              </a:rPr>
              <a:t>)	</a:t>
            </a:r>
          </a:p>
          <a:p>
            <a:pPr>
              <a:buFontTx/>
              <a:buNone/>
            </a:pPr>
            <a:r>
              <a:rPr lang="en-US" sz="2000" dirty="0" smtClean="0">
                <a:latin typeface="Tahoma" pitchFamily="34" charset="0"/>
              </a:rPr>
              <a:t>   		 			</a:t>
            </a:r>
          </a:p>
          <a:p>
            <a:pPr>
              <a:buFontTx/>
              <a:buNone/>
            </a:pPr>
            <a:r>
              <a:rPr lang="en-US" sz="2000" dirty="0" smtClean="0">
                <a:latin typeface="Tahoma" pitchFamily="34" charset="0"/>
              </a:rPr>
              <a:t>	</a:t>
            </a:r>
            <a:r>
              <a:rPr lang="en-US" sz="2000" dirty="0" smtClean="0">
                <a:latin typeface="Tahoma" pitchFamily="34" charset="0"/>
                <a:sym typeface="Symbol" pitchFamily="18" charset="2"/>
              </a:rPr>
              <a:t>(, 0)		0.676</a:t>
            </a:r>
            <a:r>
              <a:rPr lang="en-US" sz="2000" dirty="0" smtClean="0">
                <a:latin typeface="Tahoma" pitchFamily="34" charset="0"/>
                <a:cs typeface="Tahoma" pitchFamily="34" charset="0"/>
                <a:sym typeface="Symbol" pitchFamily="18" charset="2"/>
              </a:rPr>
              <a:t>±</a:t>
            </a:r>
            <a:r>
              <a:rPr lang="en-US" sz="2000" dirty="0" smtClean="0">
                <a:latin typeface="Tahoma" pitchFamily="34" charset="0"/>
                <a:sym typeface="Symbol" pitchFamily="18" charset="2"/>
              </a:rPr>
              <a:t>0.009 	1.56</a:t>
            </a:r>
            <a:r>
              <a:rPr lang="en-US" sz="2000" dirty="0" smtClean="0">
                <a:latin typeface="Tahoma" pitchFamily="34" charset="0"/>
                <a:cs typeface="Tahoma" pitchFamily="34" charset="0"/>
                <a:sym typeface="Symbol" pitchFamily="18" charset="2"/>
              </a:rPr>
              <a:t>±</a:t>
            </a:r>
            <a:r>
              <a:rPr lang="en-US" sz="2000" dirty="0" smtClean="0">
                <a:latin typeface="Tahoma" pitchFamily="34" charset="0"/>
                <a:sym typeface="Symbol" pitchFamily="18" charset="2"/>
              </a:rPr>
              <a:t>0.14                    </a:t>
            </a:r>
            <a:r>
              <a:rPr lang="en-US" sz="2000" dirty="0" smtClean="0">
                <a:solidFill>
                  <a:srgbClr val="0000FF"/>
                </a:solidFill>
                <a:latin typeface="Tahoma" pitchFamily="34" charset="0"/>
                <a:sym typeface="Symbol" pitchFamily="18" charset="2"/>
              </a:rPr>
              <a:t>0.529</a:t>
            </a:r>
            <a:endParaRPr lang="en-US" sz="2000" dirty="0" smtClean="0">
              <a:solidFill>
                <a:srgbClr val="0000FF"/>
              </a:solidFill>
              <a:latin typeface="Tahoma" pitchFamily="34" charset="0"/>
              <a:sym typeface="Symbol" pitchFamily="18" charset="2"/>
            </a:endParaRPr>
          </a:p>
          <a:p>
            <a:pPr>
              <a:buFontTx/>
              <a:buNone/>
            </a:pPr>
            <a:endParaRPr lang="en-US" sz="2000" baseline="30000" dirty="0" smtClean="0">
              <a:latin typeface="Tahoma" pitchFamily="34" charset="0"/>
              <a:sym typeface="Symbol" pitchFamily="18" charset="2"/>
            </a:endParaRPr>
          </a:p>
          <a:p>
            <a:pPr>
              <a:buFontTx/>
              <a:buNone/>
            </a:pPr>
            <a:r>
              <a:rPr lang="en-US" sz="2000" dirty="0" smtClean="0">
                <a:latin typeface="Tahoma" pitchFamily="34" charset="0"/>
                <a:sym typeface="Symbol" pitchFamily="18" charset="2"/>
              </a:rPr>
              <a:t>	(0, +)		0.264</a:t>
            </a:r>
            <a:r>
              <a:rPr lang="en-US" sz="2000" dirty="0" smtClean="0">
                <a:latin typeface="Tahoma" pitchFamily="34" charset="0"/>
                <a:cs typeface="Tahoma" pitchFamily="34" charset="0"/>
                <a:sym typeface="Symbol" pitchFamily="18" charset="2"/>
              </a:rPr>
              <a:t>±</a:t>
            </a:r>
            <a:r>
              <a:rPr lang="en-US" sz="2000" dirty="0" smtClean="0">
                <a:latin typeface="Tahoma" pitchFamily="34" charset="0"/>
                <a:sym typeface="Symbol" pitchFamily="18" charset="2"/>
              </a:rPr>
              <a:t>0.005 	0.60</a:t>
            </a:r>
            <a:r>
              <a:rPr lang="en-US" sz="2000" dirty="0" smtClean="0">
                <a:latin typeface="Tahoma" pitchFamily="34" charset="0"/>
                <a:cs typeface="Tahoma" pitchFamily="34" charset="0"/>
                <a:sym typeface="Symbol" pitchFamily="18" charset="2"/>
              </a:rPr>
              <a:t>±</a:t>
            </a:r>
            <a:r>
              <a:rPr lang="en-US" sz="2000" dirty="0" smtClean="0">
                <a:latin typeface="Tahoma" pitchFamily="34" charset="0"/>
                <a:sym typeface="Symbol" pitchFamily="18" charset="2"/>
              </a:rPr>
              <a:t>0.10                     </a:t>
            </a:r>
            <a:r>
              <a:rPr lang="en-US" sz="2000" dirty="0" smtClean="0">
                <a:solidFill>
                  <a:srgbClr val="0000FF"/>
                </a:solidFill>
                <a:latin typeface="Tahoma" pitchFamily="34" charset="0"/>
                <a:sym typeface="Symbol" pitchFamily="18" charset="2"/>
              </a:rPr>
              <a:t>0.500</a:t>
            </a:r>
            <a:endParaRPr lang="en-US" sz="2000" dirty="0" smtClean="0">
              <a:solidFill>
                <a:srgbClr val="0000FF"/>
              </a:solidFill>
              <a:latin typeface="Tahoma" pitchFamily="34" charset="0"/>
              <a:sym typeface="Symbol" pitchFamily="18" charset="2"/>
            </a:endParaRPr>
          </a:p>
          <a:p>
            <a:pPr>
              <a:buFontTx/>
              <a:buNone/>
            </a:pPr>
            <a:endParaRPr lang="en-US" sz="2000" dirty="0" smtClean="0">
              <a:latin typeface="Tahoma" pitchFamily="34" charset="0"/>
              <a:sym typeface="Symbol" pitchFamily="18" charset="2"/>
            </a:endParaRPr>
          </a:p>
          <a:p>
            <a:pPr>
              <a:buFontTx/>
              <a:buNone/>
            </a:pPr>
            <a:r>
              <a:rPr lang="en-US" sz="2000" dirty="0" smtClean="0">
                <a:latin typeface="Tahoma" pitchFamily="34" charset="0"/>
                <a:sym typeface="Symbol" pitchFamily="18" charset="2"/>
              </a:rPr>
              <a:t>	(, +)		0.012</a:t>
            </a:r>
            <a:r>
              <a:rPr lang="en-US" sz="2000" dirty="0" smtClean="0">
                <a:latin typeface="Tahoma" pitchFamily="34" charset="0"/>
                <a:cs typeface="Tahoma" pitchFamily="34" charset="0"/>
                <a:sym typeface="Symbol" pitchFamily="18" charset="2"/>
              </a:rPr>
              <a:t>±</a:t>
            </a:r>
            <a:r>
              <a:rPr lang="en-US" sz="2000" dirty="0" smtClean="0">
                <a:latin typeface="Tahoma" pitchFamily="34" charset="0"/>
                <a:sym typeface="Symbol" pitchFamily="18" charset="2"/>
              </a:rPr>
              <a:t>0.00       0.08 </a:t>
            </a:r>
            <a:r>
              <a:rPr lang="en-US" sz="2000" dirty="0" smtClean="0">
                <a:latin typeface="Tahoma" pitchFamily="34" charset="0"/>
                <a:cs typeface="Tahoma" pitchFamily="34" charset="0"/>
                <a:sym typeface="Symbol" pitchFamily="18" charset="2"/>
              </a:rPr>
              <a:t>±</a:t>
            </a:r>
            <a:r>
              <a:rPr lang="en-US" sz="2000" dirty="0" smtClean="0">
                <a:latin typeface="Tahoma" pitchFamily="34" charset="0"/>
                <a:sym typeface="Symbol" pitchFamily="18" charset="2"/>
              </a:rPr>
              <a:t>0.13                   </a:t>
            </a:r>
            <a:r>
              <a:rPr lang="en-US" sz="2000" dirty="0" smtClean="0">
                <a:solidFill>
                  <a:srgbClr val="0000FF"/>
                </a:solidFill>
                <a:latin typeface="Tahoma" pitchFamily="34" charset="0"/>
                <a:sym typeface="Symbol" pitchFamily="18" charset="2"/>
              </a:rPr>
              <a:t>0.009</a:t>
            </a:r>
          </a:p>
          <a:p>
            <a:pPr>
              <a:buFontTx/>
              <a:buNone/>
            </a:pPr>
            <a:r>
              <a:rPr lang="en-US" sz="2000" dirty="0">
                <a:solidFill>
                  <a:srgbClr val="0000FF"/>
                </a:solidFill>
                <a:latin typeface="Tahoma" pitchFamily="34" charset="0"/>
                <a:sym typeface="Symbol" pitchFamily="18" charset="2"/>
              </a:rPr>
              <a:t>	</a:t>
            </a:r>
            <a:r>
              <a:rPr lang="en-US" sz="2000" dirty="0" smtClean="0">
                <a:solidFill>
                  <a:srgbClr val="0000FF"/>
                </a:solidFill>
                <a:latin typeface="Tahoma" pitchFamily="34" charset="0"/>
                <a:sym typeface="Symbol" pitchFamily="18" charset="2"/>
              </a:rPr>
              <a:t>								  (scale)</a:t>
            </a:r>
            <a:endParaRPr lang="en-US" sz="2000" dirty="0">
              <a:solidFill>
                <a:srgbClr val="0000FF"/>
              </a:solidFill>
              <a:latin typeface="Tahoma" pitchFamily="34" charset="0"/>
              <a:sym typeface="Symbol" pitchFamily="18" charset="2"/>
            </a:endParaRPr>
          </a:p>
        </p:txBody>
      </p:sp>
    </p:spTree>
    <p:extLst>
      <p:ext uri="{BB962C8B-B14F-4D97-AF65-F5344CB8AC3E}">
        <p14:creationId xmlns:p14="http://schemas.microsoft.com/office/powerpoint/2010/main" val="102635934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Foil Issues</a:t>
            </a:r>
            <a:endParaRPr lang="en-US" dirty="0"/>
          </a:p>
        </p:txBody>
      </p:sp>
      <p:sp>
        <p:nvSpPr>
          <p:cNvPr id="3" name="Rectangle 2"/>
          <p:cNvSpPr/>
          <p:nvPr/>
        </p:nvSpPr>
        <p:spPr>
          <a:xfrm>
            <a:off x="152400" y="1371600"/>
            <a:ext cx="8305800" cy="4093685"/>
          </a:xfrm>
          <a:prstGeom prst="rect">
            <a:avLst/>
          </a:prstGeom>
        </p:spPr>
        <p:txBody>
          <a:bodyPr wrap="square">
            <a:spAutoFit/>
          </a:bodyPr>
          <a:lstStyle/>
          <a:p>
            <a:pPr marL="341313" indent="-341313">
              <a:lnSpc>
                <a:spcPct val="90000"/>
              </a:lnSpc>
              <a:spcBef>
                <a:spcPts val="375"/>
              </a:spcBef>
              <a:buClrTx/>
              <a:buSzTx/>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600" dirty="0"/>
              <a:t> Foil issues: </a:t>
            </a:r>
            <a:r>
              <a:rPr lang="en-US" sz="1600" dirty="0" smtClean="0"/>
              <a:t> Assuming Carbon Foil                           SNS		ESS</a:t>
            </a:r>
            <a:endParaRPr lang="en-US" sz="1600" dirty="0"/>
          </a:p>
          <a:p>
            <a:pPr marL="741363" lvl="1" indent="-284163">
              <a:lnSpc>
                <a:spcPct val="90000"/>
              </a:lnSpc>
              <a:spcBef>
                <a:spcPts val="375"/>
              </a:spcBef>
              <a:buSzPct val="110000"/>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600" dirty="0"/>
              <a:t>Stripping </a:t>
            </a:r>
            <a:r>
              <a:rPr lang="en-US" sz="1600" dirty="0" smtClean="0"/>
              <a:t>efficiencies :  (~1/β</a:t>
            </a:r>
            <a:r>
              <a:rPr lang="en-US" sz="1600" baseline="30000" dirty="0" smtClean="0"/>
              <a:t>2</a:t>
            </a:r>
            <a:r>
              <a:rPr lang="en-US" sz="1600" dirty="0" smtClean="0"/>
              <a:t>)              	300 μg/cm</a:t>
            </a:r>
            <a:r>
              <a:rPr lang="en-US" sz="1600" baseline="30000" dirty="0" smtClean="0"/>
              <a:t>2	</a:t>
            </a:r>
            <a:r>
              <a:rPr lang="en-US" sz="1600" dirty="0" smtClean="0"/>
              <a:t>345 μg</a:t>
            </a:r>
            <a:r>
              <a:rPr lang="en-US" sz="1600" dirty="0"/>
              <a:t>/cm</a:t>
            </a:r>
            <a:r>
              <a:rPr lang="en-US" sz="1600" baseline="30000" dirty="0"/>
              <a:t>2</a:t>
            </a:r>
            <a:endParaRPr lang="en-US" sz="1600" dirty="0"/>
          </a:p>
          <a:p>
            <a:pPr marL="741363" lvl="1" indent="-284163">
              <a:lnSpc>
                <a:spcPct val="90000"/>
              </a:lnSpc>
              <a:spcBef>
                <a:spcPts val="375"/>
              </a:spcBef>
              <a:buSzPct val="110000"/>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600" dirty="0"/>
              <a:t>Multiple Coulomb scattering </a:t>
            </a:r>
            <a:r>
              <a:rPr lang="en-US" sz="1600" dirty="0" smtClean="0"/>
              <a:t> (~1/γ</a:t>
            </a:r>
            <a:r>
              <a:rPr lang="en-US" sz="1600" baseline="30000" dirty="0" smtClean="0"/>
              <a:t>2</a:t>
            </a:r>
            <a:r>
              <a:rPr lang="en-US" sz="1600" dirty="0" smtClean="0"/>
              <a:t>β</a:t>
            </a:r>
            <a:r>
              <a:rPr lang="en-US" sz="1600" baseline="30000" dirty="0" smtClean="0"/>
              <a:t>4</a:t>
            </a:r>
            <a:r>
              <a:rPr lang="en-US" sz="1600" dirty="0" smtClean="0"/>
              <a:t>)        15e-6 Rad  	4.57E-6 Rad</a:t>
            </a:r>
            <a:endParaRPr lang="en-US" sz="1600" dirty="0"/>
          </a:p>
          <a:p>
            <a:pPr marL="741363" lvl="1" indent="-284163">
              <a:lnSpc>
                <a:spcPct val="90000"/>
              </a:lnSpc>
              <a:spcBef>
                <a:spcPts val="375"/>
              </a:spcBef>
              <a:buSzPct val="110000"/>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600" dirty="0"/>
              <a:t>Large angle and Nuclear </a:t>
            </a:r>
            <a:r>
              <a:rPr lang="en-US" sz="1600" dirty="0" smtClean="0"/>
              <a:t>scattering(β</a:t>
            </a:r>
            <a:r>
              <a:rPr lang="en-US" sz="1600" baseline="30000" dirty="0" smtClean="0"/>
              <a:t>2</a:t>
            </a:r>
            <a:r>
              <a:rPr lang="en-US" sz="1600" dirty="0" smtClean="0"/>
              <a:t>)         4.25E-6 Rad          5.0E-6  Rad</a:t>
            </a:r>
            <a:endParaRPr lang="en-US" sz="1600" dirty="0"/>
          </a:p>
          <a:p>
            <a:pPr marL="741363" lvl="1" indent="-284163">
              <a:lnSpc>
                <a:spcPct val="90000"/>
              </a:lnSpc>
              <a:spcBef>
                <a:spcPts val="375"/>
              </a:spcBef>
              <a:buSzPct val="110000"/>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600" dirty="0"/>
              <a:t>Energy </a:t>
            </a:r>
            <a:r>
              <a:rPr lang="en-US" sz="1600" dirty="0" smtClean="0"/>
              <a:t>straggling (~1/β</a:t>
            </a:r>
            <a:r>
              <a:rPr lang="en-US" sz="1600" baseline="30000" dirty="0" smtClean="0"/>
              <a:t>2</a:t>
            </a:r>
            <a:r>
              <a:rPr lang="en-US" sz="1600" dirty="0" smtClean="0"/>
              <a:t>)		   840 </a:t>
            </a:r>
            <a:r>
              <a:rPr lang="en-US" sz="1600" dirty="0" err="1" smtClean="0"/>
              <a:t>eV</a:t>
            </a:r>
            <a:r>
              <a:rPr lang="en-US" sz="1600" dirty="0" smtClean="0"/>
              <a:t>                    705E-6 </a:t>
            </a:r>
            <a:r>
              <a:rPr lang="en-US" sz="1600" dirty="0" err="1" smtClean="0"/>
              <a:t>eV</a:t>
            </a:r>
            <a:endParaRPr lang="en-US" sz="1600" dirty="0" smtClean="0"/>
          </a:p>
          <a:p>
            <a:pPr marL="741363" lvl="1" indent="-284163">
              <a:lnSpc>
                <a:spcPct val="90000"/>
              </a:lnSpc>
              <a:spcBef>
                <a:spcPts val="375"/>
              </a:spcBef>
              <a:buSzPct val="110000"/>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600" dirty="0" smtClean="0"/>
              <a:t>NT				  1060		550</a:t>
            </a:r>
          </a:p>
          <a:p>
            <a:pPr marL="741363" lvl="1" indent="-284163">
              <a:lnSpc>
                <a:spcPct val="90000"/>
              </a:lnSpc>
              <a:spcBef>
                <a:spcPts val="375"/>
              </a:spcBef>
              <a:buSzPct val="110000"/>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600" dirty="0" smtClean="0"/>
              <a:t>Acceptance				   160		300</a:t>
            </a:r>
          </a:p>
          <a:p>
            <a:pPr marL="741363" lvl="1" indent="-284163">
              <a:lnSpc>
                <a:spcPct val="90000"/>
              </a:lnSpc>
              <a:spcBef>
                <a:spcPts val="375"/>
              </a:spcBef>
              <a:buSzPct val="110000"/>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600" dirty="0" smtClean="0"/>
              <a:t>Emittance(N, RMS)			   0.25		0.25	    </a:t>
            </a:r>
          </a:p>
          <a:p>
            <a:pPr marL="741363" lvl="1" indent="-284163">
              <a:lnSpc>
                <a:spcPct val="90000"/>
              </a:lnSpc>
              <a:spcBef>
                <a:spcPts val="375"/>
              </a:spcBef>
              <a:buSzPct val="110000"/>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600" dirty="0" smtClean="0"/>
              <a:t>Ave. Number foil hit			   </a:t>
            </a:r>
            <a:r>
              <a:rPr lang="en-US" sz="1600" dirty="0"/>
              <a:t>7</a:t>
            </a:r>
            <a:r>
              <a:rPr lang="en-US" sz="1600" dirty="0" smtClean="0"/>
              <a:t>		2</a:t>
            </a:r>
            <a:endParaRPr lang="en-US" sz="1600" dirty="0"/>
          </a:p>
          <a:p>
            <a:pPr marL="741363" lvl="1" indent="-284163">
              <a:lnSpc>
                <a:spcPct val="90000"/>
              </a:lnSpc>
              <a:spcBef>
                <a:spcPts val="375"/>
              </a:spcBef>
              <a:buSzPct val="110000"/>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600" dirty="0" smtClean="0"/>
              <a:t>Heating                 			1100		&lt;800</a:t>
            </a:r>
            <a:endParaRPr lang="en-US" sz="1600" dirty="0"/>
          </a:p>
          <a:p>
            <a:pPr marL="741363" lvl="1" indent="-284163">
              <a:lnSpc>
                <a:spcPct val="90000"/>
              </a:lnSpc>
              <a:spcBef>
                <a:spcPts val="375"/>
              </a:spcBef>
              <a:buSzPct val="110000"/>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600" dirty="0"/>
              <a:t>Stress and buckling</a:t>
            </a:r>
          </a:p>
          <a:p>
            <a:pPr marL="741363" lvl="1" indent="-284163">
              <a:lnSpc>
                <a:spcPct val="90000"/>
              </a:lnSpc>
              <a:spcBef>
                <a:spcPts val="375"/>
              </a:spcBef>
              <a:buSzPct val="110000"/>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600" dirty="0" smtClean="0"/>
              <a:t>Lifetime 						more SNS</a:t>
            </a:r>
            <a:endParaRPr lang="en-US" sz="1600" dirty="0"/>
          </a:p>
          <a:p>
            <a:pPr marL="741363" lvl="1" indent="-284163">
              <a:lnSpc>
                <a:spcPct val="90000"/>
              </a:lnSpc>
              <a:spcBef>
                <a:spcPts val="375"/>
              </a:spcBef>
              <a:buSzPct val="110000"/>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600" dirty="0" smtClean="0"/>
              <a:t>Radiation				1000mrem/h	1380mrem/h</a:t>
            </a:r>
            <a:endParaRPr lang="en-US" sz="1600" dirty="0"/>
          </a:p>
          <a:p>
            <a:pPr marL="741363" lvl="1" indent="-284163">
              <a:lnSpc>
                <a:spcPct val="90000"/>
              </a:lnSpc>
              <a:spcBef>
                <a:spcPts val="375"/>
              </a:spcBef>
              <a:buSzPct val="110000"/>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600" dirty="0"/>
              <a:t>Stripped Electron</a:t>
            </a:r>
          </a:p>
          <a:p>
            <a:pPr marL="741363" lvl="1" indent="-284163">
              <a:lnSpc>
                <a:spcPct val="90000"/>
              </a:lnSpc>
              <a:spcBef>
                <a:spcPts val="375"/>
              </a:spcBef>
              <a:buSzPct val="110000"/>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600" dirty="0"/>
              <a:t>Emittance Growth</a:t>
            </a:r>
            <a:endParaRPr lang="en-US" sz="1600" dirty="0"/>
          </a:p>
        </p:txBody>
      </p:sp>
      <p:graphicFrame>
        <p:nvGraphicFramePr>
          <p:cNvPr id="6" name="Object 5"/>
          <p:cNvGraphicFramePr>
            <a:graphicFrameLocks noChangeAspect="1"/>
          </p:cNvGraphicFramePr>
          <p:nvPr>
            <p:extLst>
              <p:ext uri="{D42A27DB-BD31-4B8C-83A1-F6EECF244321}">
                <p14:modId xmlns:p14="http://schemas.microsoft.com/office/powerpoint/2010/main" val="1241198199"/>
              </p:ext>
            </p:extLst>
          </p:nvPr>
        </p:nvGraphicFramePr>
        <p:xfrm>
          <a:off x="1295400" y="5333999"/>
          <a:ext cx="2362200" cy="1349829"/>
        </p:xfrm>
        <a:graphic>
          <a:graphicData uri="http://schemas.openxmlformats.org/presentationml/2006/ole">
            <mc:AlternateContent xmlns:mc="http://schemas.openxmlformats.org/markup-compatibility/2006">
              <mc:Choice xmlns:v="urn:schemas-microsoft-com:vml" Requires="v">
                <p:oleObj spid="_x0000_s13324" name="Equation" r:id="rId3" imgW="2666880" imgH="1523880" progId="Equation.3">
                  <p:embed/>
                </p:oleObj>
              </mc:Choice>
              <mc:Fallback>
                <p:oleObj name="Equation" r:id="rId3" imgW="2666880" imgH="15238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5333999"/>
                        <a:ext cx="2362200" cy="1349829"/>
                      </a:xfrm>
                      <a:prstGeom prst="rect">
                        <a:avLst/>
                      </a:prstGeom>
                      <a:noFill/>
                      <a:extLst/>
                    </p:spPr>
                  </p:pic>
                </p:oleObj>
              </mc:Fallback>
            </mc:AlternateContent>
          </a:graphicData>
        </a:graphic>
      </p:graphicFrame>
      <p:pic>
        <p:nvPicPr>
          <p:cNvPr id="7" name="Picture 1"/>
          <p:cNvPicPr>
            <a:picLocks noChangeAspect="1" noChangeArrowheads="1"/>
          </p:cNvPicPr>
          <p:nvPr/>
        </p:nvPicPr>
        <p:blipFill>
          <a:blip r:embed="rId5" cstate="print"/>
          <a:srcRect/>
          <a:stretch>
            <a:fillRect/>
          </a:stretch>
        </p:blipFill>
        <p:spPr bwMode="auto">
          <a:xfrm>
            <a:off x="4038600" y="5791200"/>
            <a:ext cx="4920544" cy="838200"/>
          </a:xfrm>
          <a:prstGeom prst="rect">
            <a:avLst/>
          </a:prstGeom>
          <a:noFill/>
          <a:ln w="9525">
            <a:noFill/>
            <a:miter lim="800000"/>
            <a:headEnd/>
            <a:tailEnd/>
          </a:ln>
        </p:spPr>
      </p:pic>
    </p:spTree>
    <p:extLst>
      <p:ext uri="{BB962C8B-B14F-4D97-AF65-F5344CB8AC3E}">
        <p14:creationId xmlns:p14="http://schemas.microsoft.com/office/powerpoint/2010/main" val="303282304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Magnetic Field Stripping</a:t>
            </a:r>
            <a:endParaRPr lang="en-US" dirty="0"/>
          </a:p>
        </p:txBody>
      </p:sp>
      <p:sp>
        <p:nvSpPr>
          <p:cNvPr id="3" name="Content Placeholder 2"/>
          <p:cNvSpPr>
            <a:spLocks noGrp="1"/>
          </p:cNvSpPr>
          <p:nvPr>
            <p:ph idx="1"/>
          </p:nvPr>
        </p:nvSpPr>
        <p:spPr>
          <a:xfrm>
            <a:off x="762000" y="1371600"/>
            <a:ext cx="8077200" cy="4876800"/>
          </a:xfrm>
        </p:spPr>
        <p:txBody>
          <a:bodyPr/>
          <a:lstStyle/>
          <a:p>
            <a:r>
              <a:rPr lang="en-US" dirty="0" smtClean="0"/>
              <a:t>When H- move in the transverse magnetic filed B it experiences a Lorentz force that band the trajectory and also tends to break it up since protons an electron are bent in the opposite direction and the binding energy of second electron only 0.755eV.</a:t>
            </a:r>
          </a:p>
          <a:p>
            <a:r>
              <a:rPr lang="en-US" dirty="0" smtClean="0"/>
              <a:t>Due to quantum mechanical nature , the breakup is a probabilistic process. In the ion rest frame, stripping force is electric field E that is the </a:t>
            </a:r>
            <a:r>
              <a:rPr lang="en-US" dirty="0"/>
              <a:t>L</a:t>
            </a:r>
            <a:r>
              <a:rPr lang="en-US" dirty="0" smtClean="0"/>
              <a:t>orentz-transform of the transverse magnetic field B in the lab frame</a:t>
            </a:r>
          </a:p>
          <a:p>
            <a:pPr marL="0" indent="0">
              <a:buNone/>
            </a:pPr>
            <a:r>
              <a:rPr lang="en-US" dirty="0"/>
              <a:t> </a:t>
            </a:r>
            <a:r>
              <a:rPr lang="en-US" dirty="0" smtClean="0"/>
              <a:t>      E [MV/m]=319.7 p(GeV/c]B[T]</a:t>
            </a:r>
          </a:p>
          <a:p>
            <a:pPr marL="0" indent="0">
              <a:buNone/>
            </a:pPr>
            <a:r>
              <a:rPr lang="en-US" dirty="0"/>
              <a:t> </a:t>
            </a:r>
            <a:r>
              <a:rPr lang="en-US" dirty="0" smtClean="0"/>
              <a:t>                       =542 MV/m for  T=1 GeV H-, B=1 T</a:t>
            </a:r>
          </a:p>
          <a:p>
            <a:pPr marL="0" indent="0">
              <a:buNone/>
            </a:pPr>
            <a:r>
              <a:rPr lang="en-US" dirty="0"/>
              <a:t> </a:t>
            </a:r>
            <a:r>
              <a:rPr lang="en-US" dirty="0" smtClean="0"/>
              <a:t>        </a:t>
            </a:r>
          </a:p>
          <a:p>
            <a:pPr marL="0" indent="0">
              <a:buNone/>
            </a:pPr>
            <a:endParaRPr lang="en-US" dirty="0"/>
          </a:p>
        </p:txBody>
      </p:sp>
    </p:spTree>
    <p:extLst>
      <p:ext uri="{BB962C8B-B14F-4D97-AF65-F5344CB8AC3E}">
        <p14:creationId xmlns:p14="http://schemas.microsoft.com/office/powerpoint/2010/main" val="146879132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Field Stripping (cont.)                     </a:t>
            </a:r>
            <a:endParaRPr lang="en-US" dirty="0"/>
          </a:p>
        </p:txBody>
      </p:sp>
      <p:sp>
        <p:nvSpPr>
          <p:cNvPr id="3" name="Content Placeholder 2"/>
          <p:cNvSpPr>
            <a:spLocks noGrp="1"/>
          </p:cNvSpPr>
          <p:nvPr>
            <p:ph idx="1"/>
          </p:nvPr>
        </p:nvSpPr>
        <p:spPr>
          <a:xfrm>
            <a:off x="228600" y="1219200"/>
            <a:ext cx="7620000" cy="4267200"/>
          </a:xfrm>
        </p:spPr>
        <p:txBody>
          <a:bodyPr/>
          <a:lstStyle/>
          <a:p>
            <a:pPr>
              <a:lnSpc>
                <a:spcPct val="90000"/>
              </a:lnSpc>
              <a:buClr>
                <a:srgbClr val="FF3300"/>
              </a:buClr>
              <a:buNone/>
            </a:pPr>
            <a:r>
              <a:rPr lang="en-US" dirty="0" smtClean="0"/>
              <a:t>Life time ( </a:t>
            </a:r>
            <a:r>
              <a:rPr lang="en-US" sz="1600" b="1" dirty="0" err="1">
                <a:solidFill>
                  <a:schemeClr val="accent2"/>
                </a:solidFill>
                <a:latin typeface="Tahoma" pitchFamily="34" charset="0"/>
                <a:sym typeface="Symbol" pitchFamily="18" charset="2"/>
              </a:rPr>
              <a:t>Scherk’s</a:t>
            </a:r>
            <a:r>
              <a:rPr lang="en-US" sz="1600" b="1" dirty="0">
                <a:solidFill>
                  <a:schemeClr val="accent2"/>
                </a:solidFill>
                <a:latin typeface="Tahoma" pitchFamily="34" charset="0"/>
                <a:sym typeface="Symbol" pitchFamily="18" charset="2"/>
              </a:rPr>
              <a:t> </a:t>
            </a:r>
            <a:r>
              <a:rPr lang="en-US" sz="1600" b="1" dirty="0" smtClean="0">
                <a:solidFill>
                  <a:schemeClr val="accent2"/>
                </a:solidFill>
                <a:latin typeface="Tahoma" pitchFamily="34" charset="0"/>
                <a:sym typeface="Symbol" pitchFamily="18" charset="2"/>
              </a:rPr>
              <a:t>formula </a:t>
            </a:r>
            <a:r>
              <a:rPr lang="en-US" sz="1600" b="1" dirty="0" smtClean="0">
                <a:solidFill>
                  <a:schemeClr val="accent2"/>
                </a:solidFill>
                <a:latin typeface="Tahoma" pitchFamily="34" charset="0"/>
              </a:rPr>
              <a:t>Can </a:t>
            </a:r>
            <a:r>
              <a:rPr lang="en-US" sz="1600" b="1" dirty="0">
                <a:solidFill>
                  <a:schemeClr val="accent2"/>
                </a:solidFill>
                <a:latin typeface="Tahoma" pitchFamily="34" charset="0"/>
              </a:rPr>
              <a:t>J. </a:t>
            </a:r>
            <a:r>
              <a:rPr lang="en-US" sz="1600" b="1" dirty="0" err="1" smtClean="0">
                <a:solidFill>
                  <a:schemeClr val="accent2"/>
                </a:solidFill>
                <a:latin typeface="Tahoma" pitchFamily="34" charset="0"/>
              </a:rPr>
              <a:t>Phys.v</a:t>
            </a:r>
            <a:r>
              <a:rPr lang="en-US" sz="1600" b="1" dirty="0">
                <a:solidFill>
                  <a:schemeClr val="accent2"/>
                </a:solidFill>
                <a:latin typeface="Tahoma" pitchFamily="34" charset="0"/>
              </a:rPr>
              <a:t>. 57, p. 558 </a:t>
            </a:r>
            <a:r>
              <a:rPr lang="en-US" sz="1600" b="1" dirty="0">
                <a:solidFill>
                  <a:schemeClr val="accent2"/>
                </a:solidFill>
                <a:latin typeface="Tahoma" pitchFamily="34" charset="0"/>
                <a:sym typeface="Symbol" pitchFamily="18" charset="2"/>
              </a:rPr>
              <a:t>(1979):</a:t>
            </a:r>
          </a:p>
          <a:p>
            <a:endParaRPr lang="en-US" dirty="0" smtClean="0"/>
          </a:p>
          <a:p>
            <a:endParaRPr lang="en-US" dirty="0"/>
          </a:p>
          <a:p>
            <a:endParaRPr lang="en-US" dirty="0" smtClean="0"/>
          </a:p>
          <a:p>
            <a:endParaRPr lang="en-US" dirty="0" smtClean="0"/>
          </a:p>
          <a:p>
            <a:r>
              <a:rPr lang="en-US" dirty="0" err="1" smtClean="0"/>
              <a:t>Frac</a:t>
            </a:r>
            <a:r>
              <a:rPr lang="en-US" dirty="0" smtClean="0"/>
              <a:t>. Loss</a:t>
            </a:r>
          </a:p>
          <a:p>
            <a:pPr marL="0" indent="0">
              <a:buNone/>
            </a:pPr>
            <a:endParaRPr lang="en-US" dirty="0" smtClean="0"/>
          </a:p>
          <a:p>
            <a:pPr marL="0" indent="0">
              <a:buNone/>
            </a:pPr>
            <a:endParaRPr lang="en-US" dirty="0"/>
          </a:p>
        </p:txBody>
      </p:sp>
      <p:pic>
        <p:nvPicPr>
          <p:cNvPr id="5" name="Picture 4"/>
          <p:cNvPicPr>
            <a:picLocks noChangeAspect="1"/>
          </p:cNvPicPr>
          <p:nvPr/>
        </p:nvPicPr>
        <p:blipFill>
          <a:blip r:embed="rId3"/>
          <a:stretch>
            <a:fillRect/>
          </a:stretch>
        </p:blipFill>
        <p:spPr>
          <a:xfrm>
            <a:off x="3073695" y="1676400"/>
            <a:ext cx="6070305" cy="3886200"/>
          </a:xfrm>
          <a:prstGeom prst="rect">
            <a:avLst/>
          </a:prstGeom>
        </p:spPr>
      </p:pic>
      <p:graphicFrame>
        <p:nvGraphicFramePr>
          <p:cNvPr id="6" name="Object 3"/>
          <p:cNvGraphicFramePr>
            <a:graphicFrameLocks noChangeAspect="1"/>
          </p:cNvGraphicFramePr>
          <p:nvPr>
            <p:extLst>
              <p:ext uri="{D42A27DB-BD31-4B8C-83A1-F6EECF244321}">
                <p14:modId xmlns:p14="http://schemas.microsoft.com/office/powerpoint/2010/main" val="1282653859"/>
              </p:ext>
            </p:extLst>
          </p:nvPr>
        </p:nvGraphicFramePr>
        <p:xfrm>
          <a:off x="228600" y="4267200"/>
          <a:ext cx="2809875" cy="873125"/>
        </p:xfrm>
        <a:graphic>
          <a:graphicData uri="http://schemas.openxmlformats.org/presentationml/2006/ole">
            <mc:AlternateContent xmlns:mc="http://schemas.openxmlformats.org/markup-compatibility/2006">
              <mc:Choice xmlns:v="urn:schemas-microsoft-com:vml" Requires="v">
                <p:oleObj spid="_x0000_s1151" name="Equation" r:id="rId4" imgW="1308100" imgH="406400" progId="Equation.3">
                  <p:embed/>
                </p:oleObj>
              </mc:Choice>
              <mc:Fallback>
                <p:oleObj name="Equation" r:id="rId4" imgW="1308100" imgH="406400" progId="Equation.3">
                  <p:embed/>
                  <p:pic>
                    <p:nvPicPr>
                      <p:cNvPr id="0" name=""/>
                      <p:cNvPicPr>
                        <a:picLocks noChangeAspect="1" noChangeArrowheads="1"/>
                      </p:cNvPicPr>
                      <p:nvPr/>
                    </p:nvPicPr>
                    <p:blipFill>
                      <a:blip r:embed="rId5"/>
                      <a:srcRect/>
                      <a:stretch>
                        <a:fillRect/>
                      </a:stretch>
                    </p:blipFill>
                    <p:spPr bwMode="auto">
                      <a:xfrm>
                        <a:off x="228600" y="4267200"/>
                        <a:ext cx="2809875" cy="873125"/>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470607385"/>
              </p:ext>
            </p:extLst>
          </p:nvPr>
        </p:nvGraphicFramePr>
        <p:xfrm>
          <a:off x="457200" y="2057400"/>
          <a:ext cx="1994339" cy="838200"/>
        </p:xfrm>
        <a:graphic>
          <a:graphicData uri="http://schemas.openxmlformats.org/presentationml/2006/ole">
            <mc:AlternateContent xmlns:mc="http://schemas.openxmlformats.org/markup-compatibility/2006">
              <mc:Choice xmlns:v="urn:schemas-microsoft-com:vml" Requires="v">
                <p:oleObj spid="_x0000_s1152" name="Equation" r:id="rId6" imgW="876300" imgH="368300" progId="Equation.3">
                  <p:embed/>
                </p:oleObj>
              </mc:Choice>
              <mc:Fallback>
                <p:oleObj name="Equation" r:id="rId6" imgW="876300" imgH="368300" progId="Equation.3">
                  <p:embed/>
                  <p:pic>
                    <p:nvPicPr>
                      <p:cNvPr id="0" name=""/>
                      <p:cNvPicPr/>
                      <p:nvPr/>
                    </p:nvPicPr>
                    <p:blipFill>
                      <a:blip r:embed="rId7"/>
                      <a:stretch>
                        <a:fillRect/>
                      </a:stretch>
                    </p:blipFill>
                    <p:spPr>
                      <a:xfrm>
                        <a:off x="457200" y="2057400"/>
                        <a:ext cx="1994339" cy="838200"/>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4080838312"/>
              </p:ext>
            </p:extLst>
          </p:nvPr>
        </p:nvGraphicFramePr>
        <p:xfrm>
          <a:off x="4521200" y="3257550"/>
          <a:ext cx="101600" cy="342900"/>
        </p:xfrm>
        <a:graphic>
          <a:graphicData uri="http://schemas.openxmlformats.org/presentationml/2006/ole">
            <mc:AlternateContent xmlns:mc="http://schemas.openxmlformats.org/markup-compatibility/2006">
              <mc:Choice xmlns:v="urn:schemas-microsoft-com:vml" Requires="v">
                <p:oleObj spid="_x0000_s1153" name="Equation" r:id="rId8" imgW="101600" imgH="342900" progId="Equation.3">
                  <p:embed/>
                </p:oleObj>
              </mc:Choice>
              <mc:Fallback>
                <p:oleObj name="Equation" r:id="rId8" imgW="101600" imgH="342900" progId="Equation.3">
                  <p:embed/>
                  <p:pic>
                    <p:nvPicPr>
                      <p:cNvPr id="0" name=""/>
                      <p:cNvPicPr/>
                      <p:nvPr/>
                    </p:nvPicPr>
                    <p:blipFill>
                      <a:blip r:embed="rId9"/>
                      <a:stretch>
                        <a:fillRect/>
                      </a:stretch>
                    </p:blipFill>
                    <p:spPr>
                      <a:xfrm>
                        <a:off x="4521200" y="3257550"/>
                        <a:ext cx="101600" cy="342900"/>
                      </a:xfrm>
                      <a:prstGeom prst="rect">
                        <a:avLst/>
                      </a:prstGeom>
                    </p:spPr>
                  </p:pic>
                </p:oleObj>
              </mc:Fallback>
            </mc:AlternateContent>
          </a:graphicData>
        </a:graphic>
      </p:graphicFrame>
      <p:sp>
        <p:nvSpPr>
          <p:cNvPr id="12" name="TextBox 11"/>
          <p:cNvSpPr txBox="1"/>
          <p:nvPr/>
        </p:nvSpPr>
        <p:spPr>
          <a:xfrm>
            <a:off x="6934200" y="5334000"/>
            <a:ext cx="1815020" cy="338554"/>
          </a:xfrm>
          <a:prstGeom prst="rect">
            <a:avLst/>
          </a:prstGeom>
          <a:noFill/>
        </p:spPr>
        <p:txBody>
          <a:bodyPr wrap="none" rtlCol="0">
            <a:spAutoFit/>
          </a:bodyPr>
          <a:lstStyle/>
          <a:p>
            <a:r>
              <a:rPr lang="en-US" sz="1600" dirty="0" smtClean="0"/>
              <a:t>Plot from M. Plum</a:t>
            </a:r>
            <a:endParaRPr lang="en-US" sz="1600" dirty="0"/>
          </a:p>
        </p:txBody>
      </p:sp>
      <p:graphicFrame>
        <p:nvGraphicFramePr>
          <p:cNvPr id="13" name="Object 6"/>
          <p:cNvGraphicFramePr>
            <a:graphicFrameLocks noChangeAspect="1"/>
          </p:cNvGraphicFramePr>
          <p:nvPr>
            <p:extLst>
              <p:ext uri="{D42A27DB-BD31-4B8C-83A1-F6EECF244321}">
                <p14:modId xmlns:p14="http://schemas.microsoft.com/office/powerpoint/2010/main" val="3258527346"/>
              </p:ext>
            </p:extLst>
          </p:nvPr>
        </p:nvGraphicFramePr>
        <p:xfrm>
          <a:off x="1588" y="5527675"/>
          <a:ext cx="6410325" cy="1211263"/>
        </p:xfrm>
        <a:graphic>
          <a:graphicData uri="http://schemas.openxmlformats.org/presentationml/2006/ole">
            <mc:AlternateContent xmlns:mc="http://schemas.openxmlformats.org/markup-compatibility/2006">
              <mc:Choice xmlns:v="urn:schemas-microsoft-com:vml" Requires="v">
                <p:oleObj spid="_x0000_s1154" name="Document" r:id="rId10" imgW="5626100" imgH="1066800" progId="Word.Document.8">
                  <p:embed/>
                </p:oleObj>
              </mc:Choice>
              <mc:Fallback>
                <p:oleObj name="Document" r:id="rId10" imgW="5626100" imgH="1066800" progId="Word.Document.8">
                  <p:embed/>
                  <p:pic>
                    <p:nvPicPr>
                      <p:cNvPr id="0" name=""/>
                      <p:cNvPicPr>
                        <a:picLocks noChangeAspect="1" noChangeArrowheads="1"/>
                      </p:cNvPicPr>
                      <p:nvPr/>
                    </p:nvPicPr>
                    <p:blipFill>
                      <a:blip r:embed="rId11"/>
                      <a:srcRect/>
                      <a:stretch>
                        <a:fillRect/>
                      </a:stretch>
                    </p:blipFill>
                    <p:spPr bwMode="auto">
                      <a:xfrm>
                        <a:off x="1588" y="5527675"/>
                        <a:ext cx="6410325" cy="1211263"/>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175037898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p:txBody>
          <a:bodyPr/>
          <a:lstStyle/>
          <a:p>
            <a:r>
              <a:rPr lang="en-US" dirty="0" smtClean="0"/>
              <a:t>Outlines</a:t>
            </a:r>
          </a:p>
        </p:txBody>
      </p:sp>
      <p:sp>
        <p:nvSpPr>
          <p:cNvPr id="17410" name="Content Placeholder 2"/>
          <p:cNvSpPr>
            <a:spLocks noGrp="1"/>
          </p:cNvSpPr>
          <p:nvPr>
            <p:ph idx="1"/>
          </p:nvPr>
        </p:nvSpPr>
        <p:spPr/>
        <p:txBody>
          <a:bodyPr/>
          <a:lstStyle/>
          <a:p>
            <a:r>
              <a:rPr lang="en-US" dirty="0" smtClean="0"/>
              <a:t>Introduction</a:t>
            </a:r>
          </a:p>
          <a:p>
            <a:r>
              <a:rPr lang="en-US" dirty="0" smtClean="0"/>
              <a:t>Physical </a:t>
            </a:r>
            <a:r>
              <a:rPr lang="en-US" dirty="0" smtClean="0"/>
              <a:t>Processes</a:t>
            </a:r>
            <a:endParaRPr lang="en-US" dirty="0" smtClean="0"/>
          </a:p>
          <a:p>
            <a:pPr marL="0" indent="0">
              <a:buNone/>
            </a:pPr>
            <a:r>
              <a:rPr lang="en-US" dirty="0" smtClean="0"/>
              <a:t>	 - Striping by </a:t>
            </a:r>
            <a:r>
              <a:rPr lang="en-US" dirty="0" smtClean="0"/>
              <a:t>Residual </a:t>
            </a:r>
            <a:r>
              <a:rPr lang="en-US" dirty="0" smtClean="0"/>
              <a:t>gas</a:t>
            </a:r>
          </a:p>
          <a:p>
            <a:pPr marL="0" indent="0">
              <a:buNone/>
            </a:pPr>
            <a:r>
              <a:rPr lang="en-US" dirty="0" smtClean="0"/>
              <a:t>	 - Stripping by </a:t>
            </a:r>
            <a:r>
              <a:rPr lang="en-US" dirty="0" smtClean="0"/>
              <a:t>Foil</a:t>
            </a:r>
            <a:endParaRPr lang="en-US" dirty="0" smtClean="0"/>
          </a:p>
          <a:p>
            <a:r>
              <a:rPr lang="en-US" dirty="0" smtClean="0"/>
              <a:t> Field </a:t>
            </a:r>
            <a:r>
              <a:rPr lang="en-US" dirty="0" smtClean="0"/>
              <a:t>Stripping</a:t>
            </a:r>
            <a:endParaRPr lang="en-US" dirty="0" smtClean="0"/>
          </a:p>
          <a:p>
            <a:pPr marL="0" indent="0">
              <a:buNone/>
            </a:pPr>
            <a:r>
              <a:rPr lang="en-US" dirty="0"/>
              <a:t> </a:t>
            </a:r>
            <a:r>
              <a:rPr lang="en-US" dirty="0" smtClean="0"/>
              <a:t>    - Stripping by Magnetic</a:t>
            </a:r>
            <a:r>
              <a:rPr lang="en-US" dirty="0" smtClean="0"/>
              <a:t>/Electrical </a:t>
            </a:r>
            <a:r>
              <a:rPr lang="en-US" dirty="0" smtClean="0"/>
              <a:t>fields</a:t>
            </a:r>
          </a:p>
          <a:p>
            <a:pPr marL="0" indent="0">
              <a:buNone/>
            </a:pPr>
            <a:r>
              <a:rPr lang="en-US" dirty="0" smtClean="0"/>
              <a:t>      - Intra Beam Stripping</a:t>
            </a:r>
          </a:p>
          <a:p>
            <a:pPr marL="0" indent="0">
              <a:buNone/>
            </a:pPr>
            <a:r>
              <a:rPr lang="en-US" dirty="0"/>
              <a:t> </a:t>
            </a:r>
            <a:r>
              <a:rPr lang="en-US" dirty="0" smtClean="0"/>
              <a:t>     - Stripping by </a:t>
            </a:r>
            <a:r>
              <a:rPr lang="en-US" dirty="0" smtClean="0"/>
              <a:t>Back </a:t>
            </a:r>
            <a:r>
              <a:rPr lang="en-US" dirty="0"/>
              <a:t>B</a:t>
            </a:r>
            <a:r>
              <a:rPr lang="en-US" dirty="0" smtClean="0"/>
              <a:t>ody </a:t>
            </a:r>
            <a:r>
              <a:rPr lang="en-US" dirty="0"/>
              <a:t>R</a:t>
            </a:r>
            <a:r>
              <a:rPr lang="en-US" dirty="0" smtClean="0"/>
              <a:t>adiation </a:t>
            </a:r>
            <a:endParaRPr lang="en-US" dirty="0" smtClean="0"/>
          </a:p>
          <a:p>
            <a:r>
              <a:rPr lang="en-US" dirty="0" smtClean="0"/>
              <a:t>Use of </a:t>
            </a:r>
            <a:r>
              <a:rPr lang="en-US" dirty="0" smtClean="0"/>
              <a:t>Stripped </a:t>
            </a:r>
            <a:r>
              <a:rPr lang="en-US" dirty="0" smtClean="0"/>
              <a:t>E</a:t>
            </a:r>
            <a:r>
              <a:rPr lang="en-US" dirty="0" smtClean="0"/>
              <a:t>lectrons</a:t>
            </a:r>
            <a:endParaRPr lang="en-US" dirty="0" smtClean="0"/>
          </a:p>
          <a:p>
            <a:r>
              <a:rPr lang="en-US" dirty="0" smtClean="0"/>
              <a:t>Conclusions</a:t>
            </a:r>
            <a:endParaRPr lang="en-US" dirty="0" smtClean="0"/>
          </a:p>
          <a:p>
            <a:endParaRPr lang="en-US" dirty="0" smtClean="0"/>
          </a:p>
        </p:txBody>
      </p:sp>
    </p:spTree>
    <p:extLst>
      <p:ext uri="{BB962C8B-B14F-4D97-AF65-F5344CB8AC3E}">
        <p14:creationId xmlns:p14="http://schemas.microsoft.com/office/powerpoint/2010/main" val="47313436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5791200" y="4191000"/>
            <a:ext cx="3174023" cy="2438400"/>
          </a:xfrm>
          <a:prstGeom prst="rect">
            <a:avLst/>
          </a:prstGeom>
        </p:spPr>
      </p:pic>
      <p:sp>
        <p:nvSpPr>
          <p:cNvPr id="2" name="Title 1"/>
          <p:cNvSpPr>
            <a:spLocks noGrp="1"/>
          </p:cNvSpPr>
          <p:nvPr>
            <p:ph type="title"/>
          </p:nvPr>
        </p:nvSpPr>
        <p:spPr/>
        <p:txBody>
          <a:bodyPr/>
          <a:lstStyle/>
          <a:p>
            <a:r>
              <a:rPr lang="en-US" dirty="0" smtClean="0"/>
              <a:t>Life time of Stark States</a:t>
            </a:r>
            <a:endParaRPr lang="en-US" dirty="0"/>
          </a:p>
        </p:txBody>
      </p:sp>
      <p:sp>
        <p:nvSpPr>
          <p:cNvPr id="3" name="Content Placeholder 2"/>
          <p:cNvSpPr>
            <a:spLocks noGrp="1"/>
          </p:cNvSpPr>
          <p:nvPr>
            <p:ph idx="1"/>
          </p:nvPr>
        </p:nvSpPr>
        <p:spPr>
          <a:xfrm>
            <a:off x="685800" y="1295400"/>
            <a:ext cx="7620000" cy="3886200"/>
          </a:xfrm>
        </p:spPr>
        <p:txBody>
          <a:bodyPr/>
          <a:lstStyle/>
          <a:p>
            <a:r>
              <a:rPr lang="en-US" dirty="0" smtClean="0"/>
              <a:t> the H</a:t>
            </a:r>
            <a:r>
              <a:rPr lang="en-US" baseline="30000" dirty="0" smtClean="0"/>
              <a:t>0 </a:t>
            </a:r>
            <a:r>
              <a:rPr lang="en-US" dirty="0" smtClean="0"/>
              <a:t>from stripper foil will in different energy level. In the electric filed (Lorentz transform magnetic field), each energy level n of H</a:t>
            </a:r>
            <a:r>
              <a:rPr lang="en-US" baseline="30000" dirty="0" smtClean="0"/>
              <a:t>0 </a:t>
            </a:r>
            <a:r>
              <a:rPr lang="en-US" dirty="0" smtClean="0"/>
              <a:t>split into n(n+1)/2 Stark State</a:t>
            </a:r>
          </a:p>
          <a:p>
            <a:r>
              <a:rPr lang="en-US" dirty="0" smtClean="0"/>
              <a:t>Life time of these state can be calculated, and is dependent of particle energy and magnetic field. Generally &gt;5 state will strip near foil, &lt;2 state won’t stripped. </a:t>
            </a:r>
          </a:p>
          <a:p>
            <a:endParaRPr lang="en-US" dirty="0"/>
          </a:p>
        </p:txBody>
      </p:sp>
      <p:pic>
        <p:nvPicPr>
          <p:cNvPr id="4" name="Picture 3"/>
          <p:cNvPicPr>
            <a:picLocks noChangeAspect="1"/>
          </p:cNvPicPr>
          <p:nvPr/>
        </p:nvPicPr>
        <p:blipFill>
          <a:blip r:embed="rId3"/>
          <a:stretch>
            <a:fillRect/>
          </a:stretch>
        </p:blipFill>
        <p:spPr>
          <a:xfrm>
            <a:off x="152400" y="4572000"/>
            <a:ext cx="5071948" cy="1943457"/>
          </a:xfrm>
          <a:prstGeom prst="rect">
            <a:avLst/>
          </a:prstGeom>
        </p:spPr>
      </p:pic>
      <p:sp>
        <p:nvSpPr>
          <p:cNvPr id="6" name="TextBox 5"/>
          <p:cNvSpPr txBox="1"/>
          <p:nvPr/>
        </p:nvSpPr>
        <p:spPr>
          <a:xfrm>
            <a:off x="6477000" y="4038600"/>
            <a:ext cx="2339102" cy="338554"/>
          </a:xfrm>
          <a:prstGeom prst="rect">
            <a:avLst/>
          </a:prstGeom>
          <a:noFill/>
        </p:spPr>
        <p:txBody>
          <a:bodyPr wrap="none" rtlCol="0">
            <a:spAutoFit/>
          </a:bodyPr>
          <a:lstStyle/>
          <a:p>
            <a:r>
              <a:rPr lang="en-US" sz="1600" dirty="0" smtClean="0"/>
              <a:t>H</a:t>
            </a:r>
            <a:r>
              <a:rPr lang="en-US" sz="1600" baseline="30000" dirty="0" smtClean="0"/>
              <a:t>0*</a:t>
            </a:r>
            <a:r>
              <a:rPr lang="en-US" sz="1600" dirty="0" smtClean="0"/>
              <a:t> stripping at 1.0 GeV </a:t>
            </a:r>
            <a:endParaRPr lang="en-US" sz="1600" dirty="0"/>
          </a:p>
        </p:txBody>
      </p:sp>
      <p:cxnSp>
        <p:nvCxnSpPr>
          <p:cNvPr id="7" name="Straight Connector 6"/>
          <p:cNvCxnSpPr/>
          <p:nvPr/>
        </p:nvCxnSpPr>
        <p:spPr>
          <a:xfrm>
            <a:off x="7086600" y="4495800"/>
            <a:ext cx="25410" cy="1840469"/>
          </a:xfrm>
          <a:prstGeom prst="line">
            <a:avLst/>
          </a:prstGeom>
          <a:ln w="28575" cmpd="sng">
            <a:solidFill>
              <a:srgbClr val="FF0000"/>
            </a:solidFill>
            <a:prstDash val="dash"/>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6934200" y="4495800"/>
            <a:ext cx="0" cy="1752600"/>
          </a:xfrm>
          <a:prstGeom prst="line">
            <a:avLst/>
          </a:prstGeom>
          <a:ln w="28575" cmpd="sng">
            <a:solidFill>
              <a:srgbClr val="0000FF"/>
            </a:solidFill>
            <a:prstDash val="dash"/>
          </a:ln>
        </p:spPr>
        <p:style>
          <a:lnRef idx="2">
            <a:schemeClr val="dk1"/>
          </a:lnRef>
          <a:fillRef idx="0">
            <a:schemeClr val="dk1"/>
          </a:fillRef>
          <a:effectRef idx="1">
            <a:schemeClr val="dk1"/>
          </a:effectRef>
          <a:fontRef idx="minor">
            <a:schemeClr val="tx1"/>
          </a:fontRef>
        </p:style>
      </p:cxnSp>
      <p:sp>
        <p:nvSpPr>
          <p:cNvPr id="11" name="TextBox 10"/>
          <p:cNvSpPr txBox="1"/>
          <p:nvPr/>
        </p:nvSpPr>
        <p:spPr>
          <a:xfrm>
            <a:off x="1676400" y="6519446"/>
            <a:ext cx="1921620" cy="338554"/>
          </a:xfrm>
          <a:prstGeom prst="rect">
            <a:avLst/>
          </a:prstGeom>
          <a:noFill/>
        </p:spPr>
        <p:txBody>
          <a:bodyPr wrap="none" rtlCol="0">
            <a:spAutoFit/>
          </a:bodyPr>
          <a:lstStyle/>
          <a:p>
            <a:r>
              <a:rPr lang="en-US" sz="1600" dirty="0" smtClean="0"/>
              <a:t>Plot from T. </a:t>
            </a:r>
            <a:r>
              <a:rPr lang="en-US" sz="1600" dirty="0" err="1" smtClean="0"/>
              <a:t>Gorlov</a:t>
            </a:r>
            <a:endParaRPr lang="en-US" sz="1600" dirty="0"/>
          </a:p>
        </p:txBody>
      </p:sp>
      <p:sp>
        <p:nvSpPr>
          <p:cNvPr id="16" name="TextBox 15"/>
          <p:cNvSpPr txBox="1"/>
          <p:nvPr/>
        </p:nvSpPr>
        <p:spPr>
          <a:xfrm>
            <a:off x="7044948" y="6494046"/>
            <a:ext cx="2099052" cy="338554"/>
          </a:xfrm>
          <a:prstGeom prst="rect">
            <a:avLst/>
          </a:prstGeom>
          <a:noFill/>
          <a:ln>
            <a:solidFill>
              <a:srgbClr val="FF0000"/>
            </a:solidFill>
          </a:ln>
        </p:spPr>
        <p:txBody>
          <a:bodyPr wrap="none" rtlCol="0">
            <a:spAutoFit/>
          </a:bodyPr>
          <a:lstStyle/>
          <a:p>
            <a:r>
              <a:rPr lang="en-US" sz="1600" dirty="0" smtClean="0">
                <a:solidFill>
                  <a:srgbClr val="FF0000"/>
                </a:solidFill>
              </a:rPr>
              <a:t>Field at foil = 0.175 T</a:t>
            </a:r>
            <a:endParaRPr lang="en-US" sz="1600" dirty="0">
              <a:solidFill>
                <a:srgbClr val="FF0000"/>
              </a:solidFill>
            </a:endParaRPr>
          </a:p>
        </p:txBody>
      </p:sp>
      <p:sp>
        <p:nvSpPr>
          <p:cNvPr id="17" name="TextBox 16"/>
          <p:cNvSpPr txBox="1"/>
          <p:nvPr/>
        </p:nvSpPr>
        <p:spPr>
          <a:xfrm>
            <a:off x="3733800" y="6541756"/>
            <a:ext cx="3276600" cy="307777"/>
          </a:xfrm>
          <a:prstGeom prst="rect">
            <a:avLst/>
          </a:prstGeom>
          <a:noFill/>
          <a:ln>
            <a:solidFill>
              <a:srgbClr val="0000FF"/>
            </a:solidFill>
          </a:ln>
        </p:spPr>
        <p:txBody>
          <a:bodyPr wrap="square" rtlCol="0">
            <a:spAutoFit/>
          </a:bodyPr>
          <a:lstStyle/>
          <a:p>
            <a:r>
              <a:rPr lang="en-US" sz="1400" dirty="0" smtClean="0">
                <a:solidFill>
                  <a:srgbClr val="3366FF"/>
                </a:solidFill>
              </a:rPr>
              <a:t>Peak field in chicane #3 = 0.14 T</a:t>
            </a:r>
            <a:endParaRPr lang="en-US" sz="1400" dirty="0">
              <a:solidFill>
                <a:srgbClr val="3366FF"/>
              </a:solidFill>
            </a:endParaRPr>
          </a:p>
        </p:txBody>
      </p:sp>
    </p:spTree>
    <p:extLst>
      <p:ext uri="{BB962C8B-B14F-4D97-AF65-F5344CB8AC3E}">
        <p14:creationId xmlns:p14="http://schemas.microsoft.com/office/powerpoint/2010/main" val="232011607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Blackbody Radiation Striping</a:t>
            </a:r>
            <a:endParaRPr lang="en-US" dirty="0"/>
          </a:p>
        </p:txBody>
      </p:sp>
      <p:sp>
        <p:nvSpPr>
          <p:cNvPr id="3" name="Content Placeholder 2"/>
          <p:cNvSpPr>
            <a:spLocks noGrp="1"/>
          </p:cNvSpPr>
          <p:nvPr>
            <p:ph idx="1"/>
          </p:nvPr>
        </p:nvSpPr>
        <p:spPr>
          <a:xfrm>
            <a:off x="762000" y="1143000"/>
            <a:ext cx="7620000" cy="4572000"/>
          </a:xfrm>
        </p:spPr>
        <p:txBody>
          <a:bodyPr/>
          <a:lstStyle/>
          <a:p>
            <a:r>
              <a:rPr lang="en-US" dirty="0" smtClean="0"/>
              <a:t>During Project X  design, it was discover at very high energy (&gt; 4 GeV)  Doppler shifted black body radiation  will cause H- stripping. </a:t>
            </a:r>
            <a:endParaRPr lang="en-US" dirty="0"/>
          </a:p>
        </p:txBody>
      </p:sp>
      <p:graphicFrame>
        <p:nvGraphicFramePr>
          <p:cNvPr id="4" name="Object 7"/>
          <p:cNvGraphicFramePr>
            <a:graphicFrameLocks noChangeAspect="1"/>
          </p:cNvGraphicFramePr>
          <p:nvPr>
            <p:extLst>
              <p:ext uri="{D42A27DB-BD31-4B8C-83A1-F6EECF244321}">
                <p14:modId xmlns:p14="http://schemas.microsoft.com/office/powerpoint/2010/main" val="4112030295"/>
              </p:ext>
            </p:extLst>
          </p:nvPr>
        </p:nvGraphicFramePr>
        <p:xfrm>
          <a:off x="1524000" y="2514600"/>
          <a:ext cx="6477000" cy="3965575"/>
        </p:xfrm>
        <a:graphic>
          <a:graphicData uri="http://schemas.openxmlformats.org/presentationml/2006/ole">
            <mc:AlternateContent xmlns:mc="http://schemas.openxmlformats.org/markup-compatibility/2006">
              <mc:Choice xmlns:v="urn:schemas-microsoft-com:vml" Requires="v">
                <p:oleObj spid="_x0000_s6174" name="Chart" r:id="rId3" imgW="10935081" imgH="6696494" progId="Excel.Chart.8">
                  <p:embed/>
                </p:oleObj>
              </mc:Choice>
              <mc:Fallback>
                <p:oleObj name="Chart" r:id="rId3" imgW="10935081" imgH="6696494" progId="Excel.Char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2514600"/>
                        <a:ext cx="6477000" cy="396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5" name="Text Box 17"/>
          <p:cNvSpPr txBox="1">
            <a:spLocks noChangeArrowheads="1"/>
          </p:cNvSpPr>
          <p:nvPr/>
        </p:nvSpPr>
        <p:spPr bwMode="auto">
          <a:xfrm>
            <a:off x="2133600" y="6172200"/>
            <a:ext cx="914400" cy="304800"/>
          </a:xfrm>
          <a:prstGeom prst="rect">
            <a:avLst/>
          </a:prstGeom>
          <a:noFill/>
          <a:ln w="9525">
            <a:noFill/>
            <a:miter lim="800000"/>
            <a:headEnd/>
            <a:tailEnd/>
          </a:ln>
          <a:effectLst/>
        </p:spPr>
        <p:txBody>
          <a:bodyPr>
            <a:spAutoFit/>
          </a:bodyPr>
          <a:lstStyle/>
          <a:p>
            <a:pPr algn="ctr">
              <a:spcBef>
                <a:spcPct val="50000"/>
              </a:spcBef>
            </a:pPr>
            <a:r>
              <a:rPr lang="en-US" sz="1400" b="1" dirty="0">
                <a:solidFill>
                  <a:srgbClr val="800000"/>
                </a:solidFill>
                <a:latin typeface="Tahoma" pitchFamily="34" charset="0"/>
              </a:rPr>
              <a:t>0.75 </a:t>
            </a:r>
            <a:r>
              <a:rPr lang="en-US" sz="1400" b="1" dirty="0" err="1">
                <a:solidFill>
                  <a:srgbClr val="800000"/>
                </a:solidFill>
                <a:latin typeface="Tahoma" pitchFamily="34" charset="0"/>
              </a:rPr>
              <a:t>eV</a:t>
            </a:r>
            <a:endParaRPr lang="en-US" sz="1400" b="1" dirty="0">
              <a:solidFill>
                <a:srgbClr val="800000"/>
              </a:solidFill>
              <a:latin typeface="Tahoma" pitchFamily="34" charset="0"/>
            </a:endParaRPr>
          </a:p>
        </p:txBody>
      </p:sp>
      <p:sp>
        <p:nvSpPr>
          <p:cNvPr id="6" name="Line 16"/>
          <p:cNvSpPr>
            <a:spLocks noChangeShapeType="1"/>
          </p:cNvSpPr>
          <p:nvPr/>
        </p:nvSpPr>
        <p:spPr bwMode="auto">
          <a:xfrm flipV="1">
            <a:off x="2667000" y="5867400"/>
            <a:ext cx="0" cy="228600"/>
          </a:xfrm>
          <a:prstGeom prst="line">
            <a:avLst/>
          </a:prstGeom>
          <a:noFill/>
          <a:ln w="9525">
            <a:solidFill>
              <a:srgbClr val="800000"/>
            </a:solidFill>
            <a:round/>
            <a:headEnd/>
            <a:tailEnd type="triangle" w="med" len="med"/>
          </a:ln>
          <a:effectLst/>
        </p:spPr>
        <p:txBody>
          <a:bodyPr/>
          <a:lstStyle/>
          <a:p>
            <a:endParaRPr lang="en-US"/>
          </a:p>
        </p:txBody>
      </p:sp>
      <p:sp>
        <p:nvSpPr>
          <p:cNvPr id="7" name="TextBox 6"/>
          <p:cNvSpPr txBox="1"/>
          <p:nvPr/>
        </p:nvSpPr>
        <p:spPr>
          <a:xfrm>
            <a:off x="6172200" y="5715000"/>
            <a:ext cx="1906492" cy="338554"/>
          </a:xfrm>
          <a:prstGeom prst="rect">
            <a:avLst/>
          </a:prstGeom>
          <a:noFill/>
        </p:spPr>
        <p:txBody>
          <a:bodyPr wrap="none" rtlCol="0">
            <a:spAutoFit/>
          </a:bodyPr>
          <a:lstStyle/>
          <a:p>
            <a:r>
              <a:rPr lang="en-US" sz="1600" dirty="0" smtClean="0"/>
              <a:t>Plot from </a:t>
            </a:r>
            <a:r>
              <a:rPr lang="en-US" sz="1600" dirty="0"/>
              <a:t> </a:t>
            </a:r>
            <a:r>
              <a:rPr lang="en-US" sz="1600" dirty="0" smtClean="0"/>
              <a:t>W. Chou</a:t>
            </a:r>
            <a:endParaRPr lang="en-US" sz="1600" dirty="0"/>
          </a:p>
        </p:txBody>
      </p:sp>
      <p:sp>
        <p:nvSpPr>
          <p:cNvPr id="8" name="Text Box 9"/>
          <p:cNvSpPr txBox="1">
            <a:spLocks noChangeArrowheads="1"/>
          </p:cNvSpPr>
          <p:nvPr/>
        </p:nvSpPr>
        <p:spPr bwMode="auto">
          <a:xfrm>
            <a:off x="3962400" y="2971800"/>
            <a:ext cx="1524000" cy="366713"/>
          </a:xfrm>
          <a:prstGeom prst="rect">
            <a:avLst/>
          </a:prstGeom>
          <a:noFill/>
          <a:ln w="9525">
            <a:noFill/>
            <a:miter lim="800000"/>
            <a:headEnd/>
            <a:tailEnd/>
          </a:ln>
          <a:effectLst/>
        </p:spPr>
        <p:txBody>
          <a:bodyPr>
            <a:spAutoFit/>
          </a:bodyPr>
          <a:lstStyle/>
          <a:p>
            <a:pPr algn="ctr">
              <a:spcBef>
                <a:spcPct val="50000"/>
              </a:spcBef>
            </a:pPr>
            <a:r>
              <a:rPr lang="en-US" sz="1800" dirty="0">
                <a:solidFill>
                  <a:srgbClr val="800000"/>
                </a:solidFill>
                <a:latin typeface="Tahoma" pitchFamily="34" charset="0"/>
              </a:rPr>
              <a:t>cross section</a:t>
            </a:r>
          </a:p>
        </p:txBody>
      </p:sp>
      <p:sp>
        <p:nvSpPr>
          <p:cNvPr id="9" name="Line 11"/>
          <p:cNvSpPr>
            <a:spLocks noChangeShapeType="1"/>
          </p:cNvSpPr>
          <p:nvPr/>
        </p:nvSpPr>
        <p:spPr bwMode="auto">
          <a:xfrm flipH="1">
            <a:off x="3581400" y="3352800"/>
            <a:ext cx="381000" cy="304800"/>
          </a:xfrm>
          <a:prstGeom prst="line">
            <a:avLst/>
          </a:prstGeom>
          <a:noFill/>
          <a:ln w="9525">
            <a:solidFill>
              <a:srgbClr val="800000"/>
            </a:solidFill>
            <a:round/>
            <a:headEnd/>
            <a:tailEnd type="triangle" w="med" len="med"/>
          </a:ln>
          <a:effectLst/>
        </p:spPr>
        <p:txBody>
          <a:bodyPr/>
          <a:lstStyle/>
          <a:p>
            <a:endParaRPr lang="en-US"/>
          </a:p>
        </p:txBody>
      </p:sp>
      <p:sp>
        <p:nvSpPr>
          <p:cNvPr id="10" name="Text Box 12"/>
          <p:cNvSpPr txBox="1">
            <a:spLocks noChangeArrowheads="1"/>
          </p:cNvSpPr>
          <p:nvPr/>
        </p:nvSpPr>
        <p:spPr bwMode="auto">
          <a:xfrm>
            <a:off x="1143000" y="2667000"/>
            <a:ext cx="2209800" cy="366713"/>
          </a:xfrm>
          <a:prstGeom prst="rect">
            <a:avLst/>
          </a:prstGeom>
          <a:noFill/>
          <a:ln w="9525">
            <a:noFill/>
            <a:miter lim="800000"/>
            <a:headEnd/>
            <a:tailEnd/>
          </a:ln>
          <a:effectLst/>
        </p:spPr>
        <p:txBody>
          <a:bodyPr>
            <a:spAutoFit/>
          </a:bodyPr>
          <a:lstStyle/>
          <a:p>
            <a:pPr algn="ctr">
              <a:spcBef>
                <a:spcPct val="50000"/>
              </a:spcBef>
            </a:pPr>
            <a:r>
              <a:rPr lang="en-US" sz="1800" dirty="0">
                <a:solidFill>
                  <a:srgbClr val="CC00FF"/>
                </a:solidFill>
                <a:latin typeface="Tahoma" pitchFamily="34" charset="0"/>
              </a:rPr>
              <a:t>photon distribution</a:t>
            </a:r>
          </a:p>
        </p:txBody>
      </p:sp>
      <p:sp>
        <p:nvSpPr>
          <p:cNvPr id="11" name="Line 15"/>
          <p:cNvSpPr>
            <a:spLocks noChangeShapeType="1"/>
          </p:cNvSpPr>
          <p:nvPr/>
        </p:nvSpPr>
        <p:spPr bwMode="auto">
          <a:xfrm>
            <a:off x="2514600" y="2971800"/>
            <a:ext cx="762000" cy="1143000"/>
          </a:xfrm>
          <a:prstGeom prst="line">
            <a:avLst/>
          </a:prstGeom>
          <a:noFill/>
          <a:ln w="9525">
            <a:solidFill>
              <a:srgbClr val="006600"/>
            </a:solidFill>
            <a:round/>
            <a:headEnd/>
            <a:tailEnd type="triangle" w="med" len="med"/>
          </a:ln>
          <a:effectLst/>
        </p:spPr>
        <p:txBody>
          <a:bodyPr/>
          <a:lstStyle/>
          <a:p>
            <a:endParaRPr lang="en-US"/>
          </a:p>
        </p:txBody>
      </p:sp>
      <p:sp>
        <p:nvSpPr>
          <p:cNvPr id="12" name="Line 13"/>
          <p:cNvSpPr>
            <a:spLocks noChangeShapeType="1"/>
          </p:cNvSpPr>
          <p:nvPr/>
        </p:nvSpPr>
        <p:spPr bwMode="auto">
          <a:xfrm>
            <a:off x="2438400" y="2971800"/>
            <a:ext cx="228600" cy="914400"/>
          </a:xfrm>
          <a:prstGeom prst="line">
            <a:avLst/>
          </a:prstGeom>
          <a:noFill/>
          <a:ln w="9525">
            <a:solidFill>
              <a:srgbClr val="CC00FF"/>
            </a:solidFill>
            <a:round/>
            <a:headEnd/>
            <a:tailEnd type="triangle" w="med" len="med"/>
          </a:ln>
          <a:effectLst/>
        </p:spPr>
        <p:txBody>
          <a:bodyPr/>
          <a:lstStyle/>
          <a:p>
            <a:endParaRPr lang="en-US"/>
          </a:p>
        </p:txBody>
      </p:sp>
      <p:sp>
        <p:nvSpPr>
          <p:cNvPr id="13" name="Line 14"/>
          <p:cNvSpPr>
            <a:spLocks noChangeShapeType="1"/>
          </p:cNvSpPr>
          <p:nvPr/>
        </p:nvSpPr>
        <p:spPr bwMode="auto">
          <a:xfrm flipH="1">
            <a:off x="2209800" y="3048000"/>
            <a:ext cx="152400" cy="838200"/>
          </a:xfrm>
          <a:prstGeom prst="line">
            <a:avLst/>
          </a:prstGeom>
          <a:noFill/>
          <a:ln w="9525">
            <a:solidFill>
              <a:srgbClr val="003399"/>
            </a:solidFill>
            <a:round/>
            <a:headEnd/>
            <a:tailEnd type="triangle" w="med" len="med"/>
          </a:ln>
          <a:effectLst/>
        </p:spPr>
        <p:txBody>
          <a:bodyPr/>
          <a:lstStyle/>
          <a:p>
            <a:endParaRPr lang="en-US"/>
          </a:p>
        </p:txBody>
      </p:sp>
    </p:spTree>
    <p:extLst>
      <p:ext uri="{BB962C8B-B14F-4D97-AF65-F5344CB8AC3E}">
        <p14:creationId xmlns:p14="http://schemas.microsoft.com/office/powerpoint/2010/main" val="107662659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4"/>
          <p:cNvSpPr>
            <a:spLocks noGrp="1"/>
          </p:cNvSpPr>
          <p:nvPr>
            <p:ph type="dt" sz="half" idx="10"/>
          </p:nvPr>
        </p:nvSpPr>
        <p:spPr/>
        <p:txBody>
          <a:bodyPr/>
          <a:lstStyle/>
          <a:p>
            <a:r>
              <a:rPr lang="en-US"/>
              <a:t>March 15-17, 2005</a:t>
            </a:r>
          </a:p>
        </p:txBody>
      </p:sp>
      <p:sp>
        <p:nvSpPr>
          <p:cNvPr id="12" name="Slide Number Placeholder 6"/>
          <p:cNvSpPr>
            <a:spLocks noGrp="1"/>
          </p:cNvSpPr>
          <p:nvPr>
            <p:ph type="sldNum" sz="quarter" idx="12"/>
          </p:nvPr>
        </p:nvSpPr>
        <p:spPr/>
        <p:txBody>
          <a:bodyPr/>
          <a:lstStyle/>
          <a:p>
            <a:fld id="{AE32D205-7564-43C2-A4CD-B4C0811B6BE6}" type="slidenum">
              <a:rPr lang="en-US"/>
              <a:pPr/>
              <a:t>22</a:t>
            </a:fld>
            <a:endParaRPr lang="en-US"/>
          </a:p>
        </p:txBody>
      </p:sp>
      <p:sp>
        <p:nvSpPr>
          <p:cNvPr id="299010" name="Rectangle 2"/>
          <p:cNvSpPr>
            <a:spLocks noGrp="1" noChangeArrowheads="1"/>
          </p:cNvSpPr>
          <p:nvPr>
            <p:ph type="title"/>
          </p:nvPr>
        </p:nvSpPr>
        <p:spPr>
          <a:xfrm>
            <a:off x="304800" y="609600"/>
            <a:ext cx="8534400" cy="685800"/>
          </a:xfrm>
        </p:spPr>
        <p:txBody>
          <a:bodyPr/>
          <a:lstStyle/>
          <a:p>
            <a:r>
              <a:rPr lang="en-US" sz="3600" dirty="0"/>
              <a:t>Blackbody Radiation Stripping </a:t>
            </a:r>
            <a:r>
              <a:rPr lang="en-US" sz="2800" dirty="0"/>
              <a:t>(</a:t>
            </a:r>
            <a:r>
              <a:rPr lang="en-US" sz="2800" dirty="0" err="1"/>
              <a:t>cont</a:t>
            </a:r>
            <a:r>
              <a:rPr lang="en-US" sz="2800" dirty="0"/>
              <a:t>…)</a:t>
            </a:r>
          </a:p>
        </p:txBody>
      </p:sp>
      <p:sp>
        <p:nvSpPr>
          <p:cNvPr id="299011" name="Rectangle 3"/>
          <p:cNvSpPr>
            <a:spLocks noChangeArrowheads="1"/>
          </p:cNvSpPr>
          <p:nvPr/>
        </p:nvSpPr>
        <p:spPr bwMode="auto">
          <a:xfrm>
            <a:off x="1933575" y="1866900"/>
            <a:ext cx="9144000" cy="0"/>
          </a:xfrm>
          <a:prstGeom prst="rect">
            <a:avLst/>
          </a:prstGeom>
          <a:noFill/>
          <a:ln w="9525">
            <a:noFill/>
            <a:miter lim="800000"/>
            <a:headEnd/>
            <a:tailEnd/>
          </a:ln>
          <a:effectLst/>
        </p:spPr>
        <p:txBody>
          <a:bodyPr>
            <a:spAutoFit/>
          </a:bodyPr>
          <a:lstStyle/>
          <a:p>
            <a:endParaRPr lang="en-US"/>
          </a:p>
        </p:txBody>
      </p:sp>
      <p:sp>
        <p:nvSpPr>
          <p:cNvPr id="299012" name="Rectangle 4"/>
          <p:cNvSpPr>
            <a:spLocks noChangeArrowheads="1"/>
          </p:cNvSpPr>
          <p:nvPr/>
        </p:nvSpPr>
        <p:spPr bwMode="auto">
          <a:xfrm>
            <a:off x="1924050" y="1704975"/>
            <a:ext cx="9144000" cy="0"/>
          </a:xfrm>
          <a:prstGeom prst="rect">
            <a:avLst/>
          </a:prstGeom>
          <a:noFill/>
          <a:ln w="9525">
            <a:noFill/>
            <a:miter lim="800000"/>
            <a:headEnd/>
            <a:tailEnd/>
          </a:ln>
          <a:effectLst/>
        </p:spPr>
        <p:txBody>
          <a:bodyPr>
            <a:spAutoFit/>
          </a:bodyPr>
          <a:lstStyle/>
          <a:p>
            <a:endParaRPr lang="en-US"/>
          </a:p>
        </p:txBody>
      </p:sp>
      <p:graphicFrame>
        <p:nvGraphicFramePr>
          <p:cNvPr id="299013" name="Object 5"/>
          <p:cNvGraphicFramePr>
            <a:graphicFrameLocks noGrp="1" noChangeAspect="1"/>
          </p:cNvGraphicFramePr>
          <p:nvPr>
            <p:ph type="clipArt" sz="half" idx="1"/>
            <p:extLst>
              <p:ext uri="{D42A27DB-BD31-4B8C-83A1-F6EECF244321}">
                <p14:modId xmlns:p14="http://schemas.microsoft.com/office/powerpoint/2010/main" val="2399440540"/>
              </p:ext>
            </p:extLst>
          </p:nvPr>
        </p:nvGraphicFramePr>
        <p:xfrm>
          <a:off x="16933" y="2209800"/>
          <a:ext cx="4495800" cy="2662238"/>
        </p:xfrm>
        <a:graphic>
          <a:graphicData uri="http://schemas.openxmlformats.org/presentationml/2006/ole">
            <mc:AlternateContent xmlns:mc="http://schemas.openxmlformats.org/markup-compatibility/2006">
              <mc:Choice xmlns:v="urn:schemas-microsoft-com:vml" Requires="v">
                <p:oleObj spid="_x0000_s7228" name="Chart" r:id="rId4" imgW="5277231" imgH="3124505" progId="Excel.Chart.8">
                  <p:embed/>
                </p:oleObj>
              </mc:Choice>
              <mc:Fallback>
                <p:oleObj name="Chart" r:id="rId4" imgW="5277231" imgH="3124505" progId="Excel.Char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933" y="2209800"/>
                        <a:ext cx="4495800" cy="26622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99015" name="Text Box 7"/>
          <p:cNvSpPr txBox="1">
            <a:spLocks noChangeArrowheads="1"/>
          </p:cNvSpPr>
          <p:nvPr/>
        </p:nvSpPr>
        <p:spPr bwMode="auto">
          <a:xfrm>
            <a:off x="990600" y="1295400"/>
            <a:ext cx="2514600" cy="366713"/>
          </a:xfrm>
          <a:prstGeom prst="rect">
            <a:avLst/>
          </a:prstGeom>
          <a:noFill/>
          <a:ln w="9525">
            <a:noFill/>
            <a:miter lim="800000"/>
            <a:headEnd/>
            <a:tailEnd/>
          </a:ln>
          <a:effectLst/>
        </p:spPr>
        <p:txBody>
          <a:bodyPr>
            <a:spAutoFit/>
          </a:bodyPr>
          <a:lstStyle/>
          <a:p>
            <a:pPr algn="ctr">
              <a:spcBef>
                <a:spcPct val="50000"/>
              </a:spcBef>
            </a:pPr>
            <a:r>
              <a:rPr lang="en-US" sz="1800" b="1" dirty="0">
                <a:latin typeface="Tahoma" pitchFamily="34" charset="0"/>
              </a:rPr>
              <a:t>Energy Dependence</a:t>
            </a:r>
          </a:p>
        </p:txBody>
      </p:sp>
      <p:sp>
        <p:nvSpPr>
          <p:cNvPr id="299016" name="Text Box 8"/>
          <p:cNvSpPr txBox="1">
            <a:spLocks noChangeArrowheads="1"/>
          </p:cNvSpPr>
          <p:nvPr/>
        </p:nvSpPr>
        <p:spPr bwMode="auto">
          <a:xfrm>
            <a:off x="4953000" y="1219200"/>
            <a:ext cx="3352800" cy="366713"/>
          </a:xfrm>
          <a:prstGeom prst="rect">
            <a:avLst/>
          </a:prstGeom>
          <a:noFill/>
          <a:ln w="9525">
            <a:noFill/>
            <a:miter lim="800000"/>
            <a:headEnd/>
            <a:tailEnd/>
          </a:ln>
          <a:effectLst/>
        </p:spPr>
        <p:txBody>
          <a:bodyPr>
            <a:spAutoFit/>
          </a:bodyPr>
          <a:lstStyle/>
          <a:p>
            <a:pPr algn="ctr">
              <a:spcBef>
                <a:spcPct val="50000"/>
              </a:spcBef>
            </a:pPr>
            <a:r>
              <a:rPr lang="en-US" sz="1800" b="1" dirty="0">
                <a:latin typeface="Tahoma" pitchFamily="34" charset="0"/>
              </a:rPr>
              <a:t>Temperature Dependence</a:t>
            </a:r>
          </a:p>
        </p:txBody>
      </p:sp>
      <p:sp>
        <p:nvSpPr>
          <p:cNvPr id="299017" name="Text Box 9"/>
          <p:cNvSpPr txBox="1">
            <a:spLocks noChangeArrowheads="1"/>
          </p:cNvSpPr>
          <p:nvPr/>
        </p:nvSpPr>
        <p:spPr bwMode="auto">
          <a:xfrm>
            <a:off x="838200" y="1676400"/>
            <a:ext cx="6781800" cy="406400"/>
          </a:xfrm>
          <a:prstGeom prst="rect">
            <a:avLst/>
          </a:prstGeom>
          <a:noFill/>
          <a:ln w="9525">
            <a:solidFill>
              <a:schemeClr val="tx1"/>
            </a:solidFill>
            <a:miter lim="800000"/>
            <a:headEnd/>
            <a:tailEnd/>
          </a:ln>
          <a:effectLst/>
        </p:spPr>
        <p:txBody>
          <a:bodyPr>
            <a:spAutoFit/>
          </a:bodyPr>
          <a:lstStyle/>
          <a:p>
            <a:pPr algn="ctr">
              <a:spcBef>
                <a:spcPct val="50000"/>
              </a:spcBef>
            </a:pPr>
            <a:r>
              <a:rPr lang="en-US" sz="1800" b="1" dirty="0">
                <a:solidFill>
                  <a:srgbClr val="FF3300"/>
                </a:solidFill>
                <a:latin typeface="Tahoma" pitchFamily="34" charset="0"/>
              </a:rPr>
              <a:t>At 305 K (90 F) and 8 GeV, H</a:t>
            </a:r>
            <a:r>
              <a:rPr lang="en-US" sz="1800" b="1" baseline="30000" dirty="0">
                <a:solidFill>
                  <a:srgbClr val="FF3300"/>
                </a:solidFill>
                <a:latin typeface="Tahoma" pitchFamily="34" charset="0"/>
                <a:sym typeface="Symbol" pitchFamily="18" charset="2"/>
              </a:rPr>
              <a:t></a:t>
            </a:r>
            <a:r>
              <a:rPr lang="en-US" sz="2000" b="1" dirty="0">
                <a:solidFill>
                  <a:schemeClr val="accent2"/>
                </a:solidFill>
              </a:rPr>
              <a:t> </a:t>
            </a:r>
            <a:r>
              <a:rPr lang="en-US" sz="1800" b="1" dirty="0">
                <a:solidFill>
                  <a:srgbClr val="FF3300"/>
                </a:solidFill>
                <a:latin typeface="Tahoma" pitchFamily="34" charset="0"/>
              </a:rPr>
              <a:t>loss rate = 0.8 </a:t>
            </a:r>
            <a:r>
              <a:rPr lang="en-US" sz="1800" b="1" dirty="0">
                <a:solidFill>
                  <a:srgbClr val="FF3300"/>
                </a:solidFill>
                <a:latin typeface="Tahoma" pitchFamily="34" charset="0"/>
                <a:sym typeface="Symbol" pitchFamily="18" charset="2"/>
              </a:rPr>
              <a:t></a:t>
            </a:r>
            <a:r>
              <a:rPr lang="en-US" sz="1800" b="1" dirty="0">
                <a:solidFill>
                  <a:srgbClr val="FF3300"/>
                </a:solidFill>
                <a:latin typeface="Tahoma" pitchFamily="34" charset="0"/>
              </a:rPr>
              <a:t> 10</a:t>
            </a:r>
            <a:r>
              <a:rPr lang="en-US" sz="1800" b="1" baseline="30000" dirty="0">
                <a:solidFill>
                  <a:srgbClr val="FF3300"/>
                </a:solidFill>
                <a:latin typeface="Tahoma" pitchFamily="34" charset="0"/>
                <a:sym typeface="Symbol" pitchFamily="18" charset="2"/>
              </a:rPr>
              <a:t></a:t>
            </a:r>
            <a:r>
              <a:rPr lang="en-US" sz="1800" b="1" baseline="30000" dirty="0">
                <a:solidFill>
                  <a:srgbClr val="FF3300"/>
                </a:solidFill>
                <a:latin typeface="Tahoma" pitchFamily="34" charset="0"/>
              </a:rPr>
              <a:t>6</a:t>
            </a:r>
            <a:r>
              <a:rPr lang="en-US" sz="1800" b="1" dirty="0">
                <a:solidFill>
                  <a:srgbClr val="FF3300"/>
                </a:solidFill>
                <a:latin typeface="Tahoma" pitchFamily="34" charset="0"/>
              </a:rPr>
              <a:t>   m</a:t>
            </a:r>
            <a:r>
              <a:rPr lang="en-US" sz="1800" b="1" baseline="30000" dirty="0">
                <a:solidFill>
                  <a:srgbClr val="FF3300"/>
                </a:solidFill>
                <a:latin typeface="Tahoma" pitchFamily="34" charset="0"/>
                <a:sym typeface="Symbol" pitchFamily="18" charset="2"/>
              </a:rPr>
              <a:t></a:t>
            </a:r>
            <a:r>
              <a:rPr lang="en-US" sz="1800" b="1" baseline="30000" dirty="0">
                <a:solidFill>
                  <a:srgbClr val="FF3300"/>
                </a:solidFill>
                <a:latin typeface="Tahoma" pitchFamily="34" charset="0"/>
              </a:rPr>
              <a:t>1</a:t>
            </a:r>
            <a:r>
              <a:rPr lang="en-US" sz="1800" b="1" dirty="0">
                <a:latin typeface="Tahoma" pitchFamily="34" charset="0"/>
              </a:rPr>
              <a:t> </a:t>
            </a:r>
          </a:p>
        </p:txBody>
      </p:sp>
      <p:graphicFrame>
        <p:nvGraphicFramePr>
          <p:cNvPr id="299018" name="Object 10"/>
          <p:cNvGraphicFramePr>
            <a:graphicFrameLocks noChangeAspect="1"/>
          </p:cNvGraphicFramePr>
          <p:nvPr>
            <p:extLst>
              <p:ext uri="{D42A27DB-BD31-4B8C-83A1-F6EECF244321}">
                <p14:modId xmlns:p14="http://schemas.microsoft.com/office/powerpoint/2010/main" val="3639217933"/>
              </p:ext>
            </p:extLst>
          </p:nvPr>
        </p:nvGraphicFramePr>
        <p:xfrm>
          <a:off x="4648200" y="2133600"/>
          <a:ext cx="4343400" cy="2693988"/>
        </p:xfrm>
        <a:graphic>
          <a:graphicData uri="http://schemas.openxmlformats.org/presentationml/2006/ole">
            <mc:AlternateContent xmlns:mc="http://schemas.openxmlformats.org/markup-compatibility/2006">
              <mc:Choice xmlns:v="urn:schemas-microsoft-com:vml" Requires="v">
                <p:oleObj spid="_x0000_s7229" name="Worksheet" r:id="rId6" imgW="4419981" imgH="2324519" progId="Excel.Sheet.8">
                  <p:embed/>
                </p:oleObj>
              </mc:Choice>
              <mc:Fallback>
                <p:oleObj name="Worksheet" r:id="rId6" imgW="4419981" imgH="2324519" progId="Excel.Sheet.8">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48200" y="2133600"/>
                        <a:ext cx="4343400" cy="2693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 name="TextBox 1"/>
          <p:cNvSpPr txBox="1"/>
          <p:nvPr/>
        </p:nvSpPr>
        <p:spPr>
          <a:xfrm>
            <a:off x="3276600" y="6324600"/>
            <a:ext cx="2077712" cy="338554"/>
          </a:xfrm>
          <a:prstGeom prst="rect">
            <a:avLst/>
          </a:prstGeom>
          <a:noFill/>
        </p:spPr>
        <p:txBody>
          <a:bodyPr wrap="none" rtlCol="0">
            <a:spAutoFit/>
          </a:bodyPr>
          <a:lstStyle/>
          <a:p>
            <a:r>
              <a:rPr lang="en-US" sz="1600" dirty="0" smtClean="0"/>
              <a:t>Courtesy of W. Chou </a:t>
            </a:r>
            <a:endParaRPr lang="en-US" sz="1600" dirty="0"/>
          </a:p>
        </p:txBody>
      </p:sp>
      <p:sp>
        <p:nvSpPr>
          <p:cNvPr id="3" name="TextBox 2"/>
          <p:cNvSpPr txBox="1"/>
          <p:nvPr/>
        </p:nvSpPr>
        <p:spPr>
          <a:xfrm>
            <a:off x="609600" y="5181600"/>
            <a:ext cx="7802136" cy="707886"/>
          </a:xfrm>
          <a:prstGeom prst="rect">
            <a:avLst/>
          </a:prstGeom>
          <a:noFill/>
        </p:spPr>
        <p:txBody>
          <a:bodyPr wrap="none" rtlCol="0">
            <a:spAutoFit/>
          </a:bodyPr>
          <a:lstStyle/>
          <a:p>
            <a:pPr marL="342900" indent="-342900">
              <a:buFont typeface="Arial"/>
              <a:buChar char="•"/>
            </a:pPr>
            <a:r>
              <a:rPr lang="en-US" sz="2000" dirty="0" smtClean="0"/>
              <a:t>Below  4 GeV H- stripping losses are negligible.</a:t>
            </a:r>
          </a:p>
          <a:p>
            <a:pPr marL="342900" indent="-342900">
              <a:buFont typeface="Arial"/>
              <a:buChar char="•"/>
            </a:pPr>
            <a:r>
              <a:rPr lang="en-US" sz="2000" dirty="0" smtClean="0"/>
              <a:t> Cooling of the beam pipe can reduce losses order of magnitude.</a:t>
            </a:r>
            <a:endParaRPr lang="en-US" sz="2000" dirty="0"/>
          </a:p>
        </p:txBody>
      </p:sp>
    </p:spTree>
    <p:extLst>
      <p:ext uri="{BB962C8B-B14F-4D97-AF65-F5344CB8AC3E}">
        <p14:creationId xmlns:p14="http://schemas.microsoft.com/office/powerpoint/2010/main" val="2438874767"/>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Intra Beam stripping</a:t>
            </a:r>
            <a:endParaRPr lang="en-US" dirty="0"/>
          </a:p>
        </p:txBody>
      </p:sp>
      <p:sp>
        <p:nvSpPr>
          <p:cNvPr id="3" name="Content Placeholder 2"/>
          <p:cNvSpPr>
            <a:spLocks noGrp="1"/>
          </p:cNvSpPr>
          <p:nvPr>
            <p:ph idx="1"/>
          </p:nvPr>
        </p:nvSpPr>
        <p:spPr>
          <a:xfrm>
            <a:off x="228600" y="1295400"/>
            <a:ext cx="8686800" cy="4876800"/>
          </a:xfrm>
        </p:spPr>
        <p:txBody>
          <a:bodyPr/>
          <a:lstStyle/>
          <a:p>
            <a:r>
              <a:rPr lang="en-US" dirty="0" smtClean="0"/>
              <a:t>First </a:t>
            </a:r>
            <a:r>
              <a:rPr lang="en-US" dirty="0"/>
              <a:t>observed in LEAR (</a:t>
            </a:r>
            <a:r>
              <a:rPr lang="en-US" dirty="0" smtClean="0"/>
              <a:t>Chanel,1987 </a:t>
            </a:r>
            <a:r>
              <a:rPr lang="en-US" dirty="0" err="1" smtClean="0"/>
              <a:t>σ</a:t>
            </a:r>
            <a:r>
              <a:rPr lang="en-US" dirty="0" smtClean="0"/>
              <a:t>=</a:t>
            </a:r>
            <a:r>
              <a:rPr lang="en-US" b="1" dirty="0" smtClean="0">
                <a:solidFill>
                  <a:srgbClr val="660066"/>
                </a:solidFill>
              </a:rPr>
              <a:t>3.6 </a:t>
            </a:r>
            <a:r>
              <a:rPr lang="en-US" b="1" dirty="0">
                <a:solidFill>
                  <a:srgbClr val="660066"/>
                </a:solidFill>
              </a:rPr>
              <a:t>±1 x10</a:t>
            </a:r>
            <a:r>
              <a:rPr lang="en-US" b="1" baseline="30000" dirty="0">
                <a:solidFill>
                  <a:srgbClr val="660066"/>
                </a:solidFill>
              </a:rPr>
              <a:t>-15</a:t>
            </a:r>
            <a:r>
              <a:rPr lang="en-US" b="1" dirty="0">
                <a:solidFill>
                  <a:srgbClr val="660066"/>
                </a:solidFill>
              </a:rPr>
              <a:t> cm</a:t>
            </a:r>
            <a:r>
              <a:rPr lang="en-US" b="1" baseline="30000" dirty="0">
                <a:solidFill>
                  <a:srgbClr val="660066"/>
                </a:solidFill>
              </a:rPr>
              <a:t>2</a:t>
            </a:r>
            <a:r>
              <a:rPr lang="en-US" dirty="0"/>
              <a:t>). </a:t>
            </a:r>
            <a:endParaRPr lang="en-US" dirty="0" smtClean="0"/>
          </a:p>
          <a:p>
            <a:r>
              <a:rPr lang="en-US" dirty="0" smtClean="0"/>
              <a:t>Unexpected loss and activation were discover during SNS power ramp up. V. </a:t>
            </a:r>
            <a:r>
              <a:rPr lang="en-US" dirty="0" err="1"/>
              <a:t>L</a:t>
            </a:r>
            <a:r>
              <a:rPr lang="en-US" dirty="0" err="1" smtClean="0"/>
              <a:t>ebedev</a:t>
            </a:r>
            <a:r>
              <a:rPr lang="en-US" dirty="0" smtClean="0"/>
              <a:t> explained, the losses is due to intra beam stripping. </a:t>
            </a:r>
          </a:p>
          <a:p>
            <a:r>
              <a:rPr lang="en-US" dirty="0" smtClean="0"/>
              <a:t>Binary collision inside an H- micro-bunch result in stripping one of their electron and subsequent particle loss. Particle loss rate is proportional to intra beam stripping cross section and square of number of particle in the micro bunch. </a:t>
            </a:r>
          </a:p>
        </p:txBody>
      </p:sp>
      <p:graphicFrame>
        <p:nvGraphicFramePr>
          <p:cNvPr id="4" name="Object 3"/>
          <p:cNvGraphicFramePr>
            <a:graphicFrameLocks noChangeAspect="1"/>
          </p:cNvGraphicFramePr>
          <p:nvPr>
            <p:extLst>
              <p:ext uri="{D42A27DB-BD31-4B8C-83A1-F6EECF244321}">
                <p14:modId xmlns:p14="http://schemas.microsoft.com/office/powerpoint/2010/main" val="1272716906"/>
              </p:ext>
            </p:extLst>
          </p:nvPr>
        </p:nvGraphicFramePr>
        <p:xfrm>
          <a:off x="4521200" y="3352800"/>
          <a:ext cx="101600" cy="152400"/>
        </p:xfrm>
        <a:graphic>
          <a:graphicData uri="http://schemas.openxmlformats.org/presentationml/2006/ole">
            <mc:AlternateContent xmlns:mc="http://schemas.openxmlformats.org/markup-compatibility/2006">
              <mc:Choice xmlns:v="urn:schemas-microsoft-com:vml" Requires="v">
                <p:oleObj spid="_x0000_s8254" name="Equation" r:id="rId3" imgW="101600" imgH="152400" progId="Equation.3">
                  <p:embed/>
                </p:oleObj>
              </mc:Choice>
              <mc:Fallback>
                <p:oleObj name="Equation" r:id="rId3" imgW="101600" imgH="152400" progId="Equation.3">
                  <p:embed/>
                  <p:pic>
                    <p:nvPicPr>
                      <p:cNvPr id="0" name=""/>
                      <p:cNvPicPr/>
                      <p:nvPr/>
                    </p:nvPicPr>
                    <p:blipFill>
                      <a:blip r:embed="rId4"/>
                      <a:stretch>
                        <a:fillRect/>
                      </a:stretch>
                    </p:blipFill>
                    <p:spPr>
                      <a:xfrm>
                        <a:off x="4521200" y="3352800"/>
                        <a:ext cx="101600" cy="152400"/>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527028120"/>
              </p:ext>
            </p:extLst>
          </p:nvPr>
        </p:nvGraphicFramePr>
        <p:xfrm>
          <a:off x="5105400" y="5334000"/>
          <a:ext cx="3386667" cy="762000"/>
        </p:xfrm>
        <a:graphic>
          <a:graphicData uri="http://schemas.openxmlformats.org/presentationml/2006/ole">
            <mc:AlternateContent xmlns:mc="http://schemas.openxmlformats.org/markup-compatibility/2006">
              <mc:Choice xmlns:v="urn:schemas-microsoft-com:vml" Requires="v">
                <p:oleObj spid="_x0000_s8255" name="Equation" r:id="rId5" imgW="698500" imgH="342900" progId="Equation.3">
                  <p:embed/>
                </p:oleObj>
              </mc:Choice>
              <mc:Fallback>
                <p:oleObj name="Equation" r:id="rId5" imgW="698500" imgH="342900" progId="Equation.3">
                  <p:embed/>
                  <p:pic>
                    <p:nvPicPr>
                      <p:cNvPr id="0" name=""/>
                      <p:cNvPicPr/>
                      <p:nvPr/>
                    </p:nvPicPr>
                    <p:blipFill>
                      <a:blip r:embed="rId6"/>
                      <a:stretch>
                        <a:fillRect/>
                      </a:stretch>
                    </p:blipFill>
                    <p:spPr>
                      <a:xfrm>
                        <a:off x="5105400" y="5334000"/>
                        <a:ext cx="3386667" cy="762000"/>
                      </a:xfrm>
                      <a:prstGeom prst="rect">
                        <a:avLst/>
                      </a:prstGeom>
                    </p:spPr>
                  </p:pic>
                </p:oleObj>
              </mc:Fallback>
            </mc:AlternateContent>
          </a:graphicData>
        </a:graphic>
      </p:graphicFrame>
      <p:pic>
        <p:nvPicPr>
          <p:cNvPr id="6" name="Picture 5"/>
          <p:cNvPicPr>
            <a:picLocks noChangeAspect="1"/>
          </p:cNvPicPr>
          <p:nvPr/>
        </p:nvPicPr>
        <p:blipFill>
          <a:blip r:embed="rId7"/>
          <a:stretch>
            <a:fillRect/>
          </a:stretch>
        </p:blipFill>
        <p:spPr>
          <a:xfrm>
            <a:off x="2209800" y="4876800"/>
            <a:ext cx="2476500" cy="1745485"/>
          </a:xfrm>
          <a:prstGeom prst="rect">
            <a:avLst/>
          </a:prstGeom>
        </p:spPr>
      </p:pic>
    </p:spTree>
    <p:extLst>
      <p:ext uri="{BB962C8B-B14F-4D97-AF65-F5344CB8AC3E}">
        <p14:creationId xmlns:p14="http://schemas.microsoft.com/office/powerpoint/2010/main" val="2676378635"/>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SNS SCL losses vs. Peak Current</a:t>
            </a:r>
            <a:endParaRPr lang="en-US" dirty="0"/>
          </a:p>
        </p:txBody>
      </p:sp>
      <p:pic>
        <p:nvPicPr>
          <p:cNvPr id="5" name="Picture 4"/>
          <p:cNvPicPr>
            <a:picLocks noChangeAspect="1"/>
          </p:cNvPicPr>
          <p:nvPr/>
        </p:nvPicPr>
        <p:blipFill>
          <a:blip r:embed="rId2"/>
          <a:stretch>
            <a:fillRect/>
          </a:stretch>
        </p:blipFill>
        <p:spPr>
          <a:xfrm>
            <a:off x="12700" y="1143000"/>
            <a:ext cx="8534400" cy="5015148"/>
          </a:xfrm>
          <a:prstGeom prst="rect">
            <a:avLst/>
          </a:prstGeom>
        </p:spPr>
      </p:pic>
      <p:sp>
        <p:nvSpPr>
          <p:cNvPr id="6" name="Rectangle 5"/>
          <p:cNvSpPr/>
          <p:nvPr/>
        </p:nvSpPr>
        <p:spPr>
          <a:xfrm>
            <a:off x="228600" y="5943600"/>
            <a:ext cx="8915400" cy="892552"/>
          </a:xfrm>
          <a:prstGeom prst="rect">
            <a:avLst/>
          </a:prstGeom>
        </p:spPr>
        <p:txBody>
          <a:bodyPr wrap="square">
            <a:spAutoFit/>
          </a:bodyPr>
          <a:lstStyle/>
          <a:p>
            <a:r>
              <a:rPr lang="en-US" sz="1400" dirty="0" smtClean="0"/>
              <a:t>H- beam was stripped by foil after RFQ and match to linac by quads in  MEBT for proton run for this comparison</a:t>
            </a:r>
            <a:r>
              <a:rPr lang="en-US" sz="1200" dirty="0" smtClean="0"/>
              <a:t>.</a:t>
            </a:r>
            <a:endParaRPr lang="en-US" sz="1200" dirty="0"/>
          </a:p>
          <a:p>
            <a:r>
              <a:rPr lang="en-US" sz="1200" dirty="0" smtClean="0">
                <a:solidFill>
                  <a:srgbClr val="0000FF"/>
                </a:solidFill>
              </a:rPr>
              <a:t>First </a:t>
            </a:r>
            <a:r>
              <a:rPr lang="en-US" sz="1200" dirty="0">
                <a:solidFill>
                  <a:srgbClr val="0000FF"/>
                </a:solidFill>
              </a:rPr>
              <a:t>Observation of </a:t>
            </a:r>
            <a:r>
              <a:rPr lang="en-US" sz="1200" dirty="0" err="1">
                <a:solidFill>
                  <a:srgbClr val="0000FF"/>
                </a:solidFill>
              </a:rPr>
              <a:t>Intrabeam</a:t>
            </a:r>
            <a:r>
              <a:rPr lang="en-US" sz="1200" dirty="0">
                <a:solidFill>
                  <a:srgbClr val="0000FF"/>
                </a:solidFill>
              </a:rPr>
              <a:t> Stripping of Negative Hydrogen in a Superconducting Linear Accelerator,” </a:t>
            </a:r>
            <a:r>
              <a:rPr lang="en-US" sz="1200" dirty="0" err="1" smtClean="0">
                <a:solidFill>
                  <a:srgbClr val="0000FF"/>
                </a:solidFill>
              </a:rPr>
              <a:t>A.Shishlo</a:t>
            </a:r>
            <a:r>
              <a:rPr lang="en-US" sz="1200" dirty="0">
                <a:solidFill>
                  <a:srgbClr val="0000FF"/>
                </a:solidFill>
              </a:rPr>
              <a:t>, J. </a:t>
            </a:r>
            <a:r>
              <a:rPr lang="en-US" sz="1200" dirty="0" err="1">
                <a:solidFill>
                  <a:srgbClr val="0000FF"/>
                </a:solidFill>
              </a:rPr>
              <a:t>Galambos</a:t>
            </a:r>
            <a:r>
              <a:rPr lang="en-US" sz="1200" dirty="0">
                <a:solidFill>
                  <a:srgbClr val="0000FF"/>
                </a:solidFill>
              </a:rPr>
              <a:t>, A. </a:t>
            </a:r>
            <a:r>
              <a:rPr lang="en-US" sz="1200" dirty="0" err="1">
                <a:solidFill>
                  <a:srgbClr val="0000FF"/>
                </a:solidFill>
              </a:rPr>
              <a:t>Aleksandrov</a:t>
            </a:r>
            <a:r>
              <a:rPr lang="en-US" sz="1200" dirty="0">
                <a:solidFill>
                  <a:srgbClr val="0000FF"/>
                </a:solidFill>
              </a:rPr>
              <a:t>, V. </a:t>
            </a:r>
            <a:r>
              <a:rPr lang="en-US" sz="1200" dirty="0" err="1">
                <a:solidFill>
                  <a:srgbClr val="0000FF"/>
                </a:solidFill>
              </a:rPr>
              <a:t>Lebedev</a:t>
            </a:r>
            <a:r>
              <a:rPr lang="en-US" sz="1200" dirty="0">
                <a:solidFill>
                  <a:srgbClr val="0000FF"/>
                </a:solidFill>
              </a:rPr>
              <a:t>, and M. Plum, </a:t>
            </a:r>
            <a:r>
              <a:rPr lang="en-US" sz="1200" dirty="0" err="1">
                <a:solidFill>
                  <a:srgbClr val="0000FF"/>
                </a:solidFill>
              </a:rPr>
              <a:t>Phys</a:t>
            </a:r>
            <a:r>
              <a:rPr lang="en-US" sz="1200" dirty="0">
                <a:solidFill>
                  <a:srgbClr val="0000FF"/>
                </a:solidFill>
              </a:rPr>
              <a:t> Rev Letters 108, 114801 (2012).</a:t>
            </a:r>
          </a:p>
        </p:txBody>
      </p:sp>
      <p:sp>
        <p:nvSpPr>
          <p:cNvPr id="8" name="TextBox 7"/>
          <p:cNvSpPr txBox="1"/>
          <p:nvPr/>
        </p:nvSpPr>
        <p:spPr>
          <a:xfrm>
            <a:off x="5257800" y="2286000"/>
            <a:ext cx="2895600" cy="369332"/>
          </a:xfrm>
          <a:prstGeom prst="rect">
            <a:avLst/>
          </a:prstGeom>
          <a:noFill/>
        </p:spPr>
        <p:txBody>
          <a:bodyPr wrap="square" rtlCol="0">
            <a:spAutoFit/>
          </a:bodyPr>
          <a:lstStyle/>
          <a:p>
            <a:r>
              <a:rPr lang="en-US" sz="1800" dirty="0" smtClean="0"/>
              <a:t> H-, strong focusing optics</a:t>
            </a:r>
            <a:endParaRPr lang="en-US" sz="1800" dirty="0"/>
          </a:p>
        </p:txBody>
      </p:sp>
      <p:sp>
        <p:nvSpPr>
          <p:cNvPr id="9" name="TextBox 8"/>
          <p:cNvSpPr txBox="1"/>
          <p:nvPr/>
        </p:nvSpPr>
        <p:spPr>
          <a:xfrm>
            <a:off x="5181600" y="3810000"/>
            <a:ext cx="2814668" cy="369332"/>
          </a:xfrm>
          <a:prstGeom prst="rect">
            <a:avLst/>
          </a:prstGeom>
          <a:noFill/>
        </p:spPr>
        <p:txBody>
          <a:bodyPr wrap="none" rtlCol="0">
            <a:spAutoFit/>
          </a:bodyPr>
          <a:lstStyle/>
          <a:p>
            <a:r>
              <a:rPr lang="en-US" sz="1800" dirty="0" smtClean="0">
                <a:solidFill>
                  <a:srgbClr val="FF0000"/>
                </a:solidFill>
              </a:rPr>
              <a:t>  H-, week focusing optics </a:t>
            </a:r>
            <a:endParaRPr lang="en-US" sz="1800" dirty="0">
              <a:solidFill>
                <a:srgbClr val="FF0000"/>
              </a:solidFill>
            </a:endParaRPr>
          </a:p>
        </p:txBody>
      </p:sp>
      <p:sp>
        <p:nvSpPr>
          <p:cNvPr id="10" name="TextBox 9"/>
          <p:cNvSpPr txBox="1"/>
          <p:nvPr/>
        </p:nvSpPr>
        <p:spPr>
          <a:xfrm>
            <a:off x="3505200" y="4572000"/>
            <a:ext cx="4046713" cy="369332"/>
          </a:xfrm>
          <a:prstGeom prst="rect">
            <a:avLst/>
          </a:prstGeom>
          <a:noFill/>
        </p:spPr>
        <p:txBody>
          <a:bodyPr wrap="none" rtlCol="0">
            <a:spAutoFit/>
          </a:bodyPr>
          <a:lstStyle/>
          <a:p>
            <a:r>
              <a:rPr lang="en-US" sz="1800" dirty="0" smtClean="0">
                <a:solidFill>
                  <a:srgbClr val="0000FF"/>
                </a:solidFill>
              </a:rPr>
              <a:t>Proton, strong &amp; </a:t>
            </a:r>
            <a:r>
              <a:rPr lang="en-US" sz="1800" dirty="0" smtClean="0">
                <a:solidFill>
                  <a:srgbClr val="008000"/>
                </a:solidFill>
              </a:rPr>
              <a:t>week </a:t>
            </a:r>
            <a:r>
              <a:rPr lang="en-US" sz="1800" dirty="0" smtClean="0">
                <a:solidFill>
                  <a:srgbClr val="0000FF"/>
                </a:solidFill>
              </a:rPr>
              <a:t>focusing optics</a:t>
            </a:r>
            <a:endParaRPr lang="en-US" sz="1800" dirty="0">
              <a:solidFill>
                <a:srgbClr val="0000FF"/>
              </a:solidFill>
            </a:endParaRPr>
          </a:p>
        </p:txBody>
      </p:sp>
    </p:spTree>
    <p:extLst>
      <p:ext uri="{BB962C8B-B14F-4D97-AF65-F5344CB8AC3E}">
        <p14:creationId xmlns:p14="http://schemas.microsoft.com/office/powerpoint/2010/main" val="2537012797"/>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Intra Beam </a:t>
            </a:r>
            <a:r>
              <a:rPr lang="en-US" dirty="0"/>
              <a:t>S</a:t>
            </a:r>
            <a:r>
              <a:rPr lang="en-US" dirty="0" smtClean="0"/>
              <a:t>tripping Mitigations</a:t>
            </a:r>
            <a:endParaRPr lang="en-US" dirty="0"/>
          </a:p>
        </p:txBody>
      </p:sp>
      <p:sp>
        <p:nvSpPr>
          <p:cNvPr id="3" name="Content Placeholder 2"/>
          <p:cNvSpPr>
            <a:spLocks noGrp="1"/>
          </p:cNvSpPr>
          <p:nvPr>
            <p:ph idx="1"/>
          </p:nvPr>
        </p:nvSpPr>
        <p:spPr/>
        <p:txBody>
          <a:bodyPr/>
          <a:lstStyle/>
          <a:p>
            <a:endParaRPr lang="en-US" dirty="0" smtClean="0"/>
          </a:p>
          <a:p>
            <a:endParaRPr lang="en-US" dirty="0"/>
          </a:p>
          <a:p>
            <a:endParaRPr lang="en-US" dirty="0"/>
          </a:p>
          <a:p>
            <a:r>
              <a:rPr lang="en-US" dirty="0" smtClean="0"/>
              <a:t>Decreasing the particle density in the phase space</a:t>
            </a:r>
          </a:p>
          <a:p>
            <a:pPr marL="0" indent="0">
              <a:buNone/>
            </a:pPr>
            <a:r>
              <a:rPr lang="en-US" dirty="0"/>
              <a:t> </a:t>
            </a:r>
            <a:r>
              <a:rPr lang="en-US" dirty="0" smtClean="0"/>
              <a:t>    - reducing the frequency (almost linear effect)</a:t>
            </a:r>
          </a:p>
          <a:p>
            <a:pPr marL="0" indent="0">
              <a:buNone/>
            </a:pPr>
            <a:r>
              <a:rPr lang="en-US" dirty="0"/>
              <a:t> </a:t>
            </a:r>
            <a:r>
              <a:rPr lang="en-US" dirty="0" smtClean="0"/>
              <a:t>    - reducing the transverse phase advance per meter to a limit  (to compensate RF and space charge defocusing) </a:t>
            </a:r>
          </a:p>
          <a:p>
            <a:pPr marL="0" indent="0">
              <a:buNone/>
            </a:pPr>
            <a:endParaRPr lang="en-US" dirty="0"/>
          </a:p>
        </p:txBody>
      </p:sp>
      <p:pic>
        <p:nvPicPr>
          <p:cNvPr id="4" name="Picture 3"/>
          <p:cNvPicPr>
            <a:picLocks noChangeAspect="1"/>
          </p:cNvPicPr>
          <p:nvPr/>
        </p:nvPicPr>
        <p:blipFill>
          <a:blip r:embed="rId2"/>
          <a:stretch>
            <a:fillRect/>
          </a:stretch>
        </p:blipFill>
        <p:spPr>
          <a:xfrm>
            <a:off x="457200" y="1600200"/>
            <a:ext cx="8267700" cy="1371600"/>
          </a:xfrm>
          <a:prstGeom prst="rect">
            <a:avLst/>
          </a:prstGeom>
        </p:spPr>
      </p:pic>
      <p:sp>
        <p:nvSpPr>
          <p:cNvPr id="5" name="TextBox 4"/>
          <p:cNvSpPr txBox="1"/>
          <p:nvPr/>
        </p:nvSpPr>
        <p:spPr>
          <a:xfrm>
            <a:off x="6172200" y="1676400"/>
            <a:ext cx="1338352" cy="276999"/>
          </a:xfrm>
          <a:prstGeom prst="rect">
            <a:avLst/>
          </a:prstGeom>
          <a:noFill/>
        </p:spPr>
        <p:txBody>
          <a:bodyPr wrap="none" rtlCol="0">
            <a:spAutoFit/>
          </a:bodyPr>
          <a:lstStyle/>
          <a:p>
            <a:r>
              <a:rPr lang="en-US" sz="1200" dirty="0" smtClean="0"/>
              <a:t>V. </a:t>
            </a:r>
            <a:r>
              <a:rPr lang="en-US" sz="1200" dirty="0" err="1" smtClean="0"/>
              <a:t>Lebedev</a:t>
            </a:r>
            <a:r>
              <a:rPr lang="en-US" sz="1200" dirty="0" smtClean="0"/>
              <a:t> et al. </a:t>
            </a:r>
            <a:endParaRPr lang="en-US" sz="1200" dirty="0"/>
          </a:p>
        </p:txBody>
      </p:sp>
    </p:spTree>
    <p:extLst>
      <p:ext uri="{BB962C8B-B14F-4D97-AF65-F5344CB8AC3E}">
        <p14:creationId xmlns:p14="http://schemas.microsoft.com/office/powerpoint/2010/main" val="3589378166"/>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ESS</a:t>
            </a:r>
            <a:endParaRPr lang="en-US" dirty="0"/>
          </a:p>
        </p:txBody>
      </p:sp>
      <p:sp>
        <p:nvSpPr>
          <p:cNvPr id="3" name="Content Placeholder 2"/>
          <p:cNvSpPr>
            <a:spLocks noGrp="1"/>
          </p:cNvSpPr>
          <p:nvPr>
            <p:ph idx="1"/>
          </p:nvPr>
        </p:nvSpPr>
        <p:spPr/>
        <p:txBody>
          <a:bodyPr/>
          <a:lstStyle/>
          <a:p>
            <a:r>
              <a:rPr lang="en-US" dirty="0" smtClean="0"/>
              <a:t>N</a:t>
            </a:r>
            <a:r>
              <a:rPr lang="en-US" baseline="-25000" dirty="0" smtClean="0"/>
              <a:t>ESS</a:t>
            </a:r>
            <a:r>
              <a:rPr lang="en-US" dirty="0" smtClean="0"/>
              <a:t>/N</a:t>
            </a:r>
            <a:r>
              <a:rPr lang="en-US" baseline="-25000" dirty="0" smtClean="0"/>
              <a:t>SNS</a:t>
            </a:r>
            <a:r>
              <a:rPr lang="en-US" dirty="0" smtClean="0"/>
              <a:t>= 2.36 </a:t>
            </a:r>
            <a:r>
              <a:rPr lang="en-US" dirty="0"/>
              <a:t>(micro bunch)</a:t>
            </a:r>
          </a:p>
          <a:p>
            <a:r>
              <a:rPr lang="en-US" dirty="0" smtClean="0"/>
              <a:t>V</a:t>
            </a:r>
            <a:r>
              <a:rPr lang="en-US" baseline="-25000" dirty="0" smtClean="0"/>
              <a:t>ESS</a:t>
            </a:r>
            <a:r>
              <a:rPr lang="en-US" dirty="0" smtClean="0"/>
              <a:t>/V</a:t>
            </a:r>
            <a:r>
              <a:rPr lang="en-US" baseline="-25000" dirty="0" smtClean="0"/>
              <a:t>SNS</a:t>
            </a:r>
            <a:r>
              <a:rPr lang="en-US" dirty="0" smtClean="0"/>
              <a:t>= 1.49 (assuming same emittance)</a:t>
            </a:r>
          </a:p>
          <a:p>
            <a:r>
              <a:rPr lang="en-US" dirty="0" err="1" smtClean="0"/>
              <a:t>θ</a:t>
            </a:r>
            <a:r>
              <a:rPr lang="en-US" baseline="-25000" dirty="0" err="1" smtClean="0"/>
              <a:t>x,y,z</a:t>
            </a:r>
            <a:r>
              <a:rPr lang="en-US" baseline="-25000" dirty="0" smtClean="0"/>
              <a:t>(ESS)</a:t>
            </a:r>
            <a:r>
              <a:rPr lang="en-US" dirty="0" smtClean="0"/>
              <a:t>/</a:t>
            </a:r>
            <a:r>
              <a:rPr lang="en-US" dirty="0" err="1" smtClean="0"/>
              <a:t>θ</a:t>
            </a:r>
            <a:r>
              <a:rPr lang="en-US" baseline="-25000" dirty="0" err="1" smtClean="0"/>
              <a:t>x,y,z</a:t>
            </a:r>
            <a:r>
              <a:rPr lang="en-US" baseline="-25000" dirty="0" smtClean="0"/>
              <a:t>(SNS)</a:t>
            </a:r>
            <a:r>
              <a:rPr lang="en-US" dirty="0" smtClean="0"/>
              <a:t>= 0.84 (</a:t>
            </a:r>
            <a:r>
              <a:rPr lang="en-US" dirty="0"/>
              <a:t>assuming same </a:t>
            </a:r>
            <a:r>
              <a:rPr lang="en-US" dirty="0" smtClean="0"/>
              <a:t>emittance)</a:t>
            </a:r>
            <a:endParaRPr lang="en-US" dirty="0"/>
          </a:p>
          <a:p>
            <a:r>
              <a:rPr lang="en-US" dirty="0"/>
              <a:t>Loss F</a:t>
            </a:r>
            <a:r>
              <a:rPr lang="en-US" dirty="0" smtClean="0"/>
              <a:t>actor  </a:t>
            </a:r>
            <a:r>
              <a:rPr lang="en-US" dirty="0"/>
              <a:t>~ 3.5 </a:t>
            </a:r>
          </a:p>
          <a:p>
            <a:r>
              <a:rPr lang="en-US" dirty="0" smtClean="0"/>
              <a:t>SNS losses 0.05-0.17 nA =&gt; 1 – 13 </a:t>
            </a:r>
            <a:r>
              <a:rPr lang="en-US" dirty="0" err="1" smtClean="0"/>
              <a:t>mrem</a:t>
            </a:r>
            <a:r>
              <a:rPr lang="en-US" dirty="0" smtClean="0"/>
              <a:t>/h</a:t>
            </a:r>
          </a:p>
          <a:p>
            <a:r>
              <a:rPr lang="en-US" dirty="0" smtClean="0"/>
              <a:t>=&gt;ESS Losses =0.18-0.6  nA =&gt;3.8- 85.9 </a:t>
            </a:r>
            <a:r>
              <a:rPr lang="en-US" dirty="0" err="1" smtClean="0"/>
              <a:t>mrem</a:t>
            </a:r>
            <a:r>
              <a:rPr lang="en-US" dirty="0" smtClean="0"/>
              <a:t>/h</a:t>
            </a:r>
            <a:endParaRPr lang="en-US" dirty="0"/>
          </a:p>
        </p:txBody>
      </p:sp>
    </p:spTree>
    <p:extLst>
      <p:ext uri="{BB962C8B-B14F-4D97-AF65-F5344CB8AC3E}">
        <p14:creationId xmlns:p14="http://schemas.microsoft.com/office/powerpoint/2010/main" val="3612023488"/>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SNS Activation</a:t>
            </a:r>
            <a:endParaRPr lang="en-US" dirty="0"/>
          </a:p>
        </p:txBody>
      </p:sp>
      <p:pic>
        <p:nvPicPr>
          <p:cNvPr id="6" name="Picture 5"/>
          <p:cNvPicPr>
            <a:picLocks noChangeAspect="1"/>
          </p:cNvPicPr>
          <p:nvPr/>
        </p:nvPicPr>
        <p:blipFill>
          <a:blip r:embed="rId2"/>
          <a:stretch>
            <a:fillRect/>
          </a:stretch>
        </p:blipFill>
        <p:spPr>
          <a:xfrm>
            <a:off x="381000" y="1371599"/>
            <a:ext cx="8458200" cy="4879731"/>
          </a:xfrm>
          <a:prstGeom prst="rect">
            <a:avLst/>
          </a:prstGeom>
        </p:spPr>
      </p:pic>
      <p:sp>
        <p:nvSpPr>
          <p:cNvPr id="7" name="TextBox 6"/>
          <p:cNvSpPr txBox="1"/>
          <p:nvPr/>
        </p:nvSpPr>
        <p:spPr>
          <a:xfrm>
            <a:off x="5257800" y="457200"/>
            <a:ext cx="3581400" cy="1323439"/>
          </a:xfrm>
          <a:prstGeom prst="rect">
            <a:avLst/>
          </a:prstGeom>
          <a:noFill/>
        </p:spPr>
        <p:txBody>
          <a:bodyPr wrap="square" rtlCol="0">
            <a:spAutoFit/>
          </a:bodyPr>
          <a:lstStyle/>
          <a:p>
            <a:r>
              <a:rPr lang="en-US" sz="2000" dirty="0" smtClean="0">
                <a:solidFill>
                  <a:srgbClr val="0000FF"/>
                </a:solidFill>
              </a:rPr>
              <a:t>SNS to ESS </a:t>
            </a:r>
          </a:p>
          <a:p>
            <a:r>
              <a:rPr lang="en-US" sz="2000" dirty="0" smtClean="0">
                <a:solidFill>
                  <a:srgbClr val="0000FF"/>
                </a:solidFill>
              </a:rPr>
              <a:t>Intensity Factor 		2.5</a:t>
            </a:r>
          </a:p>
          <a:p>
            <a:r>
              <a:rPr lang="en-US" sz="2000" dirty="0" smtClean="0">
                <a:solidFill>
                  <a:srgbClr val="0000FF"/>
                </a:solidFill>
              </a:rPr>
              <a:t>Energy   Factor 		1.4</a:t>
            </a:r>
          </a:p>
          <a:p>
            <a:r>
              <a:rPr lang="en-US" sz="2000" dirty="0" smtClean="0">
                <a:solidFill>
                  <a:srgbClr val="0000FF"/>
                </a:solidFill>
              </a:rPr>
              <a:t>IBS 	Factor 		3.5</a:t>
            </a:r>
            <a:endParaRPr lang="en-US" sz="2000" dirty="0">
              <a:solidFill>
                <a:srgbClr val="0000FF"/>
              </a:solidFill>
            </a:endParaRPr>
          </a:p>
        </p:txBody>
      </p:sp>
    </p:spTree>
    <p:extLst>
      <p:ext uri="{BB962C8B-B14F-4D97-AF65-F5344CB8AC3E}">
        <p14:creationId xmlns:p14="http://schemas.microsoft.com/office/powerpoint/2010/main" val="2344040422"/>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Uses of stripped electron and H</a:t>
            </a:r>
            <a:r>
              <a:rPr lang="en-US" baseline="30000" dirty="0" smtClean="0"/>
              <a:t>0</a:t>
            </a:r>
            <a:endParaRPr lang="en-US" baseline="30000" dirty="0"/>
          </a:p>
        </p:txBody>
      </p:sp>
      <p:sp>
        <p:nvSpPr>
          <p:cNvPr id="3" name="Content Placeholder 2"/>
          <p:cNvSpPr>
            <a:spLocks noGrp="1"/>
          </p:cNvSpPr>
          <p:nvPr>
            <p:ph idx="1"/>
          </p:nvPr>
        </p:nvSpPr>
        <p:spPr/>
        <p:txBody>
          <a:bodyPr/>
          <a:lstStyle/>
          <a:p>
            <a:pPr marL="0" indent="0">
              <a:buNone/>
            </a:pPr>
            <a:endParaRPr lang="en-US" dirty="0" smtClean="0"/>
          </a:p>
          <a:p>
            <a:r>
              <a:rPr lang="en-US" dirty="0" smtClean="0"/>
              <a:t>Profile measurement in three dimension</a:t>
            </a:r>
          </a:p>
          <a:p>
            <a:r>
              <a:rPr lang="en-US" dirty="0" smtClean="0"/>
              <a:t>Emittance measurement in all three dimension</a:t>
            </a:r>
          </a:p>
          <a:p>
            <a:r>
              <a:rPr lang="en-US" dirty="0" smtClean="0"/>
              <a:t>Energy measurement</a:t>
            </a:r>
          </a:p>
          <a:p>
            <a:r>
              <a:rPr lang="en-US" dirty="0" smtClean="0"/>
              <a:t>Energy spread measurement</a:t>
            </a:r>
          </a:p>
          <a:p>
            <a:r>
              <a:rPr lang="en-US" dirty="0" smtClean="0"/>
              <a:t>Space charge potential ( current density) measurement </a:t>
            </a:r>
          </a:p>
          <a:p>
            <a:r>
              <a:rPr lang="en-US" dirty="0" smtClean="0"/>
              <a:t> H- current measurement </a:t>
            </a:r>
          </a:p>
          <a:p>
            <a:endParaRPr lang="en-US" dirty="0" smtClean="0"/>
          </a:p>
          <a:p>
            <a:endParaRPr lang="en-US" dirty="0" smtClean="0"/>
          </a:p>
          <a:p>
            <a:endParaRPr lang="en-US" dirty="0"/>
          </a:p>
        </p:txBody>
      </p:sp>
    </p:spTree>
    <p:extLst>
      <p:ext uri="{BB962C8B-B14F-4D97-AF65-F5344CB8AC3E}">
        <p14:creationId xmlns:p14="http://schemas.microsoft.com/office/powerpoint/2010/main" val="2910257614"/>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lstStyle/>
          <a:p>
            <a:r>
              <a:rPr lang="en-US" dirty="0" smtClean="0"/>
              <a:t>H- injection into the ring outweighs all the stripping issues in the linac and transport line.</a:t>
            </a:r>
          </a:p>
          <a:p>
            <a:r>
              <a:rPr lang="en-US" dirty="0" smtClean="0"/>
              <a:t>During last decade Intra beam stripping and black body radiation stripped were identify as topics should be consider during design.</a:t>
            </a:r>
          </a:p>
          <a:p>
            <a:r>
              <a:rPr lang="en-US" dirty="0" smtClean="0"/>
              <a:t>H- stripping has not limited the performance of linac yet.</a:t>
            </a:r>
          </a:p>
          <a:p>
            <a:r>
              <a:rPr lang="en-US" dirty="0" smtClean="0"/>
              <a:t>Use of stripped electron can be explore more.</a:t>
            </a:r>
          </a:p>
          <a:p>
            <a:endParaRPr lang="en-US" dirty="0"/>
          </a:p>
        </p:txBody>
      </p:sp>
    </p:spTree>
    <p:extLst>
      <p:ext uri="{BB962C8B-B14F-4D97-AF65-F5344CB8AC3E}">
        <p14:creationId xmlns:p14="http://schemas.microsoft.com/office/powerpoint/2010/main" val="143539429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8382000" cy="1090613"/>
          </a:xfrm>
        </p:spPr>
        <p:txBody>
          <a:bodyPr/>
          <a:lstStyle/>
          <a:p>
            <a:r>
              <a:rPr lang="en-US" dirty="0" smtClean="0"/>
              <a:t>H- Ion </a:t>
            </a:r>
            <a:endParaRPr lang="en-US" dirty="0"/>
          </a:p>
        </p:txBody>
      </p:sp>
      <p:sp>
        <p:nvSpPr>
          <p:cNvPr id="3" name="Content Placeholder 2"/>
          <p:cNvSpPr>
            <a:spLocks noGrp="1"/>
          </p:cNvSpPr>
          <p:nvPr>
            <p:ph idx="1"/>
          </p:nvPr>
        </p:nvSpPr>
        <p:spPr>
          <a:xfrm>
            <a:off x="533400" y="1752600"/>
            <a:ext cx="7620000" cy="3886200"/>
          </a:xfrm>
        </p:spPr>
        <p:txBody>
          <a:bodyPr/>
          <a:lstStyle/>
          <a:p>
            <a:r>
              <a:rPr lang="en-US" dirty="0" smtClean="0"/>
              <a:t>Hydrogen atom with an extra electron</a:t>
            </a:r>
          </a:p>
          <a:p>
            <a:r>
              <a:rPr lang="en-US" dirty="0" smtClean="0"/>
              <a:t>H</a:t>
            </a:r>
            <a:r>
              <a:rPr lang="en-US" baseline="30000" dirty="0" smtClean="0"/>
              <a:t>-</a:t>
            </a:r>
            <a:r>
              <a:rPr lang="en-US" dirty="0" smtClean="0"/>
              <a:t> , first electron binding energy 13.6 </a:t>
            </a:r>
            <a:r>
              <a:rPr lang="en-US" dirty="0" err="1" smtClean="0"/>
              <a:t>eV</a:t>
            </a:r>
            <a:r>
              <a:rPr lang="en-US" dirty="0" smtClean="0"/>
              <a:t>, second loosely bound </a:t>
            </a:r>
            <a:r>
              <a:rPr lang="en-US" dirty="0" smtClean="0">
                <a:solidFill>
                  <a:srgbClr val="0000FF"/>
                </a:solidFill>
              </a:rPr>
              <a:t>0.75 </a:t>
            </a:r>
            <a:r>
              <a:rPr lang="en-US" dirty="0" err="1" smtClean="0">
                <a:solidFill>
                  <a:srgbClr val="0000FF"/>
                </a:solidFill>
              </a:rPr>
              <a:t>eV</a:t>
            </a:r>
            <a:endParaRPr lang="en-US" dirty="0" smtClean="0">
              <a:solidFill>
                <a:srgbClr val="0000FF"/>
              </a:solidFill>
            </a:endParaRPr>
          </a:p>
          <a:p>
            <a:r>
              <a:rPr lang="en-US" dirty="0" smtClean="0"/>
              <a:t>H</a:t>
            </a:r>
            <a:r>
              <a:rPr lang="en-US" baseline="30000" dirty="0" smtClean="0"/>
              <a:t>-</a:t>
            </a:r>
            <a:r>
              <a:rPr lang="en-US" dirty="0" smtClean="0"/>
              <a:t> generated with ion source generally with help of Cs</a:t>
            </a:r>
          </a:p>
          <a:p>
            <a:endParaRPr lang="en-US" dirty="0"/>
          </a:p>
        </p:txBody>
      </p:sp>
      <p:grpSp>
        <p:nvGrpSpPr>
          <p:cNvPr id="4" name="Group 3"/>
          <p:cNvGrpSpPr>
            <a:grpSpLocks/>
          </p:cNvGrpSpPr>
          <p:nvPr/>
        </p:nvGrpSpPr>
        <p:grpSpPr bwMode="auto">
          <a:xfrm>
            <a:off x="2057400" y="381000"/>
            <a:ext cx="1593852" cy="1143000"/>
            <a:chOff x="1600200" y="3048000"/>
            <a:chExt cx="1593894" cy="1143000"/>
          </a:xfrm>
        </p:grpSpPr>
        <p:sp>
          <p:nvSpPr>
            <p:cNvPr id="5" name="Oval 4"/>
            <p:cNvSpPr/>
            <p:nvPr/>
          </p:nvSpPr>
          <p:spPr>
            <a:xfrm>
              <a:off x="2209817" y="3505200"/>
              <a:ext cx="304808"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fontAlgn="auto">
                <a:spcBef>
                  <a:spcPts val="0"/>
                </a:spcBef>
                <a:spcAft>
                  <a:spcPts val="0"/>
                </a:spcAft>
                <a:defRPr/>
              </a:pPr>
              <a:r>
                <a:rPr lang="en-US" sz="1800" kern="1200" dirty="0"/>
                <a:t>P</a:t>
              </a:r>
            </a:p>
          </p:txBody>
        </p:sp>
        <p:sp>
          <p:nvSpPr>
            <p:cNvPr id="6" name="Oval 5"/>
            <p:cNvSpPr/>
            <p:nvPr/>
          </p:nvSpPr>
          <p:spPr>
            <a:xfrm>
              <a:off x="1676402" y="3048000"/>
              <a:ext cx="1371638" cy="1143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fontAlgn="auto">
                <a:spcBef>
                  <a:spcPts val="0"/>
                </a:spcBef>
                <a:spcAft>
                  <a:spcPts val="0"/>
                </a:spcAft>
                <a:defRPr/>
              </a:pPr>
              <a:endParaRPr lang="en-US" sz="1800" kern="1200" dirty="0"/>
            </a:p>
          </p:txBody>
        </p:sp>
        <p:sp>
          <p:nvSpPr>
            <p:cNvPr id="7" name="TextBox 6"/>
            <p:cNvSpPr txBox="1">
              <a:spLocks noChangeArrowheads="1"/>
            </p:cNvSpPr>
            <p:nvPr/>
          </p:nvSpPr>
          <p:spPr bwMode="auto">
            <a:xfrm>
              <a:off x="2895636" y="3124200"/>
              <a:ext cx="298458" cy="366713"/>
            </a:xfrm>
            <a:prstGeom prst="rect">
              <a:avLst/>
            </a:prstGeom>
            <a:noFill/>
            <a:ln w="9525">
              <a:noFill/>
              <a:miter lim="800000"/>
              <a:headEnd/>
              <a:tailEnd/>
            </a:ln>
          </p:spPr>
          <p:txBody>
            <a:bodyPr wrap="none">
              <a:spAutoFit/>
            </a:bodyPr>
            <a:lstStyle/>
            <a:p>
              <a:r>
                <a:rPr lang="en-US" sz="1800" kern="1200">
                  <a:latin typeface="Calibri" pitchFamily="34" charset="0"/>
                </a:rPr>
                <a:t>e</a:t>
              </a:r>
            </a:p>
          </p:txBody>
        </p:sp>
        <p:sp>
          <p:nvSpPr>
            <p:cNvPr id="8" name="TextBox 7"/>
            <p:cNvSpPr txBox="1">
              <a:spLocks noChangeArrowheads="1"/>
            </p:cNvSpPr>
            <p:nvPr/>
          </p:nvSpPr>
          <p:spPr bwMode="auto">
            <a:xfrm>
              <a:off x="1600200" y="3733800"/>
              <a:ext cx="298458" cy="366713"/>
            </a:xfrm>
            <a:prstGeom prst="rect">
              <a:avLst/>
            </a:prstGeom>
            <a:noFill/>
            <a:ln w="9525">
              <a:noFill/>
              <a:miter lim="800000"/>
              <a:headEnd/>
              <a:tailEnd/>
            </a:ln>
          </p:spPr>
          <p:txBody>
            <a:bodyPr wrap="none">
              <a:spAutoFit/>
            </a:bodyPr>
            <a:lstStyle/>
            <a:p>
              <a:r>
                <a:rPr lang="en-US" sz="1800" kern="1200">
                  <a:latin typeface="Calibri" pitchFamily="34" charset="0"/>
                </a:rPr>
                <a:t>e</a:t>
              </a:r>
            </a:p>
          </p:txBody>
        </p:sp>
        <p:sp>
          <p:nvSpPr>
            <p:cNvPr id="9" name="Oval 8"/>
            <p:cNvSpPr/>
            <p:nvPr/>
          </p:nvSpPr>
          <p:spPr>
            <a:xfrm>
              <a:off x="2895636" y="3276600"/>
              <a:ext cx="76202" cy="76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fontAlgn="auto">
                <a:spcBef>
                  <a:spcPts val="0"/>
                </a:spcBef>
                <a:spcAft>
                  <a:spcPts val="0"/>
                </a:spcAft>
                <a:defRPr/>
              </a:pPr>
              <a:endParaRPr lang="en-US" sz="1800" kern="1200"/>
            </a:p>
          </p:txBody>
        </p:sp>
        <p:sp>
          <p:nvSpPr>
            <p:cNvPr id="10" name="Oval 9"/>
            <p:cNvSpPr/>
            <p:nvPr/>
          </p:nvSpPr>
          <p:spPr>
            <a:xfrm>
              <a:off x="1752604" y="3886200"/>
              <a:ext cx="76202" cy="460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fontAlgn="auto">
                <a:spcBef>
                  <a:spcPts val="0"/>
                </a:spcBef>
                <a:spcAft>
                  <a:spcPts val="0"/>
                </a:spcAft>
                <a:defRPr/>
              </a:pPr>
              <a:endParaRPr lang="en-US" sz="1800" kern="1200"/>
            </a:p>
          </p:txBody>
        </p:sp>
      </p:grpSp>
    </p:spTree>
    <p:extLst>
      <p:ext uri="{BB962C8B-B14F-4D97-AF65-F5344CB8AC3E}">
        <p14:creationId xmlns:p14="http://schemas.microsoft.com/office/powerpoint/2010/main" val="2594165938"/>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Backup slides</a:t>
            </a:r>
            <a:endParaRPr lang="en-US" dirty="0"/>
          </a:p>
        </p:txBody>
      </p:sp>
    </p:spTree>
    <p:extLst>
      <p:ext uri="{BB962C8B-B14F-4D97-AF65-F5344CB8AC3E}">
        <p14:creationId xmlns:p14="http://schemas.microsoft.com/office/powerpoint/2010/main" val="4256755621"/>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solidFill>
                  <a:srgbClr val="FF0000"/>
                </a:solidFill>
              </a:rPr>
              <a:t>2010: Profile measurement By LPM at HEBT </a:t>
            </a:r>
            <a:endParaRPr lang="en-US" sz="2800" dirty="0">
              <a:solidFill>
                <a:srgbClr val="FF0000"/>
              </a:solidFill>
            </a:endParaRPr>
          </a:p>
        </p:txBody>
      </p:sp>
      <p:pic>
        <p:nvPicPr>
          <p:cNvPr id="5" name="Content Placeholder 4"/>
          <p:cNvPicPr>
            <a:picLocks noGrp="1" noChangeAspect="1"/>
          </p:cNvPicPr>
          <p:nvPr>
            <p:ph idx="1"/>
          </p:nvPr>
        </p:nvPicPr>
        <p:blipFill>
          <a:blip r:embed="rId2"/>
          <a:srcRect l="9959" r="9959"/>
          <a:stretch>
            <a:fillRect/>
          </a:stretch>
        </p:blipFill>
        <p:spPr/>
      </p:pic>
      <p:sp>
        <p:nvSpPr>
          <p:cNvPr id="4" name="Slide Number Placeholder 3"/>
          <p:cNvSpPr>
            <a:spLocks noGrp="1"/>
          </p:cNvSpPr>
          <p:nvPr>
            <p:ph type="sldNum" sz="quarter" idx="10"/>
          </p:nvPr>
        </p:nvSpPr>
        <p:spPr/>
        <p:txBody>
          <a:bodyPr/>
          <a:lstStyle/>
          <a:p>
            <a:pPr>
              <a:defRPr/>
            </a:pPr>
            <a:fld id="{56068681-3489-EE42-8D2A-59B2B0E11648}" type="slidenum">
              <a:rPr lang="en-US" smtClean="0"/>
              <a:pPr>
                <a:defRPr/>
              </a:pPr>
              <a:t>31</a:t>
            </a:fld>
            <a:endParaRPr lang="en-US"/>
          </a:p>
        </p:txBody>
      </p:sp>
      <p:sp>
        <p:nvSpPr>
          <p:cNvPr id="6" name="TextBox 5"/>
          <p:cNvSpPr txBox="1"/>
          <p:nvPr/>
        </p:nvSpPr>
        <p:spPr>
          <a:xfrm>
            <a:off x="762000" y="1447800"/>
            <a:ext cx="1454795" cy="430887"/>
          </a:xfrm>
          <a:prstGeom prst="rect">
            <a:avLst/>
          </a:prstGeom>
          <a:noFill/>
        </p:spPr>
        <p:txBody>
          <a:bodyPr wrap="none" rtlCol="0">
            <a:spAutoFit/>
          </a:bodyPr>
          <a:lstStyle/>
          <a:p>
            <a:r>
              <a:rPr lang="en-US" dirty="0" smtClean="0"/>
              <a:t>Horizontal</a:t>
            </a:r>
            <a:endParaRPr lang="en-US" dirty="0"/>
          </a:p>
        </p:txBody>
      </p:sp>
      <p:sp>
        <p:nvSpPr>
          <p:cNvPr id="7" name="TextBox 6"/>
          <p:cNvSpPr txBox="1"/>
          <p:nvPr/>
        </p:nvSpPr>
        <p:spPr>
          <a:xfrm>
            <a:off x="6553200" y="1295400"/>
            <a:ext cx="1122673" cy="430887"/>
          </a:xfrm>
          <a:prstGeom prst="rect">
            <a:avLst/>
          </a:prstGeom>
          <a:noFill/>
        </p:spPr>
        <p:txBody>
          <a:bodyPr wrap="none" rtlCol="0">
            <a:spAutoFit/>
          </a:bodyPr>
          <a:lstStyle/>
          <a:p>
            <a:r>
              <a:rPr lang="en-US" dirty="0" smtClean="0"/>
              <a:t>Vertical</a:t>
            </a:r>
            <a:endParaRPr lang="en-US" dirty="0"/>
          </a:p>
        </p:txBody>
      </p:sp>
    </p:spTree>
    <p:extLst>
      <p:ext uri="{BB962C8B-B14F-4D97-AF65-F5344CB8AC3E}">
        <p14:creationId xmlns:p14="http://schemas.microsoft.com/office/powerpoint/2010/main" val="1000467151"/>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descr="Nominal_phas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78375" y="763588"/>
            <a:ext cx="4365625"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TextBox 5"/>
          <p:cNvSpPr txBox="1">
            <a:spLocks noChangeArrowheads="1"/>
          </p:cNvSpPr>
          <p:nvPr/>
        </p:nvSpPr>
        <p:spPr bwMode="auto">
          <a:xfrm>
            <a:off x="304800" y="228600"/>
            <a:ext cx="5724644"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charset="0"/>
                <a:ea typeface="ＭＳ Ｐゴシック" charset="0"/>
              </a:defRPr>
            </a:lvl1pPr>
            <a:lvl2pPr marL="742950" indent="-285750" eaLnBrk="0" hangingPunct="0">
              <a:defRPr sz="2000">
                <a:solidFill>
                  <a:schemeClr val="tx1"/>
                </a:solidFill>
                <a:latin typeface="Times New Roman" charset="0"/>
                <a:ea typeface="ＭＳ Ｐゴシック" charset="0"/>
              </a:defRPr>
            </a:lvl2pPr>
            <a:lvl3pPr marL="1143000" indent="-228600" eaLnBrk="0" hangingPunct="0">
              <a:defRPr sz="2000">
                <a:solidFill>
                  <a:schemeClr val="tx1"/>
                </a:solidFill>
                <a:latin typeface="Times New Roman" charset="0"/>
                <a:ea typeface="ＭＳ Ｐゴシック" charset="0"/>
              </a:defRPr>
            </a:lvl3pPr>
            <a:lvl4pPr marL="1600200" indent="-228600" eaLnBrk="0" hangingPunct="0">
              <a:defRPr sz="2000">
                <a:solidFill>
                  <a:schemeClr val="tx1"/>
                </a:solidFill>
                <a:latin typeface="Times New Roman" charset="0"/>
                <a:ea typeface="ＭＳ Ｐゴシック" charset="0"/>
              </a:defRPr>
            </a:lvl4pPr>
            <a:lvl5pPr marL="2057400" indent="-228600" eaLnBrk="0" hangingPunct="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r>
              <a:rPr lang="en-US" sz="3200" b="1" dirty="0" smtClean="0">
                <a:solidFill>
                  <a:srgbClr val="C00000"/>
                </a:solidFill>
              </a:rPr>
              <a:t> </a:t>
            </a:r>
            <a:r>
              <a:rPr lang="en-US" sz="3200" b="1" dirty="0">
                <a:solidFill>
                  <a:srgbClr val="C00000"/>
                </a:solidFill>
              </a:rPr>
              <a:t>Energy Scan</a:t>
            </a:r>
            <a:r>
              <a:rPr lang="en-US" sz="2400" dirty="0"/>
              <a:t>				</a:t>
            </a:r>
          </a:p>
        </p:txBody>
      </p:sp>
      <p:sp>
        <p:nvSpPr>
          <p:cNvPr id="19460" name="TextBox 7"/>
          <p:cNvSpPr txBox="1">
            <a:spLocks noChangeArrowheads="1"/>
          </p:cNvSpPr>
          <p:nvPr/>
        </p:nvSpPr>
        <p:spPr bwMode="auto">
          <a:xfrm>
            <a:off x="4572000" y="4343400"/>
            <a:ext cx="42418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charset="0"/>
                <a:ea typeface="ＭＳ Ｐゴシック" charset="0"/>
              </a:defRPr>
            </a:lvl1pPr>
            <a:lvl2pPr marL="742950" indent="-285750" eaLnBrk="0" hangingPunct="0">
              <a:defRPr sz="2000">
                <a:solidFill>
                  <a:schemeClr val="tx1"/>
                </a:solidFill>
                <a:latin typeface="Times New Roman" charset="0"/>
                <a:ea typeface="ＭＳ Ｐゴシック" charset="0"/>
              </a:defRPr>
            </a:lvl2pPr>
            <a:lvl3pPr marL="1143000" indent="-228600" eaLnBrk="0" hangingPunct="0">
              <a:defRPr sz="2000">
                <a:solidFill>
                  <a:schemeClr val="tx1"/>
                </a:solidFill>
                <a:latin typeface="Times New Roman" charset="0"/>
                <a:ea typeface="ＭＳ Ｐゴシック" charset="0"/>
              </a:defRPr>
            </a:lvl3pPr>
            <a:lvl4pPr marL="1600200" indent="-228600" eaLnBrk="0" hangingPunct="0">
              <a:defRPr sz="2000">
                <a:solidFill>
                  <a:schemeClr val="tx1"/>
                </a:solidFill>
                <a:latin typeface="Times New Roman" charset="0"/>
                <a:ea typeface="ＭＳ Ｐゴシック" charset="0"/>
              </a:defRPr>
            </a:lvl4pPr>
            <a:lvl5pPr marL="2057400" indent="-228600" eaLnBrk="0" hangingPunct="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r>
              <a:rPr lang="en-US" sz="1400" dirty="0"/>
              <a:t>A Gaussian is fitted to the derivative of the signal vs. grid voltage data.  The center (64.2kV) is the average electron energy from the beam motion and the width (</a:t>
            </a:r>
            <a:r>
              <a:rPr lang="en-US" sz="1400" dirty="0" err="1"/>
              <a:t>σ</a:t>
            </a:r>
            <a:r>
              <a:rPr lang="en-US" sz="1400" dirty="0"/>
              <a:t>=0.87kV) is from beam-energy spread and from the space-charge potential spread.  The proton energy is </a:t>
            </a:r>
            <a:r>
              <a:rPr lang="en-US" sz="1400" dirty="0" err="1"/>
              <a:t>m</a:t>
            </a:r>
            <a:r>
              <a:rPr lang="en-US" sz="1400" baseline="-25000" dirty="0" err="1"/>
              <a:t>p</a:t>
            </a:r>
            <a:r>
              <a:rPr lang="en-US" sz="1400" dirty="0"/>
              <a:t>/m</a:t>
            </a:r>
            <a:r>
              <a:rPr lang="en-US" sz="1400" baseline="-25000" dirty="0"/>
              <a:t>e</a:t>
            </a:r>
            <a:r>
              <a:rPr lang="en-US" sz="1400" dirty="0"/>
              <a:t>=1836 times the measured electron energy:</a:t>
            </a:r>
          </a:p>
          <a:p>
            <a:endParaRPr lang="en-US" sz="1400" dirty="0"/>
          </a:p>
          <a:p>
            <a:r>
              <a:rPr lang="en-US" sz="1400" dirty="0"/>
              <a:t>	</a:t>
            </a:r>
            <a:r>
              <a:rPr lang="en-US" sz="1400" dirty="0" err="1"/>
              <a:t>E</a:t>
            </a:r>
            <a:r>
              <a:rPr lang="en-US" sz="1400" baseline="-25000" dirty="0" err="1"/>
              <a:t>p</a:t>
            </a:r>
            <a:r>
              <a:rPr lang="en-US" sz="1400" dirty="0"/>
              <a:t> = 118 MeV</a:t>
            </a:r>
          </a:p>
          <a:p>
            <a:r>
              <a:rPr lang="en-US" sz="1400" dirty="0"/>
              <a:t>	</a:t>
            </a:r>
            <a:r>
              <a:rPr lang="en-US" sz="1400" dirty="0" err="1"/>
              <a:t>σ</a:t>
            </a:r>
            <a:r>
              <a:rPr lang="en-US" sz="1400" baseline="-25000" dirty="0" err="1"/>
              <a:t>p</a:t>
            </a:r>
            <a:r>
              <a:rPr lang="en-US" sz="1400" dirty="0"/>
              <a:t> = 1.6 MeV   </a:t>
            </a:r>
          </a:p>
        </p:txBody>
      </p:sp>
      <p:pic>
        <p:nvPicPr>
          <p:cNvPr id="19461"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838200"/>
            <a:ext cx="38862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2" name="TextBox 9"/>
          <p:cNvSpPr txBox="1">
            <a:spLocks noChangeArrowheads="1"/>
          </p:cNvSpPr>
          <p:nvPr/>
        </p:nvSpPr>
        <p:spPr bwMode="auto">
          <a:xfrm>
            <a:off x="304800" y="4953000"/>
            <a:ext cx="375084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charset="0"/>
                <a:ea typeface="ＭＳ Ｐゴシック" charset="0"/>
              </a:defRPr>
            </a:lvl1pPr>
            <a:lvl2pPr marL="742950" indent="-285750" eaLnBrk="0" hangingPunct="0">
              <a:defRPr sz="2000">
                <a:solidFill>
                  <a:schemeClr val="tx1"/>
                </a:solidFill>
                <a:latin typeface="Times New Roman" charset="0"/>
                <a:ea typeface="ＭＳ Ｐゴシック" charset="0"/>
              </a:defRPr>
            </a:lvl2pPr>
            <a:lvl3pPr marL="1143000" indent="-228600" eaLnBrk="0" hangingPunct="0">
              <a:defRPr sz="2000">
                <a:solidFill>
                  <a:schemeClr val="tx1"/>
                </a:solidFill>
                <a:latin typeface="Times New Roman" charset="0"/>
                <a:ea typeface="ＭＳ Ｐゴシック" charset="0"/>
              </a:defRPr>
            </a:lvl3pPr>
            <a:lvl4pPr marL="1600200" indent="-228600" eaLnBrk="0" hangingPunct="0">
              <a:defRPr sz="2000">
                <a:solidFill>
                  <a:schemeClr val="tx1"/>
                </a:solidFill>
                <a:latin typeface="Times New Roman" charset="0"/>
                <a:ea typeface="ＭＳ Ｐゴシック" charset="0"/>
              </a:defRPr>
            </a:lvl4pPr>
            <a:lvl5pPr marL="2057400" indent="-228600" eaLnBrk="0" hangingPunct="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r>
              <a:rPr lang="en-US" sz="1400" dirty="0"/>
              <a:t>Measured electron energy  verse time in the </a:t>
            </a:r>
            <a:r>
              <a:rPr lang="en-US" sz="1400" dirty="0" smtClean="0"/>
              <a:t>pulse</a:t>
            </a:r>
          </a:p>
          <a:p>
            <a:endParaRPr lang="en-US" sz="1400" dirty="0"/>
          </a:p>
        </p:txBody>
      </p:sp>
      <p:sp>
        <p:nvSpPr>
          <p:cNvPr id="7" name="TextBox 6"/>
          <p:cNvSpPr txBox="1"/>
          <p:nvPr/>
        </p:nvSpPr>
        <p:spPr>
          <a:xfrm>
            <a:off x="304800" y="5181600"/>
            <a:ext cx="4206701" cy="307777"/>
          </a:xfrm>
          <a:prstGeom prst="rect">
            <a:avLst/>
          </a:prstGeom>
          <a:noFill/>
        </p:spPr>
        <p:txBody>
          <a:bodyPr wrap="none" rtlCol="0">
            <a:spAutoFit/>
          </a:bodyPr>
          <a:lstStyle/>
          <a:p>
            <a:r>
              <a:rPr lang="en-US" sz="1400" dirty="0" smtClean="0"/>
              <a:t>0.6% drop in the energy during 0.5 </a:t>
            </a:r>
            <a:r>
              <a:rPr lang="en-US" sz="1400" dirty="0" err="1" smtClean="0"/>
              <a:t>ms</a:t>
            </a:r>
            <a:r>
              <a:rPr lang="en-US" sz="1400" dirty="0" smtClean="0"/>
              <a:t> beam pulse</a:t>
            </a:r>
            <a:endParaRPr lang="en-US" sz="1400" dirty="0"/>
          </a:p>
        </p:txBody>
      </p:sp>
    </p:spTree>
    <p:extLst>
      <p:ext uri="{BB962C8B-B14F-4D97-AF65-F5344CB8AC3E}">
        <p14:creationId xmlns:p14="http://schemas.microsoft.com/office/powerpoint/2010/main" val="767394101"/>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4"/>
          <p:cNvSpPr>
            <a:spLocks noGrp="1" noChangeArrowheads="1"/>
          </p:cNvSpPr>
          <p:nvPr>
            <p:ph type="title"/>
          </p:nvPr>
        </p:nvSpPr>
        <p:spPr>
          <a:xfrm>
            <a:off x="457200" y="152400"/>
            <a:ext cx="8229600" cy="609600"/>
          </a:xfrm>
        </p:spPr>
        <p:txBody>
          <a:bodyPr/>
          <a:lstStyle/>
          <a:p>
            <a:pPr eaLnBrk="1" hangingPunct="1">
              <a:defRPr/>
            </a:pPr>
            <a:r>
              <a:rPr lang="en-US" sz="4000" smtClean="0">
                <a:cs typeface="+mj-cs"/>
              </a:rPr>
              <a:t> </a:t>
            </a:r>
            <a:r>
              <a:rPr lang="en-US" sz="4000" smtClean="0">
                <a:solidFill>
                  <a:srgbClr val="FF0000"/>
                </a:solidFill>
                <a:cs typeface="+mj-cs"/>
              </a:rPr>
              <a:t> Profile Measurement</a:t>
            </a:r>
          </a:p>
        </p:txBody>
      </p:sp>
      <p:pic>
        <p:nvPicPr>
          <p:cNvPr id="5122" name="Picture 5" descr="OPPIS_LEB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762000"/>
            <a:ext cx="8915400" cy="296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4724400"/>
            <a:ext cx="3124200" cy="199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7175"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7400" y="2286000"/>
            <a:ext cx="3124200" cy="190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7177"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90800" y="2819400"/>
            <a:ext cx="3048000" cy="160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7178"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81800" y="4419600"/>
            <a:ext cx="2103438"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7180" name="Picture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8600" y="5105400"/>
            <a:ext cx="2674938" cy="1341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7181" name="Line 13"/>
          <p:cNvSpPr>
            <a:spLocks noChangeShapeType="1"/>
          </p:cNvSpPr>
          <p:nvPr/>
        </p:nvSpPr>
        <p:spPr bwMode="auto">
          <a:xfrm>
            <a:off x="7391400" y="1371600"/>
            <a:ext cx="0" cy="8382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7182" name="Text Box 14"/>
          <p:cNvSpPr txBox="1">
            <a:spLocks noChangeArrowheads="1"/>
          </p:cNvSpPr>
          <p:nvPr/>
        </p:nvSpPr>
        <p:spPr bwMode="auto">
          <a:xfrm>
            <a:off x="2667000" y="4343400"/>
            <a:ext cx="21367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200" b="1">
                <a:solidFill>
                  <a:srgbClr val="003300"/>
                </a:solidFill>
                <a:cs typeface="+mn-cs"/>
              </a:rPr>
              <a:t>Transverse Optical System</a:t>
            </a:r>
          </a:p>
        </p:txBody>
      </p:sp>
      <p:sp>
        <p:nvSpPr>
          <p:cNvPr id="7183" name="Text Box 15"/>
          <p:cNvSpPr txBox="1">
            <a:spLocks noChangeArrowheads="1"/>
          </p:cNvSpPr>
          <p:nvPr/>
        </p:nvSpPr>
        <p:spPr bwMode="auto">
          <a:xfrm>
            <a:off x="3276600" y="6583363"/>
            <a:ext cx="29559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200" b="1">
                <a:solidFill>
                  <a:srgbClr val="003300"/>
                </a:solidFill>
                <a:cs typeface="+mn-cs"/>
              </a:rPr>
              <a:t>e from H- are guided by magnetic field</a:t>
            </a:r>
          </a:p>
        </p:txBody>
      </p:sp>
      <p:sp>
        <p:nvSpPr>
          <p:cNvPr id="7184" name="Text Box 16"/>
          <p:cNvSpPr txBox="1">
            <a:spLocks noChangeArrowheads="1"/>
          </p:cNvSpPr>
          <p:nvPr/>
        </p:nvSpPr>
        <p:spPr bwMode="auto">
          <a:xfrm>
            <a:off x="6765925" y="6510338"/>
            <a:ext cx="193357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200" b="1">
                <a:solidFill>
                  <a:srgbClr val="003300"/>
                </a:solidFill>
                <a:cs typeface="+mn-cs"/>
              </a:rPr>
              <a:t>Solenoid Magnetic Field</a:t>
            </a:r>
          </a:p>
        </p:txBody>
      </p:sp>
      <p:sp>
        <p:nvSpPr>
          <p:cNvPr id="7185" name="Text Box 17"/>
          <p:cNvSpPr txBox="1">
            <a:spLocks noChangeArrowheads="1"/>
          </p:cNvSpPr>
          <p:nvPr/>
        </p:nvSpPr>
        <p:spPr bwMode="auto">
          <a:xfrm>
            <a:off x="4343400" y="3657600"/>
            <a:ext cx="14065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000" b="1">
                <a:solidFill>
                  <a:schemeClr val="accent2"/>
                </a:solidFill>
                <a:cs typeface="+mn-cs"/>
              </a:rPr>
              <a:t>Nd:YAG (</a:t>
            </a:r>
            <a:r>
              <a:rPr lang="en-US" sz="1000" b="1">
                <a:solidFill>
                  <a:schemeClr val="accent2"/>
                </a:solidFill>
                <a:cs typeface="+mn-cs"/>
                <a:sym typeface="Symbol" charset="0"/>
              </a:rPr>
              <a:t>=1064nm)</a:t>
            </a:r>
          </a:p>
        </p:txBody>
      </p:sp>
      <p:sp>
        <p:nvSpPr>
          <p:cNvPr id="7186" name="Line 18"/>
          <p:cNvSpPr>
            <a:spLocks noChangeShapeType="1"/>
          </p:cNvSpPr>
          <p:nvPr/>
        </p:nvSpPr>
        <p:spPr bwMode="auto">
          <a:xfrm>
            <a:off x="7467600" y="4267200"/>
            <a:ext cx="0" cy="457200"/>
          </a:xfrm>
          <a:prstGeom prst="line">
            <a:avLst/>
          </a:prstGeom>
          <a:noFill/>
          <a:ln w="381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7187" name="Text Box 19"/>
          <p:cNvSpPr txBox="1">
            <a:spLocks noChangeArrowheads="1"/>
          </p:cNvSpPr>
          <p:nvPr/>
        </p:nvSpPr>
        <p:spPr bwMode="auto">
          <a:xfrm>
            <a:off x="990600" y="6583363"/>
            <a:ext cx="1309688"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200" b="1">
                <a:solidFill>
                  <a:srgbClr val="003300"/>
                </a:solidFill>
                <a:cs typeface="+mn-cs"/>
              </a:rPr>
              <a:t>H- Beam profile</a:t>
            </a:r>
          </a:p>
        </p:txBody>
      </p:sp>
      <p:sp>
        <p:nvSpPr>
          <p:cNvPr id="7188" name="Line 20"/>
          <p:cNvSpPr>
            <a:spLocks noChangeShapeType="1"/>
          </p:cNvSpPr>
          <p:nvPr/>
        </p:nvSpPr>
        <p:spPr bwMode="auto">
          <a:xfrm flipV="1">
            <a:off x="3429000" y="4800600"/>
            <a:ext cx="0" cy="3048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7189" name="Line 21"/>
          <p:cNvSpPr>
            <a:spLocks noChangeShapeType="1"/>
          </p:cNvSpPr>
          <p:nvPr/>
        </p:nvSpPr>
        <p:spPr bwMode="auto">
          <a:xfrm flipH="1">
            <a:off x="1981200" y="4800600"/>
            <a:ext cx="14478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7190" name="Line 22"/>
          <p:cNvSpPr>
            <a:spLocks noChangeShapeType="1"/>
          </p:cNvSpPr>
          <p:nvPr/>
        </p:nvSpPr>
        <p:spPr bwMode="auto">
          <a:xfrm>
            <a:off x="1981200" y="4800600"/>
            <a:ext cx="0" cy="3048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7192" name="Text Box 24"/>
          <p:cNvSpPr txBox="1">
            <a:spLocks noChangeArrowheads="1"/>
          </p:cNvSpPr>
          <p:nvPr/>
        </p:nvSpPr>
        <p:spPr bwMode="auto">
          <a:xfrm>
            <a:off x="2133600" y="4800600"/>
            <a:ext cx="6826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000" b="1">
                <a:solidFill>
                  <a:schemeClr val="accent2"/>
                </a:solidFill>
                <a:cs typeface="+mn-cs"/>
              </a:rPr>
              <a:t>Labview</a:t>
            </a:r>
          </a:p>
        </p:txBody>
      </p:sp>
    </p:spTree>
    <p:extLst>
      <p:ext uri="{BB962C8B-B14F-4D97-AF65-F5344CB8AC3E}">
        <p14:creationId xmlns:p14="http://schemas.microsoft.com/office/powerpoint/2010/main" val="161402931"/>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sz="3200" dirty="0">
                <a:solidFill>
                  <a:srgbClr val="FF0000"/>
                </a:solidFill>
              </a:rPr>
              <a:t>Space Charge Potential DC Beam</a:t>
            </a:r>
          </a:p>
        </p:txBody>
      </p:sp>
      <p:sp>
        <p:nvSpPr>
          <p:cNvPr id="13315" name="Rectangle 3"/>
          <p:cNvSpPr>
            <a:spLocks noGrp="1" noChangeArrowheads="1"/>
          </p:cNvSpPr>
          <p:nvPr>
            <p:ph type="body" sz="half" idx="1"/>
          </p:nvPr>
        </p:nvSpPr>
        <p:spPr>
          <a:xfrm>
            <a:off x="457200" y="1371600"/>
            <a:ext cx="4038600" cy="4754563"/>
          </a:xfrm>
        </p:spPr>
        <p:txBody>
          <a:bodyPr/>
          <a:lstStyle/>
          <a:p>
            <a:pPr>
              <a:buFontTx/>
              <a:buNone/>
            </a:pPr>
            <a:endParaRPr lang="en-US" sz="2000" dirty="0">
              <a:sym typeface="Symbol" charset="0"/>
            </a:endParaRPr>
          </a:p>
          <a:p>
            <a:pPr>
              <a:buFontTx/>
              <a:buNone/>
            </a:pPr>
            <a:endParaRPr lang="en-US" sz="2000" dirty="0">
              <a:sym typeface="Symbol" charset="0"/>
            </a:endParaRPr>
          </a:p>
          <a:p>
            <a:pPr>
              <a:buFontTx/>
              <a:buNone/>
            </a:pPr>
            <a:endParaRPr lang="en-US" sz="2800" dirty="0">
              <a:sym typeface="Symbol" charset="0"/>
            </a:endParaRPr>
          </a:p>
          <a:p>
            <a:pPr>
              <a:buFontTx/>
              <a:buNone/>
            </a:pPr>
            <a:endParaRPr lang="en-US" sz="2800" dirty="0"/>
          </a:p>
        </p:txBody>
      </p:sp>
      <p:sp>
        <p:nvSpPr>
          <p:cNvPr id="13316" name="Text Box 4"/>
          <p:cNvSpPr txBox="1">
            <a:spLocks noChangeArrowheads="1"/>
          </p:cNvSpPr>
          <p:nvPr/>
        </p:nvSpPr>
        <p:spPr bwMode="auto">
          <a:xfrm>
            <a:off x="6553200" y="1219200"/>
            <a:ext cx="2590800" cy="3231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dirty="0">
              <a:sym typeface="Symbol" charset="0"/>
            </a:endParaRPr>
          </a:p>
          <a:p>
            <a:r>
              <a:rPr lang="en-US" sz="2000" dirty="0">
                <a:sym typeface="Symbol" charset="0"/>
              </a:rPr>
              <a:t>a</a:t>
            </a:r>
            <a:r>
              <a:rPr lang="en-US" sz="2000" baseline="-25000" dirty="0">
                <a:sym typeface="Symbol" charset="0"/>
              </a:rPr>
              <a:t>x</a:t>
            </a:r>
            <a:r>
              <a:rPr lang="en-US" sz="2000" dirty="0">
                <a:sym typeface="Symbol" charset="0"/>
              </a:rPr>
              <a:t>=13.5, a</a:t>
            </a:r>
            <a:r>
              <a:rPr lang="en-US" sz="2000" baseline="-25000" dirty="0">
                <a:sym typeface="Symbol" charset="0"/>
              </a:rPr>
              <a:t>y</a:t>
            </a:r>
            <a:r>
              <a:rPr lang="en-US" sz="2000" dirty="0">
                <a:sym typeface="Symbol" charset="0"/>
              </a:rPr>
              <a:t>=7.0 mm,  </a:t>
            </a:r>
          </a:p>
          <a:p>
            <a:r>
              <a:rPr lang="en-US" sz="2000" dirty="0" err="1">
                <a:sym typeface="Symbol" charset="0"/>
              </a:rPr>
              <a:t>b</a:t>
            </a:r>
            <a:r>
              <a:rPr lang="en-US" sz="2000" baseline="-25000" dirty="0" err="1">
                <a:sym typeface="Symbol" charset="0"/>
              </a:rPr>
              <a:t>x</a:t>
            </a:r>
            <a:r>
              <a:rPr lang="en-US" sz="2000" dirty="0">
                <a:sym typeface="Symbol" charset="0"/>
              </a:rPr>
              <a:t>=b</a:t>
            </a:r>
            <a:r>
              <a:rPr lang="en-US" sz="2000" baseline="-25000" dirty="0">
                <a:sym typeface="Symbol" charset="0"/>
              </a:rPr>
              <a:t>y</a:t>
            </a:r>
            <a:r>
              <a:rPr lang="en-US" sz="2000" dirty="0">
                <a:sym typeface="Symbol" charset="0"/>
              </a:rPr>
              <a:t>= 38 mm</a:t>
            </a:r>
          </a:p>
          <a:p>
            <a:r>
              <a:rPr lang="en-US" sz="2000" dirty="0">
                <a:sym typeface="Symbol" charset="0"/>
              </a:rPr>
              <a:t>R=(</a:t>
            </a:r>
            <a:r>
              <a:rPr lang="en-US" sz="2000" dirty="0" err="1">
                <a:sym typeface="Symbol" charset="0"/>
              </a:rPr>
              <a:t>x+y</a:t>
            </a:r>
            <a:r>
              <a:rPr lang="en-US" sz="2000" dirty="0">
                <a:sym typeface="Symbol" charset="0"/>
              </a:rPr>
              <a:t>)/2=10.25 mm</a:t>
            </a:r>
          </a:p>
          <a:p>
            <a:r>
              <a:rPr lang="en-US" sz="2000" dirty="0">
                <a:sym typeface="Symbol" charset="0"/>
              </a:rPr>
              <a:t>V</a:t>
            </a:r>
            <a:r>
              <a:rPr lang="en-US" sz="2000" baseline="-25000" dirty="0">
                <a:sym typeface="Symbol" charset="0"/>
              </a:rPr>
              <a:t>0</a:t>
            </a:r>
            <a:r>
              <a:rPr lang="en-US" sz="2000" dirty="0">
                <a:sym typeface="Symbol" charset="0"/>
              </a:rPr>
              <a:t>(70mA) ~ 200 V</a:t>
            </a:r>
          </a:p>
          <a:p>
            <a:r>
              <a:rPr lang="en-US" sz="2000" dirty="0" err="1">
                <a:sym typeface="Symbol" charset="0"/>
              </a:rPr>
              <a:t>T</a:t>
            </a:r>
            <a:r>
              <a:rPr lang="en-US" sz="2000" baseline="-25000" dirty="0" err="1">
                <a:sym typeface="Symbol" charset="0"/>
              </a:rPr>
              <a:t>e</a:t>
            </a:r>
            <a:r>
              <a:rPr lang="en-US" sz="2000" dirty="0">
                <a:sym typeface="Symbol" charset="0"/>
              </a:rPr>
              <a:t>=408+200 =~600 V</a:t>
            </a:r>
            <a:endParaRPr lang="en-US" sz="2000" baseline="-25000" dirty="0">
              <a:sym typeface="Symbol" charset="0"/>
            </a:endParaRPr>
          </a:p>
          <a:p>
            <a:endParaRPr lang="en-US" dirty="0"/>
          </a:p>
          <a:p>
            <a:endParaRPr lang="en-US" dirty="0"/>
          </a:p>
        </p:txBody>
      </p:sp>
      <p:pic>
        <p:nvPicPr>
          <p:cNvPr id="13317" name="Picture 5" descr="ZLPM1_ps_sweep_2008_05_28_15_15_3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3055938"/>
            <a:ext cx="3810000" cy="372586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3318" name="Object 6"/>
          <p:cNvGraphicFramePr>
            <a:graphicFrameLocks noGrp="1" noChangeAspect="1"/>
          </p:cNvGraphicFramePr>
          <p:nvPr>
            <p:ph sz="half" idx="2"/>
          </p:nvPr>
        </p:nvGraphicFramePr>
        <p:xfrm>
          <a:off x="304800" y="1219200"/>
          <a:ext cx="3200400" cy="2727325"/>
        </p:xfrm>
        <a:graphic>
          <a:graphicData uri="http://schemas.openxmlformats.org/presentationml/2006/ole">
            <mc:AlternateContent xmlns:mc="http://schemas.openxmlformats.org/markup-compatibility/2006">
              <mc:Choice xmlns:v="urn:schemas-microsoft-com:vml" Requires="v">
                <p:oleObj spid="_x0000_s9242" name="Equation" r:id="rId5" imgW="2145960" imgH="1828800" progId="Equation.3">
                  <p:embed/>
                </p:oleObj>
              </mc:Choice>
              <mc:Fallback>
                <p:oleObj name="Equation" r:id="rId5" imgW="2145960" imgH="18288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1219200"/>
                        <a:ext cx="3200400" cy="2727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oleObj>
              </mc:Fallback>
            </mc:AlternateContent>
          </a:graphicData>
        </a:graphic>
      </p:graphicFrame>
      <p:sp>
        <p:nvSpPr>
          <p:cNvPr id="13319" name="Line 7"/>
          <p:cNvSpPr>
            <a:spLocks noChangeShapeType="1"/>
          </p:cNvSpPr>
          <p:nvPr/>
        </p:nvSpPr>
        <p:spPr bwMode="auto">
          <a:xfrm flipH="1">
            <a:off x="2362200" y="4495800"/>
            <a:ext cx="1447800" cy="381000"/>
          </a:xfrm>
          <a:prstGeom prst="line">
            <a:avLst/>
          </a:prstGeom>
          <a:noFill/>
          <a:ln w="2857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3320" name="Text Box 8"/>
          <p:cNvSpPr txBox="1">
            <a:spLocks noChangeArrowheads="1"/>
          </p:cNvSpPr>
          <p:nvPr/>
        </p:nvSpPr>
        <p:spPr bwMode="auto">
          <a:xfrm>
            <a:off x="228600" y="4800600"/>
            <a:ext cx="2145714"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000" dirty="0">
                <a:sym typeface="Symbol" charset="0"/>
              </a:rPr>
              <a:t>E</a:t>
            </a:r>
            <a:r>
              <a:rPr lang="en-US" sz="2000" baseline="-25000" dirty="0">
                <a:sym typeface="Symbol" charset="0"/>
              </a:rPr>
              <a:t>e0</a:t>
            </a:r>
            <a:r>
              <a:rPr lang="en-US" sz="2000" dirty="0">
                <a:sym typeface="Symbol" charset="0"/>
              </a:rPr>
              <a:t>=7.5.10</a:t>
            </a:r>
            <a:r>
              <a:rPr lang="en-US" sz="2000" baseline="30000" dirty="0">
                <a:sym typeface="Symbol" charset="0"/>
              </a:rPr>
              <a:t>5</a:t>
            </a:r>
            <a:r>
              <a:rPr lang="en-US" sz="2000" dirty="0">
                <a:sym typeface="Symbol" charset="0"/>
              </a:rPr>
              <a:t>/1838</a:t>
            </a:r>
          </a:p>
          <a:p>
            <a:r>
              <a:rPr lang="en-US" sz="2000" dirty="0">
                <a:sym typeface="Symbol" charset="0"/>
              </a:rPr>
              <a:t>      =408 V</a:t>
            </a:r>
          </a:p>
          <a:p>
            <a:endParaRPr lang="en-US" dirty="0">
              <a:sym typeface="Symbol" charset="0"/>
            </a:endParaRPr>
          </a:p>
          <a:p>
            <a:r>
              <a:rPr lang="en-US" dirty="0">
                <a:sym typeface="Symbol" charset="0"/>
              </a:rPr>
              <a:t> </a:t>
            </a:r>
          </a:p>
        </p:txBody>
      </p:sp>
      <p:sp>
        <p:nvSpPr>
          <p:cNvPr id="13321" name="Line 9"/>
          <p:cNvSpPr>
            <a:spLocks noChangeShapeType="1"/>
          </p:cNvSpPr>
          <p:nvPr/>
        </p:nvSpPr>
        <p:spPr bwMode="auto">
          <a:xfrm flipH="1">
            <a:off x="4191000" y="2819400"/>
            <a:ext cx="2438400" cy="5334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nvGrpSpPr>
          <p:cNvPr id="13322" name="Group 10"/>
          <p:cNvGrpSpPr>
            <a:grpSpLocks/>
          </p:cNvGrpSpPr>
          <p:nvPr/>
        </p:nvGrpSpPr>
        <p:grpSpPr bwMode="auto">
          <a:xfrm>
            <a:off x="3733800" y="1295400"/>
            <a:ext cx="2133600" cy="1600200"/>
            <a:chOff x="714" y="1968"/>
            <a:chExt cx="629" cy="543"/>
          </a:xfrm>
        </p:grpSpPr>
        <p:pic>
          <p:nvPicPr>
            <p:cNvPr id="13323" name="Picture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4" y="2048"/>
              <a:ext cx="585" cy="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4" name="Line 12"/>
            <p:cNvSpPr>
              <a:spLocks noChangeShapeType="1"/>
            </p:cNvSpPr>
            <p:nvPr/>
          </p:nvSpPr>
          <p:spPr bwMode="auto">
            <a:xfrm>
              <a:off x="1007" y="2475"/>
              <a:ext cx="184"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3325" name="Oval 13"/>
            <p:cNvSpPr>
              <a:spLocks noChangeArrowheads="1"/>
            </p:cNvSpPr>
            <p:nvPr/>
          </p:nvSpPr>
          <p:spPr bwMode="auto">
            <a:xfrm>
              <a:off x="952" y="2190"/>
              <a:ext cx="19" cy="21"/>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326" name="Oval 14"/>
            <p:cNvSpPr>
              <a:spLocks noChangeArrowheads="1"/>
            </p:cNvSpPr>
            <p:nvPr/>
          </p:nvSpPr>
          <p:spPr bwMode="auto">
            <a:xfrm>
              <a:off x="1026" y="2190"/>
              <a:ext cx="18" cy="21"/>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327" name="Line 15"/>
            <p:cNvSpPr>
              <a:spLocks noChangeShapeType="1"/>
            </p:cNvSpPr>
            <p:nvPr/>
          </p:nvSpPr>
          <p:spPr bwMode="auto">
            <a:xfrm>
              <a:off x="1044" y="2190"/>
              <a:ext cx="165"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3328" name="Line 16"/>
            <p:cNvSpPr>
              <a:spLocks noChangeShapeType="1"/>
            </p:cNvSpPr>
            <p:nvPr/>
          </p:nvSpPr>
          <p:spPr bwMode="auto">
            <a:xfrm>
              <a:off x="1209" y="2190"/>
              <a:ext cx="0" cy="244"/>
            </a:xfrm>
            <a:prstGeom prst="line">
              <a:avLst/>
            </a:prstGeom>
            <a:noFill/>
            <a:ln w="2857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3329" name="Text Box 17"/>
            <p:cNvSpPr txBox="1">
              <a:spLocks noChangeArrowheads="1"/>
            </p:cNvSpPr>
            <p:nvPr/>
          </p:nvSpPr>
          <p:spPr bwMode="auto">
            <a:xfrm>
              <a:off x="1196" y="2239"/>
              <a:ext cx="147" cy="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1200">
                  <a:sym typeface="Symbol" charset="0"/>
                </a:rPr>
                <a:t></a:t>
              </a:r>
            </a:p>
          </p:txBody>
        </p:sp>
        <p:sp>
          <p:nvSpPr>
            <p:cNvPr id="13330" name="Text Box 18"/>
            <p:cNvSpPr txBox="1">
              <a:spLocks noChangeArrowheads="1"/>
            </p:cNvSpPr>
            <p:nvPr/>
          </p:nvSpPr>
          <p:spPr bwMode="auto">
            <a:xfrm>
              <a:off x="912" y="1968"/>
              <a:ext cx="265" cy="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200" b="1"/>
                <a:t>T</a:t>
              </a:r>
              <a:r>
                <a:rPr lang="en-US" sz="1200" b="1" baseline="-25000"/>
                <a:t>e</a:t>
              </a:r>
              <a:r>
                <a:rPr lang="en-US" sz="1200" b="1"/>
                <a:t> =T</a:t>
              </a:r>
              <a:r>
                <a:rPr lang="en-US" sz="1200" b="1" baseline="-25000"/>
                <a:t>e0</a:t>
              </a:r>
              <a:r>
                <a:rPr lang="en-US" sz="1200" b="1"/>
                <a:t>+ </a:t>
              </a:r>
              <a:r>
                <a:rPr lang="en-US" sz="1200" b="1">
                  <a:sym typeface="Symbol" charset="0"/>
                </a:rPr>
                <a:t></a:t>
              </a:r>
            </a:p>
          </p:txBody>
        </p:sp>
      </p:grpSp>
      <p:sp>
        <p:nvSpPr>
          <p:cNvPr id="13331" name="Text Box 19"/>
          <p:cNvSpPr txBox="1">
            <a:spLocks noChangeArrowheads="1"/>
          </p:cNvSpPr>
          <p:nvPr/>
        </p:nvSpPr>
        <p:spPr bwMode="auto">
          <a:xfrm>
            <a:off x="5394325" y="2627313"/>
            <a:ext cx="2603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t>r</a:t>
            </a:r>
          </a:p>
        </p:txBody>
      </p:sp>
    </p:spTree>
    <p:extLst>
      <p:ext uri="{BB962C8B-B14F-4D97-AF65-F5344CB8AC3E}">
        <p14:creationId xmlns:p14="http://schemas.microsoft.com/office/powerpoint/2010/main" val="618302432"/>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3810000"/>
            <a:ext cx="3581400" cy="2763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7411" name="Rectangle 3"/>
          <p:cNvSpPr>
            <a:spLocks noGrp="1" noChangeArrowheads="1"/>
          </p:cNvSpPr>
          <p:nvPr>
            <p:ph type="title"/>
          </p:nvPr>
        </p:nvSpPr>
        <p:spPr>
          <a:xfrm>
            <a:off x="457200" y="0"/>
            <a:ext cx="8229600" cy="762000"/>
          </a:xfrm>
        </p:spPr>
        <p:txBody>
          <a:bodyPr/>
          <a:lstStyle/>
          <a:p>
            <a:r>
              <a:rPr lang="en-US">
                <a:solidFill>
                  <a:srgbClr val="FF0000"/>
                </a:solidFill>
              </a:rPr>
              <a:t>KOBRA Simulations</a:t>
            </a:r>
          </a:p>
        </p:txBody>
      </p:sp>
      <p:pic>
        <p:nvPicPr>
          <p:cNvPr id="1741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685800"/>
            <a:ext cx="4876800" cy="3767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741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5800" y="838200"/>
            <a:ext cx="4495800" cy="3471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7414" name="Text Box 6"/>
          <p:cNvSpPr txBox="1">
            <a:spLocks noChangeArrowheads="1"/>
          </p:cNvSpPr>
          <p:nvPr/>
        </p:nvSpPr>
        <p:spPr bwMode="auto">
          <a:xfrm>
            <a:off x="838200" y="4114800"/>
            <a:ext cx="22987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800" b="1" dirty="0">
                <a:solidFill>
                  <a:srgbClr val="003300"/>
                </a:solidFill>
              </a:rPr>
              <a:t>X-Z Plane</a:t>
            </a:r>
          </a:p>
          <a:p>
            <a:r>
              <a:rPr lang="en-US" sz="1800" b="1" dirty="0">
                <a:solidFill>
                  <a:srgbClr val="003300"/>
                </a:solidFill>
              </a:rPr>
              <a:t> Axial Mag. Field =0</a:t>
            </a:r>
          </a:p>
        </p:txBody>
      </p:sp>
      <p:sp>
        <p:nvSpPr>
          <p:cNvPr id="17415" name="Text Box 7"/>
          <p:cNvSpPr txBox="1">
            <a:spLocks noChangeArrowheads="1"/>
          </p:cNvSpPr>
          <p:nvPr/>
        </p:nvSpPr>
        <p:spPr bwMode="auto">
          <a:xfrm>
            <a:off x="5715000" y="4038600"/>
            <a:ext cx="27305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800" b="1" dirty="0">
                <a:solidFill>
                  <a:srgbClr val="003300"/>
                </a:solidFill>
              </a:rPr>
              <a:t>X-Z Plane</a:t>
            </a:r>
          </a:p>
          <a:p>
            <a:r>
              <a:rPr lang="en-US" sz="1800" b="1" dirty="0">
                <a:solidFill>
                  <a:srgbClr val="003300"/>
                </a:solidFill>
              </a:rPr>
              <a:t> Axial Mag. Field =100G</a:t>
            </a:r>
          </a:p>
        </p:txBody>
      </p:sp>
      <p:sp>
        <p:nvSpPr>
          <p:cNvPr id="17416" name="Text Box 8"/>
          <p:cNvSpPr txBox="1">
            <a:spLocks noChangeArrowheads="1"/>
          </p:cNvSpPr>
          <p:nvPr/>
        </p:nvSpPr>
        <p:spPr bwMode="auto">
          <a:xfrm>
            <a:off x="1828800" y="6324600"/>
            <a:ext cx="5334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r>
              <a:rPr lang="en-US" sz="1800" b="1" dirty="0">
                <a:solidFill>
                  <a:srgbClr val="003300"/>
                </a:solidFill>
              </a:rPr>
              <a:t>X-Y Plane; Axial Mag. Field =100G</a:t>
            </a:r>
          </a:p>
        </p:txBody>
      </p:sp>
    </p:spTree>
    <p:extLst>
      <p:ext uri="{BB962C8B-B14F-4D97-AF65-F5344CB8AC3E}">
        <p14:creationId xmlns:p14="http://schemas.microsoft.com/office/powerpoint/2010/main" val="972925347"/>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0"/>
            <a:ext cx="8229600" cy="838200"/>
          </a:xfrm>
        </p:spPr>
        <p:txBody>
          <a:bodyPr/>
          <a:lstStyle/>
          <a:p>
            <a:r>
              <a:rPr lang="en-US" sz="4000">
                <a:solidFill>
                  <a:srgbClr val="FF0000"/>
                </a:solidFill>
              </a:rPr>
              <a:t>SCP Bunched Beam</a:t>
            </a:r>
          </a:p>
        </p:txBody>
      </p:sp>
      <p:graphicFrame>
        <p:nvGraphicFramePr>
          <p:cNvPr id="21507" name="Object 3"/>
          <p:cNvGraphicFramePr>
            <a:graphicFrameLocks noGrp="1" noChangeAspect="1"/>
          </p:cNvGraphicFramePr>
          <p:nvPr>
            <p:ph sz="half" idx="1"/>
          </p:nvPr>
        </p:nvGraphicFramePr>
        <p:xfrm>
          <a:off x="152400" y="1676400"/>
          <a:ext cx="2667000" cy="2225675"/>
        </p:xfrm>
        <a:graphic>
          <a:graphicData uri="http://schemas.openxmlformats.org/presentationml/2006/ole">
            <mc:AlternateContent xmlns:mc="http://schemas.openxmlformats.org/markup-compatibility/2006">
              <mc:Choice xmlns:v="urn:schemas-microsoft-com:vml" Requires="v">
                <p:oleObj spid="_x0000_s10288" name="Equation" r:id="rId4" imgW="1917360" imgH="1600200" progId="Equation.3">
                  <p:embed/>
                </p:oleObj>
              </mc:Choice>
              <mc:Fallback>
                <p:oleObj name="Equation" r:id="rId4" imgW="1917360" imgH="16002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1676400"/>
                        <a:ext cx="2667000" cy="2225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oleObj>
              </mc:Fallback>
            </mc:AlternateContent>
          </a:graphicData>
        </a:graphic>
      </p:graphicFrame>
      <p:pic>
        <p:nvPicPr>
          <p:cNvPr id="21508" name="Picture 4" descr="sl00166_"/>
          <p:cNvPicPr>
            <a:picLocks noGrp="1" noChangeAspect="1" noChangeArrowheads="1"/>
          </p:cNvPicPr>
          <p:nvPr>
            <p:ph type="body" idx="4294967295"/>
          </p:nvPr>
        </p:nvPicPr>
        <p:blipFill>
          <a:blip r:embed="rId6">
            <a:extLst>
              <a:ext uri="{28A0092B-C50C-407E-A947-70E740481C1C}">
                <a14:useLocalDpi xmlns:a14="http://schemas.microsoft.com/office/drawing/2010/main" val="0"/>
              </a:ext>
            </a:extLst>
          </a:blip>
          <a:srcRect/>
          <a:stretch>
            <a:fillRect/>
          </a:stretch>
        </p:blipFill>
        <p:spPr>
          <a:xfrm>
            <a:off x="5791200" y="1447800"/>
            <a:ext cx="2813050" cy="1797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21509" name="Text Box 5"/>
          <p:cNvSpPr txBox="1">
            <a:spLocks noChangeArrowheads="1"/>
          </p:cNvSpPr>
          <p:nvPr/>
        </p:nvSpPr>
        <p:spPr bwMode="auto">
          <a:xfrm>
            <a:off x="593725" y="21701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endParaRPr lang="en-US"/>
          </a:p>
        </p:txBody>
      </p:sp>
      <p:graphicFrame>
        <p:nvGraphicFramePr>
          <p:cNvPr id="21510" name="Object 6"/>
          <p:cNvGraphicFramePr>
            <a:graphicFrameLocks noGrp="1" noChangeAspect="1"/>
          </p:cNvGraphicFramePr>
          <p:nvPr>
            <p:ph sz="half" idx="2"/>
          </p:nvPr>
        </p:nvGraphicFramePr>
        <p:xfrm>
          <a:off x="2209800" y="3657600"/>
          <a:ext cx="5257800" cy="2808288"/>
        </p:xfrm>
        <a:graphic>
          <a:graphicData uri="http://schemas.openxmlformats.org/presentationml/2006/ole">
            <mc:AlternateContent xmlns:mc="http://schemas.openxmlformats.org/markup-compatibility/2006">
              <mc:Choice xmlns:v="urn:schemas-microsoft-com:vml" Requires="v">
                <p:oleObj spid="_x0000_s10289" name="Worksheet" r:id="rId7" imgW="4579572" imgH="2445972" progId="Excel.Sheet.8">
                  <p:embed/>
                </p:oleObj>
              </mc:Choice>
              <mc:Fallback>
                <p:oleObj name="Worksheet" r:id="rId7" imgW="4579572" imgH="2445972" progId="Excel.Sheet.8">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09800" y="3657600"/>
                        <a:ext cx="5257800" cy="280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1511" name="Line 7"/>
          <p:cNvSpPr>
            <a:spLocks noChangeShapeType="1"/>
          </p:cNvSpPr>
          <p:nvPr/>
        </p:nvSpPr>
        <p:spPr bwMode="auto">
          <a:xfrm>
            <a:off x="5791200" y="2362200"/>
            <a:ext cx="2743200"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1512" name="Text Box 8"/>
          <p:cNvSpPr txBox="1">
            <a:spLocks noChangeArrowheads="1"/>
          </p:cNvSpPr>
          <p:nvPr/>
        </p:nvSpPr>
        <p:spPr bwMode="auto">
          <a:xfrm>
            <a:off x="7696200" y="914400"/>
            <a:ext cx="1200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solidFill>
                  <a:srgbClr val="003300"/>
                </a:solidFill>
              </a:rPr>
              <a:t>X-Z Plane</a:t>
            </a:r>
          </a:p>
        </p:txBody>
      </p:sp>
      <p:sp>
        <p:nvSpPr>
          <p:cNvPr id="21513" name="Text Box 9"/>
          <p:cNvSpPr txBox="1">
            <a:spLocks noChangeArrowheads="1"/>
          </p:cNvSpPr>
          <p:nvPr/>
        </p:nvSpPr>
        <p:spPr bwMode="auto">
          <a:xfrm>
            <a:off x="0" y="685800"/>
            <a:ext cx="3905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solidFill>
                  <a:srgbClr val="003300"/>
                </a:solidFill>
              </a:rPr>
              <a:t>Electric Field due to uniform ellipsoid</a:t>
            </a:r>
          </a:p>
        </p:txBody>
      </p:sp>
      <p:sp>
        <p:nvSpPr>
          <p:cNvPr id="21514" name="Text Box 10"/>
          <p:cNvSpPr txBox="1">
            <a:spLocks noChangeArrowheads="1"/>
          </p:cNvSpPr>
          <p:nvPr/>
        </p:nvSpPr>
        <p:spPr bwMode="auto">
          <a:xfrm>
            <a:off x="3581400" y="3352800"/>
            <a:ext cx="2927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solidFill>
                  <a:srgbClr val="003300"/>
                </a:solidFill>
              </a:rPr>
              <a:t>SCP Potential in X-Z Plane</a:t>
            </a:r>
          </a:p>
        </p:txBody>
      </p:sp>
      <p:sp>
        <p:nvSpPr>
          <p:cNvPr id="21515" name="Text Box 11"/>
          <p:cNvSpPr txBox="1">
            <a:spLocks noChangeArrowheads="1"/>
          </p:cNvSpPr>
          <p:nvPr/>
        </p:nvSpPr>
        <p:spPr bwMode="auto">
          <a:xfrm>
            <a:off x="7848600" y="3505200"/>
            <a:ext cx="933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solidFill>
                  <a:srgbClr val="FF0000"/>
                </a:solidFill>
              </a:rPr>
              <a:t>LASER</a:t>
            </a:r>
          </a:p>
        </p:txBody>
      </p:sp>
      <p:sp>
        <p:nvSpPr>
          <p:cNvPr id="21516" name="Line 12"/>
          <p:cNvSpPr>
            <a:spLocks noChangeShapeType="1"/>
          </p:cNvSpPr>
          <p:nvPr/>
        </p:nvSpPr>
        <p:spPr bwMode="auto">
          <a:xfrm>
            <a:off x="7467600" y="2438400"/>
            <a:ext cx="609600" cy="1143000"/>
          </a:xfrm>
          <a:prstGeom prst="line">
            <a:avLst/>
          </a:prstGeom>
          <a:noFill/>
          <a:ln w="2857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1517" name="Line 13"/>
          <p:cNvSpPr>
            <a:spLocks noChangeShapeType="1"/>
          </p:cNvSpPr>
          <p:nvPr/>
        </p:nvSpPr>
        <p:spPr bwMode="auto">
          <a:xfrm flipH="1">
            <a:off x="2971800" y="2819400"/>
            <a:ext cx="2971800" cy="457200"/>
          </a:xfrm>
          <a:prstGeom prst="line">
            <a:avLst/>
          </a:prstGeom>
          <a:noFill/>
          <a:ln w="2857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1518" name="Line 14"/>
          <p:cNvSpPr>
            <a:spLocks noChangeShapeType="1"/>
          </p:cNvSpPr>
          <p:nvPr/>
        </p:nvSpPr>
        <p:spPr bwMode="auto">
          <a:xfrm>
            <a:off x="1828800" y="3505200"/>
            <a:ext cx="1371600" cy="17526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1519" name="Rectangle 15"/>
          <p:cNvSpPr>
            <a:spLocks noChangeArrowheads="1"/>
          </p:cNvSpPr>
          <p:nvPr/>
        </p:nvSpPr>
        <p:spPr bwMode="auto">
          <a:xfrm>
            <a:off x="228600" y="1066800"/>
            <a:ext cx="2743200" cy="2438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520" name="Rectangle 16"/>
          <p:cNvSpPr>
            <a:spLocks noChangeArrowheads="1"/>
          </p:cNvSpPr>
          <p:nvPr/>
        </p:nvSpPr>
        <p:spPr bwMode="auto">
          <a:xfrm>
            <a:off x="3124200" y="1143000"/>
            <a:ext cx="28956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1400" b="1">
                <a:solidFill>
                  <a:schemeClr val="accent2"/>
                </a:solidFill>
              </a:rPr>
              <a:t>  </a:t>
            </a:r>
            <a:r>
              <a:rPr lang="en-US" sz="2400" b="1">
                <a:solidFill>
                  <a:schemeClr val="accent2"/>
                </a:solidFill>
              </a:rPr>
              <a:t>E</a:t>
            </a:r>
            <a:r>
              <a:rPr lang="en-US" sz="2400" b="1" baseline="-25000">
                <a:solidFill>
                  <a:schemeClr val="accent2"/>
                </a:solidFill>
              </a:rPr>
              <a:t>H-</a:t>
            </a:r>
            <a:r>
              <a:rPr lang="en-US" sz="2400" b="1">
                <a:solidFill>
                  <a:schemeClr val="accent2"/>
                </a:solidFill>
              </a:rPr>
              <a:t> = 750,000 eV</a:t>
            </a:r>
          </a:p>
          <a:p>
            <a:r>
              <a:rPr lang="en-US" sz="2400" b="1">
                <a:solidFill>
                  <a:schemeClr val="accent2"/>
                </a:solidFill>
                <a:sym typeface="Symbol" charset="0"/>
              </a:rPr>
              <a:t>E</a:t>
            </a:r>
            <a:r>
              <a:rPr lang="en-US" sz="2400" b="1" baseline="-25000">
                <a:solidFill>
                  <a:schemeClr val="accent2"/>
                </a:solidFill>
                <a:sym typeface="Symbol" charset="0"/>
              </a:rPr>
              <a:t>H-</a:t>
            </a:r>
            <a:r>
              <a:rPr lang="en-US" sz="2400" b="1">
                <a:solidFill>
                  <a:schemeClr val="accent2"/>
                </a:solidFill>
                <a:sym typeface="Symbol" charset="0"/>
              </a:rPr>
              <a:t>=20,000 eV</a:t>
            </a:r>
          </a:p>
          <a:p>
            <a:r>
              <a:rPr lang="en-US" sz="2400" b="1">
                <a:solidFill>
                  <a:schemeClr val="accent2"/>
                </a:solidFill>
                <a:sym typeface="Symbol" charset="0"/>
              </a:rPr>
              <a:t>  E</a:t>
            </a:r>
            <a:r>
              <a:rPr lang="en-US" sz="2400" b="1" baseline="-25000">
                <a:solidFill>
                  <a:schemeClr val="accent2"/>
                </a:solidFill>
                <a:sym typeface="Symbol" charset="0"/>
              </a:rPr>
              <a:t>e</a:t>
            </a:r>
            <a:r>
              <a:rPr lang="en-US" sz="2400" b="1">
                <a:solidFill>
                  <a:schemeClr val="accent2"/>
                </a:solidFill>
                <a:sym typeface="Symbol" charset="0"/>
              </a:rPr>
              <a:t>  =  408 eV</a:t>
            </a:r>
          </a:p>
          <a:p>
            <a:r>
              <a:rPr lang="en-US" sz="2400" b="1">
                <a:solidFill>
                  <a:schemeClr val="accent2"/>
                </a:solidFill>
                <a:sym typeface="Symbol" charset="0"/>
              </a:rPr>
              <a:t>E</a:t>
            </a:r>
            <a:r>
              <a:rPr lang="en-US" sz="2400" b="1" baseline="-25000">
                <a:solidFill>
                  <a:schemeClr val="accent2"/>
                </a:solidFill>
                <a:sym typeface="Symbol" charset="0"/>
              </a:rPr>
              <a:t>e</a:t>
            </a:r>
            <a:r>
              <a:rPr lang="en-US" sz="2400" b="1">
                <a:solidFill>
                  <a:schemeClr val="accent2"/>
                </a:solidFill>
                <a:sym typeface="Symbol" charset="0"/>
              </a:rPr>
              <a:t> =10.9 eV</a:t>
            </a:r>
          </a:p>
        </p:txBody>
      </p:sp>
    </p:spTree>
    <p:extLst>
      <p:ext uri="{BB962C8B-B14F-4D97-AF65-F5344CB8AC3E}">
        <p14:creationId xmlns:p14="http://schemas.microsoft.com/office/powerpoint/2010/main" val="165381598"/>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a:solidFill>
                  <a:srgbClr val="FF0000"/>
                </a:solidFill>
              </a:rPr>
              <a:t>Buncher ON, Full Current</a:t>
            </a:r>
            <a:r>
              <a:rPr lang="en-US"/>
              <a:t> </a:t>
            </a:r>
          </a:p>
        </p:txBody>
      </p:sp>
      <p:pic>
        <p:nvPicPr>
          <p:cNvPr id="33795" name="Picture 3" descr="FLPM_ps_sweep_2008_05_28_15_57_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1066800"/>
            <a:ext cx="5638800" cy="55149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l="5052" t="7877" r="53174" b="6239"/>
          <a:stretch>
            <a:fillRect/>
          </a:stretch>
        </p:blipFill>
        <p:spPr bwMode="auto">
          <a:xfrm>
            <a:off x="304800" y="3810000"/>
            <a:ext cx="2743200" cy="1676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2219922605"/>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8763000" cy="6761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3637891406"/>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dirty="0" smtClean="0">
                <a:solidFill>
                  <a:srgbClr val="FF0000"/>
                </a:solidFill>
              </a:rPr>
              <a:t>Stripped Electrons in H- Bunch </a:t>
            </a:r>
            <a:endParaRPr lang="en-US" dirty="0">
              <a:solidFill>
                <a:srgbClr val="FF0000"/>
              </a:solidFill>
            </a:endParaRPr>
          </a:p>
        </p:txBody>
      </p:sp>
      <p:pic>
        <p:nvPicPr>
          <p:cNvPr id="23556" name="movielpm.mpeg">
            <a:hlinkClick r:id="" action="ppaction://media"/>
          </p:cNvPr>
          <p:cNvPicPr>
            <a:picLocks noGrp="1" noRot="1" noChangeAspect="1" noChangeArrowheads="1"/>
          </p:cNvPicPr>
          <p:nvPr>
            <p:ph idx="1"/>
            <a:videoFile r:link="rId2"/>
            <p:extLst>
              <p:ext uri="{DAA4B4D4-6D71-4841-9C94-3DE7FCFB9230}">
                <p14:media xmlns:p14="http://schemas.microsoft.com/office/powerpoint/2010/main" r:link="rId1"/>
              </p:ext>
            </p:extLst>
          </p:nvPr>
        </p:nvPicPr>
        <p:blipFill>
          <a:blip r:embed="rId5">
            <a:extLst>
              <a:ext uri="{28A0092B-C50C-407E-A947-70E740481C1C}">
                <a14:useLocalDpi xmlns:a14="http://schemas.microsoft.com/office/drawing/2010/main" val="0"/>
              </a:ext>
            </a:extLst>
          </a:blip>
          <a:srcRect/>
          <a:stretch>
            <a:fillRect/>
          </a:stretch>
        </p:blipFill>
        <p:spPr>
          <a:xfrm>
            <a:off x="914400" y="1295400"/>
            <a:ext cx="6705600" cy="5029933"/>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Tree>
    <p:extLst>
      <p:ext uri="{BB962C8B-B14F-4D97-AF65-F5344CB8AC3E}">
        <p14:creationId xmlns:p14="http://schemas.microsoft.com/office/powerpoint/2010/main" val="3082234153"/>
      </p:ext>
    </p:extLst>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23556"/>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23556"/>
                                        </p:tgtEl>
                                      </p:cBhvr>
                                    </p:cmd>
                                  </p:childTnLst>
                                </p:cTn>
                              </p:par>
                            </p:childTnLst>
                          </p:cTn>
                        </p:par>
                      </p:childTnLst>
                    </p:cTn>
                  </p:par>
                </p:childTnLst>
              </p:cTn>
              <p:nextCondLst>
                <p:cond evt="onClick" delay="0">
                  <p:tgtEl>
                    <p:spTgt spid="23556"/>
                  </p:tgtEl>
                </p:cond>
              </p:nextCondLst>
            </p:seq>
            <p:video>
              <p:cMediaNode>
                <p:cTn id="7" fill="hold" display="0">
                  <p:stCondLst>
                    <p:cond delay="indefinite"/>
                  </p:stCondLst>
                  <p:endCondLst>
                    <p:cond evt="onNext" delay="0">
                      <p:tgtEl>
                        <p:sldTgt/>
                      </p:tgtEl>
                    </p:cond>
                    <p:cond evt="onPrev" delay="0">
                      <p:tgtEl>
                        <p:sldTgt/>
                      </p:tgtEl>
                    </p:cond>
                  </p:endCondLst>
                </p:cTn>
                <p:tgtEl>
                  <p:spTgt spid="23556"/>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1" name="Rectangle 2"/>
          <p:cNvSpPr>
            <a:spLocks noGrp="1" noChangeArrowheads="1"/>
          </p:cNvSpPr>
          <p:nvPr>
            <p:ph type="title"/>
          </p:nvPr>
        </p:nvSpPr>
        <p:spPr>
          <a:xfrm>
            <a:off x="762000" y="0"/>
            <a:ext cx="7239000" cy="685800"/>
          </a:xfrm>
        </p:spPr>
        <p:txBody>
          <a:bodyPr/>
          <a:lstStyle/>
          <a:p>
            <a:pPr eaLnBrk="1" hangingPunct="1"/>
            <a:r>
              <a:rPr lang="en-US" sz="3200" dirty="0" smtClean="0"/>
              <a:t> </a:t>
            </a:r>
            <a:r>
              <a:rPr lang="en-US" sz="3200" dirty="0">
                <a:solidFill>
                  <a:srgbClr val="FF0000"/>
                </a:solidFill>
              </a:rPr>
              <a:t>	</a:t>
            </a:r>
            <a:r>
              <a:rPr lang="en-US" sz="3200" dirty="0" smtClean="0">
                <a:solidFill>
                  <a:srgbClr val="FF0000"/>
                </a:solidFill>
              </a:rPr>
              <a:t>		</a:t>
            </a:r>
            <a:r>
              <a:rPr lang="en-US" sz="3200" dirty="0" smtClean="0">
                <a:solidFill>
                  <a:srgbClr val="0000FF"/>
                </a:solidFill>
              </a:rPr>
              <a:t>Why  H- ? </a:t>
            </a:r>
          </a:p>
        </p:txBody>
      </p:sp>
      <p:sp>
        <p:nvSpPr>
          <p:cNvPr id="256004" name="Rectangle 10"/>
          <p:cNvSpPr>
            <a:spLocks noChangeArrowheads="1"/>
          </p:cNvSpPr>
          <p:nvPr/>
        </p:nvSpPr>
        <p:spPr bwMode="auto">
          <a:xfrm>
            <a:off x="4572000" y="4800600"/>
            <a:ext cx="4191000" cy="304800"/>
          </a:xfrm>
          <a:prstGeom prst="rect">
            <a:avLst/>
          </a:prstGeom>
          <a:noFill/>
          <a:ln w="9525">
            <a:noFill/>
            <a:miter lim="800000"/>
            <a:headEnd/>
            <a:tailEnd/>
          </a:ln>
        </p:spPr>
        <p:txBody>
          <a:bodyPr>
            <a:spAutoFit/>
          </a:bodyPr>
          <a:lstStyle/>
          <a:p>
            <a:r>
              <a:rPr lang="en-US" sz="1400">
                <a:solidFill>
                  <a:srgbClr val="2801CF"/>
                </a:solidFill>
                <a:latin typeface="Calibri" pitchFamily="34" charset="0"/>
              </a:rPr>
              <a:t> </a:t>
            </a:r>
          </a:p>
        </p:txBody>
      </p:sp>
      <p:sp>
        <p:nvSpPr>
          <p:cNvPr id="256005" name="TextBox 11"/>
          <p:cNvSpPr txBox="1">
            <a:spLocks noChangeArrowheads="1"/>
          </p:cNvSpPr>
          <p:nvPr/>
        </p:nvSpPr>
        <p:spPr bwMode="auto">
          <a:xfrm>
            <a:off x="3505200" y="1676400"/>
            <a:ext cx="5029200" cy="2677656"/>
          </a:xfrm>
          <a:prstGeom prst="rect">
            <a:avLst/>
          </a:prstGeom>
          <a:noFill/>
          <a:ln w="9525">
            <a:noFill/>
            <a:miter lim="800000"/>
            <a:headEnd/>
            <a:tailEnd/>
          </a:ln>
        </p:spPr>
        <p:txBody>
          <a:bodyPr wrap="square">
            <a:spAutoFit/>
          </a:bodyPr>
          <a:lstStyle/>
          <a:p>
            <a:r>
              <a:rPr lang="en-US" b="1" dirty="0">
                <a:latin typeface="Calibri" pitchFamily="34" charset="0"/>
              </a:rPr>
              <a:t>In 1966 </a:t>
            </a:r>
            <a:r>
              <a:rPr lang="en-US" b="1" dirty="0" err="1">
                <a:latin typeface="Calibri" pitchFamily="34" charset="0"/>
              </a:rPr>
              <a:t>Budker</a:t>
            </a:r>
            <a:r>
              <a:rPr lang="en-US" b="1" dirty="0">
                <a:latin typeface="Calibri" pitchFamily="34" charset="0"/>
              </a:rPr>
              <a:t> proposed to </a:t>
            </a:r>
            <a:r>
              <a:rPr lang="en-US" b="1" dirty="0" smtClean="0">
                <a:latin typeface="Calibri" pitchFamily="34" charset="0"/>
              </a:rPr>
              <a:t>increase Intensity </a:t>
            </a:r>
            <a:r>
              <a:rPr lang="en-US" b="1" dirty="0">
                <a:latin typeface="Calibri" pitchFamily="34" charset="0"/>
              </a:rPr>
              <a:t>in the circular accelerators by </a:t>
            </a:r>
            <a:r>
              <a:rPr lang="en-US" b="1" dirty="0" smtClean="0">
                <a:latin typeface="Calibri" pitchFamily="34" charset="0"/>
              </a:rPr>
              <a:t>charge </a:t>
            </a:r>
            <a:r>
              <a:rPr lang="en-US" b="1" dirty="0">
                <a:latin typeface="Calibri" pitchFamily="34" charset="0"/>
              </a:rPr>
              <a:t>exchange by </a:t>
            </a:r>
            <a:r>
              <a:rPr lang="en-US" b="1" dirty="0"/>
              <a:t>stacking multiple turns of ions into the same physical </a:t>
            </a:r>
            <a:r>
              <a:rPr lang="en-US" b="1" dirty="0" smtClean="0"/>
              <a:t>space</a:t>
            </a:r>
            <a:endParaRPr lang="en-US" b="1" dirty="0">
              <a:latin typeface="Calibri" pitchFamily="34" charset="0"/>
            </a:endParaRPr>
          </a:p>
        </p:txBody>
      </p:sp>
      <p:grpSp>
        <p:nvGrpSpPr>
          <p:cNvPr id="256007" name="Group 20"/>
          <p:cNvGrpSpPr>
            <a:grpSpLocks noChangeAspect="1"/>
          </p:cNvGrpSpPr>
          <p:nvPr/>
        </p:nvGrpSpPr>
        <p:grpSpPr bwMode="auto">
          <a:xfrm>
            <a:off x="762000" y="152400"/>
            <a:ext cx="2125663" cy="4251325"/>
            <a:chOff x="6324600" y="914400"/>
            <a:chExt cx="2743200" cy="5486400"/>
          </a:xfrm>
        </p:grpSpPr>
        <p:grpSp>
          <p:nvGrpSpPr>
            <p:cNvPr id="256013" name="Group 3"/>
            <p:cNvGrpSpPr>
              <a:grpSpLocks/>
            </p:cNvGrpSpPr>
            <p:nvPr/>
          </p:nvGrpSpPr>
          <p:grpSpPr bwMode="auto">
            <a:xfrm>
              <a:off x="6324600" y="914400"/>
              <a:ext cx="2743200" cy="5486400"/>
              <a:chOff x="6019800" y="1828800"/>
              <a:chExt cx="2743200" cy="5486400"/>
            </a:xfrm>
          </p:grpSpPr>
          <p:sp>
            <p:nvSpPr>
              <p:cNvPr id="5" name="Arc 4"/>
              <p:cNvSpPr/>
              <p:nvPr/>
            </p:nvSpPr>
            <p:spPr>
              <a:xfrm>
                <a:off x="6019800" y="4572001"/>
                <a:ext cx="2743200" cy="2743199"/>
              </a:xfrm>
              <a:prstGeom prst="arc">
                <a:avLst/>
              </a:pr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sz="1800"/>
              </a:p>
            </p:txBody>
          </p:sp>
          <p:grpSp>
            <p:nvGrpSpPr>
              <p:cNvPr id="256020" name="Group 6"/>
              <p:cNvGrpSpPr>
                <a:grpSpLocks/>
              </p:cNvGrpSpPr>
              <p:nvPr/>
            </p:nvGrpSpPr>
            <p:grpSpPr bwMode="auto">
              <a:xfrm>
                <a:off x="6019800" y="1828800"/>
                <a:ext cx="2743200" cy="4648200"/>
                <a:chOff x="6019800" y="1828800"/>
                <a:chExt cx="2743200" cy="4648200"/>
              </a:xfrm>
            </p:grpSpPr>
            <p:sp>
              <p:nvSpPr>
                <p:cNvPr id="7" name="Oval 6"/>
                <p:cNvSpPr/>
                <p:nvPr/>
              </p:nvSpPr>
              <p:spPr>
                <a:xfrm>
                  <a:off x="6019800" y="1828800"/>
                  <a:ext cx="2743200" cy="274320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8" name="Straight Connector 7"/>
                <p:cNvCxnSpPr>
                  <a:stCxn id="5" idx="2"/>
                </p:cNvCxnSpPr>
                <p:nvPr/>
              </p:nvCxnSpPr>
              <p:spPr>
                <a:xfrm rot="5400000">
                  <a:off x="8496670" y="6210955"/>
                  <a:ext cx="53266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5400000">
                  <a:off x="7240821" y="4572001"/>
                  <a:ext cx="303207" cy="0"/>
                </a:xfrm>
                <a:prstGeom prst="line">
                  <a:avLst/>
                </a:prstGeom>
              </p:spPr>
              <p:style>
                <a:lnRef idx="1">
                  <a:schemeClr val="accent1"/>
                </a:lnRef>
                <a:fillRef idx="0">
                  <a:schemeClr val="accent1"/>
                </a:fillRef>
                <a:effectRef idx="0">
                  <a:schemeClr val="accent1"/>
                </a:effectRef>
                <a:fontRef idx="minor">
                  <a:schemeClr val="tx1"/>
                </a:fontRef>
              </p:style>
            </p:cxnSp>
          </p:grpSp>
        </p:grpSp>
        <p:sp>
          <p:nvSpPr>
            <p:cNvPr id="256014" name="TextBox 9"/>
            <p:cNvSpPr txBox="1">
              <a:spLocks noChangeArrowheads="1"/>
            </p:cNvSpPr>
            <p:nvPr/>
          </p:nvSpPr>
          <p:spPr bwMode="auto">
            <a:xfrm>
              <a:off x="7295801" y="2358729"/>
              <a:ext cx="1544905" cy="393349"/>
            </a:xfrm>
            <a:prstGeom prst="rect">
              <a:avLst/>
            </a:prstGeom>
            <a:noFill/>
            <a:ln w="9525">
              <a:noFill/>
              <a:miter lim="800000"/>
              <a:headEnd/>
              <a:tailEnd/>
            </a:ln>
          </p:spPr>
          <p:txBody>
            <a:bodyPr wrap="none">
              <a:spAutoFit/>
            </a:bodyPr>
            <a:lstStyle/>
            <a:p>
              <a:r>
                <a:rPr lang="en-US" sz="1400">
                  <a:latin typeface="Calibri" pitchFamily="34" charset="0"/>
                </a:rPr>
                <a:t>Circulating H+</a:t>
              </a:r>
            </a:p>
          </p:txBody>
        </p:sp>
        <p:sp>
          <p:nvSpPr>
            <p:cNvPr id="256015" name="TextBox 10"/>
            <p:cNvSpPr txBox="1">
              <a:spLocks noChangeArrowheads="1"/>
            </p:cNvSpPr>
            <p:nvPr/>
          </p:nvSpPr>
          <p:spPr bwMode="auto">
            <a:xfrm>
              <a:off x="7601094" y="4571317"/>
              <a:ext cx="1262151" cy="393349"/>
            </a:xfrm>
            <a:prstGeom prst="rect">
              <a:avLst/>
            </a:prstGeom>
            <a:noFill/>
            <a:ln w="9525">
              <a:noFill/>
              <a:miter lim="800000"/>
              <a:headEnd/>
              <a:tailEnd/>
            </a:ln>
          </p:spPr>
          <p:txBody>
            <a:bodyPr wrap="none">
              <a:spAutoFit/>
            </a:bodyPr>
            <a:lstStyle/>
            <a:p>
              <a:r>
                <a:rPr lang="en-US" sz="1400">
                  <a:latin typeface="Calibri" pitchFamily="34" charset="0"/>
                </a:rPr>
                <a:t>Injected </a:t>
              </a:r>
              <a:r>
                <a:rPr lang="en-US" sz="1400" b="1">
                  <a:solidFill>
                    <a:srgbClr val="FF0000"/>
                  </a:solidFill>
                  <a:latin typeface="Calibri" pitchFamily="34" charset="0"/>
                </a:rPr>
                <a:t>H-</a:t>
              </a:r>
            </a:p>
          </p:txBody>
        </p:sp>
        <p:sp>
          <p:nvSpPr>
            <p:cNvPr id="256016" name="TextBox 11"/>
            <p:cNvSpPr txBox="1">
              <a:spLocks noChangeArrowheads="1"/>
            </p:cNvSpPr>
            <p:nvPr/>
          </p:nvSpPr>
          <p:spPr bwMode="auto">
            <a:xfrm>
              <a:off x="6816347" y="3692428"/>
              <a:ext cx="1426067" cy="393349"/>
            </a:xfrm>
            <a:prstGeom prst="rect">
              <a:avLst/>
            </a:prstGeom>
            <a:noFill/>
            <a:ln w="9525">
              <a:noFill/>
              <a:miter lim="800000"/>
              <a:headEnd/>
              <a:tailEnd/>
            </a:ln>
          </p:spPr>
          <p:txBody>
            <a:bodyPr wrap="none">
              <a:spAutoFit/>
            </a:bodyPr>
            <a:lstStyle/>
            <a:p>
              <a:r>
                <a:rPr lang="en-US" sz="1400">
                  <a:latin typeface="Calibri" pitchFamily="34" charset="0"/>
                </a:rPr>
                <a:t>Stripping foil</a:t>
              </a:r>
            </a:p>
          </p:txBody>
        </p:sp>
        <p:cxnSp>
          <p:nvCxnSpPr>
            <p:cNvPr id="24" name="Straight Arrow Connector 23"/>
            <p:cNvCxnSpPr/>
            <p:nvPr/>
          </p:nvCxnSpPr>
          <p:spPr>
            <a:xfrm rot="16200000" flipV="1">
              <a:off x="8607868" y="4267087"/>
              <a:ext cx="381057" cy="227406"/>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rot="5400000">
              <a:off x="8504409" y="2819685"/>
              <a:ext cx="305256" cy="305256"/>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grpSp>
      <p:sp>
        <p:nvSpPr>
          <p:cNvPr id="26" name="Oval 25"/>
          <p:cNvSpPr/>
          <p:nvPr/>
        </p:nvSpPr>
        <p:spPr>
          <a:xfrm>
            <a:off x="2895600" y="3352800"/>
            <a:ext cx="762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 name="Oval 26"/>
          <p:cNvSpPr/>
          <p:nvPr/>
        </p:nvSpPr>
        <p:spPr>
          <a:xfrm>
            <a:off x="1752600" y="2209800"/>
            <a:ext cx="76200" cy="152400"/>
          </a:xfrm>
          <a:prstGeom prst="ellipse">
            <a:avLst/>
          </a:prstGeom>
          <a:solidFill>
            <a:srgbClr val="2801C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 name="Oval 29"/>
          <p:cNvSpPr/>
          <p:nvPr/>
        </p:nvSpPr>
        <p:spPr>
          <a:xfrm>
            <a:off x="2895600" y="3505200"/>
            <a:ext cx="762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6011" name="Text Box 29"/>
          <p:cNvSpPr txBox="1">
            <a:spLocks noChangeArrowheads="1"/>
          </p:cNvSpPr>
          <p:nvPr/>
        </p:nvSpPr>
        <p:spPr bwMode="auto">
          <a:xfrm>
            <a:off x="152400" y="6324600"/>
            <a:ext cx="4429125" cy="366713"/>
          </a:xfrm>
          <a:prstGeom prst="rect">
            <a:avLst/>
          </a:prstGeom>
          <a:noFill/>
          <a:ln w="9525">
            <a:noFill/>
            <a:miter lim="800000"/>
            <a:headEnd/>
            <a:tailEnd/>
          </a:ln>
        </p:spPr>
        <p:txBody>
          <a:bodyPr wrap="none">
            <a:spAutoFit/>
          </a:bodyPr>
          <a:lstStyle/>
          <a:p>
            <a:r>
              <a:rPr lang="en-US" sz="1800"/>
              <a:t>Megnetron Ion Source, 100 mA @ 35 keV</a:t>
            </a:r>
          </a:p>
        </p:txBody>
      </p:sp>
      <p:sp>
        <p:nvSpPr>
          <p:cNvPr id="256012" name="Text Box 30"/>
          <p:cNvSpPr txBox="1">
            <a:spLocks noChangeArrowheads="1"/>
          </p:cNvSpPr>
          <p:nvPr/>
        </p:nvSpPr>
        <p:spPr bwMode="auto">
          <a:xfrm>
            <a:off x="609600" y="5029200"/>
            <a:ext cx="8001000" cy="1169551"/>
          </a:xfrm>
          <a:prstGeom prst="rect">
            <a:avLst/>
          </a:prstGeom>
          <a:noFill/>
          <a:ln w="9525">
            <a:noFill/>
            <a:miter lim="800000"/>
            <a:headEnd/>
            <a:tailEnd/>
          </a:ln>
        </p:spPr>
        <p:txBody>
          <a:bodyPr wrap="square">
            <a:spAutoFit/>
          </a:bodyPr>
          <a:lstStyle/>
          <a:p>
            <a:r>
              <a:rPr lang="en-US" sz="1400" b="1" dirty="0">
                <a:solidFill>
                  <a:srgbClr val="2801CF"/>
                </a:solidFill>
              </a:rPr>
              <a:t>-G. I. </a:t>
            </a:r>
            <a:r>
              <a:rPr lang="en-US" sz="1400" b="1" dirty="0" err="1">
                <a:solidFill>
                  <a:srgbClr val="2801CF"/>
                </a:solidFill>
              </a:rPr>
              <a:t>Budker</a:t>
            </a:r>
            <a:r>
              <a:rPr lang="en-US" sz="1400" b="1" dirty="0">
                <a:solidFill>
                  <a:srgbClr val="2801CF"/>
                </a:solidFill>
              </a:rPr>
              <a:t>, et al,`` Experimental study of </a:t>
            </a:r>
            <a:r>
              <a:rPr lang="en-US" sz="1400" b="1" dirty="0" smtClean="0">
                <a:solidFill>
                  <a:srgbClr val="2801CF"/>
                </a:solidFill>
              </a:rPr>
              <a:t>Charge Exchange </a:t>
            </a:r>
            <a:r>
              <a:rPr lang="en-US" sz="1400" b="1" dirty="0">
                <a:solidFill>
                  <a:srgbClr val="2801CF"/>
                </a:solidFill>
              </a:rPr>
              <a:t>injection” 1966</a:t>
            </a:r>
          </a:p>
          <a:p>
            <a:r>
              <a:rPr lang="en-US" sz="1400" b="1" dirty="0">
                <a:solidFill>
                  <a:srgbClr val="2801CF"/>
                </a:solidFill>
              </a:rPr>
              <a:t>-D. Raparia, et al,`` Efficient Capture of 20,000 Turn </a:t>
            </a:r>
            <a:r>
              <a:rPr lang="en-US" sz="1400" b="1" dirty="0" smtClean="0">
                <a:solidFill>
                  <a:srgbClr val="2801CF"/>
                </a:solidFill>
              </a:rPr>
              <a:t> from </a:t>
            </a:r>
            <a:r>
              <a:rPr lang="en-US" sz="1400" b="1" dirty="0">
                <a:solidFill>
                  <a:srgbClr val="2801CF"/>
                </a:solidFill>
              </a:rPr>
              <a:t>TRIUMF”, IEEE Tran. </a:t>
            </a:r>
            <a:r>
              <a:rPr lang="en-US" sz="1400" b="1" dirty="0" err="1">
                <a:solidFill>
                  <a:srgbClr val="2801CF"/>
                </a:solidFill>
              </a:rPr>
              <a:t>Nucl</a:t>
            </a:r>
            <a:r>
              <a:rPr lang="en-US" sz="1400" b="1" dirty="0">
                <a:solidFill>
                  <a:srgbClr val="2801CF"/>
                </a:solidFill>
              </a:rPr>
              <a:t>. Sci. NS -32, 2456,1985</a:t>
            </a:r>
          </a:p>
          <a:p>
            <a:r>
              <a:rPr lang="en-US" sz="1400" b="1" dirty="0">
                <a:solidFill>
                  <a:srgbClr val="2801CF"/>
                </a:solidFill>
              </a:rPr>
              <a:t>-D. Raparia, `` Estimate of the Number of Foil Hit for </a:t>
            </a:r>
            <a:r>
              <a:rPr lang="en-US" sz="1400" b="1" dirty="0" smtClean="0">
                <a:solidFill>
                  <a:srgbClr val="2801CF"/>
                </a:solidFill>
              </a:rPr>
              <a:t> Charge </a:t>
            </a:r>
            <a:r>
              <a:rPr lang="en-US" sz="1400" b="1" dirty="0">
                <a:solidFill>
                  <a:srgbClr val="2801CF"/>
                </a:solidFill>
              </a:rPr>
              <a:t>Exchange Injection”, PAC 2011</a:t>
            </a:r>
          </a:p>
          <a:p>
            <a:r>
              <a:rPr lang="en-US" sz="1400" b="1" dirty="0">
                <a:solidFill>
                  <a:srgbClr val="2801CF"/>
                </a:solidFill>
              </a:rPr>
              <a:t> </a:t>
            </a:r>
          </a:p>
        </p:txBody>
      </p:sp>
    </p:spTree>
    <p:extLst>
      <p:ext uri="{BB962C8B-B14F-4D97-AF65-F5344CB8AC3E}">
        <p14:creationId xmlns:p14="http://schemas.microsoft.com/office/powerpoint/2010/main" val="146821484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6.11111E-6 2.96296E-6 C -0.00208 -0.01968 -0.00416 -0.03912 -0.00728 -0.05486 C -0.01041 -0.0706 -0.01423 -0.08148 -0.01909 -0.09398 C -0.02395 -0.10648 -0.03003 -0.11968 -0.0368 -0.1294 C -0.04357 -0.13912 -0.0526 -0.14723 -0.06024 -0.15278 C -0.06787 -0.15834 -0.07586 -0.16042 -0.08228 -0.16273 C -0.08871 -0.16505 -0.09253 -0.16528 -0.09843 -0.16667 C -0.10433 -0.16806 -0.11475 -0.17037 -0.1177 -0.1706 " pathEditMode="relative" ptsTypes="aaaaaaaA">
                                      <p:cBhvr>
                                        <p:cTn id="6" dur="2000" fill="hold"/>
                                        <p:tgtEl>
                                          <p:spTgt spid="26"/>
                                        </p:tgtEl>
                                        <p:attrNameLst>
                                          <p:attrName>ppt_x</p:attrName>
                                          <p:attrName>ppt_y</p:attrName>
                                        </p:attrNameLst>
                                      </p:cBhvr>
                                    </p:animMotion>
                                  </p:childTnLst>
                                  <p:subTnLst>
                                    <p:set>
                                      <p:cBhvr override="childStyle">
                                        <p:cTn dur="1" fill="hold" display="0" masterRel="sameClick" afterEffect="1">
                                          <p:stCondLst>
                                            <p:cond evt="end" delay="0">
                                              <p:tn val="5"/>
                                            </p:cond>
                                          </p:stCondLst>
                                        </p:cTn>
                                        <p:tgtEl>
                                          <p:spTgt spid="26"/>
                                        </p:tgtEl>
                                        <p:attrNameLst>
                                          <p:attrName>style.visibility</p:attrName>
                                        </p:attrNameLst>
                                      </p:cBhvr>
                                      <p:to>
                                        <p:strVal val="hidden"/>
                                      </p:to>
                                    </p:set>
                                  </p:subTnLst>
                                </p:cTn>
                              </p:par>
                            </p:childTnLst>
                          </p:cTn>
                        </p:par>
                        <p:par>
                          <p:cTn id="7" fill="hold">
                            <p:stCondLst>
                              <p:cond delay="2000"/>
                            </p:stCondLst>
                            <p:childTnLst>
                              <p:par>
                                <p:cTn id="8" presetID="0" presetClass="path" presetSubtype="0" repeatCount="3000" accel="50000" decel="50000" fill="hold" nodeType="afterEffect">
                                  <p:stCondLst>
                                    <p:cond delay="0"/>
                                  </p:stCondLst>
                                  <p:childTnLst>
                                    <p:animMotion origin="layout" path="M 8.33333E-7 2.96296E-6 C -0.00885 -0.00255 -0.02205 -0.00834 -0.02934 -0.01181 C -0.03663 -0.01528 -0.0382 -0.01667 -0.0441 -0.02153 C -0.05 -0.02639 -0.05799 -0.0338 -0.06458 -0.04121 C -0.07118 -0.04861 -0.07865 -0.05695 -0.08385 -0.06667 C -0.08906 -0.07639 -0.09236 -0.0882 -0.09549 -0.1 C -0.09861 -0.11227 -0.10226 -0.125 -0.10295 -0.13773 C -0.10365 -0.15047 -0.10174 -0.16389 -0.1 -0.17639 C -0.09826 -0.18889 -0.09497 -0.20093 -0.09254 -0.21181 C -0.0901 -0.22269 -0.09132 -0.23079 -0.08524 -0.24121 C -0.07917 -0.25162 -0.06528 -0.26505 -0.0559 -0.27454 C -0.04653 -0.28403 -0.03837 -0.29236 -0.02934 -0.29792 C -0.02031 -0.30348 -0.01267 -0.30718 -0.00139 -0.30787 C 0.0099 -0.30857 0.02743 -0.3044 0.03837 -0.30185 C 0.0493 -0.29931 0.05469 -0.29931 0.06476 -0.29213 C 0.07483 -0.28496 0.09028 -0.26945 0.09861 -0.2588 C 0.10694 -0.24815 0.11042 -0.24051 0.11476 -0.22755 C 0.1191 -0.21482 0.12309 -0.1956 0.12483 -0.18033 C 0.12691 -0.16505 0.12708 -0.14815 0.12656 -0.13519 C 0.12604 -0.12223 0.12483 -0.1132 0.12205 -0.10185 C 0.11927 -0.09051 0.11597 -0.07778 0.11042 -0.06667 C 0.10486 -0.05556 0.09549 -0.04422 0.08837 -0.03519 C 0.08125 -0.02616 0.07378 -0.0176 0.06771 -0.01181 C 0.06163 -0.00602 0.05677 -0.00255 0.05156 2.96296E-6 C 0.04635 0.00254 0.04149 0.00324 0.0368 0.00393 C 0.03212 0.00463 0.02847 0.00393 0.02361 0.00393 C 0.01875 0.00393 0.00885 0.00254 8.33333E-7 2.96296E-6 Z " pathEditMode="relative" rAng="0" ptsTypes="aaaaaaaaaaaaaaaaaaaaaaaaaaa">
                                      <p:cBhvr>
                                        <p:cTn id="9" dur="2000" fill="hold"/>
                                        <p:tgtEl>
                                          <p:spTgt spid="27"/>
                                        </p:tgtEl>
                                        <p:attrNameLst>
                                          <p:attrName>ppt_x</p:attrName>
                                          <p:attrName>ppt_y</p:attrName>
                                        </p:attrNameLst>
                                      </p:cBhvr>
                                      <p:rCtr x="1200" y="-152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6098" name="Rectangle 2"/>
          <p:cNvSpPr>
            <a:spLocks noGrp="1"/>
          </p:cNvSpPr>
          <p:nvPr>
            <p:ph type="title"/>
          </p:nvPr>
        </p:nvSpPr>
        <p:spPr/>
        <p:txBody>
          <a:bodyPr/>
          <a:lstStyle/>
          <a:p>
            <a:r>
              <a:rPr lang="en-US" dirty="0" smtClean="0">
                <a:solidFill>
                  <a:srgbClr val="FF0000"/>
                </a:solidFill>
              </a:rPr>
              <a:t> Energy Measurement</a:t>
            </a:r>
          </a:p>
        </p:txBody>
      </p:sp>
      <p:sp>
        <p:nvSpPr>
          <p:cNvPr id="516099" name="Rectangle 3"/>
          <p:cNvSpPr>
            <a:spLocks noGrp="1"/>
          </p:cNvSpPr>
          <p:nvPr>
            <p:ph type="body" idx="1"/>
          </p:nvPr>
        </p:nvSpPr>
        <p:spPr/>
        <p:txBody>
          <a:bodyPr/>
          <a:lstStyle/>
          <a:p>
            <a:pPr>
              <a:buNone/>
            </a:pPr>
            <a:endParaRPr lang="en-US" dirty="0" smtClean="0">
              <a:solidFill>
                <a:srgbClr val="800000"/>
              </a:solidFill>
            </a:endParaRPr>
          </a:p>
          <a:p>
            <a:r>
              <a:rPr lang="en-US" dirty="0" smtClean="0">
                <a:solidFill>
                  <a:srgbClr val="800000"/>
                </a:solidFill>
              </a:rPr>
              <a:t>At low energies (</a:t>
            </a:r>
            <a:r>
              <a:rPr lang="en-US" dirty="0" smtClean="0">
                <a:solidFill>
                  <a:srgbClr val="800000"/>
                </a:solidFill>
                <a:sym typeface="Symbol" pitchFamily="18" charset="2"/>
              </a:rPr>
              <a:t>E(m</a:t>
            </a:r>
            <a:r>
              <a:rPr lang="en-US" baseline="-25000" dirty="0" smtClean="0">
                <a:solidFill>
                  <a:srgbClr val="800000"/>
                </a:solidFill>
                <a:sym typeface="Symbol" pitchFamily="18" charset="2"/>
              </a:rPr>
              <a:t>e</a:t>
            </a:r>
            <a:r>
              <a:rPr lang="en-US" dirty="0" smtClean="0">
                <a:solidFill>
                  <a:srgbClr val="800000"/>
                </a:solidFill>
                <a:sym typeface="Symbol" pitchFamily="18" charset="2"/>
              </a:rPr>
              <a:t>/m</a:t>
            </a:r>
            <a:r>
              <a:rPr lang="en-US" baseline="-25000" dirty="0" smtClean="0">
                <a:solidFill>
                  <a:srgbClr val="800000"/>
                </a:solidFill>
                <a:sym typeface="Symbol" pitchFamily="18" charset="2"/>
              </a:rPr>
              <a:t>p</a:t>
            </a:r>
            <a:r>
              <a:rPr lang="en-US" dirty="0" smtClean="0">
                <a:solidFill>
                  <a:srgbClr val="800000"/>
                </a:solidFill>
                <a:sym typeface="Symbol" pitchFamily="18" charset="2"/>
              </a:rPr>
              <a:t>) &lt;&lt;  SCP</a:t>
            </a:r>
            <a:r>
              <a:rPr lang="en-US" dirty="0" smtClean="0">
                <a:solidFill>
                  <a:srgbClr val="800000"/>
                </a:solidFill>
              </a:rPr>
              <a:t>)</a:t>
            </a:r>
          </a:p>
          <a:p>
            <a:pPr>
              <a:buFont typeface="Arial" charset="0"/>
              <a:buNone/>
            </a:pPr>
            <a:r>
              <a:rPr lang="en-US" dirty="0" smtClean="0"/>
              <a:t> - Space Charge Potential (SCP)</a:t>
            </a:r>
          </a:p>
          <a:p>
            <a:pPr>
              <a:buFont typeface="Arial" charset="0"/>
              <a:buNone/>
            </a:pPr>
            <a:r>
              <a:rPr lang="en-US" dirty="0" smtClean="0"/>
              <a:t> - Bunch Length and Bunching Factor</a:t>
            </a:r>
          </a:p>
          <a:p>
            <a:r>
              <a:rPr lang="en-US" dirty="0" smtClean="0">
                <a:solidFill>
                  <a:srgbClr val="800000"/>
                </a:solidFill>
              </a:rPr>
              <a:t>At high (</a:t>
            </a:r>
            <a:r>
              <a:rPr lang="en-US" dirty="0" smtClean="0">
                <a:solidFill>
                  <a:srgbClr val="800000"/>
                </a:solidFill>
                <a:sym typeface="Symbol" pitchFamily="18" charset="2"/>
              </a:rPr>
              <a:t> E(m</a:t>
            </a:r>
            <a:r>
              <a:rPr lang="en-US" baseline="-25000" dirty="0" smtClean="0">
                <a:solidFill>
                  <a:srgbClr val="800000"/>
                </a:solidFill>
                <a:sym typeface="Symbol" pitchFamily="18" charset="2"/>
              </a:rPr>
              <a:t>e</a:t>
            </a:r>
            <a:r>
              <a:rPr lang="en-US" dirty="0" smtClean="0">
                <a:solidFill>
                  <a:srgbClr val="800000"/>
                </a:solidFill>
                <a:sym typeface="Symbol" pitchFamily="18" charset="2"/>
              </a:rPr>
              <a:t>/m</a:t>
            </a:r>
            <a:r>
              <a:rPr lang="en-US" baseline="-25000" dirty="0" smtClean="0">
                <a:solidFill>
                  <a:srgbClr val="800000"/>
                </a:solidFill>
                <a:sym typeface="Symbol" pitchFamily="18" charset="2"/>
              </a:rPr>
              <a:t>p</a:t>
            </a:r>
            <a:r>
              <a:rPr lang="en-US" dirty="0" smtClean="0">
                <a:solidFill>
                  <a:srgbClr val="800000"/>
                </a:solidFill>
                <a:sym typeface="Symbol" pitchFamily="18" charset="2"/>
              </a:rPr>
              <a:t>) &gt;&gt; SCP</a:t>
            </a:r>
            <a:r>
              <a:rPr lang="en-US" dirty="0" smtClean="0">
                <a:solidFill>
                  <a:srgbClr val="800000"/>
                </a:solidFill>
              </a:rPr>
              <a:t>)</a:t>
            </a:r>
          </a:p>
          <a:p>
            <a:pPr>
              <a:buFont typeface="Arial" charset="0"/>
              <a:buNone/>
            </a:pPr>
            <a:r>
              <a:rPr lang="en-US" dirty="0" smtClean="0"/>
              <a:t> - Energy Spread (</a:t>
            </a:r>
            <a:r>
              <a:rPr lang="en-US" dirty="0" smtClean="0">
                <a:sym typeface="Symbol" pitchFamily="18" charset="2"/>
              </a:rPr>
              <a:t>E)</a:t>
            </a:r>
            <a:r>
              <a:rPr lang="en-US" dirty="0" smtClean="0"/>
              <a:t> </a:t>
            </a:r>
          </a:p>
          <a:p>
            <a:pPr>
              <a:buFont typeface="Arial" charset="0"/>
              <a:buNone/>
            </a:pPr>
            <a:endParaRPr lang="en-US" dirty="0" smtClean="0"/>
          </a:p>
        </p:txBody>
      </p:sp>
    </p:spTree>
    <p:extLst>
      <p:ext uri="{BB962C8B-B14F-4D97-AF65-F5344CB8AC3E}">
        <p14:creationId xmlns:p14="http://schemas.microsoft.com/office/powerpoint/2010/main" val="114055028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H-  ? (Physicist)</a:t>
            </a:r>
            <a:endParaRPr lang="en-US" dirty="0"/>
          </a:p>
        </p:txBody>
      </p:sp>
      <p:sp>
        <p:nvSpPr>
          <p:cNvPr id="3" name="Content Placeholder 2"/>
          <p:cNvSpPr>
            <a:spLocks noGrp="1"/>
          </p:cNvSpPr>
          <p:nvPr>
            <p:ph idx="1"/>
          </p:nvPr>
        </p:nvSpPr>
        <p:spPr/>
        <p:txBody>
          <a:bodyPr/>
          <a:lstStyle/>
          <a:p>
            <a:r>
              <a:rPr lang="en-US" dirty="0" smtClean="0"/>
              <a:t>To beat the </a:t>
            </a:r>
            <a:r>
              <a:rPr lang="en-US" dirty="0" err="1" smtClean="0"/>
              <a:t>Liouville</a:t>
            </a:r>
            <a:r>
              <a:rPr lang="en-US" dirty="0" smtClean="0"/>
              <a:t> theorem while injection to a ring</a:t>
            </a:r>
          </a:p>
          <a:p>
            <a:pPr marL="0" indent="0">
              <a:buNone/>
            </a:pPr>
            <a:r>
              <a:rPr lang="en-US" dirty="0"/>
              <a:t>w</a:t>
            </a:r>
            <a:r>
              <a:rPr lang="en-US" dirty="0" smtClean="0"/>
              <a:t>hich state: “The particle density in the phase space is constant in conservative forces “</a:t>
            </a:r>
          </a:p>
          <a:p>
            <a:endParaRPr lang="en-US" dirty="0" smtClean="0"/>
          </a:p>
          <a:p>
            <a:r>
              <a:rPr lang="en-US" dirty="0" err="1" smtClean="0"/>
              <a:t>Liouville’s</a:t>
            </a:r>
            <a:r>
              <a:rPr lang="en-US" dirty="0" smtClean="0"/>
              <a:t> can be circumvented by use of dissipative forces e.g. to strip an H- beam with a foil and merge it with a proton beam. The interaction with foil is the dissipative force.</a:t>
            </a:r>
          </a:p>
        </p:txBody>
      </p:sp>
    </p:spTree>
    <p:extLst>
      <p:ext uri="{BB962C8B-B14F-4D97-AF65-F5344CB8AC3E}">
        <p14:creationId xmlns:p14="http://schemas.microsoft.com/office/powerpoint/2010/main" val="141237264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H- ?  (Engineer)</a:t>
            </a:r>
            <a:endParaRPr lang="en-US" dirty="0"/>
          </a:p>
        </p:txBody>
      </p:sp>
      <p:sp>
        <p:nvSpPr>
          <p:cNvPr id="16" name="TextBox 15"/>
          <p:cNvSpPr txBox="1"/>
          <p:nvPr/>
        </p:nvSpPr>
        <p:spPr>
          <a:xfrm>
            <a:off x="381000" y="1219200"/>
            <a:ext cx="4582780" cy="523220"/>
          </a:xfrm>
          <a:prstGeom prst="rect">
            <a:avLst/>
          </a:prstGeom>
          <a:noFill/>
        </p:spPr>
        <p:txBody>
          <a:bodyPr wrap="none" rtlCol="0">
            <a:spAutoFit/>
          </a:bodyPr>
          <a:lstStyle/>
          <a:p>
            <a:r>
              <a:rPr lang="en-US" dirty="0" smtClean="0"/>
              <a:t>P circulating and P injection </a:t>
            </a:r>
            <a:endParaRPr lang="en-US" dirty="0"/>
          </a:p>
        </p:txBody>
      </p:sp>
      <p:grpSp>
        <p:nvGrpSpPr>
          <p:cNvPr id="17" name="Group 16"/>
          <p:cNvGrpSpPr/>
          <p:nvPr/>
        </p:nvGrpSpPr>
        <p:grpSpPr>
          <a:xfrm>
            <a:off x="762000" y="2057400"/>
            <a:ext cx="977899" cy="1842770"/>
            <a:chOff x="0" y="0"/>
            <a:chExt cx="978495" cy="1843309"/>
          </a:xfrm>
        </p:grpSpPr>
        <p:sp>
          <p:nvSpPr>
            <p:cNvPr id="18" name="Rectangle 17"/>
            <p:cNvSpPr/>
            <p:nvPr/>
          </p:nvSpPr>
          <p:spPr>
            <a:xfrm>
              <a:off x="0" y="342900"/>
              <a:ext cx="571500" cy="1143000"/>
            </a:xfrm>
            <a:prstGeom prst="rect">
              <a:avLst/>
            </a:prstGeom>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9" name="Freeform 18"/>
            <p:cNvSpPr/>
            <p:nvPr/>
          </p:nvSpPr>
          <p:spPr>
            <a:xfrm>
              <a:off x="0" y="0"/>
              <a:ext cx="749895" cy="1843309"/>
            </a:xfrm>
            <a:custGeom>
              <a:avLst/>
              <a:gdLst>
                <a:gd name="connsiteX0" fmla="*/ 654172 w 749895"/>
                <a:gd name="connsiteY0" fmla="*/ 0 h 1843309"/>
                <a:gd name="connsiteX1" fmla="*/ 122 w 749895"/>
                <a:gd name="connsiteY1" fmla="*/ 863600 h 1843309"/>
                <a:gd name="connsiteX2" fmla="*/ 698622 w 749895"/>
                <a:gd name="connsiteY2" fmla="*/ 1771650 h 1843309"/>
                <a:gd name="connsiteX3" fmla="*/ 698622 w 749895"/>
                <a:gd name="connsiteY3" fmla="*/ 1784350 h 1843309"/>
              </a:gdLst>
              <a:ahLst/>
              <a:cxnLst>
                <a:cxn ang="0">
                  <a:pos x="connsiteX0" y="connsiteY0"/>
                </a:cxn>
                <a:cxn ang="0">
                  <a:pos x="connsiteX1" y="connsiteY1"/>
                </a:cxn>
                <a:cxn ang="0">
                  <a:pos x="connsiteX2" y="connsiteY2"/>
                </a:cxn>
                <a:cxn ang="0">
                  <a:pos x="connsiteX3" y="connsiteY3"/>
                </a:cxn>
              </a:cxnLst>
              <a:rect l="l" t="t" r="r" b="b"/>
              <a:pathLst>
                <a:path w="749895" h="1843309">
                  <a:moveTo>
                    <a:pt x="654172" y="0"/>
                  </a:moveTo>
                  <a:cubicBezTo>
                    <a:pt x="323443" y="284162"/>
                    <a:pt x="-7286" y="568325"/>
                    <a:pt x="122" y="863600"/>
                  </a:cubicBezTo>
                  <a:cubicBezTo>
                    <a:pt x="7530" y="1158875"/>
                    <a:pt x="582205" y="1618192"/>
                    <a:pt x="698622" y="1771650"/>
                  </a:cubicBezTo>
                  <a:cubicBezTo>
                    <a:pt x="815039" y="1925108"/>
                    <a:pt x="696505" y="1784350"/>
                    <a:pt x="698622" y="1784350"/>
                  </a:cubicBezTo>
                </a:path>
              </a:pathLst>
            </a:custGeom>
          </p:spPr>
          <p:style>
            <a:lnRef idx="2">
              <a:schemeClr val="accent1"/>
            </a:lnRef>
            <a:fillRef idx="0">
              <a:schemeClr val="accent1"/>
            </a:fillRef>
            <a:effectRef idx="1">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0" name="Freeform 19"/>
            <p:cNvSpPr/>
            <p:nvPr/>
          </p:nvSpPr>
          <p:spPr>
            <a:xfrm>
              <a:off x="228600" y="0"/>
              <a:ext cx="749895" cy="1843309"/>
            </a:xfrm>
            <a:custGeom>
              <a:avLst/>
              <a:gdLst>
                <a:gd name="connsiteX0" fmla="*/ 654172 w 749895"/>
                <a:gd name="connsiteY0" fmla="*/ 0 h 1843309"/>
                <a:gd name="connsiteX1" fmla="*/ 122 w 749895"/>
                <a:gd name="connsiteY1" fmla="*/ 863600 h 1843309"/>
                <a:gd name="connsiteX2" fmla="*/ 698622 w 749895"/>
                <a:gd name="connsiteY2" fmla="*/ 1771650 h 1843309"/>
                <a:gd name="connsiteX3" fmla="*/ 698622 w 749895"/>
                <a:gd name="connsiteY3" fmla="*/ 1784350 h 1843309"/>
              </a:gdLst>
              <a:ahLst/>
              <a:cxnLst>
                <a:cxn ang="0">
                  <a:pos x="connsiteX0" y="connsiteY0"/>
                </a:cxn>
                <a:cxn ang="0">
                  <a:pos x="connsiteX1" y="connsiteY1"/>
                </a:cxn>
                <a:cxn ang="0">
                  <a:pos x="connsiteX2" y="connsiteY2"/>
                </a:cxn>
                <a:cxn ang="0">
                  <a:pos x="connsiteX3" y="connsiteY3"/>
                </a:cxn>
              </a:cxnLst>
              <a:rect l="l" t="t" r="r" b="b"/>
              <a:pathLst>
                <a:path w="749895" h="1843309">
                  <a:moveTo>
                    <a:pt x="654172" y="0"/>
                  </a:moveTo>
                  <a:cubicBezTo>
                    <a:pt x="323443" y="284162"/>
                    <a:pt x="-7286" y="568325"/>
                    <a:pt x="122" y="863600"/>
                  </a:cubicBezTo>
                  <a:cubicBezTo>
                    <a:pt x="7530" y="1158875"/>
                    <a:pt x="582205" y="1618192"/>
                    <a:pt x="698622" y="1771650"/>
                  </a:cubicBezTo>
                  <a:cubicBezTo>
                    <a:pt x="815039" y="1925108"/>
                    <a:pt x="696505" y="1784350"/>
                    <a:pt x="698622" y="1784350"/>
                  </a:cubicBezTo>
                </a:path>
              </a:pathLst>
            </a:custGeom>
          </p:spPr>
          <p:style>
            <a:lnRef idx="2">
              <a:schemeClr val="accent1"/>
            </a:lnRef>
            <a:fillRef idx="0">
              <a:schemeClr val="accent1"/>
            </a:fillRef>
            <a:effectRef idx="1">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24" name="Rectangle 23"/>
          <p:cNvSpPr/>
          <p:nvPr/>
        </p:nvSpPr>
        <p:spPr>
          <a:xfrm>
            <a:off x="4191000" y="2667000"/>
            <a:ext cx="1257300" cy="1028700"/>
          </a:xfrm>
          <a:prstGeom prst="rect">
            <a:avLst/>
          </a:prstGeom>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2" name="Freeform 21"/>
          <p:cNvSpPr/>
          <p:nvPr/>
        </p:nvSpPr>
        <p:spPr>
          <a:xfrm>
            <a:off x="4267200" y="1752600"/>
            <a:ext cx="1066800" cy="2971800"/>
          </a:xfrm>
          <a:custGeom>
            <a:avLst/>
            <a:gdLst>
              <a:gd name="connsiteX0" fmla="*/ 527050 w 555482"/>
              <a:gd name="connsiteY0" fmla="*/ 0 h 2217889"/>
              <a:gd name="connsiteX1" fmla="*/ 0 w 555482"/>
              <a:gd name="connsiteY1" fmla="*/ 1035050 h 2217889"/>
              <a:gd name="connsiteX2" fmla="*/ 527050 w 555482"/>
              <a:gd name="connsiteY2" fmla="*/ 2159000 h 2217889"/>
              <a:gd name="connsiteX3" fmla="*/ 488950 w 555482"/>
              <a:gd name="connsiteY3" fmla="*/ 2070100 h 2217889"/>
            </a:gdLst>
            <a:ahLst/>
            <a:cxnLst>
              <a:cxn ang="0">
                <a:pos x="connsiteX0" y="connsiteY0"/>
              </a:cxn>
              <a:cxn ang="0">
                <a:pos x="connsiteX1" y="connsiteY1"/>
              </a:cxn>
              <a:cxn ang="0">
                <a:pos x="connsiteX2" y="connsiteY2"/>
              </a:cxn>
              <a:cxn ang="0">
                <a:pos x="connsiteX3" y="connsiteY3"/>
              </a:cxn>
            </a:cxnLst>
            <a:rect l="l" t="t" r="r" b="b"/>
            <a:pathLst>
              <a:path w="555482" h="2217889">
                <a:moveTo>
                  <a:pt x="527050" y="0"/>
                </a:moveTo>
                <a:cubicBezTo>
                  <a:pt x="263525" y="337608"/>
                  <a:pt x="0" y="675217"/>
                  <a:pt x="0" y="1035050"/>
                </a:cubicBezTo>
                <a:cubicBezTo>
                  <a:pt x="0" y="1394883"/>
                  <a:pt x="445558" y="1986492"/>
                  <a:pt x="527050" y="2159000"/>
                </a:cubicBezTo>
                <a:cubicBezTo>
                  <a:pt x="608542" y="2331508"/>
                  <a:pt x="488950" y="2070100"/>
                  <a:pt x="488950" y="2070100"/>
                </a:cubicBezTo>
              </a:path>
            </a:pathLst>
          </a:custGeom>
        </p:spPr>
        <p:style>
          <a:lnRef idx="2">
            <a:schemeClr val="accent1"/>
          </a:lnRef>
          <a:fillRef idx="0">
            <a:schemeClr val="accent1"/>
          </a:fillRef>
          <a:effectRef idx="1">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3" name="Freeform 22"/>
          <p:cNvSpPr/>
          <p:nvPr/>
        </p:nvSpPr>
        <p:spPr>
          <a:xfrm>
            <a:off x="4419600" y="2362200"/>
            <a:ext cx="1143000" cy="2286000"/>
          </a:xfrm>
          <a:custGeom>
            <a:avLst/>
            <a:gdLst>
              <a:gd name="connsiteX0" fmla="*/ 527050 w 555482"/>
              <a:gd name="connsiteY0" fmla="*/ 0 h 2217889"/>
              <a:gd name="connsiteX1" fmla="*/ 0 w 555482"/>
              <a:gd name="connsiteY1" fmla="*/ 1035050 h 2217889"/>
              <a:gd name="connsiteX2" fmla="*/ 527050 w 555482"/>
              <a:gd name="connsiteY2" fmla="*/ 2159000 h 2217889"/>
              <a:gd name="connsiteX3" fmla="*/ 488950 w 555482"/>
              <a:gd name="connsiteY3" fmla="*/ 2070100 h 2217889"/>
            </a:gdLst>
            <a:ahLst/>
            <a:cxnLst>
              <a:cxn ang="0">
                <a:pos x="connsiteX0" y="connsiteY0"/>
              </a:cxn>
              <a:cxn ang="0">
                <a:pos x="connsiteX1" y="connsiteY1"/>
              </a:cxn>
              <a:cxn ang="0">
                <a:pos x="connsiteX2" y="connsiteY2"/>
              </a:cxn>
              <a:cxn ang="0">
                <a:pos x="connsiteX3" y="connsiteY3"/>
              </a:cxn>
            </a:cxnLst>
            <a:rect l="l" t="t" r="r" b="b"/>
            <a:pathLst>
              <a:path w="555482" h="2217889">
                <a:moveTo>
                  <a:pt x="527050" y="0"/>
                </a:moveTo>
                <a:cubicBezTo>
                  <a:pt x="263525" y="337608"/>
                  <a:pt x="0" y="675217"/>
                  <a:pt x="0" y="1035050"/>
                </a:cubicBezTo>
                <a:cubicBezTo>
                  <a:pt x="0" y="1394883"/>
                  <a:pt x="445558" y="1986492"/>
                  <a:pt x="527050" y="2159000"/>
                </a:cubicBezTo>
                <a:cubicBezTo>
                  <a:pt x="608542" y="2331508"/>
                  <a:pt x="488950" y="2070100"/>
                  <a:pt x="488950" y="2070100"/>
                </a:cubicBezTo>
              </a:path>
            </a:pathLst>
          </a:custGeom>
        </p:spPr>
        <p:style>
          <a:lnRef idx="2">
            <a:schemeClr val="accent1"/>
          </a:lnRef>
          <a:fillRef idx="0">
            <a:schemeClr val="accent1"/>
          </a:fillRef>
          <a:effectRef idx="1">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nvGrpSpPr>
          <p:cNvPr id="25" name="Group 24"/>
          <p:cNvGrpSpPr/>
          <p:nvPr/>
        </p:nvGrpSpPr>
        <p:grpSpPr>
          <a:xfrm>
            <a:off x="3886200" y="4648200"/>
            <a:ext cx="1600200" cy="914400"/>
            <a:chOff x="0" y="0"/>
            <a:chExt cx="1600200" cy="914400"/>
          </a:xfrm>
        </p:grpSpPr>
        <p:cxnSp>
          <p:nvCxnSpPr>
            <p:cNvPr id="26" name="Straight Connector 25"/>
            <p:cNvCxnSpPr/>
            <p:nvPr/>
          </p:nvCxnSpPr>
          <p:spPr>
            <a:xfrm>
              <a:off x="800100" y="0"/>
              <a:ext cx="0" cy="914400"/>
            </a:xfrm>
            <a:prstGeom prst="line">
              <a:avLst/>
            </a:prstGeom>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0" y="457200"/>
              <a:ext cx="1600200" cy="0"/>
            </a:xfrm>
            <a:prstGeom prst="line">
              <a:avLst/>
            </a:prstGeom>
          </p:spPr>
          <p:style>
            <a:lnRef idx="2">
              <a:schemeClr val="accent1"/>
            </a:lnRef>
            <a:fillRef idx="0">
              <a:schemeClr val="accent1"/>
            </a:fillRef>
            <a:effectRef idx="1">
              <a:schemeClr val="accent1"/>
            </a:effectRef>
            <a:fontRef idx="minor">
              <a:schemeClr val="tx1"/>
            </a:fontRef>
          </p:style>
        </p:cxnSp>
        <p:sp>
          <p:nvSpPr>
            <p:cNvPr id="28" name="Oval 27"/>
            <p:cNvSpPr/>
            <p:nvPr/>
          </p:nvSpPr>
          <p:spPr>
            <a:xfrm>
              <a:off x="363855" y="228600"/>
              <a:ext cx="914400" cy="228600"/>
            </a:xfrm>
            <a:prstGeom prst="ellipse">
              <a:avLst/>
            </a:prstGeom>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29" name="Oval 28"/>
          <p:cNvSpPr/>
          <p:nvPr/>
        </p:nvSpPr>
        <p:spPr>
          <a:xfrm>
            <a:off x="4267200" y="5105400"/>
            <a:ext cx="914400" cy="228600"/>
          </a:xfrm>
          <a:prstGeom prst="ellipse">
            <a:avLst/>
          </a:prstGeom>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nvGrpSpPr>
          <p:cNvPr id="30" name="Group 29"/>
          <p:cNvGrpSpPr/>
          <p:nvPr/>
        </p:nvGrpSpPr>
        <p:grpSpPr>
          <a:xfrm>
            <a:off x="762000" y="4419600"/>
            <a:ext cx="1828800" cy="1257300"/>
            <a:chOff x="0" y="0"/>
            <a:chExt cx="1828800" cy="1257300"/>
          </a:xfrm>
        </p:grpSpPr>
        <p:cxnSp>
          <p:nvCxnSpPr>
            <p:cNvPr id="31" name="Straight Connector 30"/>
            <p:cNvCxnSpPr/>
            <p:nvPr/>
          </p:nvCxnSpPr>
          <p:spPr>
            <a:xfrm>
              <a:off x="0" y="571500"/>
              <a:ext cx="18288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914400" y="0"/>
              <a:ext cx="0" cy="1257300"/>
            </a:xfrm>
            <a:prstGeom prst="line">
              <a:avLst/>
            </a:prstGeom>
          </p:spPr>
          <p:style>
            <a:lnRef idx="2">
              <a:schemeClr val="accent1"/>
            </a:lnRef>
            <a:fillRef idx="0">
              <a:schemeClr val="accent1"/>
            </a:fillRef>
            <a:effectRef idx="1">
              <a:schemeClr val="accent1"/>
            </a:effectRef>
            <a:fontRef idx="minor">
              <a:schemeClr val="tx1"/>
            </a:fontRef>
          </p:style>
        </p:cxnSp>
        <p:sp>
          <p:nvSpPr>
            <p:cNvPr id="33" name="Oval 32"/>
            <p:cNvSpPr/>
            <p:nvPr/>
          </p:nvSpPr>
          <p:spPr>
            <a:xfrm>
              <a:off x="249555" y="457200"/>
              <a:ext cx="685800" cy="228600"/>
            </a:xfrm>
            <a:prstGeom prst="ellipse">
              <a:avLst/>
            </a:prstGeom>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34" name="Oval 33"/>
          <p:cNvSpPr/>
          <p:nvPr/>
        </p:nvSpPr>
        <p:spPr>
          <a:xfrm>
            <a:off x="1676400" y="4876800"/>
            <a:ext cx="685800" cy="228600"/>
          </a:xfrm>
          <a:prstGeom prst="ellipse">
            <a:avLst/>
          </a:prstGeom>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5" name="TextBox 34"/>
          <p:cNvSpPr txBox="1"/>
          <p:nvPr/>
        </p:nvSpPr>
        <p:spPr>
          <a:xfrm>
            <a:off x="5562600" y="2286000"/>
            <a:ext cx="3647328" cy="1938992"/>
          </a:xfrm>
          <a:prstGeom prst="rect">
            <a:avLst/>
          </a:prstGeom>
          <a:noFill/>
        </p:spPr>
        <p:txBody>
          <a:bodyPr wrap="none" rtlCol="0">
            <a:spAutoFit/>
          </a:bodyPr>
          <a:lstStyle/>
          <a:p>
            <a:r>
              <a:rPr lang="en-US" sz="2000" dirty="0" smtClean="0"/>
              <a:t>Either come out with the same</a:t>
            </a:r>
          </a:p>
          <a:p>
            <a:r>
              <a:rPr lang="en-US" sz="2000" dirty="0" smtClean="0"/>
              <a:t>Angle at different positions, or</a:t>
            </a:r>
          </a:p>
          <a:p>
            <a:r>
              <a:rPr lang="en-US" sz="2000" dirty="0" smtClean="0"/>
              <a:t>At the same position with </a:t>
            </a:r>
          </a:p>
          <a:p>
            <a:r>
              <a:rPr lang="en-US" sz="2000" dirty="0" smtClean="0"/>
              <a:t>different angle=&gt; emittance </a:t>
            </a:r>
          </a:p>
          <a:p>
            <a:r>
              <a:rPr lang="en-US" sz="2000" dirty="0" smtClean="0"/>
              <a:t>growth</a:t>
            </a:r>
          </a:p>
          <a:p>
            <a:endParaRPr lang="en-US" sz="2000" dirty="0"/>
          </a:p>
        </p:txBody>
      </p:sp>
      <p:sp>
        <p:nvSpPr>
          <p:cNvPr id="36" name="TextBox 35"/>
          <p:cNvSpPr txBox="1"/>
          <p:nvPr/>
        </p:nvSpPr>
        <p:spPr>
          <a:xfrm>
            <a:off x="2667000" y="4876800"/>
            <a:ext cx="252994" cy="338554"/>
          </a:xfrm>
          <a:prstGeom prst="rect">
            <a:avLst/>
          </a:prstGeom>
          <a:noFill/>
        </p:spPr>
        <p:txBody>
          <a:bodyPr wrap="none" rtlCol="0">
            <a:spAutoFit/>
          </a:bodyPr>
          <a:lstStyle/>
          <a:p>
            <a:r>
              <a:rPr lang="en-US" sz="1600" dirty="0" smtClean="0"/>
              <a:t>r</a:t>
            </a:r>
            <a:endParaRPr lang="en-US" sz="1600" dirty="0"/>
          </a:p>
        </p:txBody>
      </p:sp>
      <p:sp>
        <p:nvSpPr>
          <p:cNvPr id="37" name="TextBox 36"/>
          <p:cNvSpPr txBox="1"/>
          <p:nvPr/>
        </p:nvSpPr>
        <p:spPr>
          <a:xfrm>
            <a:off x="1676400" y="4267200"/>
            <a:ext cx="298579" cy="338554"/>
          </a:xfrm>
          <a:prstGeom prst="rect">
            <a:avLst/>
          </a:prstGeom>
          <a:noFill/>
        </p:spPr>
        <p:txBody>
          <a:bodyPr wrap="none" rtlCol="0">
            <a:spAutoFit/>
          </a:bodyPr>
          <a:lstStyle/>
          <a:p>
            <a:r>
              <a:rPr lang="en-US" sz="1600" dirty="0"/>
              <a:t>r</a:t>
            </a:r>
            <a:r>
              <a:rPr lang="en-US" sz="1600" dirty="0" smtClean="0"/>
              <a:t>’</a:t>
            </a:r>
            <a:endParaRPr lang="en-US" sz="1600" dirty="0"/>
          </a:p>
        </p:txBody>
      </p:sp>
      <p:sp>
        <p:nvSpPr>
          <p:cNvPr id="38" name="TextBox 37"/>
          <p:cNvSpPr txBox="1"/>
          <p:nvPr/>
        </p:nvSpPr>
        <p:spPr>
          <a:xfrm>
            <a:off x="5562600" y="5029200"/>
            <a:ext cx="252994" cy="338554"/>
          </a:xfrm>
          <a:prstGeom prst="rect">
            <a:avLst/>
          </a:prstGeom>
          <a:noFill/>
        </p:spPr>
        <p:txBody>
          <a:bodyPr wrap="none" rtlCol="0">
            <a:spAutoFit/>
          </a:bodyPr>
          <a:lstStyle/>
          <a:p>
            <a:r>
              <a:rPr lang="en-US" sz="1600" dirty="0" smtClean="0"/>
              <a:t>r</a:t>
            </a:r>
            <a:endParaRPr lang="en-US" sz="1600" dirty="0"/>
          </a:p>
        </p:txBody>
      </p:sp>
      <p:sp>
        <p:nvSpPr>
          <p:cNvPr id="39" name="TextBox 38"/>
          <p:cNvSpPr txBox="1"/>
          <p:nvPr/>
        </p:nvSpPr>
        <p:spPr>
          <a:xfrm>
            <a:off x="4572000" y="4267200"/>
            <a:ext cx="298579" cy="338554"/>
          </a:xfrm>
          <a:prstGeom prst="rect">
            <a:avLst/>
          </a:prstGeom>
          <a:noFill/>
        </p:spPr>
        <p:txBody>
          <a:bodyPr wrap="none" rtlCol="0">
            <a:spAutoFit/>
          </a:bodyPr>
          <a:lstStyle/>
          <a:p>
            <a:r>
              <a:rPr lang="en-US" sz="1600" dirty="0"/>
              <a:t>r</a:t>
            </a:r>
            <a:r>
              <a:rPr lang="en-US" sz="1600" dirty="0" smtClean="0"/>
              <a:t>’</a:t>
            </a:r>
            <a:endParaRPr lang="en-US" sz="1600" dirty="0"/>
          </a:p>
        </p:txBody>
      </p:sp>
      <p:sp>
        <p:nvSpPr>
          <p:cNvPr id="40" name="TextBox 39"/>
          <p:cNvSpPr txBox="1"/>
          <p:nvPr/>
        </p:nvSpPr>
        <p:spPr>
          <a:xfrm>
            <a:off x="2362200" y="3048000"/>
            <a:ext cx="1382335" cy="523220"/>
          </a:xfrm>
          <a:prstGeom prst="rect">
            <a:avLst/>
          </a:prstGeom>
          <a:noFill/>
        </p:spPr>
        <p:txBody>
          <a:bodyPr wrap="none" rtlCol="0">
            <a:spAutoFit/>
          </a:bodyPr>
          <a:lstStyle/>
          <a:p>
            <a:r>
              <a:rPr lang="en-US" dirty="0" smtClean="0"/>
              <a:t>Magnet</a:t>
            </a:r>
            <a:endParaRPr lang="en-US" dirty="0"/>
          </a:p>
        </p:txBody>
      </p:sp>
      <p:cxnSp>
        <p:nvCxnSpPr>
          <p:cNvPr id="42" name="Straight Arrow Connector 41"/>
          <p:cNvCxnSpPr>
            <a:stCxn id="40" idx="3"/>
            <a:endCxn id="24" idx="1"/>
          </p:cNvCxnSpPr>
          <p:nvPr/>
        </p:nvCxnSpPr>
        <p:spPr bwMode="auto">
          <a:xfrm flipV="1">
            <a:off x="3744535" y="3181350"/>
            <a:ext cx="446465" cy="12826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44" name="Straight Arrow Connector 43"/>
          <p:cNvCxnSpPr>
            <a:stCxn id="40" idx="1"/>
          </p:cNvCxnSpPr>
          <p:nvPr/>
        </p:nvCxnSpPr>
        <p:spPr bwMode="auto">
          <a:xfrm flipH="1" flipV="1">
            <a:off x="1371600" y="3124200"/>
            <a:ext cx="990600" cy="18541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Tree>
    <p:extLst>
      <p:ext uri="{BB962C8B-B14F-4D97-AF65-F5344CB8AC3E}">
        <p14:creationId xmlns:p14="http://schemas.microsoft.com/office/powerpoint/2010/main" val="402115510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a:lstStyle/>
          <a:p>
            <a:r>
              <a:rPr lang="en-US" dirty="0" smtClean="0"/>
              <a:t>Why  H-   (Engineer)</a:t>
            </a:r>
            <a:endParaRPr lang="en-US" dirty="0"/>
          </a:p>
        </p:txBody>
      </p:sp>
      <p:sp>
        <p:nvSpPr>
          <p:cNvPr id="8" name="TextBox 7"/>
          <p:cNvSpPr txBox="1"/>
          <p:nvPr/>
        </p:nvSpPr>
        <p:spPr>
          <a:xfrm>
            <a:off x="609600" y="1676400"/>
            <a:ext cx="4229318" cy="523220"/>
          </a:xfrm>
          <a:prstGeom prst="rect">
            <a:avLst/>
          </a:prstGeom>
          <a:noFill/>
        </p:spPr>
        <p:txBody>
          <a:bodyPr wrap="none" rtlCol="0">
            <a:spAutoFit/>
          </a:bodyPr>
          <a:lstStyle/>
          <a:p>
            <a:r>
              <a:rPr lang="en-US" dirty="0" smtClean="0"/>
              <a:t>P circulating , H- injection</a:t>
            </a:r>
            <a:endParaRPr lang="en-US" dirty="0"/>
          </a:p>
        </p:txBody>
      </p:sp>
      <p:sp>
        <p:nvSpPr>
          <p:cNvPr id="9" name="Rectangle 8"/>
          <p:cNvSpPr/>
          <p:nvPr/>
        </p:nvSpPr>
        <p:spPr>
          <a:xfrm>
            <a:off x="762000" y="3048000"/>
            <a:ext cx="800100" cy="1257300"/>
          </a:xfrm>
          <a:prstGeom prst="rect">
            <a:avLst/>
          </a:prstGeom>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nvGrpSpPr>
          <p:cNvPr id="4" name="Group 3"/>
          <p:cNvGrpSpPr/>
          <p:nvPr/>
        </p:nvGrpSpPr>
        <p:grpSpPr>
          <a:xfrm>
            <a:off x="685800" y="2590800"/>
            <a:ext cx="1173480" cy="2278380"/>
            <a:chOff x="0" y="0"/>
            <a:chExt cx="1174025" cy="2278482"/>
          </a:xfrm>
        </p:grpSpPr>
        <p:sp>
          <p:nvSpPr>
            <p:cNvPr id="5" name="Freeform 4"/>
            <p:cNvSpPr/>
            <p:nvPr/>
          </p:nvSpPr>
          <p:spPr>
            <a:xfrm>
              <a:off x="539115" y="101600"/>
              <a:ext cx="634910" cy="2176882"/>
            </a:xfrm>
            <a:custGeom>
              <a:avLst/>
              <a:gdLst>
                <a:gd name="connsiteX0" fmla="*/ 540171 w 634910"/>
                <a:gd name="connsiteY0" fmla="*/ 0 h 2176882"/>
                <a:gd name="connsiteX1" fmla="*/ 421 w 634910"/>
                <a:gd name="connsiteY1" fmla="*/ 1035050 h 2176882"/>
                <a:gd name="connsiteX2" fmla="*/ 616371 w 634910"/>
                <a:gd name="connsiteY2" fmla="*/ 2133600 h 2176882"/>
                <a:gd name="connsiteX3" fmla="*/ 476671 w 634910"/>
                <a:gd name="connsiteY3" fmla="*/ 1955800 h 2176882"/>
                <a:gd name="connsiteX4" fmla="*/ 502071 w 634910"/>
                <a:gd name="connsiteY4" fmla="*/ 1955800 h 2176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910" h="2176882">
                  <a:moveTo>
                    <a:pt x="540171" y="0"/>
                  </a:moveTo>
                  <a:cubicBezTo>
                    <a:pt x="263946" y="339725"/>
                    <a:pt x="-12279" y="679450"/>
                    <a:pt x="421" y="1035050"/>
                  </a:cubicBezTo>
                  <a:cubicBezTo>
                    <a:pt x="13121" y="1390650"/>
                    <a:pt x="536996" y="1980142"/>
                    <a:pt x="616371" y="2133600"/>
                  </a:cubicBezTo>
                  <a:cubicBezTo>
                    <a:pt x="695746" y="2287058"/>
                    <a:pt x="495721" y="1985433"/>
                    <a:pt x="476671" y="1955800"/>
                  </a:cubicBezTo>
                  <a:cubicBezTo>
                    <a:pt x="457621" y="1926167"/>
                    <a:pt x="479846" y="1940983"/>
                    <a:pt x="502071" y="1955800"/>
                  </a:cubicBezTo>
                </a:path>
              </a:pathLst>
            </a:custGeom>
          </p:spPr>
          <p:style>
            <a:lnRef idx="2">
              <a:schemeClr val="accent1"/>
            </a:lnRef>
            <a:fillRef idx="0">
              <a:schemeClr val="accent1"/>
            </a:fillRef>
            <a:effectRef idx="1">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 name="Freeform 5"/>
            <p:cNvSpPr/>
            <p:nvPr/>
          </p:nvSpPr>
          <p:spPr>
            <a:xfrm>
              <a:off x="0" y="0"/>
              <a:ext cx="558800" cy="1172714"/>
            </a:xfrm>
            <a:custGeom>
              <a:avLst/>
              <a:gdLst>
                <a:gd name="connsiteX0" fmla="*/ 0 w 558800"/>
                <a:gd name="connsiteY0" fmla="*/ 0 h 1172714"/>
                <a:gd name="connsiteX1" fmla="*/ 457200 w 558800"/>
                <a:gd name="connsiteY1" fmla="*/ 641350 h 1172714"/>
                <a:gd name="connsiteX2" fmla="*/ 539750 w 558800"/>
                <a:gd name="connsiteY2" fmla="*/ 1143000 h 1172714"/>
                <a:gd name="connsiteX3" fmla="*/ 558800 w 558800"/>
                <a:gd name="connsiteY3" fmla="*/ 1117600 h 1172714"/>
              </a:gdLst>
              <a:ahLst/>
              <a:cxnLst>
                <a:cxn ang="0">
                  <a:pos x="connsiteX0" y="connsiteY0"/>
                </a:cxn>
                <a:cxn ang="0">
                  <a:pos x="connsiteX1" y="connsiteY1"/>
                </a:cxn>
                <a:cxn ang="0">
                  <a:pos x="connsiteX2" y="connsiteY2"/>
                </a:cxn>
                <a:cxn ang="0">
                  <a:pos x="connsiteX3" y="connsiteY3"/>
                </a:cxn>
              </a:cxnLst>
              <a:rect l="l" t="t" r="r" b="b"/>
              <a:pathLst>
                <a:path w="558800" h="1172714">
                  <a:moveTo>
                    <a:pt x="0" y="0"/>
                  </a:moveTo>
                  <a:cubicBezTo>
                    <a:pt x="183621" y="225425"/>
                    <a:pt x="367242" y="450850"/>
                    <a:pt x="457200" y="641350"/>
                  </a:cubicBezTo>
                  <a:cubicBezTo>
                    <a:pt x="547158" y="831850"/>
                    <a:pt x="522817" y="1063625"/>
                    <a:pt x="539750" y="1143000"/>
                  </a:cubicBezTo>
                  <a:cubicBezTo>
                    <a:pt x="556683" y="1222375"/>
                    <a:pt x="558800" y="1117600"/>
                    <a:pt x="558800" y="1117600"/>
                  </a:cubicBezTo>
                </a:path>
              </a:pathLst>
            </a:custGeom>
          </p:spPr>
          <p:style>
            <a:lnRef idx="2">
              <a:schemeClr val="accent1"/>
            </a:lnRef>
            <a:fillRef idx="0">
              <a:schemeClr val="accent1"/>
            </a:fillRef>
            <a:effectRef idx="1">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7" name="Rectangle 6"/>
            <p:cNvSpPr/>
            <p:nvPr/>
          </p:nvSpPr>
          <p:spPr>
            <a:xfrm>
              <a:off x="338455" y="1155700"/>
              <a:ext cx="457200" cy="45085"/>
            </a:xfrm>
            <a:prstGeom prst="rect">
              <a:avLst/>
            </a:prstGeom>
            <a:solidFill>
              <a:srgbClr val="CCFFCC"/>
            </a:solidFill>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10" name="Group 9"/>
          <p:cNvGrpSpPr/>
          <p:nvPr/>
        </p:nvGrpSpPr>
        <p:grpSpPr>
          <a:xfrm>
            <a:off x="457200" y="5105400"/>
            <a:ext cx="1392555" cy="1143000"/>
            <a:chOff x="0" y="0"/>
            <a:chExt cx="1392555" cy="1143000"/>
          </a:xfrm>
        </p:grpSpPr>
        <p:cxnSp>
          <p:nvCxnSpPr>
            <p:cNvPr id="11" name="Straight Connector 10"/>
            <p:cNvCxnSpPr/>
            <p:nvPr/>
          </p:nvCxnSpPr>
          <p:spPr>
            <a:xfrm>
              <a:off x="685800" y="0"/>
              <a:ext cx="20955" cy="1143000"/>
            </a:xfrm>
            <a:prstGeom prst="line">
              <a:avLst/>
            </a:prstGeom>
          </p:spPr>
          <p:style>
            <a:lnRef idx="2">
              <a:schemeClr val="accent1"/>
            </a:lnRef>
            <a:fillRef idx="0">
              <a:schemeClr val="accent1"/>
            </a:fillRef>
            <a:effectRef idx="1">
              <a:schemeClr val="accent1"/>
            </a:effectRef>
            <a:fontRef idx="minor">
              <a:schemeClr val="tx1"/>
            </a:fontRef>
          </p:style>
        </p:cxnSp>
        <p:grpSp>
          <p:nvGrpSpPr>
            <p:cNvPr id="12" name="Group 11"/>
            <p:cNvGrpSpPr/>
            <p:nvPr/>
          </p:nvGrpSpPr>
          <p:grpSpPr>
            <a:xfrm>
              <a:off x="0" y="457200"/>
              <a:ext cx="1392555" cy="228600"/>
              <a:chOff x="0" y="0"/>
              <a:chExt cx="1392555" cy="228600"/>
            </a:xfrm>
          </p:grpSpPr>
          <p:cxnSp>
            <p:nvCxnSpPr>
              <p:cNvPr id="13" name="Straight Connector 12"/>
              <p:cNvCxnSpPr/>
              <p:nvPr/>
            </p:nvCxnSpPr>
            <p:spPr>
              <a:xfrm>
                <a:off x="0" y="114300"/>
                <a:ext cx="1392555" cy="0"/>
              </a:xfrm>
              <a:prstGeom prst="line">
                <a:avLst/>
              </a:prstGeom>
            </p:spPr>
            <p:style>
              <a:lnRef idx="2">
                <a:schemeClr val="accent1"/>
              </a:lnRef>
              <a:fillRef idx="0">
                <a:schemeClr val="accent1"/>
              </a:fillRef>
              <a:effectRef idx="1">
                <a:schemeClr val="accent1"/>
              </a:effectRef>
              <a:fontRef idx="minor">
                <a:schemeClr val="tx1"/>
              </a:fontRef>
            </p:style>
          </p:cxnSp>
          <p:sp>
            <p:nvSpPr>
              <p:cNvPr id="14" name="Oval 13"/>
              <p:cNvSpPr/>
              <p:nvPr/>
            </p:nvSpPr>
            <p:spPr>
              <a:xfrm>
                <a:off x="363855" y="0"/>
                <a:ext cx="685800" cy="228600"/>
              </a:xfrm>
              <a:prstGeom prst="ellipse">
                <a:avLst/>
              </a:prstGeom>
              <a:solidFill>
                <a:srgbClr val="FFFF00"/>
              </a:solidFill>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sp>
        <p:nvSpPr>
          <p:cNvPr id="15" name="TextBox 14"/>
          <p:cNvSpPr txBox="1"/>
          <p:nvPr/>
        </p:nvSpPr>
        <p:spPr>
          <a:xfrm>
            <a:off x="4648200" y="3048000"/>
            <a:ext cx="3897246" cy="1384995"/>
          </a:xfrm>
          <a:prstGeom prst="rect">
            <a:avLst/>
          </a:prstGeom>
          <a:noFill/>
        </p:spPr>
        <p:txBody>
          <a:bodyPr wrap="none" rtlCol="0">
            <a:spAutoFit/>
          </a:bodyPr>
          <a:lstStyle/>
          <a:p>
            <a:r>
              <a:rPr lang="en-US" dirty="0" smtClean="0"/>
              <a:t>Both beam at the same </a:t>
            </a:r>
          </a:p>
          <a:p>
            <a:r>
              <a:rPr lang="en-US" dirty="0" smtClean="0"/>
              <a:t>position and angle, </a:t>
            </a:r>
          </a:p>
          <a:p>
            <a:r>
              <a:rPr lang="en-US" dirty="0" smtClean="0"/>
              <a:t>No emittance growth</a:t>
            </a:r>
            <a:endParaRPr lang="en-US" dirty="0"/>
          </a:p>
        </p:txBody>
      </p:sp>
      <p:sp>
        <p:nvSpPr>
          <p:cNvPr id="16" name="TextBox 15"/>
          <p:cNvSpPr txBox="1"/>
          <p:nvPr/>
        </p:nvSpPr>
        <p:spPr>
          <a:xfrm>
            <a:off x="1676400" y="2286000"/>
            <a:ext cx="384365" cy="523220"/>
          </a:xfrm>
          <a:prstGeom prst="rect">
            <a:avLst/>
          </a:prstGeom>
          <a:noFill/>
        </p:spPr>
        <p:txBody>
          <a:bodyPr wrap="none" rtlCol="0">
            <a:spAutoFit/>
          </a:bodyPr>
          <a:lstStyle/>
          <a:p>
            <a:r>
              <a:rPr lang="en-US" dirty="0" smtClean="0"/>
              <a:t>p</a:t>
            </a:r>
            <a:endParaRPr lang="en-US" dirty="0"/>
          </a:p>
        </p:txBody>
      </p:sp>
      <p:sp>
        <p:nvSpPr>
          <p:cNvPr id="17" name="TextBox 16"/>
          <p:cNvSpPr txBox="1"/>
          <p:nvPr/>
        </p:nvSpPr>
        <p:spPr>
          <a:xfrm>
            <a:off x="457200" y="2362200"/>
            <a:ext cx="563551" cy="523220"/>
          </a:xfrm>
          <a:prstGeom prst="rect">
            <a:avLst/>
          </a:prstGeom>
          <a:noFill/>
        </p:spPr>
        <p:txBody>
          <a:bodyPr wrap="none" rtlCol="0">
            <a:spAutoFit/>
          </a:bodyPr>
          <a:lstStyle/>
          <a:p>
            <a:r>
              <a:rPr lang="en-US" dirty="0" smtClean="0"/>
              <a:t>H-</a:t>
            </a:r>
            <a:endParaRPr lang="en-US" dirty="0"/>
          </a:p>
        </p:txBody>
      </p:sp>
      <p:sp>
        <p:nvSpPr>
          <p:cNvPr id="18" name="TextBox 17"/>
          <p:cNvSpPr txBox="1"/>
          <p:nvPr/>
        </p:nvSpPr>
        <p:spPr>
          <a:xfrm>
            <a:off x="1752600" y="3429000"/>
            <a:ext cx="763250" cy="523220"/>
          </a:xfrm>
          <a:prstGeom prst="rect">
            <a:avLst/>
          </a:prstGeom>
          <a:noFill/>
        </p:spPr>
        <p:txBody>
          <a:bodyPr wrap="none" rtlCol="0">
            <a:spAutoFit/>
          </a:bodyPr>
          <a:lstStyle/>
          <a:p>
            <a:r>
              <a:rPr lang="en-US" dirty="0" smtClean="0"/>
              <a:t>Foil</a:t>
            </a:r>
            <a:endParaRPr lang="en-US" dirty="0"/>
          </a:p>
        </p:txBody>
      </p:sp>
      <p:sp>
        <p:nvSpPr>
          <p:cNvPr id="19" name="TextBox 18"/>
          <p:cNvSpPr txBox="1"/>
          <p:nvPr/>
        </p:nvSpPr>
        <p:spPr>
          <a:xfrm>
            <a:off x="1981200" y="5486400"/>
            <a:ext cx="304240" cy="523220"/>
          </a:xfrm>
          <a:prstGeom prst="rect">
            <a:avLst/>
          </a:prstGeom>
          <a:noFill/>
        </p:spPr>
        <p:txBody>
          <a:bodyPr wrap="none" rtlCol="0">
            <a:spAutoFit/>
          </a:bodyPr>
          <a:lstStyle/>
          <a:p>
            <a:r>
              <a:rPr lang="en-US" dirty="0" smtClean="0"/>
              <a:t>r</a:t>
            </a:r>
            <a:endParaRPr lang="en-US" dirty="0"/>
          </a:p>
        </p:txBody>
      </p:sp>
      <p:sp>
        <p:nvSpPr>
          <p:cNvPr id="20" name="TextBox 19"/>
          <p:cNvSpPr txBox="1"/>
          <p:nvPr/>
        </p:nvSpPr>
        <p:spPr>
          <a:xfrm>
            <a:off x="914400" y="4495800"/>
            <a:ext cx="384014" cy="523220"/>
          </a:xfrm>
          <a:prstGeom prst="rect">
            <a:avLst/>
          </a:prstGeom>
          <a:noFill/>
        </p:spPr>
        <p:txBody>
          <a:bodyPr wrap="none" rtlCol="0">
            <a:spAutoFit/>
          </a:bodyPr>
          <a:lstStyle/>
          <a:p>
            <a:r>
              <a:rPr lang="en-US" dirty="0" smtClean="0"/>
              <a:t>r’</a:t>
            </a:r>
            <a:endParaRPr lang="en-US" dirty="0"/>
          </a:p>
        </p:txBody>
      </p:sp>
    </p:spTree>
    <p:extLst>
      <p:ext uri="{BB962C8B-B14F-4D97-AF65-F5344CB8AC3E}">
        <p14:creationId xmlns:p14="http://schemas.microsoft.com/office/powerpoint/2010/main" val="29534350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Residual Gas Stripping</a:t>
            </a:r>
            <a:endParaRPr lang="en-US" dirty="0"/>
          </a:p>
        </p:txBody>
      </p:sp>
      <p:graphicFrame>
        <p:nvGraphicFramePr>
          <p:cNvPr id="4" name="Content Placeholder 3"/>
          <p:cNvGraphicFramePr>
            <a:graphicFrameLocks noGrp="1" noChangeAspect="1"/>
          </p:cNvGraphicFramePr>
          <p:nvPr>
            <p:ph idx="1"/>
            <p:extLst>
              <p:ext uri="{D42A27DB-BD31-4B8C-83A1-F6EECF244321}">
                <p14:modId xmlns:p14="http://schemas.microsoft.com/office/powerpoint/2010/main" val="2549528107"/>
              </p:ext>
            </p:extLst>
          </p:nvPr>
        </p:nvGraphicFramePr>
        <p:xfrm>
          <a:off x="1676400" y="1828800"/>
          <a:ext cx="914399" cy="1776589"/>
        </p:xfrm>
        <a:graphic>
          <a:graphicData uri="http://schemas.openxmlformats.org/presentationml/2006/ole">
            <mc:AlternateContent xmlns:mc="http://schemas.openxmlformats.org/markup-compatibility/2006">
              <mc:Choice xmlns:v="urn:schemas-microsoft-com:vml" Requires="v">
                <p:oleObj spid="_x0000_s2143" name="Equation" r:id="rId3" imgW="101600" imgH="342900" progId="Equation.3">
                  <p:embed/>
                </p:oleObj>
              </mc:Choice>
              <mc:Fallback>
                <p:oleObj name="Equation" r:id="rId3" imgW="101600" imgH="342900" progId="Equation.3">
                  <p:embed/>
                  <p:pic>
                    <p:nvPicPr>
                      <p:cNvPr id="0" name=""/>
                      <p:cNvPicPr/>
                      <p:nvPr/>
                    </p:nvPicPr>
                    <p:blipFill>
                      <a:blip r:embed="rId4"/>
                      <a:stretch>
                        <a:fillRect/>
                      </a:stretch>
                    </p:blipFill>
                    <p:spPr>
                      <a:xfrm>
                        <a:off x="1676400" y="1828800"/>
                        <a:ext cx="914399" cy="1776589"/>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53215812"/>
              </p:ext>
            </p:extLst>
          </p:nvPr>
        </p:nvGraphicFramePr>
        <p:xfrm>
          <a:off x="381000" y="2057400"/>
          <a:ext cx="8179594" cy="1143000"/>
        </p:xfrm>
        <a:graphic>
          <a:graphicData uri="http://schemas.openxmlformats.org/presentationml/2006/ole">
            <mc:AlternateContent xmlns:mc="http://schemas.openxmlformats.org/markup-compatibility/2006">
              <mc:Choice xmlns:v="urn:schemas-microsoft-com:vml" Requires="v">
                <p:oleObj spid="_x0000_s2144" name="Equation" r:id="rId5" imgW="2908300" imgH="406400" progId="Equation.3">
                  <p:embed/>
                </p:oleObj>
              </mc:Choice>
              <mc:Fallback>
                <p:oleObj name="Equation" r:id="rId5" imgW="2908300" imgH="406400" progId="Equation.3">
                  <p:embed/>
                  <p:pic>
                    <p:nvPicPr>
                      <p:cNvPr id="0" name=""/>
                      <p:cNvPicPr/>
                      <p:nvPr/>
                    </p:nvPicPr>
                    <p:blipFill>
                      <a:blip r:embed="rId6"/>
                      <a:stretch>
                        <a:fillRect/>
                      </a:stretch>
                    </p:blipFill>
                    <p:spPr>
                      <a:xfrm>
                        <a:off x="381000" y="2057400"/>
                        <a:ext cx="8179594" cy="1143000"/>
                      </a:xfrm>
                      <a:prstGeom prst="rect">
                        <a:avLst/>
                      </a:prstGeom>
                    </p:spPr>
                  </p:pic>
                </p:oleObj>
              </mc:Fallback>
            </mc:AlternateContent>
          </a:graphicData>
        </a:graphic>
      </p:graphicFrame>
      <p:sp>
        <p:nvSpPr>
          <p:cNvPr id="7" name="TextBox 6"/>
          <p:cNvSpPr txBox="1"/>
          <p:nvPr/>
        </p:nvSpPr>
        <p:spPr>
          <a:xfrm>
            <a:off x="609600" y="1143000"/>
            <a:ext cx="8534400" cy="954107"/>
          </a:xfrm>
          <a:prstGeom prst="rect">
            <a:avLst/>
          </a:prstGeom>
          <a:noFill/>
        </p:spPr>
        <p:txBody>
          <a:bodyPr wrap="square" rtlCol="0">
            <a:spAutoFit/>
          </a:bodyPr>
          <a:lstStyle/>
          <a:p>
            <a:pPr marL="457200" indent="-457200">
              <a:buFont typeface="Arial"/>
              <a:buChar char="•"/>
            </a:pPr>
            <a:r>
              <a:rPr lang="en-US" dirty="0" smtClean="0"/>
              <a:t>Total electron cross section ,single (H</a:t>
            </a:r>
            <a:r>
              <a:rPr lang="en-US" baseline="30000" dirty="0" smtClean="0"/>
              <a:t>- </a:t>
            </a:r>
            <a:r>
              <a:rPr lang="en-US" dirty="0" smtClean="0"/>
              <a:t>to H</a:t>
            </a:r>
            <a:r>
              <a:rPr lang="en-US" baseline="30000" dirty="0" smtClean="0"/>
              <a:t>0</a:t>
            </a:r>
            <a:r>
              <a:rPr lang="en-US" dirty="0" smtClean="0"/>
              <a:t>) and double (H</a:t>
            </a:r>
            <a:r>
              <a:rPr lang="en-US" baseline="30000" dirty="0" smtClean="0"/>
              <a:t>-</a:t>
            </a:r>
            <a:r>
              <a:rPr lang="en-US" dirty="0" smtClean="0"/>
              <a:t> to H</a:t>
            </a:r>
            <a:r>
              <a:rPr lang="en-US" baseline="30000" dirty="0" smtClean="0"/>
              <a:t>+</a:t>
            </a:r>
            <a:r>
              <a:rPr lang="en-US" dirty="0" smtClean="0"/>
              <a:t>) stripping ( ~1/β</a:t>
            </a:r>
            <a:r>
              <a:rPr lang="en-US" baseline="30000" dirty="0" smtClean="0"/>
              <a:t>2</a:t>
            </a:r>
            <a:r>
              <a:rPr lang="en-US" dirty="0" smtClean="0"/>
              <a:t>)</a:t>
            </a:r>
            <a:endParaRPr lang="en-US" dirty="0"/>
          </a:p>
        </p:txBody>
      </p:sp>
      <p:pic>
        <p:nvPicPr>
          <p:cNvPr id="8" name="Picture 4"/>
          <p:cNvPicPr>
            <a:picLocks noChangeAspect="1" noChangeArrowheads="1"/>
          </p:cNvPicPr>
          <p:nvPr/>
        </p:nvPicPr>
        <p:blipFill>
          <a:blip r:embed="rId7" cstate="print"/>
          <a:srcRect/>
          <a:stretch>
            <a:fillRect/>
          </a:stretch>
        </p:blipFill>
        <p:spPr bwMode="auto">
          <a:xfrm>
            <a:off x="228600" y="3276600"/>
            <a:ext cx="3143397" cy="3581400"/>
          </a:xfrm>
          <a:prstGeom prst="rect">
            <a:avLst/>
          </a:prstGeom>
          <a:noFill/>
          <a:ln w="9525">
            <a:noFill/>
            <a:miter lim="800000"/>
            <a:headEnd/>
            <a:tailEnd/>
          </a:ln>
        </p:spPr>
      </p:pic>
      <p:pic>
        <p:nvPicPr>
          <p:cNvPr id="9" name="Picture 6"/>
          <p:cNvPicPr>
            <a:picLocks noChangeAspect="1" noChangeArrowheads="1"/>
          </p:cNvPicPr>
          <p:nvPr/>
        </p:nvPicPr>
        <p:blipFill>
          <a:blip r:embed="rId8" cstate="print"/>
          <a:srcRect/>
          <a:stretch>
            <a:fillRect/>
          </a:stretch>
        </p:blipFill>
        <p:spPr bwMode="auto">
          <a:xfrm>
            <a:off x="3733800" y="3420731"/>
            <a:ext cx="3657600" cy="3417917"/>
          </a:xfrm>
          <a:prstGeom prst="rect">
            <a:avLst/>
          </a:prstGeom>
          <a:noFill/>
        </p:spPr>
      </p:pic>
      <p:graphicFrame>
        <p:nvGraphicFramePr>
          <p:cNvPr id="11" name="Object 10"/>
          <p:cNvGraphicFramePr>
            <a:graphicFrameLocks noChangeAspect="1"/>
          </p:cNvGraphicFramePr>
          <p:nvPr>
            <p:extLst>
              <p:ext uri="{D42A27DB-BD31-4B8C-83A1-F6EECF244321}">
                <p14:modId xmlns:p14="http://schemas.microsoft.com/office/powerpoint/2010/main" val="2159778007"/>
              </p:ext>
            </p:extLst>
          </p:nvPr>
        </p:nvGraphicFramePr>
        <p:xfrm>
          <a:off x="6784258" y="2971800"/>
          <a:ext cx="2359742" cy="609600"/>
        </p:xfrm>
        <a:graphic>
          <a:graphicData uri="http://schemas.openxmlformats.org/presentationml/2006/ole">
            <mc:AlternateContent xmlns:mc="http://schemas.openxmlformats.org/markup-compatibility/2006">
              <mc:Choice xmlns:v="urn:schemas-microsoft-com:vml" Requires="v">
                <p:oleObj spid="_x0000_s2145" name="Equation" r:id="rId9" imgW="1524000" imgH="393700" progId="Equation.3">
                  <p:embed/>
                </p:oleObj>
              </mc:Choice>
              <mc:Fallback>
                <p:oleObj name="Equation" r:id="rId9" imgW="1524000" imgH="393700" progId="Equation.3">
                  <p:embed/>
                  <p:pic>
                    <p:nvPicPr>
                      <p:cNvPr id="0" name=""/>
                      <p:cNvPicPr/>
                      <p:nvPr/>
                    </p:nvPicPr>
                    <p:blipFill>
                      <a:blip r:embed="rId10"/>
                      <a:stretch>
                        <a:fillRect/>
                      </a:stretch>
                    </p:blipFill>
                    <p:spPr>
                      <a:xfrm>
                        <a:off x="6784258" y="2971800"/>
                        <a:ext cx="2359742" cy="609600"/>
                      </a:xfrm>
                      <a:prstGeom prst="rect">
                        <a:avLst/>
                      </a:prstGeom>
                    </p:spPr>
                  </p:pic>
                </p:oleObj>
              </mc:Fallback>
            </mc:AlternateContent>
          </a:graphicData>
        </a:graphic>
      </p:graphicFrame>
      <p:sp>
        <p:nvSpPr>
          <p:cNvPr id="12" name="TextBox 11"/>
          <p:cNvSpPr txBox="1"/>
          <p:nvPr/>
        </p:nvSpPr>
        <p:spPr>
          <a:xfrm>
            <a:off x="7543800" y="3429000"/>
            <a:ext cx="1287532" cy="307777"/>
          </a:xfrm>
          <a:prstGeom prst="rect">
            <a:avLst/>
          </a:prstGeom>
          <a:noFill/>
        </p:spPr>
        <p:txBody>
          <a:bodyPr wrap="none" rtlCol="0">
            <a:spAutoFit/>
          </a:bodyPr>
          <a:lstStyle/>
          <a:p>
            <a:r>
              <a:rPr lang="en-US" sz="1400" dirty="0" smtClean="0"/>
              <a:t>Up </a:t>
            </a:r>
            <a:r>
              <a:rPr lang="en-US" sz="1400" dirty="0" err="1" smtClean="0"/>
              <a:t>tp</a:t>
            </a:r>
            <a:r>
              <a:rPr lang="en-US" sz="1400" dirty="0" smtClean="0"/>
              <a:t> 10 MeV</a:t>
            </a:r>
            <a:endParaRPr lang="en-US" sz="1400" dirty="0"/>
          </a:p>
        </p:txBody>
      </p:sp>
      <p:sp>
        <p:nvSpPr>
          <p:cNvPr id="13" name="TextBox 12"/>
          <p:cNvSpPr txBox="1"/>
          <p:nvPr/>
        </p:nvSpPr>
        <p:spPr>
          <a:xfrm>
            <a:off x="7696200" y="4267200"/>
            <a:ext cx="1454244" cy="1384995"/>
          </a:xfrm>
          <a:prstGeom prst="rect">
            <a:avLst/>
          </a:prstGeom>
          <a:noFill/>
        </p:spPr>
        <p:txBody>
          <a:bodyPr wrap="none" rtlCol="0">
            <a:spAutoFit/>
          </a:bodyPr>
          <a:lstStyle/>
          <a:p>
            <a:r>
              <a:rPr lang="en-US" sz="1400" b="1" dirty="0" smtClean="0"/>
              <a:t>G. H. Gillespie</a:t>
            </a:r>
          </a:p>
          <a:p>
            <a:r>
              <a:rPr lang="en-US" sz="1400" b="1" dirty="0" err="1" smtClean="0"/>
              <a:t>Phy</a:t>
            </a:r>
            <a:r>
              <a:rPr lang="en-US" sz="1400" b="1" dirty="0" smtClean="0"/>
              <a:t>. Rev. A 15</a:t>
            </a:r>
          </a:p>
          <a:p>
            <a:r>
              <a:rPr lang="en-US" sz="1400" b="1" dirty="0" smtClean="0"/>
              <a:t>563 (1977)</a:t>
            </a:r>
          </a:p>
          <a:p>
            <a:r>
              <a:rPr lang="en-US" sz="1400" b="1" dirty="0" smtClean="0"/>
              <a:t>G. H.. Gillespie</a:t>
            </a:r>
          </a:p>
          <a:p>
            <a:r>
              <a:rPr lang="en-US" sz="1400" b="1" dirty="0" err="1" smtClean="0"/>
              <a:t>Phy</a:t>
            </a:r>
            <a:r>
              <a:rPr lang="en-US" sz="1400" b="1" dirty="0" smtClean="0"/>
              <a:t>. Rev. A 16</a:t>
            </a:r>
          </a:p>
          <a:p>
            <a:r>
              <a:rPr lang="en-US" sz="1400" b="1" dirty="0" smtClean="0"/>
              <a:t>943 (1977)</a:t>
            </a:r>
            <a:endParaRPr lang="en-US" sz="1400" b="1" dirty="0"/>
          </a:p>
        </p:txBody>
      </p:sp>
    </p:spTree>
    <p:extLst>
      <p:ext uri="{BB962C8B-B14F-4D97-AF65-F5344CB8AC3E}">
        <p14:creationId xmlns:p14="http://schemas.microsoft.com/office/powerpoint/2010/main" val="406927741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stretch>
            <a:fillRect/>
          </a:stretch>
        </p:blipFill>
        <p:spPr>
          <a:xfrm>
            <a:off x="5334000" y="1066800"/>
            <a:ext cx="3459276" cy="3575932"/>
          </a:xfrm>
          <a:prstGeom prst="rect">
            <a:avLst/>
          </a:prstGeom>
        </p:spPr>
      </p:pic>
      <p:sp>
        <p:nvSpPr>
          <p:cNvPr id="2" name="Title 1"/>
          <p:cNvSpPr>
            <a:spLocks noGrp="1"/>
          </p:cNvSpPr>
          <p:nvPr>
            <p:ph type="title"/>
          </p:nvPr>
        </p:nvSpPr>
        <p:spPr/>
        <p:txBody>
          <a:bodyPr/>
          <a:lstStyle/>
          <a:p>
            <a:r>
              <a:rPr lang="en-US" dirty="0" smtClean="0"/>
              <a:t>Residual gas stripping (cont..)</a:t>
            </a:r>
            <a:endParaRPr lang="en-US" dirty="0"/>
          </a:p>
        </p:txBody>
      </p:sp>
      <p:sp>
        <p:nvSpPr>
          <p:cNvPr id="3" name="Content Placeholder 2"/>
          <p:cNvSpPr>
            <a:spLocks noGrp="1"/>
          </p:cNvSpPr>
          <p:nvPr>
            <p:ph idx="1"/>
          </p:nvPr>
        </p:nvSpPr>
        <p:spPr>
          <a:xfrm>
            <a:off x="685800" y="1524000"/>
            <a:ext cx="7620000" cy="2971800"/>
          </a:xfrm>
        </p:spPr>
        <p:txBody>
          <a:bodyPr/>
          <a:lstStyle/>
          <a:p>
            <a:r>
              <a:rPr lang="en-US" dirty="0" smtClean="0"/>
              <a:t>Life time of H-</a:t>
            </a:r>
          </a:p>
          <a:p>
            <a:pPr marL="0" indent="0">
              <a:buNone/>
            </a:pPr>
            <a:endParaRPr lang="en-US" dirty="0" smtClean="0"/>
          </a:p>
          <a:p>
            <a:endParaRPr lang="en-US" dirty="0" smtClean="0"/>
          </a:p>
          <a:p>
            <a:r>
              <a:rPr lang="en-US" dirty="0" err="1" smtClean="0"/>
              <a:t>Frac_loss</a:t>
            </a:r>
            <a:r>
              <a:rPr lang="en-US" dirty="0" smtClean="0"/>
              <a:t>/m </a:t>
            </a:r>
          </a:p>
          <a:p>
            <a:pPr marL="0" indent="0">
              <a:buNone/>
            </a:pPr>
            <a:endParaRPr lang="en-US" dirty="0" smtClean="0"/>
          </a:p>
          <a:p>
            <a:pPr marL="0" indent="0">
              <a:buNone/>
            </a:pP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3136436524"/>
              </p:ext>
            </p:extLst>
          </p:nvPr>
        </p:nvGraphicFramePr>
        <p:xfrm>
          <a:off x="4521200" y="3352800"/>
          <a:ext cx="101600" cy="152400"/>
        </p:xfrm>
        <a:graphic>
          <a:graphicData uri="http://schemas.openxmlformats.org/presentationml/2006/ole">
            <mc:AlternateContent xmlns:mc="http://schemas.openxmlformats.org/markup-compatibility/2006">
              <mc:Choice xmlns:v="urn:schemas-microsoft-com:vml" Requires="v">
                <p:oleObj spid="_x0000_s3209" name="Equation" r:id="rId4" imgW="101600" imgH="152400" progId="Equation.3">
                  <p:embed/>
                </p:oleObj>
              </mc:Choice>
              <mc:Fallback>
                <p:oleObj name="Equation" r:id="rId4" imgW="101600" imgH="152400" progId="Equation.3">
                  <p:embed/>
                  <p:pic>
                    <p:nvPicPr>
                      <p:cNvPr id="0" name=""/>
                      <p:cNvPicPr/>
                      <p:nvPr/>
                    </p:nvPicPr>
                    <p:blipFill>
                      <a:blip r:embed="rId5"/>
                      <a:stretch>
                        <a:fillRect/>
                      </a:stretch>
                    </p:blipFill>
                    <p:spPr>
                      <a:xfrm>
                        <a:off x="4521200" y="3352800"/>
                        <a:ext cx="101600" cy="152400"/>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1155014808"/>
              </p:ext>
            </p:extLst>
          </p:nvPr>
        </p:nvGraphicFramePr>
        <p:xfrm>
          <a:off x="968375" y="2079624"/>
          <a:ext cx="1165225" cy="805695"/>
        </p:xfrm>
        <a:graphic>
          <a:graphicData uri="http://schemas.openxmlformats.org/presentationml/2006/ole">
            <mc:AlternateContent xmlns:mc="http://schemas.openxmlformats.org/markup-compatibility/2006">
              <mc:Choice xmlns:v="urn:schemas-microsoft-com:vml" Requires="v">
                <p:oleObj spid="_x0000_s3210" name="Equation" r:id="rId6" imgW="495300" imgH="342900" progId="Equation.3">
                  <p:embed/>
                </p:oleObj>
              </mc:Choice>
              <mc:Fallback>
                <p:oleObj name="Equation" r:id="rId6" imgW="495300" imgH="342900" progId="Equation.3">
                  <p:embed/>
                  <p:pic>
                    <p:nvPicPr>
                      <p:cNvPr id="0" name=""/>
                      <p:cNvPicPr>
                        <a:picLocks noChangeAspect="1" noChangeArrowheads="1"/>
                      </p:cNvPicPr>
                      <p:nvPr/>
                    </p:nvPicPr>
                    <p:blipFill>
                      <a:blip r:embed="rId7"/>
                      <a:srcRect/>
                      <a:stretch>
                        <a:fillRect/>
                      </a:stretch>
                    </p:blipFill>
                    <p:spPr bwMode="auto">
                      <a:xfrm>
                        <a:off x="968375" y="2079624"/>
                        <a:ext cx="1165225" cy="805695"/>
                      </a:xfrm>
                      <a:prstGeom prst="rect">
                        <a:avLst/>
                      </a:prstGeom>
                      <a:noFill/>
                      <a:ln>
                        <a:noFill/>
                      </a:ln>
                      <a:effec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444019568"/>
              </p:ext>
            </p:extLst>
          </p:nvPr>
        </p:nvGraphicFramePr>
        <p:xfrm>
          <a:off x="914400" y="3276600"/>
          <a:ext cx="1219200" cy="930442"/>
        </p:xfrm>
        <a:graphic>
          <a:graphicData uri="http://schemas.openxmlformats.org/presentationml/2006/ole">
            <mc:AlternateContent xmlns:mc="http://schemas.openxmlformats.org/markup-compatibility/2006">
              <mc:Choice xmlns:v="urn:schemas-microsoft-com:vml" Requires="v">
                <p:oleObj spid="_x0000_s3211" name="Equation" r:id="rId8" imgW="482600" imgH="368300" progId="Equation.3">
                  <p:embed/>
                </p:oleObj>
              </mc:Choice>
              <mc:Fallback>
                <p:oleObj name="Equation" r:id="rId8" imgW="482600" imgH="368300" progId="Equation.3">
                  <p:embed/>
                  <p:pic>
                    <p:nvPicPr>
                      <p:cNvPr id="0" name=""/>
                      <p:cNvPicPr/>
                      <p:nvPr/>
                    </p:nvPicPr>
                    <p:blipFill>
                      <a:blip r:embed="rId9"/>
                      <a:stretch>
                        <a:fillRect/>
                      </a:stretch>
                    </p:blipFill>
                    <p:spPr>
                      <a:xfrm>
                        <a:off x="914400" y="3276600"/>
                        <a:ext cx="1219200" cy="930442"/>
                      </a:xfrm>
                      <a:prstGeom prst="rect">
                        <a:avLst/>
                      </a:prstGeom>
                    </p:spPr>
                  </p:pic>
                </p:oleObj>
              </mc:Fallback>
            </mc:AlternateContent>
          </a:graphicData>
        </a:graphic>
      </p:graphicFrame>
      <p:sp>
        <p:nvSpPr>
          <p:cNvPr id="9" name="TextBox 8"/>
          <p:cNvSpPr txBox="1"/>
          <p:nvPr/>
        </p:nvSpPr>
        <p:spPr>
          <a:xfrm>
            <a:off x="2667000" y="2667000"/>
            <a:ext cx="2391165" cy="338554"/>
          </a:xfrm>
          <a:prstGeom prst="rect">
            <a:avLst/>
          </a:prstGeom>
          <a:noFill/>
        </p:spPr>
        <p:txBody>
          <a:bodyPr wrap="none" rtlCol="0">
            <a:spAutoFit/>
          </a:bodyPr>
          <a:lstStyle/>
          <a:p>
            <a:r>
              <a:rPr lang="en-US" sz="1600" dirty="0" err="1" smtClean="0"/>
              <a:t>n</a:t>
            </a:r>
            <a:r>
              <a:rPr lang="en-US" sz="1600" baseline="-25000" dirty="0" err="1" smtClean="0"/>
              <a:t>i</a:t>
            </a:r>
            <a:r>
              <a:rPr lang="en-US" sz="1600" dirty="0" smtClean="0"/>
              <a:t>(cm</a:t>
            </a:r>
            <a:r>
              <a:rPr lang="en-US" sz="1600" baseline="30000" dirty="0" smtClean="0"/>
              <a:t>3</a:t>
            </a:r>
            <a:r>
              <a:rPr lang="en-US" sz="1600" dirty="0" smtClean="0"/>
              <a:t>)=3.3 .10</a:t>
            </a:r>
            <a:r>
              <a:rPr lang="en-US" sz="1600" baseline="30000" dirty="0" smtClean="0"/>
              <a:t>16.</a:t>
            </a:r>
            <a:r>
              <a:rPr lang="en-US" sz="1600" dirty="0" smtClean="0"/>
              <a:t> P(</a:t>
            </a:r>
            <a:r>
              <a:rPr lang="en-US" sz="1600" dirty="0" err="1" smtClean="0"/>
              <a:t>torr</a:t>
            </a:r>
            <a:r>
              <a:rPr lang="en-US" sz="1600" dirty="0"/>
              <a:t>)</a:t>
            </a:r>
          </a:p>
        </p:txBody>
      </p:sp>
      <p:graphicFrame>
        <p:nvGraphicFramePr>
          <p:cNvPr id="11" name="Table 10"/>
          <p:cNvGraphicFramePr>
            <a:graphicFrameLocks noGrp="1"/>
          </p:cNvGraphicFramePr>
          <p:nvPr>
            <p:extLst>
              <p:ext uri="{D42A27DB-BD31-4B8C-83A1-F6EECF244321}">
                <p14:modId xmlns:p14="http://schemas.microsoft.com/office/powerpoint/2010/main" val="1269968969"/>
              </p:ext>
            </p:extLst>
          </p:nvPr>
        </p:nvGraphicFramePr>
        <p:xfrm>
          <a:off x="533400" y="4800600"/>
          <a:ext cx="8229600" cy="1854200"/>
        </p:xfrm>
        <a:graphic>
          <a:graphicData uri="http://schemas.openxmlformats.org/drawingml/2006/table">
            <a:tbl>
              <a:tblPr firstRow="1" bandRow="1">
                <a:tableStyleId>{5C22544A-7EE6-4342-B048-85BDC9FD1C3A}</a:tableStyleId>
              </a:tblPr>
              <a:tblGrid>
                <a:gridCol w="1543050"/>
                <a:gridCol w="1200150"/>
                <a:gridCol w="1371600"/>
                <a:gridCol w="1371600"/>
                <a:gridCol w="1371600"/>
                <a:gridCol w="1371600"/>
              </a:tblGrid>
              <a:tr h="370840">
                <a:tc>
                  <a:txBody>
                    <a:bodyPr/>
                    <a:lstStyle/>
                    <a:p>
                      <a:r>
                        <a:rPr lang="en-US" dirty="0" smtClean="0">
                          <a:solidFill>
                            <a:srgbClr val="141313"/>
                          </a:solidFill>
                        </a:rPr>
                        <a:t>E (MeV)</a:t>
                      </a:r>
                      <a:endParaRPr lang="en-US" dirty="0">
                        <a:solidFill>
                          <a:srgbClr val="141313"/>
                        </a:solidFill>
                      </a:endParaRPr>
                    </a:p>
                  </a:txBody>
                  <a:tcPr/>
                </a:tc>
                <a:tc>
                  <a:txBody>
                    <a:bodyPr/>
                    <a:lstStyle/>
                    <a:p>
                      <a:r>
                        <a:rPr lang="en-US" dirty="0" smtClean="0">
                          <a:solidFill>
                            <a:srgbClr val="141313"/>
                          </a:solidFill>
                        </a:rPr>
                        <a:t>H</a:t>
                      </a:r>
                      <a:endParaRPr lang="en-US" dirty="0">
                        <a:solidFill>
                          <a:srgbClr val="141313"/>
                        </a:solidFill>
                      </a:endParaRPr>
                    </a:p>
                  </a:txBody>
                  <a:tcPr/>
                </a:tc>
                <a:tc>
                  <a:txBody>
                    <a:bodyPr/>
                    <a:lstStyle/>
                    <a:p>
                      <a:r>
                        <a:rPr lang="en-US" dirty="0" smtClean="0">
                          <a:solidFill>
                            <a:srgbClr val="141313"/>
                          </a:solidFill>
                        </a:rPr>
                        <a:t>N</a:t>
                      </a:r>
                      <a:endParaRPr lang="en-US" dirty="0">
                        <a:solidFill>
                          <a:srgbClr val="141313"/>
                        </a:solidFill>
                      </a:endParaRPr>
                    </a:p>
                  </a:txBody>
                  <a:tcPr/>
                </a:tc>
                <a:tc>
                  <a:txBody>
                    <a:bodyPr/>
                    <a:lstStyle/>
                    <a:p>
                      <a:r>
                        <a:rPr lang="en-US" dirty="0" smtClean="0">
                          <a:solidFill>
                            <a:srgbClr val="141313"/>
                          </a:solidFill>
                        </a:rPr>
                        <a:t>O</a:t>
                      </a:r>
                      <a:endParaRPr lang="en-US" dirty="0">
                        <a:solidFill>
                          <a:srgbClr val="141313"/>
                        </a:solidFill>
                      </a:endParaRPr>
                    </a:p>
                  </a:txBody>
                  <a:tcPr/>
                </a:tc>
                <a:tc>
                  <a:txBody>
                    <a:bodyPr/>
                    <a:lstStyle/>
                    <a:p>
                      <a:r>
                        <a:rPr lang="en-US" dirty="0" smtClean="0">
                          <a:solidFill>
                            <a:srgbClr val="141313"/>
                          </a:solidFill>
                        </a:rPr>
                        <a:t>AR</a:t>
                      </a:r>
                      <a:endParaRPr lang="en-US" dirty="0">
                        <a:solidFill>
                          <a:srgbClr val="141313"/>
                        </a:solidFill>
                      </a:endParaRPr>
                    </a:p>
                  </a:txBody>
                  <a:tcPr/>
                </a:tc>
                <a:tc>
                  <a:txBody>
                    <a:bodyPr/>
                    <a:lstStyle/>
                    <a:p>
                      <a:r>
                        <a:rPr lang="en-US" dirty="0" err="1" smtClean="0">
                          <a:solidFill>
                            <a:srgbClr val="141313"/>
                          </a:solidFill>
                        </a:rPr>
                        <a:t>Xe</a:t>
                      </a:r>
                      <a:endParaRPr lang="en-US" dirty="0">
                        <a:solidFill>
                          <a:srgbClr val="141313"/>
                        </a:solidFill>
                      </a:endParaRPr>
                    </a:p>
                  </a:txBody>
                  <a:tcPr/>
                </a:tc>
              </a:tr>
              <a:tr h="370840">
                <a:tc>
                  <a:txBody>
                    <a:bodyPr/>
                    <a:lstStyle/>
                    <a:p>
                      <a:r>
                        <a:rPr lang="en-US" dirty="0" smtClean="0"/>
                        <a:t>0.035</a:t>
                      </a:r>
                      <a:endParaRPr lang="en-US" dirty="0"/>
                    </a:p>
                  </a:txBody>
                  <a:tcPr/>
                </a:tc>
                <a:tc>
                  <a:txBody>
                    <a:bodyPr/>
                    <a:lstStyle/>
                    <a:p>
                      <a:r>
                        <a:rPr lang="en-US" dirty="0" smtClean="0"/>
                        <a:t>773</a:t>
                      </a:r>
                      <a:endParaRPr lang="en-US" dirty="0"/>
                    </a:p>
                  </a:txBody>
                  <a:tcPr/>
                </a:tc>
                <a:tc>
                  <a:txBody>
                    <a:bodyPr/>
                    <a:lstStyle/>
                    <a:p>
                      <a:r>
                        <a:rPr lang="en-US" dirty="0" smtClean="0"/>
                        <a:t>1490</a:t>
                      </a:r>
                      <a:endParaRPr lang="en-US" dirty="0"/>
                    </a:p>
                  </a:txBody>
                  <a:tcPr/>
                </a:tc>
                <a:tc>
                  <a:txBody>
                    <a:bodyPr/>
                    <a:lstStyle/>
                    <a:p>
                      <a:endParaRPr lang="en-US" dirty="0"/>
                    </a:p>
                  </a:txBody>
                  <a:tcPr/>
                </a:tc>
                <a:tc>
                  <a:txBody>
                    <a:bodyPr/>
                    <a:lstStyle/>
                    <a:p>
                      <a:r>
                        <a:rPr lang="en-US" dirty="0" smtClean="0"/>
                        <a:t>1760</a:t>
                      </a:r>
                      <a:endParaRPr lang="en-US" dirty="0"/>
                    </a:p>
                  </a:txBody>
                  <a:tcPr/>
                </a:tc>
                <a:tc>
                  <a:txBody>
                    <a:bodyPr/>
                    <a:lstStyle/>
                    <a:p>
                      <a:r>
                        <a:rPr lang="en-US" dirty="0" smtClean="0"/>
                        <a:t>4180</a:t>
                      </a:r>
                      <a:endParaRPr lang="en-US" dirty="0"/>
                    </a:p>
                  </a:txBody>
                  <a:tcPr/>
                </a:tc>
              </a:tr>
              <a:tr h="370840">
                <a:tc>
                  <a:txBody>
                    <a:bodyPr/>
                    <a:lstStyle/>
                    <a:p>
                      <a:r>
                        <a:rPr lang="en-US" dirty="0" smtClean="0"/>
                        <a:t>10</a:t>
                      </a:r>
                      <a:endParaRPr lang="en-US" dirty="0"/>
                    </a:p>
                  </a:txBody>
                  <a:tcPr/>
                </a:tc>
                <a:tc>
                  <a:txBody>
                    <a:bodyPr/>
                    <a:lstStyle/>
                    <a:p>
                      <a:r>
                        <a:rPr lang="en-US" dirty="0" smtClean="0"/>
                        <a:t>2.1</a:t>
                      </a:r>
                      <a:endParaRPr lang="en-US" dirty="0"/>
                    </a:p>
                  </a:txBody>
                  <a:tcPr/>
                </a:tc>
                <a:tc>
                  <a:txBody>
                    <a:bodyPr/>
                    <a:lstStyle/>
                    <a:p>
                      <a:r>
                        <a:rPr lang="en-US" dirty="0" smtClean="0"/>
                        <a:t>30.7</a:t>
                      </a:r>
                      <a:endParaRPr lang="en-US" dirty="0"/>
                    </a:p>
                  </a:txBody>
                  <a:tcPr/>
                </a:tc>
                <a:tc>
                  <a:txBody>
                    <a:bodyPr/>
                    <a:lstStyle/>
                    <a:p>
                      <a:r>
                        <a:rPr lang="en-US" dirty="0" smtClean="0"/>
                        <a:t>32</a:t>
                      </a:r>
                      <a:endParaRPr lang="en-US" dirty="0"/>
                    </a:p>
                  </a:txBody>
                  <a:tcPr/>
                </a:tc>
                <a:tc>
                  <a:txBody>
                    <a:bodyPr/>
                    <a:lstStyle/>
                    <a:p>
                      <a:r>
                        <a:rPr lang="en-US" dirty="0" smtClean="0"/>
                        <a:t>83</a:t>
                      </a:r>
                      <a:endParaRPr lang="en-US" dirty="0"/>
                    </a:p>
                  </a:txBody>
                  <a:tcPr/>
                </a:tc>
                <a:tc>
                  <a:txBody>
                    <a:bodyPr/>
                    <a:lstStyle/>
                    <a:p>
                      <a:r>
                        <a:rPr lang="en-US" dirty="0" smtClean="0"/>
                        <a:t>500</a:t>
                      </a:r>
                      <a:endParaRPr lang="en-US" dirty="0"/>
                    </a:p>
                  </a:txBody>
                  <a:tcPr/>
                </a:tc>
              </a:tr>
              <a:tr h="370840">
                <a:tc>
                  <a:txBody>
                    <a:bodyPr/>
                    <a:lstStyle/>
                    <a:p>
                      <a:r>
                        <a:rPr lang="en-US" dirty="0" smtClean="0"/>
                        <a:t>400</a:t>
                      </a:r>
                      <a:endParaRPr lang="en-US" dirty="0"/>
                    </a:p>
                  </a:txBody>
                  <a:tcPr/>
                </a:tc>
                <a:tc>
                  <a:txBody>
                    <a:bodyPr/>
                    <a:lstStyle/>
                    <a:p>
                      <a:r>
                        <a:rPr lang="en-US" dirty="0" smtClean="0"/>
                        <a:t>0.2</a:t>
                      </a:r>
                      <a:endParaRPr lang="en-US" dirty="0"/>
                    </a:p>
                  </a:txBody>
                  <a:tcPr/>
                </a:tc>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dirty="0"/>
                    </a:p>
                  </a:txBody>
                  <a:tcPr/>
                </a:tc>
              </a:tr>
              <a:tr h="370840">
                <a:tc>
                  <a:txBody>
                    <a:bodyPr/>
                    <a:lstStyle/>
                    <a:p>
                      <a:r>
                        <a:rPr lang="en-US" dirty="0" smtClean="0"/>
                        <a:t>800</a:t>
                      </a:r>
                      <a:endParaRPr lang="en-US" dirty="0"/>
                    </a:p>
                  </a:txBody>
                  <a:tcPr/>
                </a:tc>
                <a:tc>
                  <a:txBody>
                    <a:bodyPr/>
                    <a:lstStyle/>
                    <a:p>
                      <a:endParaRPr lang="en-US"/>
                    </a:p>
                  </a:txBody>
                  <a:tcPr/>
                </a:tc>
                <a:tc>
                  <a:txBody>
                    <a:bodyPr/>
                    <a:lstStyle/>
                    <a:p>
                      <a:r>
                        <a:rPr lang="en-US" dirty="0" smtClean="0"/>
                        <a:t>1</a:t>
                      </a:r>
                      <a:endParaRPr lang="en-US" dirty="0"/>
                    </a:p>
                  </a:txBody>
                  <a:tcPr/>
                </a:tc>
                <a:tc>
                  <a:txBody>
                    <a:bodyPr/>
                    <a:lstStyle/>
                    <a:p>
                      <a:endParaRPr lang="en-US" dirty="0"/>
                    </a:p>
                  </a:txBody>
                  <a:tcPr/>
                </a:tc>
                <a:tc>
                  <a:txBody>
                    <a:bodyPr/>
                    <a:lstStyle/>
                    <a:p>
                      <a:r>
                        <a:rPr lang="en-US" dirty="0" smtClean="0"/>
                        <a:t>3</a:t>
                      </a:r>
                      <a:endParaRPr lang="en-US" dirty="0"/>
                    </a:p>
                  </a:txBody>
                  <a:tcPr/>
                </a:tc>
                <a:tc>
                  <a:txBody>
                    <a:bodyPr/>
                    <a:lstStyle/>
                    <a:p>
                      <a:endParaRPr lang="en-US" dirty="0"/>
                    </a:p>
                  </a:txBody>
                  <a:tcPr/>
                </a:tc>
              </a:tr>
            </a:tbl>
          </a:graphicData>
        </a:graphic>
      </p:graphicFrame>
      <p:sp>
        <p:nvSpPr>
          <p:cNvPr id="12" name="Text Box 7"/>
          <p:cNvSpPr txBox="1">
            <a:spLocks noChangeArrowheads="1"/>
          </p:cNvSpPr>
          <p:nvPr/>
        </p:nvSpPr>
        <p:spPr bwMode="auto">
          <a:xfrm>
            <a:off x="152400" y="4495800"/>
            <a:ext cx="7467600" cy="338554"/>
          </a:xfrm>
          <a:prstGeom prst="rect">
            <a:avLst/>
          </a:prstGeom>
          <a:noFill/>
          <a:ln w="9525">
            <a:noFill/>
            <a:miter lim="800000"/>
            <a:headEnd/>
            <a:tailEnd/>
          </a:ln>
          <a:effectLst/>
        </p:spPr>
        <p:txBody>
          <a:bodyPr wrap="square">
            <a:spAutoFit/>
          </a:bodyPr>
          <a:lstStyle/>
          <a:p>
            <a:pPr algn="ctr">
              <a:spcBef>
                <a:spcPct val="50000"/>
              </a:spcBef>
            </a:pPr>
            <a:r>
              <a:rPr lang="en-US" sz="1600" b="1" dirty="0">
                <a:solidFill>
                  <a:srgbClr val="000000"/>
                </a:solidFill>
                <a:latin typeface="Tahoma" pitchFamily="34" charset="0"/>
              </a:rPr>
              <a:t>Total </a:t>
            </a:r>
            <a:r>
              <a:rPr lang="en-US" sz="1600" b="1" dirty="0" smtClean="0">
                <a:solidFill>
                  <a:srgbClr val="000000"/>
                </a:solidFill>
                <a:latin typeface="Tahoma" pitchFamily="34" charset="0"/>
              </a:rPr>
              <a:t>measured electron </a:t>
            </a:r>
            <a:r>
              <a:rPr lang="en-US" sz="1600" b="1" dirty="0">
                <a:solidFill>
                  <a:srgbClr val="000000"/>
                </a:solidFill>
                <a:latin typeface="Tahoma" pitchFamily="34" charset="0"/>
              </a:rPr>
              <a:t>loss cross section for H</a:t>
            </a:r>
            <a:r>
              <a:rPr lang="en-US" sz="1600" b="1" baseline="30000" dirty="0">
                <a:solidFill>
                  <a:srgbClr val="000000"/>
                </a:solidFill>
                <a:latin typeface="Tahoma" pitchFamily="34" charset="0"/>
                <a:sym typeface="Symbol" pitchFamily="18" charset="2"/>
              </a:rPr>
              <a:t></a:t>
            </a:r>
            <a:r>
              <a:rPr lang="en-US" sz="1600" b="1" dirty="0">
                <a:solidFill>
                  <a:srgbClr val="000000"/>
                </a:solidFill>
                <a:latin typeface="Tahoma" pitchFamily="34" charset="0"/>
              </a:rPr>
              <a:t> (unit 10</a:t>
            </a:r>
            <a:r>
              <a:rPr lang="en-US" sz="1600" b="1" baseline="30000" dirty="0">
                <a:solidFill>
                  <a:srgbClr val="000000"/>
                </a:solidFill>
                <a:latin typeface="Tahoma" pitchFamily="34" charset="0"/>
                <a:sym typeface="Symbol" pitchFamily="18" charset="2"/>
              </a:rPr>
              <a:t></a:t>
            </a:r>
            <a:r>
              <a:rPr lang="en-US" sz="1600" b="1" baseline="30000" dirty="0">
                <a:solidFill>
                  <a:srgbClr val="000000"/>
                </a:solidFill>
                <a:latin typeface="Tahoma" pitchFamily="34" charset="0"/>
              </a:rPr>
              <a:t>18</a:t>
            </a:r>
            <a:r>
              <a:rPr lang="en-US" sz="1600" b="1" dirty="0">
                <a:solidFill>
                  <a:srgbClr val="000000"/>
                </a:solidFill>
                <a:latin typeface="Tahoma" pitchFamily="34" charset="0"/>
              </a:rPr>
              <a:t> cm</a:t>
            </a:r>
            <a:r>
              <a:rPr lang="en-US" sz="1600" b="1" baseline="30000" dirty="0">
                <a:solidFill>
                  <a:srgbClr val="000000"/>
                </a:solidFill>
                <a:latin typeface="Tahoma" pitchFamily="34" charset="0"/>
              </a:rPr>
              <a:t>2</a:t>
            </a:r>
            <a:r>
              <a:rPr lang="en-US" sz="1600" b="1" dirty="0">
                <a:solidFill>
                  <a:srgbClr val="000000"/>
                </a:solidFill>
                <a:latin typeface="Tahoma" pitchFamily="34" charset="0"/>
              </a:rPr>
              <a:t>)</a:t>
            </a:r>
          </a:p>
        </p:txBody>
      </p:sp>
      <p:sp>
        <p:nvSpPr>
          <p:cNvPr id="14" name="TextBox 13"/>
          <p:cNvSpPr txBox="1"/>
          <p:nvPr/>
        </p:nvSpPr>
        <p:spPr>
          <a:xfrm>
            <a:off x="7010400" y="1219200"/>
            <a:ext cx="1552962" cy="338554"/>
          </a:xfrm>
          <a:prstGeom prst="rect">
            <a:avLst/>
          </a:prstGeom>
          <a:noFill/>
        </p:spPr>
        <p:txBody>
          <a:bodyPr wrap="none" rtlCol="0">
            <a:spAutoFit/>
          </a:bodyPr>
          <a:lstStyle/>
          <a:p>
            <a:r>
              <a:rPr lang="en-US" sz="1600" dirty="0" smtClean="0"/>
              <a:t>P: 10</a:t>
            </a:r>
            <a:r>
              <a:rPr lang="en-US" sz="1600" baseline="30000" dirty="0" smtClean="0"/>
              <a:t>-8</a:t>
            </a:r>
            <a:r>
              <a:rPr lang="en-US" sz="1600" dirty="0" smtClean="0"/>
              <a:t> Torr(H</a:t>
            </a:r>
            <a:r>
              <a:rPr lang="en-US" sz="1600" baseline="-25000" dirty="0" smtClean="0"/>
              <a:t>2</a:t>
            </a:r>
            <a:r>
              <a:rPr lang="en-US" sz="1600" dirty="0" smtClean="0"/>
              <a:t>)</a:t>
            </a:r>
            <a:endParaRPr lang="en-US" sz="1600" dirty="0"/>
          </a:p>
        </p:txBody>
      </p:sp>
      <p:sp>
        <p:nvSpPr>
          <p:cNvPr id="15" name="TextBox 14"/>
          <p:cNvSpPr txBox="1"/>
          <p:nvPr/>
        </p:nvSpPr>
        <p:spPr>
          <a:xfrm>
            <a:off x="4191000" y="1219200"/>
            <a:ext cx="1146468" cy="246221"/>
          </a:xfrm>
          <a:prstGeom prst="rect">
            <a:avLst/>
          </a:prstGeom>
          <a:noFill/>
        </p:spPr>
        <p:txBody>
          <a:bodyPr wrap="none" rtlCol="0">
            <a:spAutoFit/>
          </a:bodyPr>
          <a:lstStyle/>
          <a:p>
            <a:r>
              <a:rPr lang="en-US" sz="1000" dirty="0" smtClean="0"/>
              <a:t>Y scale: </a:t>
            </a:r>
            <a:r>
              <a:rPr lang="en-US" sz="1000" dirty="0" err="1"/>
              <a:t>A</a:t>
            </a:r>
            <a:r>
              <a:rPr lang="en-US" sz="1000" dirty="0" err="1" smtClean="0"/>
              <a:t>rb</a:t>
            </a:r>
            <a:r>
              <a:rPr lang="en-US" sz="1000" dirty="0" smtClean="0"/>
              <a:t>. unit</a:t>
            </a:r>
            <a:endParaRPr lang="en-US" sz="1000" dirty="0"/>
          </a:p>
        </p:txBody>
      </p:sp>
    </p:spTree>
    <p:extLst>
      <p:ext uri="{BB962C8B-B14F-4D97-AF65-F5344CB8AC3E}">
        <p14:creationId xmlns:p14="http://schemas.microsoft.com/office/powerpoint/2010/main" val="53774339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NL_rev0412">
  <a:themeElements>
    <a:clrScheme name="BNL Blue 2">
      <a:dk1>
        <a:srgbClr val="141313"/>
      </a:dk1>
      <a:lt1>
        <a:srgbClr val="FFFFFF"/>
      </a:lt1>
      <a:dk2>
        <a:srgbClr val="082957"/>
      </a:dk2>
      <a:lt2>
        <a:srgbClr val="8DABCC"/>
      </a:lt2>
      <a:accent1>
        <a:srgbClr val="C9DBE8"/>
      </a:accent1>
      <a:accent2>
        <a:srgbClr val="8DABCC"/>
      </a:accent2>
      <a:accent3>
        <a:srgbClr val="3A75AB"/>
      </a:accent3>
      <a:accent4>
        <a:srgbClr val="2D4D7B"/>
      </a:accent4>
      <a:accent5>
        <a:srgbClr val="082957"/>
      </a:accent5>
      <a:accent6>
        <a:srgbClr val="141313"/>
      </a:accent6>
      <a:hlink>
        <a:srgbClr val="3A75AB"/>
      </a:hlink>
      <a:folHlink>
        <a:srgbClr val="2D4D7B"/>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322F31"/>
        </a:dk1>
        <a:lt1>
          <a:srgbClr val="FFFFFF"/>
        </a:lt1>
        <a:dk2>
          <a:srgbClr val="322F31"/>
        </a:dk2>
        <a:lt2>
          <a:srgbClr val="322F31"/>
        </a:lt2>
        <a:accent1>
          <a:srgbClr val="8071B4"/>
        </a:accent1>
        <a:accent2>
          <a:srgbClr val="8071B4"/>
        </a:accent2>
        <a:accent3>
          <a:srgbClr val="FFFFFF"/>
        </a:accent3>
        <a:accent4>
          <a:srgbClr val="292728"/>
        </a:accent4>
        <a:accent5>
          <a:srgbClr val="C0BBD6"/>
        </a:accent5>
        <a:accent6>
          <a:srgbClr val="7366A3"/>
        </a:accent6>
        <a:hlink>
          <a:srgbClr val="8071B4"/>
        </a:hlink>
        <a:folHlink>
          <a:srgbClr val="8071B4"/>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NL_rev1212">
  <a:themeElements>
    <a:clrScheme name="BNL Blue 2">
      <a:dk1>
        <a:srgbClr val="141313"/>
      </a:dk1>
      <a:lt1>
        <a:srgbClr val="FFFFFF"/>
      </a:lt1>
      <a:dk2>
        <a:srgbClr val="082957"/>
      </a:dk2>
      <a:lt2>
        <a:srgbClr val="8DABCC"/>
      </a:lt2>
      <a:accent1>
        <a:srgbClr val="C9DBE8"/>
      </a:accent1>
      <a:accent2>
        <a:srgbClr val="8DABCC"/>
      </a:accent2>
      <a:accent3>
        <a:srgbClr val="3A75AB"/>
      </a:accent3>
      <a:accent4>
        <a:srgbClr val="2D4D7B"/>
      </a:accent4>
      <a:accent5>
        <a:srgbClr val="082957"/>
      </a:accent5>
      <a:accent6>
        <a:srgbClr val="141313"/>
      </a:accent6>
      <a:hlink>
        <a:srgbClr val="3A75AB"/>
      </a:hlink>
      <a:folHlink>
        <a:srgbClr val="2D4D7B"/>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322F31"/>
        </a:dk1>
        <a:lt1>
          <a:srgbClr val="FFFFFF"/>
        </a:lt1>
        <a:dk2>
          <a:srgbClr val="322F31"/>
        </a:dk2>
        <a:lt2>
          <a:srgbClr val="322F31"/>
        </a:lt2>
        <a:accent1>
          <a:srgbClr val="8071B4"/>
        </a:accent1>
        <a:accent2>
          <a:srgbClr val="8071B4"/>
        </a:accent2>
        <a:accent3>
          <a:srgbClr val="FFFFFF"/>
        </a:accent3>
        <a:accent4>
          <a:srgbClr val="292728"/>
        </a:accent4>
        <a:accent5>
          <a:srgbClr val="C0BBD6"/>
        </a:accent5>
        <a:accent6>
          <a:srgbClr val="7366A3"/>
        </a:accent6>
        <a:hlink>
          <a:srgbClr val="8071B4"/>
        </a:hlink>
        <a:folHlink>
          <a:srgbClr val="8071B4"/>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18445</TotalTime>
  <Words>1926</Words>
  <Application>Microsoft Macintosh PowerPoint</Application>
  <PresentationFormat>On-screen Show (4:3)</PresentationFormat>
  <Paragraphs>334</Paragraphs>
  <Slides>40</Slides>
  <Notes>12</Notes>
  <HiddenSlides>0</HiddenSlides>
  <MMClips>1</MMClips>
  <ScaleCrop>false</ScaleCrop>
  <HeadingPairs>
    <vt:vector size="6" baseType="variant">
      <vt:variant>
        <vt:lpstr>Theme</vt:lpstr>
      </vt:variant>
      <vt:variant>
        <vt:i4>2</vt:i4>
      </vt:variant>
      <vt:variant>
        <vt:lpstr>Embedded OLE Servers</vt:lpstr>
      </vt:variant>
      <vt:variant>
        <vt:i4>4</vt:i4>
      </vt:variant>
      <vt:variant>
        <vt:lpstr>Slide Titles</vt:lpstr>
      </vt:variant>
      <vt:variant>
        <vt:i4>40</vt:i4>
      </vt:variant>
    </vt:vector>
  </HeadingPairs>
  <TitlesOfParts>
    <vt:vector size="46" baseType="lpstr">
      <vt:lpstr>BNL_rev0412</vt:lpstr>
      <vt:lpstr>BNL_rev1212</vt:lpstr>
      <vt:lpstr>Equation</vt:lpstr>
      <vt:lpstr>Document</vt:lpstr>
      <vt:lpstr>Chart</vt:lpstr>
      <vt:lpstr>Worksheet</vt:lpstr>
      <vt:lpstr>H- Stripping.</vt:lpstr>
      <vt:lpstr>Outlines</vt:lpstr>
      <vt:lpstr>H- Ion </vt:lpstr>
      <vt:lpstr>    Why  H- ? </vt:lpstr>
      <vt:lpstr>Why  H-  ? (Physicist)</vt:lpstr>
      <vt:lpstr>Why  H- ?  (Engineer)</vt:lpstr>
      <vt:lpstr>Why  H-   (Engineer)</vt:lpstr>
      <vt:lpstr>Residual Gas Stripping</vt:lpstr>
      <vt:lpstr>Residual gas stripping (cont..)</vt:lpstr>
      <vt:lpstr>Residual gas stripping (cont..)</vt:lpstr>
      <vt:lpstr>H- Space Charge Neutralization and Stripping in magnetic LEBT</vt:lpstr>
      <vt:lpstr>H- Stripping and Neutralization (cont..)</vt:lpstr>
      <vt:lpstr>SNS and ESS</vt:lpstr>
      <vt:lpstr>Gas stripping</vt:lpstr>
      <vt:lpstr>Foil stripping, Carbon foil efficiencies</vt:lpstr>
      <vt:lpstr>Stripping Cross Section</vt:lpstr>
      <vt:lpstr>Foil Issues</vt:lpstr>
      <vt:lpstr> Magnetic Field Stripping</vt:lpstr>
      <vt:lpstr>Field Stripping (cont.)                     </vt:lpstr>
      <vt:lpstr>Life time of Stark States</vt:lpstr>
      <vt:lpstr>Blackbody Radiation Striping</vt:lpstr>
      <vt:lpstr>Blackbody Radiation Stripping (cont…)</vt:lpstr>
      <vt:lpstr>Intra Beam stripping</vt:lpstr>
      <vt:lpstr>SNS SCL losses vs. Peak Current</vt:lpstr>
      <vt:lpstr>Intra Beam Stripping Mitigations</vt:lpstr>
      <vt:lpstr>Example ESS</vt:lpstr>
      <vt:lpstr>SNS Activation</vt:lpstr>
      <vt:lpstr>Uses of stripped electron and H0</vt:lpstr>
      <vt:lpstr>Conclusions</vt:lpstr>
      <vt:lpstr>Backup slides</vt:lpstr>
      <vt:lpstr>2010: Profile measurement By LPM at HEBT </vt:lpstr>
      <vt:lpstr>PowerPoint Presentation</vt:lpstr>
      <vt:lpstr>  Profile Measurement</vt:lpstr>
      <vt:lpstr>Space Charge Potential DC Beam</vt:lpstr>
      <vt:lpstr>KOBRA Simulations</vt:lpstr>
      <vt:lpstr>SCP Bunched Beam</vt:lpstr>
      <vt:lpstr>Buncher ON, Full Current </vt:lpstr>
      <vt:lpstr>PowerPoint Presentation</vt:lpstr>
      <vt:lpstr>Stripped Electrons in H- Bunch </vt:lpstr>
      <vt:lpstr> Energy Measurement</vt:lpstr>
    </vt:vector>
  </TitlesOfParts>
  <Company>BNL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Tiffany Gagnon</dc:creator>
  <cp:lastModifiedBy>Deepak Raparia</cp:lastModifiedBy>
  <cp:revision>128</cp:revision>
  <cp:lastPrinted>2007-07-02T19:06:14Z</cp:lastPrinted>
  <dcterms:created xsi:type="dcterms:W3CDTF">2007-06-28T20:22:43Z</dcterms:created>
  <dcterms:modified xsi:type="dcterms:W3CDTF">2016-11-09T07:56:57Z</dcterms:modified>
</cp:coreProperties>
</file>