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9.xml" ContentType="application/vnd.openxmlformats-officedocument.presentationml.notesSlide+xml"/>
  <Override PartName="/ppt/embeddings/oleObject1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4" r:id="rId2"/>
    <p:sldId id="355" r:id="rId3"/>
    <p:sldId id="356" r:id="rId4"/>
    <p:sldId id="350" r:id="rId5"/>
    <p:sldId id="308" r:id="rId6"/>
    <p:sldId id="347" r:id="rId7"/>
    <p:sldId id="309" r:id="rId8"/>
    <p:sldId id="353" r:id="rId9"/>
    <p:sldId id="354" r:id="rId10"/>
    <p:sldId id="391" r:id="rId11"/>
    <p:sldId id="312" r:id="rId12"/>
    <p:sldId id="348" r:id="rId13"/>
    <p:sldId id="351" r:id="rId14"/>
    <p:sldId id="380" r:id="rId15"/>
    <p:sldId id="286" r:id="rId16"/>
    <p:sldId id="289" r:id="rId17"/>
    <p:sldId id="381" r:id="rId18"/>
    <p:sldId id="287" r:id="rId19"/>
    <p:sldId id="390" r:id="rId20"/>
    <p:sldId id="323" r:id="rId21"/>
    <p:sldId id="384" r:id="rId22"/>
    <p:sldId id="385" r:id="rId23"/>
    <p:sldId id="365" r:id="rId24"/>
    <p:sldId id="336" r:id="rId25"/>
    <p:sldId id="335" r:id="rId26"/>
    <p:sldId id="386" r:id="rId27"/>
    <p:sldId id="338" r:id="rId28"/>
    <p:sldId id="339" r:id="rId29"/>
    <p:sldId id="382" r:id="rId30"/>
    <p:sldId id="343" r:id="rId31"/>
    <p:sldId id="345" r:id="rId32"/>
    <p:sldId id="372" r:id="rId33"/>
    <p:sldId id="375" r:id="rId34"/>
    <p:sldId id="378" r:id="rId35"/>
    <p:sldId id="370" r:id="rId36"/>
    <p:sldId id="383" r:id="rId37"/>
    <p:sldId id="346" r:id="rId38"/>
    <p:sldId id="340" r:id="rId39"/>
    <p:sldId id="361" r:id="rId40"/>
    <p:sldId id="363" r:id="rId41"/>
    <p:sldId id="366" r:id="rId42"/>
    <p:sldId id="367" r:id="rId43"/>
    <p:sldId id="387" r:id="rId44"/>
    <p:sldId id="388" r:id="rId45"/>
    <p:sldId id="38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C3BB95-AD2A-A940-B1FB-44F4C2851B8D}">
          <p14:sldIdLst>
            <p14:sldId id="304"/>
            <p14:sldId id="355"/>
            <p14:sldId id="356"/>
            <p14:sldId id="350"/>
            <p14:sldId id="308"/>
            <p14:sldId id="347"/>
            <p14:sldId id="309"/>
            <p14:sldId id="353"/>
            <p14:sldId id="354"/>
            <p14:sldId id="391"/>
            <p14:sldId id="312"/>
            <p14:sldId id="348"/>
            <p14:sldId id="351"/>
            <p14:sldId id="380"/>
            <p14:sldId id="286"/>
            <p14:sldId id="289"/>
            <p14:sldId id="381"/>
            <p14:sldId id="287"/>
            <p14:sldId id="390"/>
            <p14:sldId id="323"/>
            <p14:sldId id="384"/>
            <p14:sldId id="385"/>
            <p14:sldId id="365"/>
            <p14:sldId id="336"/>
            <p14:sldId id="335"/>
            <p14:sldId id="386"/>
            <p14:sldId id="338"/>
            <p14:sldId id="339"/>
            <p14:sldId id="382"/>
            <p14:sldId id="343"/>
            <p14:sldId id="345"/>
            <p14:sldId id="372"/>
            <p14:sldId id="375"/>
            <p14:sldId id="378"/>
            <p14:sldId id="370"/>
            <p14:sldId id="383"/>
            <p14:sldId id="346"/>
            <p14:sldId id="340"/>
            <p14:sldId id="361"/>
            <p14:sldId id="363"/>
            <p14:sldId id="366"/>
            <p14:sldId id="367"/>
            <p14:sldId id="387"/>
            <p14:sldId id="388"/>
            <p14:sldId id="3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112" y="-352"/>
      </p:cViewPr>
      <p:guideLst>
        <p:guide orient="horz" pos="2419"/>
        <p:guide pos="27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915E-8CA3-3045-964B-18956FDE19C8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DE1F-7DB0-F64F-808F-83FE82BE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365" y="8684445"/>
            <a:ext cx="2972016" cy="45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11" tIns="45606" rIns="91211" bIns="45606" anchor="b"/>
          <a:lstStyle/>
          <a:p>
            <a:pPr algn="r" defTabSz="912813" eaLnBrk="0" hangingPunct="0"/>
            <a:fld id="{1313DA72-E7B0-40F6-83C2-8AD6CC76D20E}" type="slidenum">
              <a:rPr lang="en-US" sz="1200">
                <a:ea typeface="ＭＳ Ｐゴシック"/>
                <a:cs typeface="ＭＳ Ｐゴシック"/>
              </a:rPr>
              <a:pPr algn="r" defTabSz="912813" eaLnBrk="0" hangingPunct="0"/>
              <a:t>36</a:t>
            </a:fld>
            <a:endParaRPr lang="en-US" sz="12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87E12-F168-974A-A731-1A4077DCBA5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74986-9A65-7942-A83C-6FD5760E461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78F71B-A1C9-A340-B3A8-D1234BDCEFA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9E42FE-541E-6141-8604-7E4D55FDA0B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DE1F-7DB0-F64F-808F-83FE82BE1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9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</a:t>
            </a:r>
            <a:r>
              <a:rPr lang="en-US" baseline="0" dirty="0" smtClean="0"/>
              <a:t> on blackboard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DE1F-7DB0-F64F-808F-83FE82BE1C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8EB16-800B-F648-8BC0-AF725D5C5C0E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7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73D2-DF0A-9F44-A708-AC8FD98D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3549"/>
            <a:ext cx="8229600" cy="481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6C96-BBBC-764E-AA37-136D6611620B}" type="datetimeFigureOut">
              <a:rPr lang="en-US" smtClean="0"/>
              <a:t>19.08.16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31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rik.Adli@cern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emf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8.wmf"/><Relationship Id="rId6" Type="http://schemas.openxmlformats.org/officeDocument/2006/relationships/image" Target="../media/image40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7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48.wmf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8.wm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20" Type="http://schemas.openxmlformats.org/officeDocument/2006/relationships/image" Target="../media/image100.gif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03.png"/><Relationship Id="rId24" Type="http://schemas.openxmlformats.org/officeDocument/2006/relationships/image" Target="../media/image104.png"/><Relationship Id="rId25" Type="http://schemas.openxmlformats.org/officeDocument/2006/relationships/image" Target="../media/image105.jpeg"/><Relationship Id="rId26" Type="http://schemas.openxmlformats.org/officeDocument/2006/relationships/image" Target="../media/image106.jpeg"/><Relationship Id="rId27" Type="http://schemas.openxmlformats.org/officeDocument/2006/relationships/image" Target="../media/image107.jpeg"/><Relationship Id="rId28" Type="http://schemas.openxmlformats.org/officeDocument/2006/relationships/image" Target="../media/image108.jpe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gif"/><Relationship Id="rId13" Type="http://schemas.openxmlformats.org/officeDocument/2006/relationships/image" Target="../media/image93.png"/><Relationship Id="rId14" Type="http://schemas.openxmlformats.org/officeDocument/2006/relationships/image" Target="../media/image94.gif"/><Relationship Id="rId15" Type="http://schemas.openxmlformats.org/officeDocument/2006/relationships/image" Target="../media/image95.gif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gif"/><Relationship Id="rId19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wmf"/><Relationship Id="rId9" Type="http://schemas.openxmlformats.org/officeDocument/2006/relationships/image" Target="../media/image11.gif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5000" dirty="0" smtClean="0"/>
              <a:t>Applications to </a:t>
            </a:r>
            <a:r>
              <a:rPr lang="nb-NO" sz="5000" dirty="0" err="1" smtClean="0"/>
              <a:t>Particle</a:t>
            </a:r>
            <a:r>
              <a:rPr lang="nb-NO" sz="5000" dirty="0" smtClean="0"/>
              <a:t> </a:t>
            </a:r>
            <a:r>
              <a:rPr lang="nb-NO" sz="5000" dirty="0" err="1" smtClean="0"/>
              <a:t>Physics</a:t>
            </a:r>
            <a:endParaRPr lang="nb-NO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12" y="3728632"/>
            <a:ext cx="7993025" cy="175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Lecture at the Nordic Particle Accelerator School 2016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August 2016, Lund, Sweden</a:t>
            </a:r>
          </a:p>
          <a:p>
            <a:pPr eaLnBrk="1" hangingPunct="1">
              <a:defRPr/>
            </a:pPr>
            <a:endParaRPr lang="nb-NO" sz="20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85428" y="5190172"/>
            <a:ext cx="7993025" cy="17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18284" bIns="45710">
            <a:normAutofit/>
          </a:bodyPr>
          <a:lstStyle>
            <a:lvl1pPr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Erik Adli</a:t>
            </a:r>
            <a:endParaRPr lang="nb-NO" sz="14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Department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Physics,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University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Oslo, </a:t>
            </a: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Norway</a:t>
            </a: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en-US" sz="1400" dirty="0" smtClean="0">
                <a:cs typeface="Arial" charset="0"/>
                <a:hlinkClick r:id="rId3"/>
              </a:rPr>
              <a:t>Erik.Adli</a:t>
            </a:r>
            <a:r>
              <a:rPr lang="en-US" sz="1400" dirty="0">
                <a:cs typeface="Arial" charset="0"/>
                <a:hlinkClick r:id="rId3"/>
              </a:rPr>
              <a:t>@</a:t>
            </a:r>
            <a:r>
              <a:rPr lang="en-US" sz="1400" dirty="0" smtClean="0">
                <a:cs typeface="Arial" charset="0"/>
                <a:hlinkClick r:id="rId3"/>
              </a:rPr>
              <a:t>fys.uio.no</a:t>
            </a:r>
            <a:endParaRPr lang="nb-NO" sz="1300" b="0" i="1" dirty="0" smtClean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endParaRPr lang="nb-NO" sz="18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0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article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70"/>
            <a:ext cx="4831704" cy="682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7789" y="62655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0892" y="13225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1996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1468" y="150724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1983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6601" y="36338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2922" y="18765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1974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176" y="47210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1897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39244" y="31477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62527" y="2243098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~1975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3716" y="191937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1977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500" y="64886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79839" y="618283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1962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1887" y="611933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9388" y="2778449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(1968)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922" y="4315166"/>
            <a:ext cx="32310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Year : Accelerator discovery</a:t>
            </a:r>
          </a:p>
          <a:p>
            <a:pPr algn="r"/>
            <a:r>
              <a:rPr lang="en-US" dirty="0" smtClean="0"/>
              <a:t>Year : Non-accelerator discovery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75696" y="131850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928339" y="2905407"/>
            <a:ext cx="4215661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Colliders: </a:t>
            </a:r>
            <a:r>
              <a:rPr lang="en-US" sz="2100" dirty="0" smtClean="0">
                <a:latin typeface="+mn-lt"/>
              </a:rPr>
              <a:t>Heavy particles </a:t>
            </a:r>
            <a:r>
              <a:rPr lang="en-US" sz="2100" dirty="0" smtClean="0">
                <a:latin typeface="+mn-lt"/>
                <a:sym typeface="Symbol" charset="0"/>
              </a:rPr>
              <a:t></a:t>
            </a:r>
            <a:r>
              <a:rPr lang="en-US" sz="2100" dirty="0" smtClean="0">
                <a:latin typeface="+mn-lt"/>
              </a:rPr>
              <a:t> </a:t>
            </a:r>
            <a:r>
              <a:rPr lang="en-US" sz="2100" dirty="0" smtClean="0">
                <a:latin typeface="+mn-lt"/>
              </a:rPr>
              <a:t>more energetic collisions are required. </a:t>
            </a:r>
          </a:p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		</a:t>
            </a:r>
            <a:r>
              <a:rPr lang="en-US" sz="2100" b="1" dirty="0" smtClean="0">
                <a:latin typeface="+mn-lt"/>
              </a:rPr>
              <a:t>E</a:t>
            </a:r>
            <a:r>
              <a:rPr lang="en-US" sz="2100" b="1" baseline="-25000" dirty="0" smtClean="0">
                <a:latin typeface="+mn-lt"/>
              </a:rPr>
              <a:t>CM</a:t>
            </a:r>
            <a:r>
              <a:rPr lang="en-US" sz="2100" b="1" dirty="0" smtClean="0">
                <a:latin typeface="+mn-lt"/>
              </a:rPr>
              <a:t> &gt;= </a:t>
            </a:r>
            <a:r>
              <a:rPr lang="en-US" sz="2100" b="1" dirty="0" smtClean="0">
                <a:latin typeface="+mn-lt"/>
              </a:rPr>
              <a:t>mc</a:t>
            </a:r>
            <a:r>
              <a:rPr lang="en-US" sz="2100" b="1" baseline="30000" dirty="0" smtClean="0">
                <a:latin typeface="+mn-lt"/>
              </a:rPr>
              <a:t>2</a:t>
            </a:r>
            <a:endParaRPr lang="en-US" sz="2100" b="1" baseline="30000" dirty="0">
              <a:latin typeface="+mn-lt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928339" y="753194"/>
            <a:ext cx="46482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 smtClean="0">
                <a:latin typeface="+mn-lt"/>
              </a:rPr>
              <a:t>Energy </a:t>
            </a:r>
            <a:r>
              <a:rPr lang="en-US" sz="1900" b="1" dirty="0" smtClean="0">
                <a:latin typeface="+mn-lt"/>
              </a:rPr>
              <a:t>requirement for pair production: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photon</a:t>
            </a:r>
            <a:r>
              <a:rPr lang="en-US" baseline="-25000" dirty="0" smtClean="0"/>
              <a:t> </a:t>
            </a:r>
            <a:r>
              <a:rPr lang="en-US" dirty="0" smtClean="0"/>
              <a:t>= 2m</a:t>
            </a:r>
            <a:r>
              <a:rPr lang="en-US" baseline="-25000" dirty="0" smtClean="0"/>
              <a:t>e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41" y="1657329"/>
            <a:ext cx="1973943" cy="95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04436" y="36770"/>
            <a:ext cx="3939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Requirements: Energy</a:t>
            </a:r>
            <a:endParaRPr lang="en-US" sz="3200" b="1" dirty="0"/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4928339" y="4500853"/>
            <a:ext cx="42156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Probe wavelength:</a:t>
            </a:r>
            <a:r>
              <a:rPr lang="en-US" sz="2100" dirty="0" smtClean="0">
                <a:latin typeface="+mn-lt"/>
              </a:rPr>
              <a:t> Particles are waves. Wavelength of probe should be smaller than the object you want to study. </a:t>
            </a:r>
            <a:r>
              <a:rPr lang="en-US" sz="2100" dirty="0"/>
              <a:t>De Broglie wavelength </a:t>
            </a:r>
            <a:r>
              <a:rPr lang="en-US" sz="2100" dirty="0" smtClean="0"/>
              <a:t> :</a:t>
            </a:r>
            <a:r>
              <a:rPr lang="en-US" sz="2100" dirty="0" smtClean="0">
                <a:latin typeface="+mn-lt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2602" y="5849492"/>
            <a:ext cx="1612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Symbol" charset="2"/>
                <a:cs typeface="Symbol" charset="2"/>
              </a:rPr>
              <a:t>l</a:t>
            </a:r>
            <a:r>
              <a:rPr lang="en-US" sz="2200" b="1" dirty="0" smtClean="0"/>
              <a:t> </a:t>
            </a:r>
            <a:r>
              <a:rPr lang="en-US" sz="2200" b="1" dirty="0"/>
              <a:t>= h / p</a:t>
            </a:r>
            <a:endParaRPr lang="en-US" sz="2200" b="1" baseline="30000" dirty="0"/>
          </a:p>
          <a:p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6561501" y="6409067"/>
            <a:ext cx="225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 1 </a:t>
            </a:r>
            <a:r>
              <a:rPr lang="en-US" dirty="0" err="1" smtClean="0"/>
              <a:t>Å</a:t>
            </a:r>
            <a:r>
              <a:rPr lang="en-US" dirty="0" smtClean="0"/>
              <a:t> for 100 MeV e-)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: </a:t>
            </a:r>
            <a:r>
              <a:rPr lang="en-US" sz="3200" dirty="0" smtClean="0"/>
              <a:t>fixed target versus colliding beams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125"/>
            <a:ext cx="9144000" cy="251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2083"/>
            <a:ext cx="4887561" cy="3335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4761" y="1625599"/>
            <a:ext cx="351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Colliding beams are needed in order to reach the highest center of mass energies.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166533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3866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particle type</a:t>
            </a:r>
            <a:endParaRPr lang="en-US" sz="3600" b="1" dirty="0">
              <a:latin typeface="Arial" charset="0"/>
              <a:cs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9333" y="1231510"/>
            <a:ext cx="7175500" cy="4812899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Lepton collisions: elementary </a:t>
            </a:r>
            <a:r>
              <a:rPr lang="en-US" sz="1600" dirty="0" smtClean="0">
                <a:latin typeface="Arial" charset="0"/>
                <a:cs typeface="Arial" charset="0"/>
              </a:rPr>
              <a:t>particles (leptons, </a:t>
            </a:r>
            <a:r>
              <a:rPr lang="en-US" sz="1600" dirty="0" err="1" smtClean="0">
                <a:latin typeface="Arial" charset="0"/>
                <a:cs typeface="Arial" charset="0"/>
              </a:rPr>
              <a:t>muons</a:t>
            </a:r>
            <a:r>
              <a:rPr lang="en-US" sz="1600" dirty="0" smtClean="0">
                <a:latin typeface="Arial" charset="0"/>
                <a:cs typeface="Arial" charset="0"/>
              </a:rPr>
              <a:t>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Collision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process, and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initial state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known</a:t>
            </a: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Well defined energy</a:t>
            </a:r>
          </a:p>
          <a:p>
            <a:pPr lvl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Lepton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precision measurement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0" indent="0" eaLnBrk="1" hangingPunct="1">
              <a:buNone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cs typeface="Arial" charset="0"/>
              </a:rPr>
              <a:t>Hadron </a:t>
            </a:r>
            <a:r>
              <a:rPr lang="en-US" sz="1600" dirty="0">
                <a:latin typeface="Arial" charset="0"/>
                <a:cs typeface="Arial" charset="0"/>
              </a:rPr>
              <a:t>collisions: compound </a:t>
            </a:r>
            <a:r>
              <a:rPr lang="en-US" sz="1600" dirty="0" smtClean="0">
                <a:latin typeface="Arial" charset="0"/>
                <a:cs typeface="Arial" charset="0"/>
              </a:rPr>
              <a:t>particles (protons, ions…)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Mix of quarks, anti-quarks and gluons: variety of processes</a:t>
            </a: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Parton energy spread</a:t>
            </a:r>
          </a:p>
          <a:p>
            <a:pPr lvl="1" eaLnBrk="1" hangingPunct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Hadron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large discovery range</a:t>
            </a:r>
          </a:p>
          <a:p>
            <a:pPr lvl="1" eaLnBrk="1" hangingPunct="1"/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67" y="6288933"/>
            <a:ext cx="6972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sz="1600" dirty="0">
                <a:latin typeface="Arial" charset="0"/>
                <a:ea typeface="Arial" charset="0"/>
                <a:cs typeface="Arial" charset="0"/>
              </a:rPr>
              <a:t>If you know what to look for, collide leptons, if not collide hadrons</a:t>
            </a:r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sz="16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953372"/>
            <a:ext cx="2934094" cy="23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9314" y="718886"/>
            <a:ext cx="2480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Hadron production from </a:t>
            </a:r>
          </a:p>
          <a:p>
            <a:r>
              <a:rPr lang="en-US" dirty="0" smtClean="0"/>
              <a:t>lepton collisions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68" y="3874333"/>
            <a:ext cx="2584568" cy="1341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9315" y="3228002"/>
            <a:ext cx="248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Lepton production from hadron collisions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28268" y="982133"/>
            <a:ext cx="2861526" cy="447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961" y="4034798"/>
            <a:ext cx="2603106" cy="254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507" y="1698776"/>
            <a:ext cx="2398293" cy="1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12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</a:t>
            </a:r>
            <a:r>
              <a:rPr lang="en-US" sz="3600" b="1" dirty="0">
                <a:latin typeface="Arial" charset="0"/>
                <a:cs typeface="Arial" charset="0"/>
              </a:rPr>
              <a:t>luminosity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3582"/>
            <a:ext cx="8229600" cy="473001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High energy is not </a:t>
            </a:r>
            <a:r>
              <a:rPr lang="en-US" sz="2000" dirty="0" smtClean="0">
                <a:latin typeface="Arial" charset="0"/>
                <a:cs typeface="Arial" charset="0"/>
              </a:rPr>
              <a:t>enough, production rate are as important, because the events we are looking for are rare.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The probability for particle physics processes to occur are quantified by “</a:t>
            </a:r>
            <a:r>
              <a:rPr lang="en-US" sz="2000" b="1" dirty="0" smtClean="0">
                <a:latin typeface="Arial" charset="0"/>
                <a:cs typeface="Arial" charset="0"/>
              </a:rPr>
              <a:t>cross section</a:t>
            </a:r>
            <a:r>
              <a:rPr lang="en-US" sz="2000" dirty="0" smtClean="0">
                <a:latin typeface="Arial" charset="0"/>
                <a:cs typeface="Arial" charset="0"/>
              </a:rPr>
              <a:t>”, </a:t>
            </a:r>
            <a:r>
              <a:rPr lang="en-US" sz="2000" dirty="0">
                <a:latin typeface="Symbol" charset="0"/>
                <a:cs typeface="Symbo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cs typeface="Arial" charset="0"/>
              </a:rPr>
              <a:t>an </a:t>
            </a:r>
            <a:r>
              <a:rPr lang="en-US" sz="2000" b="1" dirty="0" smtClean="0">
                <a:latin typeface="Arial" charset="0"/>
                <a:cs typeface="Arial" charset="0"/>
              </a:rPr>
              <a:t>area</a:t>
            </a:r>
            <a:r>
              <a:rPr lang="en-US" sz="2000" dirty="0" smtClean="0">
                <a:latin typeface="Arial" charset="0"/>
                <a:cs typeface="Arial" charset="0"/>
              </a:rPr>
              <a:t>, with units in “barns”, b = 10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-28</a:t>
            </a:r>
            <a:r>
              <a:rPr lang="en-US" sz="2000" dirty="0" smtClean="0">
                <a:latin typeface="Arial" charset="0"/>
                <a:cs typeface="Arial" charset="0"/>
              </a:rPr>
              <a:t> 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higher the cross section, and the more collisions per second, the higher reaction rate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a given process is 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 eaLnBrk="1" hangingPunct="1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US" sz="2000" dirty="0" smtClean="0">
              <a:latin typeface="Script MT Bold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Script MT Bold" charset="0"/>
                <a:cs typeface="Arial" charset="0"/>
              </a:rPr>
              <a:t>The proportional factor,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</a:t>
            </a:r>
            <a:r>
              <a:rPr lang="en-US" sz="2000" dirty="0" smtClean="0">
                <a:latin typeface="Script MT Bold" charset="0"/>
                <a:cs typeface="Arial" charset="0"/>
              </a:rPr>
              <a:t>, called the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luminosity</a:t>
            </a:r>
            <a:r>
              <a:rPr lang="en-US" sz="2000" dirty="0" smtClean="0">
                <a:latin typeface="Script MT Bold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[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cm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-2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s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-1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], depends on the colliding beam parameters as :</a:t>
            </a:r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1987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42359733"/>
              </p:ext>
            </p:extLst>
          </p:nvPr>
        </p:nvGraphicFramePr>
        <p:xfrm>
          <a:off x="1161882" y="3511893"/>
          <a:ext cx="2783752" cy="94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2" name="Equation" r:id="rId3" imgW="520248" imgH="177646" progId="Equation.3">
                  <p:embed/>
                </p:oleObj>
              </mc:Choice>
              <mc:Fallback>
                <p:oleObj name="Equation" r:id="rId3" imgW="520248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882" y="3511893"/>
                        <a:ext cx="2783752" cy="948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1660918"/>
              </p:ext>
            </p:extLst>
          </p:nvPr>
        </p:nvGraphicFramePr>
        <p:xfrm>
          <a:off x="2553758" y="5063067"/>
          <a:ext cx="3466042" cy="173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3" name="Equation" r:id="rId5" imgW="889000" imgH="444500" progId="Equation.3">
                  <p:embed/>
                </p:oleObj>
              </mc:Choice>
              <mc:Fallback>
                <p:oleObj name="Equation" r:id="rId5" imgW="889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3758" y="5063067"/>
                        <a:ext cx="3466042" cy="1733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105400" y="5943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604933" y="5226784"/>
            <a:ext cx="3539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>
              <a:latin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1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, 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:particles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</a:t>
            </a:r>
            <a:endParaRPr lang="en-US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i="1" baseline="-25000" dirty="0">
                <a:latin typeface="Arial" charset="0"/>
                <a:ea typeface="Arial" charset="0"/>
                <a:cs typeface="Arial" charset="0"/>
                <a:sym typeface="Symbol" charset="0"/>
              </a:rPr>
              <a:t>x</a:t>
            </a:r>
            <a:r>
              <a:rPr lang="en-US" i="1" dirty="0">
                <a:latin typeface="Arial" charset="0"/>
                <a:ea typeface="Arial" charset="0"/>
                <a:cs typeface="Arial" charset="0"/>
                <a:sym typeface="Symbol" charset="0"/>
              </a:rPr>
              <a:t>, </a:t>
            </a:r>
            <a:r>
              <a:rPr lang="en-US" i="1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y 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transverse size at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the interaction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point </a:t>
            </a:r>
            <a:endParaRPr lang="en-US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f: 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collision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rate</a:t>
            </a:r>
            <a:endParaRPr lang="en-US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29236"/>
            <a:ext cx="15660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1633864" y="5829686"/>
            <a:ext cx="389386" cy="41871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987" y="3152460"/>
            <a:ext cx="1925813" cy="1308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621" y="2854156"/>
            <a:ext cx="1963645" cy="18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Main parameters characterizing</a:t>
            </a:r>
            <a:br>
              <a:rPr lang="en-US" b="1" dirty="0" smtClean="0"/>
            </a:br>
            <a:r>
              <a:rPr lang="en-US" b="1" dirty="0" smtClean="0"/>
              <a:t>a high-energy physics accelerator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Particle type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Energy spectrum</a:t>
            </a:r>
          </a:p>
          <a:p>
            <a:r>
              <a:rPr lang="en-US" dirty="0" err="1" smtClean="0"/>
              <a:t>Emittance</a:t>
            </a:r>
            <a:endParaRPr lang="en-US" dirty="0" smtClean="0"/>
          </a:p>
          <a:p>
            <a:r>
              <a:rPr lang="en-US" dirty="0" smtClean="0"/>
              <a:t>Focusing</a:t>
            </a:r>
          </a:p>
          <a:p>
            <a:r>
              <a:rPr lang="en-US" dirty="0" smtClean="0"/>
              <a:t>Charge per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Time structure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15096" y="3147164"/>
            <a:ext cx="2004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Luminosity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536461" y="2719186"/>
            <a:ext cx="547077" cy="14718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Review of some basic accelerator concepts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7890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3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about a beam, in 6D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306" y="5018235"/>
            <a:ext cx="89756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charged particle beam, taken at a given point in time, can be characterized by a six dimensional distribution, two transverse planes + one longitudinal plane.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18" y="5897529"/>
            <a:ext cx="4652530" cy="642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2214" y="1222178"/>
            <a:ext cx="1301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y(</a:t>
            </a:r>
            <a:r>
              <a:rPr lang="en-US" sz="2400" b="1" dirty="0" smtClean="0">
                <a:cs typeface="Symbol" charset="2"/>
              </a:rPr>
              <a:t>x, y, z)</a:t>
            </a:r>
            <a:endParaRPr lang="en-US" sz="2400" b="1" dirty="0">
              <a:latin typeface="Symbol" charset="2"/>
              <a:cs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5" y="1401233"/>
            <a:ext cx="4207741" cy="3103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046" y="1401232"/>
            <a:ext cx="4685995" cy="29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3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 evolution</a:t>
            </a:r>
            <a:endParaRPr lang="en-US" dirty="0">
              <a:latin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24276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000" dirty="0" smtClean="0">
                <a:latin typeface="Arial" charset="0"/>
              </a:rPr>
              <a:t>The </a:t>
            </a:r>
            <a:r>
              <a:rPr lang="en-US" sz="3000" dirty="0" err="1" smtClean="0">
                <a:latin typeface="Arial" charset="0"/>
              </a:rPr>
              <a:t>rms</a:t>
            </a:r>
            <a:r>
              <a:rPr lang="en-US" sz="3000" dirty="0" smtClean="0">
                <a:latin typeface="Arial" charset="0"/>
              </a:rPr>
              <a:t> </a:t>
            </a:r>
            <a:r>
              <a:rPr lang="en-US" sz="3000" dirty="0">
                <a:latin typeface="Arial" charset="0"/>
              </a:rPr>
              <a:t>beam size:</a:t>
            </a: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765939"/>
              </p:ext>
            </p:extLst>
          </p:nvPr>
        </p:nvGraphicFramePr>
        <p:xfrm>
          <a:off x="0" y="2298726"/>
          <a:ext cx="349885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6" name="Equation" r:id="rId4" imgW="1104421" imgH="266584" progId="Equation.3">
                  <p:embed/>
                </p:oleObj>
              </mc:Choice>
              <mc:Fallback>
                <p:oleObj name="Equation" r:id="rId4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8726"/>
                        <a:ext cx="349885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990600" y="3517926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/>
              <a:t>Beam </a:t>
            </a:r>
            <a:r>
              <a:rPr lang="en-US" sz="1800" dirty="0" smtClean="0"/>
              <a:t>quality</a:t>
            </a:r>
            <a:endParaRPr lang="en-US" sz="1800" dirty="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638425" y="3624289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 smtClean="0"/>
              <a:t>Lattice design</a:t>
            </a:r>
            <a:endParaRPr lang="en-US" sz="1800" dirty="0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1845732" y="3060726"/>
            <a:ext cx="13546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 flipH="1" flipV="1">
            <a:off x="2638425" y="3005164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3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191000"/>
            <a:ext cx="995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83589"/>
              </p:ext>
            </p:extLst>
          </p:nvPr>
        </p:nvGraphicFramePr>
        <p:xfrm>
          <a:off x="4832350" y="2175487"/>
          <a:ext cx="3058583" cy="144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7" name="Equation" r:id="rId7" imgW="939392" imgH="444307" progId="Equation.3">
                  <p:embed/>
                </p:oleObj>
              </mc:Choice>
              <mc:Fallback>
                <p:oleObj name="Equation" r:id="rId7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175487"/>
                        <a:ext cx="3058583" cy="1448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53025" y="1676400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Luminosity :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95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7" y="3110387"/>
            <a:ext cx="5019830" cy="2891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Beta function and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85" y="1179853"/>
            <a:ext cx="2214627" cy="193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91" y="1233212"/>
            <a:ext cx="2102179" cy="1877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179853"/>
            <a:ext cx="1979100" cy="18403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436301" y="2681264"/>
            <a:ext cx="1185240" cy="783996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73941" y="361766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98384" y="2718389"/>
            <a:ext cx="0" cy="2500138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95004" y="2718389"/>
            <a:ext cx="1111228" cy="1891504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087536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Beta function, </a:t>
            </a:r>
            <a:r>
              <a:rPr lang="en-US" sz="2000" b="1" dirty="0" smtClean="0">
                <a:latin typeface="Symbol" charset="2"/>
                <a:cs typeface="Symbol" charset="2"/>
              </a:rPr>
              <a:t>b(</a:t>
            </a:r>
            <a:r>
              <a:rPr lang="en-US" sz="2000" b="1" dirty="0" smtClean="0">
                <a:latin typeface="Arial"/>
                <a:cs typeface="Arial"/>
              </a:rPr>
              <a:t>s</a:t>
            </a:r>
            <a:r>
              <a:rPr lang="en-US" sz="2000" b="1" dirty="0" smtClean="0">
                <a:latin typeface="Symbol" charset="2"/>
                <a:cs typeface="Symbol" charset="2"/>
              </a:rPr>
              <a:t>)</a:t>
            </a:r>
            <a:r>
              <a:rPr lang="en-US" sz="2000" dirty="0" smtClean="0"/>
              <a:t>: how well the beam is </a:t>
            </a:r>
            <a:r>
              <a:rPr lang="en-US" sz="2000" dirty="0" err="1" smtClean="0"/>
              <a:t>focussed</a:t>
            </a:r>
            <a:r>
              <a:rPr lang="en-US" sz="2000" dirty="0" smtClean="0"/>
              <a:t>.  Minimum,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*, at the </a:t>
            </a:r>
            <a:r>
              <a:rPr lang="en-US" sz="2000" b="1" dirty="0" smtClean="0"/>
              <a:t>beam waist</a:t>
            </a:r>
            <a:r>
              <a:rPr lang="en-US" sz="2000" dirty="0" smtClean="0"/>
              <a:t>.</a:t>
            </a:r>
          </a:p>
          <a:p>
            <a:r>
              <a:rPr lang="en-US" sz="2000" b="1" dirty="0" err="1" smtClean="0"/>
              <a:t>Emittance</a:t>
            </a:r>
            <a:r>
              <a:rPr lang="en-US" sz="2000" b="1" dirty="0" smtClean="0"/>
              <a:t>, </a:t>
            </a:r>
            <a:r>
              <a:rPr lang="en-US" sz="2000" b="1" dirty="0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/>
              <a:t>: beam quality, phase-space area</a:t>
            </a:r>
            <a:r>
              <a:rPr lang="en-US" sz="2000" b="1" dirty="0" smtClean="0"/>
              <a:t>; </a:t>
            </a:r>
            <a:r>
              <a:rPr lang="en-US" sz="2000" dirty="0" smtClean="0">
                <a:latin typeface="Symbol" charset="2"/>
                <a:cs typeface="Symbol" charset="2"/>
              </a:rPr>
              <a:t>e</a:t>
            </a:r>
            <a:r>
              <a:rPr lang="en-US" sz="2000" b="1" dirty="0" smtClean="0"/>
              <a:t> = √(&lt;y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&gt;&lt;y’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 - &lt;y y’&gt;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984" y="5534993"/>
            <a:ext cx="34359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key concepts that defines a charged particle beam: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846715"/>
            <a:ext cx="80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the transverse phase-space in free space along the </a:t>
            </a:r>
            <a:r>
              <a:rPr lang="en-US" dirty="0" err="1" smtClean="0"/>
              <a:t>beamline</a:t>
            </a:r>
            <a:r>
              <a:rPr lang="en-US" dirty="0" smtClean="0"/>
              <a:t> :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098384" y="5218527"/>
            <a:ext cx="1612083" cy="869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88395" y="3514712"/>
            <a:ext cx="1851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ymbol" charset="2"/>
                <a:cs typeface="Symbol" charset="2"/>
              </a:rPr>
              <a:t>s</a:t>
            </a:r>
            <a:r>
              <a:rPr lang="en-US" sz="2800" b="1" dirty="0" smtClean="0"/>
              <a:t>= √(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eb</a:t>
            </a:r>
            <a:r>
              <a:rPr lang="en-US" sz="2800" b="1" baseline="-25000" dirty="0" smtClean="0">
                <a:latin typeface="Arial"/>
                <a:cs typeface="Arial"/>
              </a:rPr>
              <a:t> </a:t>
            </a:r>
            <a:r>
              <a:rPr lang="en-US" sz="2800" b="1" dirty="0" smtClean="0"/>
              <a:t>(s))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24010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LHC: four collision points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3" y="1142999"/>
            <a:ext cx="5520267" cy="55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3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-279210"/>
            <a:ext cx="8229600" cy="1143000"/>
          </a:xfrm>
        </p:spPr>
        <p:txBody>
          <a:bodyPr>
            <a:normAutofit/>
          </a:bodyPr>
          <a:lstStyle/>
          <a:p>
            <a:r>
              <a:rPr lang="en-US" sz="4600" dirty="0" smtClean="0">
                <a:latin typeface="Arial" charset="0"/>
                <a:cs typeface="Arial" charset="0"/>
              </a:rPr>
              <a:t>The 27 km LHC at CERN</a:t>
            </a:r>
            <a:endParaRPr lang="en-US" sz="4600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390"/>
            <a:ext cx="9144000" cy="60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LHC: the collision point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90"/>
            <a:ext cx="5713413" cy="496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4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38283"/>
              </p:ext>
            </p:extLst>
          </p:nvPr>
        </p:nvGraphicFramePr>
        <p:xfrm>
          <a:off x="5513387" y="2826437"/>
          <a:ext cx="26670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20" name="Equation" r:id="rId4" imgW="1244600" imgH="279400" progId="Equation.3">
                  <p:embed/>
                </p:oleObj>
              </mc:Choice>
              <mc:Fallback>
                <p:oleObj name="Equation" r:id="rId4" imgW="1244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7" y="2826437"/>
                        <a:ext cx="26670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410172"/>
              </p:ext>
            </p:extLst>
          </p:nvPr>
        </p:nvGraphicFramePr>
        <p:xfrm>
          <a:off x="5562600" y="1912037"/>
          <a:ext cx="3074987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21" name="Equation" r:id="rId6" imgW="1434477" imgH="317362" progId="Equation.3">
                  <p:embed/>
                </p:oleObj>
              </mc:Choice>
              <mc:Fallback>
                <p:oleObj name="Equation" r:id="rId6" imgW="143447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912037"/>
                        <a:ext cx="3074987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98988"/>
              </p:ext>
            </p:extLst>
          </p:nvPr>
        </p:nvGraphicFramePr>
        <p:xfrm>
          <a:off x="228600" y="6149446"/>
          <a:ext cx="4919133" cy="497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22" name="Equation" r:id="rId8" imgW="2514600" imgH="254000" progId="Equation.3">
                  <p:embed/>
                </p:oleObj>
              </mc:Choice>
              <mc:Fallback>
                <p:oleObj name="Equation" r:id="rId8" imgW="251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149446"/>
                        <a:ext cx="4919133" cy="497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8042" y="997630"/>
            <a:ext cx="3279545" cy="6318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58042" y="3708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 smtClean="0">
                <a:latin typeface="Arial" charset="0"/>
                <a:cs typeface="Arial" charset="0"/>
              </a:rPr>
              <a:t>Collision region:</a:t>
            </a:r>
          </a:p>
          <a:p>
            <a:pPr algn="l"/>
            <a:r>
              <a:rPr lang="en-US" sz="2000" dirty="0" smtClean="0">
                <a:latin typeface="Arial" charset="0"/>
                <a:cs typeface="Arial" charset="0"/>
              </a:rPr>
              <a:t>* Very strong </a:t>
            </a:r>
            <a:r>
              <a:rPr lang="en-US" sz="2000" dirty="0" err="1" smtClean="0">
                <a:latin typeface="Arial" charset="0"/>
                <a:cs typeface="Arial" charset="0"/>
              </a:rPr>
              <a:t>quadrupoles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</a:p>
          <a:p>
            <a:pPr algn="l"/>
            <a:r>
              <a:rPr lang="en-US" sz="2000" dirty="0" smtClean="0">
                <a:latin typeface="Arial" charset="0"/>
                <a:cs typeface="Arial" charset="0"/>
              </a:rPr>
              <a:t>* close to the interaction point 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8043" y="4851400"/>
            <a:ext cx="3482300" cy="1630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1109" y="6282267"/>
            <a:ext cx="378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Upgraded magnet, more beta squeeze, more luminosity.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9"/>
          <p:cNvSpPr>
            <a:spLocks noGrp="1"/>
          </p:cNvSpPr>
          <p:nvPr>
            <p:ph idx="1"/>
          </p:nvPr>
        </p:nvSpPr>
        <p:spPr>
          <a:xfrm>
            <a:off x="1" y="5114284"/>
            <a:ext cx="9008532" cy="4980949"/>
          </a:xfrm>
        </p:spPr>
        <p:txBody>
          <a:bodyPr>
            <a:noAutofit/>
          </a:bodyPr>
          <a:lstStyle/>
          <a:p>
            <a:r>
              <a:rPr lang="en-GB" sz="2000" b="1" dirty="0" smtClean="0">
                <a:latin typeface="Verdana" charset="0"/>
                <a:ea typeface="ＭＳ Ｐゴシック" charset="0"/>
              </a:rPr>
              <a:t>Limiting </a:t>
            </a:r>
            <a:r>
              <a:rPr lang="en-GB" sz="2000" b="1" dirty="0">
                <a:latin typeface="Verdana" charset="0"/>
                <a:ea typeface="ＭＳ Ｐゴシック" charset="0"/>
              </a:rPr>
              <a:t>factor </a:t>
            </a:r>
            <a:r>
              <a:rPr lang="en-GB" sz="2000" dirty="0">
                <a:latin typeface="Verdana" charset="0"/>
                <a:ea typeface="ＭＳ Ｐゴシック" charset="0"/>
              </a:rPr>
              <a:t>for the LEP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energy </a:t>
            </a:r>
            <a:r>
              <a:rPr lang="en-GB" sz="2000" dirty="0">
                <a:latin typeface="Verdana" charset="0"/>
                <a:ea typeface="ＭＳ Ｐゴシック" charset="0"/>
              </a:rPr>
              <a:t>(</a:t>
            </a:r>
            <a:r>
              <a:rPr lang="en-GB" sz="2000" dirty="0" err="1">
                <a:latin typeface="Verdana" charset="0"/>
                <a:ea typeface="ＭＳ Ｐゴシック" charset="0"/>
              </a:rPr>
              <a:t>E</a:t>
            </a:r>
            <a:r>
              <a:rPr lang="en-GB" sz="2000" baseline="-25000" dirty="0" err="1">
                <a:latin typeface="Verdana" charset="0"/>
                <a:ea typeface="ＭＳ Ｐゴシック" charset="0"/>
              </a:rPr>
              <a:t>cm,max</a:t>
            </a:r>
            <a:r>
              <a:rPr lang="en-GB" sz="2000" dirty="0">
                <a:latin typeface="Verdana" charset="0"/>
                <a:ea typeface="ＭＳ Ｐゴシック" charset="0"/>
              </a:rPr>
              <a:t> = 209 </a:t>
            </a:r>
            <a:r>
              <a:rPr lang="en-GB" sz="2000" dirty="0" err="1">
                <a:latin typeface="Verdana" charset="0"/>
                <a:ea typeface="ＭＳ Ｐゴシック" charset="0"/>
              </a:rPr>
              <a:t>GeV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). 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LHC?</a:t>
            </a:r>
          </a:p>
          <a:p>
            <a:r>
              <a:rPr lang="en-GB" sz="2000" dirty="0" smtClean="0">
                <a:latin typeface="Verdana" charset="0"/>
                <a:ea typeface="ＭＳ Ｐゴシック" charset="0"/>
              </a:rPr>
              <a:t>Total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cost scaling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for rings, as you scale energy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: ~E</a:t>
            </a:r>
            <a:r>
              <a:rPr lang="en-GB" sz="2000" b="1" baseline="30000" dirty="0" smtClean="0">
                <a:latin typeface="Verdana" charset="0"/>
                <a:ea typeface="ＭＳ Ｐゴシック" charset="0"/>
              </a:rPr>
              <a:t>2</a:t>
            </a:r>
            <a:endParaRPr lang="en-GB" sz="2000" b="1" dirty="0">
              <a:latin typeface="Verdana" charset="0"/>
              <a:ea typeface="ＭＳ Ｐゴシック" charset="0"/>
            </a:endParaRPr>
          </a:p>
          <a:p>
            <a:r>
              <a:rPr lang="en-GB" sz="2000" b="1" dirty="0" smtClean="0">
                <a:latin typeface="Verdana" charset="0"/>
                <a:ea typeface="ＭＳ Ｐゴシック" charset="0"/>
              </a:rPr>
              <a:t>TeV e- e+ collisions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: circular colliders not a practical option</a:t>
            </a:r>
          </a:p>
          <a:p>
            <a:r>
              <a:rPr lang="en-GB" sz="2000" dirty="0">
                <a:latin typeface="Verdana" charset="0"/>
                <a:ea typeface="ＭＳ Ｐゴシック" charset="0"/>
              </a:rPr>
              <a:t>L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inear acceleration : ~E with respect to E</a:t>
            </a:r>
            <a:r>
              <a:rPr lang="en-GB" sz="2000" baseline="30000" dirty="0" smtClean="0">
                <a:latin typeface="Verdana" charset="0"/>
                <a:ea typeface="ＭＳ Ｐゴシック" charset="0"/>
              </a:rPr>
              <a:t>2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 for rings</a:t>
            </a:r>
            <a:endParaRPr lang="en-GB" sz="2000" baseline="30000" dirty="0" smtClean="0">
              <a:latin typeface="Verdana" charset="0"/>
              <a:ea typeface="ＭＳ Ｐゴシック" charset="0"/>
            </a:endParaRPr>
          </a:p>
          <a:p>
            <a:endParaRPr lang="en-GB" sz="2000" b="0" dirty="0">
              <a:latin typeface="Verdan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2" y="2938238"/>
            <a:ext cx="31877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2" y="4076813"/>
            <a:ext cx="3911600" cy="66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182" y="987695"/>
            <a:ext cx="3757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Synchrotron radiation power loss :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82" y="2603053"/>
            <a:ext cx="258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U: energy loss per turn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182" y="3611338"/>
            <a:ext cx="294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C: cost of circular machine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limitation </a:t>
            </a:r>
            <a:r>
              <a:rPr lang="en-US" sz="3200" dirty="0" smtClean="0"/>
              <a:t>in rings: synchrotron radiation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57" y="2355254"/>
            <a:ext cx="3535043" cy="22277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92" y="938127"/>
            <a:ext cx="4496085" cy="13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97865" y="2065471"/>
            <a:ext cx="4058485" cy="1631216"/>
          </a:xfrm>
          <a:prstGeom prst="rect">
            <a:avLst/>
          </a:prstGeom>
          <a:noFill/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SR: a blessing</a:t>
            </a:r>
          </a:p>
          <a:p>
            <a:pPr algn="ctr"/>
            <a:r>
              <a:rPr lang="en-US" sz="5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and a problem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82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4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8" y="472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limits the</a:t>
            </a:r>
            <a:br>
              <a:rPr lang="en-US" b="1" dirty="0" smtClean="0"/>
            </a:br>
            <a:r>
              <a:rPr lang="en-US" b="1" dirty="0" smtClean="0"/>
              <a:t>collision energy of the LHC?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3197108" cy="39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3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energy: limited by bending magnets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716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15965"/>
            <a:ext cx="475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8.3 T maximum field (allows for 7 </a:t>
            </a:r>
            <a:r>
              <a:rPr lang="en-US" dirty="0" err="1" smtClean="0"/>
              <a:t>TeV</a:t>
            </a:r>
            <a:r>
              <a:rPr lang="en-US" dirty="0" smtClean="0"/>
              <a:t> per proton beam).  Generated by a current of 12 kA in the superconducting Rutherford coils.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95400"/>
            <a:ext cx="4010526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581400"/>
            <a:ext cx="3429000" cy="2234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343400"/>
            <a:ext cx="2523392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602826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Developments for higher energy hadron colliders (HE-LHC, FCC) : Nb</a:t>
            </a:r>
            <a:r>
              <a:rPr lang="en-US" baseline="-25000" dirty="0" smtClean="0"/>
              <a:t>3</a:t>
            </a:r>
            <a:r>
              <a:rPr lang="en-US" dirty="0" smtClean="0"/>
              <a:t>Sn, 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0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colliders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collider Livingstone plot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6200"/>
            <a:ext cx="5751157" cy="58765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48279" y="6366043"/>
            <a:ext cx="60359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66575" y="1806028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647330" y="2322495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23352" y="1715756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25720" y="2256161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ILC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562600" y="1896532"/>
            <a:ext cx="105833" cy="9736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38344" y="4291168"/>
            <a:ext cx="29752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-&gt; all about pushing and overcoming the next limit in luminosity/</a:t>
            </a:r>
            <a:r>
              <a:rPr lang="en-US" dirty="0" err="1" smtClean="0"/>
              <a:t>intenesty</a:t>
            </a:r>
            <a:r>
              <a:rPr lang="en-US" dirty="0" smtClean="0"/>
              <a:t> </a:t>
            </a:r>
            <a:r>
              <a:rPr lang="en-US" dirty="0"/>
              <a:t>and energy/power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Great success of accelerator physics and technology.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7200" y="2959100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14900" y="3162300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27650" y="1896532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25906" y="1680632"/>
            <a:ext cx="665752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7600" y="2196893"/>
            <a:ext cx="665752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38344" y="2959100"/>
            <a:ext cx="24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(...a Europe-centric selection...)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0"/>
            <a:ext cx="804736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1200" y="1257300"/>
            <a:ext cx="7150100" cy="2146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68601" y="2565400"/>
            <a:ext cx="3860800" cy="1130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21550" y="5283200"/>
            <a:ext cx="1079500" cy="241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Hadron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versus lepton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8" y="1393212"/>
            <a:ext cx="4556391" cy="32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8" y="1088500"/>
            <a:ext cx="3736593" cy="36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5868" y="4704070"/>
            <a:ext cx="4707049" cy="79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0" dirty="0"/>
              <a:t>Hadron collider </a:t>
            </a:r>
            <a:r>
              <a:rPr lang="en-GB" sz="2200" b="1" dirty="0" err="1"/>
              <a:t>SppS</a:t>
            </a:r>
            <a:r>
              <a:rPr lang="en-GB" sz="2200" b="1" dirty="0"/>
              <a:t>, </a:t>
            </a:r>
            <a:r>
              <a:rPr lang="en-GB" sz="2200" dirty="0"/>
              <a:t>√s=540 </a:t>
            </a:r>
            <a:r>
              <a:rPr lang="en-GB" sz="2200" dirty="0" err="1"/>
              <a:t>GeV</a:t>
            </a:r>
            <a:r>
              <a:rPr lang="en-GB" sz="2200" dirty="0"/>
              <a:t>, W</a:t>
            </a:r>
            <a:r>
              <a:rPr lang="en-GB" sz="2200" baseline="30000" dirty="0"/>
              <a:t>+/-</a:t>
            </a:r>
            <a:r>
              <a:rPr lang="en-GB" sz="2200" dirty="0"/>
              <a:t> and Z</a:t>
            </a:r>
            <a:r>
              <a:rPr lang="en-GB" sz="2200" baseline="30000" dirty="0"/>
              <a:t>0</a:t>
            </a:r>
            <a:r>
              <a:rPr lang="en-GB" sz="2200" dirty="0"/>
              <a:t> discovery</a:t>
            </a:r>
            <a:endParaRPr lang="en-GB" sz="2200" baseline="30000" dirty="0"/>
          </a:p>
        </p:txBody>
      </p:sp>
      <p:pic>
        <p:nvPicPr>
          <p:cNvPr id="17414" name="Picture 4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96" y="5727007"/>
            <a:ext cx="6596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7" y="5752940"/>
            <a:ext cx="658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53" y="5461908"/>
            <a:ext cx="1752250" cy="13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802059" y="4662715"/>
            <a:ext cx="4341941" cy="9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Lepton collider </a:t>
            </a:r>
            <a:r>
              <a:rPr lang="en-GB" sz="1800" b="1" dirty="0"/>
              <a:t>LEP</a:t>
            </a:r>
            <a:r>
              <a:rPr lang="en-GB" sz="1800" dirty="0"/>
              <a:t>, √</a:t>
            </a:r>
            <a:r>
              <a:rPr lang="en-GB" sz="1800" dirty="0" err="1"/>
              <a:t>s</a:t>
            </a:r>
            <a:r>
              <a:rPr lang="en-GB" sz="1800" baseline="-25000" dirty="0" err="1"/>
              <a:t>max</a:t>
            </a:r>
            <a:r>
              <a:rPr lang="en-GB" sz="1800" dirty="0"/>
              <a:t>=209 GeV, precision measurements of Z</a:t>
            </a:r>
            <a:r>
              <a:rPr lang="en-GB" sz="1800" baseline="30000" dirty="0"/>
              <a:t>0		</a:t>
            </a:r>
            <a:r>
              <a:rPr lang="en-GB" sz="1800" dirty="0"/>
              <a:t> decay width</a:t>
            </a:r>
            <a:endParaRPr lang="en-GB" sz="1800" baseline="30000" dirty="0"/>
          </a:p>
        </p:txBody>
      </p: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91" y="6154911"/>
            <a:ext cx="82794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70" y="6154911"/>
            <a:ext cx="81437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56" y="5520978"/>
            <a:ext cx="1860831" cy="126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9634" y="931547"/>
            <a:ext cx="260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1983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00456" y="889214"/>
            <a:ext cx="260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2000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472093" y="4843770"/>
            <a:ext cx="1949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996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pic_higgs_pot_new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40" y="1319592"/>
            <a:ext cx="3226767" cy="254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5258105" y="3514247"/>
            <a:ext cx="3885895" cy="66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</a:t>
            </a:r>
            <a:r>
              <a:rPr lang="en-GB" sz="1200" dirty="0" smtClean="0"/>
              <a:t>Precision measurements if the </a:t>
            </a:r>
            <a:r>
              <a:rPr lang="en-GB" sz="1200" dirty="0" err="1" smtClean="0"/>
              <a:t>trilinear</a:t>
            </a:r>
            <a:r>
              <a:rPr lang="en-GB" sz="1200" dirty="0" smtClean="0"/>
              <a:t> </a:t>
            </a:r>
            <a:r>
              <a:rPr lang="en-GB" sz="1200" b="1" dirty="0" smtClean="0"/>
              <a:t>HHH-coupling </a:t>
            </a:r>
            <a:r>
              <a:rPr lang="en-GB" sz="1200" dirty="0"/>
              <a:t>(Courtesy of M. </a:t>
            </a:r>
            <a:r>
              <a:rPr lang="en-GB" sz="1200" dirty="0" err="1"/>
              <a:t>Battaglia</a:t>
            </a:r>
            <a:r>
              <a:rPr lang="en-GB" sz="1200" dirty="0"/>
              <a:t>)</a:t>
            </a:r>
          </a:p>
          <a:p>
            <a:pPr eaLnBrk="1" hangingPunct="1"/>
            <a:endParaRPr lang="en-GB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LHC versus future colliders </a:t>
            </a:r>
          </a:p>
        </p:txBody>
      </p:sp>
      <p:pic>
        <p:nvPicPr>
          <p:cNvPr id="20482" name="Content Placeholder 3" descr="pic_atlas_ip_higg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2" r="-16232"/>
          <a:stretch>
            <a:fillRect/>
          </a:stretch>
        </p:blipFill>
        <p:spPr>
          <a:xfrm>
            <a:off x="0" y="2387599"/>
            <a:ext cx="4724400" cy="3100341"/>
          </a:xfrm>
        </p:spPr>
      </p:pic>
      <p:pic>
        <p:nvPicPr>
          <p:cNvPr id="20484" name="Picture 5" descr="pic_higgs_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023546"/>
            <a:ext cx="2471570" cy="25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0" y="991667"/>
            <a:ext cx="5675570" cy="1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sz="1800" b="1" dirty="0" err="1" smtClean="0">
                <a:latin typeface="Verdana" charset="0"/>
                <a:cs typeface="Verdana" charset="0"/>
              </a:rPr>
              <a:t>Analogy</a:t>
            </a:r>
            <a:r>
              <a:rPr lang="nb-NO" sz="1800" b="1" dirty="0" smtClean="0">
                <a:latin typeface="Verdana" charset="0"/>
                <a:cs typeface="Verdana" charset="0"/>
              </a:rPr>
              <a:t>: </a:t>
            </a:r>
            <a:r>
              <a:rPr lang="nb-NO" sz="1800" b="1" dirty="0" err="1">
                <a:latin typeface="Verdana" charset="0"/>
                <a:cs typeface="Verdana" charset="0"/>
              </a:rPr>
              <a:t>Higgs</a:t>
            </a:r>
            <a:r>
              <a:rPr lang="nb-NO" sz="1800" b="1" dirty="0">
                <a:latin typeface="Verdana" charset="0"/>
                <a:cs typeface="Verdana" charset="0"/>
              </a:rPr>
              <a:t> </a:t>
            </a:r>
            <a:r>
              <a:rPr lang="nb-NO" sz="1800" b="1" dirty="0" err="1">
                <a:latin typeface="Verdana" charset="0"/>
                <a:cs typeface="Verdana" charset="0"/>
              </a:rPr>
              <a:t>physics</a:t>
            </a:r>
            <a:endParaRPr lang="nb-NO" sz="1800" b="1" dirty="0">
              <a:latin typeface="Verdana" charset="0"/>
              <a:cs typeface="Verdana" charset="0"/>
            </a:endParaRPr>
          </a:p>
          <a:p>
            <a:pPr eaLnBrk="1" hangingPunct="1"/>
            <a:endParaRPr lang="nb-NO" sz="1600" dirty="0" smtClean="0">
              <a:latin typeface="Verdana" charset="0"/>
              <a:cs typeface="Verdana" charset="0"/>
            </a:endParaRPr>
          </a:p>
          <a:p>
            <a:pPr eaLnBrk="1" hangingPunct="1"/>
            <a:r>
              <a:rPr lang="nb-NO" sz="1600" dirty="0" smtClean="0">
                <a:latin typeface="Verdana" charset="0"/>
                <a:cs typeface="Verdana" charset="0"/>
              </a:rPr>
              <a:t>Standard Model </a:t>
            </a:r>
            <a:r>
              <a:rPr lang="nb-NO" sz="1600" dirty="0" err="1" smtClean="0">
                <a:latin typeface="Verdana" charset="0"/>
                <a:cs typeface="Verdana" charset="0"/>
              </a:rPr>
              <a:t>Higgs</a:t>
            </a:r>
            <a:r>
              <a:rPr lang="nb-NO" sz="1600" dirty="0" smtClean="0">
                <a:latin typeface="Verdana" charset="0"/>
                <a:cs typeface="Verdana" charset="0"/>
              </a:rPr>
              <a:t>: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scalar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spin-0 </a:t>
            </a:r>
            <a:r>
              <a:rPr lang="nb-NO" sz="1600" dirty="0" err="1">
                <a:latin typeface="Verdana" charset="0"/>
                <a:cs typeface="Verdana" charset="0"/>
              </a:rPr>
              <a:t>particle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specific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form </a:t>
            </a:r>
            <a:r>
              <a:rPr lang="nb-NO" sz="1600" dirty="0" err="1">
                <a:latin typeface="Verdana" charset="0"/>
                <a:cs typeface="Verdana" charset="0"/>
              </a:rPr>
              <a:t>of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>
                <a:latin typeface="Verdana" charset="0"/>
                <a:cs typeface="Verdana" charset="0"/>
              </a:rPr>
              <a:t>scalar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potential</a:t>
            </a:r>
            <a:r>
              <a:rPr lang="nb-NO" sz="1600" dirty="0" smtClean="0">
                <a:latin typeface="Verdana" charset="0"/>
                <a:cs typeface="Verdana" charset="0"/>
              </a:rPr>
              <a:t> :</a:t>
            </a:r>
            <a:endParaRPr lang="nb-NO" sz="1600" dirty="0">
              <a:latin typeface="Verdana" charset="0"/>
              <a:cs typeface="Verdana" charset="0"/>
            </a:endParaRP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87742" y="5495044"/>
            <a:ext cx="4563658" cy="13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/>
              <a:t>ATLAS and CMS@LHC</a:t>
            </a:r>
            <a:r>
              <a:rPr lang="en-GB" sz="1600" dirty="0"/>
              <a:t>, discovery of </a:t>
            </a:r>
            <a:r>
              <a:rPr lang="en-GB" sz="1600" dirty="0" smtClean="0"/>
              <a:t>the </a:t>
            </a:r>
            <a:r>
              <a:rPr lang="en-GB" sz="1600" dirty="0"/>
              <a:t>Higgs </a:t>
            </a:r>
            <a:r>
              <a:rPr lang="en-GB" sz="1600" dirty="0" smtClean="0"/>
              <a:t>boson </a:t>
            </a:r>
            <a:r>
              <a:rPr lang="en-GB" sz="1600" dirty="0"/>
              <a:t>confirmed in </a:t>
            </a:r>
            <a:r>
              <a:rPr lang="en-GB" sz="1600" b="1" dirty="0" smtClean="0"/>
              <a:t>2012</a:t>
            </a:r>
            <a:r>
              <a:rPr lang="en-GB" sz="1600" dirty="0" smtClean="0"/>
              <a:t>.  LHC continues to study properties of the Higgs boson. Precision measurements can be very hard with a hadron collider.  </a:t>
            </a:r>
            <a:endParaRPr lang="en-GB" sz="1600" baseline="30000" dirty="0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4995334" y="6396355"/>
            <a:ext cx="436880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Higgs spin </a:t>
            </a:r>
            <a:r>
              <a:rPr lang="en-GB" sz="1200" dirty="0" smtClean="0"/>
              <a:t>measurements by energy scan (spin 0 established by LHC by other techniques)</a:t>
            </a:r>
            <a:endParaRPr lang="en-GB" sz="1200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131733" y="847246"/>
            <a:ext cx="5012269" cy="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600" b="1" dirty="0" smtClean="0"/>
              <a:t>Linear e- e+ collider </a:t>
            </a:r>
            <a:r>
              <a:rPr lang="en-GB" sz="1600" dirty="0" smtClean="0"/>
              <a:t>: can perform complementary, model independent Higgs physics.</a:t>
            </a:r>
            <a:endParaRPr lang="en-GB" sz="1600" dirty="0"/>
          </a:p>
          <a:p>
            <a:pPr algn="r" eaLnBrk="1" hangingPunct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397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31" y="596241"/>
            <a:ext cx="3856469" cy="391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Circular</a:t>
            </a:r>
            <a:r>
              <a:rPr lang="nb-NO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versus linear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99" y="1076244"/>
            <a:ext cx="5007934" cy="3404936"/>
          </a:xfrm>
          <a:prstGeom prst="rect">
            <a:avLst/>
          </a:prstGeom>
          <a:noFill/>
        </p:spPr>
        <p:txBody>
          <a:bodyPr wrap="square" lIns="80165" tIns="40083" rIns="80165" bIns="40083">
            <a:spAutoFit/>
          </a:bodyPr>
          <a:lstStyle/>
          <a:p>
            <a:pPr eaLnBrk="1" hangingPunct="1"/>
            <a:r>
              <a:rPr lang="en-GB" sz="1800" dirty="0" smtClean="0">
                <a:latin typeface="Verdana"/>
                <a:cs typeface="Verdana"/>
              </a:rPr>
              <a:t>We lose two advantages of circular colliders by going linear :</a:t>
            </a:r>
          </a:p>
          <a:p>
            <a:pPr eaLnBrk="1" hangingPunct="1"/>
            <a:endParaRPr lang="en-GB" sz="1800" dirty="0" smtClean="0">
              <a:latin typeface="Verdana"/>
              <a:cs typeface="Verdana"/>
            </a:endParaRPr>
          </a:p>
          <a:p>
            <a:pPr eaLnBrk="1" hangingPunct="1">
              <a:buFontTx/>
              <a:buAutoNum type="arabicParenR"/>
            </a:pPr>
            <a:r>
              <a:rPr lang="en-GB" sz="1800" i="1" dirty="0" smtClean="0">
                <a:latin typeface="Verdana"/>
                <a:cs typeface="Verdana"/>
              </a:rPr>
              <a:t> </a:t>
            </a:r>
            <a:r>
              <a:rPr lang="en-GB" sz="1800" b="1" i="1" dirty="0" smtClean="0">
                <a:latin typeface="Verdana"/>
                <a:cs typeface="Verdana"/>
              </a:rPr>
              <a:t>The cavities accelerate only once</a:t>
            </a:r>
          </a:p>
          <a:p>
            <a:pPr eaLnBrk="1" hangingPunct="1">
              <a:buFontTx/>
              <a:buAutoNum type="arabicParenR"/>
            </a:pPr>
            <a:endParaRPr lang="en-GB" dirty="0" smtClean="0">
              <a:latin typeface="Verdana"/>
              <a:cs typeface="Verdana"/>
            </a:endParaRPr>
          </a:p>
          <a:p>
            <a:pPr eaLnBrk="1" hangingPunct="1"/>
            <a:endParaRPr lang="en-GB" dirty="0" smtClean="0">
              <a:latin typeface="Verdana"/>
              <a:cs typeface="Verdana"/>
            </a:endParaRPr>
          </a:p>
          <a:p>
            <a:pPr eaLnBrk="1" hangingPunct="1"/>
            <a:r>
              <a:rPr lang="en-GB" dirty="0" smtClean="0">
                <a:latin typeface="Verdana"/>
                <a:cs typeface="Verdana"/>
              </a:rPr>
              <a:t>...length for TeV scale collisions?</a:t>
            </a:r>
          </a:p>
          <a:p>
            <a:pPr eaLnBrk="1" hangingPunct="1"/>
            <a:endParaRPr lang="en-GB" sz="1800" dirty="0" smtClean="0">
              <a:latin typeface="Verdana"/>
              <a:cs typeface="Verdana"/>
            </a:endParaRPr>
          </a:p>
          <a:p>
            <a:pPr eaLnBrk="1" hangingPunct="1"/>
            <a:r>
              <a:rPr lang="en-GB" sz="1800" dirty="0" smtClean="0">
                <a:latin typeface="Verdana"/>
                <a:cs typeface="Verdana"/>
              </a:rPr>
              <a:t>2) </a:t>
            </a:r>
            <a:r>
              <a:rPr lang="en-GB" b="1" i="1" dirty="0" smtClean="0">
                <a:latin typeface="Verdana"/>
                <a:cs typeface="Verdana"/>
              </a:rPr>
              <a:t>The </a:t>
            </a:r>
            <a:r>
              <a:rPr lang="en-GB" sz="1800" b="1" i="1" dirty="0" smtClean="0">
                <a:latin typeface="Verdana"/>
                <a:cs typeface="Verdana"/>
              </a:rPr>
              <a:t>bunches collides only once</a:t>
            </a:r>
          </a:p>
          <a:p>
            <a:pPr>
              <a:defRPr/>
            </a:pPr>
            <a:endParaRPr lang="en-US" sz="1800" dirty="0" smtClean="0">
              <a:latin typeface="Verdana"/>
              <a:cs typeface="Verdana"/>
            </a:endParaRPr>
          </a:p>
          <a:p>
            <a:pPr>
              <a:defRPr/>
            </a:pPr>
            <a:r>
              <a:rPr lang="en-US" sz="1800" dirty="0" smtClean="0">
                <a:latin typeface="Verdana"/>
                <a:cs typeface="Verdana"/>
              </a:rPr>
              <a:t> </a:t>
            </a:r>
          </a:p>
          <a:p>
            <a:pPr marL="400827" indent="-400827">
              <a:buFontTx/>
              <a:buChar char="-"/>
              <a:defRPr/>
            </a:pPr>
            <a:endParaRPr lang="en-US" sz="180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911027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r>
              <a:rPr lang="en-GB" sz="1800" b="1" dirty="0" smtClean="0">
                <a:latin typeface="Verdana"/>
                <a:cs typeface="Verdana"/>
              </a:rPr>
              <a:t>Linear collider: </a:t>
            </a:r>
            <a:r>
              <a:rPr lang="en-GB" sz="1800" b="0" dirty="0" smtClean="0">
                <a:latin typeface="Verdana"/>
                <a:cs typeface="Verdana"/>
              </a:rPr>
              <a:t>retain </a:t>
            </a:r>
            <a:r>
              <a:rPr lang="en-GB" sz="1800" b="0" dirty="0">
                <a:latin typeface="Verdana"/>
                <a:cs typeface="Verdana"/>
              </a:rPr>
              <a:t>sufficiently high total acceleration voltage (centre of mass </a:t>
            </a:r>
            <a:r>
              <a:rPr lang="en-GB" sz="1800" b="0" dirty="0" smtClean="0">
                <a:latin typeface="Verdana"/>
                <a:cs typeface="Verdana"/>
              </a:rPr>
              <a:t>energy of ~TeV) </a:t>
            </a:r>
            <a:r>
              <a:rPr lang="en-GB" sz="1800" b="0" dirty="0">
                <a:latin typeface="Verdana"/>
                <a:cs typeface="Verdana"/>
              </a:rPr>
              <a:t>and total collisions (</a:t>
            </a:r>
            <a:r>
              <a:rPr lang="en-GB" sz="1800" b="0" dirty="0" smtClean="0">
                <a:latin typeface="Verdana"/>
                <a:cs typeface="Verdana"/>
              </a:rPr>
              <a:t>luminosity ~10</a:t>
            </a:r>
            <a:r>
              <a:rPr lang="en-GB" sz="1800" b="0" baseline="30000" dirty="0" smtClean="0">
                <a:latin typeface="Verdana"/>
                <a:cs typeface="Verdana"/>
              </a:rPr>
              <a:t>34</a:t>
            </a:r>
            <a:r>
              <a:rPr lang="en-GB" sz="1800" b="0" dirty="0" smtClean="0">
                <a:latin typeface="Verdana"/>
                <a:cs typeface="Verdana"/>
              </a:rPr>
              <a:t>/cm</a:t>
            </a:r>
            <a:r>
              <a:rPr lang="en-GB" sz="1800" b="0" baseline="30000" dirty="0" smtClean="0">
                <a:latin typeface="Verdana"/>
                <a:cs typeface="Verdana"/>
              </a:rPr>
              <a:t>2</a:t>
            </a:r>
            <a:r>
              <a:rPr lang="en-GB" sz="1800" b="0" dirty="0" smtClean="0">
                <a:latin typeface="Verdana"/>
                <a:cs typeface="Verdana"/>
              </a:rPr>
              <a:t>/s), while limiting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b="1" dirty="0" smtClean="0">
                <a:latin typeface="Verdana"/>
                <a:cs typeface="Verdana"/>
              </a:rPr>
              <a:t>total power to a few 100 MW</a:t>
            </a:r>
            <a:r>
              <a:rPr lang="en-GB" sz="1800" dirty="0" smtClean="0">
                <a:latin typeface="Verdana"/>
                <a:cs typeface="Verdana"/>
              </a:rPr>
              <a:t> (nuclear power plant:</a:t>
            </a:r>
            <a:r>
              <a:rPr lang="en-GB" sz="1600" dirty="0" smtClean="0">
                <a:latin typeface="Verdana"/>
                <a:cs typeface="Verdana"/>
              </a:rPr>
              <a:t> ~1GW</a:t>
            </a:r>
            <a:r>
              <a:rPr lang="en-GB" sz="1800" dirty="0" smtClean="0">
                <a:latin typeface="Verdana"/>
                <a:cs typeface="Verdana"/>
              </a:rPr>
              <a:t>)</a:t>
            </a:r>
            <a:r>
              <a:rPr lang="en-GB" b="1" dirty="0" smtClean="0">
                <a:latin typeface="Verdana"/>
                <a:cs typeface="Verdana"/>
              </a:rPr>
              <a:t>.</a:t>
            </a:r>
          </a:p>
          <a:p>
            <a:pPr eaLnBrk="1" hangingPunct="1"/>
            <a:r>
              <a:rPr lang="en-GB" b="1" dirty="0" smtClean="0">
                <a:latin typeface="Verdana"/>
                <a:cs typeface="Verdana"/>
              </a:rPr>
              <a:t>Linear collider: need ultra-small beams at the interaction point.</a:t>
            </a:r>
          </a:p>
          <a:p>
            <a:pPr eaLnBrk="1" hangingPunct="1"/>
            <a:endParaRPr lang="en-US" sz="1800" b="1" dirty="0">
              <a:latin typeface="Verdana"/>
              <a:cs typeface="Verdana"/>
            </a:endParaRPr>
          </a:p>
        </p:txBody>
      </p: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180451" y="4562466"/>
            <a:ext cx="8760347" cy="983200"/>
            <a:chOff x="138" y="1912"/>
            <a:chExt cx="5500" cy="582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2640" y="1912"/>
              <a:ext cx="237" cy="367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6"/>
            <p:cNvSpPr>
              <a:spLocks noChangeShapeType="1"/>
            </p:cNvSpPr>
            <p:nvPr/>
          </p:nvSpPr>
          <p:spPr bwMode="auto">
            <a:xfrm flipH="1" flipV="1">
              <a:off x="2877" y="2279"/>
              <a:ext cx="161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7"/>
            <p:cNvSpPr>
              <a:spLocks noChangeShapeType="1"/>
            </p:cNvSpPr>
            <p:nvPr/>
          </p:nvSpPr>
          <p:spPr bwMode="auto">
            <a:xfrm>
              <a:off x="2705" y="2279"/>
              <a:ext cx="172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78"/>
            <p:cNvSpPr>
              <a:spLocks noChangeShapeType="1"/>
            </p:cNvSpPr>
            <p:nvPr/>
          </p:nvSpPr>
          <p:spPr bwMode="auto">
            <a:xfrm>
              <a:off x="2640" y="2041"/>
              <a:ext cx="237" cy="238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79"/>
            <p:cNvSpPr>
              <a:spLocks noChangeShapeType="1"/>
            </p:cNvSpPr>
            <p:nvPr/>
          </p:nvSpPr>
          <p:spPr bwMode="auto">
            <a:xfrm>
              <a:off x="2793" y="1996"/>
              <a:ext cx="84" cy="283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 flipH="1">
              <a:off x="2793" y="2279"/>
              <a:ext cx="84" cy="1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2877" y="2279"/>
              <a:ext cx="102" cy="21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2877" y="2279"/>
              <a:ext cx="102" cy="95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83"/>
            <p:cNvSpPr>
              <a:spLocks noChangeArrowheads="1"/>
            </p:cNvSpPr>
            <p:nvPr/>
          </p:nvSpPr>
          <p:spPr bwMode="auto">
            <a:xfrm>
              <a:off x="2321" y="1945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009999"/>
                  </a:solidFill>
                  <a:latin typeface="Comic Sans MS" charset="0"/>
                </a:rPr>
                <a:t>e+</a:t>
              </a:r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3001" y="1934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FF6600"/>
                  </a:solidFill>
                  <a:latin typeface="Comic Sans MS" charset="0"/>
                </a:rPr>
                <a:t>e-</a:t>
              </a:r>
            </a:p>
          </p:txBody>
        </p:sp>
        <p:sp>
          <p:nvSpPr>
            <p:cNvPr id="19" name="Rectangle 85"/>
            <p:cNvSpPr>
              <a:spLocks noChangeArrowheads="1"/>
            </p:cNvSpPr>
            <p:nvPr/>
          </p:nvSpPr>
          <p:spPr bwMode="auto">
            <a:xfrm>
              <a:off x="2548" y="2265"/>
              <a:ext cx="170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0" name="Line 86"/>
            <p:cNvSpPr>
              <a:spLocks noChangeShapeType="1"/>
            </p:cNvSpPr>
            <p:nvPr/>
          </p:nvSpPr>
          <p:spPr bwMode="auto">
            <a:xfrm>
              <a:off x="364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87"/>
            <p:cNvSpPr>
              <a:spLocks noChangeArrowheads="1"/>
            </p:cNvSpPr>
            <p:nvPr/>
          </p:nvSpPr>
          <p:spPr bwMode="auto">
            <a:xfrm>
              <a:off x="251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2" name="AutoShape 88"/>
            <p:cNvSpPr>
              <a:spLocks noChangeArrowheads="1"/>
            </p:cNvSpPr>
            <p:nvPr/>
          </p:nvSpPr>
          <p:spPr bwMode="auto">
            <a:xfrm>
              <a:off x="2547" y="2209"/>
              <a:ext cx="52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AutoShape 89"/>
            <p:cNvSpPr>
              <a:spLocks noChangeArrowheads="1"/>
            </p:cNvSpPr>
            <p:nvPr/>
          </p:nvSpPr>
          <p:spPr bwMode="auto">
            <a:xfrm>
              <a:off x="2632" y="2209"/>
              <a:ext cx="57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AutoShape 90"/>
            <p:cNvSpPr>
              <a:spLocks noChangeArrowheads="1"/>
            </p:cNvSpPr>
            <p:nvPr/>
          </p:nvSpPr>
          <p:spPr bwMode="auto">
            <a:xfrm>
              <a:off x="336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91"/>
            <p:cNvSpPr>
              <a:spLocks noChangeArrowheads="1"/>
            </p:cNvSpPr>
            <p:nvPr/>
          </p:nvSpPr>
          <p:spPr bwMode="auto">
            <a:xfrm>
              <a:off x="138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6" name="Rectangle 92"/>
            <p:cNvSpPr>
              <a:spLocks noChangeArrowheads="1"/>
            </p:cNvSpPr>
            <p:nvPr/>
          </p:nvSpPr>
          <p:spPr bwMode="auto">
            <a:xfrm>
              <a:off x="3030" y="2265"/>
              <a:ext cx="113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7" name="AutoShape 93"/>
            <p:cNvSpPr>
              <a:spLocks noChangeArrowheads="1"/>
            </p:cNvSpPr>
            <p:nvPr/>
          </p:nvSpPr>
          <p:spPr bwMode="auto">
            <a:xfrm>
              <a:off x="3144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AutoShape 94"/>
            <p:cNvSpPr>
              <a:spLocks noChangeArrowheads="1"/>
            </p:cNvSpPr>
            <p:nvPr/>
          </p:nvSpPr>
          <p:spPr bwMode="auto">
            <a:xfrm>
              <a:off x="3058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Line 95"/>
            <p:cNvSpPr>
              <a:spLocks noChangeShapeType="1"/>
            </p:cNvSpPr>
            <p:nvPr/>
          </p:nvSpPr>
          <p:spPr bwMode="auto">
            <a:xfrm flipH="1">
              <a:off x="5100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96"/>
            <p:cNvSpPr>
              <a:spLocks noChangeArrowheads="1"/>
            </p:cNvSpPr>
            <p:nvPr/>
          </p:nvSpPr>
          <p:spPr bwMode="auto">
            <a:xfrm flipH="1">
              <a:off x="5128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1" name="AutoShape 97"/>
            <p:cNvSpPr>
              <a:spLocks noChangeArrowheads="1"/>
            </p:cNvSpPr>
            <p:nvPr/>
          </p:nvSpPr>
          <p:spPr bwMode="auto">
            <a:xfrm flipH="1">
              <a:off x="5157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98"/>
            <p:cNvSpPr>
              <a:spLocks noChangeArrowheads="1"/>
            </p:cNvSpPr>
            <p:nvPr/>
          </p:nvSpPr>
          <p:spPr bwMode="auto">
            <a:xfrm flipH="1">
              <a:off x="5496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33" name="Group 103"/>
            <p:cNvGrpSpPr>
              <a:grpSpLocks/>
            </p:cNvGrpSpPr>
            <p:nvPr/>
          </p:nvGrpSpPr>
          <p:grpSpPr bwMode="auto">
            <a:xfrm>
              <a:off x="619" y="2209"/>
              <a:ext cx="1929" cy="133"/>
              <a:chOff x="619" y="2209"/>
              <a:chExt cx="1929" cy="133"/>
            </a:xfrm>
          </p:grpSpPr>
          <p:sp>
            <p:nvSpPr>
              <p:cNvPr id="54" name="Rectangle 104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105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59" name="Group 106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2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" name="Group 109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0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" name="Group 112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8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115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" name="Group 118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4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121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57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" name="Group 124"/>
            <p:cNvGrpSpPr>
              <a:grpSpLocks/>
            </p:cNvGrpSpPr>
            <p:nvPr/>
          </p:nvGrpSpPr>
          <p:grpSpPr bwMode="auto">
            <a:xfrm>
              <a:off x="3200" y="2209"/>
              <a:ext cx="1929" cy="133"/>
              <a:chOff x="3200" y="2209"/>
              <a:chExt cx="1929" cy="133"/>
            </a:xfrm>
          </p:grpSpPr>
          <p:sp>
            <p:nvSpPr>
              <p:cNvPr id="35" name="Rectangle 125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" name="Group 126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52" name="Rectangle 12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29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50" name="Rectangle 13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132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4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135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138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44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141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4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139799" y="2279134"/>
            <a:ext cx="514773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Collision energy = 2* </a:t>
            </a:r>
            <a:r>
              <a:rPr lang="en-US" dirty="0" err="1" smtClean="0"/>
              <a:t>linac</a:t>
            </a:r>
            <a:r>
              <a:rPr lang="en-US" dirty="0" smtClean="0"/>
              <a:t>-length * Cavity </a:t>
            </a:r>
            <a:r>
              <a:rPr lang="en-US" dirty="0"/>
              <a:t>g</a:t>
            </a:r>
            <a:r>
              <a:rPr lang="en-US" dirty="0" smtClean="0"/>
              <a:t>radient</a:t>
            </a:r>
            <a:endParaRPr lang="en-US" dirty="0"/>
          </a:p>
        </p:txBody>
      </p:sp>
      <p:graphicFrame>
        <p:nvGraphicFramePr>
          <p:cNvPr id="7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1501"/>
              </p:ext>
            </p:extLst>
          </p:nvPr>
        </p:nvGraphicFramePr>
        <p:xfrm>
          <a:off x="992774" y="3604819"/>
          <a:ext cx="2250312" cy="106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4" imgW="939392" imgH="444307" progId="Equation.3">
                  <p:embed/>
                </p:oleObj>
              </mc:Choice>
              <mc:Fallback>
                <p:oleObj name="Equation" r:id="rId4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774" y="3604819"/>
                        <a:ext cx="2250312" cy="106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65424" y="4316813"/>
            <a:ext cx="409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f, collision frequency for LHC: 40 MHz</a:t>
            </a:r>
          </a:p>
          <a:p>
            <a:endParaRPr 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7150502" y="25087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4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200" dirty="0">
                <a:latin typeface="Arial" charset="0"/>
                <a:cs typeface="Arial" charset="0"/>
              </a:rPr>
              <a:t>Future </a:t>
            </a:r>
            <a:r>
              <a:rPr lang="en-US" sz="4200" dirty="0" smtClean="0">
                <a:latin typeface="Arial" charset="0"/>
                <a:cs typeface="Arial" charset="0"/>
              </a:rPr>
              <a:t>colliders</a:t>
            </a:r>
            <a:endParaRPr lang="en-US" sz="4200" dirty="0">
              <a:latin typeface="Arial" charset="0"/>
              <a:cs typeface="Arial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>
              <a:latin typeface="Arial" charset="0"/>
              <a:cs typeface="Arial" charset="0"/>
            </a:endParaRPr>
          </a:p>
        </p:txBody>
      </p:sp>
      <p:pic>
        <p:nvPicPr>
          <p:cNvPr id="27651" name="Picture 14" descr="KE0048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207"/>
            <a:ext cx="5019675" cy="58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5164138" y="1180738"/>
            <a:ext cx="416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/>
              <a:t>The next big </a:t>
            </a:r>
            <a:r>
              <a:rPr lang="en-US" sz="1800" b="1" dirty="0" smtClean="0"/>
              <a:t>thing?</a:t>
            </a:r>
            <a:r>
              <a:rPr lang="en-US" sz="1800" dirty="0" smtClean="0"/>
              <a:t> </a:t>
            </a:r>
            <a:r>
              <a:rPr lang="en-US" sz="1800" dirty="0"/>
              <a:t>After LHC, </a:t>
            </a:r>
            <a:r>
              <a:rPr lang="en-US" sz="1800" dirty="0" smtClean="0"/>
              <a:t>high energy, high luminosity, </a:t>
            </a:r>
            <a:r>
              <a:rPr lang="en-US" sz="1800" dirty="0"/>
              <a:t>Linear </a:t>
            </a:r>
            <a:r>
              <a:rPr lang="en-US" sz="1800" dirty="0" smtClean="0"/>
              <a:t>Colliders of </a:t>
            </a:r>
            <a:r>
              <a:rPr lang="en-US" sz="1800" dirty="0"/>
              <a:t>several </a:t>
            </a:r>
            <a:r>
              <a:rPr lang="en-US" sz="1800" b="1" dirty="0"/>
              <a:t>10 km </a:t>
            </a:r>
            <a:r>
              <a:rPr lang="en-US" sz="1800" b="1" dirty="0" smtClean="0"/>
              <a:t>of length </a:t>
            </a:r>
            <a:r>
              <a:rPr lang="en-US" sz="1800" dirty="0" smtClean="0"/>
              <a:t>have been proposed – </a:t>
            </a:r>
            <a:r>
              <a:rPr lang="en-US" sz="1800" b="1" dirty="0"/>
              <a:t>why?</a:t>
            </a: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065058"/>
            <a:ext cx="48085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405063"/>
            <a:ext cx="438785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2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7" y="958386"/>
            <a:ext cx="8039066" cy="5615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Linear collider </a:t>
            </a:r>
            <a:r>
              <a:rPr lang="en-US" sz="4800" dirty="0" err="1" smtClean="0"/>
              <a:t>ingrediences</a:t>
            </a:r>
            <a:endParaRPr lang="en-US" sz="4800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072126"/>
              </p:ext>
            </p:extLst>
          </p:nvPr>
        </p:nvGraphicFramePr>
        <p:xfrm>
          <a:off x="3522133" y="2096574"/>
          <a:ext cx="1811867" cy="43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Equation" r:id="rId4" imgW="1104421" imgH="266584" progId="Equation.3">
                  <p:embed/>
                </p:oleObj>
              </mc:Choice>
              <mc:Fallback>
                <p:oleObj name="Equation" r:id="rId4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133" y="2096574"/>
                        <a:ext cx="1811867" cy="438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4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Linear Collider Projects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3967795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Compact Linear Collider, </a:t>
            </a:r>
            <a:r>
              <a:rPr lang="en-US" sz="2200" i="1" u="sng" dirty="0" smtClean="0">
                <a:latin typeface="Verdana"/>
                <a:cs typeface="Verdana"/>
              </a:rPr>
              <a:t>CLIC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two-beam </a:t>
            </a:r>
            <a:r>
              <a:rPr lang="en-US" sz="1600" dirty="0" smtClean="0">
                <a:latin typeface="Verdana"/>
                <a:cs typeface="Verdana"/>
              </a:rPr>
              <a:t>scheme</a:t>
            </a:r>
            <a:r>
              <a:rPr lang="en-US" sz="1600" b="1" dirty="0" smtClean="0">
                <a:latin typeface="Verdana"/>
                <a:cs typeface="Verdana"/>
              </a:rPr>
              <a:t>.  Normal conducting Cu RF 12 </a:t>
            </a:r>
            <a:r>
              <a:rPr lang="en-US" sz="1600" b="1" dirty="0" err="1" smtClean="0">
                <a:latin typeface="Verdana"/>
                <a:cs typeface="Verdana"/>
              </a:rPr>
              <a:t>Ghz</a:t>
            </a:r>
            <a:r>
              <a:rPr lang="en-US" sz="1600" b="1" dirty="0" smtClean="0">
                <a:latin typeface="Verdana"/>
                <a:cs typeface="Verdana"/>
              </a:rPr>
              <a:t> TW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100 MV/m</a:t>
            </a:r>
            <a:r>
              <a:rPr lang="en-US" sz="1600" dirty="0" smtClean="0">
                <a:latin typeface="Verdana"/>
                <a:cs typeface="Verdana"/>
              </a:rPr>
              <a:t>.  </a:t>
            </a:r>
            <a:r>
              <a:rPr lang="en-US" sz="1600" b="0" dirty="0" smtClean="0">
                <a:latin typeface="Verdana"/>
                <a:cs typeface="Verdana"/>
              </a:rPr>
              <a:t>Nominal </a:t>
            </a:r>
            <a:r>
              <a:rPr lang="en-US" sz="1600" b="0" dirty="0">
                <a:latin typeface="Verdana"/>
                <a:cs typeface="Verdana"/>
              </a:rPr>
              <a:t>design for</a:t>
            </a:r>
            <a:r>
              <a:rPr lang="en-US" sz="1600" dirty="0">
                <a:latin typeface="Verdana"/>
                <a:cs typeface="Verdana"/>
              </a:rPr>
              <a:t>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 smtClean="0">
                <a:latin typeface="Verdana"/>
                <a:cs typeface="Verdana"/>
              </a:rPr>
              <a:t>= 3 TeV </a:t>
            </a:r>
            <a:r>
              <a:rPr lang="en-US" sz="1600" b="0" dirty="0" smtClean="0">
                <a:latin typeface="Verdana"/>
                <a:cs typeface="Verdana"/>
              </a:rPr>
              <a:t>(375 GeV to 3 TeV)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17270"/>
            <a:ext cx="89281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International Linear Collider, </a:t>
            </a:r>
            <a:r>
              <a:rPr lang="en-US" sz="2200" i="1" dirty="0" smtClean="0">
                <a:latin typeface="Verdana"/>
                <a:cs typeface="Verdana"/>
              </a:rPr>
              <a:t>ILC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</a:t>
            </a:r>
            <a:r>
              <a:rPr lang="en-US" sz="1600" b="1" dirty="0" smtClean="0">
                <a:latin typeface="Verdana"/>
                <a:cs typeface="Verdana"/>
              </a:rPr>
              <a:t>super conducting RF 1.3 GHz SW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31.5 MV/m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Nominal design for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>
                <a:latin typeface="Verdana"/>
                <a:cs typeface="Verdana"/>
              </a:rPr>
              <a:t>= 0.5 TeV </a:t>
            </a:r>
            <a:r>
              <a:rPr lang="en-US" sz="1600" b="0" dirty="0" smtClean="0">
                <a:latin typeface="Verdana"/>
                <a:cs typeface="Verdana"/>
              </a:rPr>
              <a:t>(250 GeV </a:t>
            </a:r>
            <a:r>
              <a:rPr lang="en-US" sz="1600" b="0" dirty="0">
                <a:latin typeface="Verdana"/>
                <a:cs typeface="Verdana"/>
              </a:rPr>
              <a:t>to 1 </a:t>
            </a:r>
            <a:r>
              <a:rPr lang="en-US" sz="1600" b="0" dirty="0" smtClean="0">
                <a:latin typeface="Verdana"/>
                <a:cs typeface="Verdana"/>
              </a:rPr>
              <a:t>TeV)</a:t>
            </a:r>
            <a:endParaRPr lang="en-US" sz="1600" b="0" dirty="0">
              <a:latin typeface="Verdana"/>
              <a:cs typeface="Verdana"/>
            </a:endParaRPr>
          </a:p>
          <a:p>
            <a:endParaRPr lang="en-US" sz="2000" b="0" dirty="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01033"/>
            <a:ext cx="4394200" cy="2132969"/>
          </a:xfrm>
          <a:prstGeom prst="rect">
            <a:avLst/>
          </a:prstGeom>
        </p:spPr>
      </p:pic>
      <p:pic>
        <p:nvPicPr>
          <p:cNvPr id="23" name="Picture 22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897618"/>
            <a:ext cx="4120896" cy="18079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5025042"/>
            <a:ext cx="4152900" cy="1487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797" y="1998439"/>
            <a:ext cx="2566703" cy="19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ILC: Japanese proposal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6" y="2549634"/>
            <a:ext cx="8097560" cy="398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04" y="873125"/>
            <a:ext cx="8588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Verdana"/>
                <a:cs typeface="Verdana"/>
              </a:rPr>
              <a:t>The Japanese scientific community has proposed </a:t>
            </a:r>
            <a:r>
              <a:rPr lang="en-US" sz="2000" dirty="0" smtClean="0">
                <a:latin typeface="Verdana"/>
                <a:cs typeface="Verdana"/>
              </a:rPr>
              <a:t>to host the ILC in Japan</a:t>
            </a:r>
            <a:r>
              <a:rPr lang="en-US" sz="2000" b="0" dirty="0" smtClean="0">
                <a:latin typeface="Verdana"/>
                <a:cs typeface="Verdana"/>
              </a:rPr>
              <a:t>, and commit to fund 50% of the material costs (</a:t>
            </a:r>
            <a:r>
              <a:rPr lang="en-US" sz="2000" dirty="0" smtClean="0">
                <a:latin typeface="Verdana"/>
                <a:cs typeface="Verdana"/>
              </a:rPr>
              <a:t>70% of an </a:t>
            </a:r>
            <a:r>
              <a:rPr lang="en-US" sz="2000" dirty="0" err="1">
                <a:latin typeface="Verdana"/>
                <a:cs typeface="Verdana"/>
              </a:rPr>
              <a:t>E</a:t>
            </a:r>
            <a:r>
              <a:rPr lang="en-US" sz="2000" baseline="-25000" dirty="0" err="1">
                <a:latin typeface="Verdana"/>
                <a:cs typeface="Verdana"/>
              </a:rPr>
              <a:t>cm</a:t>
            </a:r>
            <a:r>
              <a:rPr lang="en-US" sz="2000" dirty="0">
                <a:latin typeface="Verdana"/>
                <a:cs typeface="Verdana"/>
              </a:rPr>
              <a:t> </a:t>
            </a:r>
            <a:r>
              <a:rPr lang="en-US" sz="2000" dirty="0" smtClean="0">
                <a:latin typeface="Verdana"/>
                <a:cs typeface="Verdana"/>
              </a:rPr>
              <a:t>= 250 GeV first stage</a:t>
            </a:r>
            <a:r>
              <a:rPr lang="en-US" sz="2000" b="0" dirty="0" smtClean="0">
                <a:latin typeface="Verdana"/>
                <a:cs typeface="Verdana"/>
              </a:rPr>
              <a:t>). Basically ready to construct as soon as political support is there.  </a:t>
            </a:r>
            <a:r>
              <a:rPr lang="en-US" sz="2000" dirty="0" smtClean="0">
                <a:latin typeface="Verdana"/>
                <a:cs typeface="Verdana"/>
              </a:rPr>
              <a:t>Decision may come around 2018.</a:t>
            </a:r>
            <a:endParaRPr lang="en-US" sz="2000" b="0" dirty="0"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39733" y="3302000"/>
            <a:ext cx="3962400" cy="255693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CLIC : a CERN-centered multi-TeV LC study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838200"/>
            <a:ext cx="8763000" cy="5786680"/>
          </a:xfrm>
        </p:spPr>
      </p:pic>
      <p:sp>
        <p:nvSpPr>
          <p:cNvPr id="12292" name="Rectangle 219"/>
          <p:cNvSpPr>
            <a:spLocks noChangeArrowheads="1"/>
          </p:cNvSpPr>
          <p:nvPr/>
        </p:nvSpPr>
        <p:spPr bwMode="auto">
          <a:xfrm>
            <a:off x="0" y="1871663"/>
            <a:ext cx="2543175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Drive Beam Generation Complex</a:t>
            </a:r>
          </a:p>
        </p:txBody>
      </p:sp>
      <p:sp>
        <p:nvSpPr>
          <p:cNvPr id="12293" name="Rectangle 220"/>
          <p:cNvSpPr>
            <a:spLocks noChangeArrowheads="1"/>
          </p:cNvSpPr>
          <p:nvPr/>
        </p:nvSpPr>
        <p:spPr bwMode="auto">
          <a:xfrm>
            <a:off x="6488113" y="4411663"/>
            <a:ext cx="2527300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Main Beam Generation Complex</a:t>
            </a:r>
          </a:p>
        </p:txBody>
      </p:sp>
      <p:sp>
        <p:nvSpPr>
          <p:cNvPr id="12294" name="Text Box 221"/>
          <p:cNvSpPr txBox="1">
            <a:spLocks noChangeArrowheads="1"/>
          </p:cNvSpPr>
          <p:nvPr/>
        </p:nvSpPr>
        <p:spPr bwMode="auto">
          <a:xfrm>
            <a:off x="6559550" y="6148388"/>
            <a:ext cx="2584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/>
              <a:t>Main &amp; Drive Beam generation</a:t>
            </a:r>
          </a:p>
          <a:p>
            <a:pPr algn="ctr" eaLnBrk="1" hangingPunct="1"/>
            <a:r>
              <a:rPr lang="en-US" sz="1400"/>
              <a:t> complexes not to scale</a:t>
            </a:r>
          </a:p>
        </p:txBody>
      </p:sp>
    </p:spTree>
    <p:extLst>
      <p:ext uri="{BB962C8B-B14F-4D97-AF65-F5344CB8AC3E}">
        <p14:creationId xmlns:p14="http://schemas.microsoft.com/office/powerpoint/2010/main" val="89544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High Gradient research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433" y="4590095"/>
            <a:ext cx="69934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CLIC main linac structure :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Verdana"/>
                <a:cs typeface="Verdana"/>
              </a:rPr>
              <a:t>12 GHz </a:t>
            </a:r>
            <a:r>
              <a:rPr lang="en-US" sz="2200" b="0" dirty="0" smtClean="0">
                <a:latin typeface="Verdana"/>
                <a:cs typeface="Verdana"/>
              </a:rPr>
              <a:t>Cu TW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latin typeface="Verdana"/>
                <a:cs typeface="Verdana"/>
              </a:rPr>
              <a:t>100 MV/m gradient </a:t>
            </a:r>
            <a:r>
              <a:rPr lang="en-US" sz="2200" b="0" dirty="0" smtClean="0">
                <a:latin typeface="Verdana"/>
                <a:cs typeface="Verdana"/>
              </a:rPr>
              <a:t>(loaded)</a:t>
            </a: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BDR &lt; 3 x 10</a:t>
            </a:r>
            <a:r>
              <a:rPr lang="en-US" sz="2200" b="0" baseline="30000" dirty="0" smtClean="0">
                <a:latin typeface="Verdana"/>
                <a:cs typeface="Verdana"/>
              </a:rPr>
              <a:t>-7</a:t>
            </a:r>
            <a:r>
              <a:rPr lang="en-US" sz="2200" b="0" dirty="0" smtClean="0">
                <a:latin typeface="Verdana"/>
                <a:cs typeface="Verdana"/>
              </a:rPr>
              <a:t>/pulse/m</a:t>
            </a:r>
            <a:endParaRPr lang="en-US" sz="2200" b="0" baseline="30000" dirty="0" smtClean="0"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Rf pulse length: </a:t>
            </a:r>
            <a:r>
              <a:rPr lang="en-US" sz="2200" b="1" dirty="0" err="1" smtClean="0">
                <a:latin typeface="Verdana"/>
                <a:cs typeface="Verdana"/>
              </a:rPr>
              <a:t>t</a:t>
            </a:r>
            <a:r>
              <a:rPr lang="en-US" sz="2200" b="1" baseline="-25000" dirty="0" err="1" smtClean="0">
                <a:latin typeface="Verdana"/>
                <a:cs typeface="Verdana"/>
              </a:rPr>
              <a:t>p</a:t>
            </a:r>
            <a:r>
              <a:rPr lang="en-US" sz="2200" b="1" dirty="0" smtClean="0">
                <a:latin typeface="Verdana"/>
                <a:cs typeface="Verdana"/>
              </a:rPr>
              <a:t> = 240 ns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67" y="986369"/>
            <a:ext cx="6735233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High gradient limitations :</a:t>
            </a:r>
            <a:endParaRPr lang="en-US" sz="2400" dirty="0">
              <a:latin typeface="Verdana"/>
              <a:cs typeface="Verdana"/>
            </a:endParaRPr>
          </a:p>
          <a:p>
            <a:endParaRPr lang="en-US" sz="1200" dirty="0"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Surface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magnetic field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Pulsed surface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heating </a:t>
            </a:r>
            <a:r>
              <a:rPr lang="en-US" sz="12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T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material fatigue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cracks</a:t>
            </a: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Field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emission due to surface electric field</a:t>
            </a:r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RF break downs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Break down rate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(BDR) </a:t>
            </a:r>
            <a:r>
              <a:rPr lang="en-US" sz="1200" b="0" dirty="0" smtClean="0">
                <a:latin typeface="Verdana"/>
                <a:cs typeface="Verdana"/>
                <a:sym typeface="Symbol" pitchFamily="-109" charset="2"/>
              </a:rPr>
              <a:t>=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Operation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efficiency,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Local plasma triggered by field emission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Erosion of surface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Dark current capture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latin typeface="Verdana"/>
                <a:cs typeface="Verdana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Efficiency reduction, activation, detector backgrounds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</a:br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RF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power flow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RF power flow and/or iris aperture apparently have a strong impact on 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achievable </a:t>
            </a:r>
            <a:r>
              <a:rPr lang="en-US" sz="1200" b="0" i="1" dirty="0" err="1">
                <a:solidFill>
                  <a:schemeClr val="tx1"/>
                </a:solidFill>
                <a:latin typeface="Verdana"/>
                <a:cs typeface="Verdana"/>
              </a:rPr>
              <a:t>E</a:t>
            </a:r>
            <a:r>
              <a:rPr lang="en-US" sz="1200" b="0" i="1" baseline="-25000" dirty="0" err="1">
                <a:solidFill>
                  <a:schemeClr val="tx1"/>
                </a:solidFill>
                <a:latin typeface="Verdana"/>
                <a:cs typeface="Verdana"/>
              </a:rPr>
              <a:t>acc</a:t>
            </a:r>
            <a:r>
              <a:rPr lang="en-US" sz="1200" b="0" i="1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and on surface erosion. Mechanism not fully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</a:rPr>
              <a:t>understood.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87" y="3361308"/>
            <a:ext cx="8677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BDR</a:t>
            </a:r>
            <a:r>
              <a:rPr lang="en-US" sz="1600" b="0" dirty="0" smtClean="0">
                <a:latin typeface="Verdana"/>
                <a:cs typeface="Verdana"/>
              </a:rPr>
              <a:t> = f(max field, rf pulse length, </a:t>
            </a:r>
            <a:r>
              <a:rPr lang="en-US" sz="1600" b="0" dirty="0" err="1" smtClean="0">
                <a:latin typeface="Verdana"/>
                <a:cs typeface="Verdana"/>
              </a:rPr>
              <a:t>freq</a:t>
            </a:r>
            <a:r>
              <a:rPr lang="en-US" sz="1600" b="0" dirty="0" smtClean="0">
                <a:latin typeface="Verdana"/>
                <a:cs typeface="Verdana"/>
              </a:rPr>
              <a:t>) ~ E</a:t>
            </a:r>
            <a:r>
              <a:rPr lang="en-US" sz="1600" b="0" baseline="-25000" dirty="0" smtClean="0">
                <a:latin typeface="Verdana"/>
                <a:cs typeface="Verdana"/>
              </a:rPr>
              <a:t>acc</a:t>
            </a:r>
            <a:r>
              <a:rPr lang="en-US" sz="1600" b="0" baseline="30000" dirty="0" smtClean="0">
                <a:latin typeface="Verdana"/>
                <a:cs typeface="Verdana"/>
              </a:rPr>
              <a:t>30</a:t>
            </a:r>
            <a:r>
              <a:rPr lang="en-US" sz="1600" b="0" dirty="0" smtClean="0">
                <a:latin typeface="Verdana"/>
                <a:cs typeface="Verdana"/>
              </a:rPr>
              <a:t>t</a:t>
            </a:r>
            <a:r>
              <a:rPr lang="en-US" sz="1600" b="0" baseline="-25000" dirty="0" smtClean="0">
                <a:latin typeface="Verdana"/>
                <a:cs typeface="Verdana"/>
              </a:rPr>
              <a:t>p</a:t>
            </a:r>
            <a:r>
              <a:rPr lang="en-US" sz="1600" b="0" baseline="30000" dirty="0" smtClean="0">
                <a:latin typeface="Verdana"/>
                <a:cs typeface="Verdana"/>
              </a:rPr>
              <a:t>5</a:t>
            </a:r>
            <a:r>
              <a:rPr lang="en-US" sz="1600" b="0" dirty="0" smtClean="0">
                <a:latin typeface="Verdana"/>
                <a:cs typeface="Verdana"/>
              </a:rPr>
              <a:t> (empirical</a:t>
            </a:r>
            <a:r>
              <a:rPr lang="en-US" sz="1600" b="0" dirty="0">
                <a:latin typeface="Verdana"/>
                <a:cs typeface="Verdana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2420888"/>
            <a:ext cx="353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CLIC limit: </a:t>
            </a:r>
            <a:r>
              <a:rPr lang="en-US" sz="1200" dirty="0" smtClean="0"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latin typeface="Verdana"/>
                <a:cs typeface="Verdana"/>
              </a:rPr>
              <a:t>T &lt; 50 K, limits pulse length to  few 100 ns</a:t>
            </a:r>
            <a:endParaRPr lang="en-US" sz="1200" dirty="0">
              <a:latin typeface="Verdana"/>
              <a:cs typeface="Verdana"/>
            </a:endParaRPr>
          </a:p>
        </p:txBody>
      </p:sp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190391"/>
              </p:ext>
            </p:extLst>
          </p:nvPr>
        </p:nvGraphicFramePr>
        <p:xfrm>
          <a:off x="6192394" y="1110645"/>
          <a:ext cx="2182810" cy="13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2" name="Equation" r:id="rId3" imgW="2120760" imgH="1422360" progId="Equation.3">
                  <p:embed/>
                </p:oleObj>
              </mc:Choice>
              <mc:Fallback>
                <p:oleObj name="Equation" r:id="rId3" imgW="212076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394" y="1110645"/>
                        <a:ext cx="2182810" cy="130617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254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675647"/>
            <a:ext cx="4267200" cy="1789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07504" y="980728"/>
            <a:ext cx="8854504" cy="3543300"/>
          </a:xfrm>
          <a:prstGeom prst="rect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00" y="2895600"/>
            <a:ext cx="1778828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0192" y="4149080"/>
            <a:ext cx="353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Cu Surface after break down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56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1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The CLIC Two-Beam scheme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pic>
        <p:nvPicPr>
          <p:cNvPr id="41987" name="Picture 3" descr="clic_sche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5" y="2717320"/>
            <a:ext cx="6482372" cy="40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416500" y="6108700"/>
            <a:ext cx="1758801" cy="6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Animation courtesy </a:t>
            </a:r>
            <a:r>
              <a:rPr lang="en-GB" sz="1200" dirty="0" smtClean="0"/>
              <a:t>SLAC ACD group</a:t>
            </a:r>
          </a:p>
          <a:p>
            <a:pPr eaLnBrk="1" hangingPunct="1"/>
            <a:r>
              <a:rPr lang="en-GB" sz="1200" dirty="0" smtClean="0"/>
              <a:t>(A</a:t>
            </a:r>
            <a:r>
              <a:rPr lang="en-GB" sz="1200" dirty="0"/>
              <a:t>. </a:t>
            </a:r>
            <a:r>
              <a:rPr lang="en-GB" sz="1200" dirty="0" err="1" smtClean="0"/>
              <a:t>Candel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-94996" y="797884"/>
            <a:ext cx="5911596" cy="2593625"/>
            <a:chOff x="3143504" y="874084"/>
            <a:chExt cx="5911596" cy="2593625"/>
          </a:xfrm>
        </p:grpSpPr>
        <p:pic>
          <p:nvPicPr>
            <p:cNvPr id="7" name="Picture 6" descr="CLIC_twobeam-nocaption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504" y="874084"/>
              <a:ext cx="5911596" cy="2593625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8172400" y="3140968"/>
              <a:ext cx="749300" cy="2413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endCxn id="7" idx="3"/>
            </p:cNvCxnSpPr>
            <p:nvPr/>
          </p:nvCxnSpPr>
          <p:spPr bwMode="auto">
            <a:xfrm>
              <a:off x="8655000" y="2036068"/>
              <a:ext cx="400100" cy="134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9550400" y="39751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3" descr="transform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4464"/>
            <a:ext cx="1803400" cy="9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751"/>
          <p:cNvSpPr>
            <a:spLocks noChangeArrowheads="1"/>
          </p:cNvSpPr>
          <p:nvPr/>
        </p:nvSpPr>
        <p:spPr bwMode="auto">
          <a:xfrm>
            <a:off x="1274328" y="3251633"/>
            <a:ext cx="2831619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Main beam – 1 A, 156 ns </a:t>
            </a:r>
          </a:p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from 9 GeV to 1.5 TeV</a:t>
            </a:r>
          </a:p>
        </p:txBody>
      </p:sp>
      <p:sp>
        <p:nvSpPr>
          <p:cNvPr id="21" name="Rectangle 1750"/>
          <p:cNvSpPr>
            <a:spLocks noChangeArrowheads="1"/>
          </p:cNvSpPr>
          <p:nvPr/>
        </p:nvSpPr>
        <p:spPr bwMode="auto">
          <a:xfrm>
            <a:off x="5538956" y="1274934"/>
            <a:ext cx="3120911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Drive beam - 101 A, 240 ns</a:t>
            </a:r>
          </a:p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from 2.4 GeV to 240 </a:t>
            </a:r>
            <a:r>
              <a:rPr lang="en-US" sz="1500" dirty="0" err="1">
                <a:solidFill>
                  <a:srgbClr val="FF0000"/>
                </a:solidFill>
                <a:latin typeface="Verdana"/>
                <a:cs typeface="Verdana"/>
              </a:rPr>
              <a:t>MeV</a:t>
            </a:r>
            <a:endParaRPr lang="en-US" sz="15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0" y="4114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CLIC:  “Transformer ratio” of  ~1.5 TeV / 2.4 GeV = 15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175301" y="4498320"/>
            <a:ext cx="17231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Demonstrated experimentally at the CLIC Test facility at CERN.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2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98663" y="1023938"/>
            <a:ext cx="169862" cy="519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800">
              <a:solidFill>
                <a:srgbClr val="0066FF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773238"/>
            <a:ext cx="7620000" cy="396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2268538" y="5537200"/>
            <a:ext cx="2420937" cy="1320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Helsinki Institute of Physics (Finland)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NASU (Ukraine)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IHEP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INFN / LNF (Italy)</a:t>
            </a:r>
          </a:p>
          <a:p>
            <a:pPr eaLnBrk="0" hangingPunct="0"/>
            <a:r>
              <a:rPr lang="pt-BR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Instituto de Fisica Corpuscular (Spain)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IRFU / </a:t>
            </a:r>
            <a:r>
              <a:rPr lang="en-US" sz="900" b="1" noProof="1">
                <a:solidFill>
                  <a:srgbClr val="FFFD2E"/>
                </a:solidFill>
                <a:ea typeface="ＭＳ Ｐゴシック"/>
                <a:cs typeface="ＭＳ Ｐゴシック"/>
              </a:rPr>
              <a:t>Saclay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(France)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Jefferson Lab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John Adams Institute/Oxford (UK)</a:t>
            </a:r>
          </a:p>
        </p:txBody>
      </p:sp>
      <p:pic>
        <p:nvPicPr>
          <p:cNvPr id="15366" name="Picture 8" descr="fi-flag1"/>
          <p:cNvPicPr preferRelativeResize="0"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993775"/>
            <a:ext cx="4778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it-flag1"/>
          <p:cNvPicPr preferRelativeResize="0"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0728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jp-flag1"/>
          <p:cNvPicPr preferRelativeResize="0"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980728"/>
            <a:ext cx="4762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se-flag1"/>
          <p:cNvPicPr preferRelativeResize="0"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5813" y="952500"/>
            <a:ext cx="477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uk-flag1"/>
          <p:cNvPicPr preferRelativeResize="0"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8363" y="3430588"/>
            <a:ext cx="4746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 descr="us-flag1"/>
          <p:cNvPicPr preferRelativeResize="0"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7888" y="4002088"/>
            <a:ext cx="477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4" descr="fr-flag1"/>
          <p:cNvPicPr preferRelativeResize="0"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9963" y="979488"/>
            <a:ext cx="442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179388" y="2781300"/>
            <a:ext cx="484187" cy="328613"/>
            <a:chOff x="360" y="1398"/>
            <a:chExt cx="1718" cy="1170"/>
          </a:xfrm>
        </p:grpSpPr>
        <p:pic>
          <p:nvPicPr>
            <p:cNvPr id="15374" name="Picture 16" descr="3dflagsdotcom_european_union_2fawm"/>
            <p:cNvPicPr preferRelativeResize="0"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" y="1398"/>
              <a:ext cx="171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7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7" y="1620"/>
              <a:ext cx="808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6588125" y="5400675"/>
            <a:ext cx="2555875" cy="14573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Polytech. University of Catalonia (Spain)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PSI (Switzerland)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RAL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RRCAT / Indore (India)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SLAC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Thrace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Tsinghua University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University of Oslo (Norway)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Uppsala University (Sweden)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UCSC SCIPP (USA)</a:t>
            </a:r>
          </a:p>
        </p:txBody>
      </p:sp>
      <p:pic>
        <p:nvPicPr>
          <p:cNvPr id="15377" name="Picture 19" descr="3dflagsdotcom_india_2fawm"/>
          <p:cNvPicPr preferRelativeResize="0"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980728"/>
            <a:ext cx="4635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0" y="5085185"/>
            <a:ext cx="2528888" cy="17543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ACAS (</a:t>
            </a:r>
            <a:r>
              <a:rPr lang="fr-CH" sz="900" b="1" dirty="0" err="1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Australia</a:t>
            </a:r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Aarhus 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University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 (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Denmark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Ankara University (Turkey)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Argonne National Laboratory (USA)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Athens University (Greece)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BINP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CERN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CIEMAT (Spain)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Cockcroft Institute (UK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ETHZurich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(Switzerland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FNAL (USA)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Gazi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Universities (Turkey)</a:t>
            </a:r>
          </a:p>
        </p:txBody>
      </p:sp>
      <p:sp>
        <p:nvSpPr>
          <p:cNvPr id="15379" name="Rectangle 21"/>
          <p:cNvSpPr>
            <a:spLocks noChangeArrowheads="1"/>
          </p:cNvSpPr>
          <p:nvPr/>
        </p:nvSpPr>
        <p:spPr bwMode="auto">
          <a:xfrm>
            <a:off x="4572000" y="5445224"/>
            <a:ext cx="2447925" cy="1615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 dirty="0">
                <a:solidFill>
                  <a:srgbClr val="FFFD2E"/>
                </a:solidFill>
              </a:rPr>
              <a:t>John Adams Institute/RHUL (UK)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JINR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Karlsruhe University (Germany)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KEK (Japan)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(France)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LAPP / ESIA (France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NIKHEF/Amsterdam (Netherland)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de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NCP (Pakistan)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North-West. Univ. Illinois (USA)</a:t>
            </a: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</a:rPr>
              <a:t>Patras</a:t>
            </a:r>
            <a:r>
              <a:rPr lang="en-US" sz="900" b="1" dirty="0">
                <a:solidFill>
                  <a:srgbClr val="FFFD2E"/>
                </a:solidFill>
              </a:rPr>
              <a:t> University (Greece)</a:t>
            </a:r>
          </a:p>
          <a:p>
            <a:pPr eaLnBrk="0" hangingPunct="0"/>
            <a:endParaRPr lang="en-US" sz="900" b="1" dirty="0">
              <a:solidFill>
                <a:srgbClr val="FFFD2E"/>
              </a:solidFill>
            </a:endParaRPr>
          </a:p>
        </p:txBody>
      </p:sp>
      <p:pic>
        <p:nvPicPr>
          <p:cNvPr id="15381" name="Picture 23" descr="3dflagsdotcom_turke_2fawm"/>
          <p:cNvPicPr preferRelativeResize="0"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2488" y="2138363"/>
            <a:ext cx="5095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4" descr="de-flag1"/>
          <p:cNvPicPr preferRelativeResize="0"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62113" y="982663"/>
            <a:ext cx="4778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5" descr="ru-flag1"/>
          <p:cNvPicPr preferRelativeResize="0"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10413" y="9683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6" descr="3dflagsdotcom_spnat_2fawm"/>
          <p:cNvPicPr preferRelativeResize="0"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89863" y="955675"/>
            <a:ext cx="4810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5" name="Oval 27"/>
          <p:cNvSpPr>
            <a:spLocks noChangeArrowheads="1"/>
          </p:cNvSpPr>
          <p:nvPr/>
        </p:nvSpPr>
        <p:spPr bwMode="auto">
          <a:xfrm>
            <a:off x="4725988" y="29606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6" name="Oval 28"/>
          <p:cNvSpPr>
            <a:spLocks noChangeArrowheads="1"/>
          </p:cNvSpPr>
          <p:nvPr/>
        </p:nvSpPr>
        <p:spPr bwMode="auto">
          <a:xfrm>
            <a:off x="4305300" y="2887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7" name="Oval 29"/>
          <p:cNvSpPr>
            <a:spLocks noChangeArrowheads="1"/>
          </p:cNvSpPr>
          <p:nvPr/>
        </p:nvSpPr>
        <p:spPr bwMode="auto">
          <a:xfrm>
            <a:off x="3978275" y="27146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8" name="Oval 30"/>
          <p:cNvSpPr>
            <a:spLocks noChangeArrowheads="1"/>
          </p:cNvSpPr>
          <p:nvPr/>
        </p:nvSpPr>
        <p:spPr bwMode="auto">
          <a:xfrm>
            <a:off x="4044950" y="2714625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9" name="Oval 31"/>
          <p:cNvSpPr>
            <a:spLocks noChangeArrowheads="1"/>
          </p:cNvSpPr>
          <p:nvPr/>
        </p:nvSpPr>
        <p:spPr bwMode="auto">
          <a:xfrm>
            <a:off x="3911600" y="25685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0" name="Oval 32"/>
          <p:cNvSpPr>
            <a:spLocks noChangeArrowheads="1"/>
          </p:cNvSpPr>
          <p:nvPr/>
        </p:nvSpPr>
        <p:spPr bwMode="auto">
          <a:xfrm>
            <a:off x="4286250" y="23828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1" name="Oval 33"/>
          <p:cNvSpPr>
            <a:spLocks noChangeArrowheads="1"/>
          </p:cNvSpPr>
          <p:nvPr/>
        </p:nvSpPr>
        <p:spPr bwMode="auto">
          <a:xfrm>
            <a:off x="857250" y="29876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2" name="Oval 34"/>
          <p:cNvSpPr>
            <a:spLocks noChangeArrowheads="1"/>
          </p:cNvSpPr>
          <p:nvPr/>
        </p:nvSpPr>
        <p:spPr bwMode="auto">
          <a:xfrm>
            <a:off x="3881438" y="29352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981450" y="294481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4240213" y="262572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1776413" y="29114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4148138" y="27495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1736725" y="2857500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4176713" y="23574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4629150" y="22447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096000" y="24733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4972050" y="242570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5067300" y="25352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5848350" y="34496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4" name="Oval 49"/>
          <p:cNvSpPr>
            <a:spLocks noChangeArrowheads="1"/>
          </p:cNvSpPr>
          <p:nvPr/>
        </p:nvSpPr>
        <p:spPr bwMode="auto">
          <a:xfrm>
            <a:off x="7545388" y="30162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5" name="Oval 50"/>
          <p:cNvSpPr>
            <a:spLocks noChangeArrowheads="1"/>
          </p:cNvSpPr>
          <p:nvPr/>
        </p:nvSpPr>
        <p:spPr bwMode="auto">
          <a:xfrm>
            <a:off x="4191000" y="274955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06" name="Picture 51" descr="3dflagsdotcom_switz_2fabm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86775" y="1549400"/>
            <a:ext cx="508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52" descr="3dflagsdotcom_pakis_2fabm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48325" y="9874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2" name="Oval 58"/>
          <p:cNvSpPr>
            <a:spLocks noChangeArrowheads="1"/>
          </p:cNvSpPr>
          <p:nvPr/>
        </p:nvSpPr>
        <p:spPr bwMode="auto">
          <a:xfrm>
            <a:off x="4044950" y="2786063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3" name="Oval 59"/>
          <p:cNvSpPr>
            <a:spLocks noChangeArrowheads="1"/>
          </p:cNvSpPr>
          <p:nvPr/>
        </p:nvSpPr>
        <p:spPr bwMode="auto">
          <a:xfrm>
            <a:off x="4767263" y="29797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4" name="Oval 60"/>
          <p:cNvSpPr>
            <a:spLocks noChangeArrowheads="1"/>
          </p:cNvSpPr>
          <p:nvPr/>
        </p:nvSpPr>
        <p:spPr bwMode="auto">
          <a:xfrm>
            <a:off x="2014538" y="29908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5" name="Oval 61"/>
          <p:cNvSpPr>
            <a:spLocks noChangeArrowheads="1"/>
          </p:cNvSpPr>
          <p:nvPr/>
        </p:nvSpPr>
        <p:spPr bwMode="auto">
          <a:xfrm>
            <a:off x="3954463" y="25860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18" name="Picture 64" descr="3dflags_ukr0001-000fa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24875" y="2755900"/>
            <a:ext cx="419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9" name="Picture 65" descr="3dflags_nor0001-000fa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89700" y="946150"/>
            <a:ext cx="422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0" name="Picture 66" descr="3dflags_grc0001-000fa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39752" y="980728"/>
            <a:ext cx="490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1" name="Picture 65" descr="\\cern.ch\dfs\Users\r\rinolfi\Desktop\3dflags_dnk0001-0003a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075" y="1643063"/>
            <a:ext cx="4048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2" name="Oval 59"/>
          <p:cNvSpPr>
            <a:spLocks noChangeArrowheads="1"/>
          </p:cNvSpPr>
          <p:nvPr/>
        </p:nvSpPr>
        <p:spPr bwMode="auto">
          <a:xfrm>
            <a:off x="4505325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3" name="Oval 59"/>
          <p:cNvSpPr>
            <a:spLocks noChangeArrowheads="1"/>
          </p:cNvSpPr>
          <p:nvPr/>
        </p:nvSpPr>
        <p:spPr bwMode="auto">
          <a:xfrm>
            <a:off x="4572000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4" name="Oval 59"/>
          <p:cNvSpPr>
            <a:spLocks noChangeArrowheads="1"/>
          </p:cNvSpPr>
          <p:nvPr/>
        </p:nvSpPr>
        <p:spPr bwMode="auto">
          <a:xfrm>
            <a:off x="4638675" y="29289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5" name="Oval 59"/>
          <p:cNvSpPr>
            <a:spLocks noChangeArrowheads="1"/>
          </p:cNvSpPr>
          <p:nvPr/>
        </p:nvSpPr>
        <p:spPr bwMode="auto">
          <a:xfrm>
            <a:off x="4176713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6" name="Oval 59"/>
          <p:cNvSpPr>
            <a:spLocks noChangeArrowheads="1"/>
          </p:cNvSpPr>
          <p:nvPr/>
        </p:nvSpPr>
        <p:spPr bwMode="auto">
          <a:xfrm>
            <a:off x="3913188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7" name="Oval 59"/>
          <p:cNvSpPr>
            <a:spLocks noChangeArrowheads="1"/>
          </p:cNvSpPr>
          <p:nvPr/>
        </p:nvSpPr>
        <p:spPr bwMode="auto">
          <a:xfrm>
            <a:off x="4703763" y="2571750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8" name="Oval 59"/>
          <p:cNvSpPr>
            <a:spLocks noChangeArrowheads="1"/>
          </p:cNvSpPr>
          <p:nvPr/>
        </p:nvSpPr>
        <p:spPr bwMode="auto">
          <a:xfrm>
            <a:off x="5692775" y="321468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9" name="Oval 59"/>
          <p:cNvSpPr>
            <a:spLocks noChangeArrowheads="1"/>
          </p:cNvSpPr>
          <p:nvPr/>
        </p:nvSpPr>
        <p:spPr bwMode="auto">
          <a:xfrm>
            <a:off x="3913188" y="28575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30" name="Rectangle 70"/>
          <p:cNvSpPr>
            <a:spLocks noChangeArrowheads="1"/>
          </p:cNvSpPr>
          <p:nvPr/>
        </p:nvSpPr>
        <p:spPr bwMode="auto">
          <a:xfrm>
            <a:off x="2123728" y="3821203"/>
            <a:ext cx="4752528" cy="718394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Text Box 63"/>
          <p:cNvSpPr txBox="1">
            <a:spLocks noChangeArrowheads="1"/>
          </p:cNvSpPr>
          <p:nvPr/>
        </p:nvSpPr>
        <p:spPr bwMode="auto">
          <a:xfrm>
            <a:off x="2267744" y="3749195"/>
            <a:ext cx="4507965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CLIC multi-lateral collaboration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48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Institutes from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25 countries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435" name="Picture 75" descr="MPj04008010000[1]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7950" y="2205038"/>
            <a:ext cx="431800" cy="346075"/>
          </a:xfrm>
          <a:prstGeom prst="rect">
            <a:avLst/>
          </a:prstGeom>
          <a:noFill/>
        </p:spPr>
      </p:pic>
      <p:sp>
        <p:nvSpPr>
          <p:cNvPr id="15436" name="Oval 49"/>
          <p:cNvSpPr>
            <a:spLocks noChangeArrowheads="1"/>
          </p:cNvSpPr>
          <p:nvPr/>
        </p:nvSpPr>
        <p:spPr bwMode="auto">
          <a:xfrm>
            <a:off x="7019925" y="29241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37" name="Picture 77" descr="MPj03994060000[1]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532813" y="4567238"/>
            <a:ext cx="438150" cy="350837"/>
          </a:xfrm>
          <a:prstGeom prst="rect">
            <a:avLst/>
          </a:prstGeom>
          <a:noFill/>
        </p:spPr>
      </p:pic>
      <p:sp>
        <p:nvSpPr>
          <p:cNvPr id="15439" name="Oval 33"/>
          <p:cNvSpPr>
            <a:spLocks noChangeArrowheads="1"/>
          </p:cNvSpPr>
          <p:nvPr/>
        </p:nvSpPr>
        <p:spPr bwMode="auto">
          <a:xfrm>
            <a:off x="971550" y="3141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0" name="Oval 33"/>
          <p:cNvSpPr>
            <a:spLocks noChangeArrowheads="1"/>
          </p:cNvSpPr>
          <p:nvPr/>
        </p:nvSpPr>
        <p:spPr bwMode="auto">
          <a:xfrm>
            <a:off x="4211638" y="27082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1" name="Oval 33"/>
          <p:cNvSpPr>
            <a:spLocks noChangeArrowheads="1"/>
          </p:cNvSpPr>
          <p:nvPr/>
        </p:nvSpPr>
        <p:spPr bwMode="auto">
          <a:xfrm>
            <a:off x="6948488" y="29972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43" name="Picture 83" descr="http://www.australian-flag.org/australian-flag-640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9512" y="3212976"/>
            <a:ext cx="450957" cy="360039"/>
          </a:xfrm>
          <a:prstGeom prst="rect">
            <a:avLst/>
          </a:prstGeom>
          <a:noFill/>
        </p:spPr>
      </p:pic>
      <p:pic>
        <p:nvPicPr>
          <p:cNvPr id="15445" name="Picture 85" descr="Netherlands Fla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32040" y="980728"/>
            <a:ext cx="476772" cy="317848"/>
          </a:xfrm>
          <a:prstGeom prst="rect">
            <a:avLst/>
          </a:prstGeom>
          <a:noFill/>
        </p:spPr>
      </p:pic>
      <p:sp>
        <p:nvSpPr>
          <p:cNvPr id="79" name="Oval 49"/>
          <p:cNvSpPr>
            <a:spLocks noChangeArrowheads="1"/>
          </p:cNvSpPr>
          <p:nvPr/>
        </p:nvSpPr>
        <p:spPr bwMode="auto">
          <a:xfrm flipV="1">
            <a:off x="7736206" y="5085183"/>
            <a:ext cx="76154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1" name="Oval 59"/>
          <p:cNvSpPr>
            <a:spLocks noChangeArrowheads="1"/>
          </p:cNvSpPr>
          <p:nvPr/>
        </p:nvSpPr>
        <p:spPr bwMode="auto">
          <a:xfrm flipV="1">
            <a:off x="4139952" y="2636912"/>
            <a:ext cx="72008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3" name="Oval 40"/>
          <p:cNvSpPr>
            <a:spLocks noChangeArrowheads="1"/>
          </p:cNvSpPr>
          <p:nvPr/>
        </p:nvSpPr>
        <p:spPr bwMode="auto">
          <a:xfrm flipH="1" flipV="1">
            <a:off x="1835695" y="2852937"/>
            <a:ext cx="72008" cy="7200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77" name="Rectangle 22"/>
          <p:cNvSpPr txBox="1">
            <a:spLocks noChangeArrowheads="1"/>
          </p:cNvSpPr>
          <p:nvPr/>
        </p:nvSpPr>
        <p:spPr>
          <a:xfrm>
            <a:off x="1619672" y="0"/>
            <a:ext cx="7524328" cy="871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ea typeface="+mj-e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The CLIC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4801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3549"/>
            <a:ext cx="8788400" cy="481289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The synchrotron LHC </a:t>
            </a:r>
            <a:r>
              <a:rPr lang="en-US" dirty="0" smtClean="0"/>
              <a:t>at CERN is the world's largest accelerator.  It is currently running close to its design energy (14 TeV) and design luminosity (10</a:t>
            </a:r>
            <a:r>
              <a:rPr lang="en-US" baseline="30000" dirty="0" smtClean="0"/>
              <a:t>34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/s).  It will </a:t>
            </a:r>
            <a:r>
              <a:rPr lang="en-US" b="1" dirty="0" smtClean="0"/>
              <a:t>run for at least 15-20 years more</a:t>
            </a:r>
            <a:r>
              <a:rPr lang="en-US" dirty="0" smtClean="0"/>
              <a:t>, with its technology continuously upgraded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Several projects, </a:t>
            </a:r>
            <a:r>
              <a:rPr lang="en-US" b="1" dirty="0" smtClean="0"/>
              <a:t>linear colliders or very large synchrotrons, </a:t>
            </a:r>
            <a:r>
              <a:rPr lang="en-US" dirty="0" smtClean="0"/>
              <a:t>are on the table as options for the next high-energy physics machine after the LHC.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Regardless </a:t>
            </a:r>
            <a:r>
              <a:rPr lang="en-US" dirty="0"/>
              <a:t>of machine </a:t>
            </a:r>
            <a:r>
              <a:rPr lang="en-US" dirty="0" smtClean="0"/>
              <a:t>chosen, the next generation projects have </a:t>
            </a:r>
            <a:r>
              <a:rPr lang="en-US" b="1" dirty="0" smtClean="0"/>
              <a:t>plenty of interesting physics and technology challenges</a:t>
            </a:r>
            <a:r>
              <a:rPr lang="en-US" dirty="0" smtClean="0"/>
              <a:t> for young accelerators physicists and engineers to overcome.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0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773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Parameters: LEP, LHC </a:t>
            </a:r>
            <a:r>
              <a:rPr lang="en-US" dirty="0">
                <a:latin typeface="Arial" charset="0"/>
                <a:cs typeface="Arial" charset="0"/>
              </a:rPr>
              <a:t>and </a:t>
            </a:r>
            <a:r>
              <a:rPr lang="en-US" dirty="0" smtClean="0">
                <a:latin typeface="Arial" charset="0"/>
                <a:cs typeface="Arial" charset="0"/>
              </a:rPr>
              <a:t>CLIC</a:t>
            </a:r>
            <a:endParaRPr lang="en-US" dirty="0">
              <a:latin typeface="Arial" charset="0"/>
              <a:cs typeface="Arial" charset="0"/>
            </a:endParaRPr>
          </a:p>
        </p:txBody>
      </p:sp>
      <p:graphicFrame>
        <p:nvGraphicFramePr>
          <p:cNvPr id="265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87374"/>
              </p:ext>
            </p:extLst>
          </p:nvPr>
        </p:nvGraphicFramePr>
        <p:xfrm>
          <a:off x="457200" y="1452739"/>
          <a:ext cx="8153400" cy="5624716"/>
        </p:xfrm>
        <a:graphic>
          <a:graphicData uri="http://schemas.openxmlformats.org/drawingml/2006/table">
            <a:tbl>
              <a:tblPr/>
              <a:tblGrid>
                <a:gridCol w="2057400"/>
                <a:gridCol w="2019300"/>
                <a:gridCol w="2038350"/>
                <a:gridCol w="2038350"/>
              </a:tblGrid>
              <a:tr h="349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LHC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CLIC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470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Particle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ions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Pb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, 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71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Max. collision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energy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209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GeV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(~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2-3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mass reach, depending on physics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435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Time structure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bunches circulating, 50 MHz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collsion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2800 bunches circulating, 40 GHz collision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312 micro-bunches, colliding at 50 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repeition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497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Luminosity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0"/>
                        <a:cs typeface="Arial Unicode MS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Peak: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in total :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~ 1000 pb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IP1 / IP5)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up to now : ~ 27 fb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2" name="Picture 26" descr="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67" y="2168697"/>
            <a:ext cx="444500" cy="4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4" y="24003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3241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890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CERN-based colliders, nominal parameters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SLC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One e+ e- collider have been in operation, </a:t>
            </a:r>
            <a:r>
              <a:rPr lang="en-US" sz="1600" b="1" dirty="0" smtClean="0"/>
              <a:t>the Stanford Linear Collider </a:t>
            </a:r>
            <a:r>
              <a:rPr lang="en-US" sz="1600" dirty="0" smtClean="0"/>
              <a:t>(SLC) from 1989 to 1998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cm</a:t>
            </a:r>
            <a:r>
              <a:rPr lang="en-US" sz="1600" dirty="0" smtClean="0"/>
              <a:t> = 91 GeV (Z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), gradient 17 MV/m, L~10</a:t>
            </a:r>
            <a:r>
              <a:rPr lang="en-US" sz="1600" baseline="30000" dirty="0" smtClean="0"/>
              <a:t>30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/s, single bunch collisions at 120 Hz,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~1.5 um,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y</a:t>
            </a:r>
            <a:r>
              <a:rPr lang="en-US" sz="1600" dirty="0" smtClean="0"/>
              <a:t>~0.5 um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Very challenging to operate, but brought under control by hard work and careful accelerator physics studies, in particular ring and linac instabilities</a:t>
            </a:r>
          </a:p>
          <a:p>
            <a:r>
              <a:rPr lang="en-US" sz="1600" dirty="0" smtClean="0"/>
              <a:t> Valuable proof of principle and lessons learned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83507"/>
            <a:ext cx="5194299" cy="33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2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275" y="2099734"/>
            <a:ext cx="7271925" cy="1176032"/>
            <a:chOff x="127" y="2102"/>
            <a:chExt cx="4369" cy="649"/>
          </a:xfrm>
        </p:grpSpPr>
        <p:sp>
          <p:nvSpPr>
            <p:cNvPr id="9299" name="Rectangle 4"/>
            <p:cNvSpPr>
              <a:spLocks noChangeArrowheads="1"/>
            </p:cNvSpPr>
            <p:nvPr/>
          </p:nvSpPr>
          <p:spPr bwMode="auto">
            <a:xfrm>
              <a:off x="127" y="2284"/>
              <a:ext cx="1066" cy="22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erdana"/>
                  <a:cs typeface="Verdana"/>
                </a:rPr>
                <a:t>Luminosity</a:t>
              </a:r>
            </a:p>
          </p:txBody>
        </p:sp>
        <p:pic>
          <p:nvPicPr>
            <p:cNvPr id="930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4" y="2102"/>
              <a:ext cx="2992" cy="64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1450" y="871538"/>
            <a:ext cx="5256416" cy="685254"/>
            <a:chOff x="204" y="1184"/>
            <a:chExt cx="3045" cy="366"/>
          </a:xfrm>
        </p:grpSpPr>
        <p:sp>
          <p:nvSpPr>
            <p:cNvPr id="9295" name="Rectangle 12"/>
            <p:cNvSpPr>
              <a:spLocks noChangeArrowheads="1"/>
            </p:cNvSpPr>
            <p:nvPr/>
          </p:nvSpPr>
          <p:spPr bwMode="auto">
            <a:xfrm>
              <a:off x="204" y="1225"/>
              <a:ext cx="1048" cy="21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\"/>
                  <a:cs typeface="V\"/>
                </a:rPr>
                <a:t>Energy reach</a:t>
              </a:r>
            </a:p>
          </p:txBody>
        </p:sp>
        <p:pic>
          <p:nvPicPr>
            <p:cNvPr id="929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4" y="1184"/>
              <a:ext cx="1745" cy="36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sp>
        <p:nvSpPr>
          <p:cNvPr id="1325140" name="Rectangle 84"/>
          <p:cNvSpPr>
            <a:spLocks noChangeArrowheads="1"/>
          </p:cNvSpPr>
          <p:nvPr/>
        </p:nvSpPr>
        <p:spPr bwMode="auto">
          <a:xfrm>
            <a:off x="251520" y="1556792"/>
            <a:ext cx="8877300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lvl="1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Typical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accelerator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~10 MV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/m -&gt; ~100 km site for 1 TeV collisions 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Structures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large accelerating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with low breakdown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rate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1600" dirty="0" smtClean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275766"/>
            <a:ext cx="9144000" cy="1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Luminosity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per power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is the key figure of merit for a linear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collider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pPr marL="285750" eaLnBrk="1" hangingPunct="1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Beam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acceleration: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~10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MW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of beam power with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high gradient and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efficiency</a:t>
            </a:r>
          </a:p>
          <a:p>
            <a:pPr marL="285750" eaLnBrk="1" hangingPunct="1"/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--- compare to “1 TW” LHC type beam: reduce transverse dim. by a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factor ~10</a:t>
            </a:r>
            <a:r>
              <a:rPr lang="en-GB" sz="1600" b="1" baseline="30000" dirty="0" smtClean="0">
                <a:solidFill>
                  <a:srgbClr val="0000FF"/>
                </a:solidFill>
                <a:latin typeface="Verdana"/>
                <a:cs typeface="Verdana"/>
              </a:rPr>
              <a:t>5</a:t>
            </a:r>
          </a:p>
          <a:p>
            <a:pPr marL="285750" eaLnBrk="1" hangingPunct="1"/>
            <a:endParaRPr lang="en-GB" sz="1600" b="0" baseline="300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Generation of ~10 nm vertical emittances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by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radiation damping</a:t>
            </a:r>
            <a:endParaRPr lang="en-GB" sz="1600" b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5496" y="4515074"/>
            <a:ext cx="8739530" cy="181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Preservation of ultra-small emittances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through main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linacs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:p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recise static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alignement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beam-based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alignmen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.  A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dvanced feedback and feed-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fo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wards.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endParaRPr lang="en-GB" sz="16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Chromaticity corrected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final focus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with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beta function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on the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order of 100 um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very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strong final doublet magnets.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Sextupoles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 to </a:t>
            </a:r>
            <a:r>
              <a:rPr lang="en-GB" sz="1600" b="0" dirty="0">
                <a:solidFill>
                  <a:srgbClr val="0000FF"/>
                </a:solidFill>
                <a:latin typeface="Verdana"/>
                <a:cs typeface="Verdana"/>
              </a:rPr>
              <a:t>compensate chromatic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aberrations.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sub-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b="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Linear collider challenges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4142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Requirements: time structure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905267"/>
            <a:ext cx="7213600" cy="1890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32" y="3858827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Linear collider time structure : charge delivered in micro-bunched pulses</a:t>
            </a:r>
          </a:p>
          <a:p>
            <a:r>
              <a:rPr lang="en-US" sz="1600" dirty="0" smtClean="0"/>
              <a:t>Example for the International Linear Collider (500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high </a:t>
            </a:r>
            <a:r>
              <a:rPr lang="en-US" sz="1600" dirty="0" err="1" smtClean="0"/>
              <a:t>lum</a:t>
            </a:r>
            <a:r>
              <a:rPr lang="en-US" sz="1600" dirty="0" smtClean="0"/>
              <a:t>.)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pulses of 1 </a:t>
            </a:r>
            <a:r>
              <a:rPr lang="en-US" sz="1600" dirty="0" err="1" smtClean="0"/>
              <a:t>ms</a:t>
            </a:r>
            <a:r>
              <a:rPr lang="en-US" sz="1600" dirty="0" smtClean="0"/>
              <a:t>, at 5 Hz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3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micro-bunch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2131425"/>
            <a:ext cx="1769534" cy="172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99" y="1813130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Circular collider time structure :  constant collision rate </a:t>
            </a:r>
            <a:endParaRPr lang="en-US" sz="2000" dirty="0"/>
          </a:p>
          <a:p>
            <a:r>
              <a:rPr lang="en-US" sz="1400" dirty="0" smtClean="0"/>
              <a:t>E</a:t>
            </a:r>
            <a:r>
              <a:rPr lang="en-US" sz="1600" dirty="0" smtClean="0"/>
              <a:t>xample for LHC, nominal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bunches at 25 ns spacing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16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bunch</a:t>
            </a:r>
            <a:endParaRPr lang="en-US" sz="1600" dirty="0"/>
          </a:p>
        </p:txBody>
      </p:sp>
      <p:sp>
        <p:nvSpPr>
          <p:cNvPr id="10" name="5-Point Star 9"/>
          <p:cNvSpPr/>
          <p:nvPr/>
        </p:nvSpPr>
        <p:spPr>
          <a:xfrm>
            <a:off x="6053667" y="282888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512733" y="274472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0867" y="2540000"/>
            <a:ext cx="187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2800 bunches in each beam, colliding at 40 GHz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5342467" y="2049947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342467" y="3402641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9332" y="982133"/>
            <a:ext cx="897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structure may be driven by accelerator (collective effects) and/or detector (read-out) constraints.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10867" y="2049947"/>
            <a:ext cx="2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LHC: four collision points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316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collider option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739"/>
            <a:ext cx="9144000" cy="2263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" y="5595458"/>
            <a:ext cx="8805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Poses a number of hard, and very interesting, accelerator physics challenges.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00" y="2523067"/>
            <a:ext cx="909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/>
              <a:t>TeV</a:t>
            </a:r>
            <a:r>
              <a:rPr lang="en-US" sz="2600" dirty="0"/>
              <a:t> lepton collisions in a </a:t>
            </a:r>
            <a:r>
              <a:rPr lang="en-US" sz="2600" dirty="0" smtClean="0"/>
              <a:t>small circular </a:t>
            </a:r>
            <a:r>
              <a:rPr lang="en-US" sz="2600" dirty="0"/>
              <a:t>collider? </a:t>
            </a:r>
            <a:r>
              <a:rPr lang="en-US" sz="2600" dirty="0" err="1"/>
              <a:t>Muons</a:t>
            </a:r>
            <a:r>
              <a:rPr lang="en-US" sz="2600" dirty="0"/>
              <a:t>!</a:t>
            </a:r>
          </a:p>
          <a:p>
            <a:pPr algn="ctr"/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49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7837" y="6397208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C226F45-8A19-1D49-BCBF-3830125CA484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657600" y="152400"/>
            <a:ext cx="5429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en-US">
                <a:solidFill>
                  <a:schemeClr val="bg1"/>
                </a:solidFill>
                <a:latin typeface="Verdana" charset="0"/>
              </a:rPr>
              <a:t>Materiens bestanddeler</a:t>
            </a:r>
          </a:p>
        </p:txBody>
      </p:sp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41" y="2799933"/>
            <a:ext cx="36115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52679" y="2622548"/>
            <a:ext cx="50802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</a:rPr>
              <a:t>Particle physics: study of </a:t>
            </a:r>
            <a:r>
              <a:rPr lang="en-US" b="1" dirty="0" smtClean="0">
                <a:latin typeface="+mn-lt"/>
              </a:rPr>
              <a:t>fundamental</a:t>
            </a:r>
            <a:r>
              <a:rPr lang="en-US" dirty="0" smtClean="0">
                <a:latin typeface="+mn-lt"/>
              </a:rPr>
              <a:t> particles and forces (as opposed to atomic physics, nuclear physics, chemistry, material sciences ….)</a:t>
            </a:r>
          </a:p>
          <a:p>
            <a:endParaRPr lang="en-US" dirty="0">
              <a:latin typeface="+mn-lt"/>
            </a:endParaRPr>
          </a:p>
          <a:p>
            <a:r>
              <a:rPr lang="en-US" b="1" i="1" dirty="0" smtClean="0">
                <a:latin typeface="+mn-lt"/>
              </a:rPr>
              <a:t>The Standard Model </a:t>
            </a:r>
          </a:p>
          <a:p>
            <a:r>
              <a:rPr lang="en-US" b="1" dirty="0" smtClean="0">
                <a:latin typeface="+mn-lt"/>
              </a:rPr>
              <a:t>of particle physics :</a:t>
            </a:r>
          </a:p>
          <a:p>
            <a:r>
              <a:rPr lang="en-US" dirty="0" smtClean="0">
                <a:latin typeface="+mn-lt"/>
              </a:rPr>
              <a:t>Mathematically consistent framework modeling the world as 3 families of matter particles, plus force carries.</a:t>
            </a:r>
            <a:endParaRPr lang="en-US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9" y="152400"/>
            <a:ext cx="8724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443179" y="2365198"/>
            <a:ext cx="8305800" cy="0"/>
          </a:xfrm>
          <a:prstGeom prst="line">
            <a:avLst/>
          </a:prstGeom>
          <a:noFill/>
          <a:ln w="76200">
            <a:solidFill>
              <a:srgbClr val="10A0D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262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957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 dirty="0">
                <a:solidFill>
                  <a:srgbClr val="10A0D6"/>
                </a:solidFill>
                <a:latin typeface="Helvetica" charset="0"/>
              </a:rPr>
              <a:t>-10</a:t>
            </a:r>
            <a:endParaRPr lang="es-ES_tradnl" sz="2800" dirty="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81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-14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005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-15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6059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-18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90792" y="1755598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meter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4786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310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834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910779" y="3490913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943600" y="10795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1600" baseline="30000" dirty="0">
                <a:solidFill>
                  <a:srgbClr val="10A0D6"/>
                </a:solidFill>
                <a:latin typeface="Helvetica" charset="0"/>
              </a:rPr>
              <a:t>-18 </a:t>
            </a:r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= 0.000000000000000001</a:t>
            </a:r>
            <a:endParaRPr lang="es-ES_tradnl" sz="2800" dirty="0">
              <a:solidFill>
                <a:srgbClr val="C2C2C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39D8BDB-6180-E948-84BD-E1BA1004E1B3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477"/>
            <a:ext cx="838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Example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of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matter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forces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according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to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the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Model</a:t>
            </a:r>
            <a:endParaRPr lang="es-ES_tradnl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1" name="Picture 3" descr="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8" y="874712"/>
            <a:ext cx="30480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873852" y="2901243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sz="1400" b="1" dirty="0" smtClean="0">
                <a:solidFill>
                  <a:schemeClr val="accent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Hydrogen atom</a:t>
            </a:r>
            <a:endParaRPr lang="en-US" sz="1400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4823" name="Picture 5" descr="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049"/>
            <a:ext cx="25146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6"/>
          <p:cNvSpPr txBox="1">
            <a:spLocks noChangeArrowheads="1"/>
          </p:cNvSpPr>
          <p:nvPr/>
        </p:nvSpPr>
        <p:spPr bwMode="auto">
          <a:xfrm>
            <a:off x="5573889" y="3317875"/>
            <a:ext cx="37542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More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exotic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 (and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unstable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)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particles</a:t>
            </a:r>
            <a:endParaRPr lang="es-ES_tradnl" sz="1400" b="1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  <a:p>
            <a:r>
              <a:rPr lang="es-ES_tradnl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K- (</a:t>
            </a:r>
            <a:r>
              <a:rPr lang="es-ES_tradnl" sz="14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kaon</a:t>
            </a:r>
            <a:r>
              <a:rPr lang="es-ES_tradnl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)</a:t>
            </a:r>
            <a:endParaRPr lang="es-ES_tradnl" sz="1400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791200" y="4141963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 smtClean="0">
                <a:solidFill>
                  <a:srgbClr val="F41BAF"/>
                </a:solidFill>
                <a:latin typeface="Arial" charset="0"/>
              </a:rPr>
              <a:t>Beta </a:t>
            </a:r>
            <a:r>
              <a:rPr lang="es-ES_tradnl" sz="1400" b="1" dirty="0" err="1" smtClean="0">
                <a:solidFill>
                  <a:srgbClr val="F41BAF"/>
                </a:solidFill>
                <a:latin typeface="Arial" charset="0"/>
              </a:rPr>
              <a:t>decay</a:t>
            </a:r>
            <a:endParaRPr lang="es-ES_tradnl" sz="14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34826" name="Picture 8" descr="1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40237"/>
            <a:ext cx="32004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50839"/>
              </p:ext>
            </p:extLst>
          </p:nvPr>
        </p:nvGraphicFramePr>
        <p:xfrm>
          <a:off x="7391400" y="3957637"/>
          <a:ext cx="1447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7" name="Equation" r:id="rId7" imgW="723600" imgH="241200" progId="Equation.3">
                  <p:embed/>
                </p:oleObj>
              </mc:Choice>
              <mc:Fallback>
                <p:oleObj name="Equation" r:id="rId7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57637"/>
                        <a:ext cx="1447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skat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70" y="4452796"/>
            <a:ext cx="3223427" cy="18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A5small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49"/>
            <a:ext cx="192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998663" y="144156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98538" y="146061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pic>
        <p:nvPicPr>
          <p:cNvPr id="20" name="Picture 2" descr="quark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16" y="4056539"/>
            <a:ext cx="15922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873852" y="5532120"/>
            <a:ext cx="982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010080"/>
                </a:solidFill>
                <a:latin typeface="Comic Sans MS" charset="0"/>
              </a:rPr>
              <a:t>Proton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141523"/>
            <a:ext cx="2895600" cy="51421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704" y="1785033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Matter and</a:t>
            </a:r>
            <a:r>
              <a:rPr lang="en-US" b="1" i="1" dirty="0" smtClean="0"/>
              <a:t> forces</a:t>
            </a:r>
            <a:r>
              <a:rPr lang="en-US" i="1" dirty="0" smtClean="0"/>
              <a:t> of nature are modeled as</a:t>
            </a:r>
            <a:r>
              <a:rPr lang="en-US" b="1" i="1" dirty="0" smtClean="0"/>
              <a:t> particles</a:t>
            </a:r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077" y="2499096"/>
            <a:ext cx="1912585" cy="181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24" y="4056539"/>
            <a:ext cx="1638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"Feynman diagram"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12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34824" grpId="0" animBg="1"/>
      <p:bldP spid="1228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5239" y="5395481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65E626-F54B-7E42-A4AF-FE96DC33F6E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2" y="5760606"/>
            <a:ext cx="1360671" cy="9808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96377" y="5972832"/>
            <a:ext cx="249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 The Higgs Boson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5333" y="5760606"/>
            <a:ext cx="4091517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final piece of the Standard Model, the Higgs Boson, was discovered by the particle collider LHC in 2012.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9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t="1822" b="182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878D4-AEB4-5449-922C-3F23B88ED68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0181" y="4244182"/>
            <a:ext cx="17224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0861" cy="1998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0600" y="3677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chemeClr val="bg1"/>
                </a:solidFill>
              </a:rPr>
              <a:t>We are far from understanding the universe</a:t>
            </a:r>
            <a:endParaRPr lang="en-US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8444F8-DAD4-BA45-9CA1-98E8389BC58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9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2819400" y="152400"/>
            <a:ext cx="632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nb-NO">
                <a:solidFill>
                  <a:schemeClr val="bg1"/>
                </a:solidFill>
                <a:latin typeface="Verdana" charset="0"/>
              </a:rPr>
              <a:t>Vi vet egentlig ingenting!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8625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736725" y="3271838"/>
            <a:ext cx="5427087" cy="461665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Why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three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families?  Anti-matter?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9171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752600" y="4167750"/>
            <a:ext cx="6613559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Dark matter,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does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super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symmetry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exist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</a:p>
          <a:p>
            <a:r>
              <a:rPr lang="nb-NO" dirty="0">
                <a:solidFill>
                  <a:schemeClr val="bg1"/>
                </a:solidFill>
                <a:latin typeface="Verdana" charset="0"/>
              </a:rPr>
              <a:t>Nature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neutrinos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15350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1752600" y="5421403"/>
            <a:ext cx="4191000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>
                <a:solidFill>
                  <a:schemeClr val="bg1"/>
                </a:solidFill>
                <a:latin typeface="Verdana" charset="0"/>
              </a:rPr>
              <a:t>Can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we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unify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description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forces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5943600" y="5266771"/>
            <a:ext cx="3153360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latin typeface="Verdana" charset="0"/>
              </a:rPr>
              <a:t>We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will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need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high-energy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physics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experiments</a:t>
            </a:r>
            <a:r>
              <a:rPr lang="nb-NO" dirty="0" smtClean="0">
                <a:latin typeface="Verdana" charset="0"/>
              </a:rPr>
              <a:t> for a </a:t>
            </a:r>
            <a:r>
              <a:rPr lang="nb-NO" dirty="0" err="1" smtClean="0">
                <a:latin typeface="Verdana" charset="0"/>
              </a:rPr>
              <a:t>long</a:t>
            </a:r>
            <a:r>
              <a:rPr lang="nb-NO" dirty="0" smtClean="0">
                <a:latin typeface="Verdana" charset="0"/>
              </a:rPr>
              <a:t> time to </a:t>
            </a:r>
            <a:r>
              <a:rPr lang="nb-NO" dirty="0" err="1" smtClean="0">
                <a:latin typeface="Verdana" charset="0"/>
              </a:rPr>
              <a:t>come</a:t>
            </a:r>
            <a:r>
              <a:rPr lang="nb-NO" dirty="0" smtClean="0">
                <a:latin typeface="Verdana" charset="0"/>
              </a:rPr>
              <a:t>!</a:t>
            </a:r>
            <a:endParaRPr lang="nb-NO" dirty="0">
              <a:latin typeface="Verdana" charset="0"/>
            </a:endParaRPr>
          </a:p>
        </p:txBody>
      </p:sp>
      <p:pic>
        <p:nvPicPr>
          <p:cNvPr id="399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22892"/>
            <a:ext cx="8715961" cy="18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0134" y="223503"/>
            <a:ext cx="645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Many open questions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99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13559</TotalTime>
  <Words>2555</Words>
  <Application>Microsoft Macintosh PowerPoint</Application>
  <PresentationFormat>On-screen Show (4:3)</PresentationFormat>
  <Paragraphs>370</Paragraphs>
  <Slides>45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Equation</vt:lpstr>
      <vt:lpstr>Applications to Particle Physics</vt:lpstr>
      <vt:lpstr>The 27 km LHC at CERN</vt:lpstr>
      <vt:lpstr>Future colliders</vt:lpstr>
      <vt:lpstr>Particle physics</vt:lpstr>
      <vt:lpstr>PowerPoint Presentation</vt:lpstr>
      <vt:lpstr>Example of matter and forces, according to the Standard Model</vt:lpstr>
      <vt:lpstr>PowerPoint Presentation</vt:lpstr>
      <vt:lpstr>PowerPoint Presentation</vt:lpstr>
      <vt:lpstr>PowerPoint Presentation</vt:lpstr>
      <vt:lpstr>PowerPoint Presentation</vt:lpstr>
      <vt:lpstr>Energy : fixed target versus colliding beams</vt:lpstr>
      <vt:lpstr>Requirements: particle type</vt:lpstr>
      <vt:lpstr>Requirements: luminosity</vt:lpstr>
      <vt:lpstr>Main parameters characterizing a high-energy physics accelerator</vt:lpstr>
      <vt:lpstr>Review of some basic accelerator concepts</vt:lpstr>
      <vt:lpstr>It’s about a beam, in 6D</vt:lpstr>
      <vt:lpstr>Beam evolution</vt:lpstr>
      <vt:lpstr>Beta function and emittance</vt:lpstr>
      <vt:lpstr>LHC: four collision points</vt:lpstr>
      <vt:lpstr>LHC: the collision point</vt:lpstr>
      <vt:lpstr>Energy limitation in rings: synchrotron radiation</vt:lpstr>
      <vt:lpstr>What limits the collision energy of the LHC?</vt:lpstr>
      <vt:lpstr>LHC energy: limited by bending magnets</vt:lpstr>
      <vt:lpstr>Particle colliders</vt:lpstr>
      <vt:lpstr>Particle collider Livingstone plot</vt:lpstr>
      <vt:lpstr>PowerPoint Presentation</vt:lpstr>
      <vt:lpstr>Hadron versus lepton colliders</vt:lpstr>
      <vt:lpstr>LHC versus future colliders </vt:lpstr>
      <vt:lpstr>Circular versus linear colliders</vt:lpstr>
      <vt:lpstr>Linear collider ingrediences</vt:lpstr>
      <vt:lpstr>Linear Collider Projects</vt:lpstr>
      <vt:lpstr>ILC: Japanese proposal</vt:lpstr>
      <vt:lpstr>CLIC : a CERN-centered multi-TeV LC study</vt:lpstr>
      <vt:lpstr>CLIC High Gradient research</vt:lpstr>
      <vt:lpstr>The CLIC Two-Beam scheme</vt:lpstr>
      <vt:lpstr>PowerPoint Presentation</vt:lpstr>
      <vt:lpstr>PowerPoint Presentation</vt:lpstr>
      <vt:lpstr>PowerPoint Presentation</vt:lpstr>
      <vt:lpstr>Conclusions</vt:lpstr>
      <vt:lpstr>Extra</vt:lpstr>
      <vt:lpstr>Parameters: LEP, LHC and CLIC</vt:lpstr>
      <vt:lpstr>History: SLC</vt:lpstr>
      <vt:lpstr>PowerPoint Presentation</vt:lpstr>
      <vt:lpstr>Requirements: time structure</vt:lpstr>
      <vt:lpstr>The Muon collider option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Adli</dc:creator>
  <cp:lastModifiedBy>E A</cp:lastModifiedBy>
  <cp:revision>705</cp:revision>
  <dcterms:created xsi:type="dcterms:W3CDTF">2014-08-01T23:32:30Z</dcterms:created>
  <dcterms:modified xsi:type="dcterms:W3CDTF">2016-08-19T09:52:45Z</dcterms:modified>
</cp:coreProperties>
</file>