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9" r:id="rId5"/>
    <p:sldId id="270" r:id="rId6"/>
    <p:sldId id="268" r:id="rId7"/>
    <p:sldId id="257" r:id="rId8"/>
    <p:sldId id="258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9164" autoAdjust="0"/>
  </p:normalViewPr>
  <p:slideViewPr>
    <p:cSldViewPr>
      <p:cViewPr varScale="1">
        <p:scale>
          <a:sx n="86" d="100"/>
          <a:sy n="86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2016-08-30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2016-08-30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2016-08-30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Decisions</a:t>
            </a:r>
            <a:br>
              <a:rPr lang="en-GB" sz="4000" noProof="0" dirty="0" smtClean="0"/>
            </a:br>
            <a:r>
              <a:rPr lang="sv-SE" sz="2200" dirty="0"/>
              <a:t>Summary of outcome and achievements resulting from the first alignment workshop</a:t>
            </a:r>
            <a:endParaRPr lang="en-GB" sz="22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Peter Rådahl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2016-08-30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Issue: </a:t>
            </a:r>
          </a:p>
          <a:p>
            <a:pPr marL="0" indent="0">
              <a:buNone/>
            </a:pPr>
            <a:r>
              <a:rPr lang="en-US" dirty="0"/>
              <a:t>No clear priority between cost, schedule and scope in making decisions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Recommendation:</a:t>
            </a:r>
          </a:p>
          <a:p>
            <a:pPr marL="0" indent="0">
              <a:buNone/>
            </a:pPr>
            <a:r>
              <a:rPr lang="en-US" dirty="0"/>
              <a:t>Establish and clearly communicate which is most important: </a:t>
            </a:r>
            <a:endParaRPr lang="en-US" dirty="0" smtClean="0"/>
          </a:p>
          <a:p>
            <a:pPr lvl="1" indent="-342900"/>
            <a:r>
              <a:rPr lang="en-US" dirty="0"/>
              <a:t>S</a:t>
            </a:r>
            <a:r>
              <a:rPr lang="en-US" dirty="0" smtClean="0"/>
              <a:t>chedule</a:t>
            </a:r>
          </a:p>
          <a:p>
            <a:pPr lvl="1" indent="-342900"/>
            <a:r>
              <a:rPr lang="en-US" dirty="0"/>
              <a:t>C</a:t>
            </a:r>
            <a:r>
              <a:rPr lang="en-US" dirty="0" smtClean="0"/>
              <a:t>ost</a:t>
            </a:r>
          </a:p>
          <a:p>
            <a:pPr lvl="1" indent="-342900"/>
            <a:r>
              <a:rPr lang="en-US" dirty="0" smtClean="0"/>
              <a:t>Scope</a:t>
            </a:r>
          </a:p>
          <a:p>
            <a:pPr marL="0" indent="0">
              <a:buNone/>
            </a:pPr>
            <a:r>
              <a:rPr lang="en-US" dirty="0" smtClean="0"/>
              <a:t>Recognize that cost and schedule are linked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40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Issue: </a:t>
            </a:r>
          </a:p>
          <a:p>
            <a:pPr marL="0" indent="0">
              <a:buNone/>
            </a:pPr>
            <a:r>
              <a:rPr lang="en-US" dirty="0" smtClean="0"/>
              <a:t>Not clear how decisions are made in different meetings and what mandate the meeting has.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Recommendation:</a:t>
            </a:r>
          </a:p>
          <a:p>
            <a:pPr marL="0" indent="0">
              <a:buNone/>
            </a:pPr>
            <a:r>
              <a:rPr lang="en-US" dirty="0"/>
              <a:t>Establish and clearly communicate </a:t>
            </a:r>
            <a:r>
              <a:rPr lang="en-US" dirty="0" smtClean="0"/>
              <a:t>mandates and how decisions are made at the different meetings.</a:t>
            </a:r>
          </a:p>
          <a:p>
            <a:pPr lvl="1" indent="-342900"/>
            <a:r>
              <a:rPr lang="en-US" dirty="0" smtClean="0"/>
              <a:t>Chairman</a:t>
            </a:r>
          </a:p>
          <a:p>
            <a:pPr lvl="1" indent="-342900"/>
            <a:r>
              <a:rPr lang="en-US" dirty="0" smtClean="0"/>
              <a:t>Unanimous</a:t>
            </a:r>
          </a:p>
          <a:p>
            <a:pPr lvl="1" indent="-342900"/>
            <a:r>
              <a:rPr lang="en-US" dirty="0" smtClean="0"/>
              <a:t>Majority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96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Communicating decisions</a:t>
            </a:r>
          </a:p>
          <a:p>
            <a:r>
              <a:rPr lang="en-US" dirty="0" smtClean="0"/>
              <a:t>Identify decision bodies (EMT, ETB, CCB)</a:t>
            </a:r>
          </a:p>
          <a:p>
            <a:r>
              <a:rPr lang="en-US" dirty="0" smtClean="0"/>
              <a:t>Access meeting logs from an ESS central web page</a:t>
            </a:r>
          </a:p>
          <a:p>
            <a:r>
              <a:rPr lang="en-US" dirty="0" smtClean="0"/>
              <a:t>Coordinate with “meetings” group</a:t>
            </a:r>
          </a:p>
          <a:p>
            <a:r>
              <a:rPr lang="en-US" dirty="0" smtClean="0"/>
              <a:t>Propose Q div to take the action to carry it forward</a:t>
            </a:r>
          </a:p>
          <a:p>
            <a:pPr marL="0" indent="0">
              <a:buNone/>
            </a:pPr>
            <a:r>
              <a:rPr lang="en-US" b="1" dirty="0" smtClean="0"/>
              <a:t>Delegating decisions</a:t>
            </a:r>
          </a:p>
          <a:p>
            <a:r>
              <a:rPr lang="en-US" dirty="0" smtClean="0"/>
              <a:t>Division heads acknowledge a mandate to delegate cost authority to WPMs</a:t>
            </a:r>
          </a:p>
          <a:p>
            <a:r>
              <a:rPr lang="en-US" dirty="0" smtClean="0"/>
              <a:t>Coordinate with “Roles &amp; Responsibilities”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000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Summary of Issues and recommendations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Communicating </a:t>
            </a:r>
            <a:r>
              <a:rPr lang="en-GB" dirty="0" smtClean="0"/>
              <a:t>Decisions</a:t>
            </a:r>
          </a:p>
          <a:p>
            <a:pPr lvl="1"/>
            <a:r>
              <a:rPr lang="en-GB" dirty="0" smtClean="0"/>
              <a:t>Webpage with agenda, </a:t>
            </a:r>
            <a:r>
              <a:rPr lang="en-GB" dirty="0" err="1" smtClean="0"/>
              <a:t>MoM</a:t>
            </a:r>
            <a:r>
              <a:rPr lang="en-GB" dirty="0" smtClean="0"/>
              <a:t> and decision for each decision making body.</a:t>
            </a:r>
          </a:p>
          <a:p>
            <a:r>
              <a:rPr lang="en-GB" dirty="0"/>
              <a:t>Delegating </a:t>
            </a:r>
            <a:r>
              <a:rPr lang="en-GB" dirty="0" smtClean="0"/>
              <a:t>Decisions</a:t>
            </a:r>
          </a:p>
          <a:p>
            <a:pPr lvl="1"/>
            <a:r>
              <a:rPr lang="en-US" dirty="0"/>
              <a:t>Delegate authority to lower levels for approving cost impacts between </a:t>
            </a:r>
            <a:r>
              <a:rPr lang="en-US" dirty="0" smtClean="0"/>
              <a:t>projects.</a:t>
            </a:r>
            <a:endParaRPr lang="en-GB" dirty="0" smtClean="0"/>
          </a:p>
          <a:p>
            <a:r>
              <a:rPr lang="en-US" dirty="0"/>
              <a:t>Parochial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/>
              <a:t>The recognition of what is best for ESS will require a good deal of listening and understanding of the counterparts’ needs from both sides.</a:t>
            </a:r>
          </a:p>
          <a:p>
            <a:pPr lvl="1"/>
            <a:r>
              <a:rPr lang="en-US" dirty="0"/>
              <a:t>All parties must trust and respect one another.</a:t>
            </a:r>
            <a:endParaRPr lang="en-US" b="1" dirty="0"/>
          </a:p>
          <a:p>
            <a:r>
              <a:rPr lang="en-US" dirty="0" smtClean="0"/>
              <a:t>Prioritizing Decisions</a:t>
            </a:r>
          </a:p>
          <a:p>
            <a:pPr lvl="1"/>
            <a:r>
              <a:rPr lang="en-US" dirty="0"/>
              <a:t>Establish and clearly communicate which is most </a:t>
            </a:r>
            <a:r>
              <a:rPr lang="en-US" dirty="0" smtClean="0"/>
              <a:t>important: Schedule, Cost or Scope.</a:t>
            </a:r>
            <a:endParaRPr lang="en-US" dirty="0"/>
          </a:p>
          <a:p>
            <a:pPr lvl="1"/>
            <a:r>
              <a:rPr lang="en-US" dirty="0"/>
              <a:t>Recognize that cost and schedule are linked</a:t>
            </a:r>
          </a:p>
          <a:p>
            <a:r>
              <a:rPr lang="en-US" dirty="0" smtClean="0"/>
              <a:t>Clarify </a:t>
            </a:r>
            <a:r>
              <a:rPr lang="en-US" dirty="0"/>
              <a:t>decision </a:t>
            </a:r>
            <a:r>
              <a:rPr lang="en-US" dirty="0" smtClean="0"/>
              <a:t>making</a:t>
            </a:r>
          </a:p>
          <a:p>
            <a:pPr lvl="1"/>
            <a:r>
              <a:rPr lang="en-US" dirty="0"/>
              <a:t>Establish and clearly communicate mandates and how decisions are made at the different </a:t>
            </a:r>
            <a:r>
              <a:rPr lang="en-US" dirty="0" smtClean="0"/>
              <a:t>meetings: Chairman/Unanimous/Majority</a:t>
            </a:r>
            <a:endParaRPr lang="en-US" b="1" dirty="0"/>
          </a:p>
          <a:p>
            <a:endParaRPr lang="en-US" dirty="0" smtClean="0"/>
          </a:p>
          <a:p>
            <a:endParaRPr lang="en-GB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029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Recommendation-Next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Communicating decisions</a:t>
            </a:r>
          </a:p>
          <a:p>
            <a:r>
              <a:rPr lang="en-US" dirty="0" smtClean="0"/>
              <a:t>Identify decision bodies (EMT, ETB, CCB)</a:t>
            </a:r>
          </a:p>
          <a:p>
            <a:r>
              <a:rPr lang="en-US" dirty="0" smtClean="0"/>
              <a:t>Access meeting logs from an ESS central web page</a:t>
            </a:r>
          </a:p>
          <a:p>
            <a:r>
              <a:rPr lang="en-US" dirty="0" smtClean="0"/>
              <a:t>Coordinate with “meetings” group</a:t>
            </a:r>
          </a:p>
          <a:p>
            <a:r>
              <a:rPr lang="en-US" dirty="0" smtClean="0"/>
              <a:t>Propose Q division to take the action to carry it forward</a:t>
            </a:r>
          </a:p>
          <a:p>
            <a:pPr marL="0" indent="0">
              <a:buNone/>
            </a:pPr>
            <a:r>
              <a:rPr lang="en-US" b="1" dirty="0" smtClean="0"/>
              <a:t>Delegating decisions</a:t>
            </a:r>
          </a:p>
          <a:p>
            <a:r>
              <a:rPr lang="en-US" dirty="0" smtClean="0"/>
              <a:t>Division heads acknowledge a mandate to delegate cost authority to WPMs</a:t>
            </a:r>
          </a:p>
          <a:p>
            <a:r>
              <a:rPr lang="en-US" dirty="0" smtClean="0"/>
              <a:t>Coordinate with “Roles &amp; Responsibilities”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96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Outcome on ETB 2015-09-11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7" y="2204864"/>
            <a:ext cx="8229600" cy="332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95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Progress after the ETB meeting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decision group has not continued after the ETB meeting</a:t>
            </a:r>
          </a:p>
          <a:p>
            <a:r>
              <a:rPr lang="sv-SE" dirty="0" smtClean="0"/>
              <a:t>Some relfections</a:t>
            </a:r>
          </a:p>
          <a:p>
            <a:pPr lvl="1"/>
            <a:r>
              <a:rPr lang="sv-SE" dirty="0" smtClean="0"/>
              <a:t>Web-page with structured content established for CCB and ETB established but not for EMT.</a:t>
            </a:r>
          </a:p>
          <a:p>
            <a:pPr lvl="1"/>
            <a:r>
              <a:rPr lang="sv-SE" dirty="0" smtClean="0"/>
              <a:t>Other important decision should be treated in the same way and not to only use the intranet (examples: processes, rules)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406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Decisions</a:t>
            </a:r>
            <a:br>
              <a:rPr lang="en-GB" sz="4000" noProof="0" dirty="0" smtClean="0"/>
            </a:br>
            <a:r>
              <a:rPr lang="en-GB" sz="4000" dirty="0" smtClean="0"/>
              <a:t>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Alignment workshop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Members: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Lennart Stenman, Peter Rådahl, </a:t>
            </a:r>
            <a:r>
              <a:rPr lang="en-GB" sz="2000" dirty="0">
                <a:solidFill>
                  <a:schemeClr val="bg1"/>
                </a:solidFill>
              </a:rPr>
              <a:t>Magnus </a:t>
            </a:r>
            <a:r>
              <a:rPr lang="en-GB" sz="2000" dirty="0" smtClean="0">
                <a:solidFill>
                  <a:schemeClr val="bg1"/>
                </a:solidFill>
              </a:rPr>
              <a:t>Eneroth, </a:t>
            </a:r>
            <a:br>
              <a:rPr lang="en-GB" sz="20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Mats Lindroos, Eric Pitcher, Shane Kennedy</a:t>
            </a:r>
          </a:p>
          <a:p>
            <a:endParaRPr lang="en-GB" sz="2000" noProof="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2015-06-26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Communicating Decisions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Issue: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Decisions are not clearly communicated nor broadly disseminated to </a:t>
            </a:r>
            <a:r>
              <a:rPr lang="en-US" dirty="0"/>
              <a:t>the affected organizations.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Recommendation:</a:t>
            </a:r>
          </a:p>
          <a:p>
            <a:pPr marL="0" indent="0">
              <a:buNone/>
            </a:pPr>
            <a:r>
              <a:rPr lang="en-US" dirty="0"/>
              <a:t>Each decision making body </a:t>
            </a:r>
            <a:r>
              <a:rPr lang="en-US" dirty="0" smtClean="0"/>
              <a:t>maintains </a:t>
            </a:r>
            <a:r>
              <a:rPr lang="en-US" dirty="0"/>
              <a:t>a web site accessible by all </a:t>
            </a:r>
            <a:r>
              <a:rPr lang="en-US" dirty="0" smtClean="0"/>
              <a:t>ESS staff where </a:t>
            </a:r>
            <a:r>
              <a:rPr lang="en-US" dirty="0"/>
              <a:t>the following items are posted:</a:t>
            </a:r>
          </a:p>
          <a:p>
            <a:pPr lvl="1"/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eeting </a:t>
            </a:r>
            <a:r>
              <a:rPr lang="en-US" dirty="0"/>
              <a:t>minutes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ecision </a:t>
            </a:r>
            <a:r>
              <a:rPr lang="en-US" dirty="0"/>
              <a:t>log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Delegating Decisions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Issue: </a:t>
            </a:r>
          </a:p>
          <a:p>
            <a:pPr marL="0" indent="0">
              <a:buNone/>
            </a:pPr>
            <a:r>
              <a:rPr lang="en-US" dirty="0"/>
              <a:t>Many </a:t>
            </a:r>
            <a:r>
              <a:rPr lang="en-US" dirty="0" smtClean="0"/>
              <a:t>design decisions </a:t>
            </a:r>
            <a:r>
              <a:rPr lang="en-US" dirty="0"/>
              <a:t>have relatively small cost impacts and yet are brought to </a:t>
            </a:r>
            <a:r>
              <a:rPr lang="en-US" dirty="0" err="1"/>
              <a:t>Programme</a:t>
            </a:r>
            <a:r>
              <a:rPr lang="en-US" dirty="0"/>
              <a:t> CCB because they impact across projects.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Case in point: </a:t>
            </a:r>
            <a:r>
              <a:rPr lang="en-US" dirty="0"/>
              <a:t>“chamfers in stubs” action approved at the 2015-01-29 CCB meeting with a cost impact to CF of 50k€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Smaller </a:t>
            </a:r>
            <a:r>
              <a:rPr lang="en-US" dirty="0"/>
              <a:t>cost items such as this can be promptly and effectively dealt with at a lower working level if authority were delegated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Recommendation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/>
              <a:t>Delegate authority to lower levels for approving cost impacts between projects. This can be done by allocating contingency downward, i.e., do not hold all contingency at the highest level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Implement a log to be visual and finally stamped on the appropriate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Parochial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Issue: </a:t>
            </a:r>
          </a:p>
          <a:p>
            <a:pPr marL="0" indent="0">
              <a:buNone/>
            </a:pPr>
            <a:r>
              <a:rPr lang="en-US" dirty="0"/>
              <a:t>Positions on issues are based on parochial interests rather than what is </a:t>
            </a:r>
            <a:r>
              <a:rPr lang="en-US" dirty="0" smtClean="0"/>
              <a:t>“best </a:t>
            </a:r>
            <a:r>
              <a:rPr lang="en-US" dirty="0"/>
              <a:t>for ESS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Recommendation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The recognition of what is best for ESS will require a good deal of </a:t>
            </a:r>
            <a:r>
              <a:rPr lang="en-US" dirty="0" smtClean="0"/>
              <a:t>listening </a:t>
            </a:r>
            <a:r>
              <a:rPr lang="en-US" dirty="0"/>
              <a:t>and understanding of the counterparts’ needs from both </a:t>
            </a:r>
            <a:r>
              <a:rPr lang="en-US" dirty="0" smtClean="0"/>
              <a:t>sides.</a:t>
            </a:r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parties must trust </a:t>
            </a:r>
            <a:r>
              <a:rPr lang="en-US" dirty="0" smtClean="0"/>
              <a:t>and respect one </a:t>
            </a:r>
            <a:r>
              <a:rPr lang="en-US" dirty="0"/>
              <a:t>another.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45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3008</TotalTime>
  <Words>601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 Core Powerpoint</vt:lpstr>
      <vt:lpstr>Decisions Summary of outcome and achievements resulting from the first alignment workshop</vt:lpstr>
      <vt:lpstr>Summary of Issues and recommendations</vt:lpstr>
      <vt:lpstr>Recommendation-Next steps</vt:lpstr>
      <vt:lpstr>Outcome on ETB 2015-09-11</vt:lpstr>
      <vt:lpstr>Progress after the ETB meeting</vt:lpstr>
      <vt:lpstr>Decisions 1st Alignment workshop</vt:lpstr>
      <vt:lpstr>Communicating Decisions</vt:lpstr>
      <vt:lpstr>Delegating Decisions</vt:lpstr>
      <vt:lpstr>Parochial Decisions</vt:lpstr>
      <vt:lpstr>Prioritizing Decisions</vt:lpstr>
      <vt:lpstr>Clarify decision making</vt:lpstr>
      <vt:lpstr>Next steps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Peter Rådahl</cp:lastModifiedBy>
  <cp:revision>40</cp:revision>
  <dcterms:created xsi:type="dcterms:W3CDTF">2013-10-29T16:05:10Z</dcterms:created>
  <dcterms:modified xsi:type="dcterms:W3CDTF">2016-08-30T06:36:05Z</dcterms:modified>
</cp:coreProperties>
</file>