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4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9164" autoAdjust="0"/>
  </p:normalViewPr>
  <p:slideViewPr>
    <p:cSldViewPr>
      <p:cViewPr varScale="1">
        <p:scale>
          <a:sx n="117" d="100"/>
          <a:sy n="117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2016-08-22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2016-08-22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2016-08-22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2016-08-22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2016-08-22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2016-08-22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Outcome and achievements resulting from the</a:t>
            </a:r>
            <a:br>
              <a:rPr lang="en-GB" sz="2800" dirty="0" smtClean="0"/>
            </a:br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</a:t>
            </a:r>
            <a:r>
              <a:rPr lang="en-GB" sz="2800" dirty="0" smtClean="0"/>
              <a:t>Alignment workshop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000" dirty="0" smtClean="0"/>
              <a:t>(</a:t>
            </a:r>
            <a:r>
              <a:rPr lang="en-GB" sz="2000" b="1" dirty="0" smtClean="0"/>
              <a:t>June </a:t>
            </a:r>
            <a:r>
              <a:rPr lang="en-GB" sz="2000" b="1" dirty="0" smtClean="0"/>
              <a:t>25-26, 2015, </a:t>
            </a:r>
            <a:r>
              <a:rPr lang="en-GB" sz="2000" b="1" dirty="0" smtClean="0"/>
              <a:t>Lund)</a:t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3600" b="1" dirty="0" smtClean="0"/>
              <a:t>- Introduction -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R. </a:t>
            </a:r>
            <a:r>
              <a:rPr lang="en-GB" sz="1600" dirty="0" err="1" smtClean="0">
                <a:solidFill>
                  <a:schemeClr val="bg1"/>
                </a:solidFill>
              </a:rPr>
              <a:t>Garoby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30 August 2016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“Alignment” workshop	[1/2]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Motivation (convergence between CF and TD):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“…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succeed we will have to work together in an aligned, integrated and effective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en-US" sz="2000" dirty="0" smtClean="0">
                <a:solidFill>
                  <a:schemeClr val="tx2"/>
                </a:solidFill>
              </a:rPr>
              <a:t>…”</a:t>
            </a:r>
          </a:p>
          <a:p>
            <a:pPr marL="0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r>
              <a:rPr lang="en-US" dirty="0" smtClean="0"/>
              <a:t>Implementation: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1F497D"/>
                </a:solidFill>
              </a:rPr>
              <a:t>…initial facilitated collaborative workshop with the </a:t>
            </a:r>
            <a:r>
              <a:rPr lang="en-GB" sz="20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 from the key teams who need to work together effectively with a view to initiating a collaborative culture, approach and way of working</a:t>
            </a:r>
            <a:r>
              <a:rPr lang="en-GB" sz="2000" dirty="0">
                <a:solidFill>
                  <a:srgbClr val="1F497D"/>
                </a:solidFill>
              </a:rPr>
              <a:t>. The focus will be on overall programme management, Interface coordination and systems engineering as a tool to document our requirements.</a:t>
            </a:r>
            <a:r>
              <a:rPr lang="en-US" sz="2000" dirty="0" smtClean="0">
                <a:solidFill>
                  <a:srgbClr val="1F497D"/>
                </a:solidFill>
              </a:rPr>
              <a:t>”</a:t>
            </a:r>
          </a:p>
          <a:p>
            <a:pPr marL="0" lvl="0" indent="0">
              <a:buNone/>
            </a:pPr>
            <a:endParaRPr lang="en-US" sz="800" dirty="0">
              <a:solidFill>
                <a:srgbClr val="1F497D"/>
              </a:solidFill>
            </a:endParaRPr>
          </a:p>
          <a:p>
            <a:r>
              <a:rPr lang="en-US" dirty="0" smtClean="0"/>
              <a:t>Participants:</a:t>
            </a:r>
            <a:endParaRPr lang="en-US" dirty="0"/>
          </a:p>
          <a:p>
            <a:pPr marL="0" indent="0">
              <a:buNone/>
            </a:pPr>
            <a:r>
              <a:rPr lang="en-GB" sz="2000" dirty="0" smtClean="0">
                <a:solidFill>
                  <a:srgbClr val="1F497D"/>
                </a:solidFill>
              </a:rPr>
              <a:t>28 persons from ESS + animator(s) (</a:t>
            </a:r>
            <a:r>
              <a:rPr lang="en-GB" sz="2000" dirty="0" err="1" smtClean="0">
                <a:solidFill>
                  <a:srgbClr val="1F497D"/>
                </a:solidFill>
              </a:rPr>
              <a:t>Diarmid</a:t>
            </a:r>
            <a:r>
              <a:rPr lang="en-GB" sz="2000" dirty="0" smtClean="0">
                <a:solidFill>
                  <a:srgbClr val="1F497D"/>
                </a:solidFill>
              </a:rPr>
              <a:t> de Burgh-Milne &amp; collaborators).</a:t>
            </a:r>
            <a:endParaRPr lang="en-GB" sz="20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7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“Alignment” workshop	[2/2]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Direct outcome: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Reports &amp; recommendations from 5 working groups on June 26, 2015.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Continued activity in the </a:t>
            </a:r>
            <a:r>
              <a:rPr lang="en-GB" sz="2000" b="1" dirty="0" err="1" smtClean="0">
                <a:solidFill>
                  <a:schemeClr val="tx2"/>
                </a:solidFill>
              </a:rPr>
              <a:t>wgs</a:t>
            </a:r>
            <a:r>
              <a:rPr lang="en-GB" sz="2000" b="1" dirty="0" smtClean="0">
                <a:solidFill>
                  <a:schemeClr val="tx2"/>
                </a:solidFill>
              </a:rPr>
              <a:t> with follow-up session on October 13, 2015.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Implementation of a number of changes directly under the control of the participants.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Further work in some </a:t>
            </a:r>
            <a:r>
              <a:rPr lang="en-GB" sz="2000" b="1" dirty="0" err="1" smtClean="0">
                <a:solidFill>
                  <a:schemeClr val="tx2"/>
                </a:solidFill>
              </a:rPr>
              <a:t>wgs</a:t>
            </a:r>
            <a:r>
              <a:rPr lang="en-GB" sz="2000" b="1" dirty="0" smtClean="0">
                <a:solidFill>
                  <a:schemeClr val="tx2"/>
                </a:solidFill>
              </a:rPr>
              <a:t>…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r>
              <a:rPr lang="en-US" dirty="0" smtClean="0"/>
              <a:t>Impact on Management and organization: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Observations were understood and largely shared by the Management.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Some proposals were not accepted.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Some on-going actions were encouraged and adapted to better match expectations.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New actions were triggered.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1F497D"/>
                </a:solidFill>
              </a:rPr>
              <a:t>Reviewers at Annual Review were very positive.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en-GB" sz="18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2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Purpose:</a:t>
            </a:r>
          </a:p>
          <a:p>
            <a:pPr marL="0" indent="0">
              <a:buNone/>
            </a:pPr>
            <a:r>
              <a:rPr lang="en-GB" sz="2100" b="1" dirty="0">
                <a:solidFill>
                  <a:schemeClr val="tx2"/>
                </a:solidFill>
              </a:rPr>
              <a:t>Need to conclude/summarize before the 2nd “Alignment” workshop [Sept. </a:t>
            </a:r>
            <a:r>
              <a:rPr lang="en-GB" sz="2100" b="1" dirty="0">
                <a:solidFill>
                  <a:schemeClr val="tx2"/>
                </a:solidFill>
              </a:rPr>
              <a:t>5-6, 2016</a:t>
            </a:r>
            <a:r>
              <a:rPr lang="en-GB" sz="2100" b="1" dirty="0" smtClean="0">
                <a:solidFill>
                  <a:schemeClr val="tx2"/>
                </a:solidFill>
              </a:rPr>
              <a:t>].</a:t>
            </a:r>
            <a:endParaRPr lang="en-GB" sz="21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r>
              <a:rPr lang="en-US" dirty="0" smtClean="0"/>
              <a:t>Agenda:</a:t>
            </a:r>
          </a:p>
          <a:p>
            <a:pPr marL="0" lvl="0" indent="0">
              <a:buNone/>
            </a:pPr>
            <a:endParaRPr lang="en-GB" sz="18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61080"/>
              </p:ext>
            </p:extLst>
          </p:nvPr>
        </p:nvGraphicFramePr>
        <p:xfrm>
          <a:off x="827584" y="3356992"/>
          <a:ext cx="7272808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037"/>
                <a:gridCol w="3882896"/>
                <a:gridCol w="2415875"/>
              </a:tblGrid>
              <a:tr h="240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10h00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Introduction / Purpose of the meeting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R. Garoby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9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10h05 till 11h15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Working Groups outcome: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Decisions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Roles and responsibilities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Meetings and communications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Scope and requirements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Schedule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P. </a:t>
                      </a:r>
                      <a:r>
                        <a:rPr lang="en-GB" sz="1600" dirty="0" err="1">
                          <a:effectLst/>
                        </a:rPr>
                        <a:t>Radahl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P. </a:t>
                      </a:r>
                      <a:r>
                        <a:rPr lang="en-GB" sz="1600" dirty="0" err="1">
                          <a:effectLst/>
                        </a:rPr>
                        <a:t>Jacobsson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F. Javier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P. </a:t>
                      </a:r>
                      <a:r>
                        <a:rPr lang="en-GB" sz="1600" dirty="0" err="1">
                          <a:effectLst/>
                        </a:rPr>
                        <a:t>Sangberg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M. </a:t>
                      </a:r>
                      <a:r>
                        <a:rPr lang="en-GB" sz="1600" dirty="0" err="1">
                          <a:effectLst/>
                        </a:rPr>
                        <a:t>Jakobsson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3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11h15 till 12h00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Management feedback: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Expectations and results for CF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>
                          <a:effectLst/>
                        </a:rPr>
                        <a:t>Directors’ reports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L. </a:t>
                      </a:r>
                      <a:r>
                        <a:rPr lang="en-GB" sz="1600" dirty="0" err="1">
                          <a:effectLst/>
                        </a:rPr>
                        <a:t>Stenmann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R. </a:t>
                      </a:r>
                      <a:r>
                        <a:rPr lang="en-GB" sz="1600" dirty="0" err="1">
                          <a:effectLst/>
                        </a:rPr>
                        <a:t>Garoby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A. </a:t>
                      </a:r>
                      <a:r>
                        <a:rPr lang="en-GB" sz="1600" dirty="0" err="1">
                          <a:effectLst/>
                        </a:rPr>
                        <a:t>Nestenborg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A. Weeks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3007</TotalTime>
  <Words>287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 Core Powerpoint</vt:lpstr>
      <vt:lpstr>Outcome and achievements resulting from the 1st Alignment workshop (June 25-26, 2015, Lund)  - Introduction -</vt:lpstr>
      <vt:lpstr>1st “Alignment” workshop [1/2]</vt:lpstr>
      <vt:lpstr>1st “Alignment” workshop [2/2]</vt:lpstr>
      <vt:lpstr>Today’s meeting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Roland Garoby</cp:lastModifiedBy>
  <cp:revision>25</cp:revision>
  <dcterms:created xsi:type="dcterms:W3CDTF">2013-10-29T16:05:10Z</dcterms:created>
  <dcterms:modified xsi:type="dcterms:W3CDTF">2016-08-22T14:44:04Z</dcterms:modified>
</cp:coreProperties>
</file>