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63" r:id="rId5"/>
    <p:sldId id="264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FF"/>
    <a:srgbClr val="FFCC00"/>
    <a:srgbClr val="00CC33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6" autoAdjust="0"/>
    <p:restoredTop sz="80478" autoAdjust="0"/>
  </p:normalViewPr>
  <p:slideViewPr>
    <p:cSldViewPr>
      <p:cViewPr varScale="1">
        <p:scale>
          <a:sx n="116" d="100"/>
          <a:sy n="116" d="100"/>
        </p:scale>
        <p:origin x="-1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EB85F-B76F-CD46-B088-F8F23F33848F}" type="doc">
      <dgm:prSet loTypeId="urn:microsoft.com/office/officeart/2005/8/layout/chevron1" loCatId="" qsTypeId="urn:microsoft.com/office/officeart/2005/8/quickstyle/simple4" qsCatId="simple" csTypeId="urn:microsoft.com/office/officeart/2005/8/colors/accent0_1" csCatId="mainScheme" phldr="1"/>
      <dgm:spPr/>
    </dgm:pt>
    <dgm:pt modelId="{74F60CDE-2B7E-0845-B29E-2DAEB4312D36}">
      <dgm:prSet phldrT="[Text]"/>
      <dgm:spPr/>
      <dgm:t>
        <a:bodyPr/>
        <a:lstStyle/>
        <a:p>
          <a:r>
            <a:rPr lang="en-US"/>
            <a:t>Objective</a:t>
          </a:r>
        </a:p>
      </dgm:t>
    </dgm:pt>
    <dgm:pt modelId="{F6800DEB-603E-5A4A-A794-5C157B63EB07}" type="parTrans" cxnId="{25C2C51E-FAA2-C34E-AB96-83C21F50F0FB}">
      <dgm:prSet/>
      <dgm:spPr/>
      <dgm:t>
        <a:bodyPr/>
        <a:lstStyle/>
        <a:p>
          <a:endParaRPr lang="en-US"/>
        </a:p>
      </dgm:t>
    </dgm:pt>
    <dgm:pt modelId="{D9DDB5D7-A23C-F749-9286-E6DA94445D9D}" type="sibTrans" cxnId="{25C2C51E-FAA2-C34E-AB96-83C21F50F0FB}">
      <dgm:prSet/>
      <dgm:spPr/>
      <dgm:t>
        <a:bodyPr/>
        <a:lstStyle/>
        <a:p>
          <a:endParaRPr lang="en-US"/>
        </a:p>
      </dgm:t>
    </dgm:pt>
    <dgm:pt modelId="{2A59DFD4-DC59-1248-9F02-D0886A781103}">
      <dgm:prSet phldrT="[Text]"/>
      <dgm:spPr/>
      <dgm:t>
        <a:bodyPr/>
        <a:lstStyle/>
        <a:p>
          <a:r>
            <a:rPr lang="en-US"/>
            <a:t>Audience</a:t>
          </a:r>
        </a:p>
      </dgm:t>
    </dgm:pt>
    <dgm:pt modelId="{02C52EC1-299E-9A47-BF8A-BE657CAAB2BA}" type="parTrans" cxnId="{3ECF73FF-5DB8-B34B-8EFB-B67EF3252C80}">
      <dgm:prSet/>
      <dgm:spPr/>
      <dgm:t>
        <a:bodyPr/>
        <a:lstStyle/>
        <a:p>
          <a:endParaRPr lang="en-US"/>
        </a:p>
      </dgm:t>
    </dgm:pt>
    <dgm:pt modelId="{62FA2B49-5020-6C4B-8E2E-22FF2A772DA9}" type="sibTrans" cxnId="{3ECF73FF-5DB8-B34B-8EFB-B67EF3252C80}">
      <dgm:prSet/>
      <dgm:spPr/>
      <dgm:t>
        <a:bodyPr/>
        <a:lstStyle/>
        <a:p>
          <a:endParaRPr lang="en-US"/>
        </a:p>
      </dgm:t>
    </dgm:pt>
    <dgm:pt modelId="{3CA2DDF4-6BA0-CA4D-8012-F13E16C98291}">
      <dgm:prSet phldrT="[Text]"/>
      <dgm:spPr/>
      <dgm:t>
        <a:bodyPr/>
        <a:lstStyle/>
        <a:p>
          <a:r>
            <a:rPr lang="en-US"/>
            <a:t>Message</a:t>
          </a:r>
        </a:p>
      </dgm:t>
    </dgm:pt>
    <dgm:pt modelId="{306A34A7-6D79-2F43-B7D3-60C9200956FD}" type="parTrans" cxnId="{61AB2B49-A000-764E-9BA5-7C4759F71BEC}">
      <dgm:prSet/>
      <dgm:spPr/>
      <dgm:t>
        <a:bodyPr/>
        <a:lstStyle/>
        <a:p>
          <a:endParaRPr lang="en-US"/>
        </a:p>
      </dgm:t>
    </dgm:pt>
    <dgm:pt modelId="{805D402C-76E6-ED41-97E9-8F007B8F93DB}" type="sibTrans" cxnId="{61AB2B49-A000-764E-9BA5-7C4759F71BEC}">
      <dgm:prSet/>
      <dgm:spPr/>
      <dgm:t>
        <a:bodyPr/>
        <a:lstStyle/>
        <a:p>
          <a:endParaRPr lang="en-US"/>
        </a:p>
      </dgm:t>
    </dgm:pt>
    <dgm:pt modelId="{2FF2EED2-BD22-0C49-BD85-813FB1C4E3A3}">
      <dgm:prSet/>
      <dgm:spPr/>
      <dgm:t>
        <a:bodyPr/>
        <a:lstStyle/>
        <a:p>
          <a:r>
            <a:rPr lang="en-US"/>
            <a:t>Channels</a:t>
          </a:r>
        </a:p>
      </dgm:t>
    </dgm:pt>
    <dgm:pt modelId="{8740285E-3A84-8048-97E3-7E1D05EB153C}" type="parTrans" cxnId="{5A06406B-960F-324A-B35F-8A7627A85779}">
      <dgm:prSet/>
      <dgm:spPr/>
      <dgm:t>
        <a:bodyPr/>
        <a:lstStyle/>
        <a:p>
          <a:endParaRPr lang="en-US"/>
        </a:p>
      </dgm:t>
    </dgm:pt>
    <dgm:pt modelId="{C4B42C1C-784D-8C4F-BCDB-6250D7CA11C3}" type="sibTrans" cxnId="{5A06406B-960F-324A-B35F-8A7627A85779}">
      <dgm:prSet/>
      <dgm:spPr/>
      <dgm:t>
        <a:bodyPr/>
        <a:lstStyle/>
        <a:p>
          <a:endParaRPr lang="en-US"/>
        </a:p>
      </dgm:t>
    </dgm:pt>
    <dgm:pt modelId="{5F5FF4DE-3D27-854B-B11E-2B33A2CFD4DA}">
      <dgm:prSet/>
      <dgm:spPr/>
      <dgm:t>
        <a:bodyPr/>
        <a:lstStyle/>
        <a:p>
          <a:r>
            <a:rPr lang="en-US"/>
            <a:t>Timing</a:t>
          </a:r>
        </a:p>
      </dgm:t>
    </dgm:pt>
    <dgm:pt modelId="{6E9474F2-40D6-5E42-9B98-B939E1281DFD}" type="parTrans" cxnId="{30591E08-9B4A-4940-80EB-C0CB76F44B23}">
      <dgm:prSet/>
      <dgm:spPr/>
      <dgm:t>
        <a:bodyPr/>
        <a:lstStyle/>
        <a:p>
          <a:endParaRPr lang="en-US"/>
        </a:p>
      </dgm:t>
    </dgm:pt>
    <dgm:pt modelId="{9C40EE02-39DD-A345-A888-6B0B04D55875}" type="sibTrans" cxnId="{30591E08-9B4A-4940-80EB-C0CB76F44B23}">
      <dgm:prSet/>
      <dgm:spPr/>
      <dgm:t>
        <a:bodyPr/>
        <a:lstStyle/>
        <a:p>
          <a:endParaRPr lang="en-US"/>
        </a:p>
      </dgm:t>
    </dgm:pt>
    <dgm:pt modelId="{0209ACC3-95F2-4749-AA00-3F8B684E4070}">
      <dgm:prSet/>
      <dgm:spPr/>
      <dgm:t>
        <a:bodyPr/>
        <a:lstStyle/>
        <a:p>
          <a:r>
            <a:rPr lang="en-US"/>
            <a:t>Feedback</a:t>
          </a:r>
        </a:p>
      </dgm:t>
    </dgm:pt>
    <dgm:pt modelId="{ADED76B4-F6C6-7D4A-8EBF-CCDDACE6A092}" type="parTrans" cxnId="{C949D581-0247-2847-A2E9-175A80367B47}">
      <dgm:prSet/>
      <dgm:spPr/>
      <dgm:t>
        <a:bodyPr/>
        <a:lstStyle/>
        <a:p>
          <a:endParaRPr lang="en-US"/>
        </a:p>
      </dgm:t>
    </dgm:pt>
    <dgm:pt modelId="{46826DE5-DDA9-5541-B7CF-3DAB67610B63}" type="sibTrans" cxnId="{C949D581-0247-2847-A2E9-175A80367B47}">
      <dgm:prSet/>
      <dgm:spPr/>
      <dgm:t>
        <a:bodyPr/>
        <a:lstStyle/>
        <a:p>
          <a:endParaRPr lang="en-US"/>
        </a:p>
      </dgm:t>
    </dgm:pt>
    <dgm:pt modelId="{48944787-FA02-CD41-85C1-A6271A3C0A88}" type="pres">
      <dgm:prSet presAssocID="{FFEEB85F-B76F-CD46-B088-F8F23F33848F}" presName="Name0" presStyleCnt="0">
        <dgm:presLayoutVars>
          <dgm:dir/>
          <dgm:animLvl val="lvl"/>
          <dgm:resizeHandles val="exact"/>
        </dgm:presLayoutVars>
      </dgm:prSet>
      <dgm:spPr/>
    </dgm:pt>
    <dgm:pt modelId="{9F756AE7-0ADE-DF40-95DF-9D33E2363632}" type="pres">
      <dgm:prSet presAssocID="{74F60CDE-2B7E-0845-B29E-2DAEB4312D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2B388-B4E1-1048-8AAF-24E846C4A304}" type="pres">
      <dgm:prSet presAssocID="{D9DDB5D7-A23C-F749-9286-E6DA94445D9D}" presName="parTxOnlySpace" presStyleCnt="0"/>
      <dgm:spPr/>
    </dgm:pt>
    <dgm:pt modelId="{49F7F774-26EF-7846-B2C0-9C3A4738466C}" type="pres">
      <dgm:prSet presAssocID="{2A59DFD4-DC59-1248-9F02-D0886A78110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01C06-7F29-8E4E-9F57-7E780DF7C474}" type="pres">
      <dgm:prSet presAssocID="{62FA2B49-5020-6C4B-8E2E-22FF2A772DA9}" presName="parTxOnlySpace" presStyleCnt="0"/>
      <dgm:spPr/>
    </dgm:pt>
    <dgm:pt modelId="{B76C867A-6582-EF4B-AD9E-02BE052D1A39}" type="pres">
      <dgm:prSet presAssocID="{3CA2DDF4-6BA0-CA4D-8012-F13E16C9829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6E3F9-F84E-8E43-B996-DCB02E2AD4CD}" type="pres">
      <dgm:prSet presAssocID="{805D402C-76E6-ED41-97E9-8F007B8F93DB}" presName="parTxOnlySpace" presStyleCnt="0"/>
      <dgm:spPr/>
    </dgm:pt>
    <dgm:pt modelId="{01478841-B94D-1840-B3FD-5905025FFEA2}" type="pres">
      <dgm:prSet presAssocID="{2FF2EED2-BD22-0C49-BD85-813FB1C4E3A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993F8-F7C9-E74A-AFB5-77698836703E}" type="pres">
      <dgm:prSet presAssocID="{C4B42C1C-784D-8C4F-BCDB-6250D7CA11C3}" presName="parTxOnlySpace" presStyleCnt="0"/>
      <dgm:spPr/>
    </dgm:pt>
    <dgm:pt modelId="{2C94B9E1-689C-8042-A8D3-B6A6ACB55AB7}" type="pres">
      <dgm:prSet presAssocID="{5F5FF4DE-3D27-854B-B11E-2B33A2CFD4DA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18D4C-D3E2-C14C-BBC2-CF73A22C5DB1}" type="pres">
      <dgm:prSet presAssocID="{9C40EE02-39DD-A345-A888-6B0B04D55875}" presName="parTxOnlySpace" presStyleCnt="0"/>
      <dgm:spPr/>
    </dgm:pt>
    <dgm:pt modelId="{2C3A965C-FA4B-CC4F-8CFC-D4FF036E22D6}" type="pres">
      <dgm:prSet presAssocID="{0209ACC3-95F2-4749-AA00-3F8B684E407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49D581-0247-2847-A2E9-175A80367B47}" srcId="{FFEEB85F-B76F-CD46-B088-F8F23F33848F}" destId="{0209ACC3-95F2-4749-AA00-3F8B684E4070}" srcOrd="5" destOrd="0" parTransId="{ADED76B4-F6C6-7D4A-8EBF-CCDDACE6A092}" sibTransId="{46826DE5-DDA9-5541-B7CF-3DAB67610B63}"/>
    <dgm:cxn modelId="{61AB2B49-A000-764E-9BA5-7C4759F71BEC}" srcId="{FFEEB85F-B76F-CD46-B088-F8F23F33848F}" destId="{3CA2DDF4-6BA0-CA4D-8012-F13E16C98291}" srcOrd="2" destOrd="0" parTransId="{306A34A7-6D79-2F43-B7D3-60C9200956FD}" sibTransId="{805D402C-76E6-ED41-97E9-8F007B8F93DB}"/>
    <dgm:cxn modelId="{47780F36-6159-1046-B5E6-287895AF6761}" type="presOf" srcId="{2A59DFD4-DC59-1248-9F02-D0886A781103}" destId="{49F7F774-26EF-7846-B2C0-9C3A4738466C}" srcOrd="0" destOrd="0" presId="urn:microsoft.com/office/officeart/2005/8/layout/chevron1"/>
    <dgm:cxn modelId="{5A06406B-960F-324A-B35F-8A7627A85779}" srcId="{FFEEB85F-B76F-CD46-B088-F8F23F33848F}" destId="{2FF2EED2-BD22-0C49-BD85-813FB1C4E3A3}" srcOrd="3" destOrd="0" parTransId="{8740285E-3A84-8048-97E3-7E1D05EB153C}" sibTransId="{C4B42C1C-784D-8C4F-BCDB-6250D7CA11C3}"/>
    <dgm:cxn modelId="{25C2C51E-FAA2-C34E-AB96-83C21F50F0FB}" srcId="{FFEEB85F-B76F-CD46-B088-F8F23F33848F}" destId="{74F60CDE-2B7E-0845-B29E-2DAEB4312D36}" srcOrd="0" destOrd="0" parTransId="{F6800DEB-603E-5A4A-A794-5C157B63EB07}" sibTransId="{D9DDB5D7-A23C-F749-9286-E6DA94445D9D}"/>
    <dgm:cxn modelId="{04DFC687-EE95-1140-A4F2-4D9F9E4023E9}" type="presOf" srcId="{0209ACC3-95F2-4749-AA00-3F8B684E4070}" destId="{2C3A965C-FA4B-CC4F-8CFC-D4FF036E22D6}" srcOrd="0" destOrd="0" presId="urn:microsoft.com/office/officeart/2005/8/layout/chevron1"/>
    <dgm:cxn modelId="{0E0264AC-5039-B247-8AEF-0792DB9A3800}" type="presOf" srcId="{3CA2DDF4-6BA0-CA4D-8012-F13E16C98291}" destId="{B76C867A-6582-EF4B-AD9E-02BE052D1A39}" srcOrd="0" destOrd="0" presId="urn:microsoft.com/office/officeart/2005/8/layout/chevron1"/>
    <dgm:cxn modelId="{2DA40958-46D0-DF49-8F77-139EBA51B0E4}" type="presOf" srcId="{5F5FF4DE-3D27-854B-B11E-2B33A2CFD4DA}" destId="{2C94B9E1-689C-8042-A8D3-B6A6ACB55AB7}" srcOrd="0" destOrd="0" presId="urn:microsoft.com/office/officeart/2005/8/layout/chevron1"/>
    <dgm:cxn modelId="{3ECF73FF-5DB8-B34B-8EFB-B67EF3252C80}" srcId="{FFEEB85F-B76F-CD46-B088-F8F23F33848F}" destId="{2A59DFD4-DC59-1248-9F02-D0886A781103}" srcOrd="1" destOrd="0" parTransId="{02C52EC1-299E-9A47-BF8A-BE657CAAB2BA}" sibTransId="{62FA2B49-5020-6C4B-8E2E-22FF2A772DA9}"/>
    <dgm:cxn modelId="{30591E08-9B4A-4940-80EB-C0CB76F44B23}" srcId="{FFEEB85F-B76F-CD46-B088-F8F23F33848F}" destId="{5F5FF4DE-3D27-854B-B11E-2B33A2CFD4DA}" srcOrd="4" destOrd="0" parTransId="{6E9474F2-40D6-5E42-9B98-B939E1281DFD}" sibTransId="{9C40EE02-39DD-A345-A888-6B0B04D55875}"/>
    <dgm:cxn modelId="{6895BF72-9632-9C4A-A7C1-BBCEE4835CB4}" type="presOf" srcId="{74F60CDE-2B7E-0845-B29E-2DAEB4312D36}" destId="{9F756AE7-0ADE-DF40-95DF-9D33E2363632}" srcOrd="0" destOrd="0" presId="urn:microsoft.com/office/officeart/2005/8/layout/chevron1"/>
    <dgm:cxn modelId="{A2BC8F75-44E4-6B4A-BEEE-09934EAE8B56}" type="presOf" srcId="{FFEEB85F-B76F-CD46-B088-F8F23F33848F}" destId="{48944787-FA02-CD41-85C1-A6271A3C0A88}" srcOrd="0" destOrd="0" presId="urn:microsoft.com/office/officeart/2005/8/layout/chevron1"/>
    <dgm:cxn modelId="{4B33C180-ACAF-2D47-AB55-FC4A1ED86848}" type="presOf" srcId="{2FF2EED2-BD22-0C49-BD85-813FB1C4E3A3}" destId="{01478841-B94D-1840-B3FD-5905025FFEA2}" srcOrd="0" destOrd="0" presId="urn:microsoft.com/office/officeart/2005/8/layout/chevron1"/>
    <dgm:cxn modelId="{CB8F6DE3-11B7-584E-8BD4-B138E148D64E}" type="presParOf" srcId="{48944787-FA02-CD41-85C1-A6271A3C0A88}" destId="{9F756AE7-0ADE-DF40-95DF-9D33E2363632}" srcOrd="0" destOrd="0" presId="urn:microsoft.com/office/officeart/2005/8/layout/chevron1"/>
    <dgm:cxn modelId="{AF2AC619-6B66-AE46-B9DE-0761B5F40381}" type="presParOf" srcId="{48944787-FA02-CD41-85C1-A6271A3C0A88}" destId="{EDB2B388-B4E1-1048-8AAF-24E846C4A304}" srcOrd="1" destOrd="0" presId="urn:microsoft.com/office/officeart/2005/8/layout/chevron1"/>
    <dgm:cxn modelId="{FD3B00C9-1CDA-574A-B5FB-4FD5EB6A7986}" type="presParOf" srcId="{48944787-FA02-CD41-85C1-A6271A3C0A88}" destId="{49F7F774-26EF-7846-B2C0-9C3A4738466C}" srcOrd="2" destOrd="0" presId="urn:microsoft.com/office/officeart/2005/8/layout/chevron1"/>
    <dgm:cxn modelId="{E704EF27-7619-FD46-A1BF-B7F1288CB914}" type="presParOf" srcId="{48944787-FA02-CD41-85C1-A6271A3C0A88}" destId="{E4401C06-7F29-8E4E-9F57-7E780DF7C474}" srcOrd="3" destOrd="0" presId="urn:microsoft.com/office/officeart/2005/8/layout/chevron1"/>
    <dgm:cxn modelId="{B7AAC880-9F4F-8F45-9112-39510A236F6F}" type="presParOf" srcId="{48944787-FA02-CD41-85C1-A6271A3C0A88}" destId="{B76C867A-6582-EF4B-AD9E-02BE052D1A39}" srcOrd="4" destOrd="0" presId="urn:microsoft.com/office/officeart/2005/8/layout/chevron1"/>
    <dgm:cxn modelId="{BBD5DD87-B354-4E40-995C-C7D3C053D5A0}" type="presParOf" srcId="{48944787-FA02-CD41-85C1-A6271A3C0A88}" destId="{1BC6E3F9-F84E-8E43-B996-DCB02E2AD4CD}" srcOrd="5" destOrd="0" presId="urn:microsoft.com/office/officeart/2005/8/layout/chevron1"/>
    <dgm:cxn modelId="{2E5EA3C6-2F6F-C745-AB6D-F0FB1825E5C3}" type="presParOf" srcId="{48944787-FA02-CD41-85C1-A6271A3C0A88}" destId="{01478841-B94D-1840-B3FD-5905025FFEA2}" srcOrd="6" destOrd="0" presId="urn:microsoft.com/office/officeart/2005/8/layout/chevron1"/>
    <dgm:cxn modelId="{697E9445-6456-9E4E-A2FD-F04DC1AF34B8}" type="presParOf" srcId="{48944787-FA02-CD41-85C1-A6271A3C0A88}" destId="{089993F8-F7C9-E74A-AFB5-77698836703E}" srcOrd="7" destOrd="0" presId="urn:microsoft.com/office/officeart/2005/8/layout/chevron1"/>
    <dgm:cxn modelId="{594136D2-2398-F046-A29E-3125AA579B4C}" type="presParOf" srcId="{48944787-FA02-CD41-85C1-A6271A3C0A88}" destId="{2C94B9E1-689C-8042-A8D3-B6A6ACB55AB7}" srcOrd="8" destOrd="0" presId="urn:microsoft.com/office/officeart/2005/8/layout/chevron1"/>
    <dgm:cxn modelId="{80C2141F-FC16-7C43-886A-BAB981B3FB0C}" type="presParOf" srcId="{48944787-FA02-CD41-85C1-A6271A3C0A88}" destId="{36118D4C-D3E2-C14C-BBC2-CF73A22C5DB1}" srcOrd="9" destOrd="0" presId="urn:microsoft.com/office/officeart/2005/8/layout/chevron1"/>
    <dgm:cxn modelId="{B8A35D61-F839-8347-8EE6-7635974833B7}" type="presParOf" srcId="{48944787-FA02-CD41-85C1-A6271A3C0A88}" destId="{2C3A965C-FA4B-CC4F-8CFC-D4FF036E22D6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56AE7-0ADE-DF40-95DF-9D33E2363632}">
      <dsp:nvSpPr>
        <dsp:cNvPr id="0" name=""/>
        <dsp:cNvSpPr/>
      </dsp:nvSpPr>
      <dsp:spPr>
        <a:xfrm>
          <a:off x="4324" y="434326"/>
          <a:ext cx="1608788" cy="643515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Objective</a:t>
          </a:r>
        </a:p>
      </dsp:txBody>
      <dsp:txXfrm>
        <a:off x="326082" y="434326"/>
        <a:ext cx="965273" cy="643515"/>
      </dsp:txXfrm>
    </dsp:sp>
    <dsp:sp modelId="{49F7F774-26EF-7846-B2C0-9C3A4738466C}">
      <dsp:nvSpPr>
        <dsp:cNvPr id="0" name=""/>
        <dsp:cNvSpPr/>
      </dsp:nvSpPr>
      <dsp:spPr>
        <a:xfrm>
          <a:off x="1452233" y="434326"/>
          <a:ext cx="1608788" cy="643515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Audience</a:t>
          </a:r>
        </a:p>
      </dsp:txBody>
      <dsp:txXfrm>
        <a:off x="1773991" y="434326"/>
        <a:ext cx="965273" cy="643515"/>
      </dsp:txXfrm>
    </dsp:sp>
    <dsp:sp modelId="{B76C867A-6582-EF4B-AD9E-02BE052D1A39}">
      <dsp:nvSpPr>
        <dsp:cNvPr id="0" name=""/>
        <dsp:cNvSpPr/>
      </dsp:nvSpPr>
      <dsp:spPr>
        <a:xfrm>
          <a:off x="2900143" y="434326"/>
          <a:ext cx="1608788" cy="643515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Message</a:t>
          </a:r>
        </a:p>
      </dsp:txBody>
      <dsp:txXfrm>
        <a:off x="3221901" y="434326"/>
        <a:ext cx="965273" cy="643515"/>
      </dsp:txXfrm>
    </dsp:sp>
    <dsp:sp modelId="{01478841-B94D-1840-B3FD-5905025FFEA2}">
      <dsp:nvSpPr>
        <dsp:cNvPr id="0" name=""/>
        <dsp:cNvSpPr/>
      </dsp:nvSpPr>
      <dsp:spPr>
        <a:xfrm>
          <a:off x="4348052" y="434326"/>
          <a:ext cx="1608788" cy="643515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Channels</a:t>
          </a:r>
        </a:p>
      </dsp:txBody>
      <dsp:txXfrm>
        <a:off x="4669810" y="434326"/>
        <a:ext cx="965273" cy="643515"/>
      </dsp:txXfrm>
    </dsp:sp>
    <dsp:sp modelId="{2C94B9E1-689C-8042-A8D3-B6A6ACB55AB7}">
      <dsp:nvSpPr>
        <dsp:cNvPr id="0" name=""/>
        <dsp:cNvSpPr/>
      </dsp:nvSpPr>
      <dsp:spPr>
        <a:xfrm>
          <a:off x="5795961" y="434326"/>
          <a:ext cx="1608788" cy="643515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Timing</a:t>
          </a:r>
        </a:p>
      </dsp:txBody>
      <dsp:txXfrm>
        <a:off x="6117719" y="434326"/>
        <a:ext cx="965273" cy="643515"/>
      </dsp:txXfrm>
    </dsp:sp>
    <dsp:sp modelId="{2C3A965C-FA4B-CC4F-8CFC-D4FF036E22D6}">
      <dsp:nvSpPr>
        <dsp:cNvPr id="0" name=""/>
        <dsp:cNvSpPr/>
      </dsp:nvSpPr>
      <dsp:spPr>
        <a:xfrm>
          <a:off x="7243871" y="434326"/>
          <a:ext cx="1608788" cy="643515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Feedback</a:t>
          </a:r>
        </a:p>
      </dsp:txBody>
      <dsp:txXfrm>
        <a:off x="7565629" y="434326"/>
        <a:ext cx="965273" cy="643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22/08/16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format allows to have a quick overall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130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Who needs the information – specific divisions, internal, ESS level, stakeholders</a:t>
            </a:r>
          </a:p>
          <a:p>
            <a:r>
              <a:rPr lang="en-US" baseline="0" dirty="0" smtClean="0"/>
              <a:t>How do you get it out – meeting? Email? Posters? Electronic post?</a:t>
            </a:r>
          </a:p>
          <a:p>
            <a:r>
              <a:rPr lang="en-US" baseline="0" dirty="0" smtClean="0"/>
              <a:t>Where does it go – </a:t>
            </a:r>
            <a:r>
              <a:rPr lang="en-US" baseline="0" dirty="0" err="1" smtClean="0"/>
              <a:t>AccESS</a:t>
            </a:r>
            <a:r>
              <a:rPr lang="en-US" baseline="0" dirty="0" smtClean="0"/>
              <a:t>? APP? Confluence?</a:t>
            </a:r>
          </a:p>
          <a:p>
            <a:r>
              <a:rPr lang="en-US" baseline="0" dirty="0" smtClean="0"/>
              <a:t>When must the info be communicated? – Is it planned or is it unplanned, like an outage</a:t>
            </a:r>
          </a:p>
          <a:p>
            <a:r>
              <a:rPr lang="en-US" baseline="0" dirty="0" smtClean="0"/>
              <a:t>Once the communication strategy has been completed then a framework is in place, so you know what type of information goes to which audience and how it should best be communicated for your specific project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415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22/08/16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22/08/16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22/08/16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22/08/16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22/08/16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064896" cy="211809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noProof="0" dirty="0" smtClean="0"/>
              <a:t>Summary of recommendations</a:t>
            </a:r>
            <a:br>
              <a:rPr lang="en-GB" sz="4000" noProof="0" dirty="0" smtClean="0"/>
            </a:br>
            <a:r>
              <a:rPr lang="en-GB" sz="4000" dirty="0" smtClean="0"/>
              <a:t>from</a:t>
            </a:r>
            <a:r>
              <a:rPr lang="en-GB" sz="4000" noProof="0" dirty="0" smtClean="0"/>
              <a:t> </a:t>
            </a:r>
            <a:br>
              <a:rPr lang="en-GB" sz="4000" noProof="0" dirty="0" smtClean="0"/>
            </a:br>
            <a:r>
              <a:rPr lang="en-GB" sz="4000" noProof="0" dirty="0" smtClean="0"/>
              <a:t>“Meetings </a:t>
            </a:r>
            <a:r>
              <a:rPr lang="en-GB" sz="4000" noProof="0" dirty="0" smtClean="0"/>
              <a:t>and </a:t>
            </a:r>
            <a:r>
              <a:rPr lang="en-GB" sz="4000" noProof="0" dirty="0" smtClean="0"/>
              <a:t>Communication”</a:t>
            </a:r>
            <a:br>
              <a:rPr lang="en-GB" sz="4000" noProof="0" dirty="0" smtClean="0"/>
            </a:br>
            <a:r>
              <a:rPr lang="en-GB" sz="4000" dirty="0" smtClean="0"/>
              <a:t>working group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1752600"/>
          </a:xfrm>
        </p:spPr>
        <p:txBody>
          <a:bodyPr>
            <a:noAutofit/>
          </a:bodyPr>
          <a:lstStyle/>
          <a:p>
            <a:endParaRPr lang="en-GB" sz="2000" noProof="0" dirty="0" smtClean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noProof="0" dirty="0" smtClean="0">
              <a:solidFill>
                <a:schemeClr val="bg1"/>
              </a:solidFill>
            </a:endParaRP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Michelle </a:t>
            </a:r>
            <a:r>
              <a:rPr lang="en-GB" sz="2000" noProof="0" dirty="0" smtClean="0">
                <a:solidFill>
                  <a:schemeClr val="bg1"/>
                </a:solidFill>
              </a:rPr>
              <a:t>Everett,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noProof="0" dirty="0" smtClean="0">
                <a:solidFill>
                  <a:schemeClr val="bg1"/>
                </a:solidFill>
              </a:rPr>
              <a:t>François Javier, Luisella Lari, Timo Korhonen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30 August 2016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12636" y="80632"/>
            <a:ext cx="7918728" cy="49287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spcCol="0"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801024" y="647422"/>
            <a:ext cx="6730340" cy="1623729"/>
            <a:chOff x="2877377" y="144423"/>
            <a:chExt cx="9422476" cy="2273221"/>
          </a:xfrm>
        </p:grpSpPr>
        <p:sp>
          <p:nvSpPr>
            <p:cNvPr id="9" name="Rounded Rectangle 8"/>
            <p:cNvSpPr/>
            <p:nvPr/>
          </p:nvSpPr>
          <p:spPr>
            <a:xfrm>
              <a:off x="2877377" y="144424"/>
              <a:ext cx="9422476" cy="2273220"/>
            </a:xfrm>
            <a:prstGeom prst="roundRect">
              <a:avLst>
                <a:gd name="adj" fmla="val 1966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spcCol="0"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45024" y="144423"/>
              <a:ext cx="8730257" cy="2141510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The meeting owner sends invitations to the meeting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Invite the right people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A (realistic) agenda and material to be discussed should be prepared &amp; distributed prior to meeting </a:t>
              </a:r>
            </a:p>
            <a:p>
              <a:pPr marL="285716" indent="-285716">
                <a:buFont typeface="Wingdings" charset="2"/>
                <a:buChar char=""/>
              </a:pPr>
              <a:endParaRPr lang="en-US" sz="1300" b="1" dirty="0"/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Respond to invite - inform the meeting owner if you can or cannot attend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Prepare for the meeting, read the previous week’s notes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2803730" y="414455"/>
              <a:ext cx="997944" cy="461049"/>
            </a:xfrm>
            <a:prstGeom prst="rect">
              <a:avLst/>
            </a:prstGeom>
            <a:noFill/>
          </p:spPr>
          <p:txBody>
            <a:bodyPr wrap="none" lIns="128016" tIns="64008" rIns="128016" bIns="64008" rtlCol="0">
              <a:spAutoFit/>
            </a:bodyPr>
            <a:lstStyle/>
            <a:p>
              <a:r>
                <a:rPr lang="en-US" sz="1300" dirty="0">
                  <a:latin typeface="Baoli SC Regular"/>
                  <a:cs typeface="Baoli SC Regular"/>
                </a:rPr>
                <a:t>Owner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2976673" y="1600024"/>
              <a:ext cx="652054" cy="461049"/>
            </a:xfrm>
            <a:prstGeom prst="rect">
              <a:avLst/>
            </a:prstGeom>
            <a:noFill/>
          </p:spPr>
          <p:txBody>
            <a:bodyPr wrap="none" lIns="128016" tIns="64008" rIns="128016" bIns="64008" rtlCol="0">
              <a:spAutoFit/>
            </a:bodyPr>
            <a:lstStyle/>
            <a:p>
              <a:r>
                <a:rPr lang="en-US" sz="1300" dirty="0">
                  <a:latin typeface="Baoli SC Regular"/>
                  <a:cs typeface="Baoli SC Regular"/>
                </a:rPr>
                <a:t>All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01024" y="2348523"/>
            <a:ext cx="6730340" cy="2977507"/>
            <a:chOff x="2877377" y="2714105"/>
            <a:chExt cx="9422476" cy="4168510"/>
          </a:xfrm>
        </p:grpSpPr>
        <p:sp>
          <p:nvSpPr>
            <p:cNvPr id="12" name="Rounded Rectangle 11"/>
            <p:cNvSpPr/>
            <p:nvPr/>
          </p:nvSpPr>
          <p:spPr>
            <a:xfrm>
              <a:off x="2877377" y="2714105"/>
              <a:ext cx="9422476" cy="4073716"/>
            </a:xfrm>
            <a:prstGeom prst="roundRect">
              <a:avLst>
                <a:gd name="adj" fmla="val 9759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spcCol="0"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45024" y="2780569"/>
              <a:ext cx="8730257" cy="4102046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Ensure introductions at beginning of meeting, if needed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Establish the purpose at an early stage &amp; keep on topic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If discussions become lengthy, continue after the meeting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Distribute available time wisely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Summarize main points, decisions, &amp; actions at end of meeting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Clearly identify who is responsible for each item &amp; when it is due </a:t>
              </a:r>
            </a:p>
            <a:p>
              <a:r>
                <a:rPr lang="en-US" sz="1300" b="1" dirty="0"/>
                <a:t>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Start on time, be on time, end on time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Focus and be 100% present - calls, emails, texts can be done later!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Share ideas, ask questions, &amp; encourage others to speak as well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Listen. Be respectful.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Be observant of possible misunderstandings - clarify as needed </a:t>
              </a:r>
            </a:p>
            <a:p>
              <a:pPr marL="285716" indent="-285716">
                <a:buFont typeface="Wingdings" charset="2"/>
                <a:buChar char=""/>
              </a:pPr>
              <a:r>
                <a:rPr lang="en-US" sz="1300" b="1" dirty="0"/>
                <a:t>Keep in mind the official meeting language is English.  Be aware attendees’ native languages vary</a:t>
              </a:r>
              <a:endParaRPr lang="en-US" sz="13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803730" y="3422793"/>
              <a:ext cx="997944" cy="461049"/>
            </a:xfrm>
            <a:prstGeom prst="rect">
              <a:avLst/>
            </a:prstGeom>
            <a:noFill/>
          </p:spPr>
          <p:txBody>
            <a:bodyPr wrap="none" lIns="128016" tIns="64008" rIns="128016" bIns="64008" rtlCol="0">
              <a:spAutoFit/>
            </a:bodyPr>
            <a:lstStyle/>
            <a:p>
              <a:r>
                <a:rPr lang="en-US" sz="1300" dirty="0">
                  <a:latin typeface="Baoli SC Regular"/>
                  <a:cs typeface="Baoli SC Regular"/>
                </a:rPr>
                <a:t>Owner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76673" y="5395896"/>
              <a:ext cx="652054" cy="461049"/>
            </a:xfrm>
            <a:prstGeom prst="rect">
              <a:avLst/>
            </a:prstGeom>
            <a:noFill/>
          </p:spPr>
          <p:txBody>
            <a:bodyPr wrap="none" lIns="128016" tIns="64008" rIns="128016" bIns="64008" rtlCol="0">
              <a:spAutoFit/>
            </a:bodyPr>
            <a:lstStyle/>
            <a:p>
              <a:r>
                <a:rPr lang="en-US" sz="1300" dirty="0">
                  <a:latin typeface="Baoli SC Regular"/>
                  <a:cs typeface="Baoli SC Regular"/>
                </a:rPr>
                <a:t>All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01024" y="5300924"/>
            <a:ext cx="6730340" cy="1244860"/>
            <a:chOff x="2877377" y="7261375"/>
            <a:chExt cx="9422476" cy="1742804"/>
          </a:xfrm>
        </p:grpSpPr>
        <p:sp>
          <p:nvSpPr>
            <p:cNvPr id="18" name="Rounded Rectangle 17"/>
            <p:cNvSpPr/>
            <p:nvPr/>
          </p:nvSpPr>
          <p:spPr>
            <a:xfrm>
              <a:off x="2877377" y="7294914"/>
              <a:ext cx="9422476" cy="1659981"/>
            </a:xfrm>
            <a:prstGeom prst="roundRect">
              <a:avLst>
                <a:gd name="adj" fmla="val 1966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spcCol="0"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45024" y="7372627"/>
              <a:ext cx="8021012" cy="1529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44899" indent="-244899">
                <a:buFont typeface="Wingdings" charset="2"/>
                <a:buChar char=""/>
              </a:pPr>
              <a:r>
                <a:rPr lang="en-US" sz="1300" b="1" dirty="0"/>
                <a:t>Book follow-up or next meeting</a:t>
              </a:r>
            </a:p>
            <a:p>
              <a:pPr marL="244899" indent="-244899">
                <a:buFont typeface="Wingdings" charset="2"/>
                <a:buChar char=""/>
              </a:pPr>
              <a:r>
                <a:rPr lang="en-US" sz="1300" b="1" dirty="0"/>
                <a:t>Distribute meeting notes no more than two days after the meeting (Note: requiring meeting notes is at the meeting owner’s discretion)</a:t>
              </a:r>
            </a:p>
            <a:p>
              <a:pPr marL="244899" indent="-244899">
                <a:buFont typeface="Wingdings" charset="2"/>
                <a:buChar char=""/>
              </a:pPr>
              <a:endParaRPr lang="en-US" sz="1300" b="1" dirty="0"/>
            </a:p>
            <a:p>
              <a:pPr marL="244899" indent="-244899">
                <a:buFont typeface="Wingdings" charset="2"/>
                <a:buChar char=""/>
              </a:pPr>
              <a:r>
                <a:rPr lang="en-US" sz="1300" b="1" dirty="0"/>
                <a:t>Act on your items - address your tasks prior to the next meeting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787021" y="7551146"/>
              <a:ext cx="1062136" cy="482594"/>
            </a:xfrm>
            <a:prstGeom prst="rect">
              <a:avLst/>
            </a:prstGeom>
            <a:noFill/>
          </p:spPr>
          <p:txBody>
            <a:bodyPr wrap="none" lIns="128016" tIns="64008" rIns="128016" bIns="64008" rtlCol="0">
              <a:spAutoFit/>
            </a:bodyPr>
            <a:lstStyle/>
            <a:p>
              <a:r>
                <a:rPr lang="en-US" sz="1400" dirty="0">
                  <a:latin typeface="Baoli SC Regular"/>
                  <a:cs typeface="Baoli SC Regular"/>
                </a:rPr>
                <a:t>Owner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2986081" y="8447627"/>
              <a:ext cx="652054" cy="461049"/>
            </a:xfrm>
            <a:prstGeom prst="rect">
              <a:avLst/>
            </a:prstGeom>
            <a:noFill/>
          </p:spPr>
          <p:txBody>
            <a:bodyPr wrap="none" lIns="128016" tIns="64008" rIns="128016" bIns="64008" rtlCol="0">
              <a:spAutoFit/>
            </a:bodyPr>
            <a:lstStyle/>
            <a:p>
              <a:r>
                <a:rPr lang="en-US" sz="1300" dirty="0">
                  <a:latin typeface="Baoli SC Regular"/>
                  <a:cs typeface="Baoli SC Regular"/>
                </a:rPr>
                <a:t>All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38453" y="53755"/>
            <a:ext cx="4517704" cy="46605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US" sz="2600" b="1" dirty="0">
                <a:solidFill>
                  <a:srgbClr val="FFFFFF"/>
                </a:solidFill>
              </a:rPr>
              <a:t>MEETING CULTURE GUIDELINES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12636" y="647422"/>
            <a:ext cx="1021399" cy="5863161"/>
            <a:chOff x="1232451" y="690029"/>
            <a:chExt cx="1429959" cy="8208425"/>
          </a:xfrm>
        </p:grpSpPr>
        <p:sp>
          <p:nvSpPr>
            <p:cNvPr id="25" name="Rounded Rectangle 24"/>
            <p:cNvSpPr/>
            <p:nvPr/>
          </p:nvSpPr>
          <p:spPr>
            <a:xfrm rot="16200000">
              <a:off x="-2156782" y="4079262"/>
              <a:ext cx="8208425" cy="142995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1147489" y="7572073"/>
              <a:ext cx="1599882" cy="904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</a:rPr>
                <a:t>AFTER</a:t>
              </a:r>
            </a:p>
            <a:p>
              <a:r>
                <a:rPr lang="en-US" sz="1300" b="1" dirty="0">
                  <a:solidFill>
                    <a:schemeClr val="bg1"/>
                  </a:solidFill>
                </a:rPr>
                <a:t>THE MEETING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1147489" y="1362078"/>
              <a:ext cx="1599882" cy="904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</a:rPr>
                <a:t>BEFORE</a:t>
              </a:r>
            </a:p>
            <a:p>
              <a:r>
                <a:rPr lang="en-US" sz="1300" b="1" dirty="0">
                  <a:solidFill>
                    <a:schemeClr val="bg1"/>
                  </a:solidFill>
                </a:rPr>
                <a:t>THE MEETING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1147489" y="4680114"/>
              <a:ext cx="1599882" cy="904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</a:rPr>
                <a:t>AT</a:t>
              </a:r>
            </a:p>
            <a:p>
              <a:r>
                <a:rPr lang="en-US" sz="1300" b="1" dirty="0">
                  <a:solidFill>
                    <a:schemeClr val="bg1"/>
                  </a:solidFill>
                </a:rPr>
                <a:t>THE MEETING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407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the Meetings Guideline document to include</a:t>
            </a:r>
            <a:r>
              <a:rPr lang="en-US" dirty="0" smtClean="0"/>
              <a:t>: “Place </a:t>
            </a:r>
            <a:r>
              <a:rPr lang="en-US" dirty="0" err="1" smtClean="0"/>
              <a:t>MoM</a:t>
            </a:r>
            <a:r>
              <a:rPr lang="en-US" dirty="0" smtClean="0"/>
              <a:t> in CHESS for official record and traceability.  Confluence users can export a document and put into CHESS”</a:t>
            </a:r>
          </a:p>
          <a:p>
            <a:r>
              <a:rPr lang="en-US" dirty="0" smtClean="0"/>
              <a:t>Put the Meetings Guideline document into CHESS</a:t>
            </a:r>
          </a:p>
          <a:p>
            <a:r>
              <a:rPr lang="en-US" dirty="0" smtClean="0"/>
              <a:t>Place print outs of the quick reference guide in each meeting room</a:t>
            </a:r>
          </a:p>
          <a:p>
            <a:r>
              <a:rPr lang="en-US" dirty="0" smtClean="0"/>
              <a:t>Post a reminder on </a:t>
            </a:r>
            <a:r>
              <a:rPr lang="en-US" dirty="0" err="1" smtClean="0"/>
              <a:t>AccESS</a:t>
            </a:r>
            <a:r>
              <a:rPr lang="en-US" dirty="0" smtClean="0"/>
              <a:t> and repeat this post twice a year – maybe quarterly.  (more on this to follow)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GB" noProof="0" dirty="0" smtClean="0"/>
              <a:t>Meetings: the recommendations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9640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96338298"/>
              </p:ext>
            </p:extLst>
          </p:nvPr>
        </p:nvGraphicFramePr>
        <p:xfrm>
          <a:off x="107504" y="2708920"/>
          <a:ext cx="885698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4008" y="5589240"/>
            <a:ext cx="3764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Make a Communication Plan</a:t>
            </a:r>
            <a:endParaRPr lang="en-US" dirty="0">
              <a:latin typeface="Arial Black"/>
              <a:cs typeface="Arial Black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59832" y="2132856"/>
            <a:ext cx="1224136" cy="720080"/>
            <a:chOff x="539552" y="2132856"/>
            <a:chExt cx="1224136" cy="720080"/>
          </a:xfrm>
        </p:grpSpPr>
        <p:sp>
          <p:nvSpPr>
            <p:cNvPr id="12" name="Rounded Rectangular Callout 11"/>
            <p:cNvSpPr/>
            <p:nvPr/>
          </p:nvSpPr>
          <p:spPr>
            <a:xfrm>
              <a:off x="539552" y="2132856"/>
              <a:ext cx="1224136" cy="720080"/>
            </a:xfrm>
            <a:prstGeom prst="wedgeRoundRectCallout">
              <a:avLst>
                <a:gd name="adj1" fmla="val -22216"/>
                <a:gd name="adj2" fmla="val 81313"/>
                <a:gd name="adj3" fmla="val 16667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5556" y="2247255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FFFF"/>
                  </a:solidFill>
                </a:rPr>
                <a:t>WHAT?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55675" y="4149080"/>
            <a:ext cx="1152129" cy="792088"/>
            <a:chOff x="1655675" y="4149080"/>
            <a:chExt cx="1152129" cy="792088"/>
          </a:xfrm>
        </p:grpSpPr>
        <p:sp>
          <p:nvSpPr>
            <p:cNvPr id="14" name="Rounded Rectangular Callout 13"/>
            <p:cNvSpPr/>
            <p:nvPr/>
          </p:nvSpPr>
          <p:spPr>
            <a:xfrm rot="10800000">
              <a:off x="1655676" y="4149080"/>
              <a:ext cx="1152128" cy="792088"/>
            </a:xfrm>
            <a:prstGeom prst="wedgeRoundRectCallout">
              <a:avLst>
                <a:gd name="adj1" fmla="val -20833"/>
                <a:gd name="adj2" fmla="val 79602"/>
                <a:gd name="adj3" fmla="val 16667"/>
              </a:avLst>
            </a:prstGeom>
            <a:solidFill>
              <a:srgbClr val="00CC33"/>
            </a:solidFill>
            <a:ln>
              <a:solidFill>
                <a:srgbClr val="00CC3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55675" y="4293096"/>
              <a:ext cx="1116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WHO?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32040" y="2204864"/>
            <a:ext cx="1224136" cy="720080"/>
            <a:chOff x="539552" y="2132856"/>
            <a:chExt cx="1224136" cy="720080"/>
          </a:xfrm>
        </p:grpSpPr>
        <p:sp>
          <p:nvSpPr>
            <p:cNvPr id="18" name="Rounded Rectangular Callout 17"/>
            <p:cNvSpPr/>
            <p:nvPr/>
          </p:nvSpPr>
          <p:spPr>
            <a:xfrm>
              <a:off x="539552" y="2132856"/>
              <a:ext cx="1224136" cy="720080"/>
            </a:xfrm>
            <a:prstGeom prst="wedgeRoundRectCallout">
              <a:avLst>
                <a:gd name="adj1" fmla="val -22216"/>
                <a:gd name="adj2" fmla="val 81313"/>
                <a:gd name="adj3" fmla="val 16667"/>
              </a:avLst>
            </a:prstGeom>
            <a:solidFill>
              <a:srgbClr val="FFCC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5556" y="2247255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HOW?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83968" y="4149080"/>
            <a:ext cx="1368152" cy="792088"/>
            <a:chOff x="1655674" y="4149080"/>
            <a:chExt cx="1368152" cy="792088"/>
          </a:xfrm>
        </p:grpSpPr>
        <p:sp>
          <p:nvSpPr>
            <p:cNvPr id="21" name="Rounded Rectangular Callout 20"/>
            <p:cNvSpPr/>
            <p:nvPr/>
          </p:nvSpPr>
          <p:spPr>
            <a:xfrm rot="10800000">
              <a:off x="1655675" y="4149080"/>
              <a:ext cx="1368151" cy="792088"/>
            </a:xfrm>
            <a:prstGeom prst="wedgeRoundRectCallout">
              <a:avLst>
                <a:gd name="adj1" fmla="val -20833"/>
                <a:gd name="adj2" fmla="val 79602"/>
                <a:gd name="adj3" fmla="val 16667"/>
              </a:avLst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55674" y="4293096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WHERE?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32240" y="2204864"/>
            <a:ext cx="1224136" cy="720080"/>
            <a:chOff x="539552" y="2132856"/>
            <a:chExt cx="1224136" cy="720080"/>
          </a:xfrm>
        </p:grpSpPr>
        <p:sp>
          <p:nvSpPr>
            <p:cNvPr id="24" name="Rounded Rectangular Callout 23"/>
            <p:cNvSpPr/>
            <p:nvPr/>
          </p:nvSpPr>
          <p:spPr>
            <a:xfrm>
              <a:off x="539552" y="2132856"/>
              <a:ext cx="1224136" cy="720080"/>
            </a:xfrm>
            <a:prstGeom prst="wedgeRoundRectCallout">
              <a:avLst>
                <a:gd name="adj1" fmla="val -22216"/>
                <a:gd name="adj2" fmla="val 81313"/>
                <a:gd name="adj3" fmla="val 16667"/>
              </a:avLst>
            </a:prstGeom>
            <a:solidFill>
              <a:srgbClr val="6633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5556" y="2247255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WHEN?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7544" y="2132856"/>
            <a:ext cx="1224136" cy="720080"/>
            <a:chOff x="539552" y="2132856"/>
            <a:chExt cx="1224136" cy="720080"/>
          </a:xfrm>
        </p:grpSpPr>
        <p:sp>
          <p:nvSpPr>
            <p:cNvPr id="30" name="Rounded Rectangular Callout 29"/>
            <p:cNvSpPr/>
            <p:nvPr/>
          </p:nvSpPr>
          <p:spPr>
            <a:xfrm>
              <a:off x="539552" y="2132856"/>
              <a:ext cx="1224136" cy="720080"/>
            </a:xfrm>
            <a:prstGeom prst="wedgeRoundRectCallout">
              <a:avLst>
                <a:gd name="adj1" fmla="val -22216"/>
                <a:gd name="adj2" fmla="val 81313"/>
                <a:gd name="adj3" fmla="val 16667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5556" y="2247255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WHY?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74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Communication: the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3773015"/>
          </a:xfrm>
        </p:spPr>
        <p:txBody>
          <a:bodyPr>
            <a:normAutofit/>
          </a:bodyPr>
          <a:lstStyle/>
          <a:p>
            <a:r>
              <a:rPr lang="en-US" dirty="0" smtClean="0"/>
              <a:t>Map the existing </a:t>
            </a:r>
            <a:r>
              <a:rPr lang="en-US" dirty="0"/>
              <a:t>c</a:t>
            </a:r>
            <a:r>
              <a:rPr lang="en-US" dirty="0" smtClean="0"/>
              <a:t>hannels of communication (on going by </a:t>
            </a:r>
            <a:r>
              <a:rPr lang="en-US" dirty="0" err="1" smtClean="0"/>
              <a:t>Henno</a:t>
            </a:r>
            <a:r>
              <a:rPr lang="en-US" dirty="0" smtClean="0"/>
              <a:t> </a:t>
            </a:r>
            <a:r>
              <a:rPr lang="en-US" dirty="0" err="1" smtClean="0"/>
              <a:t>Gous</a:t>
            </a:r>
            <a:r>
              <a:rPr lang="en-US" dirty="0" smtClean="0"/>
              <a:t> IT)</a:t>
            </a:r>
          </a:p>
          <a:p>
            <a:r>
              <a:rPr lang="en-US" dirty="0" smtClean="0"/>
              <a:t>Assign someone in charge of internal communication, this requires clear scope and adequate resources TBD  </a:t>
            </a:r>
          </a:p>
          <a:p>
            <a:r>
              <a:rPr lang="en-US" dirty="0" smtClean="0"/>
              <a:t>Achieve ESS internal communication strategy </a:t>
            </a:r>
          </a:p>
          <a:p>
            <a:r>
              <a:rPr lang="en-US" dirty="0" smtClean="0"/>
              <a:t>Implement the agreed communication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482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1756</TotalTime>
  <Words>519</Words>
  <Application>Microsoft Macintosh PowerPoint</Application>
  <PresentationFormat>On-screen Show (4:3)</PresentationFormat>
  <Paragraphs>78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 Core Powerpoint</vt:lpstr>
      <vt:lpstr>Summary of recommendations from  “Meetings and Communication” working group</vt:lpstr>
      <vt:lpstr>PowerPoint Presentation</vt:lpstr>
      <vt:lpstr>Meetings: the recommendations</vt:lpstr>
      <vt:lpstr>Communication Strategy</vt:lpstr>
      <vt:lpstr>Communication: the recommendations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ESS User</cp:lastModifiedBy>
  <cp:revision>41</cp:revision>
  <dcterms:created xsi:type="dcterms:W3CDTF">2013-10-29T16:05:10Z</dcterms:created>
  <dcterms:modified xsi:type="dcterms:W3CDTF">2016-08-22T07:27:19Z</dcterms:modified>
</cp:coreProperties>
</file>