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9" r:id="rId2"/>
    <p:sldId id="261" r:id="rId3"/>
    <p:sldId id="274" r:id="rId4"/>
    <p:sldId id="263" r:id="rId5"/>
    <p:sldId id="264" r:id="rId6"/>
    <p:sldId id="275" r:id="rId7"/>
    <p:sldId id="266" r:id="rId8"/>
    <p:sldId id="267" r:id="rId9"/>
    <p:sldId id="273" r:id="rId10"/>
    <p:sldId id="268" r:id="rId11"/>
    <p:sldId id="269" r:id="rId12"/>
    <p:sldId id="270" r:id="rId13"/>
    <p:sldId id="265" r:id="rId14"/>
    <p:sldId id="271" r:id="rId1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3AE2FF1-1D1D-3F45-92F4-AD7C0160554E}">
          <p14:sldIdLst>
            <p14:sldId id="259"/>
            <p14:sldId id="261"/>
            <p14:sldId id="274"/>
            <p14:sldId id="263"/>
            <p14:sldId id="264"/>
            <p14:sldId id="275"/>
          </p14:sldIdLst>
        </p14:section>
        <p14:section name="Backup slides" id="{E0F27CCE-ADF8-2E4B-BF95-4294259FCE63}">
          <p14:sldIdLst>
            <p14:sldId id="266"/>
            <p14:sldId id="267"/>
            <p14:sldId id="273"/>
            <p14:sldId id="268"/>
            <p14:sldId id="269"/>
            <p14:sldId id="270"/>
            <p14:sldId id="265"/>
            <p14:sldId id="271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8" autoAdjust="0"/>
    <p:restoredTop sz="93251" autoAdjust="0"/>
  </p:normalViewPr>
  <p:slideViewPr>
    <p:cSldViewPr>
      <p:cViewPr varScale="1">
        <p:scale>
          <a:sx n="92" d="100"/>
          <a:sy n="92" d="100"/>
        </p:scale>
        <p:origin x="-1872" y="-120"/>
      </p:cViewPr>
      <p:guideLst>
        <p:guide orient="horz" pos="28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30/08/16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Integration work and reviews is not a straightforward effort as the sub-projects are in different stages and thus have reached different level of maturity</a:t>
            </a:r>
          </a:p>
          <a:p>
            <a:r>
              <a:rPr lang="en-US" dirty="0" smtClean="0"/>
              <a:t>Introduces yet another dimension of complexity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63842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30/08/16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30/08/16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30/08/16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30/08/16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30/08/16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000" noProof="0" dirty="0" smtClean="0"/>
              <a:t>Summary of outcome and achievements; </a:t>
            </a:r>
            <a:br>
              <a:rPr lang="en-GB" sz="4000" noProof="0" dirty="0" smtClean="0"/>
            </a:br>
            <a:r>
              <a:rPr lang="en-GB" sz="4000" noProof="0" dirty="0" smtClean="0"/>
              <a:t>Scope &amp; Requirements Workgroup</a:t>
            </a:r>
            <a:endParaRPr lang="en-GB" sz="4000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noProof="0" dirty="0" smtClean="0">
                <a:solidFill>
                  <a:schemeClr val="bg1"/>
                </a:solidFill>
              </a:rPr>
              <a:t>Peter Sångberg</a:t>
            </a:r>
          </a:p>
          <a:p>
            <a:r>
              <a:rPr lang="en-GB" sz="2000" noProof="0" dirty="0" smtClean="0">
                <a:solidFill>
                  <a:schemeClr val="bg1"/>
                </a:solidFill>
              </a:rPr>
              <a:t>Systems Engineer, NSS</a:t>
            </a:r>
            <a:endParaRPr lang="en-GB" sz="2000" noProof="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err="1" smtClean="0">
                <a:solidFill>
                  <a:srgbClr val="FFFFFF"/>
                </a:solidFill>
              </a:rPr>
              <a:t>www.europeanspallationsource.se</a:t>
            </a:r>
            <a:endParaRPr lang="en-GB" sz="1600" dirty="0" smtClean="0">
              <a:solidFill>
                <a:srgbClr val="FFFFFF"/>
              </a:solidFill>
            </a:endParaRPr>
          </a:p>
          <a:p>
            <a:pPr algn="ctr"/>
            <a:fld id="{656E358F-28A8-D04A-99E6-206C49444CD4}" type="datetime3">
              <a:rPr lang="sv-SE" sz="1400" smtClean="0">
                <a:solidFill>
                  <a:srgbClr val="FFFFFF"/>
                </a:solidFill>
              </a:rPr>
              <a:t>30 August 2016</a:t>
            </a:fld>
            <a:endParaRPr lang="en-GB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010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manage interfaces specifically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ESS system interface define a “interface management package” that contains or refers to:</a:t>
            </a:r>
          </a:p>
          <a:p>
            <a:pPr lvl="1"/>
            <a:r>
              <a:rPr lang="en-US" dirty="0" smtClean="0"/>
              <a:t>Interface requirements</a:t>
            </a:r>
          </a:p>
          <a:p>
            <a:pPr lvl="1"/>
            <a:r>
              <a:rPr lang="en-US" dirty="0" smtClean="0"/>
              <a:t>Interface descriptions</a:t>
            </a:r>
          </a:p>
          <a:p>
            <a:pPr lvl="1"/>
            <a:r>
              <a:rPr lang="en-US" dirty="0" smtClean="0"/>
              <a:t>Templates/formats/relations, as needed</a:t>
            </a:r>
          </a:p>
          <a:p>
            <a:pPr lvl="1"/>
            <a:r>
              <a:rPr lang="en-US" dirty="0" smtClean="0"/>
              <a:t>Descriptions of “how to”</a:t>
            </a:r>
            <a:endParaRPr lang="en-US" dirty="0"/>
          </a:p>
          <a:p>
            <a:r>
              <a:rPr lang="en-US" dirty="0" smtClean="0"/>
              <a:t>The content of the package can be developed in Word, Excel, DOORS, etc., but </a:t>
            </a:r>
            <a:r>
              <a:rPr lang="en-US" dirty="0" err="1" smtClean="0"/>
              <a:t>baselined</a:t>
            </a:r>
            <a:r>
              <a:rPr lang="en-US" dirty="0"/>
              <a:t> </a:t>
            </a:r>
            <a:r>
              <a:rPr lang="en-US" dirty="0" smtClean="0"/>
              <a:t>in CHESS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91783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 behind Integration Reviews: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11</a:t>
            </a:fld>
            <a:endParaRPr lang="sv-SE" dirty="0"/>
          </a:p>
        </p:txBody>
      </p:sp>
      <p:grpSp>
        <p:nvGrpSpPr>
          <p:cNvPr id="3" name="Group 2"/>
          <p:cNvGrpSpPr/>
          <p:nvPr/>
        </p:nvGrpSpPr>
        <p:grpSpPr>
          <a:xfrm>
            <a:off x="395536" y="2060848"/>
            <a:ext cx="4248472" cy="504057"/>
            <a:chOff x="323528" y="3350640"/>
            <a:chExt cx="8568952" cy="804790"/>
          </a:xfrm>
        </p:grpSpPr>
        <p:sp>
          <p:nvSpPr>
            <p:cNvPr id="5" name="Rectangle 4"/>
            <p:cNvSpPr/>
            <p:nvPr/>
          </p:nvSpPr>
          <p:spPr>
            <a:xfrm>
              <a:off x="323528" y="3356992"/>
              <a:ext cx="2520280" cy="79208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System Design</a:t>
              </a:r>
              <a:endParaRPr lang="en-US" sz="1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383868" y="3350641"/>
              <a:ext cx="2160239" cy="792087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Detailed Design</a:t>
              </a:r>
              <a:endParaRPr lang="en-US" sz="14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084168" y="3356992"/>
              <a:ext cx="2808312" cy="79208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Construction</a:t>
              </a:r>
              <a:endParaRPr lang="en-US" sz="1400" dirty="0"/>
            </a:p>
          </p:txBody>
        </p:sp>
        <p:cxnSp>
          <p:nvCxnSpPr>
            <p:cNvPr id="8" name="Elbow Connector 7"/>
            <p:cNvCxnSpPr>
              <a:stCxn id="6" idx="0"/>
              <a:endCxn id="5" idx="0"/>
            </p:cNvCxnSpPr>
            <p:nvPr/>
          </p:nvCxnSpPr>
          <p:spPr>
            <a:xfrm rot="16200000" flipH="1" flipV="1">
              <a:off x="3020653" y="1913656"/>
              <a:ext cx="6351" cy="2880320"/>
            </a:xfrm>
            <a:prstGeom prst="bentConnector3">
              <a:avLst>
                <a:gd name="adj1" fmla="val -4470082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lbow Connector 10"/>
            <p:cNvCxnSpPr>
              <a:stCxn id="7" idx="2"/>
              <a:endCxn id="5" idx="2"/>
            </p:cNvCxnSpPr>
            <p:nvPr/>
          </p:nvCxnSpPr>
          <p:spPr>
            <a:xfrm rot="5400000">
              <a:off x="4535996" y="1196752"/>
              <a:ext cx="12700" cy="5904656"/>
            </a:xfrm>
            <a:prstGeom prst="bentConnector3">
              <a:avLst>
                <a:gd name="adj1" fmla="val 5360291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>
              <a:stCxn id="7" idx="2"/>
              <a:endCxn id="6" idx="2"/>
            </p:cNvCxnSpPr>
            <p:nvPr/>
          </p:nvCxnSpPr>
          <p:spPr>
            <a:xfrm rot="5400000" flipH="1">
              <a:off x="5972982" y="2633737"/>
              <a:ext cx="6351" cy="3024336"/>
            </a:xfrm>
            <a:prstGeom prst="bentConnector3">
              <a:avLst>
                <a:gd name="adj1" fmla="val -4470082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Chevron 27"/>
            <p:cNvSpPr/>
            <p:nvPr/>
          </p:nvSpPr>
          <p:spPr>
            <a:xfrm>
              <a:off x="2915816" y="3501008"/>
              <a:ext cx="432048" cy="504056"/>
            </a:xfrm>
            <a:prstGeom prst="chevron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29" name="Chevron 28"/>
            <p:cNvSpPr/>
            <p:nvPr/>
          </p:nvSpPr>
          <p:spPr>
            <a:xfrm>
              <a:off x="5580112" y="3501008"/>
              <a:ext cx="432048" cy="504056"/>
            </a:xfrm>
            <a:prstGeom prst="chevron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323528" y="1484784"/>
            <a:ext cx="47831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Preferred </a:t>
            </a:r>
            <a:r>
              <a:rPr lang="en-US" sz="2000" dirty="0" smtClean="0"/>
              <a:t>and ideal </a:t>
            </a:r>
            <a:r>
              <a:rPr lang="en-US" sz="2000" dirty="0"/>
              <a:t>way to ensure </a:t>
            </a:r>
            <a:r>
              <a:rPr lang="en-US" sz="2000" dirty="0" smtClean="0"/>
              <a:t>outcome: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5004048" y="1988840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Integration work required, but easily managed.</a:t>
            </a:r>
            <a:endParaRPr lang="en-US" sz="20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5508104" y="4653136"/>
            <a:ext cx="3024336" cy="1944216"/>
            <a:chOff x="2483768" y="1628800"/>
            <a:chExt cx="4968552" cy="3024336"/>
          </a:xfrm>
        </p:grpSpPr>
        <p:sp>
          <p:nvSpPr>
            <p:cNvPr id="23" name="Right Arrow 22"/>
            <p:cNvSpPr/>
            <p:nvPr/>
          </p:nvSpPr>
          <p:spPr>
            <a:xfrm>
              <a:off x="2627784" y="1628800"/>
              <a:ext cx="4824536" cy="3024336"/>
            </a:xfrm>
            <a:prstGeom prst="rightArrow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483768" y="1772816"/>
              <a:ext cx="2880320" cy="79208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System Design</a:t>
              </a:r>
              <a:endParaRPr lang="en-US" sz="16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635896" y="2708920"/>
              <a:ext cx="2016224" cy="79208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Detailed Design</a:t>
              </a:r>
              <a:endParaRPr lang="en-US" sz="16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499992" y="3645024"/>
              <a:ext cx="2880320" cy="79208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Construction</a:t>
              </a:r>
              <a:endParaRPr lang="en-US" sz="1600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2123728" y="3645024"/>
            <a:ext cx="40591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However our reality is:</a:t>
            </a:r>
            <a:endParaRPr lang="en-US" sz="3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39552" y="4365104"/>
            <a:ext cx="49685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Where: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Integration requires a hands-on and practical approach on a day-to-day basis</a:t>
            </a:r>
          </a:p>
          <a:p>
            <a:r>
              <a:rPr lang="en-US" sz="2000" dirty="0" smtClean="0"/>
              <a:t>And given ESS current status and schedule: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There is an urgent need for Integration Reviews led by an independent and responsible entity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55047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ectangle 139"/>
          <p:cNvSpPr/>
          <p:nvPr/>
        </p:nvSpPr>
        <p:spPr>
          <a:xfrm>
            <a:off x="7236296" y="3090488"/>
            <a:ext cx="864096" cy="43204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C101</a:t>
            </a:r>
          </a:p>
          <a:p>
            <a:pPr algn="ctr"/>
            <a:r>
              <a:rPr lang="en-US" sz="1600" dirty="0" smtClean="0"/>
              <a:t>Skanska</a:t>
            </a:r>
            <a:endParaRPr lang="en-US" sz="1600" dirty="0"/>
          </a:p>
        </p:txBody>
      </p:sp>
      <p:sp>
        <p:nvSpPr>
          <p:cNvPr id="119" name="Rectangle 118"/>
          <p:cNvSpPr/>
          <p:nvPr/>
        </p:nvSpPr>
        <p:spPr>
          <a:xfrm>
            <a:off x="179512" y="1456271"/>
            <a:ext cx="2016224" cy="28083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System Design</a:t>
            </a:r>
            <a:endParaRPr lang="en-US" dirty="0"/>
          </a:p>
        </p:txBody>
      </p:sp>
      <p:sp>
        <p:nvSpPr>
          <p:cNvPr id="137" name="Left-Right Arrow 136"/>
          <p:cNvSpPr/>
          <p:nvPr/>
        </p:nvSpPr>
        <p:spPr>
          <a:xfrm rot="16200000">
            <a:off x="-366971" y="2607331"/>
            <a:ext cx="2016224" cy="779242"/>
          </a:xfrm>
          <a:prstGeom prst="leftRightArrow">
            <a:avLst>
              <a:gd name="adj1" fmla="val 49649"/>
              <a:gd name="adj2" fmla="val 57274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Left-Right Arrow 134"/>
          <p:cNvSpPr/>
          <p:nvPr/>
        </p:nvSpPr>
        <p:spPr>
          <a:xfrm>
            <a:off x="2411760" y="1628800"/>
            <a:ext cx="576064" cy="2520280"/>
          </a:xfrm>
          <a:prstGeom prst="leftRightArrow">
            <a:avLst>
              <a:gd name="adj1" fmla="val 56173"/>
              <a:gd name="adj2" fmla="val 40702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Reviews - ESS </a:t>
            </a:r>
            <a:r>
              <a:rPr lang="en-US" dirty="0"/>
              <a:t>requires multidimensional Integration: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12</a:t>
            </a:fld>
            <a:endParaRPr lang="sv-SE" dirty="0"/>
          </a:p>
        </p:txBody>
      </p:sp>
      <p:sp>
        <p:nvSpPr>
          <p:cNvPr id="6" name="Rectangle 5"/>
          <p:cNvSpPr/>
          <p:nvPr/>
        </p:nvSpPr>
        <p:spPr>
          <a:xfrm>
            <a:off x="683568" y="1772816"/>
            <a:ext cx="864096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ACC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683568" y="2276872"/>
            <a:ext cx="864096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TGT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683568" y="3789040"/>
            <a:ext cx="864096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NSS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683568" y="2780928"/>
            <a:ext cx="864096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CF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683568" y="3284984"/>
            <a:ext cx="864096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ICS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4293096"/>
            <a:ext cx="244827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System Documentation 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is prepared according to the SEMP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Multiple Juncture points. 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Gradually increased maturity of system designs.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The different projects are in different stages of maturity. </a:t>
            </a:r>
            <a:endParaRPr lang="en-US" sz="1400" dirty="0"/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Project do not generally share delivery times</a:t>
            </a:r>
          </a:p>
        </p:txBody>
      </p:sp>
      <p:cxnSp>
        <p:nvCxnSpPr>
          <p:cNvPr id="13" name="Elbow Connector 12"/>
          <p:cNvCxnSpPr>
            <a:stCxn id="6" idx="3"/>
          </p:cNvCxnSpPr>
          <p:nvPr/>
        </p:nvCxnSpPr>
        <p:spPr>
          <a:xfrm>
            <a:off x="1547664" y="1988840"/>
            <a:ext cx="1944216" cy="576064"/>
          </a:xfrm>
          <a:prstGeom prst="bentConnector3">
            <a:avLst>
              <a:gd name="adj1" fmla="val 99990"/>
            </a:avLst>
          </a:prstGeom>
          <a:ln w="9525"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7" idx="3"/>
          </p:cNvCxnSpPr>
          <p:nvPr/>
        </p:nvCxnSpPr>
        <p:spPr>
          <a:xfrm>
            <a:off x="1547664" y="2492896"/>
            <a:ext cx="2304256" cy="72008"/>
          </a:xfrm>
          <a:prstGeom prst="bentConnector3">
            <a:avLst>
              <a:gd name="adj1" fmla="val 100052"/>
            </a:avLst>
          </a:prstGeom>
          <a:ln w="9525"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9" idx="3"/>
            <a:endCxn id="30" idx="0"/>
          </p:cNvCxnSpPr>
          <p:nvPr/>
        </p:nvCxnSpPr>
        <p:spPr>
          <a:xfrm flipV="1">
            <a:off x="1547664" y="2559761"/>
            <a:ext cx="2664296" cy="437191"/>
          </a:xfrm>
          <a:prstGeom prst="bentConnector4">
            <a:avLst>
              <a:gd name="adj1" fmla="val 28378"/>
              <a:gd name="adj2" fmla="val 152288"/>
            </a:avLst>
          </a:prstGeom>
          <a:ln w="9525"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059832" y="2559761"/>
            <a:ext cx="2304256" cy="58120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Holistic &amp; Integrated Detailed Design</a:t>
            </a:r>
            <a:endParaRPr lang="en-US" sz="1600" dirty="0"/>
          </a:p>
        </p:txBody>
      </p:sp>
      <p:cxnSp>
        <p:nvCxnSpPr>
          <p:cNvPr id="33" name="Elbow Connector 32"/>
          <p:cNvCxnSpPr>
            <a:stCxn id="10" idx="3"/>
          </p:cNvCxnSpPr>
          <p:nvPr/>
        </p:nvCxnSpPr>
        <p:spPr>
          <a:xfrm flipV="1">
            <a:off x="1547664" y="3140968"/>
            <a:ext cx="2520280" cy="360040"/>
          </a:xfrm>
          <a:prstGeom prst="bentConnector3">
            <a:avLst>
              <a:gd name="adj1" fmla="val 99875"/>
            </a:avLst>
          </a:prstGeom>
          <a:ln w="9525"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8" idx="3"/>
          </p:cNvCxnSpPr>
          <p:nvPr/>
        </p:nvCxnSpPr>
        <p:spPr>
          <a:xfrm flipV="1">
            <a:off x="1547664" y="3140968"/>
            <a:ext cx="2736304" cy="864096"/>
          </a:xfrm>
          <a:prstGeom prst="bentConnector3">
            <a:avLst>
              <a:gd name="adj1" fmla="val 100674"/>
            </a:avLst>
          </a:prstGeom>
          <a:ln w="9525"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915816" y="4195269"/>
            <a:ext cx="3312368" cy="2677656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US" sz="1400" dirty="0" smtClean="0"/>
              <a:t>Prepared Design Solutions </a:t>
            </a:r>
          </a:p>
          <a:p>
            <a:pPr marL="285750" lvl="1" indent="-285750">
              <a:buFont typeface="Arial"/>
              <a:buChar char="•"/>
            </a:pPr>
            <a:r>
              <a:rPr lang="en-US" sz="1400" dirty="0" smtClean="0"/>
              <a:t>3D Models (EPL</a:t>
            </a:r>
            <a:r>
              <a:rPr lang="en-US" sz="1400" dirty="0"/>
              <a:t>) (Clash detection!</a:t>
            </a:r>
            <a:r>
              <a:rPr lang="en-US" sz="1400" dirty="0" smtClean="0"/>
              <a:t>)</a:t>
            </a:r>
          </a:p>
          <a:p>
            <a:pPr marL="742840" lvl="1" indent="-285750">
              <a:buFont typeface="Arial"/>
              <a:buChar char="•"/>
            </a:pPr>
            <a:r>
              <a:rPr lang="en-US" sz="1400" dirty="0" smtClean="0"/>
              <a:t>Accelerator</a:t>
            </a:r>
          </a:p>
          <a:p>
            <a:pPr marL="742840" lvl="1" indent="-285750">
              <a:buFont typeface="Arial"/>
              <a:buChar char="•"/>
            </a:pPr>
            <a:r>
              <a:rPr lang="en-US" sz="1400" dirty="0" smtClean="0"/>
              <a:t>Target</a:t>
            </a:r>
          </a:p>
          <a:p>
            <a:pPr marL="742840" lvl="1" indent="-285750">
              <a:buFont typeface="Arial"/>
              <a:buChar char="•"/>
            </a:pPr>
            <a:r>
              <a:rPr lang="en-US" sz="1400" dirty="0" smtClean="0"/>
              <a:t>Neutron Instruments</a:t>
            </a:r>
          </a:p>
          <a:p>
            <a:pPr marL="742840" lvl="1" indent="-285750">
              <a:buFont typeface="Arial"/>
              <a:buChar char="•"/>
            </a:pPr>
            <a:r>
              <a:rPr lang="en-US" sz="1400" dirty="0" smtClean="0"/>
              <a:t>CF Building items: doors, walls etc.</a:t>
            </a:r>
          </a:p>
          <a:p>
            <a:pPr marL="742840" lvl="1" indent="-285750">
              <a:buFont typeface="Arial"/>
              <a:buChar char="•"/>
            </a:pPr>
            <a:r>
              <a:rPr lang="en-US" sz="1400" dirty="0" smtClean="0"/>
              <a:t>Main services: piping, cable trays, ventilation and cooling systems etc.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Installation sequence planning (when, order, required equipment (cranes, personnel, tools, forklifts etc.))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6550125" y="3861048"/>
            <a:ext cx="25922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400" dirty="0" smtClean="0"/>
              <a:t>Piling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Concrete work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Walls &amp; roofs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Rooms/zones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Outfitting Conventional</a:t>
            </a:r>
          </a:p>
          <a:p>
            <a:r>
              <a:rPr lang="en-US" sz="1400" dirty="0" smtClean="0"/>
              <a:t>      (substations, pumps,  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motors)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Outfitting facility specific 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(Accelerator, Target, ICS,   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  NSS components)</a:t>
            </a:r>
            <a:endParaRPr lang="en-US" sz="1400" dirty="0"/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Pipe/vent/cable routing</a:t>
            </a:r>
            <a:endParaRPr lang="en-US" sz="1400" dirty="0"/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Etc.</a:t>
            </a:r>
          </a:p>
        </p:txBody>
      </p:sp>
      <p:sp>
        <p:nvSpPr>
          <p:cNvPr id="65" name="Rectangle 64"/>
          <p:cNvSpPr/>
          <p:nvPr/>
        </p:nvSpPr>
        <p:spPr>
          <a:xfrm>
            <a:off x="6804248" y="2564904"/>
            <a:ext cx="1753238" cy="57606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Construction</a:t>
            </a:r>
            <a:endParaRPr lang="en-US" sz="1600" dirty="0"/>
          </a:p>
        </p:txBody>
      </p:sp>
      <p:sp>
        <p:nvSpPr>
          <p:cNvPr id="136" name="Left-Right Arrow 135"/>
          <p:cNvSpPr/>
          <p:nvPr/>
        </p:nvSpPr>
        <p:spPr>
          <a:xfrm>
            <a:off x="5580112" y="2132856"/>
            <a:ext cx="1008112" cy="1440160"/>
          </a:xfrm>
          <a:prstGeom prst="leftRightArrow">
            <a:avLst>
              <a:gd name="adj1" fmla="val 49489"/>
              <a:gd name="adj2" fmla="val 40702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Left-Right Arrow 137"/>
          <p:cNvSpPr/>
          <p:nvPr/>
        </p:nvSpPr>
        <p:spPr>
          <a:xfrm>
            <a:off x="5436096" y="1412776"/>
            <a:ext cx="711696" cy="440432"/>
          </a:xfrm>
          <a:prstGeom prst="leftRightArrow">
            <a:avLst>
              <a:gd name="adj1" fmla="val 49489"/>
              <a:gd name="adj2" fmla="val 40702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TextBox 138"/>
          <p:cNvSpPr txBox="1"/>
          <p:nvPr/>
        </p:nvSpPr>
        <p:spPr>
          <a:xfrm>
            <a:off x="6191565" y="1412776"/>
            <a:ext cx="295084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= Dedicated hands-on &amp; practical</a:t>
            </a:r>
          </a:p>
          <a:p>
            <a:r>
              <a:rPr lang="en-US" sz="1600" dirty="0" smtClean="0"/>
              <a:t>Integration effort required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82427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Reviews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464496"/>
          </a:xfrm>
        </p:spPr>
        <p:txBody>
          <a:bodyPr>
            <a:noAutofit/>
          </a:bodyPr>
          <a:lstStyle/>
          <a:p>
            <a:r>
              <a:rPr lang="en-US" sz="1800" dirty="0" smtClean="0"/>
              <a:t>Integration reviews should be conducted to align and harmonize the ESS Project</a:t>
            </a:r>
          </a:p>
          <a:p>
            <a:r>
              <a:rPr lang="en-US" sz="1800" dirty="0" smtClean="0"/>
              <a:t>Integration reviews on/between lower levels are managed within each sub-project (ACC, TGT, NSS, ICS, &amp; CF) . </a:t>
            </a:r>
          </a:p>
          <a:p>
            <a:r>
              <a:rPr lang="en-US" sz="1800" dirty="0" smtClean="0"/>
              <a:t>The critical driver of the IRs is the alignment and consistency between design solutions (3D models</a:t>
            </a:r>
            <a:r>
              <a:rPr lang="en-US" sz="1800" dirty="0"/>
              <a:t>, </a:t>
            </a:r>
            <a:r>
              <a:rPr lang="en-US" sz="1800" dirty="0" smtClean="0"/>
              <a:t>controls implementation, various analysis and the functional &amp; physical aspects) provided for construction, from an ESS wide perspective (i.e. holistic) and the system documentation that is the basis for them. </a:t>
            </a:r>
          </a:p>
          <a:p>
            <a:r>
              <a:rPr lang="en-US" sz="1800" dirty="0" smtClean="0"/>
              <a:t>Required resources and schedule impact due to Installation Sequence planning is dependent on Integration reviews as per this document.</a:t>
            </a:r>
          </a:p>
          <a:p>
            <a:r>
              <a:rPr lang="en-US" sz="1800" dirty="0" smtClean="0"/>
              <a:t>Integration Reviews should be based on actual maturity of the development of ESS – It is a practical and hands-on effort and NO POWERPOINT or other DOCUMENTATION ENGINEERING exercise. </a:t>
            </a:r>
          </a:p>
          <a:p>
            <a:endParaRPr lang="en-US" sz="1800" dirty="0" smtClean="0"/>
          </a:p>
          <a:p>
            <a:pPr marL="0" indent="0" algn="ctr">
              <a:buNone/>
            </a:pPr>
            <a:r>
              <a:rPr lang="en-US" dirty="0" smtClean="0"/>
              <a:t>Integration Reviews are the culmination of a continuous hands-on work  </a:t>
            </a:r>
            <a:r>
              <a:rPr lang="en-US" u="sng" dirty="0" smtClean="0"/>
              <a:t>in-between these events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93160" y="6356352"/>
            <a:ext cx="2133600" cy="365125"/>
          </a:xfrm>
        </p:spPr>
        <p:txBody>
          <a:bodyPr/>
          <a:lstStyle/>
          <a:p>
            <a:fld id="{551115BC-487E-4422-894C-CB7CD3E79223}" type="slidenum">
              <a:rPr lang="sv-SE" smtClean="0"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64288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 descr="Screen Shot 2016-08-24 at 11.24.4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2776"/>
            <a:ext cx="9144000" cy="52666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Integration Reviews – How they fit into the “bigger picture”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9973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Recommendation 1 (3)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Recommendation</a:t>
            </a:r>
            <a:endParaRPr lang="en-GB" sz="2400" i="1" dirty="0" smtClean="0"/>
          </a:p>
          <a:p>
            <a:pPr marL="457200" lvl="1" indent="0">
              <a:buNone/>
            </a:pPr>
            <a:r>
              <a:rPr lang="en-GB" sz="2000" i="1" dirty="0"/>
              <a:t>Reassess the PBS using primary function as </a:t>
            </a:r>
            <a:r>
              <a:rPr lang="en-GB" sz="2000" i="1" dirty="0" smtClean="0"/>
              <a:t>guiding principle</a:t>
            </a:r>
          </a:p>
          <a:p>
            <a:pPr lvl="1"/>
            <a:r>
              <a:rPr lang="en-GB" sz="1800" dirty="0" smtClean="0"/>
              <a:t>Aims to </a:t>
            </a:r>
            <a:r>
              <a:rPr lang="en-GB" sz="1800" dirty="0"/>
              <a:t>address:</a:t>
            </a:r>
          </a:p>
          <a:p>
            <a:pPr lvl="2"/>
            <a:r>
              <a:rPr lang="en-GB" sz="1400" dirty="0"/>
              <a:t>“Silo”-thinking: reduced by using function instead of entity (discipline) in the breakdown structure</a:t>
            </a:r>
            <a:r>
              <a:rPr lang="en-GB" sz="1400" dirty="0" smtClean="0"/>
              <a:t>.</a:t>
            </a:r>
            <a:endParaRPr lang="en-GB" sz="1800" i="1" dirty="0"/>
          </a:p>
          <a:p>
            <a:r>
              <a:rPr lang="en-GB" sz="2400" dirty="0" smtClean="0"/>
              <a:t>Achievements:</a:t>
            </a:r>
          </a:p>
          <a:p>
            <a:pPr lvl="1"/>
            <a:r>
              <a:rPr lang="en-GB" sz="1800" dirty="0" smtClean="0"/>
              <a:t>Discussions underway between ICS and NSS </a:t>
            </a:r>
            <a:r>
              <a:rPr lang="en-GB" sz="1800" dirty="0" err="1" smtClean="0"/>
              <a:t>w.r.t</a:t>
            </a:r>
            <a:r>
              <a:rPr lang="en-GB" sz="1800" dirty="0" smtClean="0"/>
              <a:t> the Instruments breakdown structure. </a:t>
            </a:r>
          </a:p>
          <a:p>
            <a:pPr lvl="1"/>
            <a:r>
              <a:rPr lang="en-GB" sz="1800" dirty="0" smtClean="0"/>
              <a:t>An initiative is about to commence to reassess the ESS FBS – changes and additions will be made into the so far implemented structure. Initiative is led by EIS/PIM</a:t>
            </a:r>
          </a:p>
          <a:p>
            <a:pPr lvl="1"/>
            <a:r>
              <a:rPr lang="en-GB" sz="1800" dirty="0" smtClean="0">
                <a:solidFill>
                  <a:srgbClr val="000000"/>
                </a:solidFill>
              </a:rPr>
              <a:t>No consensus that function-based breakdown will address “silo”-thinking during the development.</a:t>
            </a:r>
          </a:p>
          <a:p>
            <a:pPr lvl="1"/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3149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2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85213" cy="5257800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 smtClean="0"/>
              <a:t>Recommendation:</a:t>
            </a:r>
          </a:p>
          <a:p>
            <a:pPr marL="457200" lvl="1" indent="0">
              <a:buNone/>
            </a:pPr>
            <a:r>
              <a:rPr lang="en-US" sz="2600" i="1" dirty="0" smtClean="0"/>
              <a:t>Each project to develop and document Scope &amp; Requirements…</a:t>
            </a:r>
            <a:endParaRPr lang="en-US" sz="2000" i="1" dirty="0" smtClean="0"/>
          </a:p>
          <a:p>
            <a:pPr lvl="1"/>
            <a:r>
              <a:rPr lang="en-US" sz="2300" dirty="0" smtClean="0"/>
              <a:t>Aims to address/acknowledge:</a:t>
            </a:r>
          </a:p>
          <a:p>
            <a:pPr lvl="2"/>
            <a:r>
              <a:rPr lang="en-US" sz="2100" dirty="0"/>
              <a:t>T</a:t>
            </a:r>
            <a:r>
              <a:rPr lang="en-US" sz="2100" dirty="0" smtClean="0"/>
              <a:t>hat each project is different</a:t>
            </a:r>
          </a:p>
          <a:p>
            <a:pPr lvl="2"/>
            <a:r>
              <a:rPr lang="en-US" sz="2100" dirty="0" smtClean="0"/>
              <a:t>That each project has different methodologies and different ways to document</a:t>
            </a:r>
          </a:p>
          <a:p>
            <a:pPr lvl="1"/>
            <a:r>
              <a:rPr lang="en-US" sz="2300" dirty="0" smtClean="0"/>
              <a:t>Agreement of:</a:t>
            </a:r>
          </a:p>
          <a:p>
            <a:pPr lvl="2"/>
            <a:r>
              <a:rPr lang="en-US" sz="2100" dirty="0" smtClean="0"/>
              <a:t>“</a:t>
            </a:r>
            <a:r>
              <a:rPr lang="en-US" sz="2100" dirty="0"/>
              <a:t>W</a:t>
            </a:r>
            <a:r>
              <a:rPr lang="en-US" sz="2100" dirty="0" smtClean="0"/>
              <a:t>hat” needs to be documented for any given system  </a:t>
            </a:r>
          </a:p>
          <a:p>
            <a:pPr lvl="2"/>
            <a:r>
              <a:rPr lang="en-US" sz="2100" dirty="0" smtClean="0"/>
              <a:t>Transparency by having a cross-reference document/table linking “what “ to “where”</a:t>
            </a:r>
          </a:p>
          <a:p>
            <a:pPr lvl="2"/>
            <a:r>
              <a:rPr lang="en-US" sz="2100" dirty="0" smtClean="0"/>
              <a:t>How to manage interfaces by using a more flexible approach than the set context and format of the formal ICD</a:t>
            </a:r>
            <a:r>
              <a:rPr lang="en-US" sz="2100" dirty="0"/>
              <a:t> </a:t>
            </a:r>
            <a:r>
              <a:rPr lang="en-US" sz="2100" dirty="0" smtClean="0"/>
              <a:t>– introduced; Interface Management Package (IMP)</a:t>
            </a:r>
            <a:r>
              <a:rPr lang="en-US" dirty="0" smtClean="0"/>
              <a:t>.</a:t>
            </a:r>
          </a:p>
          <a:p>
            <a:r>
              <a:rPr lang="en-US" sz="3100" dirty="0" smtClean="0"/>
              <a:t>Achievements:</a:t>
            </a:r>
          </a:p>
          <a:p>
            <a:pPr lvl="1"/>
            <a:r>
              <a:rPr lang="en-US" sz="2600" dirty="0" smtClean="0"/>
              <a:t>Simplified </a:t>
            </a:r>
            <a:r>
              <a:rPr lang="en-US" sz="2600" dirty="0"/>
              <a:t>and flexible </a:t>
            </a:r>
            <a:r>
              <a:rPr lang="en-US" sz="2600" dirty="0" smtClean="0"/>
              <a:t>chess templates </a:t>
            </a:r>
            <a:r>
              <a:rPr lang="en-US" sz="2600" dirty="0"/>
              <a:t>have been created for</a:t>
            </a:r>
          </a:p>
          <a:p>
            <a:pPr lvl="2"/>
            <a:r>
              <a:rPr lang="en-US" sz="2100" dirty="0" smtClean="0"/>
              <a:t>Requirements (Stakeholder and Technical)</a:t>
            </a:r>
          </a:p>
          <a:p>
            <a:pPr lvl="2"/>
            <a:r>
              <a:rPr lang="en-US" sz="2100" dirty="0" smtClean="0"/>
              <a:t>Interface descriptions. IMPs and templates for these needs to be further discussed.</a:t>
            </a:r>
            <a:endParaRPr lang="en-US" sz="2100" dirty="0"/>
          </a:p>
          <a:p>
            <a:pPr lvl="2"/>
            <a:r>
              <a:rPr lang="en-US" sz="2100" dirty="0"/>
              <a:t>System </a:t>
            </a:r>
            <a:r>
              <a:rPr lang="en-US" sz="2100" dirty="0" smtClean="0"/>
              <a:t>architecture and allocation </a:t>
            </a:r>
            <a:r>
              <a:rPr lang="en-US" sz="2100" dirty="0"/>
              <a:t>of </a:t>
            </a:r>
            <a:r>
              <a:rPr lang="en-US" sz="2100" dirty="0" smtClean="0"/>
              <a:t>requirements</a:t>
            </a:r>
          </a:p>
          <a:p>
            <a:pPr lvl="2"/>
            <a:r>
              <a:rPr lang="en-US" sz="2100" dirty="0" smtClean="0"/>
              <a:t>System documentation table etc.</a:t>
            </a:r>
            <a:endParaRPr lang="en-US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5877272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Chosen methodologies and documentation also need to comply with the ESS design process which has been conveyed to SSM in the PSAR. 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761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2 (3),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060848"/>
            <a:ext cx="3744416" cy="29089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The PSAR states in paragraph 3.2:</a:t>
            </a:r>
          </a:p>
          <a:p>
            <a:pPr marL="0" indent="0">
              <a:buNone/>
            </a:pPr>
            <a:r>
              <a:rPr lang="en-US" sz="1400" dirty="0" smtClean="0"/>
              <a:t>“Radiation </a:t>
            </a:r>
            <a:r>
              <a:rPr lang="en-US" sz="1400" dirty="0"/>
              <a:t>safety analyses and methodologies are an </a:t>
            </a:r>
            <a:r>
              <a:rPr lang="en-US" sz="1400" dirty="0" smtClean="0"/>
              <a:t>integral</a:t>
            </a:r>
            <a:r>
              <a:rPr lang="en-US" sz="1400" dirty="0"/>
              <a:t> </a:t>
            </a:r>
            <a:r>
              <a:rPr lang="en-US" sz="1400" dirty="0" smtClean="0"/>
              <a:t>part </a:t>
            </a:r>
            <a:r>
              <a:rPr lang="en-US" sz="1400" dirty="0"/>
              <a:t>of </a:t>
            </a:r>
            <a:r>
              <a:rPr lang="en-US" sz="1400" b="1" dirty="0" smtClean="0"/>
              <a:t>ESS’s</a:t>
            </a:r>
            <a:r>
              <a:rPr lang="en-US" sz="1400" b="1" dirty="0"/>
              <a:t> </a:t>
            </a:r>
            <a:r>
              <a:rPr lang="en-US" sz="1400" b="1" dirty="0" smtClean="0"/>
              <a:t>design </a:t>
            </a:r>
            <a:r>
              <a:rPr lang="en-US" sz="1400" b="1" dirty="0"/>
              <a:t> </a:t>
            </a:r>
            <a:r>
              <a:rPr lang="en-US" sz="1400" b="1" dirty="0" smtClean="0"/>
              <a:t>methodology</a:t>
            </a:r>
            <a:r>
              <a:rPr lang="en-US" sz="1400" dirty="0"/>
              <a:t>. </a:t>
            </a:r>
          </a:p>
          <a:p>
            <a:pPr marL="0" indent="0">
              <a:buNone/>
            </a:pPr>
            <a:r>
              <a:rPr lang="en-US" sz="1400" dirty="0"/>
              <a:t>Radiation safety management is a </a:t>
            </a:r>
            <a:r>
              <a:rPr lang="en-US" sz="1400" dirty="0" smtClean="0"/>
              <a:t>sub-set </a:t>
            </a:r>
            <a:r>
              <a:rPr lang="en-US" sz="1400" dirty="0"/>
              <a:t>of risk management activities performed at ESS. The </a:t>
            </a:r>
            <a:r>
              <a:rPr lang="en-US" sz="1400" dirty="0" smtClean="0"/>
              <a:t> </a:t>
            </a:r>
            <a:r>
              <a:rPr lang="en-US" sz="1400" b="1" dirty="0" smtClean="0"/>
              <a:t>ESS </a:t>
            </a:r>
            <a:r>
              <a:rPr lang="en-US" sz="1400" b="1" dirty="0"/>
              <a:t>design process </a:t>
            </a:r>
            <a:r>
              <a:rPr lang="en-US" sz="1400" dirty="0"/>
              <a:t>starts by identifying the stakeholder needs and the operational context </a:t>
            </a:r>
            <a:r>
              <a:rPr lang="en-US" sz="1400" dirty="0" smtClean="0"/>
              <a:t>for the </a:t>
            </a:r>
            <a:r>
              <a:rPr lang="en-US" sz="1400" dirty="0"/>
              <a:t>facility. From these</a:t>
            </a:r>
            <a:r>
              <a:rPr lang="en-US" sz="1400" dirty="0" smtClean="0"/>
              <a:t>, requirements </a:t>
            </a:r>
            <a:r>
              <a:rPr lang="en-US" sz="1400" dirty="0"/>
              <a:t>for the </a:t>
            </a:r>
            <a:r>
              <a:rPr lang="en-US" sz="1400" dirty="0" smtClean="0"/>
              <a:t>facility are derived and </a:t>
            </a:r>
            <a:r>
              <a:rPr lang="en-US" sz="1400" dirty="0"/>
              <a:t>required functions </a:t>
            </a:r>
            <a:r>
              <a:rPr lang="en-US" sz="1400" dirty="0" smtClean="0"/>
              <a:t>are defined. The facility </a:t>
            </a:r>
            <a:r>
              <a:rPr lang="en-US" sz="1400" dirty="0"/>
              <a:t>is decomposed into </a:t>
            </a:r>
            <a:r>
              <a:rPr lang="en-US" sz="1400" dirty="0" smtClean="0"/>
              <a:t>system elements,</a:t>
            </a:r>
            <a:r>
              <a:rPr lang="en-US" sz="1400" dirty="0"/>
              <a:t> </a:t>
            </a:r>
            <a:r>
              <a:rPr lang="en-US" sz="1400" dirty="0" smtClean="0"/>
              <a:t>based </a:t>
            </a:r>
            <a:r>
              <a:rPr lang="en-US" sz="1400" dirty="0"/>
              <a:t>on use cases </a:t>
            </a:r>
            <a:r>
              <a:rPr lang="en-US" sz="1400" dirty="0" smtClean="0"/>
              <a:t>and functional analysis</a:t>
            </a:r>
            <a:r>
              <a:rPr lang="en-US" sz="1400" dirty="0"/>
              <a:t>, and requirements </a:t>
            </a:r>
            <a:r>
              <a:rPr lang="en-US" sz="1400" dirty="0" smtClean="0"/>
              <a:t>are allocated </a:t>
            </a:r>
            <a:r>
              <a:rPr lang="en-US" sz="1400" dirty="0"/>
              <a:t>to each system element. </a:t>
            </a:r>
            <a:r>
              <a:rPr lang="en-US" sz="1400" dirty="0" smtClean="0"/>
              <a:t>This process </a:t>
            </a:r>
            <a:r>
              <a:rPr lang="en-US" sz="1400" dirty="0"/>
              <a:t>is then repeated </a:t>
            </a:r>
            <a:r>
              <a:rPr lang="en-US" sz="1400" dirty="0" smtClean="0"/>
              <a:t>for </a:t>
            </a:r>
            <a:r>
              <a:rPr lang="en-US" sz="1400" dirty="0"/>
              <a:t>each </a:t>
            </a:r>
            <a:r>
              <a:rPr lang="en-US" sz="1400" dirty="0" smtClean="0"/>
              <a:t>system element </a:t>
            </a:r>
            <a:r>
              <a:rPr lang="en-US" sz="1400" dirty="0"/>
              <a:t>in </a:t>
            </a:r>
            <a:r>
              <a:rPr lang="en-US" sz="1400" dirty="0" smtClean="0"/>
              <a:t>an iterative </a:t>
            </a:r>
            <a:r>
              <a:rPr lang="en-US" sz="1400" dirty="0"/>
              <a:t>and recursive </a:t>
            </a:r>
            <a:r>
              <a:rPr lang="en-US" sz="1400" dirty="0" smtClean="0"/>
              <a:t>fashion ….”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 algn="ctr">
              <a:buNone/>
            </a:pPr>
            <a:endParaRPr lang="en-US" sz="1400" b="1" dirty="0" smtClean="0"/>
          </a:p>
          <a:p>
            <a:pPr marL="457200" lvl="1" indent="0"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5936" y="1916832"/>
            <a:ext cx="5832648" cy="346034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3528" y="1484784"/>
            <a:ext cx="35439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Why matching is required?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971600" y="5877272"/>
            <a:ext cx="7534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authorities will very likely hold us to these statements.</a:t>
            </a:r>
          </a:p>
        </p:txBody>
      </p:sp>
    </p:spTree>
    <p:extLst>
      <p:ext uri="{BB962C8B-B14F-4D97-AF65-F5344CB8AC3E}">
        <p14:creationId xmlns:p14="http://schemas.microsoft.com/office/powerpoint/2010/main" val="2862220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85213" cy="514116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Recommendation:</a:t>
            </a:r>
          </a:p>
          <a:p>
            <a:pPr marL="444500" indent="0">
              <a:buNone/>
            </a:pPr>
            <a:r>
              <a:rPr lang="en-US" sz="2000" i="1" dirty="0" smtClean="0"/>
              <a:t>Conduct </a:t>
            </a:r>
            <a:r>
              <a:rPr lang="en-US" sz="2000" i="1" dirty="0"/>
              <a:t>“integration reviews” at all levels to make sure there is no “orphan scope” and interfaces are agreed</a:t>
            </a:r>
          </a:p>
          <a:p>
            <a:pPr lvl="1"/>
            <a:r>
              <a:rPr lang="en-US" sz="2000" dirty="0" smtClean="0"/>
              <a:t>Aims to address:</a:t>
            </a:r>
          </a:p>
          <a:p>
            <a:pPr lvl="2"/>
            <a:r>
              <a:rPr lang="en-US" sz="1600" dirty="0" smtClean="0"/>
              <a:t>As stated above: Orphan Scope and track </a:t>
            </a:r>
            <a:r>
              <a:rPr lang="en-US" sz="1600" dirty="0"/>
              <a:t>that interfaces are agreed and adhered </a:t>
            </a:r>
            <a:r>
              <a:rPr lang="en-US" sz="1600" dirty="0" smtClean="0"/>
              <a:t>to</a:t>
            </a:r>
          </a:p>
          <a:p>
            <a:pPr lvl="2"/>
            <a:r>
              <a:rPr lang="en-US" sz="1600" dirty="0" smtClean="0"/>
              <a:t>Catch issues during detail design and construction </a:t>
            </a:r>
            <a:r>
              <a:rPr lang="en-US" sz="1600" b="1" dirty="0" smtClean="0"/>
              <a:t>early</a:t>
            </a:r>
            <a:endParaRPr lang="en-US" sz="1600" dirty="0" smtClean="0"/>
          </a:p>
          <a:p>
            <a:r>
              <a:rPr lang="en-US" sz="2400" dirty="0" smtClean="0"/>
              <a:t>Achievements:</a:t>
            </a:r>
          </a:p>
          <a:p>
            <a:pPr lvl="1"/>
            <a:r>
              <a:rPr lang="en-US" sz="2000" dirty="0" smtClean="0"/>
              <a:t>Findings was presented in March for R. </a:t>
            </a:r>
            <a:r>
              <a:rPr lang="en-US" sz="2000" dirty="0" err="1" smtClean="0"/>
              <a:t>Garoby</a:t>
            </a:r>
            <a:r>
              <a:rPr lang="en-US" sz="2000" dirty="0" smtClean="0"/>
              <a:t> and J. </a:t>
            </a:r>
            <a:r>
              <a:rPr lang="en-US" sz="2000" smtClean="0"/>
              <a:t>Haines</a:t>
            </a:r>
            <a:endParaRPr lang="en-US" sz="2000" dirty="0" smtClean="0"/>
          </a:p>
          <a:p>
            <a:pPr lvl="2"/>
            <a:r>
              <a:rPr lang="en-US" sz="1600" dirty="0" smtClean="0"/>
              <a:t>Integration reviews are ESS internal</a:t>
            </a:r>
          </a:p>
          <a:p>
            <a:pPr lvl="2"/>
            <a:r>
              <a:rPr lang="en-US" sz="1600" dirty="0" smtClean="0"/>
              <a:t>An outline exists for e.g. how to conduct IRs, set-up and when in time (ESS level)</a:t>
            </a:r>
          </a:p>
          <a:p>
            <a:pPr lvl="2"/>
            <a:r>
              <a:rPr lang="en-US" sz="1600" dirty="0"/>
              <a:t>The term Integration Reviews could be </a:t>
            </a:r>
            <a:r>
              <a:rPr lang="en-US" sz="1600" dirty="0" smtClean="0"/>
              <a:t>misleading as </a:t>
            </a:r>
            <a:r>
              <a:rPr lang="en-US" sz="1600" dirty="0"/>
              <a:t>it actually requires a full time entity to be tasked with </a:t>
            </a:r>
            <a:r>
              <a:rPr lang="en-US" sz="1600" dirty="0" smtClean="0"/>
              <a:t>the day</a:t>
            </a:r>
            <a:r>
              <a:rPr lang="en-US" sz="1600" dirty="0"/>
              <a:t>-to-day hands on effort to ensure </a:t>
            </a:r>
            <a:r>
              <a:rPr lang="en-US" sz="1600" dirty="0" smtClean="0"/>
              <a:t>aim.</a:t>
            </a:r>
          </a:p>
          <a:p>
            <a:pPr lvl="2"/>
            <a:r>
              <a:rPr lang="en-US" sz="1600" dirty="0"/>
              <a:t>The reviews are the culmination and checkpoints of </a:t>
            </a:r>
            <a:r>
              <a:rPr lang="en-US" sz="1600" dirty="0" smtClean="0"/>
              <a:t>these </a:t>
            </a:r>
            <a:r>
              <a:rPr lang="en-US" sz="1600" dirty="0"/>
              <a:t>continuous and hands-on </a:t>
            </a:r>
            <a:r>
              <a:rPr lang="en-US" sz="1600" dirty="0" smtClean="0"/>
              <a:t>efforts</a:t>
            </a:r>
          </a:p>
          <a:p>
            <a:pPr lvl="2"/>
            <a:r>
              <a:rPr lang="en-US" sz="1600" dirty="0" smtClean="0"/>
              <a:t>The need for the entity and Integrations reviews is urgent!</a:t>
            </a:r>
            <a:endParaRPr lang="en-US" sz="1600" dirty="0"/>
          </a:p>
          <a:p>
            <a:pPr lvl="2"/>
            <a:endParaRPr lang="en-US" sz="1600" dirty="0" smtClean="0"/>
          </a:p>
          <a:p>
            <a:pPr lvl="2"/>
            <a:endParaRPr lang="en-US" sz="16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36898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Reassessment of PBS (now FBS) </a:t>
            </a:r>
          </a:p>
          <a:p>
            <a:pPr lvl="1"/>
            <a:r>
              <a:rPr lang="en-US" sz="2000" dirty="0" smtClean="0"/>
              <a:t>ongoing and to be expanded soon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More discussion likely required to settle different perspectives </a:t>
            </a:r>
            <a:endParaRPr lang="en-US" sz="2400" dirty="0" smtClean="0">
              <a:solidFill>
                <a:srgbClr val="000000"/>
              </a:solidFill>
            </a:endParaRPr>
          </a:p>
          <a:p>
            <a:r>
              <a:rPr lang="en-US" sz="2400" dirty="0" smtClean="0"/>
              <a:t>Limited work done for handling differences in practice. </a:t>
            </a:r>
          </a:p>
          <a:p>
            <a:pPr lvl="1"/>
            <a:r>
              <a:rPr lang="en-US" sz="2000" dirty="0" smtClean="0"/>
              <a:t>Need to ensure development methodology and accompanying documentation complies with ESS design process. </a:t>
            </a:r>
          </a:p>
          <a:p>
            <a:pPr lvl="1"/>
            <a:r>
              <a:rPr lang="en-US" sz="2000" dirty="0" smtClean="0"/>
              <a:t>The flexibility allowed by this recommendation calls for additional scrutiny and review effort in releasing documents</a:t>
            </a:r>
            <a:r>
              <a:rPr lang="en-US" sz="2000" dirty="0"/>
              <a:t>. </a:t>
            </a:r>
            <a:endParaRPr lang="en-US" sz="2000" dirty="0" smtClean="0"/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IMPs need </a:t>
            </a:r>
            <a:r>
              <a:rPr lang="en-US" sz="2000" dirty="0" smtClean="0"/>
              <a:t>to be further elaborated.</a:t>
            </a:r>
          </a:p>
          <a:p>
            <a:pPr lvl="1"/>
            <a:r>
              <a:rPr lang="en-US" sz="2000" dirty="0" smtClean="0"/>
              <a:t>In light of what’s been conveyed to SSM we </a:t>
            </a:r>
            <a:r>
              <a:rPr lang="en-US" sz="2000" dirty="0"/>
              <a:t>should, at the very least revisit this </a:t>
            </a:r>
            <a:r>
              <a:rPr lang="en-US" sz="2000" dirty="0" smtClean="0"/>
              <a:t>recommendation.</a:t>
            </a:r>
            <a:endParaRPr lang="en-US" sz="2400" dirty="0" smtClean="0"/>
          </a:p>
          <a:p>
            <a:r>
              <a:rPr lang="en-US" sz="2400" dirty="0" smtClean="0"/>
              <a:t>Implementation of an entity to work with integration with follow-on Integration Reviews is urgent.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49664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are different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Acknowledge that each project is different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Use different methods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Have different ways to document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With a need to communicate effectively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Internally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Externally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IKC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Authorities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With an appropriate level of quality</a:t>
            </a: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pPr lvl="1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3712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manage differences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8</a:t>
            </a:fld>
            <a:endParaRPr lang="sv-SE" dirty="0"/>
          </a:p>
        </p:txBody>
      </p:sp>
      <p:sp>
        <p:nvSpPr>
          <p:cNvPr id="5" name="Oval 4"/>
          <p:cNvSpPr/>
          <p:nvPr/>
        </p:nvSpPr>
        <p:spPr>
          <a:xfrm>
            <a:off x="3153544" y="1772816"/>
            <a:ext cx="648072" cy="64807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sp>
        <p:nvSpPr>
          <p:cNvPr id="7" name="Oval 6"/>
          <p:cNvSpPr/>
          <p:nvPr/>
        </p:nvSpPr>
        <p:spPr>
          <a:xfrm>
            <a:off x="3585592" y="4713875"/>
            <a:ext cx="648072" cy="64807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sp>
        <p:nvSpPr>
          <p:cNvPr id="8" name="Oval 7"/>
          <p:cNvSpPr/>
          <p:nvPr/>
        </p:nvSpPr>
        <p:spPr>
          <a:xfrm>
            <a:off x="1137320" y="4725144"/>
            <a:ext cx="648072" cy="64807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sp>
        <p:nvSpPr>
          <p:cNvPr id="9" name="Oval 8"/>
          <p:cNvSpPr/>
          <p:nvPr/>
        </p:nvSpPr>
        <p:spPr>
          <a:xfrm>
            <a:off x="1857400" y="3140968"/>
            <a:ext cx="648072" cy="64807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181436" y="2740698"/>
            <a:ext cx="2581075" cy="39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4"/>
          </p:cNvCxnSpPr>
          <p:nvPr/>
        </p:nvCxnSpPr>
        <p:spPr>
          <a:xfrm>
            <a:off x="3477580" y="2420888"/>
            <a:ext cx="3212" cy="31073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9" idx="0"/>
          </p:cNvCxnSpPr>
          <p:nvPr/>
        </p:nvCxnSpPr>
        <p:spPr>
          <a:xfrm>
            <a:off x="2174506" y="2740698"/>
            <a:ext cx="6930" cy="40027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461356" y="4307294"/>
            <a:ext cx="244827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7" idx="0"/>
          </p:cNvCxnSpPr>
          <p:nvPr/>
        </p:nvCxnSpPr>
        <p:spPr>
          <a:xfrm>
            <a:off x="3909628" y="4307294"/>
            <a:ext cx="0" cy="40658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8" idx="0"/>
          </p:cNvCxnSpPr>
          <p:nvPr/>
        </p:nvCxnSpPr>
        <p:spPr>
          <a:xfrm>
            <a:off x="1461356" y="4307294"/>
            <a:ext cx="0" cy="4178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169480" y="3789040"/>
            <a:ext cx="0" cy="51825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Multidocument 51"/>
          <p:cNvSpPr/>
          <p:nvPr/>
        </p:nvSpPr>
        <p:spPr>
          <a:xfrm>
            <a:off x="4017640" y="1772816"/>
            <a:ext cx="1060704" cy="758952"/>
          </a:xfrm>
          <a:prstGeom prst="flowChartMultidocumen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Document 52"/>
          <p:cNvSpPr/>
          <p:nvPr/>
        </p:nvSpPr>
        <p:spPr>
          <a:xfrm>
            <a:off x="5169768" y="1883696"/>
            <a:ext cx="914400" cy="612648"/>
          </a:xfrm>
          <a:prstGeom prst="flowChartDocumen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How to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019676" y="1885437"/>
            <a:ext cx="8620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System </a:t>
            </a:r>
          </a:p>
          <a:p>
            <a:r>
              <a:rPr lang="en-US" dirty="0" smtClean="0"/>
              <a:t>Doc</a:t>
            </a:r>
            <a:endParaRPr lang="en-US" dirty="0"/>
          </a:p>
        </p:txBody>
      </p:sp>
      <p:sp>
        <p:nvSpPr>
          <p:cNvPr id="61" name="Multidocument 60"/>
          <p:cNvSpPr/>
          <p:nvPr/>
        </p:nvSpPr>
        <p:spPr>
          <a:xfrm>
            <a:off x="2577480" y="3174104"/>
            <a:ext cx="1060704" cy="758952"/>
          </a:xfrm>
          <a:prstGeom prst="flowChartMultidocumen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Document 61"/>
          <p:cNvSpPr/>
          <p:nvPr/>
        </p:nvSpPr>
        <p:spPr>
          <a:xfrm>
            <a:off x="3729608" y="3284984"/>
            <a:ext cx="914400" cy="612648"/>
          </a:xfrm>
          <a:prstGeom prst="flowChartDocumen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How to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579516" y="3286725"/>
            <a:ext cx="8620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System </a:t>
            </a:r>
          </a:p>
          <a:p>
            <a:r>
              <a:rPr lang="en-US" dirty="0" smtClean="0"/>
              <a:t>Doc</a:t>
            </a:r>
            <a:endParaRPr lang="en-US" dirty="0"/>
          </a:p>
        </p:txBody>
      </p:sp>
      <p:sp>
        <p:nvSpPr>
          <p:cNvPr id="64" name="Multidocument 63"/>
          <p:cNvSpPr/>
          <p:nvPr/>
        </p:nvSpPr>
        <p:spPr>
          <a:xfrm>
            <a:off x="1209328" y="5550368"/>
            <a:ext cx="1060704" cy="758952"/>
          </a:xfrm>
          <a:prstGeom prst="flowChartMultidocumen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Document 64"/>
          <p:cNvSpPr/>
          <p:nvPr/>
        </p:nvSpPr>
        <p:spPr>
          <a:xfrm>
            <a:off x="2361456" y="5661248"/>
            <a:ext cx="914400" cy="612648"/>
          </a:xfrm>
          <a:prstGeom prst="flowChartDocumen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How to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211364" y="5662989"/>
            <a:ext cx="8620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System </a:t>
            </a:r>
          </a:p>
          <a:p>
            <a:r>
              <a:rPr lang="en-US" dirty="0" smtClean="0"/>
              <a:t>Doc</a:t>
            </a:r>
            <a:endParaRPr lang="en-US" dirty="0"/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4305672" y="3933056"/>
            <a:ext cx="338336" cy="1224136"/>
          </a:xfrm>
          <a:prstGeom prst="straightConnector1">
            <a:avLst/>
          </a:prstGeom>
          <a:ln w="12700" cap="flat">
            <a:solidFill>
              <a:schemeClr val="tx1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Multidocument 87"/>
          <p:cNvSpPr/>
          <p:nvPr/>
        </p:nvSpPr>
        <p:spPr>
          <a:xfrm>
            <a:off x="4210942" y="5301354"/>
            <a:ext cx="1060704" cy="758952"/>
          </a:xfrm>
          <a:prstGeom prst="flowChartMultidocumen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4212978" y="5413975"/>
            <a:ext cx="8620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System </a:t>
            </a:r>
          </a:p>
          <a:p>
            <a:r>
              <a:rPr lang="en-US" dirty="0" smtClean="0"/>
              <a:t>Doc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107504" y="1691516"/>
            <a:ext cx="1223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ESS system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105636" y="2710661"/>
            <a:ext cx="1442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Project level systems</a:t>
            </a:r>
            <a:endParaRPr lang="en-US" dirty="0"/>
          </a:p>
        </p:txBody>
      </p:sp>
      <p:graphicFrame>
        <p:nvGraphicFramePr>
          <p:cNvPr id="95" name="Table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182020"/>
              </p:ext>
            </p:extLst>
          </p:nvPr>
        </p:nvGraphicFramePr>
        <p:xfrm>
          <a:off x="5987323" y="3800985"/>
          <a:ext cx="2717170" cy="26198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8585"/>
                <a:gridCol w="1358585"/>
              </a:tblGrid>
              <a:tr h="56040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Is found in</a:t>
                      </a:r>
                      <a:endParaRPr lang="en-US" sz="1400" dirty="0"/>
                    </a:p>
                  </a:txBody>
                  <a:tcPr/>
                </a:tc>
              </a:tr>
              <a:tr h="50498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Outcome 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“Doc A”</a:t>
                      </a:r>
                      <a:endParaRPr lang="en-US" sz="1400" dirty="0"/>
                    </a:p>
                  </a:txBody>
                  <a:tcPr/>
                </a:tc>
              </a:tr>
              <a:tr h="5049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Outcome B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“Doc B”</a:t>
                      </a:r>
                      <a:endParaRPr lang="en-US" sz="1400" dirty="0"/>
                    </a:p>
                  </a:txBody>
                  <a:tcPr/>
                </a:tc>
              </a:tr>
              <a:tr h="5049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Outcome C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“Doc C”</a:t>
                      </a:r>
                      <a:endParaRPr lang="en-US" sz="1400" dirty="0"/>
                    </a:p>
                  </a:txBody>
                  <a:tcPr/>
                </a:tc>
              </a:tr>
              <a:tr h="5049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Outcome D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“Doc A”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6" name="Straight Arrow Connector 95"/>
          <p:cNvCxnSpPr/>
          <p:nvPr/>
        </p:nvCxnSpPr>
        <p:spPr>
          <a:xfrm>
            <a:off x="5738812" y="2531768"/>
            <a:ext cx="561380" cy="1041248"/>
          </a:xfrm>
          <a:prstGeom prst="straightConnector1">
            <a:avLst/>
          </a:prstGeom>
          <a:ln w="12700" cap="flat">
            <a:solidFill>
              <a:schemeClr val="tx1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6084168" y="2852936"/>
            <a:ext cx="2016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Includes cross reference table for agreed outcomes </a:t>
            </a:r>
            <a:endParaRPr lang="en-US" sz="1200" dirty="0"/>
          </a:p>
        </p:txBody>
      </p:sp>
      <p:sp>
        <p:nvSpPr>
          <p:cNvPr id="103" name="TextBox 102"/>
          <p:cNvSpPr txBox="1"/>
          <p:nvPr/>
        </p:nvSpPr>
        <p:spPr>
          <a:xfrm>
            <a:off x="4449689" y="4061054"/>
            <a:ext cx="1152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Can be applied as default for sub systems</a:t>
            </a:r>
            <a:endParaRPr lang="en-US" sz="1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2289449" y="4830251"/>
            <a:ext cx="1152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Can be applied to IKC or ICS sub systems</a:t>
            </a:r>
            <a:endParaRPr lang="en-US" sz="1200" dirty="0"/>
          </a:p>
        </p:txBody>
      </p:sp>
      <p:cxnSp>
        <p:nvCxnSpPr>
          <p:cNvPr id="105" name="Straight Arrow Connector 104"/>
          <p:cNvCxnSpPr>
            <a:stCxn id="104" idx="1"/>
          </p:cNvCxnSpPr>
          <p:nvPr/>
        </p:nvCxnSpPr>
        <p:spPr>
          <a:xfrm flipH="1" flipV="1">
            <a:off x="1874169" y="5066477"/>
            <a:ext cx="415280" cy="86940"/>
          </a:xfrm>
          <a:prstGeom prst="straightConnector1">
            <a:avLst/>
          </a:prstGeom>
          <a:ln w="12700" cap="flat">
            <a:solidFill>
              <a:schemeClr val="tx1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107504" y="4294837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Lower level systems</a:t>
            </a:r>
            <a:endParaRPr lang="en-US" dirty="0"/>
          </a:p>
        </p:txBody>
      </p:sp>
      <p:cxnSp>
        <p:nvCxnSpPr>
          <p:cNvPr id="109" name="Straight Connector 108"/>
          <p:cNvCxnSpPr/>
          <p:nvPr/>
        </p:nvCxnSpPr>
        <p:spPr>
          <a:xfrm>
            <a:off x="3929179" y="5373216"/>
            <a:ext cx="3212" cy="9831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3908779" y="4311345"/>
            <a:ext cx="29866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3147786" y="6368143"/>
            <a:ext cx="259102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4762511" y="6370511"/>
            <a:ext cx="0" cy="40658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3143973" y="6361973"/>
            <a:ext cx="0" cy="40658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>
            <a:off x="4762511" y="6060306"/>
            <a:ext cx="839305" cy="701630"/>
          </a:xfrm>
          <a:prstGeom prst="straightConnector1">
            <a:avLst/>
          </a:prstGeom>
          <a:ln w="12700" cap="flat">
            <a:solidFill>
              <a:schemeClr val="tx1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 flipH="1">
            <a:off x="3638184" y="6132820"/>
            <a:ext cx="811505" cy="629116"/>
          </a:xfrm>
          <a:prstGeom prst="straightConnector1">
            <a:avLst/>
          </a:prstGeom>
          <a:ln w="12700" cap="flat">
            <a:solidFill>
              <a:schemeClr val="tx1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A044539.png"/>
          <p:cNvPicPr>
            <a:picLocks noChangeAspect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24585" y="1678404"/>
            <a:ext cx="451271" cy="757545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1600449" y="1548197"/>
            <a:ext cx="13873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System owner is responsible for documentation and for integration of sub-systems</a:t>
            </a:r>
            <a:endParaRPr lang="en-US" sz="1200" dirty="0"/>
          </a:p>
        </p:txBody>
      </p:sp>
      <p:pic>
        <p:nvPicPr>
          <p:cNvPr id="48" name="Picture 47" descr="AA044539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56433" y="3103503"/>
            <a:ext cx="451271" cy="757545"/>
          </a:xfrm>
          <a:prstGeom prst="rect">
            <a:avLst/>
          </a:prstGeom>
        </p:spPr>
      </p:pic>
      <p:pic>
        <p:nvPicPr>
          <p:cNvPr id="49" name="Picture 48" descr="AA044539.png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3568" y="4903703"/>
            <a:ext cx="451271" cy="757545"/>
          </a:xfrm>
          <a:prstGeom prst="rect">
            <a:avLst/>
          </a:prstGeom>
        </p:spPr>
      </p:pic>
      <p:pic>
        <p:nvPicPr>
          <p:cNvPr id="50" name="Picture 49" descr="AA044539.png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28641" y="4509120"/>
            <a:ext cx="451271" cy="757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677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Goal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GB" dirty="0" smtClean="0"/>
              <a:t>Outcomes </a:t>
            </a:r>
            <a:r>
              <a:rPr lang="en-GB" dirty="0"/>
              <a:t>that would define scope and requirements for a given </a:t>
            </a:r>
            <a:r>
              <a:rPr lang="en-GB" dirty="0" smtClean="0"/>
              <a:t>system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0000"/>
                </a:solidFill>
              </a:rPr>
              <a:t>This </a:t>
            </a:r>
            <a:r>
              <a:rPr lang="en-GB" dirty="0">
                <a:solidFill>
                  <a:srgbClr val="000000"/>
                </a:solidFill>
              </a:rPr>
              <a:t>is the high level “what” needs to be documented for any given </a:t>
            </a:r>
            <a:r>
              <a:rPr lang="en-GB" dirty="0" smtClean="0">
                <a:solidFill>
                  <a:srgbClr val="000000"/>
                </a:solidFill>
              </a:rPr>
              <a:t>system. Systems should be broken down based on their “primary function”</a:t>
            </a:r>
          </a:p>
          <a:p>
            <a:endParaRPr lang="en-GB" dirty="0" smtClean="0">
              <a:solidFill>
                <a:srgbClr val="000000"/>
              </a:solidFill>
            </a:endParaRPr>
          </a:p>
          <a:p>
            <a:pPr lvl="1"/>
            <a:r>
              <a:rPr lang="en-GB" dirty="0" smtClean="0">
                <a:solidFill>
                  <a:srgbClr val="000000"/>
                </a:solidFill>
              </a:rPr>
              <a:t>Stakeholder (allocated) requirements and external interfaces.</a:t>
            </a:r>
          </a:p>
          <a:p>
            <a:pPr lvl="1"/>
            <a:r>
              <a:rPr lang="en-GB" dirty="0" smtClean="0">
                <a:solidFill>
                  <a:srgbClr val="000000"/>
                </a:solidFill>
              </a:rPr>
              <a:t>Technical (derived) requirements. </a:t>
            </a:r>
          </a:p>
          <a:p>
            <a:pPr lvl="1"/>
            <a:r>
              <a:rPr lang="en-GB" dirty="0" smtClean="0">
                <a:solidFill>
                  <a:srgbClr val="000000"/>
                </a:solidFill>
              </a:rPr>
              <a:t>Traceability of technical requirements to stakeholder requirements.</a:t>
            </a:r>
          </a:p>
          <a:p>
            <a:pPr lvl="1"/>
            <a:r>
              <a:rPr lang="en-GB" dirty="0" smtClean="0">
                <a:solidFill>
                  <a:srgbClr val="000000"/>
                </a:solidFill>
              </a:rPr>
              <a:t>System elements and their interfaces. </a:t>
            </a:r>
          </a:p>
          <a:p>
            <a:pPr lvl="1"/>
            <a:r>
              <a:rPr lang="en-GB" dirty="0" smtClean="0">
                <a:solidFill>
                  <a:srgbClr val="000000"/>
                </a:solidFill>
              </a:rPr>
              <a:t>Allocation of technical requirements to system elements.</a:t>
            </a:r>
          </a:p>
          <a:p>
            <a:pPr lvl="1"/>
            <a:r>
              <a:rPr lang="en-GB" dirty="0" smtClean="0">
                <a:solidFill>
                  <a:srgbClr val="000000"/>
                </a:solidFill>
              </a:rPr>
              <a:t>Detailed design descriptions.</a:t>
            </a:r>
          </a:p>
          <a:p>
            <a:pPr lvl="1"/>
            <a:r>
              <a:rPr lang="en-GB" dirty="0" smtClean="0">
                <a:solidFill>
                  <a:srgbClr val="000000"/>
                </a:solidFill>
              </a:rPr>
              <a:t>Integration, verification and validation plans.</a:t>
            </a:r>
          </a:p>
          <a:p>
            <a:pPr lvl="1"/>
            <a:r>
              <a:rPr lang="en-GB" dirty="0" smtClean="0">
                <a:solidFill>
                  <a:srgbClr val="000000"/>
                </a:solidFill>
              </a:rPr>
              <a:t>Operation and maintenance and disposal plans.</a:t>
            </a:r>
          </a:p>
          <a:p>
            <a:pPr lvl="0"/>
            <a:endParaRPr lang="en-US" noProof="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pPr/>
              <a:t>9</a:t>
            </a:fld>
            <a:endParaRPr lang="sv-SE" dirty="0"/>
          </a:p>
        </p:txBody>
      </p:sp>
      <p:sp>
        <p:nvSpPr>
          <p:cNvPr id="13" name="Rounded Rectangle 12"/>
          <p:cNvSpPr/>
          <p:nvPr/>
        </p:nvSpPr>
        <p:spPr>
          <a:xfrm>
            <a:off x="323528" y="1628800"/>
            <a:ext cx="8424936" cy="12241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564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ESS Core Powerpoint" id="{F02C5803-D437-4A4B-B279-84472F47EB33}" vid="{77746F4A-52A9-724A-84EC-D1436FAAE3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Powerpoint.potx</Template>
  <TotalTime>7677</TotalTime>
  <Words>1440</Words>
  <Application>Microsoft Macintosh PowerPoint</Application>
  <PresentationFormat>On-screen Show (4:3)</PresentationFormat>
  <Paragraphs>197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ESS Core Powerpoint</vt:lpstr>
      <vt:lpstr>Summary of outcome and achievements;  Scope &amp; Requirements Workgroup</vt:lpstr>
      <vt:lpstr>Recommendation 1 (3)</vt:lpstr>
      <vt:lpstr>Recommendation 2 (3)</vt:lpstr>
      <vt:lpstr>Recommendation 2 (3), cont.</vt:lpstr>
      <vt:lpstr>Recommendation 3</vt:lpstr>
      <vt:lpstr>Conclusions</vt:lpstr>
      <vt:lpstr>We are different</vt:lpstr>
      <vt:lpstr>How to manage differences </vt:lpstr>
      <vt:lpstr>Common Goal - Outcomes that would define scope and requirements for a given system</vt:lpstr>
      <vt:lpstr>How to manage interfaces specifically</vt:lpstr>
      <vt:lpstr>Rationale behind Integration Reviews:</vt:lpstr>
      <vt:lpstr>Integration Reviews - ESS requires multidimensional Integration:</vt:lpstr>
      <vt:lpstr>Integration Reviews </vt:lpstr>
      <vt:lpstr> Integration Reviews – How they fit into the “bigger picture”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Helen Fröderberg</cp:lastModifiedBy>
  <cp:revision>38</cp:revision>
  <dcterms:created xsi:type="dcterms:W3CDTF">2013-10-29T16:05:10Z</dcterms:created>
  <dcterms:modified xsi:type="dcterms:W3CDTF">2016-08-30T07:58:20Z</dcterms:modified>
</cp:coreProperties>
</file>