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6" autoAdjust="0"/>
    <p:restoredTop sz="99164" autoAdjust="0"/>
  </p:normalViewPr>
  <p:slideViewPr>
    <p:cSldViewPr>
      <p:cViewPr varScale="1">
        <p:scale>
          <a:sx n="169" d="100"/>
          <a:sy n="169" d="100"/>
        </p:scale>
        <p:origin x="-16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2016-08-29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2016-08-29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2016-08-29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2016-08-29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2016-08-29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103233B-D569-4A6E-878F-CDE152514C47}" type="datetime1">
              <a:rPr lang="sv-SE" smtClean="0"/>
              <a:pPr/>
              <a:t>2016-08-29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664296"/>
          </a:xfrm>
        </p:spPr>
        <p:txBody>
          <a:bodyPr>
            <a:normAutofit/>
          </a:bodyPr>
          <a:lstStyle/>
          <a:p>
            <a:pPr algn="ctr"/>
            <a:r>
              <a:rPr lang="en-GB" sz="3600" strike="sngStrike" dirty="0" err="1" smtClean="0">
                <a:solidFill>
                  <a:srgbClr val="FF0000"/>
                </a:solidFill>
              </a:rPr>
              <a:t>Rea</a:t>
            </a:r>
            <a:r>
              <a:rPr lang="en-GB" sz="3600" dirty="0" err="1" smtClean="0">
                <a:solidFill>
                  <a:srgbClr val="FF0000"/>
                </a:solidFill>
              </a:rPr>
              <a:t>A</a:t>
            </a:r>
            <a:r>
              <a:rPr lang="en-GB" sz="3600" dirty="0" err="1" smtClean="0"/>
              <a:t>lignment</a:t>
            </a:r>
            <a:r>
              <a:rPr lang="en-GB" sz="3600" dirty="0" smtClean="0"/>
              <a:t> Workshop:</a:t>
            </a:r>
            <a:br>
              <a:rPr lang="en-GB" sz="3600" dirty="0" smtClean="0"/>
            </a:br>
            <a:r>
              <a:rPr lang="en-GB" sz="3600" i="1" dirty="0" smtClean="0"/>
              <a:t>Internal Communication</a:t>
            </a:r>
            <a:endParaRPr lang="en-GB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A. Weeks	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30 August 2016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Communicating Decisions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Main ‘decision’ </a:t>
            </a:r>
            <a:r>
              <a:rPr lang="en-US" sz="2400" dirty="0"/>
              <a:t>b</a:t>
            </a:r>
            <a:r>
              <a:rPr lang="en-US" sz="2400" dirty="0" smtClean="0"/>
              <a:t>odies internally are:</a:t>
            </a:r>
          </a:p>
          <a:p>
            <a:r>
              <a:rPr lang="en-US" sz="2400" dirty="0" smtClean="0"/>
              <a:t>EMT – has taken note of recommendations, but not yet implemented a formal feedback approach; decisions  are considered decision of the DG, communicated as needed</a:t>
            </a:r>
          </a:p>
          <a:p>
            <a:r>
              <a:rPr lang="en-US" sz="2400" dirty="0" smtClean="0"/>
              <a:t>ETB – Formal structure and feedback system is in place; minutes are accessible to staff</a:t>
            </a:r>
          </a:p>
          <a:p>
            <a:r>
              <a:rPr lang="en-US" sz="2400" dirty="0" smtClean="0"/>
              <a:t>CCB – Formal structure and feedback system is in place and decisions are accessible to staff</a:t>
            </a:r>
          </a:p>
          <a:p>
            <a:pPr marL="0" indent="0">
              <a:buNone/>
            </a:pPr>
            <a:r>
              <a:rPr lang="en-US" sz="2400" dirty="0" smtClean="0"/>
              <a:t>Both ETB &amp;  CCB are clearly described on the external website</a:t>
            </a:r>
          </a:p>
          <a:p>
            <a:pPr marL="0" indent="0">
              <a:buNone/>
            </a:pPr>
            <a:r>
              <a:rPr lang="en-US" sz="2400" dirty="0" smtClean="0"/>
              <a:t>Next Steps: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Direct information from EMT (and Governance) TBD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More ‘push’ of decision and contextualization (channels TBD)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Guidelines for conducting meetings have been published and are available on </a:t>
            </a:r>
            <a:r>
              <a:rPr lang="en-US" dirty="0" err="1" smtClean="0"/>
              <a:t>AccESS</a:t>
            </a:r>
            <a:r>
              <a:rPr lang="en-US" dirty="0" smtClean="0"/>
              <a:t>. These are recommendations how to conduct a meeting, not mandatory, but useful.</a:t>
            </a:r>
          </a:p>
          <a:p>
            <a:r>
              <a:rPr lang="en-US" dirty="0" smtClean="0"/>
              <a:t>Aim to streamline the number of meetings</a:t>
            </a:r>
          </a:p>
          <a:p>
            <a:pPr lvl="1"/>
            <a:r>
              <a:rPr lang="en-US" dirty="0" smtClean="0"/>
              <a:t>Work through existing meetings/channels and your line</a:t>
            </a:r>
          </a:p>
          <a:p>
            <a:pPr lvl="1"/>
            <a:r>
              <a:rPr lang="en-US" dirty="0" smtClean="0"/>
              <a:t>Contact stakeholders directly to address issues where possible and engage directly</a:t>
            </a:r>
          </a:p>
          <a:p>
            <a:pPr lvl="1"/>
            <a:r>
              <a:rPr lang="en-US" dirty="0" smtClean="0"/>
              <a:t>With that said – don’t avoid meetings to avoid issues!</a:t>
            </a:r>
          </a:p>
          <a:p>
            <a:r>
              <a:rPr lang="en-US" dirty="0" smtClean="0"/>
              <a:t>Don’t rely on invitations in Outlook as a formal tool, engage with colleagues first</a:t>
            </a:r>
          </a:p>
          <a:p>
            <a:r>
              <a:rPr lang="en-US" dirty="0" smtClean="0"/>
              <a:t>Ad hoc meetings don’t necessarily require formal documentation, but a summary email and informing relevant superiors (e.g. line manager is recommended).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571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ESS Project Implementation Strategy</a:t>
            </a:r>
          </a:p>
          <a:p>
            <a:r>
              <a:rPr lang="en-US" dirty="0" smtClean="0"/>
              <a:t>5 technical sub-projects drive the development</a:t>
            </a:r>
          </a:p>
          <a:p>
            <a:pPr marL="0" indent="0">
              <a:buNone/>
            </a:pPr>
            <a:r>
              <a:rPr lang="en-US" dirty="0" smtClean="0"/>
              <a:t>What is </a:t>
            </a:r>
            <a:r>
              <a:rPr lang="en-US" i="1" dirty="0" smtClean="0"/>
              <a:t>external</a:t>
            </a:r>
            <a:r>
              <a:rPr lang="en-US" dirty="0" smtClean="0"/>
              <a:t> and </a:t>
            </a:r>
            <a:r>
              <a:rPr lang="en-US" i="1" dirty="0" smtClean="0"/>
              <a:t>internal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According to our line</a:t>
            </a:r>
            <a:r>
              <a:rPr lang="en-US" i="1" dirty="0" smtClean="0"/>
              <a:t>, internal</a:t>
            </a:r>
            <a:r>
              <a:rPr lang="en-US" dirty="0" smtClean="0"/>
              <a:t> communication is between individuals or ‘groups’ as identified in the ESS organization chart;</a:t>
            </a:r>
          </a:p>
          <a:p>
            <a:pPr lvl="1"/>
            <a:r>
              <a:rPr lang="en-US" i="1" dirty="0" smtClean="0"/>
              <a:t>External</a:t>
            </a:r>
            <a:r>
              <a:rPr lang="en-US" dirty="0" smtClean="0"/>
              <a:t> communication is between our organization </a:t>
            </a:r>
            <a:r>
              <a:rPr lang="en-US" strike="sngStrike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or individuals representing our organization </a:t>
            </a:r>
            <a:r>
              <a:rPr lang="en-US" dirty="0" smtClean="0">
                <a:solidFill>
                  <a:srgbClr val="FF0000"/>
                </a:solidFill>
              </a:rPr>
              <a:t>and the rest of the world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With project communication, consultants, in-kind and collaboration partners, this line is often blurry;</a:t>
            </a:r>
          </a:p>
          <a:p>
            <a:pPr lvl="1"/>
            <a:r>
              <a:rPr lang="en-US" dirty="0" smtClean="0"/>
              <a:t>Each person in ESS is responsible to actively identify and communicate with his/her key stakeholders and interfaces from a project perspective.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10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</a:t>
            </a:r>
            <a:r>
              <a:rPr lang="en-US" dirty="0" smtClean="0"/>
              <a:t>Communication </a:t>
            </a:r>
            <a:br>
              <a:rPr lang="en-US" dirty="0" smtClean="0"/>
            </a:br>
            <a:r>
              <a:rPr lang="en-US" sz="2800" i="1" dirty="0" smtClean="0"/>
              <a:t>Since the last meeting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Tools and channels are established</a:t>
            </a:r>
          </a:p>
          <a:p>
            <a:r>
              <a:rPr lang="en-US" b="1" dirty="0" smtClean="0"/>
              <a:t>Project Information Management </a:t>
            </a:r>
            <a:r>
              <a:rPr lang="en-US" dirty="0" smtClean="0"/>
              <a:t>(PIM) has been established (P. </a:t>
            </a:r>
            <a:r>
              <a:rPr lang="en-US" dirty="0" err="1" smtClean="0"/>
              <a:t>Radhal</a:t>
            </a:r>
            <a:r>
              <a:rPr lang="en-US" dirty="0" smtClean="0"/>
              <a:t>)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Confluence has been identified and accepted as a practical, daily, collaboration tool (IT) for working documentation – it is a dynamic platform (think work in progress);</a:t>
            </a:r>
          </a:p>
          <a:p>
            <a:pPr marL="457200" lvl="1" indent="0">
              <a:buNone/>
            </a:pPr>
            <a:r>
              <a:rPr lang="en-US" sz="2900" dirty="0" smtClean="0"/>
              <a:t>CHESS is the main ‘official’ repository, and documentation is coming in line with the ESS Management System (Quality) – it is more static than dynamic, but </a:t>
            </a:r>
            <a:r>
              <a:rPr lang="en-US" sz="2900" strike="sngStrike" dirty="0" smtClean="0">
                <a:solidFill>
                  <a:srgbClr val="FF0000"/>
                </a:solidFill>
              </a:rPr>
              <a:t>will/can </a:t>
            </a:r>
            <a:r>
              <a:rPr lang="en-US" sz="2900" strike="sngStrike" dirty="0" smtClean="0">
                <a:solidFill>
                  <a:srgbClr val="FF0000"/>
                </a:solidFill>
              </a:rPr>
              <a:t>change  </a:t>
            </a:r>
            <a:r>
              <a:rPr lang="en-US" sz="2900" dirty="0" smtClean="0">
                <a:solidFill>
                  <a:srgbClr val="FF0000"/>
                </a:solidFill>
              </a:rPr>
              <a:t>it is part of PIM’s mandate to improve it</a:t>
            </a:r>
            <a:r>
              <a:rPr lang="en-US" sz="2900" dirty="0" smtClean="0"/>
              <a:t>;</a:t>
            </a:r>
            <a:endParaRPr lang="en-US" sz="29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900" b="1" dirty="0">
                <a:solidFill>
                  <a:srgbClr val="FF0000"/>
                </a:solidFill>
              </a:rPr>
              <a:t>Confluence</a:t>
            </a:r>
            <a:r>
              <a:rPr lang="en-US" sz="2900" dirty="0">
                <a:solidFill>
                  <a:srgbClr val="FF0000"/>
                </a:solidFill>
              </a:rPr>
              <a:t> has been identified and accepted as a practical, daily, collaboration tool (IT) for working documentation – it is a dynamic platform (think work in progress);</a:t>
            </a:r>
          </a:p>
          <a:p>
            <a:r>
              <a:rPr lang="en-US" b="1" dirty="0" err="1" smtClean="0"/>
              <a:t>AccESS</a:t>
            </a:r>
            <a:r>
              <a:rPr lang="en-US" dirty="0" smtClean="0"/>
              <a:t> is a bottom-up tool for publishing information to the organization, but has no formal status - plan is to merge functionality with Confluence - both static and dynamic;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ESS corporate website </a:t>
            </a:r>
            <a:r>
              <a:rPr lang="en-US" dirty="0" smtClean="0"/>
              <a:t>is a formal platform for communicating externally (that includes partners!) – it contains static and dynamic information and publishing is done together with ESS Communications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863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Communication</a:t>
            </a:r>
            <a:br>
              <a:rPr lang="en-US" dirty="0" smtClean="0"/>
            </a:br>
            <a:r>
              <a:rPr lang="en-US" sz="2800" i="1" dirty="0" smtClean="0"/>
              <a:t>Going Forward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Communications, External Relations &amp; In-Kind Division</a:t>
            </a:r>
          </a:p>
          <a:p>
            <a:pPr lvl="1"/>
            <a:r>
              <a:rPr lang="en-US" dirty="0" smtClean="0"/>
              <a:t>Here to support you with stakeholders &amp; partners</a:t>
            </a:r>
          </a:p>
          <a:p>
            <a:pPr lvl="1"/>
            <a:r>
              <a:rPr lang="en-US" dirty="0" smtClean="0"/>
              <a:t>Can assist with internal communication as well, on a need basis</a:t>
            </a:r>
          </a:p>
          <a:p>
            <a:pPr lvl="1"/>
            <a:r>
              <a:rPr lang="en-US" dirty="0" smtClean="0"/>
              <a:t>Responsible for coordinating top-down, broad messaging internally</a:t>
            </a:r>
            <a:endParaRPr lang="en-US" dirty="0"/>
          </a:p>
          <a:p>
            <a:r>
              <a:rPr lang="en-US" dirty="0" smtClean="0"/>
              <a:t>Clear definition of priorities</a:t>
            </a:r>
          </a:p>
          <a:p>
            <a:pPr lvl="1"/>
            <a:r>
              <a:rPr lang="en-US" dirty="0" smtClean="0"/>
              <a:t>Schedule first</a:t>
            </a:r>
          </a:p>
          <a:p>
            <a:pPr lvl="1"/>
            <a:r>
              <a:rPr lang="en-US" dirty="0" smtClean="0"/>
              <a:t>Work with in-kind partners wherever possible</a:t>
            </a:r>
          </a:p>
          <a:p>
            <a:r>
              <a:rPr lang="en-US" dirty="0" smtClean="0"/>
              <a:t>Management recognized (as did advisory groups) that the project requires top-level coordination</a:t>
            </a:r>
          </a:p>
          <a:p>
            <a:pPr lvl="1"/>
            <a:r>
              <a:rPr lang="en-US" dirty="0" smtClean="0"/>
              <a:t>Appointment of high-level ESS Project Manager</a:t>
            </a:r>
          </a:p>
          <a:p>
            <a:r>
              <a:rPr lang="en-US" dirty="0" smtClean="0"/>
              <a:t>Mission and Values agreed and disseminated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352343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3876</TotalTime>
  <Words>585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 Core Powerpoint</vt:lpstr>
      <vt:lpstr>ReaAlignment Workshop: Internal Communication</vt:lpstr>
      <vt:lpstr>Communicating Decisions</vt:lpstr>
      <vt:lpstr>Meetings</vt:lpstr>
      <vt:lpstr>Internal Communication</vt:lpstr>
      <vt:lpstr>Internal Communication  Since the last meeting</vt:lpstr>
      <vt:lpstr>Internal Communication Going Forward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Roland Garoby</cp:lastModifiedBy>
  <cp:revision>38</cp:revision>
  <dcterms:created xsi:type="dcterms:W3CDTF">2013-10-29T16:05:10Z</dcterms:created>
  <dcterms:modified xsi:type="dcterms:W3CDTF">2016-08-29T10:05:29Z</dcterms:modified>
</cp:coreProperties>
</file>