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8" r:id="rId4"/>
    <p:sldId id="265" r:id="rId5"/>
    <p:sldId id="270" r:id="rId6"/>
    <p:sldId id="271" r:id="rId7"/>
    <p:sldId id="272" r:id="rId8"/>
    <p:sldId id="273" r:id="rId9"/>
    <p:sldId id="268" r:id="rId10"/>
    <p:sldId id="274" r:id="rId11"/>
    <p:sldId id="275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6" autoAdjust="0"/>
    <p:restoredTop sz="99164" autoAdjust="0"/>
  </p:normalViewPr>
  <p:slideViewPr>
    <p:cSldViewPr>
      <p:cViewPr varScale="1">
        <p:scale>
          <a:sx n="167" d="100"/>
          <a:sy n="167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2016-08-30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2016-08-30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2016-08-30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2016-08-30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2016-08-30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7103233B-D569-4A6E-878F-CDE152514C47}" type="datetime1">
              <a:rPr lang="sv-SE" smtClean="0"/>
              <a:pPr/>
              <a:t>2016-08-30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.esss.lu.se/enovia/tvc-action/showObject/dmg_ProjectPlan/ESS-0005380/2" TargetMode="External"/><Relationship Id="rId2" Type="http://schemas.openxmlformats.org/officeDocument/2006/relationships/hyperlink" Target="https://chess.esss.lu.se/enovia/tvc-action/showObject/dmg_ProgrammePlan/ESS-0001122/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Agneta Nestenborg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16-08-30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412777"/>
            <a:ext cx="77724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Outcome and achievements resulting from the</a:t>
            </a:r>
            <a:br>
              <a:rPr lang="en-GB" sz="2800" dirty="0" smtClean="0"/>
            </a:br>
            <a:r>
              <a:rPr lang="en-GB" sz="2800" dirty="0" smtClean="0"/>
              <a:t>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Alignment workshop</a:t>
            </a:r>
            <a:br>
              <a:rPr lang="en-GB" sz="2800" dirty="0" smtClean="0"/>
            </a:br>
            <a:r>
              <a:rPr lang="en-GB" sz="2000" dirty="0" smtClean="0"/>
              <a:t>(</a:t>
            </a:r>
            <a:r>
              <a:rPr lang="en-GB" sz="2000" b="1" dirty="0" smtClean="0"/>
              <a:t>June 25-26, 2015, Lund)</a:t>
            </a:r>
            <a:br>
              <a:rPr lang="en-GB" sz="2000" b="1" dirty="0" smtClean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3600" b="1" dirty="0" smtClean="0"/>
              <a:t>- Management feedback [part 2] –</a:t>
            </a:r>
          </a:p>
          <a:p>
            <a:pPr algn="ctr"/>
            <a:r>
              <a:rPr lang="en-GB" sz="3600" b="1" dirty="0" smtClean="0"/>
              <a:t>continued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5-17 at 09.09.45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0661"/>
            <a:ext cx="9144000" cy="5726545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6274" y="2309600"/>
            <a:ext cx="7739190" cy="18104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84758" y="4780022"/>
            <a:ext cx="2579730" cy="377170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41018" y="2689827"/>
            <a:ext cx="2437812" cy="2173189"/>
            <a:chOff x="4490616" y="2281436"/>
            <a:chExt cx="2016224" cy="1872208"/>
          </a:xfrm>
        </p:grpSpPr>
        <p:sp>
          <p:nvSpPr>
            <p:cNvPr id="8" name="Oval 7"/>
            <p:cNvSpPr/>
            <p:nvPr/>
          </p:nvSpPr>
          <p:spPr>
            <a:xfrm>
              <a:off x="4572000" y="2281436"/>
              <a:ext cx="1872208" cy="1872208"/>
            </a:xfrm>
            <a:prstGeom prst="ellipse">
              <a:avLst/>
            </a:prstGeom>
            <a:solidFill>
              <a:srgbClr val="149E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075"/>
              <a:endParaRPr lang="en-US" sz="3200" b="1" dirty="0">
                <a:solidFill>
                  <a:srgbClr val="149ED6"/>
                </a:solidFill>
                <a:latin typeface="Helvetica"/>
                <a:cs typeface="Helvetic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90616" y="2569468"/>
              <a:ext cx="2016224" cy="82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28075"/>
              <a:r>
                <a:rPr lang="en-US" sz="36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378 </a:t>
              </a:r>
              <a:endParaRPr lang="en-US" sz="3600" b="1" dirty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 defTabSz="1028075"/>
              <a:r>
                <a:rPr lang="en-US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Employees</a:t>
              </a:r>
              <a:endParaRPr lang="en-US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20742" y="2676152"/>
            <a:ext cx="2437812" cy="2173189"/>
            <a:chOff x="3995936" y="3289548"/>
            <a:chExt cx="2016224" cy="1872208"/>
          </a:xfrm>
        </p:grpSpPr>
        <p:sp>
          <p:nvSpPr>
            <p:cNvPr id="9" name="Oval 8"/>
            <p:cNvSpPr/>
            <p:nvPr/>
          </p:nvSpPr>
          <p:spPr>
            <a:xfrm>
              <a:off x="4067944" y="3289548"/>
              <a:ext cx="1872208" cy="1872208"/>
            </a:xfrm>
            <a:prstGeom prst="ellipse">
              <a:avLst/>
            </a:prstGeom>
            <a:solidFill>
              <a:srgbClr val="149E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075"/>
              <a:endParaRPr lang="en-US" sz="3200" b="1" dirty="0">
                <a:solidFill>
                  <a:srgbClr val="149ED6"/>
                </a:solidFill>
                <a:latin typeface="Helvetica"/>
                <a:cs typeface="Helvetic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95936" y="3577580"/>
              <a:ext cx="2016224" cy="1068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28075"/>
              <a:r>
                <a:rPr lang="en-US" sz="36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48 </a:t>
              </a:r>
              <a:endParaRPr lang="en-US" sz="3600" b="1" dirty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 defTabSz="1028075"/>
              <a:r>
                <a:rPr lang="en-US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Nationalities</a:t>
              </a:r>
              <a:endParaRPr lang="en-US" dirty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 defTabSz="1028075"/>
              <a:endParaRPr lang="en-US" dirty="0" smtClean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539750" y="90172"/>
            <a:ext cx="7139136" cy="1143000"/>
          </a:xfrm>
          <a:prstGeom prst="rect">
            <a:avLst/>
          </a:prstGeom>
        </p:spPr>
        <p:txBody>
          <a:bodyPr vert="horz" lIns="102807" tIns="51406" rIns="102807" bIns="51406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err="1" smtClean="0"/>
              <a:t>Organisation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51520" y="1852525"/>
            <a:ext cx="3308458" cy="3092615"/>
            <a:chOff x="4499992" y="2281436"/>
            <a:chExt cx="2016224" cy="1872208"/>
          </a:xfrm>
        </p:grpSpPr>
        <p:sp>
          <p:nvSpPr>
            <p:cNvPr id="18" name="Oval 17"/>
            <p:cNvSpPr/>
            <p:nvPr/>
          </p:nvSpPr>
          <p:spPr>
            <a:xfrm>
              <a:off x="4572000" y="2281436"/>
              <a:ext cx="1872208" cy="1872208"/>
            </a:xfrm>
            <a:prstGeom prst="ellipse">
              <a:avLst/>
            </a:prstGeom>
            <a:solidFill>
              <a:srgbClr val="149E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075"/>
              <a:endParaRPr lang="en-US" sz="3200" b="1" dirty="0">
                <a:solidFill>
                  <a:srgbClr val="149ED6"/>
                </a:solidFill>
                <a:latin typeface="Helvetica"/>
                <a:cs typeface="Helvetic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99992" y="2749488"/>
              <a:ext cx="2016224" cy="1039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28075"/>
              <a:r>
                <a:rPr lang="en-US" sz="3600" b="1" dirty="0">
                  <a:solidFill>
                    <a:srgbClr val="FFFFFF"/>
                  </a:solidFill>
                  <a:latin typeface="Helvetica"/>
                  <a:cs typeface="Helvetica"/>
                </a:rPr>
                <a:t>~ 100</a:t>
              </a:r>
            </a:p>
            <a:p>
              <a:pPr algn="ctr" defTabSz="1028075"/>
              <a:r>
                <a:rPr lang="en-US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Collaborating Institutions</a:t>
              </a:r>
            </a:p>
            <a:p>
              <a:pPr algn="ctr" defTabSz="1028075"/>
              <a:r>
                <a:rPr lang="en-US" sz="1600" dirty="0">
                  <a:solidFill>
                    <a:srgbClr val="FFFFFF"/>
                  </a:solidFill>
                  <a:latin typeface="Helvetica"/>
                  <a:cs typeface="Helvetica"/>
                </a:rPr>
                <a:t>42 In-kind Partners</a:t>
              </a:r>
            </a:p>
            <a:p>
              <a:pPr algn="ctr" defTabSz="1028075"/>
              <a:r>
                <a:rPr lang="en-US" sz="1600" dirty="0">
                  <a:solidFill>
                    <a:srgbClr val="FFFFFF"/>
                  </a:solidFill>
                  <a:latin typeface="Helvetica"/>
                  <a:cs typeface="Helvetica"/>
                </a:rPr>
                <a:t>60 Collaboration, </a:t>
              </a:r>
              <a:r>
                <a:rPr lang="en-US" sz="1600" dirty="0" err="1">
                  <a:solidFill>
                    <a:srgbClr val="FFFFFF"/>
                  </a:solidFill>
                  <a:latin typeface="Helvetica"/>
                  <a:cs typeface="Helvetica"/>
                </a:rPr>
                <a:t>MoU</a:t>
              </a:r>
              <a:r>
                <a:rPr lang="en-US" sz="1600" dirty="0">
                  <a:solidFill>
                    <a:srgbClr val="FFFFFF"/>
                  </a:solidFill>
                  <a:latin typeface="Helvetica"/>
                  <a:cs typeface="Helvetica"/>
                </a:rPr>
                <a:t> and Grant Partners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826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4937"/>
    </mc:Choice>
    <mc:Fallback xmlns="">
      <p:transition advTm="34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" y="8485"/>
            <a:ext cx="925028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048" y="3016969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noProof="0" dirty="0" smtClean="0"/>
              <a:t>Decisions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512" y="4221088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Members:</a:t>
            </a:r>
          </a:p>
          <a:p>
            <a:pPr algn="l"/>
            <a:r>
              <a:rPr lang="en-GB" sz="2000" dirty="0" err="1" smtClean="0">
                <a:solidFill>
                  <a:schemeClr val="bg1"/>
                </a:solidFill>
              </a:rPr>
              <a:t>Lennart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Stenman</a:t>
            </a:r>
            <a:r>
              <a:rPr lang="en-GB" sz="2000" dirty="0" smtClean="0">
                <a:solidFill>
                  <a:schemeClr val="bg1"/>
                </a:solidFill>
              </a:rPr>
              <a:t>, Peter </a:t>
            </a:r>
            <a:r>
              <a:rPr lang="en-GB" sz="2000" dirty="0" err="1" smtClean="0">
                <a:solidFill>
                  <a:schemeClr val="bg1"/>
                </a:solidFill>
              </a:rPr>
              <a:t>Rådahl</a:t>
            </a:r>
            <a:r>
              <a:rPr lang="en-GB" sz="2000" dirty="0" smtClean="0">
                <a:solidFill>
                  <a:schemeClr val="bg1"/>
                </a:solidFill>
              </a:rPr>
              <a:t>, </a:t>
            </a:r>
            <a:r>
              <a:rPr lang="en-GB" sz="2000" dirty="0">
                <a:solidFill>
                  <a:schemeClr val="bg1"/>
                </a:solidFill>
              </a:rPr>
              <a:t>Magnus </a:t>
            </a:r>
            <a:r>
              <a:rPr lang="en-GB" sz="2000" dirty="0" err="1" smtClean="0">
                <a:solidFill>
                  <a:schemeClr val="bg1"/>
                </a:solidFill>
              </a:rPr>
              <a:t>Eneroth</a:t>
            </a:r>
            <a:r>
              <a:rPr lang="en-GB" sz="2000" dirty="0" smtClean="0">
                <a:solidFill>
                  <a:schemeClr val="bg1"/>
                </a:solidFill>
              </a:rPr>
              <a:t>, </a:t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Mats </a:t>
            </a:r>
            <a:r>
              <a:rPr lang="en-GB" sz="2000" dirty="0" err="1" smtClean="0">
                <a:solidFill>
                  <a:schemeClr val="bg1"/>
                </a:solidFill>
              </a:rPr>
              <a:t>Lindroos</a:t>
            </a:r>
            <a:r>
              <a:rPr lang="en-GB" sz="2000" dirty="0" smtClean="0">
                <a:solidFill>
                  <a:schemeClr val="bg1"/>
                </a:solidFill>
              </a:rPr>
              <a:t>, Eric Pitcher, Shane Kennedy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16-08-30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704256" y="1646261"/>
            <a:ext cx="7772400" cy="14700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3600" dirty="0" smtClean="0"/>
              <a:t>Roles and Responsibilities</a:t>
            </a: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sv-SE" sz="3600" dirty="0" smtClean="0"/>
              <a:t/>
            </a:r>
            <a:br>
              <a:rPr lang="sv-SE" sz="3600" dirty="0" smtClean="0"/>
            </a:br>
            <a:endParaRPr lang="en" sz="3600" dirty="0"/>
          </a:p>
        </p:txBody>
      </p:sp>
      <p:sp>
        <p:nvSpPr>
          <p:cNvPr id="8" name="Shape 33"/>
          <p:cNvSpPr txBox="1">
            <a:spLocks/>
          </p:cNvSpPr>
          <p:nvPr/>
        </p:nvSpPr>
        <p:spPr>
          <a:xfrm>
            <a:off x="2699792" y="2180157"/>
            <a:ext cx="6400799" cy="17528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Members:</a:t>
            </a:r>
          </a:p>
          <a:p>
            <a:pPr algn="r">
              <a:spcBef>
                <a:spcPts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Dave McGinnis, Rikard Linander, Magnus Täcklind</a:t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Dan-Magnus </a:t>
            </a:r>
            <a:r>
              <a:rPr lang="en-GB" sz="2000" dirty="0" err="1" smtClean="0">
                <a:solidFill>
                  <a:schemeClr val="bg1"/>
                </a:solidFill>
              </a:rPr>
              <a:t>Sköld</a:t>
            </a:r>
            <a:r>
              <a:rPr lang="en-GB" sz="2000" dirty="0" smtClean="0">
                <a:solidFill>
                  <a:schemeClr val="bg1"/>
                </a:solidFill>
              </a:rPr>
              <a:t>, Peter Jacobsson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Different aspects of decision making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Communicating Decisions</a:t>
            </a:r>
            <a:endParaRPr lang="en-GB" dirty="0" smtClean="0"/>
          </a:p>
          <a:p>
            <a:pPr marL="0" indent="0">
              <a:buNone/>
            </a:pPr>
            <a:r>
              <a:rPr lang="en-US" dirty="0"/>
              <a:t>Clarify decision </a:t>
            </a:r>
            <a:r>
              <a:rPr lang="en-US" dirty="0" smtClean="0"/>
              <a:t>making</a:t>
            </a:r>
          </a:p>
          <a:p>
            <a:pPr marL="0" indent="0">
              <a:buNone/>
            </a:pPr>
            <a:r>
              <a:rPr lang="en-GB" dirty="0" smtClean="0"/>
              <a:t>Delegating Decisions</a:t>
            </a:r>
          </a:p>
          <a:p>
            <a:pPr marL="0" indent="0">
              <a:buNone/>
            </a:pPr>
            <a:r>
              <a:rPr lang="en-US" dirty="0"/>
              <a:t>Parochial </a:t>
            </a:r>
            <a:r>
              <a:rPr lang="en-US" dirty="0" smtClean="0"/>
              <a:t>Decisions</a:t>
            </a:r>
          </a:p>
          <a:p>
            <a:pPr marL="0" indent="0">
              <a:buNone/>
            </a:pPr>
            <a:r>
              <a:rPr lang="en-US" dirty="0" smtClean="0"/>
              <a:t>Prioritizing Decisions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Clarify roles and responsibilities – mandate to make decisions?</a:t>
            </a:r>
          </a:p>
          <a:p>
            <a:pPr marL="0" indent="0">
              <a:buNone/>
            </a:pPr>
            <a:r>
              <a:rPr lang="en-US" dirty="0" smtClean="0"/>
              <a:t>Identify what fora are decision making?</a:t>
            </a:r>
          </a:p>
          <a:p>
            <a:pPr marL="0" indent="0">
              <a:buNone/>
            </a:pPr>
            <a:r>
              <a:rPr lang="en-US" dirty="0" smtClean="0"/>
              <a:t>Structure and possibility to communicate – more or less complex</a:t>
            </a:r>
          </a:p>
          <a:p>
            <a:pPr marL="0" indent="0">
              <a:buNone/>
            </a:pPr>
            <a:r>
              <a:rPr lang="en-US" dirty="0" smtClean="0"/>
              <a:t>Leadership and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Delegating Decisions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Clarify roles and responsibilities – mandate to make decisions?</a:t>
            </a:r>
          </a:p>
          <a:p>
            <a:r>
              <a:rPr lang="en-US" dirty="0" smtClean="0"/>
              <a:t>Authorisation &amp; Delegation plan</a:t>
            </a:r>
          </a:p>
          <a:p>
            <a:pPr lvl="1"/>
            <a:r>
              <a:rPr lang="en-US" dirty="0" smtClean="0"/>
              <a:t>Project and line organisation</a:t>
            </a:r>
          </a:p>
          <a:p>
            <a:r>
              <a:rPr lang="en-US" dirty="0" smtClean="0"/>
              <a:t>Reflected in systems architecture (e.g. Agresso)</a:t>
            </a:r>
          </a:p>
          <a:p>
            <a:endParaRPr lang="en-US" dirty="0"/>
          </a:p>
          <a:p>
            <a:r>
              <a:rPr lang="en-US" dirty="0" smtClean="0"/>
              <a:t>Functional descriptions</a:t>
            </a:r>
          </a:p>
          <a:p>
            <a:pPr lvl="1"/>
            <a:r>
              <a:rPr lang="en-US" dirty="0" smtClean="0"/>
              <a:t>Areas of responsibility</a:t>
            </a:r>
          </a:p>
          <a:p>
            <a:pPr lvl="1"/>
            <a:r>
              <a:rPr lang="en-US" dirty="0" smtClean="0"/>
              <a:t>Where can a decision be made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76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Roles &amp; Responsibilities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8531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Functional descriptions launched in the summer</a:t>
            </a:r>
          </a:p>
          <a:p>
            <a:r>
              <a:rPr lang="en-US" dirty="0" smtClean="0"/>
              <a:t>Build </a:t>
            </a:r>
            <a:r>
              <a:rPr lang="en-US" dirty="0"/>
              <a:t>on </a:t>
            </a:r>
            <a:r>
              <a:rPr lang="en-US" b="1" dirty="0" smtClean="0"/>
              <a:t>The </a:t>
            </a:r>
            <a:r>
              <a:rPr lang="en-US" b="1" dirty="0"/>
              <a:t>Programme Plan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ESS-0001122</a:t>
            </a:r>
            <a:r>
              <a:rPr lang="en-US" dirty="0"/>
              <a:t>) and the </a:t>
            </a:r>
            <a:r>
              <a:rPr lang="en-US" b="1" dirty="0"/>
              <a:t>ESS Construction Phase Management Plan, CPMP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ESS-0005380</a:t>
            </a:r>
            <a:r>
              <a:rPr lang="en-US" dirty="0" smtClean="0"/>
              <a:t>).</a:t>
            </a:r>
          </a:p>
          <a:p>
            <a:r>
              <a:rPr lang="en-US" dirty="0" smtClean="0"/>
              <a:t>ESS Management System </a:t>
            </a:r>
            <a:endParaRPr lang="en-US" dirty="0"/>
          </a:p>
          <a:p>
            <a:r>
              <a:rPr lang="en-US" dirty="0" smtClean="0"/>
              <a:t>Key is to discuss and compare to identify gaps and overlaps.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029608" y="3244334"/>
            <a:ext cx="108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Members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1813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7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Up Arrow 59"/>
          <p:cNvSpPr/>
          <p:nvPr/>
        </p:nvSpPr>
        <p:spPr>
          <a:xfrm>
            <a:off x="467544" y="3717032"/>
            <a:ext cx="576064" cy="2880320"/>
          </a:xfrm>
          <a:prstGeom prst="upArrow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46000"/>
                </a:schemeClr>
              </a:gs>
              <a:gs pos="74000">
                <a:schemeClr val="accent1">
                  <a:shade val="93000"/>
                  <a:satMod val="130000"/>
                  <a:alpha val="58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Identify </a:t>
            </a:r>
            <a:r>
              <a:rPr lang="en-US" dirty="0" smtClean="0"/>
              <a:t>which </a:t>
            </a:r>
            <a:r>
              <a:rPr lang="en-US" dirty="0"/>
              <a:t>fora are decision </a:t>
            </a:r>
            <a:r>
              <a:rPr lang="en-US" dirty="0" smtClean="0"/>
              <a:t>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84342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Alternate Process 4"/>
          <p:cNvSpPr/>
          <p:nvPr/>
        </p:nvSpPr>
        <p:spPr>
          <a:xfrm>
            <a:off x="3851920" y="3573016"/>
            <a:ext cx="1152128" cy="648072"/>
          </a:xfrm>
          <a:prstGeom prst="flowChartAlternateProcess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EMT</a:t>
            </a:r>
            <a:endParaRPr lang="en-US" dirty="0"/>
          </a:p>
        </p:txBody>
      </p:sp>
      <p:sp>
        <p:nvSpPr>
          <p:cNvPr id="6" name="Alternate Process 5"/>
          <p:cNvSpPr/>
          <p:nvPr/>
        </p:nvSpPr>
        <p:spPr>
          <a:xfrm>
            <a:off x="3131840" y="4365104"/>
            <a:ext cx="1152128" cy="648072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ETB</a:t>
            </a:r>
            <a:endParaRPr lang="en-US" dirty="0"/>
          </a:p>
        </p:txBody>
      </p:sp>
      <p:sp>
        <p:nvSpPr>
          <p:cNvPr id="7" name="Alternate Process 6"/>
          <p:cNvSpPr/>
          <p:nvPr/>
        </p:nvSpPr>
        <p:spPr>
          <a:xfrm>
            <a:off x="4499992" y="4365104"/>
            <a:ext cx="1152128" cy="648072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CCB</a:t>
            </a:r>
            <a:endParaRPr lang="en-US" dirty="0"/>
          </a:p>
        </p:txBody>
      </p:sp>
      <p:sp>
        <p:nvSpPr>
          <p:cNvPr id="8" name="Alternate Process 7"/>
          <p:cNvSpPr/>
          <p:nvPr/>
        </p:nvSpPr>
        <p:spPr>
          <a:xfrm>
            <a:off x="2555776" y="5949280"/>
            <a:ext cx="1152128" cy="64807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PIM</a:t>
            </a:r>
            <a:endParaRPr lang="en-US" dirty="0"/>
          </a:p>
        </p:txBody>
      </p:sp>
      <p:sp>
        <p:nvSpPr>
          <p:cNvPr id="9" name="Alternate Process 8"/>
          <p:cNvSpPr/>
          <p:nvPr/>
        </p:nvSpPr>
        <p:spPr>
          <a:xfrm>
            <a:off x="1835696" y="5157192"/>
            <a:ext cx="1152128" cy="648072"/>
          </a:xfrm>
          <a:prstGeom prst="flowChartAlternateProcess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TCM</a:t>
            </a:r>
            <a:endParaRPr lang="en-US" dirty="0"/>
          </a:p>
        </p:txBody>
      </p:sp>
      <p:sp>
        <p:nvSpPr>
          <p:cNvPr id="10" name="Alternate Process 9"/>
          <p:cNvSpPr/>
          <p:nvPr/>
        </p:nvSpPr>
        <p:spPr>
          <a:xfrm>
            <a:off x="7452320" y="1556792"/>
            <a:ext cx="1152128" cy="64807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SAC</a:t>
            </a:r>
            <a:endParaRPr lang="en-US" dirty="0"/>
          </a:p>
        </p:txBody>
      </p:sp>
      <p:sp>
        <p:nvSpPr>
          <p:cNvPr id="11" name="Alternate Process 10"/>
          <p:cNvSpPr/>
          <p:nvPr/>
        </p:nvSpPr>
        <p:spPr>
          <a:xfrm>
            <a:off x="7452320" y="2276872"/>
            <a:ext cx="1152128" cy="64807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TAC</a:t>
            </a:r>
            <a:endParaRPr lang="en-US" dirty="0"/>
          </a:p>
        </p:txBody>
      </p:sp>
      <p:sp>
        <p:nvSpPr>
          <p:cNvPr id="14" name="Alternate Process 13"/>
          <p:cNvSpPr/>
          <p:nvPr/>
        </p:nvSpPr>
        <p:spPr>
          <a:xfrm>
            <a:off x="4427984" y="5157192"/>
            <a:ext cx="1152128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MT</a:t>
            </a:r>
            <a:endParaRPr lang="en-US" dirty="0"/>
          </a:p>
        </p:txBody>
      </p:sp>
      <p:sp>
        <p:nvSpPr>
          <p:cNvPr id="15" name="Alternate Process 14"/>
          <p:cNvSpPr/>
          <p:nvPr/>
        </p:nvSpPr>
        <p:spPr>
          <a:xfrm>
            <a:off x="3851920" y="2780928"/>
            <a:ext cx="1152128" cy="6480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DG</a:t>
            </a:r>
            <a:endParaRPr lang="en-US" dirty="0"/>
          </a:p>
        </p:txBody>
      </p:sp>
      <p:sp>
        <p:nvSpPr>
          <p:cNvPr id="16" name="Alternate Process 15"/>
          <p:cNvSpPr/>
          <p:nvPr/>
        </p:nvSpPr>
        <p:spPr>
          <a:xfrm>
            <a:off x="3851920" y="1700808"/>
            <a:ext cx="1152128" cy="648072"/>
          </a:xfrm>
          <a:prstGeom prst="flowChartAlternateProcess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ESS Council</a:t>
            </a:r>
            <a:endParaRPr lang="en-US" dirty="0"/>
          </a:p>
        </p:txBody>
      </p:sp>
      <p:sp>
        <p:nvSpPr>
          <p:cNvPr id="19" name="Alternate Process 18"/>
          <p:cNvSpPr/>
          <p:nvPr/>
        </p:nvSpPr>
        <p:spPr>
          <a:xfrm>
            <a:off x="5148064" y="5949280"/>
            <a:ext cx="1152128" cy="64807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SAG</a:t>
            </a:r>
            <a:endParaRPr lang="en-US" dirty="0"/>
          </a:p>
        </p:txBody>
      </p:sp>
      <p:sp>
        <p:nvSpPr>
          <p:cNvPr id="20" name="Alternate Process 19"/>
          <p:cNvSpPr/>
          <p:nvPr/>
        </p:nvSpPr>
        <p:spPr>
          <a:xfrm>
            <a:off x="2483768" y="3573016"/>
            <a:ext cx="1152128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EMT-T</a:t>
            </a:r>
            <a:endParaRPr lang="en-US" dirty="0"/>
          </a:p>
        </p:txBody>
      </p:sp>
      <p:sp>
        <p:nvSpPr>
          <p:cNvPr id="21" name="Alternate Process 20"/>
          <p:cNvSpPr/>
          <p:nvPr/>
        </p:nvSpPr>
        <p:spPr>
          <a:xfrm>
            <a:off x="5220072" y="3573016"/>
            <a:ext cx="1152128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EMT-A</a:t>
            </a:r>
            <a:endParaRPr lang="en-US" dirty="0"/>
          </a:p>
        </p:txBody>
      </p:sp>
      <p:sp>
        <p:nvSpPr>
          <p:cNvPr id="22" name="Alternate Process 21"/>
          <p:cNvSpPr/>
          <p:nvPr/>
        </p:nvSpPr>
        <p:spPr>
          <a:xfrm>
            <a:off x="3131840" y="5157192"/>
            <a:ext cx="1152128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SMT</a:t>
            </a:r>
            <a:endParaRPr lang="en-US" dirty="0"/>
          </a:p>
        </p:txBody>
      </p:sp>
      <p:sp>
        <p:nvSpPr>
          <p:cNvPr id="23" name="Alternate Process 22"/>
          <p:cNvSpPr/>
          <p:nvPr/>
        </p:nvSpPr>
        <p:spPr>
          <a:xfrm>
            <a:off x="539552" y="1556792"/>
            <a:ext cx="1152128" cy="64807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A&amp;F C</a:t>
            </a:r>
            <a:endParaRPr lang="en-US" dirty="0"/>
          </a:p>
        </p:txBody>
      </p:sp>
      <p:sp>
        <p:nvSpPr>
          <p:cNvPr id="24" name="Alternate Process 23"/>
          <p:cNvSpPr/>
          <p:nvPr/>
        </p:nvSpPr>
        <p:spPr>
          <a:xfrm>
            <a:off x="539552" y="2276872"/>
            <a:ext cx="1152128" cy="64807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IKRC</a:t>
            </a:r>
            <a:endParaRPr lang="en-US" dirty="0"/>
          </a:p>
        </p:txBody>
      </p:sp>
      <p:sp>
        <p:nvSpPr>
          <p:cNvPr id="27" name="Alternate Process 26"/>
          <p:cNvSpPr/>
          <p:nvPr/>
        </p:nvSpPr>
        <p:spPr>
          <a:xfrm>
            <a:off x="7452320" y="2996952"/>
            <a:ext cx="1152128" cy="64807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CFAC</a:t>
            </a:r>
            <a:endParaRPr lang="en-US" dirty="0"/>
          </a:p>
        </p:txBody>
      </p:sp>
      <p:sp>
        <p:nvSpPr>
          <p:cNvPr id="28" name="Alternate Process 27"/>
          <p:cNvSpPr/>
          <p:nvPr/>
        </p:nvSpPr>
        <p:spPr>
          <a:xfrm>
            <a:off x="7452320" y="3717032"/>
            <a:ext cx="1152128" cy="64807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ESHAC</a:t>
            </a:r>
            <a:endParaRPr lang="en-US" dirty="0"/>
          </a:p>
        </p:txBody>
      </p:sp>
      <p:sp>
        <p:nvSpPr>
          <p:cNvPr id="29" name="Alternate Process 28"/>
          <p:cNvSpPr/>
          <p:nvPr/>
        </p:nvSpPr>
        <p:spPr>
          <a:xfrm>
            <a:off x="7452320" y="4437112"/>
            <a:ext cx="1152128" cy="64807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Annual R</a:t>
            </a:r>
            <a:endParaRPr lang="en-US" dirty="0"/>
          </a:p>
        </p:txBody>
      </p:sp>
      <p:cxnSp>
        <p:nvCxnSpPr>
          <p:cNvPr id="31" name="Elbow Connector 30"/>
          <p:cNvCxnSpPr>
            <a:stCxn id="15" idx="3"/>
            <a:endCxn id="27" idx="1"/>
          </p:cNvCxnSpPr>
          <p:nvPr/>
        </p:nvCxnSpPr>
        <p:spPr>
          <a:xfrm>
            <a:off x="5004048" y="3104964"/>
            <a:ext cx="2448272" cy="216024"/>
          </a:xfrm>
          <a:prstGeom prst="bentConnector3">
            <a:avLst>
              <a:gd name="adj1" fmla="val 78788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5" idx="3"/>
            <a:endCxn id="28" idx="1"/>
          </p:cNvCxnSpPr>
          <p:nvPr/>
        </p:nvCxnSpPr>
        <p:spPr>
          <a:xfrm>
            <a:off x="5004048" y="3104964"/>
            <a:ext cx="2448272" cy="936104"/>
          </a:xfrm>
          <a:prstGeom prst="bentConnector3">
            <a:avLst>
              <a:gd name="adj1" fmla="val 7894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5" idx="3"/>
            <a:endCxn id="29" idx="1"/>
          </p:cNvCxnSpPr>
          <p:nvPr/>
        </p:nvCxnSpPr>
        <p:spPr>
          <a:xfrm>
            <a:off x="5004048" y="3104964"/>
            <a:ext cx="2448272" cy="1656184"/>
          </a:xfrm>
          <a:prstGeom prst="bentConnector3">
            <a:avLst>
              <a:gd name="adj1" fmla="val 78988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3" idx="3"/>
            <a:endCxn id="16" idx="1"/>
          </p:cNvCxnSpPr>
          <p:nvPr/>
        </p:nvCxnSpPr>
        <p:spPr>
          <a:xfrm>
            <a:off x="1691680" y="1880828"/>
            <a:ext cx="2160240" cy="144016"/>
          </a:xfrm>
          <a:prstGeom prst="bentConnector3">
            <a:avLst>
              <a:gd name="adj1" fmla="val 16858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24" idx="3"/>
            <a:endCxn id="16" idx="1"/>
          </p:cNvCxnSpPr>
          <p:nvPr/>
        </p:nvCxnSpPr>
        <p:spPr>
          <a:xfrm flipV="1">
            <a:off x="1691680" y="2024844"/>
            <a:ext cx="2160240" cy="576064"/>
          </a:xfrm>
          <a:prstGeom prst="bentConnector3">
            <a:avLst>
              <a:gd name="adj1" fmla="val 16858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6" idx="3"/>
            <a:endCxn id="10" idx="1"/>
          </p:cNvCxnSpPr>
          <p:nvPr/>
        </p:nvCxnSpPr>
        <p:spPr>
          <a:xfrm flipV="1">
            <a:off x="5004048" y="1880828"/>
            <a:ext cx="2448272" cy="144016"/>
          </a:xfrm>
          <a:prstGeom prst="bentConnector3">
            <a:avLst>
              <a:gd name="adj1" fmla="val 78735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6" idx="3"/>
            <a:endCxn id="11" idx="1"/>
          </p:cNvCxnSpPr>
          <p:nvPr/>
        </p:nvCxnSpPr>
        <p:spPr>
          <a:xfrm>
            <a:off x="5004048" y="2024844"/>
            <a:ext cx="2448272" cy="576064"/>
          </a:xfrm>
          <a:prstGeom prst="bentConnector3">
            <a:avLst>
              <a:gd name="adj1" fmla="val 78735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411760" y="2564904"/>
            <a:ext cx="417646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51520" y="40770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Decision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95536" y="50851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Prep.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23528" y="60212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sp>
        <p:nvSpPr>
          <p:cNvPr id="65" name="Alternate Process 64"/>
          <p:cNvSpPr/>
          <p:nvPr/>
        </p:nvSpPr>
        <p:spPr>
          <a:xfrm>
            <a:off x="3851920" y="5949280"/>
            <a:ext cx="1152128" cy="64807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1" name="Alternate Process 40"/>
          <p:cNvSpPr/>
          <p:nvPr/>
        </p:nvSpPr>
        <p:spPr>
          <a:xfrm>
            <a:off x="5724128" y="5157192"/>
            <a:ext cx="1152128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MT</a:t>
            </a:r>
            <a:endParaRPr lang="en-US" dirty="0"/>
          </a:p>
        </p:txBody>
      </p:sp>
      <p:cxnSp>
        <p:nvCxnSpPr>
          <p:cNvPr id="18" name="Straight Connector 17"/>
          <p:cNvCxnSpPr>
            <a:stCxn id="20" idx="3"/>
            <a:endCxn id="5" idx="1"/>
          </p:cNvCxnSpPr>
          <p:nvPr/>
        </p:nvCxnSpPr>
        <p:spPr>
          <a:xfrm>
            <a:off x="3635896" y="3897052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1"/>
            <a:endCxn id="5" idx="3"/>
          </p:cNvCxnSpPr>
          <p:nvPr/>
        </p:nvCxnSpPr>
        <p:spPr>
          <a:xfrm flipH="1">
            <a:off x="5004048" y="3897052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491880" y="2924944"/>
            <a:ext cx="1872208" cy="18722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04056" y="3128194"/>
            <a:ext cx="29523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4056" y="4388334"/>
            <a:ext cx="29523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4056" y="5648474"/>
            <a:ext cx="29523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4056" y="276815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MEETING CHARTERS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056" y="405500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ESS PROCESS UPDATE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2048" y="528843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PROCESS OWNERSHIP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2636912"/>
            <a:ext cx="5580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u="sng" dirty="0" smtClean="0"/>
              <a:t>EMT </a:t>
            </a:r>
            <a:r>
              <a:rPr lang="en-US" dirty="0" smtClean="0"/>
              <a:t>ESS-0005290, </a:t>
            </a:r>
            <a:r>
              <a:rPr lang="en-US" u="sng" dirty="0" smtClean="0"/>
              <a:t>ETB</a:t>
            </a:r>
            <a:r>
              <a:rPr lang="en-US" dirty="0" smtClean="0"/>
              <a:t> ESS-0005291, </a:t>
            </a:r>
            <a:r>
              <a:rPr lang="en-US" u="sng" dirty="0" smtClean="0"/>
              <a:t>CCB</a:t>
            </a:r>
            <a:r>
              <a:rPr lang="en-US" dirty="0" smtClean="0"/>
              <a:t> ESS-0005292 defined and documented charters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Needs approval from Forum </a:t>
            </a:r>
            <a:r>
              <a:rPr lang="en-US" dirty="0"/>
              <a:t>C</a:t>
            </a:r>
            <a:r>
              <a:rPr lang="en-US" dirty="0" smtClean="0"/>
              <a:t>hairman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563888" y="3945830"/>
            <a:ext cx="558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Process will be adjusted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Process incorporates meeting Charters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63888" y="5288434"/>
            <a:ext cx="558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Process ownership assignment template developed ESS-0030290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Director General will be the process owner ESS-0065174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9552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Individual meetings have been conducted with ESS Directors and the final summary meeting with all Directors present has been the foundation for the actions below: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Communicating Decisions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Main ‘decision’ </a:t>
            </a:r>
            <a:r>
              <a:rPr lang="en-US" sz="2400" dirty="0"/>
              <a:t>b</a:t>
            </a:r>
            <a:r>
              <a:rPr lang="en-US" sz="2400" dirty="0" smtClean="0"/>
              <a:t>odies internally are:</a:t>
            </a:r>
          </a:p>
          <a:p>
            <a:r>
              <a:rPr lang="en-US" sz="2400" dirty="0" smtClean="0"/>
              <a:t>EMT – has taken note of recommendations, but not yet implemented a formal feedback approach; decisions  are considered decision of the DG, communicated as needed</a:t>
            </a:r>
          </a:p>
          <a:p>
            <a:r>
              <a:rPr lang="en-US" sz="2400" dirty="0" smtClean="0"/>
              <a:t>ETB – Formal structure and feedback system is in place; minutes are accessible to staff</a:t>
            </a:r>
          </a:p>
          <a:p>
            <a:r>
              <a:rPr lang="en-US" sz="2400" dirty="0" smtClean="0"/>
              <a:t>CCB – Formal structure and feedback system is in place and decisions are accessible to staff</a:t>
            </a:r>
          </a:p>
          <a:p>
            <a:pPr marL="0" indent="0">
              <a:buNone/>
            </a:pPr>
            <a:r>
              <a:rPr lang="en-US" sz="2400" dirty="0" smtClean="0"/>
              <a:t>Both ETB &amp;  CCB are clearly described on the external website</a:t>
            </a:r>
          </a:p>
          <a:p>
            <a:pPr marL="0" indent="0">
              <a:buNone/>
            </a:pPr>
            <a:r>
              <a:rPr lang="en-US" sz="2400" dirty="0" smtClean="0"/>
              <a:t>Next Steps: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Direct information from EMT (and Governance) TBD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More ‘push’ of decision and contextualization (channels TBD)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1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Decisions contd.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531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For Parochial Decisions and Prioritizing </a:t>
            </a:r>
            <a:r>
              <a:rPr lang="en-US" dirty="0"/>
              <a:t>Decisions </a:t>
            </a:r>
            <a:r>
              <a:rPr lang="en-US" dirty="0" smtClean="0"/>
              <a:t>key points are</a:t>
            </a: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Leadership and strategy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Think </a:t>
            </a:r>
            <a:r>
              <a:rPr lang="en-US" dirty="0" err="1" smtClean="0"/>
              <a:t>OneESS</a:t>
            </a:r>
            <a:endParaRPr lang="en-US" dirty="0" smtClean="0"/>
          </a:p>
          <a:p>
            <a:r>
              <a:rPr lang="en-US" dirty="0" smtClean="0"/>
              <a:t>Core Values</a:t>
            </a:r>
          </a:p>
          <a:p>
            <a:pPr marL="0" indent="0">
              <a:buNone/>
            </a:pPr>
            <a:r>
              <a:rPr lang="en-US" b="1" i="1" dirty="0" smtClean="0"/>
              <a:t>	Excellence</a:t>
            </a:r>
            <a:endParaRPr lang="sv-SE" dirty="0"/>
          </a:p>
          <a:p>
            <a:pPr marL="0" indent="0">
              <a:buNone/>
            </a:pPr>
            <a:r>
              <a:rPr lang="en-GB" b="1" i="1" dirty="0" smtClean="0"/>
              <a:t>	Openness</a:t>
            </a:r>
            <a:endParaRPr lang="sv-SE" dirty="0"/>
          </a:p>
          <a:p>
            <a:pPr marL="0" indent="0">
              <a:buNone/>
            </a:pPr>
            <a:r>
              <a:rPr lang="en-US" b="1" i="1" dirty="0" smtClean="0"/>
              <a:t>	Collaboration </a:t>
            </a:r>
            <a:endParaRPr lang="sv-SE" dirty="0"/>
          </a:p>
          <a:p>
            <a:pPr marL="0" indent="0">
              <a:buNone/>
            </a:pPr>
            <a:r>
              <a:rPr lang="en-GB" b="1" i="1" dirty="0" smtClean="0"/>
              <a:t>	Sustainability</a:t>
            </a:r>
            <a:endParaRPr lang="sv-SE" dirty="0" smtClean="0"/>
          </a:p>
          <a:p>
            <a:r>
              <a:rPr lang="en-US" dirty="0" smtClean="0"/>
              <a:t>Leadership criteria</a:t>
            </a:r>
          </a:p>
          <a:p>
            <a:pPr lvl="1"/>
            <a:r>
              <a:rPr lang="en-US" dirty="0" smtClean="0"/>
              <a:t>Managers’ meetings and trainings</a:t>
            </a:r>
          </a:p>
          <a:p>
            <a:pPr lvl="1"/>
            <a:r>
              <a:rPr lang="en-US" dirty="0" smtClean="0"/>
              <a:t>Creating a network where managers get to know each other and meet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029608" y="3244334"/>
            <a:ext cx="108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Members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146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3.3|4"/>
</p:tagLst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8901</TotalTime>
  <Words>429</Words>
  <Application>Microsoft Office PowerPoint</Application>
  <PresentationFormat>On-screen Show (4:3)</PresentationFormat>
  <Paragraphs>116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ESS Core Powerpoint</vt:lpstr>
      <vt:lpstr>PowerPoint Presentation</vt:lpstr>
      <vt:lpstr>Decisions</vt:lpstr>
      <vt:lpstr>Different aspects of decision making</vt:lpstr>
      <vt:lpstr>Delegating Decisions</vt:lpstr>
      <vt:lpstr>Roles &amp; Responsibilities</vt:lpstr>
      <vt:lpstr>Identify which fora are decision making</vt:lpstr>
      <vt:lpstr>Status Update</vt:lpstr>
      <vt:lpstr>Communicating Decisions</vt:lpstr>
      <vt:lpstr>Decisions contd.</vt:lpstr>
      <vt:lpstr>PowerPoint Presentation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Agneta Nestenborg</cp:lastModifiedBy>
  <cp:revision>39</cp:revision>
  <dcterms:created xsi:type="dcterms:W3CDTF">2013-10-29T16:05:10Z</dcterms:created>
  <dcterms:modified xsi:type="dcterms:W3CDTF">2016-08-30T06:24:06Z</dcterms:modified>
</cp:coreProperties>
</file>