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64" r:id="rId2"/>
    <p:sldId id="272" r:id="rId3"/>
    <p:sldId id="268" r:id="rId4"/>
    <p:sldId id="271" r:id="rId5"/>
    <p:sldId id="275" r:id="rId6"/>
    <p:sldId id="269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86" autoAdjust="0"/>
    <p:restoredTop sz="99164" autoAdjust="0"/>
  </p:normalViewPr>
  <p:slideViewPr>
    <p:cSldViewPr>
      <p:cViewPr varScale="1">
        <p:scale>
          <a:sx n="169" d="100"/>
          <a:sy n="169" d="100"/>
        </p:scale>
        <p:origin x="-15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2016-08-23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2016-08-23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2016-08-23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2016-08-23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2016-08-23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7103233B-D569-4A6E-878F-CDE152514C47}" type="datetime1">
              <a:rPr lang="sv-SE" smtClean="0"/>
              <a:pPr/>
              <a:t>2016-08-23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551115BC-487E-4422-894C-CB7CD3E7922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664296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/>
              <a:t>Outcome and achievements resulting from the</a:t>
            </a:r>
            <a:br>
              <a:rPr lang="en-GB" sz="2800" dirty="0" smtClean="0"/>
            </a:br>
            <a:r>
              <a:rPr lang="en-GB" sz="2800" dirty="0" smtClean="0"/>
              <a:t>1</a:t>
            </a:r>
            <a:r>
              <a:rPr lang="en-GB" sz="2800" baseline="30000" dirty="0" smtClean="0"/>
              <a:t>st</a:t>
            </a:r>
            <a:r>
              <a:rPr lang="en-GB" sz="2800" dirty="0" smtClean="0"/>
              <a:t> Alignment workshop</a:t>
            </a:r>
            <a:br>
              <a:rPr lang="en-GB" sz="2800" dirty="0" smtClean="0"/>
            </a:br>
            <a:r>
              <a:rPr lang="en-GB" sz="2000" dirty="0" smtClean="0"/>
              <a:t>(</a:t>
            </a:r>
            <a:r>
              <a:rPr lang="en-GB" sz="2000" b="1" dirty="0" smtClean="0"/>
              <a:t>June 25-26, 2015, Lund)</a:t>
            </a:r>
            <a:br>
              <a:rPr lang="en-GB" sz="2000" b="1" dirty="0" smtClean="0"/>
            </a:br>
            <a:r>
              <a:rPr lang="en-GB" sz="2000" b="1" dirty="0"/>
              <a:t/>
            </a:r>
            <a:br>
              <a:rPr lang="en-GB" sz="2000" b="1" dirty="0"/>
            </a:br>
            <a:r>
              <a:rPr lang="en-GB" sz="3600" b="1" dirty="0" smtClean="0"/>
              <a:t>- Management feedback [part 2] -</a:t>
            </a:r>
            <a:endParaRPr lang="en-GB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>
            <a:norm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R. </a:t>
            </a:r>
            <a:r>
              <a:rPr lang="en-GB" sz="1600" dirty="0" err="1" smtClean="0">
                <a:solidFill>
                  <a:schemeClr val="bg1"/>
                </a:solidFill>
              </a:rPr>
              <a:t>Garoby</a:t>
            </a:r>
            <a:endParaRPr lang="en-GB" sz="1600" dirty="0" smtClean="0">
              <a:solidFill>
                <a:schemeClr val="bg1"/>
              </a:solidFill>
            </a:endParaRPr>
          </a:p>
          <a:p>
            <a:r>
              <a:rPr lang="en-GB" sz="1600" dirty="0" smtClean="0">
                <a:solidFill>
                  <a:schemeClr val="bg1"/>
                </a:solidFill>
              </a:rPr>
              <a:t>30 August 2016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03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Creation of </a:t>
            </a:r>
            <a:r>
              <a:rPr lang="en-GB" dirty="0"/>
              <a:t>new ESS Project Manager role </a:t>
            </a:r>
            <a:r>
              <a:rPr lang="en-GB" dirty="0" smtClean="0"/>
              <a:t>(</a:t>
            </a:r>
            <a:r>
              <a:rPr lang="en-GB" b="1" dirty="0" smtClean="0"/>
              <a:t>John Haines</a:t>
            </a:r>
            <a:r>
              <a:rPr lang="en-GB" dirty="0" smtClean="0"/>
              <a:t>)</a:t>
            </a:r>
            <a:endParaRPr lang="en-GB" dirty="0"/>
          </a:p>
          <a:p>
            <a:r>
              <a:rPr lang="en-GB" dirty="0" smtClean="0"/>
              <a:t>Project Manager </a:t>
            </a:r>
            <a:r>
              <a:rPr lang="en-GB" dirty="0"/>
              <a:t>”owns” </a:t>
            </a:r>
            <a:r>
              <a:rPr lang="en-GB" dirty="0" smtClean="0"/>
              <a:t>the Integrated Schedule</a:t>
            </a:r>
            <a:endParaRPr lang="en-GB" dirty="0"/>
          </a:p>
          <a:p>
            <a:r>
              <a:rPr lang="en-GB" sz="2000" b="1" dirty="0" smtClean="0">
                <a:solidFill>
                  <a:schemeClr val="tx2"/>
                </a:solidFill>
              </a:rPr>
              <a:t>Revised and more integrated schedule for all of ESS to be issued late 2016</a:t>
            </a:r>
          </a:p>
          <a:p>
            <a:r>
              <a:rPr lang="en-GB" sz="2000" b="1" dirty="0" smtClean="0">
                <a:solidFill>
                  <a:schemeClr val="tx2"/>
                </a:solidFill>
              </a:rPr>
              <a:t>New reporting/follow-up of EVM performance:</a:t>
            </a:r>
          </a:p>
          <a:p>
            <a:pPr lvl="1"/>
            <a:r>
              <a:rPr lang="en-GB" sz="1600" b="1" dirty="0" smtClean="0">
                <a:solidFill>
                  <a:schemeClr val="tx2"/>
                </a:solidFill>
              </a:rPr>
              <a:t>More condensed monthly project reviews focusing on common/integration issues and providing </a:t>
            </a:r>
            <a:r>
              <a:rPr lang="en-GB" sz="1600" b="1" dirty="0">
                <a:solidFill>
                  <a:schemeClr val="tx2"/>
                </a:solidFill>
              </a:rPr>
              <a:t>forum for schedule </a:t>
            </a:r>
            <a:r>
              <a:rPr lang="en-GB" sz="1600" b="1" dirty="0" smtClean="0">
                <a:solidFill>
                  <a:schemeClr val="tx2"/>
                </a:solidFill>
              </a:rPr>
              <a:t>management</a:t>
            </a:r>
          </a:p>
          <a:p>
            <a:pPr lvl="1"/>
            <a:r>
              <a:rPr lang="en-GB" sz="1600" b="1" dirty="0" smtClean="0">
                <a:solidFill>
                  <a:schemeClr val="tx2"/>
                </a:solidFill>
              </a:rPr>
              <a:t>Monthly meetings with subprojects</a:t>
            </a:r>
          </a:p>
          <a:p>
            <a:r>
              <a:rPr lang="en-GB" sz="2000" b="1" dirty="0">
                <a:solidFill>
                  <a:schemeClr val="tx2"/>
                </a:solidFill>
              </a:rPr>
              <a:t>P</a:t>
            </a:r>
            <a:r>
              <a:rPr lang="en-GB" sz="2000" b="1" dirty="0" smtClean="0">
                <a:solidFill>
                  <a:schemeClr val="tx2"/>
                </a:solidFill>
              </a:rPr>
              <a:t>resentations </a:t>
            </a:r>
            <a:r>
              <a:rPr lang="en-GB" sz="2000" b="1" dirty="0">
                <a:solidFill>
                  <a:schemeClr val="tx2"/>
                </a:solidFill>
              </a:rPr>
              <a:t>to ESS Council on schedule integration and issues to raise </a:t>
            </a:r>
            <a:r>
              <a:rPr lang="en-GB" sz="2000" b="1" dirty="0" smtClean="0">
                <a:solidFill>
                  <a:schemeClr val="tx2"/>
                </a:solidFill>
              </a:rPr>
              <a:t>awareness.</a:t>
            </a:r>
          </a:p>
          <a:p>
            <a:r>
              <a:rPr lang="en-GB" dirty="0"/>
              <a:t>Updated list of L1 and L2 milestones approved through CCB in 2016 </a:t>
            </a:r>
            <a:r>
              <a:rPr lang="en-GB" dirty="0" smtClean="0"/>
              <a:t>[mark </a:t>
            </a:r>
            <a:r>
              <a:rPr lang="en-GB" dirty="0"/>
              <a:t>funding transition or integration between sub-projects</a:t>
            </a:r>
            <a:r>
              <a:rPr lang="en-GB" dirty="0"/>
              <a:t>].</a:t>
            </a:r>
            <a:endParaRPr lang="en-GB" dirty="0"/>
          </a:p>
          <a:p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139136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Project Management and</a:t>
            </a:r>
            <a:br>
              <a:rPr lang="sv-SE" dirty="0" smtClean="0"/>
            </a:br>
            <a:r>
              <a:rPr lang="sv-SE" dirty="0" smtClean="0"/>
              <a:t>Integrated Schedule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878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Organization	[1/N]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ESS Technical Board (successor of EPG) in operation since 7 September 2015:</a:t>
            </a:r>
          </a:p>
          <a:p>
            <a:pPr>
              <a:buFontTx/>
              <a:buChar char="-"/>
            </a:pPr>
            <a:r>
              <a:rPr lang="en-GB" sz="2000" b="1" dirty="0" smtClean="0">
                <a:solidFill>
                  <a:schemeClr val="tx2"/>
                </a:solidFill>
              </a:rPr>
              <a:t>Technically oriented</a:t>
            </a:r>
          </a:p>
          <a:p>
            <a:pPr>
              <a:buFontTx/>
              <a:buChar char="-"/>
            </a:pPr>
            <a:r>
              <a:rPr lang="en-GB" sz="2000" b="1" dirty="0" smtClean="0">
                <a:solidFill>
                  <a:schemeClr val="tx2"/>
                </a:solidFill>
              </a:rPr>
              <a:t>Deciding within authority of TD and other directors present + recommending to the DG through EMT</a:t>
            </a:r>
          </a:p>
          <a:p>
            <a:pPr>
              <a:buFontTx/>
              <a:buChar char="-"/>
            </a:pPr>
            <a:r>
              <a:rPr lang="en-GB" sz="2000" b="1" dirty="0" smtClean="0">
                <a:solidFill>
                  <a:schemeClr val="tx2"/>
                </a:solidFill>
              </a:rPr>
              <a:t>Focused on subjects of common interest throughout ESS</a:t>
            </a:r>
          </a:p>
          <a:p>
            <a:pPr>
              <a:buFontTx/>
              <a:buChar char="-"/>
            </a:pPr>
            <a:r>
              <a:rPr lang="en-GB" sz="2000" b="1" dirty="0" smtClean="0">
                <a:solidFill>
                  <a:schemeClr val="tx2"/>
                </a:solidFill>
              </a:rPr>
              <a:t>Update/renewal of Cross Functional Working Groups</a:t>
            </a:r>
          </a:p>
          <a:p>
            <a:pPr>
              <a:buFontTx/>
              <a:buChar char="-"/>
            </a:pPr>
            <a:r>
              <a:rPr lang="en-GB" sz="2000" b="1" dirty="0" smtClean="0">
                <a:solidFill>
                  <a:schemeClr val="tx2"/>
                </a:solidFill>
              </a:rPr>
              <a:t>CHESS folder (“ETB”) publicly accessible with minutes, material presented/submitted and summary table of main subjects/date</a:t>
            </a:r>
          </a:p>
          <a:p>
            <a:pPr>
              <a:buFontTx/>
              <a:buChar char="-"/>
            </a:pPr>
            <a:r>
              <a:rPr lang="en-GB" sz="2000" b="1" dirty="0" smtClean="0">
                <a:solidFill>
                  <a:schemeClr val="tx2"/>
                </a:solidFill>
              </a:rPr>
              <a:t>Direct access by link on public web page.</a:t>
            </a:r>
            <a:endParaRPr lang="en-US" sz="2000" b="1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92" r="62292" b="36309"/>
          <a:stretch/>
        </p:blipFill>
        <p:spPr bwMode="auto">
          <a:xfrm>
            <a:off x="3563888" y="2132856"/>
            <a:ext cx="4965148" cy="3932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374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Organization	[2/N]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Improved mode of operation of Change Control Board:</a:t>
            </a:r>
          </a:p>
          <a:p>
            <a:pPr>
              <a:buFontTx/>
              <a:buChar char="-"/>
            </a:pPr>
            <a:r>
              <a:rPr lang="en-GB" sz="2000" b="1" dirty="0" smtClean="0">
                <a:solidFill>
                  <a:schemeClr val="tx2"/>
                </a:solidFill>
              </a:rPr>
              <a:t>Clarification of role </a:t>
            </a:r>
          </a:p>
          <a:p>
            <a:pPr>
              <a:buFontTx/>
              <a:buChar char="-"/>
            </a:pPr>
            <a:r>
              <a:rPr lang="en-GB" sz="2000" b="1" dirty="0" smtClean="0">
                <a:solidFill>
                  <a:schemeClr val="tx2"/>
                </a:solidFill>
              </a:rPr>
              <a:t>Authority to decide on issues not impacting L1 milestones and not requiring contingency funds</a:t>
            </a:r>
          </a:p>
          <a:p>
            <a:pPr>
              <a:buFontTx/>
              <a:buChar char="-"/>
            </a:pPr>
            <a:r>
              <a:rPr lang="en-GB" sz="2000" b="1" dirty="0" smtClean="0">
                <a:solidFill>
                  <a:schemeClr val="tx2"/>
                </a:solidFill>
              </a:rPr>
              <a:t>Recommending use of contingency funds to the DG through the EMT</a:t>
            </a:r>
          </a:p>
          <a:p>
            <a:pPr>
              <a:buFontTx/>
              <a:buChar char="-"/>
            </a:pPr>
            <a:r>
              <a:rPr lang="en-GB" sz="2000" b="1" dirty="0" smtClean="0">
                <a:solidFill>
                  <a:schemeClr val="tx2"/>
                </a:solidFill>
              </a:rPr>
              <a:t>CHESS folder (“CCB”) publicly accessible with minutes, submitted Change Requests with support material, CCB recommendations (CCB change log) and summary table of main subjects/date (CCB record)</a:t>
            </a:r>
          </a:p>
          <a:p>
            <a:pPr>
              <a:buFontTx/>
              <a:buChar char="-"/>
            </a:pPr>
            <a:r>
              <a:rPr lang="en-GB" sz="2000" b="1" dirty="0" smtClean="0">
                <a:solidFill>
                  <a:schemeClr val="tx2"/>
                </a:solidFill>
              </a:rPr>
              <a:t>Direct access by link on public web page.</a:t>
            </a:r>
            <a:endParaRPr lang="en-US" sz="2000" b="1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42" r="50000" b="33951"/>
          <a:stretch/>
        </p:blipFill>
        <p:spPr bwMode="auto">
          <a:xfrm>
            <a:off x="1907704" y="1916832"/>
            <a:ext cx="6637494" cy="41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030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Tools	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Enforcement of CHESS + CATIA v6 + </a:t>
            </a:r>
            <a:r>
              <a:rPr lang="en-GB" dirty="0" err="1" smtClean="0"/>
              <a:t>ePLAN</a:t>
            </a:r>
            <a:r>
              <a:rPr lang="en-GB" dirty="0" smtClean="0"/>
              <a:t> as standard ESS tools:</a:t>
            </a:r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tx2"/>
                </a:solidFill>
              </a:rPr>
              <a:t>Setting-up of Project Information Management (PIM</a:t>
            </a:r>
            <a:r>
              <a:rPr lang="en-GB" sz="2000" b="1" dirty="0" smtClean="0">
                <a:solidFill>
                  <a:schemeClr val="tx2"/>
                </a:solidFill>
              </a:rPr>
              <a:t>)</a:t>
            </a:r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tx2"/>
                </a:solidFill>
              </a:rPr>
              <a:t>On-going effort to simplify use of CHESS</a:t>
            </a:r>
            <a:endParaRPr lang="en-GB" sz="20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sz="800" b="1" dirty="0" smtClean="0">
              <a:solidFill>
                <a:schemeClr val="tx2"/>
              </a:solidFill>
            </a:endParaRPr>
          </a:p>
          <a:p>
            <a:pPr lvl="0"/>
            <a:r>
              <a:rPr lang="en-GB" dirty="0" smtClean="0">
                <a:solidFill>
                  <a:prstClr val="black"/>
                </a:solidFill>
              </a:rPr>
              <a:t>Support for “DOORS NG</a:t>
            </a:r>
            <a:r>
              <a:rPr lang="en-GB" dirty="0" smtClean="0">
                <a:solidFill>
                  <a:prstClr val="black"/>
                </a:solidFill>
              </a:rPr>
              <a:t>” for Interface Requirements:</a:t>
            </a:r>
            <a:endParaRPr lang="en-GB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GB" sz="2000" b="1" dirty="0" smtClean="0">
                <a:solidFill>
                  <a:srgbClr val="1F497D"/>
                </a:solidFill>
              </a:rPr>
              <a:t>Bridge with CHESS under development as PIM project</a:t>
            </a:r>
          </a:p>
          <a:p>
            <a:pPr marL="0" lvl="0" indent="0">
              <a:buNone/>
            </a:pPr>
            <a:endParaRPr lang="en-GB" sz="800" b="1" dirty="0" smtClean="0">
              <a:solidFill>
                <a:prstClr val="black"/>
              </a:solidFill>
            </a:endParaRPr>
          </a:p>
          <a:p>
            <a:pPr lvl="0"/>
            <a:r>
              <a:rPr lang="en-GB" dirty="0" smtClean="0">
                <a:solidFill>
                  <a:prstClr val="black"/>
                </a:solidFill>
              </a:rPr>
              <a:t>Approval of “Confluence” as standard collaboration tool:</a:t>
            </a:r>
            <a:endParaRPr lang="en-GB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GB" sz="2000" b="1" dirty="0" smtClean="0">
                <a:solidFill>
                  <a:srgbClr val="1F497D"/>
                </a:solidFill>
              </a:rPr>
              <a:t>Robust &amp; secure implementation with support of IT is in progress</a:t>
            </a:r>
            <a:endParaRPr lang="en-GB" sz="2000" b="1" dirty="0">
              <a:solidFill>
                <a:srgbClr val="1F497D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335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Actions still in progress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>
            <a:normAutofit/>
          </a:bodyPr>
          <a:lstStyle/>
          <a:p>
            <a:r>
              <a:rPr lang="en-GB" dirty="0" smtClean="0"/>
              <a:t>Interface requirements:</a:t>
            </a:r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tx2"/>
                </a:solidFill>
              </a:rPr>
              <a:t>Support to the solution adopted by the </a:t>
            </a:r>
            <a:r>
              <a:rPr lang="en-GB" sz="2000" b="1" dirty="0" err="1" smtClean="0">
                <a:solidFill>
                  <a:schemeClr val="tx2"/>
                </a:solidFill>
              </a:rPr>
              <a:t>wg</a:t>
            </a:r>
            <a:r>
              <a:rPr lang="en-GB" sz="2000" b="1" dirty="0" smtClean="0">
                <a:solidFill>
                  <a:schemeClr val="tx2"/>
                </a:solidFill>
              </a:rPr>
              <a:t> on “Scope and Requirements”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800" dirty="0">
              <a:solidFill>
                <a:schemeClr val="tx2"/>
              </a:solidFill>
            </a:endParaRPr>
          </a:p>
          <a:p>
            <a:r>
              <a:rPr lang="en-US" dirty="0" smtClean="0"/>
              <a:t>Integration reviews:</a:t>
            </a:r>
          </a:p>
          <a:p>
            <a:pPr marL="0" lvl="0" indent="0">
              <a:buNone/>
            </a:pPr>
            <a:r>
              <a:rPr lang="en-GB" sz="2000" b="1" dirty="0" smtClean="0">
                <a:solidFill>
                  <a:srgbClr val="1F497D"/>
                </a:solidFill>
              </a:rPr>
              <a:t>Positive but still not implemented…</a:t>
            </a:r>
            <a:endParaRPr lang="en-GB" sz="2000" b="1" dirty="0">
              <a:solidFill>
                <a:srgbClr val="1F497D"/>
              </a:solidFill>
            </a:endParaRPr>
          </a:p>
          <a:p>
            <a:pPr marL="0" lvl="0" indent="0">
              <a:buNone/>
            </a:pPr>
            <a:endParaRPr lang="en-GB" sz="1800" dirty="0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527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Powerpoint.pptx</Template>
  <TotalTime>3140</TotalTime>
  <Words>366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ESS Core Powerpoint</vt:lpstr>
      <vt:lpstr>Outcome and achievements resulting from the 1st Alignment workshop (June 25-26, 2015, Lund)  - Management feedback [part 2] -</vt:lpstr>
      <vt:lpstr>Project Management and Integrated Schedule</vt:lpstr>
      <vt:lpstr>Organization [1/N]</vt:lpstr>
      <vt:lpstr>Organization [2/N]</vt:lpstr>
      <vt:lpstr>Tools  </vt:lpstr>
      <vt:lpstr>Actions still in progress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Roland Garoby</cp:lastModifiedBy>
  <cp:revision>34</cp:revision>
  <dcterms:created xsi:type="dcterms:W3CDTF">2013-10-29T16:05:10Z</dcterms:created>
  <dcterms:modified xsi:type="dcterms:W3CDTF">2016-08-23T11:07:37Z</dcterms:modified>
</cp:coreProperties>
</file>