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389" r:id="rId3"/>
    <p:sldId id="390" r:id="rId4"/>
    <p:sldId id="391" r:id="rId5"/>
    <p:sldId id="393" r:id="rId6"/>
    <p:sldId id="392" r:id="rId7"/>
    <p:sldId id="381" r:id="rId8"/>
    <p:sldId id="3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62" autoAdjust="0"/>
  </p:normalViewPr>
  <p:slideViewPr>
    <p:cSldViewPr snapToGrid="0" snapToObjects="1">
      <p:cViewPr varScale="1">
        <p:scale>
          <a:sx n="222" d="100"/>
          <a:sy n="222" d="100"/>
        </p:scale>
        <p:origin x="-2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CA84C-D1E8-FF49-A3F1-D55288F620C9}" type="datetimeFigureOut">
              <a:rPr lang="en-US" smtClean="0"/>
              <a:t>30/09/16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274B-F7B5-5546-BE00-9DF60A22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75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4077A-2A53-5E4F-A948-EF36275980EC}" type="datetimeFigureOut">
              <a:rPr lang="en-US" smtClean="0"/>
              <a:t>30/09/16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0237-65E6-CB4A-ACFB-27E3E417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NSS key milestone is to start user program with 8 instruments in August 2023.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that we plan to start hot commissioning of first instrument in Jan 2021.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currently evaluating which instruments should be among the first 8.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bunker will be in place, and demonstration of beam on target (BOT) will take place before 2021.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&lt;mouse click&gt; Currently BOT is planned for June 2019, but ESS revising schedule dates for Target and NSS access to the worksite.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dates are likely to move into 2019 and BOT is likely to move to early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Procurement through CF-Skanska most</a:t>
            </a:r>
            <a:r>
              <a:rPr lang="en-US" baseline="0" dirty="0" smtClean="0"/>
              <a:t> probably</a:t>
            </a:r>
          </a:p>
          <a:p>
            <a:r>
              <a:rPr lang="en-US" baseline="0" dirty="0" smtClean="0"/>
              <a:t>CF and NSS are already collaborating on the Bunker</a:t>
            </a:r>
          </a:p>
          <a:p>
            <a:r>
              <a:rPr lang="en-US" baseline="0" dirty="0" smtClean="0"/>
              <a:t>NSS IK goal 65% can’t be reached, probably between 50% and 60%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980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9C3-92EC-104C-A610-D3D5FD10F4F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798-160C-444F-B381-DB91EA36B9F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DD5C-26E0-AE49-AFEF-A86D99BE443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D0F4-F5B2-BA48-8BE9-547839176BD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6DB08F3-776D-864B-B43E-4ADE3840A9AA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02/10/16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gif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105" y="1949407"/>
            <a:ext cx="7117332" cy="1651043"/>
          </a:xfrm>
        </p:spPr>
        <p:txBody>
          <a:bodyPr>
            <a:normAutofit/>
          </a:bodyPr>
          <a:lstStyle/>
          <a:p>
            <a:pPr algn="ctr"/>
            <a:r>
              <a:rPr lang="sv-SE" sz="4000" dirty="0" err="1" smtClean="0">
                <a:solidFill>
                  <a:srgbClr val="FFFFFF"/>
                </a:solidFill>
              </a:rPr>
              <a:t>Overview</a:t>
            </a:r>
            <a:r>
              <a:rPr lang="sv-SE" sz="4000" dirty="0" smtClean="0">
                <a:solidFill>
                  <a:srgbClr val="FFFFFF"/>
                </a:solidFill>
              </a:rPr>
              <a:t> </a:t>
            </a:r>
            <a:r>
              <a:rPr lang="sv-SE" sz="4000" dirty="0" err="1" smtClean="0">
                <a:solidFill>
                  <a:srgbClr val="FFFFFF"/>
                </a:solidFill>
              </a:rPr>
              <a:t>of</a:t>
            </a:r>
            <a:r>
              <a:rPr lang="sv-SE" sz="4000" dirty="0" smtClean="0">
                <a:solidFill>
                  <a:srgbClr val="FFFFFF"/>
                </a:solidFill>
              </a:rPr>
              <a:t> systems </a:t>
            </a:r>
            <a:r>
              <a:rPr lang="sv-SE" sz="4000" dirty="0" err="1" smtClean="0">
                <a:solidFill>
                  <a:srgbClr val="FFFFFF"/>
                </a:solidFill>
              </a:rPr>
              <a:t>involved</a:t>
            </a:r>
            <a:r>
              <a:rPr lang="sv-SE" sz="4000" dirty="0" smtClean="0">
                <a:solidFill>
                  <a:srgbClr val="FFFFFF"/>
                </a:solidFill>
              </a:rPr>
              <a:t> in the Target-NSS Interface</a:t>
            </a:r>
            <a:endParaRPr lang="sv-SE" sz="2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2947"/>
            <a:ext cx="6400800" cy="1752600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Eric </a:t>
            </a:r>
            <a:r>
              <a:rPr lang="sv-SE" sz="2000" dirty="0" err="1" smtClean="0">
                <a:solidFill>
                  <a:schemeClr val="bg1"/>
                </a:solidFill>
              </a:rPr>
              <a:t>Pitcher</a:t>
            </a:r>
            <a:r>
              <a:rPr lang="sv-SE" sz="2000" dirty="0" smtClean="0">
                <a:solidFill>
                  <a:schemeClr val="bg1"/>
                </a:solidFill>
              </a:rPr>
              <a:t> and Shane Kennedy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(Project </a:t>
            </a:r>
            <a:r>
              <a:rPr lang="sv-SE" sz="2000" dirty="0" err="1" smtClean="0">
                <a:solidFill>
                  <a:schemeClr val="bg1"/>
                </a:solidFill>
              </a:rPr>
              <a:t>Leaders</a:t>
            </a:r>
            <a:r>
              <a:rPr lang="sv-SE" sz="2000" dirty="0" smtClean="0">
                <a:solidFill>
                  <a:schemeClr val="bg1"/>
                </a:solidFill>
              </a:rPr>
              <a:t> for Target &amp; </a:t>
            </a:r>
            <a:r>
              <a:rPr lang="sv-SE" sz="2000" dirty="0" smtClean="0">
                <a:solidFill>
                  <a:schemeClr val="bg1"/>
                </a:solidFill>
              </a:rPr>
              <a:t>NSS systems </a:t>
            </a:r>
            <a:r>
              <a:rPr lang="sv-SE" sz="2000" dirty="0" err="1" smtClean="0">
                <a:solidFill>
                  <a:schemeClr val="bg1"/>
                </a:solidFill>
              </a:rPr>
              <a:t>respectively</a:t>
            </a:r>
            <a:r>
              <a:rPr lang="sv-SE" sz="2000" dirty="0" smtClean="0">
                <a:solidFill>
                  <a:schemeClr val="bg1"/>
                </a:solidFill>
              </a:rPr>
              <a:t>)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latin typeface="Calibri"/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  <a:latin typeface="Calibri"/>
            </a:endParaRPr>
          </a:p>
          <a:p>
            <a:pPr algn="ctr" defTabSz="914400"/>
            <a:r>
              <a:rPr lang="en-GB" sz="1400" dirty="0" smtClean="0">
                <a:solidFill>
                  <a:srgbClr val="FFFFFF"/>
                </a:solidFill>
                <a:latin typeface="Calibri"/>
              </a:rPr>
              <a:t>Interface Advisory Meeting - 4 October 2016</a:t>
            </a:r>
            <a:endParaRPr lang="en-GB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1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Division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Responsibilities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6267" y="143346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CF</a:t>
            </a:r>
          </a:p>
          <a:p>
            <a:pPr lvl="1"/>
            <a:r>
              <a:rPr lang="en-US" dirty="0" smtClean="0"/>
              <a:t>Base mat (floor), including bunker shelf</a:t>
            </a:r>
          </a:p>
          <a:p>
            <a:pPr lvl="1"/>
            <a:r>
              <a:rPr lang="en-US" dirty="0" smtClean="0"/>
              <a:t>Cylindrical 80-cm-thick concrete structure surrounding monolith</a:t>
            </a:r>
          </a:p>
          <a:p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Moderators</a:t>
            </a:r>
          </a:p>
          <a:p>
            <a:pPr lvl="1"/>
            <a:r>
              <a:rPr lang="en-US" dirty="0" smtClean="0"/>
              <a:t>Neutron beam extraction </a:t>
            </a:r>
            <a:r>
              <a:rPr lang="en-US" dirty="0" smtClean="0"/>
              <a:t>system* </a:t>
            </a:r>
            <a:endParaRPr lang="en-US" dirty="0" smtClean="0"/>
          </a:p>
          <a:p>
            <a:pPr lvl="1"/>
            <a:r>
              <a:rPr lang="en-US" dirty="0" smtClean="0"/>
              <a:t>Neutron beam windows at 5.5 m radius</a:t>
            </a:r>
          </a:p>
          <a:p>
            <a:pPr lvl="1"/>
            <a:r>
              <a:rPr lang="en-US" dirty="0" smtClean="0"/>
              <a:t>Light shutters at 5.5 to 6 m </a:t>
            </a:r>
            <a:r>
              <a:rPr lang="en-US" dirty="0" smtClean="0"/>
              <a:t>radius*</a:t>
            </a:r>
            <a:endParaRPr lang="en-US" dirty="0" smtClean="0"/>
          </a:p>
          <a:p>
            <a:pPr lvl="1"/>
            <a:r>
              <a:rPr lang="en-US" dirty="0" smtClean="0"/>
              <a:t>Monolith</a:t>
            </a:r>
          </a:p>
          <a:p>
            <a:pPr lvl="1"/>
            <a:r>
              <a:rPr lang="en-US" dirty="0" smtClean="0"/>
              <a:t>Maintenance and servicing of all of the above components</a:t>
            </a:r>
          </a:p>
          <a:p>
            <a:r>
              <a:rPr lang="en-US" dirty="0" smtClean="0"/>
              <a:t>NSS</a:t>
            </a:r>
          </a:p>
          <a:p>
            <a:pPr lvl="1"/>
            <a:r>
              <a:rPr lang="en-US" dirty="0" smtClean="0"/>
              <a:t>Neutron Bunker</a:t>
            </a:r>
            <a:endParaRPr lang="en-US" dirty="0" smtClean="0"/>
          </a:p>
          <a:p>
            <a:pPr lvl="1"/>
            <a:r>
              <a:rPr lang="en-US" dirty="0" smtClean="0"/>
              <a:t>In-monolith optics</a:t>
            </a:r>
          </a:p>
          <a:p>
            <a:pPr lvl="1"/>
            <a:r>
              <a:rPr lang="en-US" dirty="0" smtClean="0"/>
              <a:t>Instrument </a:t>
            </a:r>
            <a:r>
              <a:rPr lang="en-US" dirty="0" err="1" smtClean="0"/>
              <a:t>beamlines</a:t>
            </a:r>
            <a:r>
              <a:rPr lang="en-US" dirty="0" smtClean="0"/>
              <a:t>, including external </a:t>
            </a:r>
            <a:r>
              <a:rPr lang="en-US" dirty="0" smtClean="0"/>
              <a:t>shutters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ICS; for control and monitoring systems for Accelerator, Target and NSS</a:t>
            </a:r>
          </a:p>
          <a:p>
            <a:pPr lvl="1"/>
            <a:r>
              <a:rPr lang="en-US" dirty="0" smtClean="0"/>
              <a:t>ES&amp;H; for safety and licensing requirements and standards</a:t>
            </a:r>
          </a:p>
          <a:p>
            <a:pPr lvl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6267" y="6327246"/>
            <a:ext cx="5810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 Including optical alignment system, but excluding neutron optics</a:t>
            </a:r>
            <a:endParaRPr lang="en-US" sz="16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92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 descr="ASSEMBLY DRAWING - ESS-0040663 - Rev 2 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0" t="38426" r="4986" b="16554"/>
          <a:stretch/>
        </p:blipFill>
        <p:spPr>
          <a:xfrm>
            <a:off x="780478" y="1588436"/>
            <a:ext cx="8136902" cy="5184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Responsibilities</a:t>
            </a:r>
            <a:endParaRPr lang="en-GB" dirty="0"/>
          </a:p>
        </p:txBody>
      </p:sp>
      <p:sp>
        <p:nvSpPr>
          <p:cNvPr id="3" name="Freeform 2"/>
          <p:cNvSpPr/>
          <p:nvPr/>
        </p:nvSpPr>
        <p:spPr>
          <a:xfrm>
            <a:off x="207512" y="1494027"/>
            <a:ext cx="5096485" cy="4913690"/>
          </a:xfrm>
          <a:custGeom>
            <a:avLst/>
            <a:gdLst>
              <a:gd name="connsiteX0" fmla="*/ 2921763 w 5096485"/>
              <a:gd name="connsiteY0" fmla="*/ 0 h 4913690"/>
              <a:gd name="connsiteX1" fmla="*/ 2913463 w 5096485"/>
              <a:gd name="connsiteY1" fmla="*/ 1535528 h 4913690"/>
              <a:gd name="connsiteX2" fmla="*/ 3162477 w 5096485"/>
              <a:gd name="connsiteY2" fmla="*/ 1527228 h 4913690"/>
              <a:gd name="connsiteX3" fmla="*/ 3162477 w 5096485"/>
              <a:gd name="connsiteY3" fmla="*/ 1983736 h 4913690"/>
              <a:gd name="connsiteX4" fmla="*/ 3345087 w 5096485"/>
              <a:gd name="connsiteY4" fmla="*/ 1992037 h 4913690"/>
              <a:gd name="connsiteX5" fmla="*/ 3336787 w 5096485"/>
              <a:gd name="connsiteY5" fmla="*/ 3569065 h 4913690"/>
              <a:gd name="connsiteX6" fmla="*/ 5096485 w 5096485"/>
              <a:gd name="connsiteY6" fmla="*/ 3569065 h 4913690"/>
              <a:gd name="connsiteX7" fmla="*/ 5096485 w 5096485"/>
              <a:gd name="connsiteY7" fmla="*/ 4913690 h 4913690"/>
              <a:gd name="connsiteX8" fmla="*/ 3511096 w 5096485"/>
              <a:gd name="connsiteY8" fmla="*/ 4913690 h 4913690"/>
              <a:gd name="connsiteX9" fmla="*/ 3519397 w 5096485"/>
              <a:gd name="connsiteY9" fmla="*/ 4233077 h 4913690"/>
              <a:gd name="connsiteX10" fmla="*/ 0 w 5096485"/>
              <a:gd name="connsiteY10" fmla="*/ 4224777 h 4913690"/>
              <a:gd name="connsiteX11" fmla="*/ 8300 w 5096485"/>
              <a:gd name="connsiteY11" fmla="*/ 0 h 4913690"/>
              <a:gd name="connsiteX12" fmla="*/ 2921763 w 5096485"/>
              <a:gd name="connsiteY12" fmla="*/ 0 h 4913690"/>
              <a:gd name="connsiteX0" fmla="*/ 2921763 w 5096485"/>
              <a:gd name="connsiteY0" fmla="*/ 0 h 4913690"/>
              <a:gd name="connsiteX1" fmla="*/ 2913463 w 5096485"/>
              <a:gd name="connsiteY1" fmla="*/ 1535528 h 4913690"/>
              <a:gd name="connsiteX2" fmla="*/ 3162477 w 5096485"/>
              <a:gd name="connsiteY2" fmla="*/ 1527228 h 4913690"/>
              <a:gd name="connsiteX3" fmla="*/ 3162477 w 5096485"/>
              <a:gd name="connsiteY3" fmla="*/ 1983736 h 4913690"/>
              <a:gd name="connsiteX4" fmla="*/ 3345087 w 5096485"/>
              <a:gd name="connsiteY4" fmla="*/ 1984523 h 4913690"/>
              <a:gd name="connsiteX5" fmla="*/ 3336787 w 5096485"/>
              <a:gd name="connsiteY5" fmla="*/ 3569065 h 4913690"/>
              <a:gd name="connsiteX6" fmla="*/ 5096485 w 5096485"/>
              <a:gd name="connsiteY6" fmla="*/ 3569065 h 4913690"/>
              <a:gd name="connsiteX7" fmla="*/ 5096485 w 5096485"/>
              <a:gd name="connsiteY7" fmla="*/ 4913690 h 4913690"/>
              <a:gd name="connsiteX8" fmla="*/ 3511096 w 5096485"/>
              <a:gd name="connsiteY8" fmla="*/ 4913690 h 4913690"/>
              <a:gd name="connsiteX9" fmla="*/ 3519397 w 5096485"/>
              <a:gd name="connsiteY9" fmla="*/ 4233077 h 4913690"/>
              <a:gd name="connsiteX10" fmla="*/ 0 w 5096485"/>
              <a:gd name="connsiteY10" fmla="*/ 4224777 h 4913690"/>
              <a:gd name="connsiteX11" fmla="*/ 8300 w 5096485"/>
              <a:gd name="connsiteY11" fmla="*/ 0 h 4913690"/>
              <a:gd name="connsiteX12" fmla="*/ 2921763 w 5096485"/>
              <a:gd name="connsiteY12" fmla="*/ 0 h 4913690"/>
              <a:gd name="connsiteX0" fmla="*/ 2921763 w 5096485"/>
              <a:gd name="connsiteY0" fmla="*/ 0 h 4913690"/>
              <a:gd name="connsiteX1" fmla="*/ 2913463 w 5096485"/>
              <a:gd name="connsiteY1" fmla="*/ 1520499 h 4913690"/>
              <a:gd name="connsiteX2" fmla="*/ 3162477 w 5096485"/>
              <a:gd name="connsiteY2" fmla="*/ 1527228 h 4913690"/>
              <a:gd name="connsiteX3" fmla="*/ 3162477 w 5096485"/>
              <a:gd name="connsiteY3" fmla="*/ 1983736 h 4913690"/>
              <a:gd name="connsiteX4" fmla="*/ 3345087 w 5096485"/>
              <a:gd name="connsiteY4" fmla="*/ 1984523 h 4913690"/>
              <a:gd name="connsiteX5" fmla="*/ 3336787 w 5096485"/>
              <a:gd name="connsiteY5" fmla="*/ 3569065 h 4913690"/>
              <a:gd name="connsiteX6" fmla="*/ 5096485 w 5096485"/>
              <a:gd name="connsiteY6" fmla="*/ 3569065 h 4913690"/>
              <a:gd name="connsiteX7" fmla="*/ 5096485 w 5096485"/>
              <a:gd name="connsiteY7" fmla="*/ 4913690 h 4913690"/>
              <a:gd name="connsiteX8" fmla="*/ 3511096 w 5096485"/>
              <a:gd name="connsiteY8" fmla="*/ 4913690 h 4913690"/>
              <a:gd name="connsiteX9" fmla="*/ 3519397 w 5096485"/>
              <a:gd name="connsiteY9" fmla="*/ 4233077 h 4913690"/>
              <a:gd name="connsiteX10" fmla="*/ 0 w 5096485"/>
              <a:gd name="connsiteY10" fmla="*/ 4224777 h 4913690"/>
              <a:gd name="connsiteX11" fmla="*/ 8300 w 5096485"/>
              <a:gd name="connsiteY11" fmla="*/ 0 h 4913690"/>
              <a:gd name="connsiteX12" fmla="*/ 2921763 w 5096485"/>
              <a:gd name="connsiteY12" fmla="*/ 0 h 4913690"/>
              <a:gd name="connsiteX0" fmla="*/ 2921763 w 5096485"/>
              <a:gd name="connsiteY0" fmla="*/ 0 h 4913690"/>
              <a:gd name="connsiteX1" fmla="*/ 2913463 w 5096485"/>
              <a:gd name="connsiteY1" fmla="*/ 1524256 h 4913690"/>
              <a:gd name="connsiteX2" fmla="*/ 3162477 w 5096485"/>
              <a:gd name="connsiteY2" fmla="*/ 1527228 h 4913690"/>
              <a:gd name="connsiteX3" fmla="*/ 3162477 w 5096485"/>
              <a:gd name="connsiteY3" fmla="*/ 1983736 h 4913690"/>
              <a:gd name="connsiteX4" fmla="*/ 3345087 w 5096485"/>
              <a:gd name="connsiteY4" fmla="*/ 1984523 h 4913690"/>
              <a:gd name="connsiteX5" fmla="*/ 3336787 w 5096485"/>
              <a:gd name="connsiteY5" fmla="*/ 3569065 h 4913690"/>
              <a:gd name="connsiteX6" fmla="*/ 5096485 w 5096485"/>
              <a:gd name="connsiteY6" fmla="*/ 3569065 h 4913690"/>
              <a:gd name="connsiteX7" fmla="*/ 5096485 w 5096485"/>
              <a:gd name="connsiteY7" fmla="*/ 4913690 h 4913690"/>
              <a:gd name="connsiteX8" fmla="*/ 3511096 w 5096485"/>
              <a:gd name="connsiteY8" fmla="*/ 4913690 h 4913690"/>
              <a:gd name="connsiteX9" fmla="*/ 3519397 w 5096485"/>
              <a:gd name="connsiteY9" fmla="*/ 4233077 h 4913690"/>
              <a:gd name="connsiteX10" fmla="*/ 0 w 5096485"/>
              <a:gd name="connsiteY10" fmla="*/ 4224777 h 4913690"/>
              <a:gd name="connsiteX11" fmla="*/ 8300 w 5096485"/>
              <a:gd name="connsiteY11" fmla="*/ 0 h 4913690"/>
              <a:gd name="connsiteX12" fmla="*/ 2921763 w 5096485"/>
              <a:gd name="connsiteY12" fmla="*/ 0 h 4913690"/>
              <a:gd name="connsiteX0" fmla="*/ 2921763 w 5096485"/>
              <a:gd name="connsiteY0" fmla="*/ 0 h 4913690"/>
              <a:gd name="connsiteX1" fmla="*/ 2913463 w 5096485"/>
              <a:gd name="connsiteY1" fmla="*/ 1524256 h 4913690"/>
              <a:gd name="connsiteX2" fmla="*/ 3162477 w 5096485"/>
              <a:gd name="connsiteY2" fmla="*/ 1527228 h 4913690"/>
              <a:gd name="connsiteX3" fmla="*/ 3162477 w 5096485"/>
              <a:gd name="connsiteY3" fmla="*/ 1983736 h 4913690"/>
              <a:gd name="connsiteX4" fmla="*/ 3345087 w 5096485"/>
              <a:gd name="connsiteY4" fmla="*/ 1984523 h 4913690"/>
              <a:gd name="connsiteX5" fmla="*/ 3336787 w 5096485"/>
              <a:gd name="connsiteY5" fmla="*/ 3569065 h 4913690"/>
              <a:gd name="connsiteX6" fmla="*/ 5096485 w 5096485"/>
              <a:gd name="connsiteY6" fmla="*/ 3569065 h 4913690"/>
              <a:gd name="connsiteX7" fmla="*/ 5096485 w 5096485"/>
              <a:gd name="connsiteY7" fmla="*/ 4913690 h 4913690"/>
              <a:gd name="connsiteX8" fmla="*/ 3511096 w 5096485"/>
              <a:gd name="connsiteY8" fmla="*/ 4913690 h 4913690"/>
              <a:gd name="connsiteX9" fmla="*/ 3519397 w 5096485"/>
              <a:gd name="connsiteY9" fmla="*/ 4233077 h 4913690"/>
              <a:gd name="connsiteX10" fmla="*/ 0 w 5096485"/>
              <a:gd name="connsiteY10" fmla="*/ 4236049 h 4913690"/>
              <a:gd name="connsiteX11" fmla="*/ 8300 w 5096485"/>
              <a:gd name="connsiteY11" fmla="*/ 0 h 4913690"/>
              <a:gd name="connsiteX12" fmla="*/ 2921763 w 5096485"/>
              <a:gd name="connsiteY12" fmla="*/ 0 h 4913690"/>
              <a:gd name="connsiteX0" fmla="*/ 2921763 w 5096485"/>
              <a:gd name="connsiteY0" fmla="*/ 0 h 4913690"/>
              <a:gd name="connsiteX1" fmla="*/ 2913463 w 5096485"/>
              <a:gd name="connsiteY1" fmla="*/ 1524256 h 4913690"/>
              <a:gd name="connsiteX2" fmla="*/ 3162477 w 5096485"/>
              <a:gd name="connsiteY2" fmla="*/ 1527228 h 4913690"/>
              <a:gd name="connsiteX3" fmla="*/ 3162477 w 5096485"/>
              <a:gd name="connsiteY3" fmla="*/ 1983736 h 4913690"/>
              <a:gd name="connsiteX4" fmla="*/ 3345087 w 5096485"/>
              <a:gd name="connsiteY4" fmla="*/ 1984523 h 4913690"/>
              <a:gd name="connsiteX5" fmla="*/ 3336787 w 5096485"/>
              <a:gd name="connsiteY5" fmla="*/ 3569065 h 4913690"/>
              <a:gd name="connsiteX6" fmla="*/ 5096485 w 5096485"/>
              <a:gd name="connsiteY6" fmla="*/ 3569065 h 4913690"/>
              <a:gd name="connsiteX7" fmla="*/ 5096485 w 5096485"/>
              <a:gd name="connsiteY7" fmla="*/ 4913690 h 4913690"/>
              <a:gd name="connsiteX8" fmla="*/ 3511096 w 5096485"/>
              <a:gd name="connsiteY8" fmla="*/ 4913690 h 4913690"/>
              <a:gd name="connsiteX9" fmla="*/ 3515640 w 5096485"/>
              <a:gd name="connsiteY9" fmla="*/ 4236834 h 4913690"/>
              <a:gd name="connsiteX10" fmla="*/ 0 w 5096485"/>
              <a:gd name="connsiteY10" fmla="*/ 4236049 h 4913690"/>
              <a:gd name="connsiteX11" fmla="*/ 8300 w 5096485"/>
              <a:gd name="connsiteY11" fmla="*/ 0 h 4913690"/>
              <a:gd name="connsiteX12" fmla="*/ 2921763 w 5096485"/>
              <a:gd name="connsiteY12" fmla="*/ 0 h 49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6485" h="4913690">
                <a:moveTo>
                  <a:pt x="2921763" y="0"/>
                </a:moveTo>
                <a:cubicBezTo>
                  <a:pt x="2918996" y="511843"/>
                  <a:pt x="2916230" y="1012413"/>
                  <a:pt x="2913463" y="1524256"/>
                </a:cubicBezTo>
                <a:lnTo>
                  <a:pt x="3162477" y="1527228"/>
                </a:lnTo>
                <a:lnTo>
                  <a:pt x="3162477" y="1983736"/>
                </a:lnTo>
                <a:lnTo>
                  <a:pt x="3345087" y="1984523"/>
                </a:lnTo>
                <a:cubicBezTo>
                  <a:pt x="3342320" y="2510199"/>
                  <a:pt x="3339554" y="3043389"/>
                  <a:pt x="3336787" y="3569065"/>
                </a:cubicBezTo>
                <a:lnTo>
                  <a:pt x="5096485" y="3569065"/>
                </a:lnTo>
                <a:lnTo>
                  <a:pt x="5096485" y="4913690"/>
                </a:lnTo>
                <a:lnTo>
                  <a:pt x="3511096" y="4913690"/>
                </a:lnTo>
                <a:cubicBezTo>
                  <a:pt x="3512611" y="4688071"/>
                  <a:pt x="3514125" y="4462453"/>
                  <a:pt x="3515640" y="4236834"/>
                </a:cubicBezTo>
                <a:lnTo>
                  <a:pt x="0" y="4236049"/>
                </a:lnTo>
                <a:cubicBezTo>
                  <a:pt x="2767" y="2827790"/>
                  <a:pt x="5533" y="1408259"/>
                  <a:pt x="8300" y="0"/>
                </a:cubicBezTo>
                <a:lnTo>
                  <a:pt x="2921763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09112" y="4847994"/>
            <a:ext cx="8848134" cy="1956387"/>
          </a:xfrm>
          <a:custGeom>
            <a:avLst/>
            <a:gdLst>
              <a:gd name="connsiteX0" fmla="*/ 0 w 8839130"/>
              <a:gd name="connsiteY0" fmla="*/ 958838 h 1984962"/>
              <a:gd name="connsiteX1" fmla="*/ 3448186 w 8839130"/>
              <a:gd name="connsiteY1" fmla="*/ 942016 h 1984962"/>
              <a:gd name="connsiteX2" fmla="*/ 3465006 w 8839130"/>
              <a:gd name="connsiteY2" fmla="*/ 16485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16821 w 8839130"/>
              <a:gd name="connsiteY9" fmla="*/ 1984962 h 1984962"/>
              <a:gd name="connsiteX10" fmla="*/ 0 w 8839130"/>
              <a:gd name="connsiteY10" fmla="*/ 958838 h 1984962"/>
              <a:gd name="connsiteX0" fmla="*/ 0 w 8839130"/>
              <a:gd name="connsiteY0" fmla="*/ 949313 h 1984962"/>
              <a:gd name="connsiteX1" fmla="*/ 3448186 w 8839130"/>
              <a:gd name="connsiteY1" fmla="*/ 942016 h 1984962"/>
              <a:gd name="connsiteX2" fmla="*/ 3465006 w 8839130"/>
              <a:gd name="connsiteY2" fmla="*/ 16485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16821 w 8839130"/>
              <a:gd name="connsiteY9" fmla="*/ 1984962 h 1984962"/>
              <a:gd name="connsiteX10" fmla="*/ 0 w 8839130"/>
              <a:gd name="connsiteY10" fmla="*/ 949313 h 1984962"/>
              <a:gd name="connsiteX0" fmla="*/ 0 w 8839130"/>
              <a:gd name="connsiteY0" fmla="*/ 949313 h 1984962"/>
              <a:gd name="connsiteX1" fmla="*/ 3368811 w 8839130"/>
              <a:gd name="connsiteY1" fmla="*/ 1227766 h 1984962"/>
              <a:gd name="connsiteX2" fmla="*/ 3465006 w 8839130"/>
              <a:gd name="connsiteY2" fmla="*/ 16485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16821 w 8839130"/>
              <a:gd name="connsiteY9" fmla="*/ 1984962 h 1984962"/>
              <a:gd name="connsiteX10" fmla="*/ 0 w 8839130"/>
              <a:gd name="connsiteY10" fmla="*/ 949313 h 1984962"/>
              <a:gd name="connsiteX0" fmla="*/ 0 w 8839130"/>
              <a:gd name="connsiteY0" fmla="*/ 949313 h 1984962"/>
              <a:gd name="connsiteX1" fmla="*/ 3467236 w 8839130"/>
              <a:gd name="connsiteY1" fmla="*/ 954716 h 1984962"/>
              <a:gd name="connsiteX2" fmla="*/ 3465006 w 8839130"/>
              <a:gd name="connsiteY2" fmla="*/ 16485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16821 w 8839130"/>
              <a:gd name="connsiteY9" fmla="*/ 1984962 h 1984962"/>
              <a:gd name="connsiteX10" fmla="*/ 0 w 8839130"/>
              <a:gd name="connsiteY10" fmla="*/ 949313 h 1984962"/>
              <a:gd name="connsiteX0" fmla="*/ 0 w 8839130"/>
              <a:gd name="connsiteY0" fmla="*/ 949313 h 1984962"/>
              <a:gd name="connsiteX1" fmla="*/ 3467236 w 8839130"/>
              <a:gd name="connsiteY1" fmla="*/ 951541 h 1984962"/>
              <a:gd name="connsiteX2" fmla="*/ 3465006 w 8839130"/>
              <a:gd name="connsiteY2" fmla="*/ 16485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16821 w 8839130"/>
              <a:gd name="connsiteY9" fmla="*/ 1984962 h 1984962"/>
              <a:gd name="connsiteX10" fmla="*/ 0 w 8839130"/>
              <a:gd name="connsiteY10" fmla="*/ 949313 h 1984962"/>
              <a:gd name="connsiteX0" fmla="*/ 0 w 8839130"/>
              <a:gd name="connsiteY0" fmla="*/ 949313 h 1984962"/>
              <a:gd name="connsiteX1" fmla="*/ 3470411 w 8839130"/>
              <a:gd name="connsiteY1" fmla="*/ 948366 h 1984962"/>
              <a:gd name="connsiteX2" fmla="*/ 3465006 w 8839130"/>
              <a:gd name="connsiteY2" fmla="*/ 16485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16821 w 8839130"/>
              <a:gd name="connsiteY9" fmla="*/ 1984962 h 1984962"/>
              <a:gd name="connsiteX10" fmla="*/ 0 w 8839130"/>
              <a:gd name="connsiteY10" fmla="*/ 949313 h 1984962"/>
              <a:gd name="connsiteX0" fmla="*/ 0 w 8839130"/>
              <a:gd name="connsiteY0" fmla="*/ 949313 h 1984962"/>
              <a:gd name="connsiteX1" fmla="*/ 3470411 w 8839130"/>
              <a:gd name="connsiteY1" fmla="*/ 948366 h 1984962"/>
              <a:gd name="connsiteX2" fmla="*/ 3471356 w 8839130"/>
              <a:gd name="connsiteY2" fmla="*/ 16231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16821 w 8839130"/>
              <a:gd name="connsiteY9" fmla="*/ 1984962 h 1984962"/>
              <a:gd name="connsiteX10" fmla="*/ 0 w 8839130"/>
              <a:gd name="connsiteY10" fmla="*/ 949313 h 1984962"/>
              <a:gd name="connsiteX0" fmla="*/ 0 w 8839130"/>
              <a:gd name="connsiteY0" fmla="*/ 949313 h 1984962"/>
              <a:gd name="connsiteX1" fmla="*/ 3470411 w 8839130"/>
              <a:gd name="connsiteY1" fmla="*/ 948366 h 1984962"/>
              <a:gd name="connsiteX2" fmla="*/ 3471356 w 8839130"/>
              <a:gd name="connsiteY2" fmla="*/ 16231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4121 w 8839130"/>
              <a:gd name="connsiteY9" fmla="*/ 1981787 h 1984962"/>
              <a:gd name="connsiteX10" fmla="*/ 0 w 8839130"/>
              <a:gd name="connsiteY10" fmla="*/ 949313 h 1984962"/>
              <a:gd name="connsiteX0" fmla="*/ 0 w 8839130"/>
              <a:gd name="connsiteY0" fmla="*/ 949313 h 1984962"/>
              <a:gd name="connsiteX1" fmla="*/ 3470411 w 8839130"/>
              <a:gd name="connsiteY1" fmla="*/ 948366 h 1984962"/>
              <a:gd name="connsiteX2" fmla="*/ 3471356 w 8839130"/>
              <a:gd name="connsiteY2" fmla="*/ 16231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4121 w 8839130"/>
              <a:gd name="connsiteY9" fmla="*/ 1984962 h 1984962"/>
              <a:gd name="connsiteX10" fmla="*/ 0 w 8839130"/>
              <a:gd name="connsiteY10" fmla="*/ 949313 h 1984962"/>
              <a:gd name="connsiteX0" fmla="*/ 0 w 8839130"/>
              <a:gd name="connsiteY0" fmla="*/ 949313 h 1984962"/>
              <a:gd name="connsiteX1" fmla="*/ 3470411 w 8839130"/>
              <a:gd name="connsiteY1" fmla="*/ 948366 h 1984962"/>
              <a:gd name="connsiteX2" fmla="*/ 3471356 w 8839130"/>
              <a:gd name="connsiteY2" fmla="*/ 1623128 h 1984962"/>
              <a:gd name="connsiteX3" fmla="*/ 5163869 w 8839130"/>
              <a:gd name="connsiteY3" fmla="*/ 1648528 h 1984962"/>
              <a:gd name="connsiteX4" fmla="*/ 5121818 w 8839130"/>
              <a:gd name="connsiteY4" fmla="*/ 168217 h 1984962"/>
              <a:gd name="connsiteX5" fmla="*/ 3389315 w 8839130"/>
              <a:gd name="connsiteY5" fmla="*/ 176628 h 1984962"/>
              <a:gd name="connsiteX6" fmla="*/ 3380904 w 8839130"/>
              <a:gd name="connsiteY6" fmla="*/ 0 h 1984962"/>
              <a:gd name="connsiteX7" fmla="*/ 8830720 w 8839130"/>
              <a:gd name="connsiteY7" fmla="*/ 25233 h 1984962"/>
              <a:gd name="connsiteX8" fmla="*/ 8839130 w 8839130"/>
              <a:gd name="connsiteY8" fmla="*/ 1984962 h 1984962"/>
              <a:gd name="connsiteX9" fmla="*/ 946 w 8839130"/>
              <a:gd name="connsiteY9" fmla="*/ 1984962 h 1984962"/>
              <a:gd name="connsiteX10" fmla="*/ 0 w 8839130"/>
              <a:gd name="connsiteY10" fmla="*/ 949313 h 1984962"/>
              <a:gd name="connsiteX0" fmla="*/ 1143 w 8840273"/>
              <a:gd name="connsiteY0" fmla="*/ 949313 h 1984962"/>
              <a:gd name="connsiteX1" fmla="*/ 3471554 w 8840273"/>
              <a:gd name="connsiteY1" fmla="*/ 948366 h 1984962"/>
              <a:gd name="connsiteX2" fmla="*/ 3472499 w 8840273"/>
              <a:gd name="connsiteY2" fmla="*/ 1623128 h 1984962"/>
              <a:gd name="connsiteX3" fmla="*/ 5165012 w 8840273"/>
              <a:gd name="connsiteY3" fmla="*/ 1648528 h 1984962"/>
              <a:gd name="connsiteX4" fmla="*/ 5122961 w 8840273"/>
              <a:gd name="connsiteY4" fmla="*/ 168217 h 1984962"/>
              <a:gd name="connsiteX5" fmla="*/ 3390458 w 8840273"/>
              <a:gd name="connsiteY5" fmla="*/ 176628 h 1984962"/>
              <a:gd name="connsiteX6" fmla="*/ 3382047 w 8840273"/>
              <a:gd name="connsiteY6" fmla="*/ 0 h 1984962"/>
              <a:gd name="connsiteX7" fmla="*/ 8831863 w 8840273"/>
              <a:gd name="connsiteY7" fmla="*/ 25233 h 1984962"/>
              <a:gd name="connsiteX8" fmla="*/ 8840273 w 8840273"/>
              <a:gd name="connsiteY8" fmla="*/ 1984962 h 1984962"/>
              <a:gd name="connsiteX9" fmla="*/ 2089 w 8840273"/>
              <a:gd name="connsiteY9" fmla="*/ 1984962 h 1984962"/>
              <a:gd name="connsiteX10" fmla="*/ 1143 w 8840273"/>
              <a:gd name="connsiteY10" fmla="*/ 949313 h 1984962"/>
              <a:gd name="connsiteX0" fmla="*/ 1143 w 8840273"/>
              <a:gd name="connsiteY0" fmla="*/ 949313 h 1984962"/>
              <a:gd name="connsiteX1" fmla="*/ 3471554 w 8840273"/>
              <a:gd name="connsiteY1" fmla="*/ 948366 h 1984962"/>
              <a:gd name="connsiteX2" fmla="*/ 3472499 w 8840273"/>
              <a:gd name="connsiteY2" fmla="*/ 1623128 h 1984962"/>
              <a:gd name="connsiteX3" fmla="*/ 5165012 w 8840273"/>
              <a:gd name="connsiteY3" fmla="*/ 1648528 h 1984962"/>
              <a:gd name="connsiteX4" fmla="*/ 5122961 w 8840273"/>
              <a:gd name="connsiteY4" fmla="*/ 168217 h 1984962"/>
              <a:gd name="connsiteX5" fmla="*/ 3390458 w 8840273"/>
              <a:gd name="connsiteY5" fmla="*/ 176628 h 1984962"/>
              <a:gd name="connsiteX6" fmla="*/ 3382047 w 8840273"/>
              <a:gd name="connsiteY6" fmla="*/ 0 h 1984962"/>
              <a:gd name="connsiteX7" fmla="*/ 8831863 w 8840273"/>
              <a:gd name="connsiteY7" fmla="*/ 25233 h 1984962"/>
              <a:gd name="connsiteX8" fmla="*/ 8840273 w 8840273"/>
              <a:gd name="connsiteY8" fmla="*/ 1984962 h 1984962"/>
              <a:gd name="connsiteX9" fmla="*/ 2089 w 8840273"/>
              <a:gd name="connsiteY9" fmla="*/ 1984962 h 1984962"/>
              <a:gd name="connsiteX10" fmla="*/ 1143 w 8840273"/>
              <a:gd name="connsiteY10" fmla="*/ 949313 h 1984962"/>
              <a:gd name="connsiteX0" fmla="*/ 1143 w 8840273"/>
              <a:gd name="connsiteY0" fmla="*/ 949313 h 1984962"/>
              <a:gd name="connsiteX1" fmla="*/ 3471554 w 8840273"/>
              <a:gd name="connsiteY1" fmla="*/ 948366 h 1984962"/>
              <a:gd name="connsiteX2" fmla="*/ 3472499 w 8840273"/>
              <a:gd name="connsiteY2" fmla="*/ 1623128 h 1984962"/>
              <a:gd name="connsiteX3" fmla="*/ 5165012 w 8840273"/>
              <a:gd name="connsiteY3" fmla="*/ 1648528 h 1984962"/>
              <a:gd name="connsiteX4" fmla="*/ 5122961 w 8840273"/>
              <a:gd name="connsiteY4" fmla="*/ 168217 h 1984962"/>
              <a:gd name="connsiteX5" fmla="*/ 3371408 w 8840273"/>
              <a:gd name="connsiteY5" fmla="*/ 211553 h 1984962"/>
              <a:gd name="connsiteX6" fmla="*/ 3382047 w 8840273"/>
              <a:gd name="connsiteY6" fmla="*/ 0 h 1984962"/>
              <a:gd name="connsiteX7" fmla="*/ 8831863 w 8840273"/>
              <a:gd name="connsiteY7" fmla="*/ 25233 h 1984962"/>
              <a:gd name="connsiteX8" fmla="*/ 8840273 w 8840273"/>
              <a:gd name="connsiteY8" fmla="*/ 1984962 h 1984962"/>
              <a:gd name="connsiteX9" fmla="*/ 2089 w 8840273"/>
              <a:gd name="connsiteY9" fmla="*/ 1984962 h 1984962"/>
              <a:gd name="connsiteX10" fmla="*/ 1143 w 8840273"/>
              <a:gd name="connsiteY10" fmla="*/ 949313 h 1984962"/>
              <a:gd name="connsiteX0" fmla="*/ 1143 w 8840273"/>
              <a:gd name="connsiteY0" fmla="*/ 949313 h 1984962"/>
              <a:gd name="connsiteX1" fmla="*/ 3471554 w 8840273"/>
              <a:gd name="connsiteY1" fmla="*/ 948366 h 1984962"/>
              <a:gd name="connsiteX2" fmla="*/ 3472499 w 8840273"/>
              <a:gd name="connsiteY2" fmla="*/ 1623128 h 1984962"/>
              <a:gd name="connsiteX3" fmla="*/ 5165012 w 8840273"/>
              <a:gd name="connsiteY3" fmla="*/ 1648528 h 1984962"/>
              <a:gd name="connsiteX4" fmla="*/ 5122961 w 8840273"/>
              <a:gd name="connsiteY4" fmla="*/ 168217 h 1984962"/>
              <a:gd name="connsiteX5" fmla="*/ 3380933 w 8840273"/>
              <a:gd name="connsiteY5" fmla="*/ 205203 h 1984962"/>
              <a:gd name="connsiteX6" fmla="*/ 3382047 w 8840273"/>
              <a:gd name="connsiteY6" fmla="*/ 0 h 1984962"/>
              <a:gd name="connsiteX7" fmla="*/ 8831863 w 8840273"/>
              <a:gd name="connsiteY7" fmla="*/ 25233 h 1984962"/>
              <a:gd name="connsiteX8" fmla="*/ 8840273 w 8840273"/>
              <a:gd name="connsiteY8" fmla="*/ 1984962 h 1984962"/>
              <a:gd name="connsiteX9" fmla="*/ 2089 w 8840273"/>
              <a:gd name="connsiteY9" fmla="*/ 1984962 h 1984962"/>
              <a:gd name="connsiteX10" fmla="*/ 1143 w 8840273"/>
              <a:gd name="connsiteY10" fmla="*/ 949313 h 1984962"/>
              <a:gd name="connsiteX0" fmla="*/ 1143 w 8840273"/>
              <a:gd name="connsiteY0" fmla="*/ 949313 h 1984962"/>
              <a:gd name="connsiteX1" fmla="*/ 3471554 w 8840273"/>
              <a:gd name="connsiteY1" fmla="*/ 948366 h 1984962"/>
              <a:gd name="connsiteX2" fmla="*/ 3472499 w 8840273"/>
              <a:gd name="connsiteY2" fmla="*/ 1623128 h 1984962"/>
              <a:gd name="connsiteX3" fmla="*/ 5165012 w 8840273"/>
              <a:gd name="connsiteY3" fmla="*/ 1648528 h 1984962"/>
              <a:gd name="connsiteX4" fmla="*/ 5122961 w 8840273"/>
              <a:gd name="connsiteY4" fmla="*/ 168217 h 1984962"/>
              <a:gd name="connsiteX5" fmla="*/ 3377758 w 8840273"/>
              <a:gd name="connsiteY5" fmla="*/ 202028 h 1984962"/>
              <a:gd name="connsiteX6" fmla="*/ 3382047 w 8840273"/>
              <a:gd name="connsiteY6" fmla="*/ 0 h 1984962"/>
              <a:gd name="connsiteX7" fmla="*/ 8831863 w 8840273"/>
              <a:gd name="connsiteY7" fmla="*/ 25233 h 1984962"/>
              <a:gd name="connsiteX8" fmla="*/ 8840273 w 8840273"/>
              <a:gd name="connsiteY8" fmla="*/ 1984962 h 1984962"/>
              <a:gd name="connsiteX9" fmla="*/ 2089 w 8840273"/>
              <a:gd name="connsiteY9" fmla="*/ 1984962 h 1984962"/>
              <a:gd name="connsiteX10" fmla="*/ 1143 w 8840273"/>
              <a:gd name="connsiteY10" fmla="*/ 949313 h 1984962"/>
              <a:gd name="connsiteX0" fmla="*/ 1143 w 8840273"/>
              <a:gd name="connsiteY0" fmla="*/ 924080 h 1959729"/>
              <a:gd name="connsiteX1" fmla="*/ 3471554 w 8840273"/>
              <a:gd name="connsiteY1" fmla="*/ 923133 h 1959729"/>
              <a:gd name="connsiteX2" fmla="*/ 3472499 w 8840273"/>
              <a:gd name="connsiteY2" fmla="*/ 1597895 h 1959729"/>
              <a:gd name="connsiteX3" fmla="*/ 5165012 w 8840273"/>
              <a:gd name="connsiteY3" fmla="*/ 1623295 h 1959729"/>
              <a:gd name="connsiteX4" fmla="*/ 5122961 w 8840273"/>
              <a:gd name="connsiteY4" fmla="*/ 142984 h 1959729"/>
              <a:gd name="connsiteX5" fmla="*/ 3377758 w 8840273"/>
              <a:gd name="connsiteY5" fmla="*/ 176795 h 1959729"/>
              <a:gd name="connsiteX6" fmla="*/ 3375697 w 8840273"/>
              <a:gd name="connsiteY6" fmla="*/ 3342 h 1959729"/>
              <a:gd name="connsiteX7" fmla="*/ 8831863 w 8840273"/>
              <a:gd name="connsiteY7" fmla="*/ 0 h 1959729"/>
              <a:gd name="connsiteX8" fmla="*/ 8840273 w 8840273"/>
              <a:gd name="connsiteY8" fmla="*/ 1959729 h 1959729"/>
              <a:gd name="connsiteX9" fmla="*/ 2089 w 8840273"/>
              <a:gd name="connsiteY9" fmla="*/ 1959729 h 1959729"/>
              <a:gd name="connsiteX10" fmla="*/ 1143 w 8840273"/>
              <a:gd name="connsiteY10" fmla="*/ 924080 h 1959729"/>
              <a:gd name="connsiteX0" fmla="*/ 1143 w 8840273"/>
              <a:gd name="connsiteY0" fmla="*/ 924080 h 1959729"/>
              <a:gd name="connsiteX1" fmla="*/ 3471554 w 8840273"/>
              <a:gd name="connsiteY1" fmla="*/ 923133 h 1959729"/>
              <a:gd name="connsiteX2" fmla="*/ 3472499 w 8840273"/>
              <a:gd name="connsiteY2" fmla="*/ 1597895 h 1959729"/>
              <a:gd name="connsiteX3" fmla="*/ 5130087 w 8840273"/>
              <a:gd name="connsiteY3" fmla="*/ 1597895 h 1959729"/>
              <a:gd name="connsiteX4" fmla="*/ 5122961 w 8840273"/>
              <a:gd name="connsiteY4" fmla="*/ 142984 h 1959729"/>
              <a:gd name="connsiteX5" fmla="*/ 3377758 w 8840273"/>
              <a:gd name="connsiteY5" fmla="*/ 176795 h 1959729"/>
              <a:gd name="connsiteX6" fmla="*/ 3375697 w 8840273"/>
              <a:gd name="connsiteY6" fmla="*/ 3342 h 1959729"/>
              <a:gd name="connsiteX7" fmla="*/ 8831863 w 8840273"/>
              <a:gd name="connsiteY7" fmla="*/ 0 h 1959729"/>
              <a:gd name="connsiteX8" fmla="*/ 8840273 w 8840273"/>
              <a:gd name="connsiteY8" fmla="*/ 1959729 h 1959729"/>
              <a:gd name="connsiteX9" fmla="*/ 2089 w 8840273"/>
              <a:gd name="connsiteY9" fmla="*/ 1959729 h 1959729"/>
              <a:gd name="connsiteX10" fmla="*/ 1143 w 8840273"/>
              <a:gd name="connsiteY10" fmla="*/ 924080 h 1959729"/>
              <a:gd name="connsiteX0" fmla="*/ 1143 w 8840273"/>
              <a:gd name="connsiteY0" fmla="*/ 924080 h 1959729"/>
              <a:gd name="connsiteX1" fmla="*/ 3471554 w 8840273"/>
              <a:gd name="connsiteY1" fmla="*/ 923133 h 1959729"/>
              <a:gd name="connsiteX2" fmla="*/ 3472499 w 8840273"/>
              <a:gd name="connsiteY2" fmla="*/ 1597895 h 1959729"/>
              <a:gd name="connsiteX3" fmla="*/ 5130087 w 8840273"/>
              <a:gd name="connsiteY3" fmla="*/ 1597895 h 1959729"/>
              <a:gd name="connsiteX4" fmla="*/ 5122961 w 8840273"/>
              <a:gd name="connsiteY4" fmla="*/ 181084 h 1959729"/>
              <a:gd name="connsiteX5" fmla="*/ 3377758 w 8840273"/>
              <a:gd name="connsiteY5" fmla="*/ 176795 h 1959729"/>
              <a:gd name="connsiteX6" fmla="*/ 3375697 w 8840273"/>
              <a:gd name="connsiteY6" fmla="*/ 3342 h 1959729"/>
              <a:gd name="connsiteX7" fmla="*/ 8831863 w 8840273"/>
              <a:gd name="connsiteY7" fmla="*/ 0 h 1959729"/>
              <a:gd name="connsiteX8" fmla="*/ 8840273 w 8840273"/>
              <a:gd name="connsiteY8" fmla="*/ 1959729 h 1959729"/>
              <a:gd name="connsiteX9" fmla="*/ 2089 w 8840273"/>
              <a:gd name="connsiteY9" fmla="*/ 1959729 h 1959729"/>
              <a:gd name="connsiteX10" fmla="*/ 1143 w 8840273"/>
              <a:gd name="connsiteY10" fmla="*/ 924080 h 1959729"/>
              <a:gd name="connsiteX0" fmla="*/ 1143 w 8840273"/>
              <a:gd name="connsiteY0" fmla="*/ 920738 h 1956387"/>
              <a:gd name="connsiteX1" fmla="*/ 3471554 w 8840273"/>
              <a:gd name="connsiteY1" fmla="*/ 919791 h 1956387"/>
              <a:gd name="connsiteX2" fmla="*/ 3472499 w 8840273"/>
              <a:gd name="connsiteY2" fmla="*/ 1594553 h 1956387"/>
              <a:gd name="connsiteX3" fmla="*/ 5130087 w 8840273"/>
              <a:gd name="connsiteY3" fmla="*/ 1594553 h 1956387"/>
              <a:gd name="connsiteX4" fmla="*/ 5122961 w 8840273"/>
              <a:gd name="connsiteY4" fmla="*/ 177742 h 1956387"/>
              <a:gd name="connsiteX5" fmla="*/ 3377758 w 8840273"/>
              <a:gd name="connsiteY5" fmla="*/ 173453 h 1956387"/>
              <a:gd name="connsiteX6" fmla="*/ 3375697 w 8840273"/>
              <a:gd name="connsiteY6" fmla="*/ 0 h 1956387"/>
              <a:gd name="connsiteX7" fmla="*/ 8438163 w 8840273"/>
              <a:gd name="connsiteY7" fmla="*/ 399883 h 1956387"/>
              <a:gd name="connsiteX8" fmla="*/ 8840273 w 8840273"/>
              <a:gd name="connsiteY8" fmla="*/ 1956387 h 1956387"/>
              <a:gd name="connsiteX9" fmla="*/ 2089 w 8840273"/>
              <a:gd name="connsiteY9" fmla="*/ 1956387 h 1956387"/>
              <a:gd name="connsiteX10" fmla="*/ 1143 w 8840273"/>
              <a:gd name="connsiteY10" fmla="*/ 920738 h 1956387"/>
              <a:gd name="connsiteX0" fmla="*/ 1143 w 8848134"/>
              <a:gd name="connsiteY0" fmla="*/ 920738 h 1956387"/>
              <a:gd name="connsiteX1" fmla="*/ 3471554 w 8848134"/>
              <a:gd name="connsiteY1" fmla="*/ 919791 h 1956387"/>
              <a:gd name="connsiteX2" fmla="*/ 3472499 w 8848134"/>
              <a:gd name="connsiteY2" fmla="*/ 1594553 h 1956387"/>
              <a:gd name="connsiteX3" fmla="*/ 5130087 w 8848134"/>
              <a:gd name="connsiteY3" fmla="*/ 1594553 h 1956387"/>
              <a:gd name="connsiteX4" fmla="*/ 5122961 w 8848134"/>
              <a:gd name="connsiteY4" fmla="*/ 177742 h 1956387"/>
              <a:gd name="connsiteX5" fmla="*/ 3377758 w 8848134"/>
              <a:gd name="connsiteY5" fmla="*/ 173453 h 1956387"/>
              <a:gd name="connsiteX6" fmla="*/ 3375697 w 8848134"/>
              <a:gd name="connsiteY6" fmla="*/ 0 h 1956387"/>
              <a:gd name="connsiteX7" fmla="*/ 8847738 w 8848134"/>
              <a:gd name="connsiteY7" fmla="*/ 3008 h 1956387"/>
              <a:gd name="connsiteX8" fmla="*/ 8840273 w 8848134"/>
              <a:gd name="connsiteY8" fmla="*/ 1956387 h 1956387"/>
              <a:gd name="connsiteX9" fmla="*/ 2089 w 8848134"/>
              <a:gd name="connsiteY9" fmla="*/ 1956387 h 1956387"/>
              <a:gd name="connsiteX10" fmla="*/ 1143 w 8848134"/>
              <a:gd name="connsiteY10" fmla="*/ 920738 h 19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48134" h="1956387">
                <a:moveTo>
                  <a:pt x="1143" y="920738"/>
                </a:moveTo>
                <a:lnTo>
                  <a:pt x="3471554" y="919791"/>
                </a:lnTo>
                <a:cubicBezTo>
                  <a:pt x="3470811" y="1151062"/>
                  <a:pt x="3473242" y="1363282"/>
                  <a:pt x="3472499" y="1594553"/>
                </a:cubicBezTo>
                <a:lnTo>
                  <a:pt x="5130087" y="1594553"/>
                </a:lnTo>
                <a:cubicBezTo>
                  <a:pt x="5127712" y="1109583"/>
                  <a:pt x="5125336" y="662712"/>
                  <a:pt x="5122961" y="177742"/>
                </a:cubicBezTo>
                <a:lnTo>
                  <a:pt x="3377758" y="173453"/>
                </a:lnTo>
                <a:cubicBezTo>
                  <a:pt x="3378129" y="105052"/>
                  <a:pt x="3375326" y="68401"/>
                  <a:pt x="3375697" y="0"/>
                </a:cubicBezTo>
                <a:lnTo>
                  <a:pt x="8847738" y="3008"/>
                </a:lnTo>
                <a:cubicBezTo>
                  <a:pt x="8850541" y="656251"/>
                  <a:pt x="8837470" y="1303144"/>
                  <a:pt x="8840273" y="1956387"/>
                </a:cubicBezTo>
                <a:lnTo>
                  <a:pt x="2089" y="1956387"/>
                </a:lnTo>
                <a:cubicBezTo>
                  <a:pt x="-715" y="1608738"/>
                  <a:pt x="-343" y="1248390"/>
                  <a:pt x="1143" y="920738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3152775" y="1355725"/>
            <a:ext cx="406784" cy="2098675"/>
          </a:xfrm>
          <a:custGeom>
            <a:avLst/>
            <a:gdLst>
              <a:gd name="connsiteX0" fmla="*/ 3175 w 431800"/>
              <a:gd name="connsiteY0" fmla="*/ 0 h 2089150"/>
              <a:gd name="connsiteX1" fmla="*/ 0 w 431800"/>
              <a:gd name="connsiteY1" fmla="*/ 1625600 h 2089150"/>
              <a:gd name="connsiteX2" fmla="*/ 250825 w 431800"/>
              <a:gd name="connsiteY2" fmla="*/ 1625600 h 2089150"/>
              <a:gd name="connsiteX3" fmla="*/ 254000 w 431800"/>
              <a:gd name="connsiteY3" fmla="*/ 2089150 h 2089150"/>
              <a:gd name="connsiteX4" fmla="*/ 431800 w 431800"/>
              <a:gd name="connsiteY4" fmla="*/ 2089150 h 2089150"/>
              <a:gd name="connsiteX5" fmla="*/ 425450 w 431800"/>
              <a:gd name="connsiteY5" fmla="*/ 1212850 h 2089150"/>
              <a:gd name="connsiteX6" fmla="*/ 327025 w 431800"/>
              <a:gd name="connsiteY6" fmla="*/ 1216025 h 2089150"/>
              <a:gd name="connsiteX7" fmla="*/ 323850 w 431800"/>
              <a:gd name="connsiteY7" fmla="*/ 6350 h 2089150"/>
              <a:gd name="connsiteX8" fmla="*/ 3175 w 431800"/>
              <a:gd name="connsiteY8" fmla="*/ 0 h 2089150"/>
              <a:gd name="connsiteX0" fmla="*/ 3175 w 431800"/>
              <a:gd name="connsiteY0" fmla="*/ 3175 h 2092325"/>
              <a:gd name="connsiteX1" fmla="*/ 0 w 431800"/>
              <a:gd name="connsiteY1" fmla="*/ 1628775 h 2092325"/>
              <a:gd name="connsiteX2" fmla="*/ 250825 w 431800"/>
              <a:gd name="connsiteY2" fmla="*/ 1628775 h 2092325"/>
              <a:gd name="connsiteX3" fmla="*/ 254000 w 431800"/>
              <a:gd name="connsiteY3" fmla="*/ 2092325 h 2092325"/>
              <a:gd name="connsiteX4" fmla="*/ 431800 w 431800"/>
              <a:gd name="connsiteY4" fmla="*/ 2092325 h 2092325"/>
              <a:gd name="connsiteX5" fmla="*/ 425450 w 431800"/>
              <a:gd name="connsiteY5" fmla="*/ 1216025 h 2092325"/>
              <a:gd name="connsiteX6" fmla="*/ 327025 w 431800"/>
              <a:gd name="connsiteY6" fmla="*/ 1219200 h 2092325"/>
              <a:gd name="connsiteX7" fmla="*/ 323850 w 431800"/>
              <a:gd name="connsiteY7" fmla="*/ 0 h 2092325"/>
              <a:gd name="connsiteX8" fmla="*/ 3175 w 431800"/>
              <a:gd name="connsiteY8" fmla="*/ 3175 h 2092325"/>
              <a:gd name="connsiteX0" fmla="*/ 3175 w 431800"/>
              <a:gd name="connsiteY0" fmla="*/ 3175 h 2092325"/>
              <a:gd name="connsiteX1" fmla="*/ 0 w 431800"/>
              <a:gd name="connsiteY1" fmla="*/ 1628775 h 2092325"/>
              <a:gd name="connsiteX2" fmla="*/ 250825 w 431800"/>
              <a:gd name="connsiteY2" fmla="*/ 1628775 h 2092325"/>
              <a:gd name="connsiteX3" fmla="*/ 254000 w 431800"/>
              <a:gd name="connsiteY3" fmla="*/ 2092325 h 2092325"/>
              <a:gd name="connsiteX4" fmla="*/ 431800 w 431800"/>
              <a:gd name="connsiteY4" fmla="*/ 2092325 h 2092325"/>
              <a:gd name="connsiteX5" fmla="*/ 425450 w 431800"/>
              <a:gd name="connsiteY5" fmla="*/ 1216025 h 2092325"/>
              <a:gd name="connsiteX6" fmla="*/ 327025 w 431800"/>
              <a:gd name="connsiteY6" fmla="*/ 1219200 h 2092325"/>
              <a:gd name="connsiteX7" fmla="*/ 327025 w 431800"/>
              <a:gd name="connsiteY7" fmla="*/ 0 h 2092325"/>
              <a:gd name="connsiteX8" fmla="*/ 3175 w 431800"/>
              <a:gd name="connsiteY8" fmla="*/ 3175 h 2092325"/>
              <a:gd name="connsiteX0" fmla="*/ 3175 w 431800"/>
              <a:gd name="connsiteY0" fmla="*/ 3175 h 2092325"/>
              <a:gd name="connsiteX1" fmla="*/ 0 w 431800"/>
              <a:gd name="connsiteY1" fmla="*/ 1628775 h 2092325"/>
              <a:gd name="connsiteX2" fmla="*/ 250825 w 431800"/>
              <a:gd name="connsiteY2" fmla="*/ 1628775 h 2092325"/>
              <a:gd name="connsiteX3" fmla="*/ 254000 w 431800"/>
              <a:gd name="connsiteY3" fmla="*/ 2092325 h 2092325"/>
              <a:gd name="connsiteX4" fmla="*/ 431800 w 431800"/>
              <a:gd name="connsiteY4" fmla="*/ 2092325 h 2092325"/>
              <a:gd name="connsiteX5" fmla="*/ 428625 w 431800"/>
              <a:gd name="connsiteY5" fmla="*/ 1222375 h 2092325"/>
              <a:gd name="connsiteX6" fmla="*/ 327025 w 431800"/>
              <a:gd name="connsiteY6" fmla="*/ 1219200 h 2092325"/>
              <a:gd name="connsiteX7" fmla="*/ 327025 w 431800"/>
              <a:gd name="connsiteY7" fmla="*/ 0 h 2092325"/>
              <a:gd name="connsiteX8" fmla="*/ 3175 w 431800"/>
              <a:gd name="connsiteY8" fmla="*/ 3175 h 2092325"/>
              <a:gd name="connsiteX0" fmla="*/ 3175 w 428707"/>
              <a:gd name="connsiteY0" fmla="*/ 3175 h 2095500"/>
              <a:gd name="connsiteX1" fmla="*/ 0 w 428707"/>
              <a:gd name="connsiteY1" fmla="*/ 1628775 h 2095500"/>
              <a:gd name="connsiteX2" fmla="*/ 250825 w 428707"/>
              <a:gd name="connsiteY2" fmla="*/ 1628775 h 2095500"/>
              <a:gd name="connsiteX3" fmla="*/ 254000 w 428707"/>
              <a:gd name="connsiteY3" fmla="*/ 2092325 h 2095500"/>
              <a:gd name="connsiteX4" fmla="*/ 393700 w 428707"/>
              <a:gd name="connsiteY4" fmla="*/ 2095500 h 2095500"/>
              <a:gd name="connsiteX5" fmla="*/ 428625 w 428707"/>
              <a:gd name="connsiteY5" fmla="*/ 1222375 h 2095500"/>
              <a:gd name="connsiteX6" fmla="*/ 327025 w 428707"/>
              <a:gd name="connsiteY6" fmla="*/ 1219200 h 2095500"/>
              <a:gd name="connsiteX7" fmla="*/ 327025 w 428707"/>
              <a:gd name="connsiteY7" fmla="*/ 0 h 2095500"/>
              <a:gd name="connsiteX8" fmla="*/ 3175 w 428707"/>
              <a:gd name="connsiteY8" fmla="*/ 3175 h 2095500"/>
              <a:gd name="connsiteX0" fmla="*/ 3175 w 393700"/>
              <a:gd name="connsiteY0" fmla="*/ 3175 h 2095500"/>
              <a:gd name="connsiteX1" fmla="*/ 0 w 393700"/>
              <a:gd name="connsiteY1" fmla="*/ 1628775 h 2095500"/>
              <a:gd name="connsiteX2" fmla="*/ 250825 w 393700"/>
              <a:gd name="connsiteY2" fmla="*/ 1628775 h 2095500"/>
              <a:gd name="connsiteX3" fmla="*/ 254000 w 393700"/>
              <a:gd name="connsiteY3" fmla="*/ 2092325 h 2095500"/>
              <a:gd name="connsiteX4" fmla="*/ 393700 w 393700"/>
              <a:gd name="connsiteY4" fmla="*/ 2095500 h 2095500"/>
              <a:gd name="connsiteX5" fmla="*/ 390525 w 393700"/>
              <a:gd name="connsiteY5" fmla="*/ 1238250 h 2095500"/>
              <a:gd name="connsiteX6" fmla="*/ 327025 w 393700"/>
              <a:gd name="connsiteY6" fmla="*/ 1219200 h 2095500"/>
              <a:gd name="connsiteX7" fmla="*/ 327025 w 393700"/>
              <a:gd name="connsiteY7" fmla="*/ 0 h 2095500"/>
              <a:gd name="connsiteX8" fmla="*/ 3175 w 393700"/>
              <a:gd name="connsiteY8" fmla="*/ 3175 h 2095500"/>
              <a:gd name="connsiteX0" fmla="*/ 3175 w 409731"/>
              <a:gd name="connsiteY0" fmla="*/ 3175 h 2095500"/>
              <a:gd name="connsiteX1" fmla="*/ 0 w 409731"/>
              <a:gd name="connsiteY1" fmla="*/ 1628775 h 2095500"/>
              <a:gd name="connsiteX2" fmla="*/ 250825 w 409731"/>
              <a:gd name="connsiteY2" fmla="*/ 1628775 h 2095500"/>
              <a:gd name="connsiteX3" fmla="*/ 254000 w 409731"/>
              <a:gd name="connsiteY3" fmla="*/ 2092325 h 2095500"/>
              <a:gd name="connsiteX4" fmla="*/ 393700 w 409731"/>
              <a:gd name="connsiteY4" fmla="*/ 2095500 h 2095500"/>
              <a:gd name="connsiteX5" fmla="*/ 409575 w 409731"/>
              <a:gd name="connsiteY5" fmla="*/ 1235075 h 2095500"/>
              <a:gd name="connsiteX6" fmla="*/ 327025 w 409731"/>
              <a:gd name="connsiteY6" fmla="*/ 1219200 h 2095500"/>
              <a:gd name="connsiteX7" fmla="*/ 327025 w 409731"/>
              <a:gd name="connsiteY7" fmla="*/ 0 h 2095500"/>
              <a:gd name="connsiteX8" fmla="*/ 3175 w 409731"/>
              <a:gd name="connsiteY8" fmla="*/ 3175 h 2095500"/>
              <a:gd name="connsiteX0" fmla="*/ 3175 w 397259"/>
              <a:gd name="connsiteY0" fmla="*/ 3175 h 2095500"/>
              <a:gd name="connsiteX1" fmla="*/ 0 w 397259"/>
              <a:gd name="connsiteY1" fmla="*/ 1628775 h 2095500"/>
              <a:gd name="connsiteX2" fmla="*/ 250825 w 397259"/>
              <a:gd name="connsiteY2" fmla="*/ 1628775 h 2095500"/>
              <a:gd name="connsiteX3" fmla="*/ 254000 w 397259"/>
              <a:gd name="connsiteY3" fmla="*/ 2092325 h 2095500"/>
              <a:gd name="connsiteX4" fmla="*/ 393700 w 397259"/>
              <a:gd name="connsiteY4" fmla="*/ 2095500 h 2095500"/>
              <a:gd name="connsiteX5" fmla="*/ 396875 w 397259"/>
              <a:gd name="connsiteY5" fmla="*/ 1222375 h 2095500"/>
              <a:gd name="connsiteX6" fmla="*/ 327025 w 397259"/>
              <a:gd name="connsiteY6" fmla="*/ 1219200 h 2095500"/>
              <a:gd name="connsiteX7" fmla="*/ 327025 w 397259"/>
              <a:gd name="connsiteY7" fmla="*/ 0 h 2095500"/>
              <a:gd name="connsiteX8" fmla="*/ 3175 w 397259"/>
              <a:gd name="connsiteY8" fmla="*/ 3175 h 2095500"/>
              <a:gd name="connsiteX0" fmla="*/ 3175 w 403225"/>
              <a:gd name="connsiteY0" fmla="*/ 3175 h 2098675"/>
              <a:gd name="connsiteX1" fmla="*/ 0 w 403225"/>
              <a:gd name="connsiteY1" fmla="*/ 1628775 h 2098675"/>
              <a:gd name="connsiteX2" fmla="*/ 250825 w 403225"/>
              <a:gd name="connsiteY2" fmla="*/ 1628775 h 2098675"/>
              <a:gd name="connsiteX3" fmla="*/ 254000 w 403225"/>
              <a:gd name="connsiteY3" fmla="*/ 2092325 h 2098675"/>
              <a:gd name="connsiteX4" fmla="*/ 403225 w 403225"/>
              <a:gd name="connsiteY4" fmla="*/ 2098675 h 2098675"/>
              <a:gd name="connsiteX5" fmla="*/ 396875 w 403225"/>
              <a:gd name="connsiteY5" fmla="*/ 1222375 h 2098675"/>
              <a:gd name="connsiteX6" fmla="*/ 327025 w 403225"/>
              <a:gd name="connsiteY6" fmla="*/ 1219200 h 2098675"/>
              <a:gd name="connsiteX7" fmla="*/ 327025 w 403225"/>
              <a:gd name="connsiteY7" fmla="*/ 0 h 2098675"/>
              <a:gd name="connsiteX8" fmla="*/ 3175 w 403225"/>
              <a:gd name="connsiteY8" fmla="*/ 3175 h 2098675"/>
              <a:gd name="connsiteX0" fmla="*/ 3175 w 406784"/>
              <a:gd name="connsiteY0" fmla="*/ 3175 h 2098675"/>
              <a:gd name="connsiteX1" fmla="*/ 0 w 406784"/>
              <a:gd name="connsiteY1" fmla="*/ 1628775 h 2098675"/>
              <a:gd name="connsiteX2" fmla="*/ 250825 w 406784"/>
              <a:gd name="connsiteY2" fmla="*/ 1628775 h 2098675"/>
              <a:gd name="connsiteX3" fmla="*/ 254000 w 406784"/>
              <a:gd name="connsiteY3" fmla="*/ 2092325 h 2098675"/>
              <a:gd name="connsiteX4" fmla="*/ 403225 w 406784"/>
              <a:gd name="connsiteY4" fmla="*/ 2098675 h 2098675"/>
              <a:gd name="connsiteX5" fmla="*/ 406400 w 406784"/>
              <a:gd name="connsiteY5" fmla="*/ 1225550 h 2098675"/>
              <a:gd name="connsiteX6" fmla="*/ 327025 w 406784"/>
              <a:gd name="connsiteY6" fmla="*/ 1219200 h 2098675"/>
              <a:gd name="connsiteX7" fmla="*/ 327025 w 406784"/>
              <a:gd name="connsiteY7" fmla="*/ 0 h 2098675"/>
              <a:gd name="connsiteX8" fmla="*/ 3175 w 406784"/>
              <a:gd name="connsiteY8" fmla="*/ 3175 h 209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784" h="2098675">
                <a:moveTo>
                  <a:pt x="3175" y="3175"/>
                </a:moveTo>
                <a:cubicBezTo>
                  <a:pt x="2117" y="545042"/>
                  <a:pt x="1058" y="1086908"/>
                  <a:pt x="0" y="1628775"/>
                </a:cubicBezTo>
                <a:lnTo>
                  <a:pt x="250825" y="1628775"/>
                </a:lnTo>
                <a:cubicBezTo>
                  <a:pt x="251883" y="1783292"/>
                  <a:pt x="252942" y="1937808"/>
                  <a:pt x="254000" y="2092325"/>
                </a:cubicBezTo>
                <a:lnTo>
                  <a:pt x="403225" y="2098675"/>
                </a:lnTo>
                <a:cubicBezTo>
                  <a:pt x="401108" y="1806575"/>
                  <a:pt x="408517" y="1517650"/>
                  <a:pt x="406400" y="1225550"/>
                </a:cubicBezTo>
                <a:lnTo>
                  <a:pt x="327025" y="1219200"/>
                </a:lnTo>
                <a:cubicBezTo>
                  <a:pt x="325967" y="815975"/>
                  <a:pt x="328083" y="403225"/>
                  <a:pt x="327025" y="0"/>
                </a:cubicBezTo>
                <a:lnTo>
                  <a:pt x="3175" y="3175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512292" y="1497132"/>
            <a:ext cx="5546618" cy="3318166"/>
          </a:xfrm>
          <a:custGeom>
            <a:avLst/>
            <a:gdLst>
              <a:gd name="connsiteX0" fmla="*/ 5533918 w 5567559"/>
              <a:gd name="connsiteY0" fmla="*/ 3305466 h 3305466"/>
              <a:gd name="connsiteX1" fmla="*/ 75692 w 5567559"/>
              <a:gd name="connsiteY1" fmla="*/ 3297055 h 3305466"/>
              <a:gd name="connsiteX2" fmla="*/ 75692 w 5567559"/>
              <a:gd name="connsiteY2" fmla="*/ 1034535 h 3305466"/>
              <a:gd name="connsiteX3" fmla="*/ 0 w 5567559"/>
              <a:gd name="connsiteY3" fmla="*/ 1042946 h 3305466"/>
              <a:gd name="connsiteX4" fmla="*/ 0 w 5567559"/>
              <a:gd name="connsiteY4" fmla="*/ 0 h 3305466"/>
              <a:gd name="connsiteX5" fmla="*/ 5567559 w 5567559"/>
              <a:gd name="connsiteY5" fmla="*/ 0 h 3305466"/>
              <a:gd name="connsiteX6" fmla="*/ 5533918 w 5567559"/>
              <a:gd name="connsiteY6" fmla="*/ 3305466 h 3305466"/>
              <a:gd name="connsiteX0" fmla="*/ 5533918 w 5567559"/>
              <a:gd name="connsiteY0" fmla="*/ 3305466 h 3316105"/>
              <a:gd name="connsiteX1" fmla="*/ 75692 w 5567559"/>
              <a:gd name="connsiteY1" fmla="*/ 3316105 h 3316105"/>
              <a:gd name="connsiteX2" fmla="*/ 75692 w 5567559"/>
              <a:gd name="connsiteY2" fmla="*/ 1034535 h 3316105"/>
              <a:gd name="connsiteX3" fmla="*/ 0 w 5567559"/>
              <a:gd name="connsiteY3" fmla="*/ 1042946 h 3316105"/>
              <a:gd name="connsiteX4" fmla="*/ 0 w 5567559"/>
              <a:gd name="connsiteY4" fmla="*/ 0 h 3316105"/>
              <a:gd name="connsiteX5" fmla="*/ 5567559 w 5567559"/>
              <a:gd name="connsiteY5" fmla="*/ 0 h 3316105"/>
              <a:gd name="connsiteX6" fmla="*/ 5533918 w 5567559"/>
              <a:gd name="connsiteY6" fmla="*/ 3305466 h 3316105"/>
              <a:gd name="connsiteX0" fmla="*/ 5533918 w 5567559"/>
              <a:gd name="connsiteY0" fmla="*/ 3305466 h 3306580"/>
              <a:gd name="connsiteX1" fmla="*/ 75692 w 5567559"/>
              <a:gd name="connsiteY1" fmla="*/ 3306580 h 3306580"/>
              <a:gd name="connsiteX2" fmla="*/ 75692 w 5567559"/>
              <a:gd name="connsiteY2" fmla="*/ 1034535 h 3306580"/>
              <a:gd name="connsiteX3" fmla="*/ 0 w 5567559"/>
              <a:gd name="connsiteY3" fmla="*/ 1042946 h 3306580"/>
              <a:gd name="connsiteX4" fmla="*/ 0 w 5567559"/>
              <a:gd name="connsiteY4" fmla="*/ 0 h 3306580"/>
              <a:gd name="connsiteX5" fmla="*/ 5567559 w 5567559"/>
              <a:gd name="connsiteY5" fmla="*/ 0 h 3306580"/>
              <a:gd name="connsiteX6" fmla="*/ 5533918 w 5567559"/>
              <a:gd name="connsiteY6" fmla="*/ 3305466 h 3306580"/>
              <a:gd name="connsiteX0" fmla="*/ 5537093 w 5567559"/>
              <a:gd name="connsiteY0" fmla="*/ 3311816 h 3311816"/>
              <a:gd name="connsiteX1" fmla="*/ 75692 w 5567559"/>
              <a:gd name="connsiteY1" fmla="*/ 3306580 h 3311816"/>
              <a:gd name="connsiteX2" fmla="*/ 75692 w 5567559"/>
              <a:gd name="connsiteY2" fmla="*/ 1034535 h 3311816"/>
              <a:gd name="connsiteX3" fmla="*/ 0 w 5567559"/>
              <a:gd name="connsiteY3" fmla="*/ 1042946 h 3311816"/>
              <a:gd name="connsiteX4" fmla="*/ 0 w 5567559"/>
              <a:gd name="connsiteY4" fmla="*/ 0 h 3311816"/>
              <a:gd name="connsiteX5" fmla="*/ 5567559 w 5567559"/>
              <a:gd name="connsiteY5" fmla="*/ 0 h 3311816"/>
              <a:gd name="connsiteX6" fmla="*/ 5537093 w 5567559"/>
              <a:gd name="connsiteY6" fmla="*/ 3311816 h 3311816"/>
              <a:gd name="connsiteX0" fmla="*/ 5549793 w 5567559"/>
              <a:gd name="connsiteY0" fmla="*/ 3321341 h 3321341"/>
              <a:gd name="connsiteX1" fmla="*/ 75692 w 5567559"/>
              <a:gd name="connsiteY1" fmla="*/ 3306580 h 3321341"/>
              <a:gd name="connsiteX2" fmla="*/ 75692 w 5567559"/>
              <a:gd name="connsiteY2" fmla="*/ 1034535 h 3321341"/>
              <a:gd name="connsiteX3" fmla="*/ 0 w 5567559"/>
              <a:gd name="connsiteY3" fmla="*/ 1042946 h 3321341"/>
              <a:gd name="connsiteX4" fmla="*/ 0 w 5567559"/>
              <a:gd name="connsiteY4" fmla="*/ 0 h 3321341"/>
              <a:gd name="connsiteX5" fmla="*/ 5567559 w 5567559"/>
              <a:gd name="connsiteY5" fmla="*/ 0 h 3321341"/>
              <a:gd name="connsiteX6" fmla="*/ 5549793 w 5567559"/>
              <a:gd name="connsiteY6" fmla="*/ 3321341 h 3321341"/>
              <a:gd name="connsiteX0" fmla="*/ 5540268 w 5567559"/>
              <a:gd name="connsiteY0" fmla="*/ 3321341 h 3321341"/>
              <a:gd name="connsiteX1" fmla="*/ 75692 w 5567559"/>
              <a:gd name="connsiteY1" fmla="*/ 3306580 h 3321341"/>
              <a:gd name="connsiteX2" fmla="*/ 75692 w 5567559"/>
              <a:gd name="connsiteY2" fmla="*/ 1034535 h 3321341"/>
              <a:gd name="connsiteX3" fmla="*/ 0 w 5567559"/>
              <a:gd name="connsiteY3" fmla="*/ 1042946 h 3321341"/>
              <a:gd name="connsiteX4" fmla="*/ 0 w 5567559"/>
              <a:gd name="connsiteY4" fmla="*/ 0 h 3321341"/>
              <a:gd name="connsiteX5" fmla="*/ 5567559 w 5567559"/>
              <a:gd name="connsiteY5" fmla="*/ 0 h 3321341"/>
              <a:gd name="connsiteX6" fmla="*/ 5540268 w 5567559"/>
              <a:gd name="connsiteY6" fmla="*/ 3321341 h 3321341"/>
              <a:gd name="connsiteX0" fmla="*/ 5537093 w 5567559"/>
              <a:gd name="connsiteY0" fmla="*/ 3311816 h 3311816"/>
              <a:gd name="connsiteX1" fmla="*/ 75692 w 5567559"/>
              <a:gd name="connsiteY1" fmla="*/ 3306580 h 3311816"/>
              <a:gd name="connsiteX2" fmla="*/ 75692 w 5567559"/>
              <a:gd name="connsiteY2" fmla="*/ 1034535 h 3311816"/>
              <a:gd name="connsiteX3" fmla="*/ 0 w 5567559"/>
              <a:gd name="connsiteY3" fmla="*/ 1042946 h 3311816"/>
              <a:gd name="connsiteX4" fmla="*/ 0 w 5567559"/>
              <a:gd name="connsiteY4" fmla="*/ 0 h 3311816"/>
              <a:gd name="connsiteX5" fmla="*/ 5567559 w 5567559"/>
              <a:gd name="connsiteY5" fmla="*/ 0 h 3311816"/>
              <a:gd name="connsiteX6" fmla="*/ 5537093 w 5567559"/>
              <a:gd name="connsiteY6" fmla="*/ 3311816 h 3311816"/>
              <a:gd name="connsiteX0" fmla="*/ 5543443 w 5567559"/>
              <a:gd name="connsiteY0" fmla="*/ 3318166 h 3318166"/>
              <a:gd name="connsiteX1" fmla="*/ 75692 w 5567559"/>
              <a:gd name="connsiteY1" fmla="*/ 3306580 h 3318166"/>
              <a:gd name="connsiteX2" fmla="*/ 75692 w 5567559"/>
              <a:gd name="connsiteY2" fmla="*/ 1034535 h 3318166"/>
              <a:gd name="connsiteX3" fmla="*/ 0 w 5567559"/>
              <a:gd name="connsiteY3" fmla="*/ 1042946 h 3318166"/>
              <a:gd name="connsiteX4" fmla="*/ 0 w 5567559"/>
              <a:gd name="connsiteY4" fmla="*/ 0 h 3318166"/>
              <a:gd name="connsiteX5" fmla="*/ 5567559 w 5567559"/>
              <a:gd name="connsiteY5" fmla="*/ 0 h 3318166"/>
              <a:gd name="connsiteX6" fmla="*/ 5543443 w 5567559"/>
              <a:gd name="connsiteY6" fmla="*/ 3318166 h 3318166"/>
              <a:gd name="connsiteX0" fmla="*/ 5543443 w 5543443"/>
              <a:gd name="connsiteY0" fmla="*/ 3318166 h 3318166"/>
              <a:gd name="connsiteX1" fmla="*/ 75692 w 5543443"/>
              <a:gd name="connsiteY1" fmla="*/ 3306580 h 3318166"/>
              <a:gd name="connsiteX2" fmla="*/ 75692 w 5543443"/>
              <a:gd name="connsiteY2" fmla="*/ 1034535 h 3318166"/>
              <a:gd name="connsiteX3" fmla="*/ 0 w 5543443"/>
              <a:gd name="connsiteY3" fmla="*/ 1042946 h 3318166"/>
              <a:gd name="connsiteX4" fmla="*/ 0 w 5543443"/>
              <a:gd name="connsiteY4" fmla="*/ 0 h 3318166"/>
              <a:gd name="connsiteX5" fmla="*/ 5538984 w 5543443"/>
              <a:gd name="connsiteY5" fmla="*/ 0 h 3318166"/>
              <a:gd name="connsiteX6" fmla="*/ 5543443 w 5543443"/>
              <a:gd name="connsiteY6" fmla="*/ 3318166 h 3318166"/>
              <a:gd name="connsiteX0" fmla="*/ 5543443 w 5543443"/>
              <a:gd name="connsiteY0" fmla="*/ 3318166 h 3318166"/>
              <a:gd name="connsiteX1" fmla="*/ 75692 w 5543443"/>
              <a:gd name="connsiteY1" fmla="*/ 3306580 h 3318166"/>
              <a:gd name="connsiteX2" fmla="*/ 75692 w 5543443"/>
              <a:gd name="connsiteY2" fmla="*/ 1047235 h 3318166"/>
              <a:gd name="connsiteX3" fmla="*/ 0 w 5543443"/>
              <a:gd name="connsiteY3" fmla="*/ 1042946 h 3318166"/>
              <a:gd name="connsiteX4" fmla="*/ 0 w 5543443"/>
              <a:gd name="connsiteY4" fmla="*/ 0 h 3318166"/>
              <a:gd name="connsiteX5" fmla="*/ 5538984 w 5543443"/>
              <a:gd name="connsiteY5" fmla="*/ 0 h 3318166"/>
              <a:gd name="connsiteX6" fmla="*/ 5543443 w 5543443"/>
              <a:gd name="connsiteY6" fmla="*/ 3318166 h 3318166"/>
              <a:gd name="connsiteX0" fmla="*/ 5543443 w 5543443"/>
              <a:gd name="connsiteY0" fmla="*/ 3318166 h 3318166"/>
              <a:gd name="connsiteX1" fmla="*/ 75692 w 5543443"/>
              <a:gd name="connsiteY1" fmla="*/ 3306580 h 3318166"/>
              <a:gd name="connsiteX2" fmla="*/ 75692 w 5543443"/>
              <a:gd name="connsiteY2" fmla="*/ 1037710 h 3318166"/>
              <a:gd name="connsiteX3" fmla="*/ 0 w 5543443"/>
              <a:gd name="connsiteY3" fmla="*/ 1042946 h 3318166"/>
              <a:gd name="connsiteX4" fmla="*/ 0 w 5543443"/>
              <a:gd name="connsiteY4" fmla="*/ 0 h 3318166"/>
              <a:gd name="connsiteX5" fmla="*/ 5538984 w 5543443"/>
              <a:gd name="connsiteY5" fmla="*/ 0 h 3318166"/>
              <a:gd name="connsiteX6" fmla="*/ 5543443 w 5543443"/>
              <a:gd name="connsiteY6" fmla="*/ 3318166 h 3318166"/>
              <a:gd name="connsiteX0" fmla="*/ 5543443 w 5543443"/>
              <a:gd name="connsiteY0" fmla="*/ 3318166 h 3318166"/>
              <a:gd name="connsiteX1" fmla="*/ 75692 w 5543443"/>
              <a:gd name="connsiteY1" fmla="*/ 3306580 h 3318166"/>
              <a:gd name="connsiteX2" fmla="*/ 85217 w 5543443"/>
              <a:gd name="connsiteY2" fmla="*/ 1037710 h 3318166"/>
              <a:gd name="connsiteX3" fmla="*/ 0 w 5543443"/>
              <a:gd name="connsiteY3" fmla="*/ 1042946 h 3318166"/>
              <a:gd name="connsiteX4" fmla="*/ 0 w 5543443"/>
              <a:gd name="connsiteY4" fmla="*/ 0 h 3318166"/>
              <a:gd name="connsiteX5" fmla="*/ 5538984 w 5543443"/>
              <a:gd name="connsiteY5" fmla="*/ 0 h 3318166"/>
              <a:gd name="connsiteX6" fmla="*/ 5543443 w 5543443"/>
              <a:gd name="connsiteY6" fmla="*/ 3318166 h 3318166"/>
              <a:gd name="connsiteX0" fmla="*/ 5543443 w 5543443"/>
              <a:gd name="connsiteY0" fmla="*/ 3318166 h 3318166"/>
              <a:gd name="connsiteX1" fmla="*/ 75692 w 5543443"/>
              <a:gd name="connsiteY1" fmla="*/ 3306580 h 3318166"/>
              <a:gd name="connsiteX2" fmla="*/ 85217 w 5543443"/>
              <a:gd name="connsiteY2" fmla="*/ 1040885 h 3318166"/>
              <a:gd name="connsiteX3" fmla="*/ 0 w 5543443"/>
              <a:gd name="connsiteY3" fmla="*/ 1042946 h 3318166"/>
              <a:gd name="connsiteX4" fmla="*/ 0 w 5543443"/>
              <a:gd name="connsiteY4" fmla="*/ 0 h 3318166"/>
              <a:gd name="connsiteX5" fmla="*/ 5538984 w 5543443"/>
              <a:gd name="connsiteY5" fmla="*/ 0 h 3318166"/>
              <a:gd name="connsiteX6" fmla="*/ 5543443 w 5543443"/>
              <a:gd name="connsiteY6" fmla="*/ 3318166 h 3318166"/>
              <a:gd name="connsiteX0" fmla="*/ 5543443 w 5543443"/>
              <a:gd name="connsiteY0" fmla="*/ 3318166 h 3318166"/>
              <a:gd name="connsiteX1" fmla="*/ 75692 w 5543443"/>
              <a:gd name="connsiteY1" fmla="*/ 3306580 h 3318166"/>
              <a:gd name="connsiteX2" fmla="*/ 85217 w 5543443"/>
              <a:gd name="connsiteY2" fmla="*/ 1040885 h 3318166"/>
              <a:gd name="connsiteX3" fmla="*/ 0 w 5543443"/>
              <a:gd name="connsiteY3" fmla="*/ 1033421 h 3318166"/>
              <a:gd name="connsiteX4" fmla="*/ 0 w 5543443"/>
              <a:gd name="connsiteY4" fmla="*/ 0 h 3318166"/>
              <a:gd name="connsiteX5" fmla="*/ 5538984 w 5543443"/>
              <a:gd name="connsiteY5" fmla="*/ 0 h 3318166"/>
              <a:gd name="connsiteX6" fmla="*/ 5543443 w 5543443"/>
              <a:gd name="connsiteY6" fmla="*/ 3318166 h 3318166"/>
              <a:gd name="connsiteX0" fmla="*/ 5546618 w 5546618"/>
              <a:gd name="connsiteY0" fmla="*/ 3318166 h 3318166"/>
              <a:gd name="connsiteX1" fmla="*/ 78867 w 5546618"/>
              <a:gd name="connsiteY1" fmla="*/ 3306580 h 3318166"/>
              <a:gd name="connsiteX2" fmla="*/ 88392 w 5546618"/>
              <a:gd name="connsiteY2" fmla="*/ 1040885 h 3318166"/>
              <a:gd name="connsiteX3" fmla="*/ 0 w 5546618"/>
              <a:gd name="connsiteY3" fmla="*/ 1036596 h 3318166"/>
              <a:gd name="connsiteX4" fmla="*/ 3175 w 5546618"/>
              <a:gd name="connsiteY4" fmla="*/ 0 h 3318166"/>
              <a:gd name="connsiteX5" fmla="*/ 5542159 w 5546618"/>
              <a:gd name="connsiteY5" fmla="*/ 0 h 3318166"/>
              <a:gd name="connsiteX6" fmla="*/ 5546618 w 5546618"/>
              <a:gd name="connsiteY6" fmla="*/ 3318166 h 3318166"/>
              <a:gd name="connsiteX0" fmla="*/ 5546618 w 5546618"/>
              <a:gd name="connsiteY0" fmla="*/ 3318166 h 3318166"/>
              <a:gd name="connsiteX1" fmla="*/ 78867 w 5546618"/>
              <a:gd name="connsiteY1" fmla="*/ 3306580 h 3318166"/>
              <a:gd name="connsiteX2" fmla="*/ 88392 w 5546618"/>
              <a:gd name="connsiteY2" fmla="*/ 1040885 h 3318166"/>
              <a:gd name="connsiteX3" fmla="*/ 0 w 5546618"/>
              <a:gd name="connsiteY3" fmla="*/ 1039771 h 3318166"/>
              <a:gd name="connsiteX4" fmla="*/ 3175 w 5546618"/>
              <a:gd name="connsiteY4" fmla="*/ 0 h 3318166"/>
              <a:gd name="connsiteX5" fmla="*/ 5542159 w 5546618"/>
              <a:gd name="connsiteY5" fmla="*/ 0 h 3318166"/>
              <a:gd name="connsiteX6" fmla="*/ 5546618 w 5546618"/>
              <a:gd name="connsiteY6" fmla="*/ 3318166 h 331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6618" h="3318166">
                <a:moveTo>
                  <a:pt x="5546618" y="3318166"/>
                </a:moveTo>
                <a:lnTo>
                  <a:pt x="78867" y="3306580"/>
                </a:lnTo>
                <a:lnTo>
                  <a:pt x="88392" y="1040885"/>
                </a:lnTo>
                <a:lnTo>
                  <a:pt x="0" y="1039771"/>
                </a:lnTo>
                <a:cubicBezTo>
                  <a:pt x="1058" y="694239"/>
                  <a:pt x="2117" y="345532"/>
                  <a:pt x="3175" y="0"/>
                </a:cubicBezTo>
                <a:lnTo>
                  <a:pt x="5542159" y="0"/>
                </a:lnTo>
                <a:cubicBezTo>
                  <a:pt x="5543645" y="1106055"/>
                  <a:pt x="5545132" y="2212111"/>
                  <a:pt x="5546618" y="3318166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96136" y="4869160"/>
            <a:ext cx="869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381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CF</a:t>
            </a:r>
            <a:endParaRPr lang="sv-SE" sz="5400" b="1" cap="none" spc="0" dirty="0">
              <a:ln w="38100">
                <a:solidFill>
                  <a:srgbClr val="008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6652" y="1265069"/>
            <a:ext cx="492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400" b="1" cap="none" spc="0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CF</a:t>
            </a:r>
            <a:endParaRPr lang="sv-SE" sz="2400" b="1" cap="none" spc="0" dirty="0">
              <a:ln w="12700">
                <a:solidFill>
                  <a:srgbClr val="008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4996" y="1734452"/>
            <a:ext cx="129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38100">
                  <a:solidFill>
                    <a:srgbClr val="3366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NSS</a:t>
            </a:r>
            <a:endParaRPr lang="sv-SE" sz="5400" b="1" cap="none" spc="0" dirty="0">
              <a:ln w="38100">
                <a:solidFill>
                  <a:srgbClr val="3366FF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102" y="4898756"/>
            <a:ext cx="96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TD</a:t>
            </a:r>
            <a:endParaRPr lang="sv-SE" sz="5400" b="1" cap="none" spc="0" dirty="0">
              <a:ln w="381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753851" y="3848817"/>
            <a:ext cx="1771130" cy="64795"/>
          </a:xfrm>
          <a:custGeom>
            <a:avLst/>
            <a:gdLst>
              <a:gd name="connsiteX0" fmla="*/ 0 w 1771130"/>
              <a:gd name="connsiteY0" fmla="*/ 60475 h 64795"/>
              <a:gd name="connsiteX1" fmla="*/ 1771130 w 1771130"/>
              <a:gd name="connsiteY1" fmla="*/ 64795 h 64795"/>
              <a:gd name="connsiteX2" fmla="*/ 1771130 w 1771130"/>
              <a:gd name="connsiteY2" fmla="*/ 4320 h 64795"/>
              <a:gd name="connsiteX3" fmla="*/ 0 w 1771130"/>
              <a:gd name="connsiteY3" fmla="*/ 0 h 64795"/>
              <a:gd name="connsiteX4" fmla="*/ 0 w 1771130"/>
              <a:gd name="connsiteY4" fmla="*/ 60475 h 6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130" h="64795">
                <a:moveTo>
                  <a:pt x="0" y="60475"/>
                </a:moveTo>
                <a:lnTo>
                  <a:pt x="1771130" y="64795"/>
                </a:lnTo>
                <a:lnTo>
                  <a:pt x="1771130" y="4320"/>
                </a:lnTo>
                <a:lnTo>
                  <a:pt x="0" y="0"/>
                </a:lnTo>
                <a:lnTo>
                  <a:pt x="0" y="60475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459810" y="3965575"/>
            <a:ext cx="64440" cy="1063625"/>
          </a:xfrm>
          <a:custGeom>
            <a:avLst/>
            <a:gdLst>
              <a:gd name="connsiteX0" fmla="*/ 57150 w 63500"/>
              <a:gd name="connsiteY0" fmla="*/ 1063625 h 1063625"/>
              <a:gd name="connsiteX1" fmla="*/ 0 w 63500"/>
              <a:gd name="connsiteY1" fmla="*/ 892175 h 1063625"/>
              <a:gd name="connsiteX2" fmla="*/ 0 w 63500"/>
              <a:gd name="connsiteY2" fmla="*/ 847725 h 1063625"/>
              <a:gd name="connsiteX3" fmla="*/ 0 w 63500"/>
              <a:gd name="connsiteY3" fmla="*/ 847725 h 1063625"/>
              <a:gd name="connsiteX4" fmla="*/ 19050 w 63500"/>
              <a:gd name="connsiteY4" fmla="*/ 0 h 1063625"/>
              <a:gd name="connsiteX5" fmla="*/ 63500 w 63500"/>
              <a:gd name="connsiteY5" fmla="*/ 0 h 1063625"/>
              <a:gd name="connsiteX6" fmla="*/ 57150 w 63500"/>
              <a:gd name="connsiteY6" fmla="*/ 1063625 h 1063625"/>
              <a:gd name="connsiteX0" fmla="*/ 58090 w 64440"/>
              <a:gd name="connsiteY0" fmla="*/ 1063625 h 1063625"/>
              <a:gd name="connsiteX1" fmla="*/ 940 w 64440"/>
              <a:gd name="connsiteY1" fmla="*/ 892175 h 1063625"/>
              <a:gd name="connsiteX2" fmla="*/ 940 w 64440"/>
              <a:gd name="connsiteY2" fmla="*/ 847725 h 1063625"/>
              <a:gd name="connsiteX3" fmla="*/ 13640 w 64440"/>
              <a:gd name="connsiteY3" fmla="*/ 850900 h 1063625"/>
              <a:gd name="connsiteX4" fmla="*/ 19990 w 64440"/>
              <a:gd name="connsiteY4" fmla="*/ 0 h 1063625"/>
              <a:gd name="connsiteX5" fmla="*/ 64440 w 64440"/>
              <a:gd name="connsiteY5" fmla="*/ 0 h 1063625"/>
              <a:gd name="connsiteX6" fmla="*/ 58090 w 64440"/>
              <a:gd name="connsiteY6" fmla="*/ 1063625 h 1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40" h="1063625">
                <a:moveTo>
                  <a:pt x="58090" y="1063625"/>
                </a:moveTo>
                <a:lnTo>
                  <a:pt x="940" y="892175"/>
                </a:lnTo>
                <a:cubicBezTo>
                  <a:pt x="940" y="877358"/>
                  <a:pt x="-1177" y="854604"/>
                  <a:pt x="940" y="847725"/>
                </a:cubicBezTo>
                <a:cubicBezTo>
                  <a:pt x="3057" y="840846"/>
                  <a:pt x="9407" y="849842"/>
                  <a:pt x="13640" y="850900"/>
                </a:cubicBezTo>
                <a:cubicBezTo>
                  <a:pt x="15757" y="567267"/>
                  <a:pt x="17873" y="283633"/>
                  <a:pt x="19990" y="0"/>
                </a:cubicBezTo>
                <a:lnTo>
                  <a:pt x="64440" y="0"/>
                </a:lnTo>
                <a:cubicBezTo>
                  <a:pt x="63382" y="351367"/>
                  <a:pt x="62323" y="702733"/>
                  <a:pt x="58090" y="1063625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3491880" y="3573016"/>
            <a:ext cx="41275" cy="120650"/>
          </a:xfrm>
          <a:custGeom>
            <a:avLst/>
            <a:gdLst>
              <a:gd name="connsiteX0" fmla="*/ 3175 w 41275"/>
              <a:gd name="connsiteY0" fmla="*/ 0 h 120650"/>
              <a:gd name="connsiteX1" fmla="*/ 41275 w 41275"/>
              <a:gd name="connsiteY1" fmla="*/ 0 h 120650"/>
              <a:gd name="connsiteX2" fmla="*/ 41275 w 41275"/>
              <a:gd name="connsiteY2" fmla="*/ 120650 h 120650"/>
              <a:gd name="connsiteX3" fmla="*/ 0 w 41275"/>
              <a:gd name="connsiteY3" fmla="*/ 104775 h 120650"/>
              <a:gd name="connsiteX4" fmla="*/ 3175 w 41275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5" h="120650">
                <a:moveTo>
                  <a:pt x="3175" y="0"/>
                </a:moveTo>
                <a:lnTo>
                  <a:pt x="41275" y="0"/>
                </a:lnTo>
                <a:lnTo>
                  <a:pt x="41275" y="120650"/>
                </a:lnTo>
                <a:lnTo>
                  <a:pt x="0" y="104775"/>
                </a:lnTo>
                <a:cubicBezTo>
                  <a:pt x="1058" y="69850"/>
                  <a:pt x="2117" y="34925"/>
                  <a:pt x="3175" y="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635896" y="3501008"/>
            <a:ext cx="20313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400" b="1" cap="none" spc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Neutron optics inside </a:t>
            </a:r>
          </a:p>
          <a:p>
            <a:pPr algn="ctr"/>
            <a:r>
              <a:rPr lang="en-GB" sz="1400" b="1" cap="none" spc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inserts</a:t>
            </a:r>
            <a:r>
              <a:rPr lang="en-GB" sz="1400" b="1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1400" b="1" cap="none" spc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light shutters</a:t>
            </a:r>
            <a:endParaRPr lang="en-GB" sz="1400" b="1" cap="none" spc="0">
              <a:ln w="63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35896" y="4221088"/>
            <a:ext cx="236475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400" b="1" cap="none" spc="0" smtClean="0">
                <a:ln w="63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Bunker roof support columns</a:t>
            </a:r>
            <a:endParaRPr lang="en-GB" sz="1400" b="1" cap="none" spc="0">
              <a:ln w="63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5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/>
      <p:bldP spid="13" grpId="0"/>
      <p:bldP spid="15" grpId="0"/>
      <p:bldP spid="16" grpId="0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57400"/>
            <a:ext cx="5703916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Target’s interfacing systems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501317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34" y="170080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Neutron beam inserts</a:t>
            </a:r>
            <a:br>
              <a:rPr lang="en-US" dirty="0" smtClean="0"/>
            </a:br>
            <a:r>
              <a:rPr lang="en-US" dirty="0" smtClean="0"/>
              <a:t>(gray)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949280"/>
            <a:ext cx="145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Light shutters</a:t>
            </a:r>
            <a:br>
              <a:rPr lang="en-US" dirty="0" smtClean="0"/>
            </a:br>
            <a:r>
              <a:rPr lang="en-US" dirty="0" smtClean="0"/>
              <a:t>(green)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1772816"/>
            <a:ext cx="244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Neutron beam windows</a:t>
            </a:r>
            <a:br>
              <a:rPr lang="en-US" dirty="0" smtClean="0"/>
            </a:br>
            <a:r>
              <a:rPr lang="en-US" dirty="0" smtClean="0"/>
              <a:t>(not visible)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997325" y="3441700"/>
            <a:ext cx="186060" cy="745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076700" y="2076450"/>
            <a:ext cx="105296" cy="2098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82765" y="1885950"/>
            <a:ext cx="192385" cy="2287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20760000">
            <a:off x="3947860" y="3588218"/>
            <a:ext cx="192810" cy="119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767601">
            <a:off x="3836643" y="3524090"/>
            <a:ext cx="416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 m</a:t>
            </a:r>
            <a:endParaRPr lang="en-US" sz="900" dirty="0"/>
          </a:p>
        </p:txBody>
      </p:sp>
      <p:sp>
        <p:nvSpPr>
          <p:cNvPr id="21" name="Rectangle 20"/>
          <p:cNvSpPr/>
          <p:nvPr/>
        </p:nvSpPr>
        <p:spPr>
          <a:xfrm rot="21361140">
            <a:off x="4010138" y="2603581"/>
            <a:ext cx="192810" cy="119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1368741">
            <a:off x="3857518" y="2535651"/>
            <a:ext cx="529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5.5 m</a:t>
            </a:r>
            <a:endParaRPr lang="en-US" sz="900" dirty="0"/>
          </a:p>
        </p:txBody>
      </p:sp>
      <p:sp>
        <p:nvSpPr>
          <p:cNvPr id="23" name="Rectangle 22"/>
          <p:cNvSpPr/>
          <p:nvPr/>
        </p:nvSpPr>
        <p:spPr>
          <a:xfrm rot="420000">
            <a:off x="4237433" y="2227558"/>
            <a:ext cx="192810" cy="119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300000">
            <a:off x="4078463" y="2159628"/>
            <a:ext cx="529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6</a:t>
            </a:r>
            <a:r>
              <a:rPr lang="en-US" sz="900" dirty="0" smtClean="0"/>
              <a:t> m</a:t>
            </a:r>
            <a:endParaRPr lang="en-US" sz="9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237360" y="4221088"/>
            <a:ext cx="2952328" cy="97675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251450" y="1988840"/>
            <a:ext cx="1265262" cy="954384"/>
            <a:chOff x="5251450" y="1988840"/>
            <a:chExt cx="1265262" cy="95438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436096" y="1988840"/>
              <a:ext cx="1080616" cy="4876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603875" y="1988840"/>
              <a:ext cx="912837" cy="6273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62625" y="1988840"/>
              <a:ext cx="754087" cy="78293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902325" y="1988840"/>
              <a:ext cx="614387" cy="95438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251450" y="1988840"/>
              <a:ext cx="1265262" cy="37018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195736" y="1916832"/>
            <a:ext cx="1201514" cy="972418"/>
            <a:chOff x="2195736" y="1916832"/>
            <a:chExt cx="1201514" cy="972418"/>
          </a:xfrm>
        </p:grpSpPr>
        <p:cxnSp>
          <p:nvCxnSpPr>
            <p:cNvPr id="42" name="Straight Connector 41"/>
            <p:cNvCxnSpPr/>
            <p:nvPr/>
          </p:nvCxnSpPr>
          <p:spPr>
            <a:xfrm flipH="1" flipV="1">
              <a:off x="2195736" y="1916832"/>
              <a:ext cx="1007839" cy="57236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195737" y="1916832"/>
              <a:ext cx="849088" cy="65491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195737" y="1916833"/>
              <a:ext cx="693513" cy="82001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195737" y="1916832"/>
              <a:ext cx="598263" cy="97241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2195736" y="1916833"/>
              <a:ext cx="1201514" cy="4675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H="1">
            <a:off x="1645155" y="5994400"/>
            <a:ext cx="1191178" cy="1780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645155" y="5825067"/>
            <a:ext cx="1004912" cy="34741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645156" y="5685367"/>
            <a:ext cx="852511" cy="48711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645156" y="5482167"/>
            <a:ext cx="683177" cy="69031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645154" y="6091767"/>
            <a:ext cx="1373213" cy="8071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85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8792" cy="86409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Interfaces for Neutron </a:t>
            </a:r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92889" y="6576180"/>
            <a:ext cx="1966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ESS Instrument </a:t>
            </a:r>
            <a:r>
              <a:rPr lang="en-US" sz="1000" i="1" dirty="0" smtClean="0"/>
              <a:t>Layout (</a:t>
            </a:r>
            <a:r>
              <a:rPr lang="en-US" sz="1000" i="1" dirty="0" smtClean="0"/>
              <a:t>June </a:t>
            </a:r>
            <a:r>
              <a:rPr lang="en-US" sz="1000" i="1" dirty="0" smtClean="0"/>
              <a:t>2016)</a:t>
            </a:r>
            <a:endParaRPr lang="en-US" sz="1000" i="1" dirty="0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551661" y="1713060"/>
            <a:ext cx="6146612" cy="4637438"/>
            <a:chOff x="2331432" y="1639312"/>
            <a:chExt cx="6758233" cy="509888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52" y="1639312"/>
              <a:ext cx="6525251" cy="501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70860" y="3556415"/>
              <a:ext cx="68868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703" y="3421823"/>
              <a:ext cx="88494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86351" y="1699201"/>
              <a:ext cx="6573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9100" y="2744722"/>
              <a:ext cx="110905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43573" y="1840001"/>
              <a:ext cx="6606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9886" y="2191579"/>
              <a:ext cx="83582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47131" y="3448090"/>
              <a:ext cx="724777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4334" y="3057331"/>
              <a:ext cx="83582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6210" y="2414182"/>
              <a:ext cx="95652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2621" y="3944243"/>
              <a:ext cx="1047044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8451" y="5386488"/>
              <a:ext cx="730215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6999" y="5069189"/>
              <a:ext cx="591941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85025" y="5810668"/>
              <a:ext cx="750046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1432" y="5373217"/>
              <a:ext cx="790563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8530" y="5866247"/>
              <a:ext cx="715128" cy="3620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13097" y="4593557"/>
              <a:ext cx="603905" cy="362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VOR</a:t>
              </a:r>
              <a:endParaRPr lang="en-US" sz="1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24351" y="6643973"/>
              <a:ext cx="4475982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4351" y="6554363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5049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45747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571012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91194" y="6246223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50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2044" y="6246223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100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60550" y="6236904"/>
              <a:ext cx="78786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accent1">
                      <a:lumMod val="75000"/>
                    </a:schemeClr>
                  </a:solidFill>
                </a:rPr>
                <a:t>150 m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88932" y="5541164"/>
              <a:ext cx="876076" cy="3620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HR-NSE</a:t>
              </a:r>
              <a:endPara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9935" y="1482124"/>
            <a:ext cx="2646518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</a:t>
            </a:r>
            <a:r>
              <a:rPr lang="en-US" sz="2000" dirty="0" smtClean="0"/>
              <a:t>Partners for instrument construction</a:t>
            </a:r>
            <a:endParaRPr lang="en-US" sz="2000" dirty="0" smtClean="0"/>
          </a:p>
        </p:txBody>
      </p:sp>
      <p:sp>
        <p:nvSpPr>
          <p:cNvPr id="94" name="TextBox 93"/>
          <p:cNvSpPr txBox="1"/>
          <p:nvPr/>
        </p:nvSpPr>
        <p:spPr>
          <a:xfrm>
            <a:off x="32776" y="6497348"/>
            <a:ext cx="5963966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ESS In-Kind </a:t>
            </a:r>
            <a:r>
              <a:rPr lang="en-US" sz="1400" dirty="0" smtClean="0"/>
              <a:t>Partners also collaborate </a:t>
            </a:r>
            <a:r>
              <a:rPr lang="en-US" sz="1400" dirty="0" smtClean="0"/>
              <a:t>on sample environment, data </a:t>
            </a:r>
            <a:r>
              <a:rPr lang="en-US" sz="1400" dirty="0" smtClean="0"/>
              <a:t>systems </a:t>
            </a:r>
            <a:r>
              <a:rPr lang="en-US" sz="1400" dirty="0" smtClean="0"/>
              <a:t>etc. 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6204" y="1496138"/>
            <a:ext cx="7232183" cy="4656879"/>
            <a:chOff x="1236204" y="1496138"/>
            <a:chExt cx="7232183" cy="4656879"/>
          </a:xfrm>
        </p:grpSpPr>
        <p:grpSp>
          <p:nvGrpSpPr>
            <p:cNvPr id="8" name="Group 7"/>
            <p:cNvGrpSpPr/>
            <p:nvPr/>
          </p:nvGrpSpPr>
          <p:grpSpPr>
            <a:xfrm>
              <a:off x="1236204" y="1615799"/>
              <a:ext cx="7232183" cy="4537218"/>
              <a:chOff x="1236204" y="1410949"/>
              <a:chExt cx="7232183" cy="4537218"/>
            </a:xfrm>
          </p:grpSpPr>
          <p:pic>
            <p:nvPicPr>
              <p:cNvPr id="90" name="Picture 89" descr="logo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50" t="9177" r="30523" b="7498"/>
              <a:stretch/>
            </p:blipFill>
            <p:spPr>
              <a:xfrm>
                <a:off x="4675387" y="4561730"/>
                <a:ext cx="1328400" cy="324000"/>
              </a:xfrm>
              <a:prstGeom prst="rect">
                <a:avLst/>
              </a:prstGeom>
            </p:spPr>
          </p:pic>
          <p:pic>
            <p:nvPicPr>
              <p:cNvPr id="92" name="Picture 91" descr="logo.gif;jsessionid=F764BA670D8CCC9EF18F9A6D1D7845E0.gif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441" t="7488" r="7604" b="13948"/>
              <a:stretch/>
            </p:blipFill>
            <p:spPr>
              <a:xfrm>
                <a:off x="1559212" y="2859290"/>
                <a:ext cx="880691" cy="324000"/>
              </a:xfrm>
              <a:prstGeom prst="rect">
                <a:avLst/>
              </a:prstGeom>
            </p:spPr>
          </p:pic>
          <p:pic>
            <p:nvPicPr>
              <p:cNvPr id="93" name="Picture 92" descr="logo.gif;jsessionid=F764BA670D8CCC9EF18F9A6D1D7845E0.gif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441" t="7488" r="7604" b="13948"/>
              <a:stretch/>
            </p:blipFill>
            <p:spPr>
              <a:xfrm>
                <a:off x="1522195" y="5580770"/>
                <a:ext cx="880691" cy="324000"/>
              </a:xfrm>
              <a:prstGeom prst="rect">
                <a:avLst/>
              </a:prstGeom>
            </p:spPr>
          </p:pic>
          <p:pic>
            <p:nvPicPr>
              <p:cNvPr id="95" name="Picture 94" descr="logo.gif;jsessionid=F764BA670D8CCC9EF18F9A6D1D7845E0.gif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5441" t="7488" r="7604" b="13948"/>
              <a:stretch/>
            </p:blipFill>
            <p:spPr>
              <a:xfrm>
                <a:off x="7587696" y="3251815"/>
                <a:ext cx="880691" cy="324000"/>
              </a:xfrm>
              <a:prstGeom prst="rect">
                <a:avLst/>
              </a:prstGeom>
            </p:spPr>
          </p:pic>
          <p:pic>
            <p:nvPicPr>
              <p:cNvPr id="96" name="Picture 95" descr="LogoLLB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1678" y="2724905"/>
                <a:ext cx="502920" cy="502920"/>
              </a:xfrm>
              <a:prstGeom prst="rect">
                <a:avLst/>
              </a:prstGeom>
            </p:spPr>
          </p:pic>
          <p:pic>
            <p:nvPicPr>
              <p:cNvPr id="97" name="Picture 96" descr="ess-superconductores.png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382" t="34609" r="4127" b="26295"/>
              <a:stretch/>
            </p:blipFill>
            <p:spPr>
              <a:xfrm>
                <a:off x="7475072" y="2409792"/>
                <a:ext cx="756000" cy="324000"/>
              </a:xfrm>
              <a:prstGeom prst="rect">
                <a:avLst/>
              </a:prstGeom>
            </p:spPr>
          </p:pic>
          <p:pic>
            <p:nvPicPr>
              <p:cNvPr id="98" name="Picture 97" descr="Danmarks_Tekniske_Universitet_(logo)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2211" y="1962031"/>
                <a:ext cx="320040" cy="466344"/>
              </a:xfrm>
              <a:prstGeom prst="rect">
                <a:avLst/>
              </a:prstGeom>
            </p:spPr>
          </p:pic>
          <p:pic>
            <p:nvPicPr>
              <p:cNvPr id="100" name="Picture 99" descr="tum_logo.pn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15" t="5030" r="2282" b="7482"/>
              <a:stretch/>
            </p:blipFill>
            <p:spPr>
              <a:xfrm>
                <a:off x="2477919" y="2988514"/>
                <a:ext cx="953486" cy="324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01" name="Picture 100" descr="tum_logo.png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15" t="5030" r="2282" b="7482"/>
              <a:stretch/>
            </p:blipFill>
            <p:spPr>
              <a:xfrm>
                <a:off x="6319143" y="1779165"/>
                <a:ext cx="953486" cy="324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02" name="Picture 101" descr="logo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50" t="9177" r="30523" b="7498"/>
              <a:stretch/>
            </p:blipFill>
            <p:spPr>
              <a:xfrm>
                <a:off x="4533631" y="5014256"/>
                <a:ext cx="1328400" cy="324000"/>
              </a:xfrm>
              <a:prstGeom prst="rect">
                <a:avLst/>
              </a:prstGeom>
            </p:spPr>
          </p:pic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15261" y="1410949"/>
                <a:ext cx="1303902" cy="360000"/>
              </a:xfrm>
              <a:prstGeom prst="rect">
                <a:avLst/>
              </a:prstGeom>
            </p:spPr>
          </p:pic>
          <p:pic>
            <p:nvPicPr>
              <p:cNvPr id="104" name="Picture 103" descr="logo-cnr.png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80" t="5300" r="2372" b="12564"/>
              <a:stretch/>
            </p:blipFill>
            <p:spPr>
              <a:xfrm>
                <a:off x="1236204" y="4643163"/>
                <a:ext cx="929740" cy="324000"/>
              </a:xfrm>
              <a:prstGeom prst="rect">
                <a:avLst/>
              </a:prstGeom>
            </p:spPr>
          </p:pic>
          <p:pic>
            <p:nvPicPr>
              <p:cNvPr id="105" name="Picture 104" descr="PSI-Logo.png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014" t="7924" r="815" b="8752"/>
              <a:stretch/>
            </p:blipFill>
            <p:spPr>
              <a:xfrm>
                <a:off x="2443459" y="5624167"/>
                <a:ext cx="907200" cy="324000"/>
              </a:xfrm>
              <a:prstGeom prst="rect">
                <a:avLst/>
              </a:prstGeom>
            </p:spPr>
          </p:pic>
          <p:pic>
            <p:nvPicPr>
              <p:cNvPr id="106" name="Picture 105" descr="aulogo.jp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90" y="3706315"/>
                <a:ext cx="816693" cy="324000"/>
              </a:xfrm>
              <a:prstGeom prst="rect">
                <a:avLst/>
              </a:prstGeom>
            </p:spPr>
          </p:pic>
        </p:grpSp>
        <p:pic>
          <p:nvPicPr>
            <p:cNvPr id="108" name="Picture 107" descr="Macintosh HD:Users:helenebjorkman:Desktop:ESS_Logo_Frugal_Blue_RGB.jpe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000" y="1496138"/>
              <a:ext cx="644499" cy="345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59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75" y="1600201"/>
            <a:ext cx="6989097" cy="1793664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 dirty="0" smtClean="0"/>
              <a:t>Internal Interfaces (between ESS projects)</a:t>
            </a:r>
            <a:endParaRPr lang="en-US" sz="19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700" dirty="0"/>
              <a:t>I</a:t>
            </a:r>
            <a:r>
              <a:rPr lang="en-US" sz="1700" dirty="0" smtClean="0"/>
              <a:t>dentified and addressed through meetings, email and usual forms of interaction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700" dirty="0" smtClean="0"/>
              <a:t>using </a:t>
            </a:r>
            <a:r>
              <a:rPr lang="en-US" sz="1700" dirty="0"/>
              <a:t>Interface Control Documents (ICDs</a:t>
            </a:r>
            <a:r>
              <a:rPr lang="en-US" sz="17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700" dirty="0"/>
              <a:t>F</a:t>
            </a:r>
            <a:r>
              <a:rPr lang="en-US" sz="1700" dirty="0" smtClean="0"/>
              <a:t>ormally </a:t>
            </a:r>
            <a:r>
              <a:rPr lang="en-US" sz="1700" dirty="0"/>
              <a:t>agreed </a:t>
            </a:r>
            <a:r>
              <a:rPr lang="en-US" sz="1700" dirty="0" smtClean="0"/>
              <a:t>by all parties prior to completion of Preliminary Design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ESS-0049906 ICD-R NBEX-N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25" y="1589789"/>
            <a:ext cx="1557935" cy="2204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9175" y="4039170"/>
            <a:ext cx="6989098" cy="22438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500" dirty="0" smtClean="0"/>
              <a:t>External Interfaces for Instruments (</a:t>
            </a:r>
            <a:r>
              <a:rPr lang="en-US" sz="5500" dirty="0"/>
              <a:t>between ESS </a:t>
            </a:r>
            <a:r>
              <a:rPr lang="en-US" sz="5500" dirty="0" smtClean="0"/>
              <a:t>&amp; In-Kind Partners)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900" dirty="0" smtClean="0"/>
              <a:t>Identified and addressed through formal meetings (STAPs, IKON, ICB, ..), workshops, ad-hoc topical meetings, bilateral meetings and as above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900" dirty="0" smtClean="0"/>
              <a:t>With formal (signed) Agreements (In-Kind Collaboration Agreements with Technical Annexes &amp; Memoranda of Understanding 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900" dirty="0" smtClean="0"/>
              <a:t>Major milestones (toll gates) formally agreed by all parties prior to completion of Preliminary Design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600" dirty="0"/>
          </a:p>
        </p:txBody>
      </p:sp>
      <p:pic>
        <p:nvPicPr>
          <p:cNvPr id="7" name="Picture 6" descr="Screen Shot 2016-10-02 at 18.13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25" y="4072017"/>
            <a:ext cx="1557935" cy="22109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65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creen Shot 2016-10-03 at 14.45.55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3304"/>
          <a:stretch/>
        </p:blipFill>
        <p:spPr>
          <a:xfrm>
            <a:off x="2714400" y="1839600"/>
            <a:ext cx="6447600" cy="46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V1.7,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October </a:t>
            </a:r>
            <a:r>
              <a:rPr lang="en-US" sz="2000" dirty="0" smtClean="0"/>
              <a:t>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4914247"/>
            <a:chOff x="1979712" y="1362834"/>
            <a:chExt cx="5868928" cy="4914247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635833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22974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87746" y="1362834"/>
              <a:ext cx="4460894" cy="553998"/>
              <a:chOff x="3387746" y="1362834"/>
              <a:chExt cx="4460894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387746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13728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</a:t>
                </a:r>
                <a:r>
                  <a:rPr lang="en-US" sz="900" dirty="0" smtClean="0"/>
                  <a:t>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5481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7" y="1512000"/>
            <a:ext cx="5812493" cy="1242000"/>
            <a:chOff x="35497" y="1512000"/>
            <a:chExt cx="5400599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063226" y="1835166"/>
              <a:ext cx="3127047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7" y="1512000"/>
              <a:ext cx="2027729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36980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/>
          <p:cNvSpPr txBox="1"/>
          <p:nvPr/>
        </p:nvSpPr>
        <p:spPr>
          <a:xfrm rot="1683905">
            <a:off x="3082339" y="3434165"/>
            <a:ext cx="6060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tx1">
                    <a:lumMod val="50000"/>
                    <a:lumOff val="50000"/>
                    <a:alpha val="15000"/>
                  </a:schemeClr>
                </a:solidFill>
              </a:rPr>
              <a:t>DRAFT</a:t>
            </a:r>
            <a:endParaRPr lang="en-US" sz="12000" dirty="0">
              <a:solidFill>
                <a:schemeClr val="tx1">
                  <a:lumMod val="50000"/>
                  <a:lumOff val="50000"/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9572" y="692783"/>
            <a:ext cx="2173324" cy="1277358"/>
            <a:chOff x="4729572" y="692783"/>
            <a:chExt cx="217332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729572" y="1312828"/>
              <a:ext cx="1044995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6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688632" cy="1143000"/>
          </a:xfrm>
        </p:spPr>
        <p:txBody>
          <a:bodyPr/>
          <a:lstStyle/>
          <a:p>
            <a:pPr algn="ctr"/>
            <a:r>
              <a:rPr lang="en-GB" dirty="0" smtClean="0"/>
              <a:t>The neutron </a:t>
            </a:r>
            <a:r>
              <a:rPr lang="en-GB" dirty="0"/>
              <a:t>g</a:t>
            </a:r>
            <a:r>
              <a:rPr lang="en-GB" dirty="0" smtClean="0"/>
              <a:t>uide Bunker: </a:t>
            </a:r>
            <a:r>
              <a:rPr lang="en-GB" dirty="0" smtClean="0"/>
              <a:t>milestones</a:t>
            </a:r>
            <a:endParaRPr lang="en-GB" noProof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0" b="2839"/>
          <a:stretch/>
        </p:blipFill>
        <p:spPr>
          <a:xfrm>
            <a:off x="2123728" y="4653136"/>
            <a:ext cx="4879467" cy="194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54"/>
          <a:stretch/>
        </p:blipFill>
        <p:spPr>
          <a:xfrm>
            <a:off x="107504" y="1879200"/>
            <a:ext cx="3343473" cy="2353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1556792"/>
            <a:ext cx="5472608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Arial"/>
              <a:buChar char="•"/>
            </a:pPr>
            <a:r>
              <a:rPr lang="en-US" sz="1600" dirty="0" smtClean="0"/>
              <a:t>Bunker Project </a:t>
            </a:r>
            <a:r>
              <a:rPr lang="en-US" sz="1600" dirty="0"/>
              <a:t>start (Manager: Sara G-N) </a:t>
            </a:r>
            <a:r>
              <a:rPr lang="en-US" sz="1600" dirty="0" smtClean="0"/>
              <a:t>  </a:t>
            </a:r>
            <a:r>
              <a:rPr lang="en-US" sz="1600" dirty="0" smtClean="0"/>
              <a:t>	- </a:t>
            </a:r>
            <a:r>
              <a:rPr lang="en-US" sz="1600" dirty="0" smtClean="0"/>
              <a:t>June 2015</a:t>
            </a:r>
          </a:p>
          <a:p>
            <a:pPr marL="180975" indent="-180975">
              <a:lnSpc>
                <a:spcPct val="130000"/>
              </a:lnSpc>
              <a:buFont typeface="Arial"/>
              <a:buChar char="•"/>
            </a:pPr>
            <a:r>
              <a:rPr lang="en-US" sz="1600" dirty="0" smtClean="0"/>
              <a:t>Initial costing (</a:t>
            </a:r>
            <a:r>
              <a:rPr lang="en-US" sz="1600" dirty="0" smtClean="0"/>
              <a:t>14.6 M</a:t>
            </a:r>
            <a:r>
              <a:rPr lang="en-US" sz="1600" dirty="0" smtClean="0"/>
              <a:t>€)	       		          </a:t>
            </a:r>
            <a:r>
              <a:rPr lang="en-US" sz="1600" dirty="0" smtClean="0"/>
              <a:t>	 - </a:t>
            </a:r>
            <a:r>
              <a:rPr lang="en-US" sz="1600" dirty="0" smtClean="0"/>
              <a:t>Aug 2015</a:t>
            </a:r>
          </a:p>
          <a:p>
            <a:pPr marL="180975" indent="-180975">
              <a:lnSpc>
                <a:spcPct val="130000"/>
              </a:lnSpc>
              <a:buFont typeface="Arial"/>
              <a:buChar char="•"/>
            </a:pPr>
            <a:r>
              <a:rPr lang="en-US" sz="1600" dirty="0" err="1" smtClean="0"/>
              <a:t>Neutronic</a:t>
            </a:r>
            <a:r>
              <a:rPr lang="en-US" sz="1600" dirty="0" smtClean="0"/>
              <a:t> calculations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report	           	- April 2016</a:t>
            </a:r>
          </a:p>
          <a:p>
            <a:pPr marL="180975" indent="-180975">
              <a:lnSpc>
                <a:spcPct val="130000"/>
              </a:lnSpc>
              <a:buFont typeface="Arial"/>
              <a:buChar char="•"/>
            </a:pPr>
            <a:r>
              <a:rPr lang="en-US" sz="1600" dirty="0" smtClean="0"/>
              <a:t>Full time project manager (</a:t>
            </a:r>
            <a:r>
              <a:rPr lang="en-US" sz="1600" dirty="0" err="1" smtClean="0"/>
              <a:t>Zvonko</a:t>
            </a:r>
            <a:r>
              <a:rPr lang="en-US" sz="1600" dirty="0" smtClean="0"/>
              <a:t> </a:t>
            </a:r>
            <a:r>
              <a:rPr lang="en-US" sz="1600" dirty="0" err="1" smtClean="0"/>
              <a:t>Lazic</a:t>
            </a:r>
            <a:r>
              <a:rPr lang="en-US" sz="1600" dirty="0" smtClean="0"/>
              <a:t>)   </a:t>
            </a:r>
            <a:r>
              <a:rPr lang="en-US" sz="1600" dirty="0" smtClean="0"/>
              <a:t>		- </a:t>
            </a:r>
            <a:r>
              <a:rPr lang="en-US" sz="1600" dirty="0" smtClean="0"/>
              <a:t>June 2016</a:t>
            </a:r>
          </a:p>
          <a:p>
            <a:pPr marL="180975" indent="-180975">
              <a:lnSpc>
                <a:spcPct val="130000"/>
              </a:lnSpc>
              <a:buFont typeface="Arial"/>
              <a:buChar char="•"/>
            </a:pPr>
            <a:r>
              <a:rPr lang="en-US" sz="1600" dirty="0" smtClean="0"/>
              <a:t>Bunker concept design review                 </a:t>
            </a:r>
            <a:r>
              <a:rPr lang="en-US" sz="1600" dirty="0" smtClean="0"/>
              <a:t>	     - </a:t>
            </a:r>
            <a:r>
              <a:rPr lang="en-US" sz="1600" dirty="0" smtClean="0"/>
              <a:t>4-5 Oct 2016</a:t>
            </a:r>
          </a:p>
          <a:p>
            <a:pPr marL="180975" indent="-180975">
              <a:lnSpc>
                <a:spcPct val="130000"/>
              </a:lnSpc>
              <a:buFont typeface="Arial"/>
              <a:buChar char="•"/>
            </a:pPr>
            <a:r>
              <a:rPr lang="en-US" sz="1600" dirty="0" smtClean="0"/>
              <a:t>Preliminary Design Review                  </a:t>
            </a:r>
            <a:r>
              <a:rPr lang="en-US" sz="1600" dirty="0" smtClean="0"/>
              <a:t>		- </a:t>
            </a:r>
            <a:r>
              <a:rPr lang="en-US" sz="1600" dirty="0" smtClean="0"/>
              <a:t>15-16 Dec 2016</a:t>
            </a:r>
          </a:p>
          <a:p>
            <a:pPr marL="180975" indent="-180975">
              <a:lnSpc>
                <a:spcPct val="130000"/>
              </a:lnSpc>
              <a:buFont typeface="Arial"/>
              <a:buChar char="•"/>
            </a:pPr>
            <a:r>
              <a:rPr lang="en-US" sz="1600" dirty="0" smtClean="0"/>
              <a:t>Critical Design Review                                 	</a:t>
            </a:r>
            <a:r>
              <a:rPr lang="en-US" sz="1600" dirty="0" smtClean="0"/>
              <a:t>	- </a:t>
            </a:r>
            <a:r>
              <a:rPr lang="en-US" sz="1600" dirty="0" smtClean="0"/>
              <a:t>April 2017 </a:t>
            </a:r>
          </a:p>
          <a:p>
            <a:pPr marL="180975" indent="-180975">
              <a:lnSpc>
                <a:spcPct val="130000"/>
              </a:lnSpc>
              <a:buFont typeface="Arial"/>
              <a:buChar char="•"/>
            </a:pPr>
            <a:r>
              <a:rPr lang="en-US" sz="1600" dirty="0"/>
              <a:t>Start </a:t>
            </a:r>
            <a:r>
              <a:rPr lang="en-US" sz="1600" dirty="0" smtClean="0"/>
              <a:t>Manufacturing &amp; Procurement           </a:t>
            </a:r>
            <a:r>
              <a:rPr lang="en-US" sz="1600" dirty="0" smtClean="0"/>
              <a:t>	- </a:t>
            </a:r>
            <a:r>
              <a:rPr lang="en-US" sz="1600" dirty="0" smtClean="0"/>
              <a:t>June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53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28125</TotalTime>
  <Words>636</Words>
  <Application>Microsoft Macintosh PowerPoint</Application>
  <PresentationFormat>On-screen Show (4:3)</PresentationFormat>
  <Paragraphs>129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ESS Core Powerpoint</vt:lpstr>
      <vt:lpstr>Overview of systems involved in the Target-NSS Interface</vt:lpstr>
      <vt:lpstr>Division of Responsibilities</vt:lpstr>
      <vt:lpstr>Project Responsibilities</vt:lpstr>
      <vt:lpstr>Target’s interfacing systems</vt:lpstr>
      <vt:lpstr>NSS Interfaces for Neutron Instruments</vt:lpstr>
      <vt:lpstr>Interface Management</vt:lpstr>
      <vt:lpstr>Neutron Beam Instrument Draft Schedule    V1.7, 2nd October 2016</vt:lpstr>
      <vt:lpstr>The neutron guide Bunker: milestones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Shane Kennedy</cp:lastModifiedBy>
  <cp:revision>226</cp:revision>
  <cp:lastPrinted>2016-09-30T14:53:46Z</cp:lastPrinted>
  <dcterms:created xsi:type="dcterms:W3CDTF">2015-03-24T10:23:58Z</dcterms:created>
  <dcterms:modified xsi:type="dcterms:W3CDTF">2016-10-03T12:52:31Z</dcterms:modified>
</cp:coreProperties>
</file>