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19" r:id="rId3"/>
    <p:sldId id="332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3" r:id="rId15"/>
    <p:sldId id="265" r:id="rId16"/>
    <p:sldId id="305" r:id="rId17"/>
    <p:sldId id="330" r:id="rId18"/>
    <p:sldId id="266" r:id="rId19"/>
    <p:sldId id="335" r:id="rId20"/>
    <p:sldId id="336" r:id="rId21"/>
    <p:sldId id="337" r:id="rId22"/>
    <p:sldId id="331" r:id="rId23"/>
    <p:sldId id="258" r:id="rId24"/>
    <p:sldId id="278" r:id="rId25"/>
    <p:sldId id="279" r:id="rId26"/>
    <p:sldId id="280" r:id="rId27"/>
    <p:sldId id="281" r:id="rId28"/>
    <p:sldId id="282" r:id="rId29"/>
    <p:sldId id="302" r:id="rId30"/>
    <p:sldId id="289" r:id="rId31"/>
    <p:sldId id="334" r:id="rId32"/>
    <p:sldId id="306" r:id="rId3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6" autoAdjust="0"/>
    <p:restoredTop sz="92916" autoAdjust="0"/>
  </p:normalViewPr>
  <p:slideViewPr>
    <p:cSldViewPr>
      <p:cViewPr varScale="1">
        <p:scale>
          <a:sx n="130" d="100"/>
          <a:sy n="130" d="100"/>
        </p:scale>
        <p:origin x="-112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28/09/16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28/09/16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28/09/16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28/09/16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28/09/16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28/09/16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IAC 20161004 Bunker Project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Zvonko Lazic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(Project leader)</a:t>
            </a:r>
            <a:endParaRPr lang="en-GB" sz="2000" noProof="0" dirty="0" smtClean="0">
              <a:solidFill>
                <a:schemeClr val="bg1"/>
              </a:solidFill>
            </a:endParaRP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Benjamin Davidge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(Mechanical Design Engineer)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6816631" cy="4896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7551" y="1568931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Utilities blocks placed on top of wall sections to provide duct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Blocks will likely be bolted in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All unused utilities ducts will be filled with temporary shielding blocks. 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7</a:t>
            </a:r>
            <a:br>
              <a:rPr lang="en-US" dirty="0"/>
            </a:br>
            <a:r>
              <a:rPr lang="en-US" sz="2400" dirty="0" smtClean="0"/>
              <a:t>Roof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80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6816630" cy="489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7551" y="1568931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Proposal for last </a:t>
            </a:r>
            <a:r>
              <a:rPr lang="sv-SE" sz="1600" dirty="0"/>
              <a:t>3</a:t>
            </a:r>
            <a:r>
              <a:rPr lang="sv-SE" sz="1600" dirty="0" smtClean="0"/>
              <a:t> roof layers (75cm ESS-PBC + 30cm steel + 20cm ESS-PBC) to be single composite blocks.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Perimeter blocks to be pinned in place to corresponding side of dilatation joint.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6350">
                  <a:noFill/>
                </a:ln>
              </a:rPr>
              <a:t>Continued vertical dilatation joint propagation.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933761"/>
            <a:ext cx="1944216" cy="176701"/>
          </a:xfrm>
          <a:prstGeom prst="rect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200">
                <a:ln w="6350">
                  <a:noFill/>
                </a:ln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 smtClean="0"/>
              <a:t>Blocks anchored to D02 side</a:t>
            </a:r>
            <a:endParaRPr lang="sv-SE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</a:t>
            </a:r>
            <a:r>
              <a:rPr lang="en-US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Roof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325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226928" cy="4472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868" y="2060848"/>
            <a:ext cx="3522423" cy="2260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00398" y="4369479"/>
            <a:ext cx="248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Borrated PE and Steel radial blocks for small cross-streaming gap mitagation.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Individual blocks between 1-2t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Potential location of interlocking within these blocks.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667028" y="3715075"/>
            <a:ext cx="1615009" cy="204752"/>
          </a:xfrm>
          <a:prstGeom prst="borderCallout1">
            <a:avLst>
              <a:gd name="adj1" fmla="val 109255"/>
              <a:gd name="adj2" fmla="val 46671"/>
              <a:gd name="adj3" fmla="val 398269"/>
              <a:gd name="adj4" fmla="val 70564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Cross-streaming blocks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76256" y="1609564"/>
            <a:ext cx="1615009" cy="204752"/>
          </a:xfrm>
          <a:prstGeom prst="borderCallout1">
            <a:avLst>
              <a:gd name="adj1" fmla="val 123546"/>
              <a:gd name="adj2" fmla="val -437"/>
              <a:gd name="adj3" fmla="val 305378"/>
              <a:gd name="adj4" fmla="val 32516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Cross-streaming blocks</a:t>
            </a:r>
            <a:endParaRPr lang="sv-SE" sz="1200" dirty="0">
              <a:ln w="6350">
                <a:noFill/>
              </a:ln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5237" y="1858061"/>
            <a:ext cx="651019" cy="3657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9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9</a:t>
            </a:r>
            <a:br>
              <a:rPr lang="en-US" dirty="0"/>
            </a:br>
            <a:r>
              <a:rPr lang="en-US" sz="2400" dirty="0" smtClean="0"/>
              <a:t>Roof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288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780928"/>
            <a:ext cx="8101777" cy="3931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867" y="148478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Cost analysis underway for building a reduced South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Only first 3 – 4 beamport wall blocks initially 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Temporary shielding implemented in remaining beamport 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</a:t>
            </a:r>
            <a:r>
              <a:rPr lang="sv-SE" sz="1600" dirty="0" smtClean="0"/>
              <a:t>esign work to be completed allowing extension to a full South Sector when required.</a:t>
            </a:r>
          </a:p>
        </p:txBody>
      </p:sp>
      <p:sp>
        <p:nvSpPr>
          <p:cNvPr id="5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</a:t>
            </a:r>
            <a:r>
              <a:rPr lang="en-US" dirty="0" smtClean="0"/>
              <a:t>10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Roof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73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engineering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3528392" cy="1872208"/>
          </a:xfrm>
        </p:spPr>
        <p:txBody>
          <a:bodyPr/>
          <a:lstStyle/>
          <a:p>
            <a:r>
              <a:rPr lang="en-US" sz="2400" dirty="0" smtClean="0"/>
              <a:t>Q/A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15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5953448" cy="4143375"/>
          </a:xfrm>
        </p:spPr>
      </p:pic>
      <p:sp>
        <p:nvSpPr>
          <p:cNvPr id="9" name="TextBox 8"/>
          <p:cNvSpPr txBox="1"/>
          <p:nvPr/>
        </p:nvSpPr>
        <p:spPr>
          <a:xfrm>
            <a:off x="663187" y="6501594"/>
            <a:ext cx="779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Monolith D02 building and instrument hall D03 section </a:t>
            </a:r>
            <a:r>
              <a:rPr lang="sv-SE" sz="1600" dirty="0" smtClean="0"/>
              <a:t>(North and West instrument sectors)</a:t>
            </a:r>
            <a:endParaRPr lang="sv-SE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6583021" y="3269617"/>
            <a:ext cx="2309459" cy="926653"/>
          </a:xfrm>
          <a:prstGeom prst="borderCallout1">
            <a:avLst>
              <a:gd name="adj1" fmla="val 44508"/>
              <a:gd name="adj2" fmla="val -3811"/>
              <a:gd name="adj3" fmla="val 86397"/>
              <a:gd name="adj4" fmla="val -11752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Inner surface of bunker floor at -1250mm below TCS</a:t>
            </a:r>
          </a:p>
          <a:p>
            <a:r>
              <a:rPr lang="sv-SE" sz="1200" dirty="0" smtClean="0">
                <a:ln w="6350">
                  <a:noFill/>
                </a:ln>
              </a:rPr>
              <a:t>(regular </a:t>
            </a:r>
            <a:r>
              <a:rPr lang="en-US" sz="1200" dirty="0" smtClean="0">
                <a:ln w="6350">
                  <a:noFill/>
                </a:ln>
              </a:rPr>
              <a:t>concrete poured at same time as CF floor)</a:t>
            </a:r>
            <a:endParaRPr lang="sv-SE" sz="1200" dirty="0">
              <a:ln w="6350">
                <a:noFill/>
              </a:ln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11588" y="3680460"/>
            <a:ext cx="1495892" cy="7566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6582296" y="4571677"/>
            <a:ext cx="1752601" cy="384575"/>
          </a:xfrm>
          <a:prstGeom prst="borderCallout1">
            <a:avLst>
              <a:gd name="adj1" fmla="val 34601"/>
              <a:gd name="adj2" fmla="val -3116"/>
              <a:gd name="adj3" fmla="val 55149"/>
              <a:gd name="adj4" fmla="val -5732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Wall support floor level -1500mm below TCS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851920" y="1751747"/>
            <a:ext cx="2319337" cy="384575"/>
          </a:xfrm>
          <a:prstGeom prst="borderCallout1">
            <a:avLst>
              <a:gd name="adj1" fmla="val 45003"/>
              <a:gd name="adj2" fmla="val -4062"/>
              <a:gd name="adj3" fmla="val 560409"/>
              <a:gd name="adj4" fmla="val -82917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Roof vertical chicane detail. Shelf also used for roof edge support</a:t>
            </a:r>
            <a:endParaRPr lang="sv-SE" sz="1200" dirty="0">
              <a:ln w="6350">
                <a:noFill/>
              </a:ln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56660" y="1935480"/>
            <a:ext cx="365760" cy="14249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/>
        </p:nvSpPr>
        <p:spPr>
          <a:xfrm>
            <a:off x="6592545" y="2679514"/>
            <a:ext cx="2171703" cy="280792"/>
          </a:xfrm>
          <a:prstGeom prst="borderCallout1">
            <a:avLst>
              <a:gd name="adj1" fmla="val 45888"/>
              <a:gd name="adj2" fmla="val -4122"/>
              <a:gd name="adj3" fmla="val 298426"/>
              <a:gd name="adj4" fmla="val -3560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Wall horizontal chicane detail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6583021" y="5285477"/>
            <a:ext cx="2181227" cy="384575"/>
          </a:xfrm>
          <a:prstGeom prst="borderCallout1">
            <a:avLst>
              <a:gd name="adj1" fmla="val 44508"/>
              <a:gd name="adj2" fmla="val -5189"/>
              <a:gd name="adj3" fmla="val -83055"/>
              <a:gd name="adj4" fmla="val -28878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D03 instrument hall floor (West) -2000mm below TCS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6582296" y="5949280"/>
            <a:ext cx="2181228" cy="384575"/>
          </a:xfrm>
          <a:prstGeom prst="borderCallout1">
            <a:avLst>
              <a:gd name="adj1" fmla="val 42527"/>
              <a:gd name="adj2" fmla="val -3792"/>
              <a:gd name="adj3" fmla="val -110794"/>
              <a:gd name="adj4" fmla="val -11441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D03 instrument hall floor (North) -2500mm below TCS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553268" y="1756281"/>
            <a:ext cx="2171703" cy="280792"/>
          </a:xfrm>
          <a:prstGeom prst="borderCallout1">
            <a:avLst>
              <a:gd name="adj1" fmla="val 105590"/>
              <a:gd name="adj2" fmla="val 34825"/>
              <a:gd name="adj3" fmla="val 733983"/>
              <a:gd name="adj4" fmla="val 51418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Wall horizontal chicane detail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8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43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31199"/>
            <a:ext cx="6515496" cy="4680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71800" y="6516660"/>
            <a:ext cx="433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/>
              <a:t>Above drawing view taken from pg. 4 of appendix ESS-0051605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3433" y="1492645"/>
            <a:ext cx="7881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Baseline geometry and dimensions of bunker base floor area were approved mid-April 2016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2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085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112" y="3212976"/>
            <a:ext cx="5004048" cy="3546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02557"/>
            <a:ext cx="4932396" cy="3483524"/>
          </a:xfr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36096" y="155679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Positions for columns and brace beams have been set.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CF is currently undertaking concrete reienforcement design to suit.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Positions are provided in drawing ESS-0051975. 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3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24866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59102"/>
            <a:ext cx="2880321" cy="2836279"/>
          </a:xfr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287" y="3508921"/>
            <a:ext cx="3172170" cy="3186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7365"/>
            <a:ext cx="2918460" cy="2593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599451"/>
            <a:ext cx="2642260" cy="2607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23728" y="623731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R15m Wall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632604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R28m Wall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4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952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528" y="1628800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yellow colored surface is planned ‘monolith crane’ [20t]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cyan colored surface is the experimental halls crane [30t]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transfer/buffer zone is indicated by overlap of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monolith crane is not fully defined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Once the monolith crane is defined, we will decide on need of extended platform to facilitate the transfer/buffer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the platform is deemed necessary, it is likely to be at the same level as the top of the bunker roof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39430"/>
            <a:ext cx="4716015" cy="54295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995936" y="2636912"/>
            <a:ext cx="2736304" cy="28803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5936" y="2924944"/>
            <a:ext cx="3096344" cy="280831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/>
              <a:t>5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 - crane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6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en-US" sz="2400" dirty="0" smtClean="0"/>
              <a:t>The Bunker requirement document ESS-0060210</a:t>
            </a:r>
          </a:p>
          <a:p>
            <a:r>
              <a:rPr lang="en-US" sz="2400" dirty="0" smtClean="0"/>
              <a:t>The current design satisfies identified requirements with a note that:</a:t>
            </a:r>
          </a:p>
          <a:p>
            <a:pPr lvl="1"/>
            <a:r>
              <a:rPr lang="en-US" sz="2000" dirty="0" smtClean="0"/>
              <a:t>Requirement for the H4 event is not clearly defined</a:t>
            </a:r>
          </a:p>
          <a:p>
            <a:pPr lvl="1"/>
            <a:r>
              <a:rPr lang="en-US" sz="2000" dirty="0" smtClean="0"/>
              <a:t>Work on this is ongoing</a:t>
            </a:r>
          </a:p>
          <a:p>
            <a:pPr lvl="1"/>
            <a:r>
              <a:rPr lang="en-US" sz="2000" dirty="0"/>
              <a:t>T</a:t>
            </a:r>
            <a:r>
              <a:rPr lang="en-US" sz="2000" dirty="0" smtClean="0"/>
              <a:t>he current effort is focused on mitigating identified loading conditions at interfaces with CF that might occur (in the H4 event)</a:t>
            </a:r>
          </a:p>
          <a:p>
            <a:r>
              <a:rPr lang="en-US" sz="2400" dirty="0" smtClean="0"/>
              <a:t>Driving requirement is the radiological protection</a:t>
            </a:r>
          </a:p>
          <a:p>
            <a:r>
              <a:rPr lang="en-US" sz="2400" dirty="0" smtClean="0"/>
              <a:t>Interfaces are identified (discussion under further topic)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5330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556792"/>
            <a:ext cx="3491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The latest proposal for the monolith crane is shown here and on the following slide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The hook height is unacceptably low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To solve this problem, the bunker (roof) is being redesigned by reducing it’s thickness and lowering it at the same time, gaining total of 500mm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The bunker roof redesign is being performed tentatively, pending full analysis of this change impacting its shielding properties</a:t>
            </a:r>
            <a:endParaRPr lang="en-US" sz="1600" dirty="0" smtClean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 - crane</a:t>
            </a:r>
            <a:endParaRPr lang="en-US" sz="2400" dirty="0"/>
          </a:p>
        </p:txBody>
      </p:sp>
      <p:pic>
        <p:nvPicPr>
          <p:cNvPr id="3" name="Picture 2" descr="image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104" y="1412776"/>
            <a:ext cx="575089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8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002.png"/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2"/>
          <a:stretch/>
        </p:blipFill>
        <p:spPr>
          <a:xfrm>
            <a:off x="3483883" y="1445846"/>
            <a:ext cx="5661357" cy="54121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556792"/>
            <a:ext cx="3491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Overlapping zone between the 20t monolith crane and the 30t experimental hall crane is shown here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This design is latest we have as proposed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This design is not deemed final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sz="1600" dirty="0" smtClean="0"/>
              <a:t>We are still waiting for positive contact either from the CF-cranes tasked person, or the crane manufacturer themselves</a:t>
            </a:r>
            <a:endParaRPr lang="en-US" sz="1600" dirty="0" smtClean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7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CF - crane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9283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834" y="1884809"/>
            <a:ext cx="6736922" cy="4570784"/>
          </a:xfrm>
        </p:spPr>
      </p:pic>
      <p:sp>
        <p:nvSpPr>
          <p:cNvPr id="5" name="Rectangle 4"/>
          <p:cNvSpPr/>
          <p:nvPr/>
        </p:nvSpPr>
        <p:spPr>
          <a:xfrm>
            <a:off x="4354290" y="4996575"/>
            <a:ext cx="1152128" cy="113670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Straight Connector 6"/>
          <p:cNvCxnSpPr/>
          <p:nvPr/>
        </p:nvCxnSpPr>
        <p:spPr>
          <a:xfrm>
            <a:off x="3707814" y="1770157"/>
            <a:ext cx="1798604" cy="32268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50872" y="4179237"/>
            <a:ext cx="3103418" cy="19540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872" y="1770157"/>
            <a:ext cx="2456942" cy="24090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/>
          <p:nvPr/>
        </p:nvCxnSpPr>
        <p:spPr>
          <a:xfrm>
            <a:off x="3618970" y="4204654"/>
            <a:ext cx="0" cy="2576699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18970" y="6709345"/>
            <a:ext cx="123937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58346" y="6493321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81206" y="6493321"/>
            <a:ext cx="0" cy="28803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887298" y="6709345"/>
            <a:ext cx="288032" cy="0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63735" y="6493321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10900mm</a:t>
            </a:r>
            <a:endParaRPr lang="sv-SE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893742" y="6504354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130mm</a:t>
            </a:r>
            <a:endParaRPr lang="sv-SE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727822" y="3412217"/>
            <a:ext cx="228208" cy="15087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43062" y="3389357"/>
            <a:ext cx="228208" cy="150872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177826" y="4858489"/>
            <a:ext cx="6885384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92881" y="3296389"/>
            <a:ext cx="111058" cy="176024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2773150" y="3499093"/>
            <a:ext cx="99452" cy="147816"/>
          </a:xfrm>
          <a:prstGeom prst="straightConnector1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7990714">
            <a:off x="2794887" y="2929733"/>
            <a:ext cx="6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~95mm</a:t>
            </a:r>
            <a:endParaRPr lang="sv-SE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226607" y="4858489"/>
            <a:ext cx="4091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TCS</a:t>
            </a:r>
            <a:endParaRPr lang="sv-SE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986696" y="1877213"/>
            <a:ext cx="2016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Current proposal for dilatation joint propogation through wall (Only North shown – mirror on East Sector)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Second concept currently being investigated in parallel, pending outcome of siesmic study.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sp>
        <p:nvSpPr>
          <p:cNvPr id="40" name="Freeform 39"/>
          <p:cNvSpPr/>
          <p:nvPr/>
        </p:nvSpPr>
        <p:spPr>
          <a:xfrm>
            <a:off x="2336427" y="3153710"/>
            <a:ext cx="330573" cy="690801"/>
          </a:xfrm>
          <a:custGeom>
            <a:avLst/>
            <a:gdLst>
              <a:gd name="connsiteX0" fmla="*/ 0 w 592532"/>
              <a:gd name="connsiteY0" fmla="*/ 0 h 1002182"/>
              <a:gd name="connsiteX1" fmla="*/ 7316 w 592532"/>
              <a:gd name="connsiteY1" fmla="*/ 1002182 h 1002182"/>
              <a:gd name="connsiteX2" fmla="*/ 592532 w 592532"/>
              <a:gd name="connsiteY2" fmla="*/ 336499 h 1002182"/>
              <a:gd name="connsiteX3" fmla="*/ 0 w 592532"/>
              <a:gd name="connsiteY3" fmla="*/ 0 h 1002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32" h="1002182">
                <a:moveTo>
                  <a:pt x="0" y="0"/>
                </a:moveTo>
                <a:cubicBezTo>
                  <a:pt x="2439" y="334061"/>
                  <a:pt x="4877" y="668121"/>
                  <a:pt x="7316" y="1002182"/>
                </a:cubicBezTo>
                <a:lnTo>
                  <a:pt x="592532" y="336499"/>
                </a:lnTo>
                <a:lnTo>
                  <a:pt x="0" y="0"/>
                </a:lnTo>
                <a:close/>
              </a:path>
            </a:pathLst>
          </a:custGeom>
          <a:solidFill>
            <a:srgbClr val="4F81BD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Freeform 40"/>
          <p:cNvSpPr/>
          <p:nvPr/>
        </p:nvSpPr>
        <p:spPr>
          <a:xfrm>
            <a:off x="2051720" y="2266174"/>
            <a:ext cx="295240" cy="802058"/>
          </a:xfrm>
          <a:custGeom>
            <a:avLst/>
            <a:gdLst>
              <a:gd name="connsiteX0" fmla="*/ 431596 w 453542"/>
              <a:gd name="connsiteY0" fmla="*/ 1199692 h 1199692"/>
              <a:gd name="connsiteX1" fmla="*/ 0 w 453542"/>
              <a:gd name="connsiteY1" fmla="*/ 907084 h 1199692"/>
              <a:gd name="connsiteX2" fmla="*/ 453542 w 453542"/>
              <a:gd name="connsiteY2" fmla="*/ 0 h 1199692"/>
              <a:gd name="connsiteX3" fmla="*/ 431596 w 453542"/>
              <a:gd name="connsiteY3" fmla="*/ 1199692 h 119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3542" h="1199692">
                <a:moveTo>
                  <a:pt x="431596" y="1199692"/>
                </a:moveTo>
                <a:lnTo>
                  <a:pt x="0" y="907084"/>
                </a:lnTo>
                <a:lnTo>
                  <a:pt x="453542" y="0"/>
                </a:lnTo>
                <a:lnTo>
                  <a:pt x="431596" y="1199692"/>
                </a:lnTo>
                <a:close/>
              </a:path>
            </a:pathLst>
          </a:custGeom>
          <a:solidFill>
            <a:srgbClr val="4F81BD">
              <a:alpha val="6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3" name="TextBox 42"/>
          <p:cNvSpPr txBox="1"/>
          <p:nvPr/>
        </p:nvSpPr>
        <p:spPr>
          <a:xfrm rot="18708812">
            <a:off x="1697016" y="3236147"/>
            <a:ext cx="477308" cy="37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N4</a:t>
            </a:r>
            <a:endParaRPr lang="sv-SE" dirty="0"/>
          </a:p>
        </p:txBody>
      </p:sp>
      <p:sp>
        <p:nvSpPr>
          <p:cNvPr id="44" name="TextBox 43"/>
          <p:cNvSpPr txBox="1"/>
          <p:nvPr/>
        </p:nvSpPr>
        <p:spPr>
          <a:xfrm rot="18397727">
            <a:off x="1901379" y="3004756"/>
            <a:ext cx="477308" cy="37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N5</a:t>
            </a:r>
            <a:endParaRPr lang="sv-SE" dirty="0"/>
          </a:p>
        </p:txBody>
      </p:sp>
      <p:sp>
        <p:nvSpPr>
          <p:cNvPr id="45" name="TextBox 44"/>
          <p:cNvSpPr txBox="1"/>
          <p:nvPr/>
        </p:nvSpPr>
        <p:spPr>
          <a:xfrm rot="18002340">
            <a:off x="2504407" y="2951604"/>
            <a:ext cx="477308" cy="37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N6</a:t>
            </a:r>
            <a:endParaRPr lang="sv-SE" dirty="0"/>
          </a:p>
        </p:txBody>
      </p:sp>
      <p:sp>
        <p:nvSpPr>
          <p:cNvPr id="46" name="TextBox 45"/>
          <p:cNvSpPr txBox="1"/>
          <p:nvPr/>
        </p:nvSpPr>
        <p:spPr>
          <a:xfrm rot="17573989">
            <a:off x="2664232" y="2620061"/>
            <a:ext cx="477308" cy="379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N7</a:t>
            </a:r>
            <a:endParaRPr lang="sv-SE" dirty="0"/>
          </a:p>
        </p:txBody>
      </p:sp>
      <p:sp>
        <p:nvSpPr>
          <p:cNvPr id="49" name="Line Callout 1 48"/>
          <p:cNvSpPr/>
          <p:nvPr/>
        </p:nvSpPr>
        <p:spPr>
          <a:xfrm>
            <a:off x="460271" y="4387002"/>
            <a:ext cx="1974354" cy="609986"/>
          </a:xfrm>
          <a:prstGeom prst="borderCallout1">
            <a:avLst>
              <a:gd name="adj1" fmla="val -16650"/>
              <a:gd name="adj2" fmla="val 78816"/>
              <a:gd name="adj3" fmla="val -128108"/>
              <a:gd name="adj4" fmla="val 9579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Slip surface on instrument hall base slab for wall segments N4 and N5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50" name="Line Callout 1 49"/>
          <p:cNvSpPr/>
          <p:nvPr/>
        </p:nvSpPr>
        <p:spPr>
          <a:xfrm>
            <a:off x="346220" y="1591111"/>
            <a:ext cx="1624926" cy="798084"/>
          </a:xfrm>
          <a:prstGeom prst="borderCallout1">
            <a:avLst>
              <a:gd name="adj1" fmla="val 104241"/>
              <a:gd name="adj2" fmla="val 86029"/>
              <a:gd name="adj3" fmla="val 133678"/>
              <a:gd name="adj4" fmla="val 109495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Slip surface on target building (D02) base slab for wall segments N6 and N7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51" name="Line Callout 1 50"/>
          <p:cNvSpPr/>
          <p:nvPr/>
        </p:nvSpPr>
        <p:spPr>
          <a:xfrm>
            <a:off x="3373387" y="3646909"/>
            <a:ext cx="1440160" cy="278637"/>
          </a:xfrm>
          <a:prstGeom prst="borderCallout1">
            <a:avLst>
              <a:gd name="adj1" fmla="val 29298"/>
              <a:gd name="adj2" fmla="val -6544"/>
              <a:gd name="adj3" fmla="val -28508"/>
              <a:gd name="adj4" fmla="val -25505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Dilatation joint gap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34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8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6472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7" cy="4511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9060" y="6309320"/>
            <a:ext cx="421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mid-section block set in place</a:t>
            </a:r>
            <a:endParaRPr lang="sv-SE" dirty="0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9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7" cy="4511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9060" y="6309320"/>
            <a:ext cx="443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upper-section block set removed</a:t>
            </a:r>
            <a:endParaRPr lang="sv-SE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10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950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6" cy="4511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9060" y="6309320"/>
            <a:ext cx="423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mid-section block set removed</a:t>
            </a:r>
            <a:endParaRPr lang="sv-SE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11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7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6" cy="4511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300286"/>
            <a:ext cx="837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mid-section block set replaced by customized instrument feedthru block set</a:t>
            </a:r>
            <a:endParaRPr lang="sv-SE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12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13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5" cy="4511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10" y="6294870"/>
            <a:ext cx="496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ustomized instrument feedthru block set installed</a:t>
            </a:r>
            <a:endParaRPr lang="sv-SE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13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735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5" cy="4511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10" y="6294870"/>
            <a:ext cx="465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Default wall upper-section block set </a:t>
            </a:r>
            <a:r>
              <a:rPr lang="sv-SE" dirty="0" smtClean="0"/>
              <a:t>reinstalled</a:t>
            </a:r>
            <a:endParaRPr lang="sv-SE" dirty="0"/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14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52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6803" y="6011996"/>
            <a:ext cx="796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Outline drawings of geometry, dimensions and positions for mid-section block sets.</a:t>
            </a:r>
          </a:p>
          <a:p>
            <a:pPr algn="ctr"/>
            <a:r>
              <a:rPr lang="sv-SE" dirty="0" smtClean="0"/>
              <a:t>ESS-0062215 (Assm.), ESS-0062127 (Short) and ESS-0062152 (Long). 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356992"/>
            <a:ext cx="3571938" cy="2562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71964"/>
            <a:ext cx="3571938" cy="2563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3528392" cy="2537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550108"/>
            <a:ext cx="3545261" cy="25442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15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926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r>
              <a:rPr lang="en-US" sz="2400" dirty="0" smtClean="0"/>
              <a:t>Q/A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915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7307" y="2780928"/>
            <a:ext cx="3482870" cy="26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8323" y="2195399"/>
            <a:ext cx="5292080" cy="42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30510" y="1527175"/>
            <a:ext cx="913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show proposed geometry of utilities cavity. Investigation underway into maximum foreseeable cavity area required. </a:t>
            </a:r>
          </a:p>
          <a:p>
            <a:r>
              <a:rPr lang="en-US" dirty="0" smtClean="0"/>
              <a:t>(shown 70cm x 35cm high) </a:t>
            </a:r>
            <a:endParaRPr lang="sv-SE" dirty="0"/>
          </a:p>
        </p:txBody>
      </p:sp>
      <p:sp>
        <p:nvSpPr>
          <p:cNvPr id="7" name="Freeform 6"/>
          <p:cNvSpPr/>
          <p:nvPr/>
        </p:nvSpPr>
        <p:spPr>
          <a:xfrm>
            <a:off x="5417413" y="3920888"/>
            <a:ext cx="2172606" cy="1236328"/>
          </a:xfrm>
          <a:custGeom>
            <a:avLst/>
            <a:gdLst>
              <a:gd name="connsiteX0" fmla="*/ 2153819 w 2172606"/>
              <a:gd name="connsiteY0" fmla="*/ 1236328 h 1236328"/>
              <a:gd name="connsiteX1" fmla="*/ 2168449 w 2172606"/>
              <a:gd name="connsiteY1" fmla="*/ 1060763 h 1236328"/>
              <a:gd name="connsiteX2" fmla="*/ 2087982 w 2172606"/>
              <a:gd name="connsiteY2" fmla="*/ 490178 h 1236328"/>
              <a:gd name="connsiteX3" fmla="*/ 1568603 w 2172606"/>
              <a:gd name="connsiteY3" fmla="*/ 417026 h 1236328"/>
              <a:gd name="connsiteX4" fmla="*/ 1451560 w 2172606"/>
              <a:gd name="connsiteY4" fmla="*/ 219515 h 1236328"/>
              <a:gd name="connsiteX5" fmla="*/ 1107745 w 2172606"/>
              <a:gd name="connsiteY5" fmla="*/ 58581 h 1236328"/>
              <a:gd name="connsiteX6" fmla="*/ 880974 w 2172606"/>
              <a:gd name="connsiteY6" fmla="*/ 80526 h 1236328"/>
              <a:gd name="connsiteX7" fmla="*/ 734670 w 2172606"/>
              <a:gd name="connsiteY7" fmla="*/ 182939 h 1236328"/>
              <a:gd name="connsiteX8" fmla="*/ 112878 w 2172606"/>
              <a:gd name="connsiteY8" fmla="*/ 14690 h 1236328"/>
              <a:gd name="connsiteX9" fmla="*/ 3150 w 2172606"/>
              <a:gd name="connsiteY9" fmla="*/ 629166 h 12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2606" h="1236328">
                <a:moveTo>
                  <a:pt x="2153819" y="1236328"/>
                </a:moveTo>
                <a:cubicBezTo>
                  <a:pt x="2166620" y="1210724"/>
                  <a:pt x="2179422" y="1185121"/>
                  <a:pt x="2168449" y="1060763"/>
                </a:cubicBezTo>
                <a:cubicBezTo>
                  <a:pt x="2157476" y="936405"/>
                  <a:pt x="2187956" y="597468"/>
                  <a:pt x="2087982" y="490178"/>
                </a:cubicBezTo>
                <a:cubicBezTo>
                  <a:pt x="1988008" y="382888"/>
                  <a:pt x="1674673" y="462136"/>
                  <a:pt x="1568603" y="417026"/>
                </a:cubicBezTo>
                <a:cubicBezTo>
                  <a:pt x="1462533" y="371916"/>
                  <a:pt x="1528370" y="279256"/>
                  <a:pt x="1451560" y="219515"/>
                </a:cubicBezTo>
                <a:cubicBezTo>
                  <a:pt x="1374750" y="159774"/>
                  <a:pt x="1202843" y="81746"/>
                  <a:pt x="1107745" y="58581"/>
                </a:cubicBezTo>
                <a:cubicBezTo>
                  <a:pt x="1012647" y="35416"/>
                  <a:pt x="943153" y="59800"/>
                  <a:pt x="880974" y="80526"/>
                </a:cubicBezTo>
                <a:cubicBezTo>
                  <a:pt x="818795" y="101252"/>
                  <a:pt x="862686" y="193912"/>
                  <a:pt x="734670" y="182939"/>
                </a:cubicBezTo>
                <a:cubicBezTo>
                  <a:pt x="606654" y="171966"/>
                  <a:pt x="234798" y="-59681"/>
                  <a:pt x="112878" y="14690"/>
                </a:cubicBezTo>
                <a:cubicBezTo>
                  <a:pt x="-9042" y="89061"/>
                  <a:pt x="-4165" y="492616"/>
                  <a:pt x="3150" y="629166"/>
                </a:cubicBezTo>
              </a:path>
            </a:pathLst>
          </a:cu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 w="19050">
                <a:solidFill>
                  <a:srgbClr val="FF0000"/>
                </a:solidFill>
              </a:ln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Bunker Interfaces </a:t>
            </a:r>
            <a:r>
              <a:rPr lang="en-US" dirty="0" smtClean="0"/>
              <a:t>16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Instruments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749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Bunker Interfaces </a:t>
            </a:r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3"/>
            <a:ext cx="3528392" cy="1872208"/>
          </a:xfrm>
        </p:spPr>
        <p:txBody>
          <a:bodyPr/>
          <a:lstStyle/>
          <a:p>
            <a:r>
              <a:rPr lang="en-US" sz="2400" dirty="0" smtClean="0"/>
              <a:t>Q/A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6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Reference documents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rgbClr val="4F81BD"/>
                </a:solidFill>
              </a:rPr>
              <a:t>Documents (PDF’s, available in </a:t>
            </a:r>
            <a:r>
              <a:rPr lang="en-US" sz="2100" dirty="0">
                <a:solidFill>
                  <a:srgbClr val="4F81BD"/>
                </a:solidFill>
              </a:rPr>
              <a:t>CHESS):</a:t>
            </a:r>
          </a:p>
          <a:p>
            <a:pPr marL="0" indent="0">
              <a:buNone/>
            </a:pPr>
            <a:r>
              <a:rPr lang="en-US" sz="1800" dirty="0" err="1" smtClean="0"/>
              <a:t>Neutronic</a:t>
            </a:r>
            <a:r>
              <a:rPr lang="en-US" sz="1800" dirty="0" smtClean="0"/>
              <a:t> Design of the Bunker – ESS-0052649</a:t>
            </a:r>
          </a:p>
          <a:p>
            <a:pPr marL="0" indent="0">
              <a:buNone/>
            </a:pPr>
            <a:r>
              <a:rPr lang="en-US" sz="1800" dirty="0"/>
              <a:t>Baseline Geometry of Monolith and A2T Supporting Structure – </a:t>
            </a:r>
            <a:r>
              <a:rPr lang="en-US" sz="1800" dirty="0" smtClean="0"/>
              <a:t>ESS-0042957</a:t>
            </a:r>
          </a:p>
          <a:p>
            <a:pPr marL="0" indent="0">
              <a:buNone/>
            </a:pPr>
            <a:r>
              <a:rPr lang="en-US" sz="1800" dirty="0"/>
              <a:t>Monolith and A2T </a:t>
            </a:r>
            <a:r>
              <a:rPr lang="en-US" sz="1800" dirty="0" smtClean="0"/>
              <a:t>Appendix (supporting drawings for above) – ESS-0051605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CF-Bunker Base Support Pillar Loads – ESS-0051975</a:t>
            </a:r>
          </a:p>
          <a:p>
            <a:pPr marL="0" indent="0">
              <a:buNone/>
            </a:pPr>
            <a:r>
              <a:rPr lang="en-US" sz="1800" dirty="0" err="1" smtClean="0"/>
              <a:t>Feedthru</a:t>
            </a:r>
            <a:r>
              <a:rPr lang="en-US" sz="1800" dirty="0" smtClean="0"/>
              <a:t> Block Set </a:t>
            </a:r>
            <a:r>
              <a:rPr lang="en-US" sz="1800" dirty="0" err="1" smtClean="0"/>
              <a:t>Assm</a:t>
            </a:r>
            <a:r>
              <a:rPr lang="en-US" sz="1800" dirty="0" smtClean="0"/>
              <a:t> – ESS-0062215</a:t>
            </a:r>
          </a:p>
          <a:p>
            <a:pPr marL="0" indent="0">
              <a:buNone/>
            </a:pPr>
            <a:r>
              <a:rPr lang="en-US" sz="1800" dirty="0" smtClean="0"/>
              <a:t>Wall Segment </a:t>
            </a:r>
            <a:r>
              <a:rPr lang="en-US" sz="1800" dirty="0" err="1" smtClean="0"/>
              <a:t>Assm</a:t>
            </a:r>
            <a:r>
              <a:rPr lang="en-US" sz="1800" dirty="0" smtClean="0"/>
              <a:t> - Short </a:t>
            </a:r>
            <a:r>
              <a:rPr lang="en-US" sz="1800" dirty="0"/>
              <a:t>– </a:t>
            </a:r>
            <a:r>
              <a:rPr lang="en-US" sz="1800" dirty="0" smtClean="0"/>
              <a:t>ESS-0062127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Wall Segment </a:t>
            </a:r>
            <a:r>
              <a:rPr lang="en-US" sz="1800" dirty="0" err="1"/>
              <a:t>Assm</a:t>
            </a:r>
            <a:r>
              <a:rPr lang="en-US" sz="1800" dirty="0"/>
              <a:t> - </a:t>
            </a:r>
            <a:r>
              <a:rPr lang="en-US" sz="1800" dirty="0" smtClean="0"/>
              <a:t>Large </a:t>
            </a:r>
            <a:r>
              <a:rPr lang="en-US" sz="1800" dirty="0"/>
              <a:t>– </a:t>
            </a:r>
            <a:r>
              <a:rPr lang="en-US" sz="1800" dirty="0" smtClean="0"/>
              <a:t>ESS-0062152</a:t>
            </a: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CAD Models (available in </a:t>
            </a:r>
            <a:r>
              <a:rPr lang="en-US" sz="2000" dirty="0" err="1" smtClean="0">
                <a:solidFill>
                  <a:srgbClr val="4F81BD"/>
                </a:solidFill>
              </a:rPr>
              <a:t>Catia</a:t>
            </a:r>
            <a:r>
              <a:rPr lang="en-US" sz="2000" dirty="0" smtClean="0">
                <a:solidFill>
                  <a:srgbClr val="4F81BD"/>
                </a:solidFill>
              </a:rPr>
              <a:t> V6 and 3D Live Examine in CHESS):</a:t>
            </a:r>
          </a:p>
          <a:p>
            <a:pPr marL="0" indent="0">
              <a:buNone/>
            </a:pPr>
            <a:r>
              <a:rPr lang="en-US" sz="1800" dirty="0" smtClean="0"/>
              <a:t>Bunker Top Assembly - ESS-0047079 </a:t>
            </a:r>
          </a:p>
          <a:p>
            <a:pPr marL="0" indent="0">
              <a:buNone/>
            </a:pPr>
            <a:r>
              <a:rPr lang="sv-SE" sz="1800" dirty="0" smtClean="0"/>
              <a:t>Bunker &amp; Monolith Assembly – ESS-0053442 </a:t>
            </a:r>
          </a:p>
          <a:p>
            <a:pPr marL="0" indent="0">
              <a:buNone/>
            </a:pPr>
            <a:r>
              <a:rPr lang="en-US" sz="1800" dirty="0"/>
              <a:t>EPL (Entire Plant Layout) – ESS-0016885 </a:t>
            </a:r>
          </a:p>
        </p:txBody>
      </p:sp>
    </p:spTree>
    <p:extLst>
      <p:ext uri="{BB962C8B-B14F-4D97-AF65-F5344CB8AC3E}">
        <p14:creationId xmlns:p14="http://schemas.microsoft.com/office/powerpoint/2010/main" val="211313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engineering 1</a:t>
            </a:r>
            <a:br>
              <a:rPr lang="en-US" dirty="0" smtClean="0"/>
            </a:br>
            <a:r>
              <a:rPr lang="en-US" sz="2400" dirty="0" smtClean="0"/>
              <a:t>Wall configuration</a:t>
            </a:r>
            <a:endParaRPr lang="en-US" sz="2400" dirty="0"/>
          </a:p>
        </p:txBody>
      </p:sp>
      <p:pic>
        <p:nvPicPr>
          <p:cNvPr id="4" name="Picture 3" descr="Screen Shot 2016-09-27 at 15.2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556792"/>
            <a:ext cx="7596336" cy="499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278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59102"/>
            <a:ext cx="2880321" cy="2836279"/>
          </a:xfr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287" y="3508921"/>
            <a:ext cx="3172170" cy="3186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7365"/>
            <a:ext cx="2918460" cy="2593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599451"/>
            <a:ext cx="2642260" cy="2607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/>
          <a:lstStyle/>
          <a:p>
            <a:r>
              <a:rPr lang="en-US" dirty="0"/>
              <a:t>Preliminary engineering </a:t>
            </a:r>
            <a:r>
              <a:rPr lang="en-US" dirty="0" smtClean="0"/>
              <a:t>2</a:t>
            </a:r>
            <a:br>
              <a:rPr lang="en-US" dirty="0" smtClean="0"/>
            </a:br>
            <a:r>
              <a:rPr lang="en-US" sz="2400" dirty="0" smtClean="0"/>
              <a:t>Wall </a:t>
            </a:r>
            <a:r>
              <a:rPr lang="en-US" sz="2400" dirty="0"/>
              <a:t>configuration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R15m Wall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632604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R28m Wall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2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Preliminary </a:t>
            </a:r>
            <a:r>
              <a:rPr lang="en-US" dirty="0"/>
              <a:t>engineering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Support Frame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3896" y="1556792"/>
            <a:ext cx="21602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Individual frame elements must </a:t>
            </a:r>
            <a:r>
              <a:rPr lang="en-US" sz="1600" dirty="0"/>
              <a:t>be considered in context of the whole frame </a:t>
            </a:r>
            <a:r>
              <a:rPr lang="en-US" sz="1600" dirty="0" smtClean="0"/>
              <a:t>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Modification will involve additional design effort and recertification having sizeable cost implications.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6833927" cy="4752528"/>
          </a:xfrm>
        </p:spPr>
      </p:pic>
    </p:spTree>
    <p:extLst>
      <p:ext uri="{BB962C8B-B14F-4D97-AF65-F5344CB8AC3E}">
        <p14:creationId xmlns:p14="http://schemas.microsoft.com/office/powerpoint/2010/main" val="4091656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</a:t>
            </a:r>
            <a:r>
              <a:rPr lang="en-US" dirty="0" smtClean="0"/>
              <a:t>4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Support Frame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65657" y="6390449"/>
            <a:ext cx="736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The roof support frame consists of 3 separate frame structures per side. </a:t>
            </a:r>
            <a:endParaRPr lang="sv-SE" sz="1600" dirty="0">
              <a:ln w="6350">
                <a:noFill/>
              </a:ln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639" y="2136803"/>
            <a:ext cx="7432861" cy="4200421"/>
          </a:xfrm>
        </p:spPr>
      </p:pic>
      <p:sp>
        <p:nvSpPr>
          <p:cNvPr id="11" name="TextBox 10"/>
          <p:cNvSpPr txBox="1"/>
          <p:nvPr/>
        </p:nvSpPr>
        <p:spPr>
          <a:xfrm>
            <a:off x="2232174" y="59747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D01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4843140" y="60033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9107" y="59747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D03</a:t>
            </a:r>
            <a:endParaRPr lang="sv-SE" dirty="0"/>
          </a:p>
        </p:txBody>
      </p:sp>
      <p:sp>
        <p:nvSpPr>
          <p:cNvPr id="14" name="Line Callout 1 13"/>
          <p:cNvSpPr/>
          <p:nvPr/>
        </p:nvSpPr>
        <p:spPr>
          <a:xfrm>
            <a:off x="7155085" y="2324848"/>
            <a:ext cx="1015901" cy="204752"/>
          </a:xfrm>
          <a:prstGeom prst="borderCallout1">
            <a:avLst>
              <a:gd name="adj1" fmla="val 130691"/>
              <a:gd name="adj2" fmla="val -2352"/>
              <a:gd name="adj3" fmla="val 194624"/>
              <a:gd name="adj4" fmla="val -13817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Outer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739350" y="2238738"/>
            <a:ext cx="1492824" cy="280792"/>
          </a:xfrm>
          <a:prstGeom prst="borderCallout1">
            <a:avLst>
              <a:gd name="adj1" fmla="val 120514"/>
              <a:gd name="adj2" fmla="val 106529"/>
              <a:gd name="adj3" fmla="val 191232"/>
              <a:gd name="adj4" fmla="val 119807"/>
            </a:avLst>
          </a:prstGeom>
          <a:ln w="63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Outer Frame E&amp;S </a:t>
            </a:r>
            <a:endParaRPr lang="sv-SE" sz="1200" dirty="0">
              <a:ln w="6350">
                <a:noFill/>
              </a:ln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21" y="1628800"/>
            <a:ext cx="4976016" cy="2652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Line Callout 1 23"/>
          <p:cNvSpPr/>
          <p:nvPr/>
        </p:nvSpPr>
        <p:spPr>
          <a:xfrm>
            <a:off x="6837856" y="5605333"/>
            <a:ext cx="974503" cy="204752"/>
          </a:xfrm>
          <a:prstGeom prst="borderCallout1">
            <a:avLst>
              <a:gd name="adj1" fmla="val 41373"/>
              <a:gd name="adj2" fmla="val -3852"/>
              <a:gd name="adj3" fmla="val -84494"/>
              <a:gd name="adj4" fmla="val -64823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Inner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2411760" y="1700808"/>
            <a:ext cx="974503" cy="204752"/>
          </a:xfrm>
          <a:prstGeom prst="borderCallout1">
            <a:avLst>
              <a:gd name="adj1" fmla="val 41373"/>
              <a:gd name="adj2" fmla="val -3852"/>
              <a:gd name="adj3" fmla="val 403032"/>
              <a:gd name="adj4" fmla="val -49184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R6m Frame</a:t>
            </a:r>
            <a:endParaRPr lang="sv-SE" sz="120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8846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112" y="3212976"/>
            <a:ext cx="5004048" cy="3546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02557"/>
            <a:ext cx="4932396" cy="3483524"/>
          </a:xfr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36096" y="155679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Positions for columns and brace beams have been set.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CF is currently undertaking concrete reienforcement design to suit.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Positions are provided in drawing ESS-0051975. 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5</a:t>
            </a:r>
            <a:br>
              <a:rPr lang="en-US" dirty="0"/>
            </a:br>
            <a:r>
              <a:rPr lang="en-US" sz="2400" dirty="0"/>
              <a:t>Support Frame</a:t>
            </a:r>
          </a:p>
        </p:txBody>
      </p:sp>
    </p:spTree>
    <p:extLst>
      <p:ext uri="{BB962C8B-B14F-4D97-AF65-F5344CB8AC3E}">
        <p14:creationId xmlns:p14="http://schemas.microsoft.com/office/powerpoint/2010/main" val="31295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52" y="2744007"/>
            <a:ext cx="4529636" cy="41121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8" y="4365104"/>
            <a:ext cx="3875745" cy="16033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9700" y="6550222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Above roof dimensions and image taken from pg.14 of ESS-0052649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941" y="1484784"/>
            <a:ext cx="923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Baseline roof geometry and dimensions defined in document ‘ESS-0052649 Neutronic Design of the Bunker’.</a:t>
            </a:r>
          </a:p>
          <a:p>
            <a:endParaRPr lang="sv-SE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644" y="1916832"/>
            <a:ext cx="85311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K</a:t>
            </a:r>
            <a:r>
              <a:rPr lang="sv-SE" sz="1600" dirty="0" smtClean="0"/>
              <a:t>ey requirements considered during concept development:</a:t>
            </a:r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 Eliminate </a:t>
            </a:r>
            <a:r>
              <a:rPr lang="sv-SE" sz="1600" dirty="0"/>
              <a:t>all streaming paths with chicane geometry on blocks </a:t>
            </a:r>
            <a:r>
              <a:rPr lang="sv-SE" sz="1600" dirty="0" smtClean="0"/>
              <a:t>(minimum </a:t>
            </a:r>
            <a:r>
              <a:rPr lang="sv-SE" sz="1600" dirty="0"/>
              <a:t>7</a:t>
            </a:r>
            <a:r>
              <a:rPr lang="sv-SE" sz="1600" dirty="0" smtClean="0"/>
              <a:t>:1 </a:t>
            </a:r>
            <a:r>
              <a:rPr lang="sv-SE" sz="1600" dirty="0"/>
              <a:t>chicane to gap ratio)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 Conformance to seismic requirements which may include linking blocks together and anchoring down to CF floor via frame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 Dilatation </a:t>
            </a:r>
            <a:r>
              <a:rPr lang="sv-SE" sz="1600" dirty="0"/>
              <a:t>joint to be propigated up through blocks in XY plane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 PSS </a:t>
            </a:r>
            <a:r>
              <a:rPr lang="sv-SE" sz="1600" dirty="0"/>
              <a:t>i</a:t>
            </a:r>
            <a:r>
              <a:rPr lang="sv-SE" sz="1600" dirty="0" smtClean="0"/>
              <a:t>nterlock </a:t>
            </a:r>
            <a:r>
              <a:rPr lang="sv-SE" sz="1600" dirty="0"/>
              <a:t>detail </a:t>
            </a:r>
            <a:r>
              <a:rPr lang="sv-SE" sz="1600" dirty="0" smtClean="0"/>
              <a:t>on </a:t>
            </a:r>
            <a:r>
              <a:rPr lang="sv-SE" sz="1600" dirty="0"/>
              <a:t>blocks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 Accessibility </a:t>
            </a:r>
            <a:r>
              <a:rPr lang="sv-SE" sz="1600" dirty="0"/>
              <a:t>optimized for short access time </a:t>
            </a:r>
            <a:r>
              <a:rPr lang="sv-SE" sz="1600" dirty="0" smtClean="0"/>
              <a:t>to </a:t>
            </a:r>
          </a:p>
          <a:p>
            <a:r>
              <a:rPr lang="sv-SE" sz="1600" dirty="0" smtClean="0"/>
              <a:t>  instruments beneath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sv-SE" sz="1600" dirty="0"/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  <a:p>
            <a:endParaRPr lang="en-US" sz="1600" dirty="0" smtClean="0"/>
          </a:p>
        </p:txBody>
      </p:sp>
      <p:sp>
        <p:nvSpPr>
          <p:cNvPr id="11" name="Title 7"/>
          <p:cNvSpPr txBox="1">
            <a:spLocks/>
          </p:cNvSpPr>
          <p:nvPr/>
        </p:nvSpPr>
        <p:spPr>
          <a:xfrm>
            <a:off x="107504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Preliminary engineering </a:t>
            </a:r>
            <a:r>
              <a:rPr lang="en-US" dirty="0" smtClean="0"/>
              <a:t>6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Roof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47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</Template>
  <TotalTime>5631</TotalTime>
  <Words>1212</Words>
  <Application>Microsoft Macintosh PowerPoint</Application>
  <PresentationFormat>On-screen Show (4:3)</PresentationFormat>
  <Paragraphs>155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ESS Core Powerpoint</vt:lpstr>
      <vt:lpstr>IAC 20161004 Bunker Project</vt:lpstr>
      <vt:lpstr>Requirements</vt:lpstr>
      <vt:lpstr>Requirements</vt:lpstr>
      <vt:lpstr>Preliminary engineering 1 Wall configuration</vt:lpstr>
      <vt:lpstr>Preliminary engineering 2 Wall configuration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engineering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Bunker Interfaces 17</vt:lpstr>
      <vt:lpstr>Reference documents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Bunker Wall Concept 2016-04-26</dc:title>
  <dc:creator>Benjamin Davidge</dc:creator>
  <cp:lastModifiedBy>Zvonko Lazic</cp:lastModifiedBy>
  <cp:revision>160</cp:revision>
  <dcterms:created xsi:type="dcterms:W3CDTF">2016-04-25T16:35:49Z</dcterms:created>
  <dcterms:modified xsi:type="dcterms:W3CDTF">2016-09-28T07:39:02Z</dcterms:modified>
</cp:coreProperties>
</file>