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9"/>
  </p:notesMasterIdLst>
  <p:sldIdLst>
    <p:sldId id="256" r:id="rId2"/>
    <p:sldId id="257" r:id="rId3"/>
    <p:sldId id="258" r:id="rId4"/>
    <p:sldId id="274" r:id="rId5"/>
    <p:sldId id="330" r:id="rId6"/>
    <p:sldId id="260" r:id="rId7"/>
    <p:sldId id="328" r:id="rId8"/>
    <p:sldId id="329" r:id="rId9"/>
    <p:sldId id="312" r:id="rId10"/>
    <p:sldId id="332" r:id="rId11"/>
    <p:sldId id="314" r:id="rId12"/>
    <p:sldId id="310" r:id="rId13"/>
    <p:sldId id="269" r:id="rId14"/>
    <p:sldId id="331" r:id="rId15"/>
    <p:sldId id="311" r:id="rId16"/>
    <p:sldId id="315" r:id="rId17"/>
    <p:sldId id="267" r:id="rId18"/>
    <p:sldId id="313" r:id="rId19"/>
    <p:sldId id="286" r:id="rId20"/>
    <p:sldId id="288" r:id="rId21"/>
    <p:sldId id="325" r:id="rId22"/>
    <p:sldId id="317" r:id="rId23"/>
    <p:sldId id="319" r:id="rId24"/>
    <p:sldId id="320" r:id="rId25"/>
    <p:sldId id="333" r:id="rId26"/>
    <p:sldId id="321" r:id="rId27"/>
    <p:sldId id="322" r:id="rId28"/>
    <p:sldId id="323" r:id="rId29"/>
    <p:sldId id="324" r:id="rId30"/>
    <p:sldId id="326" r:id="rId31"/>
    <p:sldId id="318" r:id="rId32"/>
    <p:sldId id="278" r:id="rId33"/>
    <p:sldId id="279" r:id="rId34"/>
    <p:sldId id="291" r:id="rId35"/>
    <p:sldId id="293" r:id="rId36"/>
    <p:sldId id="292" r:id="rId37"/>
    <p:sldId id="284" r:id="rId38"/>
    <p:sldId id="282" r:id="rId39"/>
    <p:sldId id="283" r:id="rId40"/>
    <p:sldId id="289" r:id="rId41"/>
    <p:sldId id="298" r:id="rId42"/>
    <p:sldId id="299" r:id="rId43"/>
    <p:sldId id="300" r:id="rId44"/>
    <p:sldId id="271" r:id="rId45"/>
    <p:sldId id="302" r:id="rId46"/>
    <p:sldId id="301" r:id="rId47"/>
    <p:sldId id="305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A53C76B-F378-8A4E-BC68-BF87EA78689B}">
          <p14:sldIdLst>
            <p14:sldId id="256"/>
            <p14:sldId id="257"/>
          </p14:sldIdLst>
        </p14:section>
        <p14:section name="context" id="{C36586F4-FC8F-1C4B-8929-332A16343698}">
          <p14:sldIdLst>
            <p14:sldId id="258"/>
            <p14:sldId id="274"/>
            <p14:sldId id="330"/>
            <p14:sldId id="260"/>
          </p14:sldIdLst>
        </p14:section>
        <p14:section name="Strategy" id="{0CDA1103-83C5-134A-BA94-C85FF74692A2}">
          <p14:sldIdLst>
            <p14:sldId id="328"/>
            <p14:sldId id="329"/>
            <p14:sldId id="312"/>
            <p14:sldId id="332"/>
            <p14:sldId id="314"/>
            <p14:sldId id="310"/>
            <p14:sldId id="269"/>
            <p14:sldId id="331"/>
          </p14:sldIdLst>
        </p14:section>
        <p14:section name="Conclusions" id="{3DAF669B-956F-CE4E-940D-93C4CA82A99F}">
          <p14:sldIdLst>
            <p14:sldId id="311"/>
            <p14:sldId id="315"/>
          </p14:sldIdLst>
        </p14:section>
        <p14:section name="IAC Questions" id="{ABE61783-B621-D643-AEC1-2EC32CDCDDCF}">
          <p14:sldIdLst>
            <p14:sldId id="267"/>
            <p14:sldId id="313"/>
            <p14:sldId id="286"/>
          </p14:sldIdLst>
        </p14:section>
        <p14:section name="Extra" id="{A8A02DD1-074F-784F-8CE4-7E1288BC47D5}">
          <p14:sldIdLst/>
        </p14:section>
        <p14:section name="Routing" id="{3CB31478-C5AA-924E-AC92-9A5C0A9C6BF0}">
          <p14:sldIdLst/>
        </p14:section>
        <p14:section name="Remote" id="{EF437904-E28E-6A43-8426-32A4E65C06EF}">
          <p14:sldIdLst>
            <p14:sldId id="288"/>
          </p14:sldIdLst>
        </p14:section>
        <p14:section name="Roof removal" id="{84C26DE5-6CBF-474D-B9D4-82A4D4174535}">
          <p14:sldIdLst>
            <p14:sldId id="325"/>
            <p14:sldId id="317"/>
          </p14:sldIdLst>
        </p14:section>
        <p14:section name="Short " id="{731AD3C9-3772-D548-8F3C-C09B69FBC237}">
          <p14:sldIdLst>
            <p14:sldId id="319"/>
            <p14:sldId id="320"/>
            <p14:sldId id="333"/>
            <p14:sldId id="321"/>
            <p14:sldId id="322"/>
            <p14:sldId id="323"/>
            <p14:sldId id="324"/>
          </p14:sldIdLst>
        </p14:section>
        <p14:section name="Long" id="{E1370818-0390-5D44-8627-1974E5479E1D}">
          <p14:sldIdLst>
            <p14:sldId id="326"/>
            <p14:sldId id="318"/>
          </p14:sldIdLst>
        </p14:section>
        <p14:section name="Intervention 1A" id="{064298F7-2D6A-5D4D-9630-F56252B838A0}">
          <p14:sldIdLst>
            <p14:sldId id="278"/>
            <p14:sldId id="279"/>
          </p14:sldIdLst>
        </p14:section>
        <p14:section name="Interventions 1B Regulars" id="{068178F1-1B8F-A24C-B98C-77D2A95CD531}">
          <p14:sldIdLst>
            <p14:sldId id="291"/>
            <p14:sldId id="293"/>
            <p14:sldId id="292"/>
          </p14:sldIdLst>
        </p14:section>
        <p14:section name="Intervention T2 Breakdown" id="{E2D4B9C9-37A2-5849-9199-D7D71D4D0F3E}">
          <p14:sldIdLst>
            <p14:sldId id="284"/>
            <p14:sldId id="282"/>
            <p14:sldId id="283"/>
          </p14:sldIdLst>
        </p14:section>
        <p14:section name="Schedule optimisation" id="{1A62C22A-E6DE-DF4F-A9EF-F2C03A9BFB4A}">
          <p14:sldIdLst>
            <p14:sldId id="289"/>
          </p14:sldIdLst>
        </p14:section>
        <p14:section name="Crane" id="{B931E0E7-F043-2A4B-8D4D-DA8017C2D89A}">
          <p14:sldIdLst>
            <p14:sldId id="298"/>
            <p14:sldId id="299"/>
            <p14:sldId id="300"/>
          </p14:sldIdLst>
        </p14:section>
        <p14:section name="Installed systems" id="{D6B8E797-0445-BF46-8358-DE4DB9B09953}">
          <p14:sldIdLst>
            <p14:sldId id="271"/>
            <p14:sldId id="302"/>
            <p14:sldId id="301"/>
            <p14:sldId id="30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E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55" autoAdjust="0"/>
    <p:restoredTop sz="69728" autoAdjust="0"/>
  </p:normalViewPr>
  <p:slideViewPr>
    <p:cSldViewPr snapToGrid="0" snapToObjects="1">
      <p:cViewPr varScale="1">
        <p:scale>
          <a:sx n="62" d="100"/>
          <a:sy n="62" d="100"/>
        </p:scale>
        <p:origin x="-233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iainsutton:Documents:INSTANCES:CFWG%20BEAM%20EX:HEAVY%20SHUTTER%204:Instrument%20interventions%202007-2011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val>
            <c:numRef>
              <c:f>'Treated data'!$H$5:$H$24</c:f>
              <c:numCache>
                <c:formatCode>General</c:formatCode>
                <c:ptCount val="2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1.0</c:v>
                </c:pt>
                <c:pt idx="6">
                  <c:v>1.0</c:v>
                </c:pt>
                <c:pt idx="7">
                  <c:v>1.0</c:v>
                </c:pt>
                <c:pt idx="8">
                  <c:v>0.0</c:v>
                </c:pt>
                <c:pt idx="9">
                  <c:v>0.0</c:v>
                </c:pt>
                <c:pt idx="10">
                  <c:v>1.0</c:v>
                </c:pt>
                <c:pt idx="11">
                  <c:v>0.0</c:v>
                </c:pt>
                <c:pt idx="12">
                  <c:v>0.0</c:v>
                </c:pt>
                <c:pt idx="13">
                  <c:v>2.0</c:v>
                </c:pt>
                <c:pt idx="14">
                  <c:v>0.0</c:v>
                </c:pt>
                <c:pt idx="15">
                  <c:v>1.0</c:v>
                </c:pt>
                <c:pt idx="16">
                  <c:v>0.0</c:v>
                </c:pt>
                <c:pt idx="17">
                  <c:v>1.0</c:v>
                </c:pt>
                <c:pt idx="18">
                  <c:v>1.0</c:v>
                </c:pt>
                <c:pt idx="19">
                  <c:v>1.0</c:v>
                </c:pt>
              </c:numCache>
            </c:numRef>
          </c:val>
        </c:ser>
        <c:ser>
          <c:idx val="1"/>
          <c:order val="1"/>
          <c:invertIfNegative val="0"/>
          <c:val>
            <c:numRef>
              <c:f>'Treated data'!$I$5:$I$24</c:f>
              <c:numCache>
                <c:formatCode>General</c:formatCode>
                <c:ptCount val="20"/>
                <c:pt idx="0">
                  <c:v>3.0</c:v>
                </c:pt>
                <c:pt idx="1">
                  <c:v>1.0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1.0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1.0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3.0</c:v>
                </c:pt>
                <c:pt idx="18">
                  <c:v>0.0</c:v>
                </c:pt>
                <c:pt idx="19">
                  <c:v>1.0</c:v>
                </c:pt>
              </c:numCache>
            </c:numRef>
          </c:val>
        </c:ser>
        <c:ser>
          <c:idx val="2"/>
          <c:order val="2"/>
          <c:invertIfNegative val="0"/>
          <c:val>
            <c:numRef>
              <c:f>'Treated data'!$J$5:$J$24</c:f>
              <c:numCache>
                <c:formatCode>General</c:formatCode>
                <c:ptCount val="20"/>
                <c:pt idx="0">
                  <c:v>3.0</c:v>
                </c:pt>
                <c:pt idx="1">
                  <c:v>1.0</c:v>
                </c:pt>
                <c:pt idx="2">
                  <c:v>0.0</c:v>
                </c:pt>
                <c:pt idx="3">
                  <c:v>2.0</c:v>
                </c:pt>
                <c:pt idx="4">
                  <c:v>0.0</c:v>
                </c:pt>
                <c:pt idx="5">
                  <c:v>1.0</c:v>
                </c:pt>
                <c:pt idx="6">
                  <c:v>1.0</c:v>
                </c:pt>
                <c:pt idx="7">
                  <c:v>0.0</c:v>
                </c:pt>
                <c:pt idx="8">
                  <c:v>0.0</c:v>
                </c:pt>
                <c:pt idx="9">
                  <c:v>1.0</c:v>
                </c:pt>
                <c:pt idx="10">
                  <c:v>1.0</c:v>
                </c:pt>
                <c:pt idx="11">
                  <c:v>2.0</c:v>
                </c:pt>
                <c:pt idx="12">
                  <c:v>3.0</c:v>
                </c:pt>
                <c:pt idx="13">
                  <c:v>1.0</c:v>
                </c:pt>
                <c:pt idx="14">
                  <c:v>0.0</c:v>
                </c:pt>
                <c:pt idx="15">
                  <c:v>1.0</c:v>
                </c:pt>
                <c:pt idx="16">
                  <c:v>1.0</c:v>
                </c:pt>
                <c:pt idx="17">
                  <c:v>1.0</c:v>
                </c:pt>
                <c:pt idx="18">
                  <c:v>2.0</c:v>
                </c:pt>
                <c:pt idx="19">
                  <c:v>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-2145021624"/>
        <c:axId val="2092059480"/>
      </c:barChart>
      <c:catAx>
        <c:axId val="-2145021624"/>
        <c:scaling>
          <c:orientation val="minMax"/>
        </c:scaling>
        <c:delete val="0"/>
        <c:axPos val="b"/>
        <c:majorTickMark val="out"/>
        <c:minorTickMark val="none"/>
        <c:tickLblPos val="nextTo"/>
        <c:crossAx val="2092059480"/>
        <c:crosses val="autoZero"/>
        <c:auto val="1"/>
        <c:lblAlgn val="ctr"/>
        <c:lblOffset val="100"/>
        <c:noMultiLvlLbl val="0"/>
      </c:catAx>
      <c:valAx>
        <c:axId val="20920594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45021624"/>
        <c:crosses val="autoZero"/>
        <c:crossBetween val="between"/>
      </c:valAx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786683063749352"/>
          <c:y val="0.0378820645009475"/>
          <c:w val="0.919885562027089"/>
          <c:h val="0.7971061325034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225 BD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option A /B</c:v>
                </c:pt>
                <c:pt idx="1">
                  <c:v>Option C/D</c:v>
                </c:pt>
                <c:pt idx="2">
                  <c:v>Option 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66.4</c:v>
                </c:pt>
                <c:pt idx="1">
                  <c:v>93.4</c:v>
                </c:pt>
                <c:pt idx="2">
                  <c:v>81.0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215 BD + 4 Short breaks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option A /B</c:v>
                </c:pt>
                <c:pt idx="1">
                  <c:v>Option C/D</c:v>
                </c:pt>
                <c:pt idx="2">
                  <c:v>Option 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79.8</c:v>
                </c:pt>
                <c:pt idx="1">
                  <c:v>93.4</c:v>
                </c:pt>
                <c:pt idx="2">
                  <c:v>89.0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2144905608"/>
        <c:axId val="-2144902632"/>
      </c:barChart>
      <c:catAx>
        <c:axId val="-2144905608"/>
        <c:scaling>
          <c:orientation val="minMax"/>
        </c:scaling>
        <c:delete val="0"/>
        <c:axPos val="b"/>
        <c:majorTickMark val="none"/>
        <c:minorTickMark val="none"/>
        <c:tickLblPos val="nextTo"/>
        <c:crossAx val="-2144902632"/>
        <c:crosses val="autoZero"/>
        <c:auto val="1"/>
        <c:lblAlgn val="ctr"/>
        <c:lblOffset val="100"/>
        <c:noMultiLvlLbl val="0"/>
      </c:catAx>
      <c:valAx>
        <c:axId val="-2144902632"/>
        <c:scaling>
          <c:orientation val="minMax"/>
          <c:min val="50.0"/>
        </c:scaling>
        <c:delete val="0"/>
        <c:axPos val="l"/>
        <c:numFmt formatCode="General" sourceLinked="1"/>
        <c:majorTickMark val="none"/>
        <c:minorTickMark val="none"/>
        <c:tickLblPos val="nextTo"/>
        <c:crossAx val="-21449056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31868242011381"/>
          <c:y val="0.890821906134682"/>
          <c:w val="0.536263299963537"/>
          <c:h val="0.10917809386531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DD3D36-231E-EC4B-9845-5A0D70239C8C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744D3E-8F1E-A64C-B22B-76865127E345}">
      <dgm:prSet phldrT="[Text]" custT="1"/>
      <dgm:spPr/>
      <dgm:t>
        <a:bodyPr/>
        <a:lstStyle/>
        <a:p>
          <a:r>
            <a:rPr lang="en-US" sz="1400" b="1" dirty="0" smtClean="0"/>
            <a:t>INTERVENTIONS</a:t>
          </a:r>
        </a:p>
        <a:p>
          <a:r>
            <a:rPr lang="en-US" sz="1400" b="1" dirty="0" smtClean="0"/>
            <a:t> within Bunker</a:t>
          </a:r>
          <a:endParaRPr lang="en-US" sz="1400" b="1" dirty="0"/>
        </a:p>
      </dgm:t>
    </dgm:pt>
    <dgm:pt modelId="{20225FCF-DE94-4445-926F-33FA15D39821}" type="parTrans" cxnId="{9D042917-0910-4445-AA24-1C8D1FA293D7}">
      <dgm:prSet/>
      <dgm:spPr/>
      <dgm:t>
        <a:bodyPr/>
        <a:lstStyle/>
        <a:p>
          <a:endParaRPr lang="en-US" sz="2000" b="1"/>
        </a:p>
      </dgm:t>
    </dgm:pt>
    <dgm:pt modelId="{53AD7F2C-5536-F245-882C-5A291F33B877}" type="sibTrans" cxnId="{9D042917-0910-4445-AA24-1C8D1FA293D7}">
      <dgm:prSet/>
      <dgm:spPr/>
      <dgm:t>
        <a:bodyPr/>
        <a:lstStyle/>
        <a:p>
          <a:endParaRPr lang="en-US" sz="2000" b="1"/>
        </a:p>
      </dgm:t>
    </dgm:pt>
    <dgm:pt modelId="{7D19297D-E0EA-454C-B0B7-369CF55760BF}">
      <dgm:prSet phldrT="[Text]" custT="1"/>
      <dgm:spPr/>
      <dgm:t>
        <a:bodyPr/>
        <a:lstStyle/>
        <a:p>
          <a:r>
            <a:rPr lang="en-US" sz="1400" b="1" dirty="0" smtClean="0"/>
            <a:t>SCHEDULED</a:t>
          </a:r>
          <a:endParaRPr lang="en-US" sz="1400" b="1" dirty="0"/>
        </a:p>
      </dgm:t>
    </dgm:pt>
    <dgm:pt modelId="{8E34EC3E-91A9-4044-A7D5-0E48A03E35A5}" type="parTrans" cxnId="{45F8B1C1-44C5-7B41-B6FF-D7A85AF979BE}">
      <dgm:prSet/>
      <dgm:spPr/>
      <dgm:t>
        <a:bodyPr/>
        <a:lstStyle/>
        <a:p>
          <a:endParaRPr lang="en-US" sz="2000" b="1"/>
        </a:p>
      </dgm:t>
    </dgm:pt>
    <dgm:pt modelId="{0AECCB35-AA9F-1245-B3D0-30E74E1F9157}" type="sibTrans" cxnId="{45F8B1C1-44C5-7B41-B6FF-D7A85AF979BE}">
      <dgm:prSet/>
      <dgm:spPr/>
      <dgm:t>
        <a:bodyPr/>
        <a:lstStyle/>
        <a:p>
          <a:endParaRPr lang="en-US" sz="2000" b="1"/>
        </a:p>
      </dgm:t>
    </dgm:pt>
    <dgm:pt modelId="{A712ABE8-AB75-A041-B2AD-CDAEDC38F736}">
      <dgm:prSet phldrT="[Text]" custT="1"/>
      <dgm:spPr/>
      <dgm:t>
        <a:bodyPr/>
        <a:lstStyle/>
        <a:p>
          <a:r>
            <a:rPr lang="en-US" sz="1400" b="1" dirty="0" smtClean="0"/>
            <a:t>Type 1(A)</a:t>
          </a:r>
        </a:p>
        <a:p>
          <a:r>
            <a:rPr lang="en-US" sz="1400" b="1" dirty="0" smtClean="0"/>
            <a:t>PERIODIC</a:t>
          </a:r>
          <a:endParaRPr lang="en-US" sz="1400" b="1" dirty="0"/>
        </a:p>
      </dgm:t>
    </dgm:pt>
    <dgm:pt modelId="{86F7CE60-55F1-B045-8CDC-0D4A07DB1522}" type="parTrans" cxnId="{E8EC05E0-0570-2D4A-AD7C-1E29D17C48F2}">
      <dgm:prSet/>
      <dgm:spPr/>
      <dgm:t>
        <a:bodyPr/>
        <a:lstStyle/>
        <a:p>
          <a:endParaRPr lang="en-US" sz="2000" b="1"/>
        </a:p>
      </dgm:t>
    </dgm:pt>
    <dgm:pt modelId="{40D8F138-2650-5B49-8EE4-E41D9E36D69B}" type="sibTrans" cxnId="{E8EC05E0-0570-2D4A-AD7C-1E29D17C48F2}">
      <dgm:prSet/>
      <dgm:spPr/>
      <dgm:t>
        <a:bodyPr/>
        <a:lstStyle/>
        <a:p>
          <a:endParaRPr lang="en-US" sz="2000" b="1"/>
        </a:p>
      </dgm:t>
    </dgm:pt>
    <dgm:pt modelId="{88BB8B43-0D91-FE4E-9A31-0566716F4135}">
      <dgm:prSet phldrT="[Text]" custT="1"/>
      <dgm:spPr/>
      <dgm:t>
        <a:bodyPr/>
        <a:lstStyle/>
        <a:p>
          <a:r>
            <a:rPr lang="en-US" sz="1400" b="1" dirty="0" smtClean="0"/>
            <a:t>Type 1(B)</a:t>
          </a:r>
        </a:p>
        <a:p>
          <a:r>
            <a:rPr lang="en-US" sz="1400" b="1" dirty="0" smtClean="0"/>
            <a:t>REGULAR</a:t>
          </a:r>
          <a:endParaRPr lang="en-US" sz="1400" b="1" dirty="0"/>
        </a:p>
      </dgm:t>
    </dgm:pt>
    <dgm:pt modelId="{2D24F77B-A2F2-7240-8ED8-C823CE3CCA1B}" type="parTrans" cxnId="{E9DF0A6E-3A28-5A44-B4AA-FC2223DCF44E}">
      <dgm:prSet/>
      <dgm:spPr/>
      <dgm:t>
        <a:bodyPr/>
        <a:lstStyle/>
        <a:p>
          <a:endParaRPr lang="en-US" sz="2000" b="1"/>
        </a:p>
      </dgm:t>
    </dgm:pt>
    <dgm:pt modelId="{F36B90EE-9820-2140-8FE5-76E5374747E2}" type="sibTrans" cxnId="{E9DF0A6E-3A28-5A44-B4AA-FC2223DCF44E}">
      <dgm:prSet/>
      <dgm:spPr/>
      <dgm:t>
        <a:bodyPr/>
        <a:lstStyle/>
        <a:p>
          <a:endParaRPr lang="en-US" sz="2000" b="1"/>
        </a:p>
      </dgm:t>
    </dgm:pt>
    <dgm:pt modelId="{8027B068-0645-1F48-A95C-5068308A5569}">
      <dgm:prSet phldrT="[Text]" custT="1"/>
      <dgm:spPr/>
      <dgm:t>
        <a:bodyPr/>
        <a:lstStyle/>
        <a:p>
          <a:r>
            <a:rPr lang="en-US" sz="1400" b="1" dirty="0" smtClean="0"/>
            <a:t>UNSCHEDULED</a:t>
          </a:r>
          <a:endParaRPr lang="en-US" sz="1400" b="1" dirty="0"/>
        </a:p>
      </dgm:t>
    </dgm:pt>
    <dgm:pt modelId="{BB07C8BF-36FA-F947-8A76-2DCA3693D135}" type="parTrans" cxnId="{A44D6C38-2EE4-AD4A-842C-3FC24F3439F0}">
      <dgm:prSet/>
      <dgm:spPr/>
      <dgm:t>
        <a:bodyPr/>
        <a:lstStyle/>
        <a:p>
          <a:endParaRPr lang="en-US" sz="2000" b="1"/>
        </a:p>
      </dgm:t>
    </dgm:pt>
    <dgm:pt modelId="{6D6624FE-5FEE-3544-860A-87707795C118}" type="sibTrans" cxnId="{A44D6C38-2EE4-AD4A-842C-3FC24F3439F0}">
      <dgm:prSet/>
      <dgm:spPr/>
      <dgm:t>
        <a:bodyPr/>
        <a:lstStyle/>
        <a:p>
          <a:endParaRPr lang="en-US" sz="2000" b="1"/>
        </a:p>
      </dgm:t>
    </dgm:pt>
    <dgm:pt modelId="{8EFEDE41-BC82-D147-90E7-24D77DD06853}">
      <dgm:prSet phldrT="[Text]" custT="1"/>
      <dgm:spPr/>
      <dgm:t>
        <a:bodyPr/>
        <a:lstStyle/>
        <a:p>
          <a:r>
            <a:rPr lang="en-US" sz="1400" b="1" dirty="0" smtClean="0"/>
            <a:t>Type 2</a:t>
          </a:r>
        </a:p>
        <a:p>
          <a:r>
            <a:rPr lang="en-US" sz="1400" b="1" dirty="0" smtClean="0"/>
            <a:t>BREAKDOWN</a:t>
          </a:r>
          <a:endParaRPr lang="en-US" sz="1400" b="1" dirty="0"/>
        </a:p>
      </dgm:t>
    </dgm:pt>
    <dgm:pt modelId="{7442E5C2-9A82-7E4F-929B-D75B67DFA939}" type="parTrans" cxnId="{24D42E6C-4D87-0940-BD1B-E3C0146BD151}">
      <dgm:prSet/>
      <dgm:spPr/>
      <dgm:t>
        <a:bodyPr/>
        <a:lstStyle/>
        <a:p>
          <a:endParaRPr lang="en-US" sz="2000" b="1"/>
        </a:p>
      </dgm:t>
    </dgm:pt>
    <dgm:pt modelId="{D49ADB15-591E-1045-A4B5-D0A414B71576}" type="sibTrans" cxnId="{24D42E6C-4D87-0940-BD1B-E3C0146BD151}">
      <dgm:prSet/>
      <dgm:spPr/>
      <dgm:t>
        <a:bodyPr/>
        <a:lstStyle/>
        <a:p>
          <a:endParaRPr lang="en-US" sz="2000" b="1"/>
        </a:p>
      </dgm:t>
    </dgm:pt>
    <dgm:pt modelId="{CEA20A46-2A77-4641-BD30-C0E651D322A5}">
      <dgm:prSet phldrT="[Text]" custT="1"/>
      <dgm:spPr/>
      <dgm:t>
        <a:bodyPr/>
        <a:lstStyle/>
        <a:p>
          <a:r>
            <a:rPr lang="en-US" sz="1400" b="1" dirty="0" smtClean="0"/>
            <a:t>5-10 interventions p.a.</a:t>
          </a:r>
          <a:endParaRPr lang="en-US" sz="1400" b="1" dirty="0"/>
        </a:p>
      </dgm:t>
    </dgm:pt>
    <dgm:pt modelId="{CAE718B9-019F-1442-B13B-43AE8BF9BA6E}" type="parTrans" cxnId="{FFDA279A-FF02-B74A-9B3A-CED75828326E}">
      <dgm:prSet/>
      <dgm:spPr/>
      <dgm:t>
        <a:bodyPr/>
        <a:lstStyle/>
        <a:p>
          <a:endParaRPr lang="en-US" sz="1800" b="1"/>
        </a:p>
      </dgm:t>
    </dgm:pt>
    <dgm:pt modelId="{5564B1CE-D6C1-764B-BEF6-03D5DE2C7A3F}" type="sibTrans" cxnId="{FFDA279A-FF02-B74A-9B3A-CED75828326E}">
      <dgm:prSet/>
      <dgm:spPr/>
      <dgm:t>
        <a:bodyPr/>
        <a:lstStyle/>
        <a:p>
          <a:endParaRPr lang="en-US" sz="1800" b="1"/>
        </a:p>
      </dgm:t>
    </dgm:pt>
    <dgm:pt modelId="{6BDD5DF9-2603-1049-811A-DE9C9F9B4305}">
      <dgm:prSet phldrT="[Text]" custT="1"/>
      <dgm:spPr/>
      <dgm:t>
        <a:bodyPr/>
        <a:lstStyle/>
        <a:p>
          <a:r>
            <a:rPr lang="en-US" sz="1400" b="1" dirty="0" smtClean="0"/>
            <a:t>6 interventions p.a.</a:t>
          </a:r>
          <a:endParaRPr lang="en-US" sz="1400" b="1" dirty="0"/>
        </a:p>
      </dgm:t>
    </dgm:pt>
    <dgm:pt modelId="{E86E9201-E26A-A54E-AD0C-90228D57EBDB}" type="parTrans" cxnId="{A81A265B-0F47-0947-AF77-9456F1B86FAE}">
      <dgm:prSet/>
      <dgm:spPr/>
      <dgm:t>
        <a:bodyPr/>
        <a:lstStyle/>
        <a:p>
          <a:endParaRPr lang="en-US" sz="1800" b="1"/>
        </a:p>
      </dgm:t>
    </dgm:pt>
    <dgm:pt modelId="{73CE72C5-93F8-CC4C-BDCA-6ECA544F7F87}" type="sibTrans" cxnId="{A81A265B-0F47-0947-AF77-9456F1B86FAE}">
      <dgm:prSet/>
      <dgm:spPr/>
      <dgm:t>
        <a:bodyPr/>
        <a:lstStyle/>
        <a:p>
          <a:endParaRPr lang="en-US" sz="1800" b="1"/>
        </a:p>
      </dgm:t>
    </dgm:pt>
    <dgm:pt modelId="{44E5D404-B0A0-6748-9C1F-4D94F9234FDF}">
      <dgm:prSet phldrT="[Text]" custT="1"/>
      <dgm:spPr/>
      <dgm:t>
        <a:bodyPr/>
        <a:lstStyle/>
        <a:p>
          <a:r>
            <a:rPr lang="en-US" sz="1400" b="1" dirty="0" smtClean="0"/>
            <a:t>60 interventions p.a.</a:t>
          </a:r>
          <a:endParaRPr lang="en-US" sz="1400" b="1" dirty="0"/>
        </a:p>
      </dgm:t>
    </dgm:pt>
    <dgm:pt modelId="{37C5777F-DAFA-884A-99CD-3EF45CA10D35}" type="parTrans" cxnId="{0F62199D-D6F4-1D4F-92D7-C1D401BED1B2}">
      <dgm:prSet/>
      <dgm:spPr/>
      <dgm:t>
        <a:bodyPr/>
        <a:lstStyle/>
        <a:p>
          <a:endParaRPr lang="en-US" sz="1800" b="1"/>
        </a:p>
      </dgm:t>
    </dgm:pt>
    <dgm:pt modelId="{414115A7-1CA0-8D4D-9692-C6E6F05A22CC}" type="sibTrans" cxnId="{0F62199D-D6F4-1D4F-92D7-C1D401BED1B2}">
      <dgm:prSet/>
      <dgm:spPr/>
      <dgm:t>
        <a:bodyPr/>
        <a:lstStyle/>
        <a:p>
          <a:endParaRPr lang="en-US" sz="1800" b="1"/>
        </a:p>
      </dgm:t>
    </dgm:pt>
    <dgm:pt modelId="{02A6C8DE-4AF0-E344-B86A-212FE4CCCEEE}" type="pres">
      <dgm:prSet presAssocID="{2EDD3D36-231E-EC4B-9845-5A0D70239C8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48309A4-6D4D-294C-98DB-796A56077040}" type="pres">
      <dgm:prSet presAssocID="{3E744D3E-8F1E-A64C-B22B-76865127E345}" presName="hierRoot1" presStyleCnt="0"/>
      <dgm:spPr/>
    </dgm:pt>
    <dgm:pt modelId="{6EB2D5C0-31C2-3343-AFC1-ACCC0AB74C19}" type="pres">
      <dgm:prSet presAssocID="{3E744D3E-8F1E-A64C-B22B-76865127E345}" presName="composite" presStyleCnt="0"/>
      <dgm:spPr/>
    </dgm:pt>
    <dgm:pt modelId="{73E6CFE2-6559-554F-963B-623D407349CE}" type="pres">
      <dgm:prSet presAssocID="{3E744D3E-8F1E-A64C-B22B-76865127E345}" presName="background" presStyleLbl="node0" presStyleIdx="0" presStyleCnt="1"/>
      <dgm:spPr/>
    </dgm:pt>
    <dgm:pt modelId="{F85625ED-F085-4B42-A9D1-1E91E70498A9}" type="pres">
      <dgm:prSet presAssocID="{3E744D3E-8F1E-A64C-B22B-76865127E345}" presName="text" presStyleLbl="fgAcc0" presStyleIdx="0" presStyleCnt="1" custScaleX="1246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C47AAA7-EF4B-184F-B0B1-7F709F13A2A3}" type="pres">
      <dgm:prSet presAssocID="{3E744D3E-8F1E-A64C-B22B-76865127E345}" presName="hierChild2" presStyleCnt="0"/>
      <dgm:spPr/>
    </dgm:pt>
    <dgm:pt modelId="{2631190B-EDED-D448-AC6B-C9872EF372F0}" type="pres">
      <dgm:prSet presAssocID="{8E34EC3E-91A9-4044-A7D5-0E48A03E35A5}" presName="Name10" presStyleLbl="parChTrans1D2" presStyleIdx="0" presStyleCnt="2"/>
      <dgm:spPr/>
      <dgm:t>
        <a:bodyPr/>
        <a:lstStyle/>
        <a:p>
          <a:endParaRPr lang="en-US"/>
        </a:p>
      </dgm:t>
    </dgm:pt>
    <dgm:pt modelId="{7F4C8362-F9DC-F840-81D8-F426DB9B481E}" type="pres">
      <dgm:prSet presAssocID="{7D19297D-E0EA-454C-B0B7-369CF55760BF}" presName="hierRoot2" presStyleCnt="0"/>
      <dgm:spPr/>
    </dgm:pt>
    <dgm:pt modelId="{3C177278-F103-A84F-82DE-5C014B68A7DB}" type="pres">
      <dgm:prSet presAssocID="{7D19297D-E0EA-454C-B0B7-369CF55760BF}" presName="composite2" presStyleCnt="0"/>
      <dgm:spPr/>
    </dgm:pt>
    <dgm:pt modelId="{9B9292D9-F660-A14C-BA22-BF3EBA79D498}" type="pres">
      <dgm:prSet presAssocID="{7D19297D-E0EA-454C-B0B7-369CF55760BF}" presName="background2" presStyleLbl="node2" presStyleIdx="0" presStyleCnt="2"/>
      <dgm:spPr/>
    </dgm:pt>
    <dgm:pt modelId="{3573548D-DC54-4F40-8D80-AFDE555123DD}" type="pres">
      <dgm:prSet presAssocID="{7D19297D-E0EA-454C-B0B7-369CF55760BF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F435DB-849E-6C4C-98C6-916131561B7E}" type="pres">
      <dgm:prSet presAssocID="{7D19297D-E0EA-454C-B0B7-369CF55760BF}" presName="hierChild3" presStyleCnt="0"/>
      <dgm:spPr/>
    </dgm:pt>
    <dgm:pt modelId="{DB9275FE-7A9F-E543-988F-B19B0B4FD01F}" type="pres">
      <dgm:prSet presAssocID="{86F7CE60-55F1-B045-8CDC-0D4A07DB1522}" presName="Name17" presStyleLbl="parChTrans1D3" presStyleIdx="0" presStyleCnt="3"/>
      <dgm:spPr/>
      <dgm:t>
        <a:bodyPr/>
        <a:lstStyle/>
        <a:p>
          <a:endParaRPr lang="en-US"/>
        </a:p>
      </dgm:t>
    </dgm:pt>
    <dgm:pt modelId="{C04844CD-704E-4543-AB66-6E76D1A7B362}" type="pres">
      <dgm:prSet presAssocID="{A712ABE8-AB75-A041-B2AD-CDAEDC38F736}" presName="hierRoot3" presStyleCnt="0"/>
      <dgm:spPr/>
    </dgm:pt>
    <dgm:pt modelId="{3D12E5C7-0B41-F549-85E1-5988CBC8A053}" type="pres">
      <dgm:prSet presAssocID="{A712ABE8-AB75-A041-B2AD-CDAEDC38F736}" presName="composite3" presStyleCnt="0"/>
      <dgm:spPr/>
    </dgm:pt>
    <dgm:pt modelId="{35C667DD-ACF6-F645-B8CF-D9A72B80158E}" type="pres">
      <dgm:prSet presAssocID="{A712ABE8-AB75-A041-B2AD-CDAEDC38F736}" presName="background3" presStyleLbl="node3" presStyleIdx="0" presStyleCnt="3"/>
      <dgm:spPr/>
    </dgm:pt>
    <dgm:pt modelId="{4C72BBD7-FDF4-334A-984C-EE4F56AD8019}" type="pres">
      <dgm:prSet presAssocID="{A712ABE8-AB75-A041-B2AD-CDAEDC38F736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4964D3-E8DB-3C4C-B187-95FFDE1A3ECC}" type="pres">
      <dgm:prSet presAssocID="{A712ABE8-AB75-A041-B2AD-CDAEDC38F736}" presName="hierChild4" presStyleCnt="0"/>
      <dgm:spPr/>
    </dgm:pt>
    <dgm:pt modelId="{97AB8609-D905-3941-9C03-19595CCD9853}" type="pres">
      <dgm:prSet presAssocID="{E86E9201-E26A-A54E-AD0C-90228D57EBDB}" presName="Name23" presStyleLbl="parChTrans1D4" presStyleIdx="0" presStyleCnt="3"/>
      <dgm:spPr/>
      <dgm:t>
        <a:bodyPr/>
        <a:lstStyle/>
        <a:p>
          <a:endParaRPr lang="en-US"/>
        </a:p>
      </dgm:t>
    </dgm:pt>
    <dgm:pt modelId="{98281C38-43AA-FD4C-9400-25901CC9A74F}" type="pres">
      <dgm:prSet presAssocID="{6BDD5DF9-2603-1049-811A-DE9C9F9B4305}" presName="hierRoot4" presStyleCnt="0"/>
      <dgm:spPr/>
    </dgm:pt>
    <dgm:pt modelId="{4CCB2E68-5167-E440-BFC7-5F698308BB5F}" type="pres">
      <dgm:prSet presAssocID="{6BDD5DF9-2603-1049-811A-DE9C9F9B4305}" presName="composite4" presStyleCnt="0"/>
      <dgm:spPr/>
    </dgm:pt>
    <dgm:pt modelId="{9B0C86DE-3716-B74E-88ED-1623994C9A28}" type="pres">
      <dgm:prSet presAssocID="{6BDD5DF9-2603-1049-811A-DE9C9F9B4305}" presName="background4" presStyleLbl="node4" presStyleIdx="0" presStyleCnt="3"/>
      <dgm:spPr/>
    </dgm:pt>
    <dgm:pt modelId="{F1580D16-02BC-8E47-8A62-4BDBE1AAD2D5}" type="pres">
      <dgm:prSet presAssocID="{6BDD5DF9-2603-1049-811A-DE9C9F9B4305}" presName="text4" presStyleLbl="fgAcc4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968CCB-3CE5-8742-AF4F-A44370CEF509}" type="pres">
      <dgm:prSet presAssocID="{6BDD5DF9-2603-1049-811A-DE9C9F9B4305}" presName="hierChild5" presStyleCnt="0"/>
      <dgm:spPr/>
    </dgm:pt>
    <dgm:pt modelId="{958F854A-DA14-1048-8CD9-C4DB05950056}" type="pres">
      <dgm:prSet presAssocID="{2D24F77B-A2F2-7240-8ED8-C823CE3CCA1B}" presName="Name17" presStyleLbl="parChTrans1D3" presStyleIdx="1" presStyleCnt="3"/>
      <dgm:spPr/>
      <dgm:t>
        <a:bodyPr/>
        <a:lstStyle/>
        <a:p>
          <a:endParaRPr lang="en-US"/>
        </a:p>
      </dgm:t>
    </dgm:pt>
    <dgm:pt modelId="{ACBFD5C7-ACE9-964E-9D67-37106E89F68C}" type="pres">
      <dgm:prSet presAssocID="{88BB8B43-0D91-FE4E-9A31-0566716F4135}" presName="hierRoot3" presStyleCnt="0"/>
      <dgm:spPr/>
    </dgm:pt>
    <dgm:pt modelId="{7CF8EE26-4EF8-A74E-9D7D-A4657225F220}" type="pres">
      <dgm:prSet presAssocID="{88BB8B43-0D91-FE4E-9A31-0566716F4135}" presName="composite3" presStyleCnt="0"/>
      <dgm:spPr/>
    </dgm:pt>
    <dgm:pt modelId="{F6F81BFA-69FD-3C49-B337-93AF41F19041}" type="pres">
      <dgm:prSet presAssocID="{88BB8B43-0D91-FE4E-9A31-0566716F4135}" presName="background3" presStyleLbl="node3" presStyleIdx="1" presStyleCnt="3"/>
      <dgm:spPr/>
    </dgm:pt>
    <dgm:pt modelId="{33DA5E09-74AB-F94B-BCEC-8177B2A4A66A}" type="pres">
      <dgm:prSet presAssocID="{88BB8B43-0D91-FE4E-9A31-0566716F4135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2223ED-CF23-E740-8A29-F359056070B6}" type="pres">
      <dgm:prSet presAssocID="{88BB8B43-0D91-FE4E-9A31-0566716F4135}" presName="hierChild4" presStyleCnt="0"/>
      <dgm:spPr/>
    </dgm:pt>
    <dgm:pt modelId="{B12D4874-94A4-C24F-81A4-0EDFCC01B444}" type="pres">
      <dgm:prSet presAssocID="{37C5777F-DAFA-884A-99CD-3EF45CA10D35}" presName="Name23" presStyleLbl="parChTrans1D4" presStyleIdx="1" presStyleCnt="3"/>
      <dgm:spPr/>
      <dgm:t>
        <a:bodyPr/>
        <a:lstStyle/>
        <a:p>
          <a:endParaRPr lang="en-US"/>
        </a:p>
      </dgm:t>
    </dgm:pt>
    <dgm:pt modelId="{721B44EF-FF79-3040-BA7B-A37004855F8B}" type="pres">
      <dgm:prSet presAssocID="{44E5D404-B0A0-6748-9C1F-4D94F9234FDF}" presName="hierRoot4" presStyleCnt="0"/>
      <dgm:spPr/>
    </dgm:pt>
    <dgm:pt modelId="{08FDDC31-9AD9-234C-B739-C13310BB30EB}" type="pres">
      <dgm:prSet presAssocID="{44E5D404-B0A0-6748-9C1F-4D94F9234FDF}" presName="composite4" presStyleCnt="0"/>
      <dgm:spPr/>
    </dgm:pt>
    <dgm:pt modelId="{C4124FD6-5F72-DF48-824A-4501B7DA110E}" type="pres">
      <dgm:prSet presAssocID="{44E5D404-B0A0-6748-9C1F-4D94F9234FDF}" presName="background4" presStyleLbl="node4" presStyleIdx="1" presStyleCnt="3"/>
      <dgm:spPr/>
    </dgm:pt>
    <dgm:pt modelId="{16372944-7C51-FC40-BBE6-449A90D487DF}" type="pres">
      <dgm:prSet presAssocID="{44E5D404-B0A0-6748-9C1F-4D94F9234FDF}" presName="text4" presStyleLbl="fgAcc4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113FEF-AA12-8344-AF91-B92B7AC108A9}" type="pres">
      <dgm:prSet presAssocID="{44E5D404-B0A0-6748-9C1F-4D94F9234FDF}" presName="hierChild5" presStyleCnt="0"/>
      <dgm:spPr/>
    </dgm:pt>
    <dgm:pt modelId="{FF4DC232-CF7D-824C-B7A9-4853C968C3C1}" type="pres">
      <dgm:prSet presAssocID="{BB07C8BF-36FA-F947-8A76-2DCA3693D135}" presName="Name10" presStyleLbl="parChTrans1D2" presStyleIdx="1" presStyleCnt="2"/>
      <dgm:spPr/>
      <dgm:t>
        <a:bodyPr/>
        <a:lstStyle/>
        <a:p>
          <a:endParaRPr lang="en-US"/>
        </a:p>
      </dgm:t>
    </dgm:pt>
    <dgm:pt modelId="{3BA7C6D0-FD55-7747-9F7E-41F0ED0F3466}" type="pres">
      <dgm:prSet presAssocID="{8027B068-0645-1F48-A95C-5068308A5569}" presName="hierRoot2" presStyleCnt="0"/>
      <dgm:spPr/>
    </dgm:pt>
    <dgm:pt modelId="{54B59F68-DC59-9347-AFD2-3E5758203589}" type="pres">
      <dgm:prSet presAssocID="{8027B068-0645-1F48-A95C-5068308A5569}" presName="composite2" presStyleCnt="0"/>
      <dgm:spPr/>
    </dgm:pt>
    <dgm:pt modelId="{509DF7B1-73D3-8A40-993E-C50CF71F4999}" type="pres">
      <dgm:prSet presAssocID="{8027B068-0645-1F48-A95C-5068308A5569}" presName="background2" presStyleLbl="node2" presStyleIdx="1" presStyleCnt="2"/>
      <dgm:spPr/>
    </dgm:pt>
    <dgm:pt modelId="{1547790C-58D1-BA48-A960-D14770149EE5}" type="pres">
      <dgm:prSet presAssocID="{8027B068-0645-1F48-A95C-5068308A5569}" presName="text2" presStyleLbl="fgAcc2" presStyleIdx="1" presStyleCnt="2" custScaleX="1216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A79238-FF46-A64E-AF55-ED84A77DCB3C}" type="pres">
      <dgm:prSet presAssocID="{8027B068-0645-1F48-A95C-5068308A5569}" presName="hierChild3" presStyleCnt="0"/>
      <dgm:spPr/>
    </dgm:pt>
    <dgm:pt modelId="{755D36B9-DF65-B447-8514-79129A68F18D}" type="pres">
      <dgm:prSet presAssocID="{7442E5C2-9A82-7E4F-929B-D75B67DFA939}" presName="Name17" presStyleLbl="parChTrans1D3" presStyleIdx="2" presStyleCnt="3"/>
      <dgm:spPr/>
      <dgm:t>
        <a:bodyPr/>
        <a:lstStyle/>
        <a:p>
          <a:endParaRPr lang="en-US"/>
        </a:p>
      </dgm:t>
    </dgm:pt>
    <dgm:pt modelId="{0DCBA477-C9D1-8F4F-A58D-5D6E39A88845}" type="pres">
      <dgm:prSet presAssocID="{8EFEDE41-BC82-D147-90E7-24D77DD06853}" presName="hierRoot3" presStyleCnt="0"/>
      <dgm:spPr/>
    </dgm:pt>
    <dgm:pt modelId="{94AD48AC-299D-1844-B5D7-D1C5F6B255C8}" type="pres">
      <dgm:prSet presAssocID="{8EFEDE41-BC82-D147-90E7-24D77DD06853}" presName="composite3" presStyleCnt="0"/>
      <dgm:spPr/>
    </dgm:pt>
    <dgm:pt modelId="{961B66BC-9B1F-4249-86B7-2AA2737A583D}" type="pres">
      <dgm:prSet presAssocID="{8EFEDE41-BC82-D147-90E7-24D77DD06853}" presName="background3" presStyleLbl="node3" presStyleIdx="2" presStyleCnt="3"/>
      <dgm:spPr/>
    </dgm:pt>
    <dgm:pt modelId="{ECE99CCB-918D-624E-B654-401B4A07994C}" type="pres">
      <dgm:prSet presAssocID="{8EFEDE41-BC82-D147-90E7-24D77DD06853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9B430B-CE0E-7E4C-9A67-48F324EEE529}" type="pres">
      <dgm:prSet presAssocID="{8EFEDE41-BC82-D147-90E7-24D77DD06853}" presName="hierChild4" presStyleCnt="0"/>
      <dgm:spPr/>
    </dgm:pt>
    <dgm:pt modelId="{44874707-E7A5-F741-BE63-88E96C3C8423}" type="pres">
      <dgm:prSet presAssocID="{CAE718B9-019F-1442-B13B-43AE8BF9BA6E}" presName="Name23" presStyleLbl="parChTrans1D4" presStyleIdx="2" presStyleCnt="3"/>
      <dgm:spPr/>
      <dgm:t>
        <a:bodyPr/>
        <a:lstStyle/>
        <a:p>
          <a:endParaRPr lang="en-US"/>
        </a:p>
      </dgm:t>
    </dgm:pt>
    <dgm:pt modelId="{27B38C3A-7ABB-0D4E-9D53-E746E37D0A26}" type="pres">
      <dgm:prSet presAssocID="{CEA20A46-2A77-4641-BD30-C0E651D322A5}" presName="hierRoot4" presStyleCnt="0"/>
      <dgm:spPr/>
    </dgm:pt>
    <dgm:pt modelId="{6A8E831B-A08B-E649-9047-123B5C52A780}" type="pres">
      <dgm:prSet presAssocID="{CEA20A46-2A77-4641-BD30-C0E651D322A5}" presName="composite4" presStyleCnt="0"/>
      <dgm:spPr/>
    </dgm:pt>
    <dgm:pt modelId="{B3E8BADE-DB74-D249-8F11-615C932E898B}" type="pres">
      <dgm:prSet presAssocID="{CEA20A46-2A77-4641-BD30-C0E651D322A5}" presName="background4" presStyleLbl="node4" presStyleIdx="2" presStyleCnt="3"/>
      <dgm:spPr/>
    </dgm:pt>
    <dgm:pt modelId="{B8CBD073-11D4-814F-8CCC-42F285007C06}" type="pres">
      <dgm:prSet presAssocID="{CEA20A46-2A77-4641-BD30-C0E651D322A5}" presName="text4" presStyleLbl="fgAcc4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4EC73E-A28D-CB48-B569-05D8DC924288}" type="pres">
      <dgm:prSet presAssocID="{CEA20A46-2A77-4641-BD30-C0E651D322A5}" presName="hierChild5" presStyleCnt="0"/>
      <dgm:spPr/>
    </dgm:pt>
  </dgm:ptLst>
  <dgm:cxnLst>
    <dgm:cxn modelId="{1F47D4AC-6962-344C-A29C-E620DA46EBF0}" type="presOf" srcId="{2EDD3D36-231E-EC4B-9845-5A0D70239C8C}" destId="{02A6C8DE-4AF0-E344-B86A-212FE4CCCEEE}" srcOrd="0" destOrd="0" presId="urn:microsoft.com/office/officeart/2005/8/layout/hierarchy1"/>
    <dgm:cxn modelId="{0F62199D-D6F4-1D4F-92D7-C1D401BED1B2}" srcId="{88BB8B43-0D91-FE4E-9A31-0566716F4135}" destId="{44E5D404-B0A0-6748-9C1F-4D94F9234FDF}" srcOrd="0" destOrd="0" parTransId="{37C5777F-DAFA-884A-99CD-3EF45CA10D35}" sibTransId="{414115A7-1CA0-8D4D-9692-C6E6F05A22CC}"/>
    <dgm:cxn modelId="{E9DF0A6E-3A28-5A44-B4AA-FC2223DCF44E}" srcId="{7D19297D-E0EA-454C-B0B7-369CF55760BF}" destId="{88BB8B43-0D91-FE4E-9A31-0566716F4135}" srcOrd="1" destOrd="0" parTransId="{2D24F77B-A2F2-7240-8ED8-C823CE3CCA1B}" sibTransId="{F36B90EE-9820-2140-8FE5-76E5374747E2}"/>
    <dgm:cxn modelId="{E8EC05E0-0570-2D4A-AD7C-1E29D17C48F2}" srcId="{7D19297D-E0EA-454C-B0B7-369CF55760BF}" destId="{A712ABE8-AB75-A041-B2AD-CDAEDC38F736}" srcOrd="0" destOrd="0" parTransId="{86F7CE60-55F1-B045-8CDC-0D4A07DB1522}" sibTransId="{40D8F138-2650-5B49-8EE4-E41D9E36D69B}"/>
    <dgm:cxn modelId="{E326FD70-6D2F-8246-B3FE-CA23CA3B523B}" type="presOf" srcId="{37C5777F-DAFA-884A-99CD-3EF45CA10D35}" destId="{B12D4874-94A4-C24F-81A4-0EDFCC01B444}" srcOrd="0" destOrd="0" presId="urn:microsoft.com/office/officeart/2005/8/layout/hierarchy1"/>
    <dgm:cxn modelId="{45F8B1C1-44C5-7B41-B6FF-D7A85AF979BE}" srcId="{3E744D3E-8F1E-A64C-B22B-76865127E345}" destId="{7D19297D-E0EA-454C-B0B7-369CF55760BF}" srcOrd="0" destOrd="0" parTransId="{8E34EC3E-91A9-4044-A7D5-0E48A03E35A5}" sibTransId="{0AECCB35-AA9F-1245-B3D0-30E74E1F9157}"/>
    <dgm:cxn modelId="{15E0A7E8-768E-164E-B197-FCF91B0EAC67}" type="presOf" srcId="{E86E9201-E26A-A54E-AD0C-90228D57EBDB}" destId="{97AB8609-D905-3941-9C03-19595CCD9853}" srcOrd="0" destOrd="0" presId="urn:microsoft.com/office/officeart/2005/8/layout/hierarchy1"/>
    <dgm:cxn modelId="{D65A81CF-F143-E345-844C-BC054AB8A282}" type="presOf" srcId="{CAE718B9-019F-1442-B13B-43AE8BF9BA6E}" destId="{44874707-E7A5-F741-BE63-88E96C3C8423}" srcOrd="0" destOrd="0" presId="urn:microsoft.com/office/officeart/2005/8/layout/hierarchy1"/>
    <dgm:cxn modelId="{001C67F5-EE64-ED47-9C5F-89E1D67ED850}" type="presOf" srcId="{8E34EC3E-91A9-4044-A7D5-0E48A03E35A5}" destId="{2631190B-EDED-D448-AC6B-C9872EF372F0}" srcOrd="0" destOrd="0" presId="urn:microsoft.com/office/officeart/2005/8/layout/hierarchy1"/>
    <dgm:cxn modelId="{AF1628DF-0929-6249-BE71-361BFC7A2BDD}" type="presOf" srcId="{44E5D404-B0A0-6748-9C1F-4D94F9234FDF}" destId="{16372944-7C51-FC40-BBE6-449A90D487DF}" srcOrd="0" destOrd="0" presId="urn:microsoft.com/office/officeart/2005/8/layout/hierarchy1"/>
    <dgm:cxn modelId="{49B71AF7-502F-264A-A78B-DB20AB9A45B1}" type="presOf" srcId="{2D24F77B-A2F2-7240-8ED8-C823CE3CCA1B}" destId="{958F854A-DA14-1048-8CD9-C4DB05950056}" srcOrd="0" destOrd="0" presId="urn:microsoft.com/office/officeart/2005/8/layout/hierarchy1"/>
    <dgm:cxn modelId="{F40C7594-69F4-AD43-8666-F724F33DA335}" type="presOf" srcId="{88BB8B43-0D91-FE4E-9A31-0566716F4135}" destId="{33DA5E09-74AB-F94B-BCEC-8177B2A4A66A}" srcOrd="0" destOrd="0" presId="urn:microsoft.com/office/officeart/2005/8/layout/hierarchy1"/>
    <dgm:cxn modelId="{A81A265B-0F47-0947-AF77-9456F1B86FAE}" srcId="{A712ABE8-AB75-A041-B2AD-CDAEDC38F736}" destId="{6BDD5DF9-2603-1049-811A-DE9C9F9B4305}" srcOrd="0" destOrd="0" parTransId="{E86E9201-E26A-A54E-AD0C-90228D57EBDB}" sibTransId="{73CE72C5-93F8-CC4C-BDCA-6ECA544F7F87}"/>
    <dgm:cxn modelId="{FFDA279A-FF02-B74A-9B3A-CED75828326E}" srcId="{8EFEDE41-BC82-D147-90E7-24D77DD06853}" destId="{CEA20A46-2A77-4641-BD30-C0E651D322A5}" srcOrd="0" destOrd="0" parTransId="{CAE718B9-019F-1442-B13B-43AE8BF9BA6E}" sibTransId="{5564B1CE-D6C1-764B-BEF6-03D5DE2C7A3F}"/>
    <dgm:cxn modelId="{351B501B-EC90-B343-A328-BC1DDDAA6EEF}" type="presOf" srcId="{CEA20A46-2A77-4641-BD30-C0E651D322A5}" destId="{B8CBD073-11D4-814F-8CCC-42F285007C06}" srcOrd="0" destOrd="0" presId="urn:microsoft.com/office/officeart/2005/8/layout/hierarchy1"/>
    <dgm:cxn modelId="{7948A942-8BC0-2746-9C9C-711CA9F027BD}" type="presOf" srcId="{A712ABE8-AB75-A041-B2AD-CDAEDC38F736}" destId="{4C72BBD7-FDF4-334A-984C-EE4F56AD8019}" srcOrd="0" destOrd="0" presId="urn:microsoft.com/office/officeart/2005/8/layout/hierarchy1"/>
    <dgm:cxn modelId="{8093A55F-62CE-5A47-B9D6-F7B1EB43B923}" type="presOf" srcId="{6BDD5DF9-2603-1049-811A-DE9C9F9B4305}" destId="{F1580D16-02BC-8E47-8A62-4BDBE1AAD2D5}" srcOrd="0" destOrd="0" presId="urn:microsoft.com/office/officeart/2005/8/layout/hierarchy1"/>
    <dgm:cxn modelId="{6A0C3825-D6AC-EF46-B086-25CA2C52C211}" type="presOf" srcId="{8EFEDE41-BC82-D147-90E7-24D77DD06853}" destId="{ECE99CCB-918D-624E-B654-401B4A07994C}" srcOrd="0" destOrd="0" presId="urn:microsoft.com/office/officeart/2005/8/layout/hierarchy1"/>
    <dgm:cxn modelId="{8BF47005-6830-CC41-A22A-7DC26714FA59}" type="presOf" srcId="{86F7CE60-55F1-B045-8CDC-0D4A07DB1522}" destId="{DB9275FE-7A9F-E543-988F-B19B0B4FD01F}" srcOrd="0" destOrd="0" presId="urn:microsoft.com/office/officeart/2005/8/layout/hierarchy1"/>
    <dgm:cxn modelId="{B972E166-2033-894E-BA69-B97E46508904}" type="presOf" srcId="{7D19297D-E0EA-454C-B0B7-369CF55760BF}" destId="{3573548D-DC54-4F40-8D80-AFDE555123DD}" srcOrd="0" destOrd="0" presId="urn:microsoft.com/office/officeart/2005/8/layout/hierarchy1"/>
    <dgm:cxn modelId="{2B085FCC-8418-8446-9EBF-80582610505A}" type="presOf" srcId="{7442E5C2-9A82-7E4F-929B-D75B67DFA939}" destId="{755D36B9-DF65-B447-8514-79129A68F18D}" srcOrd="0" destOrd="0" presId="urn:microsoft.com/office/officeart/2005/8/layout/hierarchy1"/>
    <dgm:cxn modelId="{A44D6C38-2EE4-AD4A-842C-3FC24F3439F0}" srcId="{3E744D3E-8F1E-A64C-B22B-76865127E345}" destId="{8027B068-0645-1F48-A95C-5068308A5569}" srcOrd="1" destOrd="0" parTransId="{BB07C8BF-36FA-F947-8A76-2DCA3693D135}" sibTransId="{6D6624FE-5FEE-3544-860A-87707795C118}"/>
    <dgm:cxn modelId="{9D042917-0910-4445-AA24-1C8D1FA293D7}" srcId="{2EDD3D36-231E-EC4B-9845-5A0D70239C8C}" destId="{3E744D3E-8F1E-A64C-B22B-76865127E345}" srcOrd="0" destOrd="0" parTransId="{20225FCF-DE94-4445-926F-33FA15D39821}" sibTransId="{53AD7F2C-5536-F245-882C-5A291F33B877}"/>
    <dgm:cxn modelId="{4CD3AA90-0FD0-2B46-9A79-AEFDE647A9C5}" type="presOf" srcId="{BB07C8BF-36FA-F947-8A76-2DCA3693D135}" destId="{FF4DC232-CF7D-824C-B7A9-4853C968C3C1}" srcOrd="0" destOrd="0" presId="urn:microsoft.com/office/officeart/2005/8/layout/hierarchy1"/>
    <dgm:cxn modelId="{17D282FA-6F01-5A46-9F38-526A8B8B7976}" type="presOf" srcId="{3E744D3E-8F1E-A64C-B22B-76865127E345}" destId="{F85625ED-F085-4B42-A9D1-1E91E70498A9}" srcOrd="0" destOrd="0" presId="urn:microsoft.com/office/officeart/2005/8/layout/hierarchy1"/>
    <dgm:cxn modelId="{24D42E6C-4D87-0940-BD1B-E3C0146BD151}" srcId="{8027B068-0645-1F48-A95C-5068308A5569}" destId="{8EFEDE41-BC82-D147-90E7-24D77DD06853}" srcOrd="0" destOrd="0" parTransId="{7442E5C2-9A82-7E4F-929B-D75B67DFA939}" sibTransId="{D49ADB15-591E-1045-A4B5-D0A414B71576}"/>
    <dgm:cxn modelId="{0CA10C04-DB6A-DC42-9D2D-24BE6E8B6050}" type="presOf" srcId="{8027B068-0645-1F48-A95C-5068308A5569}" destId="{1547790C-58D1-BA48-A960-D14770149EE5}" srcOrd="0" destOrd="0" presId="urn:microsoft.com/office/officeart/2005/8/layout/hierarchy1"/>
    <dgm:cxn modelId="{D451EF84-8C6D-6C4E-A4E1-045C95A37141}" type="presParOf" srcId="{02A6C8DE-4AF0-E344-B86A-212FE4CCCEEE}" destId="{348309A4-6D4D-294C-98DB-796A56077040}" srcOrd="0" destOrd="0" presId="urn:microsoft.com/office/officeart/2005/8/layout/hierarchy1"/>
    <dgm:cxn modelId="{3F1AF941-CECA-8841-BCE8-E94054C7AFB8}" type="presParOf" srcId="{348309A4-6D4D-294C-98DB-796A56077040}" destId="{6EB2D5C0-31C2-3343-AFC1-ACCC0AB74C19}" srcOrd="0" destOrd="0" presId="urn:microsoft.com/office/officeart/2005/8/layout/hierarchy1"/>
    <dgm:cxn modelId="{12874506-BE94-BB44-8EEC-CB534BC6C104}" type="presParOf" srcId="{6EB2D5C0-31C2-3343-AFC1-ACCC0AB74C19}" destId="{73E6CFE2-6559-554F-963B-623D407349CE}" srcOrd="0" destOrd="0" presId="urn:microsoft.com/office/officeart/2005/8/layout/hierarchy1"/>
    <dgm:cxn modelId="{8AFF1927-9DBE-1743-A7BD-D4BE496F3EF3}" type="presParOf" srcId="{6EB2D5C0-31C2-3343-AFC1-ACCC0AB74C19}" destId="{F85625ED-F085-4B42-A9D1-1E91E70498A9}" srcOrd="1" destOrd="0" presId="urn:microsoft.com/office/officeart/2005/8/layout/hierarchy1"/>
    <dgm:cxn modelId="{8B0087C1-9C25-F247-AEEC-EE37D52ADAEC}" type="presParOf" srcId="{348309A4-6D4D-294C-98DB-796A56077040}" destId="{0C47AAA7-EF4B-184F-B0B1-7F709F13A2A3}" srcOrd="1" destOrd="0" presId="urn:microsoft.com/office/officeart/2005/8/layout/hierarchy1"/>
    <dgm:cxn modelId="{12CB32B0-BFAC-7840-99E8-D29132B72435}" type="presParOf" srcId="{0C47AAA7-EF4B-184F-B0B1-7F709F13A2A3}" destId="{2631190B-EDED-D448-AC6B-C9872EF372F0}" srcOrd="0" destOrd="0" presId="urn:microsoft.com/office/officeart/2005/8/layout/hierarchy1"/>
    <dgm:cxn modelId="{A4F928F2-B022-D046-A816-D9A8FBC66116}" type="presParOf" srcId="{0C47AAA7-EF4B-184F-B0B1-7F709F13A2A3}" destId="{7F4C8362-F9DC-F840-81D8-F426DB9B481E}" srcOrd="1" destOrd="0" presId="urn:microsoft.com/office/officeart/2005/8/layout/hierarchy1"/>
    <dgm:cxn modelId="{0B47A318-F82A-7440-812E-232DBC2F364B}" type="presParOf" srcId="{7F4C8362-F9DC-F840-81D8-F426DB9B481E}" destId="{3C177278-F103-A84F-82DE-5C014B68A7DB}" srcOrd="0" destOrd="0" presId="urn:microsoft.com/office/officeart/2005/8/layout/hierarchy1"/>
    <dgm:cxn modelId="{5C8B0FB5-797F-6848-B0CD-10E53BB01AFC}" type="presParOf" srcId="{3C177278-F103-A84F-82DE-5C014B68A7DB}" destId="{9B9292D9-F660-A14C-BA22-BF3EBA79D498}" srcOrd="0" destOrd="0" presId="urn:microsoft.com/office/officeart/2005/8/layout/hierarchy1"/>
    <dgm:cxn modelId="{202BC6C6-9BE3-7645-9EF2-0E0CD1047DFF}" type="presParOf" srcId="{3C177278-F103-A84F-82DE-5C014B68A7DB}" destId="{3573548D-DC54-4F40-8D80-AFDE555123DD}" srcOrd="1" destOrd="0" presId="urn:microsoft.com/office/officeart/2005/8/layout/hierarchy1"/>
    <dgm:cxn modelId="{7F0EB9F7-5471-FF49-B88A-464B60B69DDC}" type="presParOf" srcId="{7F4C8362-F9DC-F840-81D8-F426DB9B481E}" destId="{A6F435DB-849E-6C4C-98C6-916131561B7E}" srcOrd="1" destOrd="0" presId="urn:microsoft.com/office/officeart/2005/8/layout/hierarchy1"/>
    <dgm:cxn modelId="{9D88EDCD-8B79-AF4E-9BA0-176AE8852D51}" type="presParOf" srcId="{A6F435DB-849E-6C4C-98C6-916131561B7E}" destId="{DB9275FE-7A9F-E543-988F-B19B0B4FD01F}" srcOrd="0" destOrd="0" presId="urn:microsoft.com/office/officeart/2005/8/layout/hierarchy1"/>
    <dgm:cxn modelId="{1F384B03-2F54-384D-8FF4-C0B0F1E5E38E}" type="presParOf" srcId="{A6F435DB-849E-6C4C-98C6-916131561B7E}" destId="{C04844CD-704E-4543-AB66-6E76D1A7B362}" srcOrd="1" destOrd="0" presId="urn:microsoft.com/office/officeart/2005/8/layout/hierarchy1"/>
    <dgm:cxn modelId="{A2169B2E-9C43-644C-AFC0-3DA252BA627F}" type="presParOf" srcId="{C04844CD-704E-4543-AB66-6E76D1A7B362}" destId="{3D12E5C7-0B41-F549-85E1-5988CBC8A053}" srcOrd="0" destOrd="0" presId="urn:microsoft.com/office/officeart/2005/8/layout/hierarchy1"/>
    <dgm:cxn modelId="{43254A43-2767-4D4A-BDDC-11D025D910A5}" type="presParOf" srcId="{3D12E5C7-0B41-F549-85E1-5988CBC8A053}" destId="{35C667DD-ACF6-F645-B8CF-D9A72B80158E}" srcOrd="0" destOrd="0" presId="urn:microsoft.com/office/officeart/2005/8/layout/hierarchy1"/>
    <dgm:cxn modelId="{7DE3E5B2-5F07-DF4D-BBB7-2CE537F68482}" type="presParOf" srcId="{3D12E5C7-0B41-F549-85E1-5988CBC8A053}" destId="{4C72BBD7-FDF4-334A-984C-EE4F56AD8019}" srcOrd="1" destOrd="0" presId="urn:microsoft.com/office/officeart/2005/8/layout/hierarchy1"/>
    <dgm:cxn modelId="{3D456227-8D7A-DF46-B689-E1D77DB7B337}" type="presParOf" srcId="{C04844CD-704E-4543-AB66-6E76D1A7B362}" destId="{4A4964D3-E8DB-3C4C-B187-95FFDE1A3ECC}" srcOrd="1" destOrd="0" presId="urn:microsoft.com/office/officeart/2005/8/layout/hierarchy1"/>
    <dgm:cxn modelId="{78CBFEAE-F145-7844-89E5-55ACEC2CA912}" type="presParOf" srcId="{4A4964D3-E8DB-3C4C-B187-95FFDE1A3ECC}" destId="{97AB8609-D905-3941-9C03-19595CCD9853}" srcOrd="0" destOrd="0" presId="urn:microsoft.com/office/officeart/2005/8/layout/hierarchy1"/>
    <dgm:cxn modelId="{0C403153-50E3-EC46-9163-BB245FED5F17}" type="presParOf" srcId="{4A4964D3-E8DB-3C4C-B187-95FFDE1A3ECC}" destId="{98281C38-43AA-FD4C-9400-25901CC9A74F}" srcOrd="1" destOrd="0" presId="urn:microsoft.com/office/officeart/2005/8/layout/hierarchy1"/>
    <dgm:cxn modelId="{DB33894F-9FDB-F842-873A-270EC2BD72A8}" type="presParOf" srcId="{98281C38-43AA-FD4C-9400-25901CC9A74F}" destId="{4CCB2E68-5167-E440-BFC7-5F698308BB5F}" srcOrd="0" destOrd="0" presId="urn:microsoft.com/office/officeart/2005/8/layout/hierarchy1"/>
    <dgm:cxn modelId="{D396679A-A3B1-964D-9DE5-BC7854E7A24A}" type="presParOf" srcId="{4CCB2E68-5167-E440-BFC7-5F698308BB5F}" destId="{9B0C86DE-3716-B74E-88ED-1623994C9A28}" srcOrd="0" destOrd="0" presId="urn:microsoft.com/office/officeart/2005/8/layout/hierarchy1"/>
    <dgm:cxn modelId="{46526F50-6CE8-9F41-958A-5FC1DE25E5E5}" type="presParOf" srcId="{4CCB2E68-5167-E440-BFC7-5F698308BB5F}" destId="{F1580D16-02BC-8E47-8A62-4BDBE1AAD2D5}" srcOrd="1" destOrd="0" presId="urn:microsoft.com/office/officeart/2005/8/layout/hierarchy1"/>
    <dgm:cxn modelId="{DCD31B7F-396E-7D44-A36B-58890DCD7530}" type="presParOf" srcId="{98281C38-43AA-FD4C-9400-25901CC9A74F}" destId="{FB968CCB-3CE5-8742-AF4F-A44370CEF509}" srcOrd="1" destOrd="0" presId="urn:microsoft.com/office/officeart/2005/8/layout/hierarchy1"/>
    <dgm:cxn modelId="{88D902C1-D01F-A347-A8B5-0AD268A64E23}" type="presParOf" srcId="{A6F435DB-849E-6C4C-98C6-916131561B7E}" destId="{958F854A-DA14-1048-8CD9-C4DB05950056}" srcOrd="2" destOrd="0" presId="urn:microsoft.com/office/officeart/2005/8/layout/hierarchy1"/>
    <dgm:cxn modelId="{2C66EE57-AC6B-3B46-A1D1-7639B6E6FB4C}" type="presParOf" srcId="{A6F435DB-849E-6C4C-98C6-916131561B7E}" destId="{ACBFD5C7-ACE9-964E-9D67-37106E89F68C}" srcOrd="3" destOrd="0" presId="urn:microsoft.com/office/officeart/2005/8/layout/hierarchy1"/>
    <dgm:cxn modelId="{C53E7D68-6E2B-8B4D-AB75-07F75F75F858}" type="presParOf" srcId="{ACBFD5C7-ACE9-964E-9D67-37106E89F68C}" destId="{7CF8EE26-4EF8-A74E-9D7D-A4657225F220}" srcOrd="0" destOrd="0" presId="urn:microsoft.com/office/officeart/2005/8/layout/hierarchy1"/>
    <dgm:cxn modelId="{C3CAB571-3848-0D4B-9DDE-8FBC6E13DD8E}" type="presParOf" srcId="{7CF8EE26-4EF8-A74E-9D7D-A4657225F220}" destId="{F6F81BFA-69FD-3C49-B337-93AF41F19041}" srcOrd="0" destOrd="0" presId="urn:microsoft.com/office/officeart/2005/8/layout/hierarchy1"/>
    <dgm:cxn modelId="{BCBFE578-BE61-6548-83AC-CD88850FC9CA}" type="presParOf" srcId="{7CF8EE26-4EF8-A74E-9D7D-A4657225F220}" destId="{33DA5E09-74AB-F94B-BCEC-8177B2A4A66A}" srcOrd="1" destOrd="0" presId="urn:microsoft.com/office/officeart/2005/8/layout/hierarchy1"/>
    <dgm:cxn modelId="{3C0476DA-C613-7D4A-B7C6-EFC8912171B6}" type="presParOf" srcId="{ACBFD5C7-ACE9-964E-9D67-37106E89F68C}" destId="{D82223ED-CF23-E740-8A29-F359056070B6}" srcOrd="1" destOrd="0" presId="urn:microsoft.com/office/officeart/2005/8/layout/hierarchy1"/>
    <dgm:cxn modelId="{387FFA7C-87D6-8540-B6B6-36D7BF2E14FA}" type="presParOf" srcId="{D82223ED-CF23-E740-8A29-F359056070B6}" destId="{B12D4874-94A4-C24F-81A4-0EDFCC01B444}" srcOrd="0" destOrd="0" presId="urn:microsoft.com/office/officeart/2005/8/layout/hierarchy1"/>
    <dgm:cxn modelId="{3AC8A35D-4BB7-CE4E-A87B-1AD87AF9F27D}" type="presParOf" srcId="{D82223ED-CF23-E740-8A29-F359056070B6}" destId="{721B44EF-FF79-3040-BA7B-A37004855F8B}" srcOrd="1" destOrd="0" presId="urn:microsoft.com/office/officeart/2005/8/layout/hierarchy1"/>
    <dgm:cxn modelId="{9A532573-E975-C446-AFB8-49F383925D19}" type="presParOf" srcId="{721B44EF-FF79-3040-BA7B-A37004855F8B}" destId="{08FDDC31-9AD9-234C-B739-C13310BB30EB}" srcOrd="0" destOrd="0" presId="urn:microsoft.com/office/officeart/2005/8/layout/hierarchy1"/>
    <dgm:cxn modelId="{F761749B-7BC7-CF4F-996B-7D1B54DFC1FD}" type="presParOf" srcId="{08FDDC31-9AD9-234C-B739-C13310BB30EB}" destId="{C4124FD6-5F72-DF48-824A-4501B7DA110E}" srcOrd="0" destOrd="0" presId="urn:microsoft.com/office/officeart/2005/8/layout/hierarchy1"/>
    <dgm:cxn modelId="{C6E8D48F-42C8-3647-8FFB-65C43DEB9D8B}" type="presParOf" srcId="{08FDDC31-9AD9-234C-B739-C13310BB30EB}" destId="{16372944-7C51-FC40-BBE6-449A90D487DF}" srcOrd="1" destOrd="0" presId="urn:microsoft.com/office/officeart/2005/8/layout/hierarchy1"/>
    <dgm:cxn modelId="{DBFFA9DD-E6CB-C443-B945-409587869407}" type="presParOf" srcId="{721B44EF-FF79-3040-BA7B-A37004855F8B}" destId="{D6113FEF-AA12-8344-AF91-B92B7AC108A9}" srcOrd="1" destOrd="0" presId="urn:microsoft.com/office/officeart/2005/8/layout/hierarchy1"/>
    <dgm:cxn modelId="{4A164DAE-BEDD-F844-98F8-4086AB6DB94F}" type="presParOf" srcId="{0C47AAA7-EF4B-184F-B0B1-7F709F13A2A3}" destId="{FF4DC232-CF7D-824C-B7A9-4853C968C3C1}" srcOrd="2" destOrd="0" presId="urn:microsoft.com/office/officeart/2005/8/layout/hierarchy1"/>
    <dgm:cxn modelId="{CAA8D4A0-5E13-924C-AB00-04605E8D6894}" type="presParOf" srcId="{0C47AAA7-EF4B-184F-B0B1-7F709F13A2A3}" destId="{3BA7C6D0-FD55-7747-9F7E-41F0ED0F3466}" srcOrd="3" destOrd="0" presId="urn:microsoft.com/office/officeart/2005/8/layout/hierarchy1"/>
    <dgm:cxn modelId="{ADDB11D4-2AEB-2542-861F-25372018AAC5}" type="presParOf" srcId="{3BA7C6D0-FD55-7747-9F7E-41F0ED0F3466}" destId="{54B59F68-DC59-9347-AFD2-3E5758203589}" srcOrd="0" destOrd="0" presId="urn:microsoft.com/office/officeart/2005/8/layout/hierarchy1"/>
    <dgm:cxn modelId="{87715DBB-22B9-4B4F-81F4-23AC00844659}" type="presParOf" srcId="{54B59F68-DC59-9347-AFD2-3E5758203589}" destId="{509DF7B1-73D3-8A40-993E-C50CF71F4999}" srcOrd="0" destOrd="0" presId="urn:microsoft.com/office/officeart/2005/8/layout/hierarchy1"/>
    <dgm:cxn modelId="{FD614C74-E9D5-A24F-B6FD-3A987E31CC27}" type="presParOf" srcId="{54B59F68-DC59-9347-AFD2-3E5758203589}" destId="{1547790C-58D1-BA48-A960-D14770149EE5}" srcOrd="1" destOrd="0" presId="urn:microsoft.com/office/officeart/2005/8/layout/hierarchy1"/>
    <dgm:cxn modelId="{84993FE5-C629-9D43-94AC-7830B089757A}" type="presParOf" srcId="{3BA7C6D0-FD55-7747-9F7E-41F0ED0F3466}" destId="{90A79238-FF46-A64E-AF55-ED84A77DCB3C}" srcOrd="1" destOrd="0" presId="urn:microsoft.com/office/officeart/2005/8/layout/hierarchy1"/>
    <dgm:cxn modelId="{9D231FAD-AA7B-4647-8CC3-DC41A0936048}" type="presParOf" srcId="{90A79238-FF46-A64E-AF55-ED84A77DCB3C}" destId="{755D36B9-DF65-B447-8514-79129A68F18D}" srcOrd="0" destOrd="0" presId="urn:microsoft.com/office/officeart/2005/8/layout/hierarchy1"/>
    <dgm:cxn modelId="{E9E46F57-6DAD-5C48-A0FF-CC551E83BC7E}" type="presParOf" srcId="{90A79238-FF46-A64E-AF55-ED84A77DCB3C}" destId="{0DCBA477-C9D1-8F4F-A58D-5D6E39A88845}" srcOrd="1" destOrd="0" presId="urn:microsoft.com/office/officeart/2005/8/layout/hierarchy1"/>
    <dgm:cxn modelId="{2CB9F5F4-DF2F-874C-BA6C-6BD8CFF60B51}" type="presParOf" srcId="{0DCBA477-C9D1-8F4F-A58D-5D6E39A88845}" destId="{94AD48AC-299D-1844-B5D7-D1C5F6B255C8}" srcOrd="0" destOrd="0" presId="urn:microsoft.com/office/officeart/2005/8/layout/hierarchy1"/>
    <dgm:cxn modelId="{883FFA11-26D1-EA4B-B9F7-EC51FAA1DA87}" type="presParOf" srcId="{94AD48AC-299D-1844-B5D7-D1C5F6B255C8}" destId="{961B66BC-9B1F-4249-86B7-2AA2737A583D}" srcOrd="0" destOrd="0" presId="urn:microsoft.com/office/officeart/2005/8/layout/hierarchy1"/>
    <dgm:cxn modelId="{BD550C5E-68E9-4541-81AA-FCFEE82F9B14}" type="presParOf" srcId="{94AD48AC-299D-1844-B5D7-D1C5F6B255C8}" destId="{ECE99CCB-918D-624E-B654-401B4A07994C}" srcOrd="1" destOrd="0" presId="urn:microsoft.com/office/officeart/2005/8/layout/hierarchy1"/>
    <dgm:cxn modelId="{32E6FB56-0C87-504D-BAF4-1BB345FE91C7}" type="presParOf" srcId="{0DCBA477-C9D1-8F4F-A58D-5D6E39A88845}" destId="{3D9B430B-CE0E-7E4C-9A67-48F324EEE529}" srcOrd="1" destOrd="0" presId="urn:microsoft.com/office/officeart/2005/8/layout/hierarchy1"/>
    <dgm:cxn modelId="{E68EE306-900D-8540-A390-76346ABEA862}" type="presParOf" srcId="{3D9B430B-CE0E-7E4C-9A67-48F324EEE529}" destId="{44874707-E7A5-F741-BE63-88E96C3C8423}" srcOrd="0" destOrd="0" presId="urn:microsoft.com/office/officeart/2005/8/layout/hierarchy1"/>
    <dgm:cxn modelId="{F3FBE7A9-95F6-7D40-BAA8-7A1572BB6104}" type="presParOf" srcId="{3D9B430B-CE0E-7E4C-9A67-48F324EEE529}" destId="{27B38C3A-7ABB-0D4E-9D53-E746E37D0A26}" srcOrd="1" destOrd="0" presId="urn:microsoft.com/office/officeart/2005/8/layout/hierarchy1"/>
    <dgm:cxn modelId="{C21146C1-2839-984B-8638-AD914CFCA44F}" type="presParOf" srcId="{27B38C3A-7ABB-0D4E-9D53-E746E37D0A26}" destId="{6A8E831B-A08B-E649-9047-123B5C52A780}" srcOrd="0" destOrd="0" presId="urn:microsoft.com/office/officeart/2005/8/layout/hierarchy1"/>
    <dgm:cxn modelId="{1ED9D0A5-73B5-6740-AB9F-D2313F679B41}" type="presParOf" srcId="{6A8E831B-A08B-E649-9047-123B5C52A780}" destId="{B3E8BADE-DB74-D249-8F11-615C932E898B}" srcOrd="0" destOrd="0" presId="urn:microsoft.com/office/officeart/2005/8/layout/hierarchy1"/>
    <dgm:cxn modelId="{7AC03EE1-2985-104A-9F51-A981A5667BFC}" type="presParOf" srcId="{6A8E831B-A08B-E649-9047-123B5C52A780}" destId="{B8CBD073-11D4-814F-8CCC-42F285007C06}" srcOrd="1" destOrd="0" presId="urn:microsoft.com/office/officeart/2005/8/layout/hierarchy1"/>
    <dgm:cxn modelId="{0C70316E-1DB4-A541-9053-247EEE29C386}" type="presParOf" srcId="{27B38C3A-7ABB-0D4E-9D53-E746E37D0A26}" destId="{014EC73E-A28D-CB48-B569-05D8DC92428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874707-E7A5-F741-BE63-88E96C3C8423}">
      <dsp:nvSpPr>
        <dsp:cNvPr id="0" name=""/>
        <dsp:cNvSpPr/>
      </dsp:nvSpPr>
      <dsp:spPr>
        <a:xfrm>
          <a:off x="3396108" y="3113423"/>
          <a:ext cx="91440" cy="3399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9917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5D36B9-DF65-B447-8514-79129A68F18D}">
      <dsp:nvSpPr>
        <dsp:cNvPr id="0" name=""/>
        <dsp:cNvSpPr/>
      </dsp:nvSpPr>
      <dsp:spPr>
        <a:xfrm>
          <a:off x="3396108" y="2031337"/>
          <a:ext cx="91440" cy="3399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9917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4DC232-CF7D-824C-B7A9-4853C968C3C1}">
      <dsp:nvSpPr>
        <dsp:cNvPr id="0" name=""/>
        <dsp:cNvSpPr/>
      </dsp:nvSpPr>
      <dsp:spPr>
        <a:xfrm>
          <a:off x="2433576" y="949252"/>
          <a:ext cx="1008252" cy="3399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643"/>
              </a:lnTo>
              <a:lnTo>
                <a:pt x="1008252" y="231643"/>
              </a:lnTo>
              <a:lnTo>
                <a:pt x="1008252" y="33991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2D4874-94A4-C24F-81A4-0EDFCC01B444}">
      <dsp:nvSpPr>
        <dsp:cNvPr id="0" name=""/>
        <dsp:cNvSpPr/>
      </dsp:nvSpPr>
      <dsp:spPr>
        <a:xfrm>
          <a:off x="1967613" y="3113423"/>
          <a:ext cx="91440" cy="3399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9917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8F854A-DA14-1048-8CD9-C4DB05950056}">
      <dsp:nvSpPr>
        <dsp:cNvPr id="0" name=""/>
        <dsp:cNvSpPr/>
      </dsp:nvSpPr>
      <dsp:spPr>
        <a:xfrm>
          <a:off x="1299085" y="2031337"/>
          <a:ext cx="714247" cy="3399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643"/>
              </a:lnTo>
              <a:lnTo>
                <a:pt x="714247" y="231643"/>
              </a:lnTo>
              <a:lnTo>
                <a:pt x="714247" y="339917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AB8609-D905-3941-9C03-19595CCD9853}">
      <dsp:nvSpPr>
        <dsp:cNvPr id="0" name=""/>
        <dsp:cNvSpPr/>
      </dsp:nvSpPr>
      <dsp:spPr>
        <a:xfrm>
          <a:off x="539117" y="3113423"/>
          <a:ext cx="91440" cy="3399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9917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9275FE-7A9F-E543-988F-B19B0B4FD01F}">
      <dsp:nvSpPr>
        <dsp:cNvPr id="0" name=""/>
        <dsp:cNvSpPr/>
      </dsp:nvSpPr>
      <dsp:spPr>
        <a:xfrm>
          <a:off x="584837" y="2031337"/>
          <a:ext cx="714247" cy="339917"/>
        </a:xfrm>
        <a:custGeom>
          <a:avLst/>
          <a:gdLst/>
          <a:ahLst/>
          <a:cxnLst/>
          <a:rect l="0" t="0" r="0" b="0"/>
          <a:pathLst>
            <a:path>
              <a:moveTo>
                <a:pt x="714247" y="0"/>
              </a:moveTo>
              <a:lnTo>
                <a:pt x="714247" y="231643"/>
              </a:lnTo>
              <a:lnTo>
                <a:pt x="0" y="231643"/>
              </a:lnTo>
              <a:lnTo>
                <a:pt x="0" y="339917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31190B-EDED-D448-AC6B-C9872EF372F0}">
      <dsp:nvSpPr>
        <dsp:cNvPr id="0" name=""/>
        <dsp:cNvSpPr/>
      </dsp:nvSpPr>
      <dsp:spPr>
        <a:xfrm>
          <a:off x="1299085" y="949252"/>
          <a:ext cx="1134491" cy="339917"/>
        </a:xfrm>
        <a:custGeom>
          <a:avLst/>
          <a:gdLst/>
          <a:ahLst/>
          <a:cxnLst/>
          <a:rect l="0" t="0" r="0" b="0"/>
          <a:pathLst>
            <a:path>
              <a:moveTo>
                <a:pt x="1134491" y="0"/>
              </a:moveTo>
              <a:lnTo>
                <a:pt x="1134491" y="231643"/>
              </a:lnTo>
              <a:lnTo>
                <a:pt x="0" y="231643"/>
              </a:lnTo>
              <a:lnTo>
                <a:pt x="0" y="33991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E6CFE2-6559-554F-963B-623D407349CE}">
      <dsp:nvSpPr>
        <dsp:cNvPr id="0" name=""/>
        <dsp:cNvSpPr/>
      </dsp:nvSpPr>
      <dsp:spPr>
        <a:xfrm>
          <a:off x="1705035" y="207084"/>
          <a:ext cx="1457081" cy="742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5625ED-F085-4B42-A9D1-1E91E70498A9}">
      <dsp:nvSpPr>
        <dsp:cNvPr id="0" name=""/>
        <dsp:cNvSpPr/>
      </dsp:nvSpPr>
      <dsp:spPr>
        <a:xfrm>
          <a:off x="1834898" y="330454"/>
          <a:ext cx="1457081" cy="7421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INTERVENTIONS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 within Bunker</a:t>
          </a:r>
          <a:endParaRPr lang="en-US" sz="1400" b="1" kern="1200" dirty="0"/>
        </a:p>
      </dsp:txBody>
      <dsp:txXfrm>
        <a:off x="1856635" y="352191"/>
        <a:ext cx="1413607" cy="698694"/>
      </dsp:txXfrm>
    </dsp:sp>
    <dsp:sp modelId="{9B9292D9-F660-A14C-BA22-BF3EBA79D498}">
      <dsp:nvSpPr>
        <dsp:cNvPr id="0" name=""/>
        <dsp:cNvSpPr/>
      </dsp:nvSpPr>
      <dsp:spPr>
        <a:xfrm>
          <a:off x="714700" y="1289169"/>
          <a:ext cx="1168769" cy="742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73548D-DC54-4F40-8D80-AFDE555123DD}">
      <dsp:nvSpPr>
        <dsp:cNvPr id="0" name=""/>
        <dsp:cNvSpPr/>
      </dsp:nvSpPr>
      <dsp:spPr>
        <a:xfrm>
          <a:off x="844563" y="1412539"/>
          <a:ext cx="1168769" cy="7421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SCHEDULED</a:t>
          </a:r>
          <a:endParaRPr lang="en-US" sz="1400" b="1" kern="1200" dirty="0"/>
        </a:p>
      </dsp:txBody>
      <dsp:txXfrm>
        <a:off x="866300" y="1434276"/>
        <a:ext cx="1125295" cy="698694"/>
      </dsp:txXfrm>
    </dsp:sp>
    <dsp:sp modelId="{35C667DD-ACF6-F645-B8CF-D9A72B80158E}">
      <dsp:nvSpPr>
        <dsp:cNvPr id="0" name=""/>
        <dsp:cNvSpPr/>
      </dsp:nvSpPr>
      <dsp:spPr>
        <a:xfrm>
          <a:off x="452" y="2371254"/>
          <a:ext cx="1168769" cy="742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72BBD7-FDF4-334A-984C-EE4F56AD8019}">
      <dsp:nvSpPr>
        <dsp:cNvPr id="0" name=""/>
        <dsp:cNvSpPr/>
      </dsp:nvSpPr>
      <dsp:spPr>
        <a:xfrm>
          <a:off x="130316" y="2494625"/>
          <a:ext cx="1168769" cy="7421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Type 1(A)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PERIODIC</a:t>
          </a:r>
          <a:endParaRPr lang="en-US" sz="1400" b="1" kern="1200" dirty="0"/>
        </a:p>
      </dsp:txBody>
      <dsp:txXfrm>
        <a:off x="152053" y="2516362"/>
        <a:ext cx="1125295" cy="698694"/>
      </dsp:txXfrm>
    </dsp:sp>
    <dsp:sp modelId="{9B0C86DE-3716-B74E-88ED-1623994C9A28}">
      <dsp:nvSpPr>
        <dsp:cNvPr id="0" name=""/>
        <dsp:cNvSpPr/>
      </dsp:nvSpPr>
      <dsp:spPr>
        <a:xfrm>
          <a:off x="452" y="3453340"/>
          <a:ext cx="1168769" cy="742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580D16-02BC-8E47-8A62-4BDBE1AAD2D5}">
      <dsp:nvSpPr>
        <dsp:cNvPr id="0" name=""/>
        <dsp:cNvSpPr/>
      </dsp:nvSpPr>
      <dsp:spPr>
        <a:xfrm>
          <a:off x="130316" y="3576710"/>
          <a:ext cx="1168769" cy="7421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6 interventions p.a.</a:t>
          </a:r>
          <a:endParaRPr lang="en-US" sz="1400" b="1" kern="1200" dirty="0"/>
        </a:p>
      </dsp:txBody>
      <dsp:txXfrm>
        <a:off x="152053" y="3598447"/>
        <a:ext cx="1125295" cy="698694"/>
      </dsp:txXfrm>
    </dsp:sp>
    <dsp:sp modelId="{F6F81BFA-69FD-3C49-B337-93AF41F19041}">
      <dsp:nvSpPr>
        <dsp:cNvPr id="0" name=""/>
        <dsp:cNvSpPr/>
      </dsp:nvSpPr>
      <dsp:spPr>
        <a:xfrm>
          <a:off x="1428948" y="2371254"/>
          <a:ext cx="1168769" cy="742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DA5E09-74AB-F94B-BCEC-8177B2A4A66A}">
      <dsp:nvSpPr>
        <dsp:cNvPr id="0" name=""/>
        <dsp:cNvSpPr/>
      </dsp:nvSpPr>
      <dsp:spPr>
        <a:xfrm>
          <a:off x="1558811" y="2494625"/>
          <a:ext cx="1168769" cy="7421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Type 1(B)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REGULAR</a:t>
          </a:r>
          <a:endParaRPr lang="en-US" sz="1400" b="1" kern="1200" dirty="0"/>
        </a:p>
      </dsp:txBody>
      <dsp:txXfrm>
        <a:off x="1580548" y="2516362"/>
        <a:ext cx="1125295" cy="698694"/>
      </dsp:txXfrm>
    </dsp:sp>
    <dsp:sp modelId="{C4124FD6-5F72-DF48-824A-4501B7DA110E}">
      <dsp:nvSpPr>
        <dsp:cNvPr id="0" name=""/>
        <dsp:cNvSpPr/>
      </dsp:nvSpPr>
      <dsp:spPr>
        <a:xfrm>
          <a:off x="1428948" y="3453340"/>
          <a:ext cx="1168769" cy="742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372944-7C51-FC40-BBE6-449A90D487DF}">
      <dsp:nvSpPr>
        <dsp:cNvPr id="0" name=""/>
        <dsp:cNvSpPr/>
      </dsp:nvSpPr>
      <dsp:spPr>
        <a:xfrm>
          <a:off x="1558811" y="3576710"/>
          <a:ext cx="1168769" cy="7421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60 interventions p.a.</a:t>
          </a:r>
          <a:endParaRPr lang="en-US" sz="1400" b="1" kern="1200" dirty="0"/>
        </a:p>
      </dsp:txBody>
      <dsp:txXfrm>
        <a:off x="1580548" y="3598447"/>
        <a:ext cx="1125295" cy="698694"/>
      </dsp:txXfrm>
    </dsp:sp>
    <dsp:sp modelId="{509DF7B1-73D3-8A40-993E-C50CF71F4999}">
      <dsp:nvSpPr>
        <dsp:cNvPr id="0" name=""/>
        <dsp:cNvSpPr/>
      </dsp:nvSpPr>
      <dsp:spPr>
        <a:xfrm>
          <a:off x="2731205" y="1289169"/>
          <a:ext cx="1421246" cy="742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47790C-58D1-BA48-A960-D14770149EE5}">
      <dsp:nvSpPr>
        <dsp:cNvPr id="0" name=""/>
        <dsp:cNvSpPr/>
      </dsp:nvSpPr>
      <dsp:spPr>
        <a:xfrm>
          <a:off x="2861068" y="1412539"/>
          <a:ext cx="1421246" cy="7421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UNSCHEDULED</a:t>
          </a:r>
          <a:endParaRPr lang="en-US" sz="1400" b="1" kern="1200" dirty="0"/>
        </a:p>
      </dsp:txBody>
      <dsp:txXfrm>
        <a:off x="2882805" y="1434276"/>
        <a:ext cx="1377772" cy="698694"/>
      </dsp:txXfrm>
    </dsp:sp>
    <dsp:sp modelId="{961B66BC-9B1F-4249-86B7-2AA2737A583D}">
      <dsp:nvSpPr>
        <dsp:cNvPr id="0" name=""/>
        <dsp:cNvSpPr/>
      </dsp:nvSpPr>
      <dsp:spPr>
        <a:xfrm>
          <a:off x="2857444" y="2371254"/>
          <a:ext cx="1168769" cy="742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E99CCB-918D-624E-B654-401B4A07994C}">
      <dsp:nvSpPr>
        <dsp:cNvPr id="0" name=""/>
        <dsp:cNvSpPr/>
      </dsp:nvSpPr>
      <dsp:spPr>
        <a:xfrm>
          <a:off x="2987307" y="2494625"/>
          <a:ext cx="1168769" cy="7421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Type 2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BREAKDOWN</a:t>
          </a:r>
          <a:endParaRPr lang="en-US" sz="1400" b="1" kern="1200" dirty="0"/>
        </a:p>
      </dsp:txBody>
      <dsp:txXfrm>
        <a:off x="3009044" y="2516362"/>
        <a:ext cx="1125295" cy="698694"/>
      </dsp:txXfrm>
    </dsp:sp>
    <dsp:sp modelId="{B3E8BADE-DB74-D249-8F11-615C932E898B}">
      <dsp:nvSpPr>
        <dsp:cNvPr id="0" name=""/>
        <dsp:cNvSpPr/>
      </dsp:nvSpPr>
      <dsp:spPr>
        <a:xfrm>
          <a:off x="2857444" y="3453340"/>
          <a:ext cx="1168769" cy="742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CBD073-11D4-814F-8CCC-42F285007C06}">
      <dsp:nvSpPr>
        <dsp:cNvPr id="0" name=""/>
        <dsp:cNvSpPr/>
      </dsp:nvSpPr>
      <dsp:spPr>
        <a:xfrm>
          <a:off x="2987307" y="3576710"/>
          <a:ext cx="1168769" cy="7421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5-10 interventions p.a.</a:t>
          </a:r>
          <a:endParaRPr lang="en-US" sz="1400" b="1" kern="1200" dirty="0"/>
        </a:p>
      </dsp:txBody>
      <dsp:txXfrm>
        <a:off x="3009044" y="3598447"/>
        <a:ext cx="1125295" cy="698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F044D-2C64-0E4F-B0D3-86E537A1552E}" type="datetimeFigureOut">
              <a:rPr lang="en-US" smtClean="0"/>
              <a:t>04/10/16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EC7BD-D5A8-D947-B42A-D0A571906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31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Large open shielding volume </a:t>
            </a:r>
            <a:r>
              <a:rPr lang="en-US" dirty="0" err="1" smtClean="0"/>
              <a:t>reminisant</a:t>
            </a:r>
            <a:r>
              <a:rPr lang="en-US" dirty="0" smtClean="0"/>
              <a:t> of</a:t>
            </a:r>
            <a:r>
              <a:rPr lang="en-US" baseline="0" dirty="0" smtClean="0"/>
              <a:t> reactor </a:t>
            </a:r>
            <a:r>
              <a:rPr lang="en-US" baseline="0" dirty="0" err="1" smtClean="0"/>
              <a:t>beamlines</a:t>
            </a:r>
            <a:r>
              <a:rPr lang="en-US" baseline="0" dirty="0" smtClean="0"/>
              <a:t> ILL FRM2</a:t>
            </a:r>
          </a:p>
          <a:p>
            <a:r>
              <a:rPr lang="en-US" baseline="0" dirty="0" smtClean="0"/>
              <a:t>As a spallation source shielding thicknesses are consequent and  it tightly surrounded by instrument</a:t>
            </a:r>
          </a:p>
          <a:p>
            <a:r>
              <a:rPr lang="en-US" baseline="0" dirty="0" smtClean="0"/>
              <a:t> </a:t>
            </a:r>
          </a:p>
          <a:p>
            <a:r>
              <a:rPr lang="en-US" baseline="0" dirty="0" err="1" smtClean="0"/>
              <a:t>Contrany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rIt</a:t>
            </a:r>
            <a:r>
              <a:rPr lang="en-US" baseline="0" dirty="0" smtClean="0"/>
              <a:t> does not contain only neutron guides </a:t>
            </a:r>
          </a:p>
          <a:p>
            <a:r>
              <a:rPr lang="en-US" baseline="0" dirty="0" smtClean="0"/>
              <a:t>But Large quantities of mechanical  components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EC7BD-D5A8-D947-B42A-D0A571906A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15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don't reinvent the wheel SNS</a:t>
            </a:r>
          </a:p>
          <a:p>
            <a:r>
              <a:rPr lang="en-US" dirty="0" smtClean="0">
                <a:effectLst/>
              </a:rPr>
              <a:t>ISIS</a:t>
            </a:r>
          </a:p>
          <a:p>
            <a:r>
              <a:rPr lang="en-US" b="1" dirty="0" smtClean="0"/>
              <a:t>E</a:t>
            </a:r>
            <a:r>
              <a:rPr lang="en-US" b="1" dirty="0" smtClean="0">
                <a:effectLst/>
              </a:rPr>
              <a:t>nsure future compatibility</a:t>
            </a:r>
          </a:p>
          <a:p>
            <a:r>
              <a:rPr lang="en-US" dirty="0" smtClean="0">
                <a:effectLst/>
              </a:rPr>
              <a:t>upgrade path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EC7BD-D5A8-D947-B42A-D0A571906AC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7692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EC7BD-D5A8-D947-B42A-D0A571906AC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06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400" dirty="0" smtClean="0"/>
              <a:t>Calculated failure rates for existing instruments and equipment </a:t>
            </a:r>
          </a:p>
          <a:p>
            <a:pPr lvl="1"/>
            <a:r>
              <a:rPr lang="en-US" sz="2400" dirty="0" smtClean="0"/>
              <a:t>And from that </a:t>
            </a:r>
          </a:p>
          <a:p>
            <a:pPr lvl="1"/>
            <a:r>
              <a:rPr lang="en-US" sz="2400" dirty="0" smtClean="0"/>
              <a:t>Factoring</a:t>
            </a:r>
            <a:r>
              <a:rPr lang="en-US" sz="2400" baseline="0" dirty="0" smtClean="0"/>
              <a:t> in the increase </a:t>
            </a:r>
            <a:r>
              <a:rPr lang="en-US" sz="2400" baseline="0" dirty="0" err="1" smtClean="0"/>
              <a:t>comlexity</a:t>
            </a:r>
            <a:r>
              <a:rPr lang="en-US" sz="2400" baseline="0" dirty="0" smtClean="0"/>
              <a:t> of ESS instruments tried to come up with some estimates for our own instruments</a:t>
            </a:r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Failure of a specific instruments every 3 or 4 years</a:t>
            </a:r>
          </a:p>
          <a:p>
            <a:pPr lvl="1"/>
            <a:r>
              <a:rPr lang="en-US" sz="2400" dirty="0" smtClean="0"/>
              <a:t>Failure of ‘An’ instrument each 35day cycle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9F710-CC9D-7340-ACE3-1B9762E3A07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379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a general rule unscheduled shut downs for</a:t>
            </a:r>
            <a:r>
              <a:rPr lang="en-US" baseline="0" dirty="0" smtClean="0"/>
              <a:t> repair are restricted to GREEN zones </a:t>
            </a:r>
          </a:p>
          <a:p>
            <a:r>
              <a:rPr lang="en-US" baseline="0" dirty="0" smtClean="0"/>
              <a:t>Access to components in other zones must await scheduled ‘short shutdown’ –</a:t>
            </a:r>
            <a:r>
              <a:rPr lang="en-US" dirty="0" smtClean="0"/>
              <a:t> to cope</a:t>
            </a:r>
            <a:r>
              <a:rPr lang="en-US" baseline="0" dirty="0" smtClean="0"/>
              <a:t> with more complex interventions.</a:t>
            </a:r>
          </a:p>
          <a:p>
            <a:r>
              <a:rPr lang="en-US" baseline="0" dirty="0" smtClean="0"/>
              <a:t>Longer interventions will be dealt with in two steps, with removal of equipment during one S-SD, repair off line and replacement at the next S-SD.</a:t>
            </a:r>
          </a:p>
          <a:p>
            <a:r>
              <a:rPr lang="en-US" baseline="0" dirty="0" smtClean="0"/>
              <a:t>In the case of interventions requiring extended SD then shutters can be held close after start up of the facility.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9F710-CC9D-7340-ACE3-1B9762E3A07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5119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4277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2 or 3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EC7BD-D5A8-D947-B42A-D0A571906A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99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Basic</a:t>
            </a:r>
            <a:r>
              <a:rPr lang="en-US" baseline="0" dirty="0" smtClean="0"/>
              <a:t> constraint </a:t>
            </a:r>
          </a:p>
          <a:p>
            <a:r>
              <a:rPr lang="en-US" baseline="0" dirty="0" smtClean="0"/>
              <a:t>No maintenance on any during beam production </a:t>
            </a:r>
          </a:p>
          <a:p>
            <a:r>
              <a:rPr lang="en-US" baseline="0" dirty="0" smtClean="0"/>
              <a:t>Maintenance will be carried out during shutdowns</a:t>
            </a:r>
          </a:p>
          <a:p>
            <a:r>
              <a:rPr lang="en-US" baseline="0" dirty="0" smtClean="0"/>
              <a:t>Short shutdowns currently considered too short to use – cool off , </a:t>
            </a:r>
            <a:r>
              <a:rPr lang="en-US" baseline="0" dirty="0" err="1" smtClean="0"/>
              <a:t>cranage</a:t>
            </a:r>
            <a:r>
              <a:rPr lang="en-US" baseline="0" dirty="0" smtClean="0"/>
              <a:t> 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D14BCC4-1883-A943-9A98-AF3049849382}" type="datetime1">
              <a:rPr lang="en-US" smtClean="0"/>
              <a:t>04/10/16</a:t>
            </a:fld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27093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Interventions may be considered as two types;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b="1" dirty="0" smtClean="0"/>
              <a:t>Type 1: Scheduled activities</a:t>
            </a:r>
          </a:p>
          <a:p>
            <a:pPr lvl="1"/>
            <a:r>
              <a:rPr lang="en-US" sz="2600" dirty="0" smtClean="0"/>
              <a:t>Type 1A: Long periodicity events</a:t>
            </a:r>
          </a:p>
          <a:p>
            <a:pPr lvl="2"/>
            <a:r>
              <a:rPr lang="en-US" sz="2200" dirty="0" smtClean="0"/>
              <a:t>Installation / Decommissioning</a:t>
            </a:r>
          </a:p>
          <a:p>
            <a:pPr lvl="1"/>
            <a:r>
              <a:rPr lang="en-US" sz="2600" dirty="0" smtClean="0"/>
              <a:t>Type 1B: Short periodicity events</a:t>
            </a:r>
          </a:p>
          <a:p>
            <a:pPr lvl="2"/>
            <a:r>
              <a:rPr lang="en-US" sz="2000" dirty="0" smtClean="0"/>
              <a:t>Inspection/ Adjustment /Replacement</a:t>
            </a:r>
          </a:p>
          <a:p>
            <a:pPr lvl="2"/>
            <a:endParaRPr lang="en-US" sz="2000" dirty="0" smtClean="0"/>
          </a:p>
          <a:p>
            <a:pPr marL="0" indent="0">
              <a:buNone/>
            </a:pPr>
            <a:r>
              <a:rPr lang="en-US" sz="2800" b="1" dirty="0" smtClean="0"/>
              <a:t>Type 2: Unscheduled activities </a:t>
            </a:r>
          </a:p>
          <a:p>
            <a:pPr marL="0" indent="0">
              <a:buNone/>
            </a:pPr>
            <a:r>
              <a:rPr lang="en-US" sz="2800" dirty="0" smtClean="0"/>
              <a:t>(‘random’ events with 5-20 incidents p.a.)</a:t>
            </a:r>
          </a:p>
          <a:p>
            <a:pPr lvl="1"/>
            <a:r>
              <a:rPr lang="en-US" sz="2600" dirty="0" smtClean="0"/>
              <a:t>Breakdown repair</a:t>
            </a:r>
          </a:p>
          <a:p>
            <a:pPr lvl="2"/>
            <a:r>
              <a:rPr lang="en-US" sz="2000" dirty="0" smtClean="0"/>
              <a:t>Inspection / Adjustment / Replacement</a:t>
            </a:r>
          </a:p>
          <a:p>
            <a:pPr lvl="1"/>
            <a:r>
              <a:rPr lang="en-US" dirty="0" smtClean="0"/>
              <a:t>Accident scenario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EC7BD-D5A8-D947-B42A-D0A571906A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020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Access</a:t>
            </a:r>
            <a:r>
              <a:rPr lang="en-US" baseline="0" dirty="0" smtClean="0"/>
              <a:t> will be controlled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Removal of hot spots</a:t>
            </a:r>
          </a:p>
          <a:p>
            <a:r>
              <a:rPr lang="en-US" baseline="0" dirty="0" smtClean="0"/>
              <a:t>Installation of </a:t>
            </a:r>
            <a:r>
              <a:rPr lang="en-US" baseline="0" dirty="0" err="1" smtClean="0"/>
              <a:t>tempory</a:t>
            </a:r>
            <a:r>
              <a:rPr lang="en-US" baseline="0" dirty="0" smtClean="0"/>
              <a:t> shielding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Time limited</a:t>
            </a:r>
          </a:p>
          <a:p>
            <a:r>
              <a:rPr lang="en-US" baseline="0" dirty="0" smtClean="0"/>
              <a:t>Increasingly over time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Forward area particularly unpleasant </a:t>
            </a:r>
          </a:p>
          <a:p>
            <a:r>
              <a:rPr lang="en-US" baseline="0" dirty="0" smtClean="0"/>
              <a:t>Remote handling obligatory</a:t>
            </a:r>
          </a:p>
          <a:p>
            <a:endParaRPr lang="en-US" baseline="0" dirty="0" smtClean="0"/>
          </a:p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EC7BD-D5A8-D947-B42A-D0A571906AC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938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Remove</a:t>
            </a:r>
            <a:r>
              <a:rPr lang="en-US" baseline="0" dirty="0" smtClean="0"/>
              <a:t> highly active components</a:t>
            </a:r>
          </a:p>
          <a:p>
            <a:r>
              <a:rPr lang="en-US" baseline="0" dirty="0" smtClean="0"/>
              <a:t>Activity of monolith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EC7BD-D5A8-D947-B42A-D0A571906AC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873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 lot of thinking has already gone into this area</a:t>
            </a:r>
          </a:p>
          <a:p>
            <a:r>
              <a:rPr lang="en-US" dirty="0" smtClean="0"/>
              <a:t>Internally </a:t>
            </a:r>
          </a:p>
          <a:p>
            <a:r>
              <a:rPr lang="en-US" dirty="0" smtClean="0"/>
              <a:t>Also at</a:t>
            </a:r>
            <a:r>
              <a:rPr lang="en-US" baseline="0" dirty="0" smtClean="0"/>
              <a:t> other centers and more broadly in industry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are not interested in re-inventing the wheel</a:t>
            </a:r>
          </a:p>
          <a:p>
            <a:r>
              <a:rPr lang="en-US" baseline="0" dirty="0" smtClean="0"/>
              <a:t>Neither technical </a:t>
            </a:r>
          </a:p>
          <a:p>
            <a:r>
              <a:rPr lang="en-US" baseline="0" dirty="0" smtClean="0"/>
              <a:t>Nor </a:t>
            </a:r>
            <a:r>
              <a:rPr lang="en-US" baseline="0" dirty="0" err="1" smtClean="0"/>
              <a:t>operationaly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Studied what has been done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EC7BD-D5A8-D947-B42A-D0A571906AC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970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Making</a:t>
            </a:r>
            <a:r>
              <a:rPr lang="en-US" baseline="0" dirty="0" smtClean="0"/>
              <a:t> the bunker work</a:t>
            </a:r>
          </a:p>
          <a:p>
            <a:r>
              <a:rPr lang="en-US" baseline="0" dirty="0" smtClean="0"/>
              <a:t>Maintenance activities </a:t>
            </a:r>
          </a:p>
          <a:p>
            <a:r>
              <a:rPr lang="en-US" baseline="0" dirty="0" smtClean="0"/>
              <a:t>Repair</a:t>
            </a:r>
          </a:p>
          <a:p>
            <a:r>
              <a:rPr lang="en-US" baseline="0" dirty="0" smtClean="0"/>
              <a:t>Exploring </a:t>
            </a:r>
          </a:p>
          <a:p>
            <a:r>
              <a:rPr lang="en-US" baseline="0" dirty="0" smtClean="0"/>
              <a:t>On the floor </a:t>
            </a:r>
            <a:r>
              <a:rPr lang="en-US" baseline="0" dirty="0" err="1" smtClean="0"/>
              <a:t>Activites</a:t>
            </a:r>
            <a:r>
              <a:rPr lang="en-US" baseline="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EC7BD-D5A8-D947-B42A-D0A571906AC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814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Starts with having a plan</a:t>
            </a:r>
          </a:p>
          <a:p>
            <a:endParaRPr lang="en-US" dirty="0" smtClean="0">
              <a:effectLst/>
            </a:endParaRPr>
          </a:p>
          <a:p>
            <a:r>
              <a:rPr lang="en-US" baseline="0" dirty="0" smtClean="0">
                <a:effectLst/>
              </a:rPr>
              <a:t>Push for reliability</a:t>
            </a:r>
          </a:p>
          <a:p>
            <a:r>
              <a:rPr lang="en-US" baseline="0" dirty="0" smtClean="0">
                <a:effectLst/>
              </a:rPr>
              <a:t>Building in Maintainability , manage risk </a:t>
            </a:r>
          </a:p>
          <a:p>
            <a:r>
              <a:rPr lang="en-US" baseline="0" dirty="0" smtClean="0">
                <a:effectLst/>
              </a:rPr>
              <a:t>Priority on critical systems</a:t>
            </a:r>
          </a:p>
          <a:p>
            <a:r>
              <a:rPr lang="en-US" baseline="0" dirty="0" smtClean="0">
                <a:effectLst/>
              </a:rPr>
              <a:t>Operational Integration</a:t>
            </a:r>
          </a:p>
          <a:p>
            <a:r>
              <a:rPr lang="en-US" baseline="0" dirty="0" smtClean="0">
                <a:effectLst/>
              </a:rPr>
              <a:t>Tooling</a:t>
            </a:r>
          </a:p>
          <a:p>
            <a:r>
              <a:rPr lang="en-US" baseline="0" dirty="0" smtClean="0">
                <a:effectLst/>
              </a:rPr>
              <a:t>Schedules </a:t>
            </a:r>
          </a:p>
          <a:p>
            <a:r>
              <a:rPr lang="en-US" baseline="0" dirty="0" smtClean="0">
                <a:effectLst/>
              </a:rPr>
              <a:t>Spares</a:t>
            </a:r>
          </a:p>
          <a:p>
            <a:endParaRPr lang="en-US" baseline="0" dirty="0" smtClean="0">
              <a:effectLst/>
            </a:endParaRPr>
          </a:p>
          <a:p>
            <a:r>
              <a:rPr lang="en-US" baseline="0" dirty="0" smtClean="0">
                <a:effectLst/>
              </a:rPr>
              <a:t>Work with experienced </a:t>
            </a:r>
            <a:r>
              <a:rPr lang="en-US" baseline="0" dirty="0" err="1" smtClean="0">
                <a:effectLst/>
              </a:rPr>
              <a:t>parters</a:t>
            </a:r>
            <a:endParaRPr lang="en-US" baseline="0" dirty="0" smtClean="0">
              <a:effectLst/>
            </a:endParaRPr>
          </a:p>
          <a:p>
            <a:r>
              <a:rPr lang="en-US" baseline="0" dirty="0" smtClean="0">
                <a:effectLst/>
              </a:rPr>
              <a:t>It not going to be perfect use the precious early years to Learn </a:t>
            </a:r>
          </a:p>
          <a:p>
            <a:endParaRPr lang="en-US" baseline="0" dirty="0" smtClean="0">
              <a:effectLst/>
            </a:endParaRPr>
          </a:p>
          <a:p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don't </a:t>
            </a:r>
            <a:r>
              <a:rPr lang="en-US" dirty="0" smtClean="0">
                <a:effectLst/>
              </a:rPr>
              <a:t>reinvent the wheel SNS</a:t>
            </a:r>
          </a:p>
          <a:p>
            <a:r>
              <a:rPr lang="en-US" dirty="0" smtClean="0">
                <a:effectLst/>
              </a:rPr>
              <a:t>ISIS</a:t>
            </a:r>
          </a:p>
          <a:p>
            <a:r>
              <a:rPr lang="en-US" b="1" dirty="0" smtClean="0"/>
              <a:t>E</a:t>
            </a:r>
            <a:r>
              <a:rPr lang="en-US" b="1" dirty="0" smtClean="0">
                <a:effectLst/>
              </a:rPr>
              <a:t>nsure future compatibility</a:t>
            </a:r>
          </a:p>
          <a:p>
            <a:r>
              <a:rPr lang="en-US" dirty="0" smtClean="0">
                <a:effectLst/>
              </a:rPr>
              <a:t>upgrade path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EC7BD-D5A8-D947-B42A-D0A571906AC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737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04/10/16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5" y="260650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835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 dirty="0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04/10/16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9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069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 dirty="0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04/10/16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663" y="260650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523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04/10/16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 dirty="0">
              <a:solidFill>
                <a:srgbClr val="0094CA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5801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5541-8E1B-8347-AFC5-D516F292FA3D}" type="datetimeFigureOut">
              <a:rPr lang="en-US" smtClean="0"/>
              <a:t>04/10/16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6C6B-D48F-6D41-BF39-7FC6C794F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33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103233B-D569-4A6E-878F-CDE152514C47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04/10/16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6103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jpeg"/><Relationship Id="rId7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e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gif"/><Relationship Id="rId8" Type="http://schemas.openxmlformats.org/officeDocument/2006/relationships/image" Target="../media/image18.png"/><Relationship Id="rId9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Instrument maintenance </a:t>
            </a:r>
            <a:br>
              <a:rPr lang="en-US" dirty="0" smtClean="0"/>
            </a:br>
            <a:r>
              <a:rPr lang="en-US" dirty="0" smtClean="0"/>
              <a:t>within the </a:t>
            </a:r>
            <a:r>
              <a:rPr lang="en-US" dirty="0"/>
              <a:t>B</a:t>
            </a:r>
            <a:r>
              <a:rPr lang="en-US" dirty="0" smtClean="0"/>
              <a:t>unker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28-9-2016</a:t>
            </a:r>
          </a:p>
          <a:p>
            <a:r>
              <a:rPr lang="en-US" dirty="0" smtClean="0"/>
              <a:t>Iain Sutton</a:t>
            </a:r>
          </a:p>
          <a:p>
            <a:r>
              <a:rPr lang="en-US" dirty="0" smtClean="0"/>
              <a:t>On behalf of the Neutron Technologies Division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579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44" y="159182"/>
            <a:ext cx="7139136" cy="1143000"/>
          </a:xfrm>
        </p:spPr>
        <p:txBody>
          <a:bodyPr/>
          <a:lstStyle/>
          <a:p>
            <a:r>
              <a:rPr lang="en-US" dirty="0" smtClean="0"/>
              <a:t>Dose limits</a:t>
            </a:r>
            <a:br>
              <a:rPr lang="en-US" dirty="0" smtClean="0"/>
            </a:br>
            <a:r>
              <a:rPr lang="en-US" dirty="0" smtClean="0"/>
              <a:t>&amp; Zones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364341" y="2256218"/>
            <a:ext cx="3694644" cy="523587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8" b="-153"/>
          <a:stretch/>
        </p:blipFill>
        <p:spPr>
          <a:xfrm>
            <a:off x="192617" y="1600202"/>
            <a:ext cx="4205900" cy="2215372"/>
          </a:xfrm>
        </p:spPr>
      </p:pic>
      <p:sp>
        <p:nvSpPr>
          <p:cNvPr id="13" name="Freeform 12"/>
          <p:cNvSpPr/>
          <p:nvPr/>
        </p:nvSpPr>
        <p:spPr>
          <a:xfrm>
            <a:off x="5860516" y="3601154"/>
            <a:ext cx="2325515" cy="2309138"/>
          </a:xfrm>
          <a:custGeom>
            <a:avLst/>
            <a:gdLst>
              <a:gd name="connsiteX0" fmla="*/ 951097 w 2325515"/>
              <a:gd name="connsiteY0" fmla="*/ 0 h 2309138"/>
              <a:gd name="connsiteX1" fmla="*/ 753181 w 2325515"/>
              <a:gd name="connsiteY1" fmla="*/ 373861 h 2309138"/>
              <a:gd name="connsiteX2" fmla="*/ 467302 w 2325515"/>
              <a:gd name="connsiteY2" fmla="*/ 610272 h 2309138"/>
              <a:gd name="connsiteX3" fmla="*/ 0 w 2325515"/>
              <a:gd name="connsiteY3" fmla="*/ 786207 h 2309138"/>
              <a:gd name="connsiteX4" fmla="*/ 318865 w 2325515"/>
              <a:gd name="connsiteY4" fmla="*/ 2309138 h 2309138"/>
              <a:gd name="connsiteX5" fmla="*/ 1022567 w 2325515"/>
              <a:gd name="connsiteY5" fmla="*/ 2072726 h 2309138"/>
              <a:gd name="connsiteX6" fmla="*/ 1660297 w 2325515"/>
              <a:gd name="connsiteY6" fmla="*/ 1627392 h 2309138"/>
              <a:gd name="connsiteX7" fmla="*/ 2215562 w 2325515"/>
              <a:gd name="connsiteY7" fmla="*/ 1000627 h 2309138"/>
              <a:gd name="connsiteX8" fmla="*/ 2325515 w 2325515"/>
              <a:gd name="connsiteY8" fmla="*/ 786207 h 2309138"/>
              <a:gd name="connsiteX9" fmla="*/ 951097 w 2325515"/>
              <a:gd name="connsiteY9" fmla="*/ 0 h 230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25515" h="2309138">
                <a:moveTo>
                  <a:pt x="951097" y="0"/>
                </a:moveTo>
                <a:lnTo>
                  <a:pt x="753181" y="373861"/>
                </a:lnTo>
                <a:lnTo>
                  <a:pt x="467302" y="610272"/>
                </a:lnTo>
                <a:lnTo>
                  <a:pt x="0" y="786207"/>
                </a:lnTo>
                <a:lnTo>
                  <a:pt x="318865" y="2309138"/>
                </a:lnTo>
                <a:lnTo>
                  <a:pt x="1022567" y="2072726"/>
                </a:lnTo>
                <a:lnTo>
                  <a:pt x="1660297" y="1627392"/>
                </a:lnTo>
                <a:lnTo>
                  <a:pt x="2215562" y="1000627"/>
                </a:lnTo>
                <a:lnTo>
                  <a:pt x="2325515" y="786207"/>
                </a:lnTo>
                <a:lnTo>
                  <a:pt x="951097" y="0"/>
                </a:lnTo>
                <a:close/>
              </a:path>
            </a:pathLst>
          </a:custGeom>
          <a:solidFill>
            <a:srgbClr val="FFFF00">
              <a:alpha val="51000"/>
            </a:srgb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238704" y="3276776"/>
            <a:ext cx="2539923" cy="1083095"/>
          </a:xfrm>
          <a:custGeom>
            <a:avLst/>
            <a:gdLst>
              <a:gd name="connsiteX0" fmla="*/ 1973663 w 2539923"/>
              <a:gd name="connsiteY0" fmla="*/ 0 h 1083095"/>
              <a:gd name="connsiteX1" fmla="*/ 1825226 w 2539923"/>
              <a:gd name="connsiteY1" fmla="*/ 208922 h 1083095"/>
              <a:gd name="connsiteX2" fmla="*/ 1632808 w 2539923"/>
              <a:gd name="connsiteY2" fmla="*/ 368362 h 1083095"/>
              <a:gd name="connsiteX3" fmla="*/ 1341431 w 2539923"/>
              <a:gd name="connsiteY3" fmla="*/ 450831 h 1083095"/>
              <a:gd name="connsiteX4" fmla="*/ 1028064 w 2539923"/>
              <a:gd name="connsiteY4" fmla="*/ 439835 h 1083095"/>
              <a:gd name="connsiteX5" fmla="*/ 786167 w 2539923"/>
              <a:gd name="connsiteY5" fmla="*/ 318880 h 1083095"/>
              <a:gd name="connsiteX6" fmla="*/ 527776 w 2539923"/>
              <a:gd name="connsiteY6" fmla="*/ 21991 h 1083095"/>
              <a:gd name="connsiteX7" fmla="*/ 0 w 2539923"/>
              <a:gd name="connsiteY7" fmla="*/ 296889 h 1083095"/>
              <a:gd name="connsiteX8" fmla="*/ 120948 w 2539923"/>
              <a:gd name="connsiteY8" fmla="*/ 516807 h 1083095"/>
              <a:gd name="connsiteX9" fmla="*/ 428818 w 2539923"/>
              <a:gd name="connsiteY9" fmla="*/ 813696 h 1083095"/>
              <a:gd name="connsiteX10" fmla="*/ 846641 w 2539923"/>
              <a:gd name="connsiteY10" fmla="*/ 1022618 h 1083095"/>
              <a:gd name="connsiteX11" fmla="*/ 1198492 w 2539923"/>
              <a:gd name="connsiteY11" fmla="*/ 1083095 h 1083095"/>
              <a:gd name="connsiteX12" fmla="*/ 1583329 w 2539923"/>
              <a:gd name="connsiteY12" fmla="*/ 1077597 h 1083095"/>
              <a:gd name="connsiteX13" fmla="*/ 1918687 w 2539923"/>
              <a:gd name="connsiteY13" fmla="*/ 967638 h 1083095"/>
              <a:gd name="connsiteX14" fmla="*/ 2155086 w 2539923"/>
              <a:gd name="connsiteY14" fmla="*/ 846683 h 1083095"/>
              <a:gd name="connsiteX15" fmla="*/ 2385989 w 2539923"/>
              <a:gd name="connsiteY15" fmla="*/ 621267 h 1083095"/>
              <a:gd name="connsiteX16" fmla="*/ 2539923 w 2539923"/>
              <a:gd name="connsiteY16" fmla="*/ 318880 h 1083095"/>
              <a:gd name="connsiteX17" fmla="*/ 1973663 w 2539923"/>
              <a:gd name="connsiteY17" fmla="*/ 0 h 108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539923" h="1083095">
                <a:moveTo>
                  <a:pt x="1973663" y="0"/>
                </a:moveTo>
                <a:lnTo>
                  <a:pt x="1825226" y="208922"/>
                </a:lnTo>
                <a:lnTo>
                  <a:pt x="1632808" y="368362"/>
                </a:lnTo>
                <a:lnTo>
                  <a:pt x="1341431" y="450831"/>
                </a:lnTo>
                <a:lnTo>
                  <a:pt x="1028064" y="439835"/>
                </a:lnTo>
                <a:lnTo>
                  <a:pt x="786167" y="318880"/>
                </a:lnTo>
                <a:lnTo>
                  <a:pt x="527776" y="21991"/>
                </a:lnTo>
                <a:lnTo>
                  <a:pt x="0" y="296889"/>
                </a:lnTo>
                <a:lnTo>
                  <a:pt x="120948" y="516807"/>
                </a:lnTo>
                <a:lnTo>
                  <a:pt x="428818" y="813696"/>
                </a:lnTo>
                <a:lnTo>
                  <a:pt x="846641" y="1022618"/>
                </a:lnTo>
                <a:lnTo>
                  <a:pt x="1198492" y="1083095"/>
                </a:lnTo>
                <a:lnTo>
                  <a:pt x="1583329" y="1077597"/>
                </a:lnTo>
                <a:lnTo>
                  <a:pt x="1918687" y="967638"/>
                </a:lnTo>
                <a:lnTo>
                  <a:pt x="2155086" y="846683"/>
                </a:lnTo>
                <a:lnTo>
                  <a:pt x="2385989" y="621267"/>
                </a:lnTo>
                <a:lnTo>
                  <a:pt x="2539923" y="318880"/>
                </a:lnTo>
                <a:lnTo>
                  <a:pt x="1973663" y="0"/>
                </a:lnTo>
                <a:close/>
              </a:path>
            </a:pathLst>
          </a:custGeom>
          <a:solidFill>
            <a:srgbClr val="FF6600">
              <a:alpha val="51000"/>
            </a:srgb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019949" y="4436842"/>
            <a:ext cx="1808734" cy="523220"/>
          </a:xfrm>
          <a:prstGeom prst="rect">
            <a:avLst/>
          </a:prstGeom>
          <a:solidFill>
            <a:srgbClr val="FFDE4A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0.1 -1 </a:t>
            </a:r>
            <a:r>
              <a:rPr lang="en-US" sz="1400" dirty="0" err="1" smtClean="0"/>
              <a:t>mSv</a:t>
            </a:r>
            <a:r>
              <a:rPr lang="en-US" sz="1400" dirty="0" smtClean="0"/>
              <a:t>/h</a:t>
            </a:r>
          </a:p>
          <a:p>
            <a:pPr algn="ctr"/>
            <a:r>
              <a:rPr lang="en-US" sz="1400" dirty="0" smtClean="0"/>
              <a:t>Restricted access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4530057" y="3593958"/>
            <a:ext cx="202314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&gt;</a:t>
            </a:r>
            <a:r>
              <a:rPr lang="en-US" sz="1400" dirty="0" smtClean="0"/>
              <a:t> 1 </a:t>
            </a:r>
            <a:r>
              <a:rPr lang="en-US" sz="1400" dirty="0" err="1" smtClean="0"/>
              <a:t>mSv</a:t>
            </a:r>
            <a:r>
              <a:rPr lang="en-US" sz="1400" dirty="0" smtClean="0"/>
              <a:t>/h</a:t>
            </a:r>
          </a:p>
          <a:p>
            <a:pPr algn="ctr"/>
            <a:r>
              <a:rPr lang="en-US" sz="1400" dirty="0" smtClean="0"/>
              <a:t>Strictly controlled access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308763" y="4011910"/>
            <a:ext cx="29513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Zone I </a:t>
            </a:r>
          </a:p>
          <a:p>
            <a:r>
              <a:rPr lang="en-US" sz="1400" dirty="0" smtClean="0"/>
              <a:t>Requirement;</a:t>
            </a:r>
          </a:p>
          <a:p>
            <a:r>
              <a:rPr lang="en-US" sz="1400" dirty="0" smtClean="0"/>
              <a:t>All systems shall be remote handling installation compatible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352744" y="5281533"/>
            <a:ext cx="29513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Zone II</a:t>
            </a:r>
          </a:p>
          <a:p>
            <a:r>
              <a:rPr lang="en-US" sz="1400" dirty="0" smtClean="0"/>
              <a:t>Requirement;</a:t>
            </a:r>
          </a:p>
          <a:p>
            <a:r>
              <a:rPr lang="en-US" sz="1400" dirty="0" smtClean="0"/>
              <a:t>All systems shall be vertical handling installation compatible.</a:t>
            </a:r>
          </a:p>
          <a:p>
            <a:r>
              <a:rPr lang="en-US" sz="1400" dirty="0" smtClean="0"/>
              <a:t>‘Hot’ components shall be remote handling installation compatible </a:t>
            </a:r>
            <a:endParaRPr lang="en-US" sz="1400" dirty="0"/>
          </a:p>
        </p:txBody>
      </p:sp>
      <p:cxnSp>
        <p:nvCxnSpPr>
          <p:cNvPr id="21" name="Straight Connector 20"/>
          <p:cNvCxnSpPr>
            <a:endCxn id="19" idx="3"/>
          </p:cNvCxnSpPr>
          <p:nvPr/>
        </p:nvCxnSpPr>
        <p:spPr>
          <a:xfrm flipH="1">
            <a:off x="3304100" y="5124085"/>
            <a:ext cx="2902770" cy="849946"/>
          </a:xfrm>
          <a:prstGeom prst="line">
            <a:avLst/>
          </a:prstGeom>
          <a:ln w="57150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128175" y="4222422"/>
            <a:ext cx="2292528" cy="214420"/>
          </a:xfrm>
          <a:prstGeom prst="line">
            <a:avLst/>
          </a:prstGeom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727933" y="1704578"/>
            <a:ext cx="3275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Target maximum annual dose 10mSv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21916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879" y="137054"/>
            <a:ext cx="7139136" cy="1143000"/>
          </a:xfrm>
        </p:spPr>
        <p:txBody>
          <a:bodyPr/>
          <a:lstStyle/>
          <a:p>
            <a:r>
              <a:rPr lang="en-US" dirty="0" smtClean="0"/>
              <a:t>@ monolith face</a:t>
            </a:r>
            <a:br>
              <a:rPr lang="en-US" dirty="0" smtClean="0"/>
            </a:br>
            <a:r>
              <a:rPr lang="en-US" dirty="0" smtClean="0"/>
              <a:t>ready for </a:t>
            </a:r>
            <a:r>
              <a:rPr lang="en-US" dirty="0"/>
              <a:t>r</a:t>
            </a:r>
            <a:r>
              <a:rPr lang="en-US" dirty="0" smtClean="0"/>
              <a:t>emote handling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470626" y="3985325"/>
            <a:ext cx="2053312" cy="2657517"/>
            <a:chOff x="3787032" y="2696611"/>
            <a:chExt cx="4308137" cy="3586685"/>
          </a:xfrm>
        </p:grpSpPr>
        <p:grpSp>
          <p:nvGrpSpPr>
            <p:cNvPr id="9" name="Group 8"/>
            <p:cNvGrpSpPr/>
            <p:nvPr/>
          </p:nvGrpSpPr>
          <p:grpSpPr>
            <a:xfrm>
              <a:off x="4613749" y="4029840"/>
              <a:ext cx="3415928" cy="2253456"/>
              <a:chOff x="6771281" y="3695824"/>
              <a:chExt cx="3415928" cy="2253456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6948264" y="3717032"/>
                <a:ext cx="3091325" cy="1790185"/>
                <a:chOff x="7236296" y="2780928"/>
                <a:chExt cx="3091325" cy="1790185"/>
              </a:xfrm>
            </p:grpSpPr>
            <p:grpSp>
              <p:nvGrpSpPr>
                <p:cNvPr id="34" name="Group 33"/>
                <p:cNvGrpSpPr/>
                <p:nvPr/>
              </p:nvGrpSpPr>
              <p:grpSpPr>
                <a:xfrm>
                  <a:off x="7308304" y="2780928"/>
                  <a:ext cx="3019317" cy="1790185"/>
                  <a:chOff x="7596336" y="2204864"/>
                  <a:chExt cx="3019317" cy="1790185"/>
                </a:xfrm>
              </p:grpSpPr>
              <p:sp>
                <p:nvSpPr>
                  <p:cNvPr id="39" name="Rectangle 38"/>
                  <p:cNvSpPr/>
                  <p:nvPr/>
                </p:nvSpPr>
                <p:spPr>
                  <a:xfrm>
                    <a:off x="9895573" y="3068960"/>
                    <a:ext cx="720080" cy="92608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  <a:alpha val="36000"/>
                    </a:schemeClr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0" name="Right Triangle 39"/>
                  <p:cNvSpPr/>
                  <p:nvPr/>
                </p:nvSpPr>
                <p:spPr>
                  <a:xfrm rot="10800000" flipH="1">
                    <a:off x="7596336" y="2204864"/>
                    <a:ext cx="720080" cy="1008112"/>
                  </a:xfrm>
                  <a:prstGeom prst="rtTriangl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cxnSp>
              <p:nvCxnSpPr>
                <p:cNvPr id="38" name="Straight Arrow Connector 37"/>
                <p:cNvCxnSpPr/>
                <p:nvPr/>
              </p:nvCxnSpPr>
              <p:spPr>
                <a:xfrm>
                  <a:off x="7236296" y="3645024"/>
                  <a:ext cx="0" cy="504056"/>
                </a:xfrm>
                <a:prstGeom prst="straightConnector1">
                  <a:avLst/>
                </a:prstGeom>
                <a:ln w="12700" cmpd="sng">
                  <a:solidFill>
                    <a:schemeClr val="tx1"/>
                  </a:solidFill>
                  <a:prstDash val="sysDash"/>
                  <a:headEnd type="none"/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oup 10"/>
              <p:cNvGrpSpPr/>
              <p:nvPr/>
            </p:nvGrpSpPr>
            <p:grpSpPr>
              <a:xfrm>
                <a:off x="6804248" y="3695824"/>
                <a:ext cx="662888" cy="1749400"/>
                <a:chOff x="4499992" y="1484784"/>
                <a:chExt cx="662888" cy="1749400"/>
              </a:xfrm>
            </p:grpSpPr>
            <p:grpSp>
              <p:nvGrpSpPr>
                <p:cNvPr id="16" name="Group 15"/>
                <p:cNvGrpSpPr>
                  <a:grpSpLocks noChangeAspect="1"/>
                </p:cNvGrpSpPr>
                <p:nvPr/>
              </p:nvGrpSpPr>
              <p:grpSpPr>
                <a:xfrm>
                  <a:off x="4538769" y="1484784"/>
                  <a:ext cx="604017" cy="1535858"/>
                  <a:chOff x="7426875" y="4420180"/>
                  <a:chExt cx="855778" cy="2176016"/>
                </a:xfrm>
              </p:grpSpPr>
              <p:sp>
                <p:nvSpPr>
                  <p:cNvPr id="24" name="Rectangle 23"/>
                  <p:cNvSpPr/>
                  <p:nvPr/>
                </p:nvSpPr>
                <p:spPr>
                  <a:xfrm>
                    <a:off x="7452320" y="4420180"/>
                    <a:ext cx="288032" cy="2176016"/>
                  </a:xfrm>
                  <a:prstGeom prst="rect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5" name="Rectangle 24"/>
                  <p:cNvSpPr/>
                  <p:nvPr/>
                </p:nvSpPr>
                <p:spPr>
                  <a:xfrm>
                    <a:off x="7740352" y="4941168"/>
                    <a:ext cx="468031" cy="216031"/>
                  </a:xfrm>
                  <a:prstGeom prst="rect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cxnSp>
                <p:nvCxnSpPr>
                  <p:cNvPr id="26" name="Straight Connector 25"/>
                  <p:cNvCxnSpPr/>
                  <p:nvPr/>
                </p:nvCxnSpPr>
                <p:spPr>
                  <a:xfrm flipH="1">
                    <a:off x="7532693" y="5047087"/>
                    <a:ext cx="703249" cy="0"/>
                  </a:xfrm>
                  <a:prstGeom prst="line">
                    <a:avLst/>
                  </a:prstGeom>
                  <a:ln w="12700" cmpd="sng">
                    <a:solidFill>
                      <a:srgbClr val="000000"/>
                    </a:solidFill>
                    <a:prstDash val="dashDot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" name="Rectangle 26"/>
                  <p:cNvSpPr/>
                  <p:nvPr/>
                </p:nvSpPr>
                <p:spPr>
                  <a:xfrm>
                    <a:off x="7744632" y="5830709"/>
                    <a:ext cx="468031" cy="216031"/>
                  </a:xfrm>
                  <a:prstGeom prst="rect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cxnSp>
                <p:nvCxnSpPr>
                  <p:cNvPr id="28" name="Straight Connector 27"/>
                  <p:cNvCxnSpPr/>
                  <p:nvPr/>
                </p:nvCxnSpPr>
                <p:spPr>
                  <a:xfrm flipH="1">
                    <a:off x="7579404" y="5936581"/>
                    <a:ext cx="703249" cy="0"/>
                  </a:xfrm>
                  <a:prstGeom prst="line">
                    <a:avLst/>
                  </a:prstGeom>
                  <a:ln w="12700" cmpd="sng">
                    <a:solidFill>
                      <a:srgbClr val="000000"/>
                    </a:solidFill>
                    <a:prstDash val="dashDot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" name="Rectangle 28"/>
                  <p:cNvSpPr/>
                  <p:nvPr/>
                </p:nvSpPr>
                <p:spPr>
                  <a:xfrm>
                    <a:off x="7744585" y="5563795"/>
                    <a:ext cx="324030" cy="144030"/>
                  </a:xfrm>
                  <a:prstGeom prst="rect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cxnSp>
                <p:nvCxnSpPr>
                  <p:cNvPr id="30" name="Straight Connector 29"/>
                  <p:cNvCxnSpPr/>
                  <p:nvPr/>
                </p:nvCxnSpPr>
                <p:spPr>
                  <a:xfrm flipH="1">
                    <a:off x="7668734" y="5635803"/>
                    <a:ext cx="490967" cy="0"/>
                  </a:xfrm>
                  <a:prstGeom prst="line">
                    <a:avLst/>
                  </a:prstGeom>
                  <a:ln w="12700" cmpd="sng">
                    <a:solidFill>
                      <a:srgbClr val="000000"/>
                    </a:solidFill>
                    <a:prstDash val="dashDot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7426875" y="5343585"/>
                    <a:ext cx="36000" cy="215999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kern="0">
                      <a:noFill/>
                    </a:endParaRPr>
                  </a:p>
                </p:txBody>
              </p:sp>
              <p:sp>
                <p:nvSpPr>
                  <p:cNvPr id="32" name="Rectangle 31"/>
                  <p:cNvSpPr>
                    <a:spLocks/>
                  </p:cNvSpPr>
                  <p:nvPr/>
                </p:nvSpPr>
                <p:spPr>
                  <a:xfrm>
                    <a:off x="7740352" y="5343585"/>
                    <a:ext cx="36000" cy="215999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kern="0">
                      <a:noFill/>
                    </a:endParaRPr>
                  </a:p>
                </p:txBody>
              </p:sp>
            </p:grpSp>
            <p:sp>
              <p:nvSpPr>
                <p:cNvPr id="20" name="Oval 19"/>
                <p:cNvSpPr/>
                <p:nvPr/>
              </p:nvSpPr>
              <p:spPr>
                <a:xfrm>
                  <a:off x="4499992" y="3162176"/>
                  <a:ext cx="72000" cy="7200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4771090" y="2094795"/>
                  <a:ext cx="391790" cy="72008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5">
                        <a:shade val="51000"/>
                        <a:satMod val="130000"/>
                        <a:alpha val="37000"/>
                      </a:schemeClr>
                    </a:gs>
                    <a:gs pos="80000">
                      <a:schemeClr val="accent5">
                        <a:shade val="93000"/>
                        <a:satMod val="130000"/>
                        <a:alpha val="37000"/>
                      </a:schemeClr>
                    </a:gs>
                    <a:gs pos="100000">
                      <a:schemeClr val="accent5">
                        <a:shade val="94000"/>
                        <a:satMod val="135000"/>
                        <a:alpha val="37000"/>
                      </a:schemeClr>
                    </a:gs>
                  </a:gsLst>
                  <a:lin ang="16200000" scaled="0"/>
                  <a:tileRect/>
                </a:gra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12" name="Rectangle 11"/>
              <p:cNvSpPr/>
              <p:nvPr/>
            </p:nvSpPr>
            <p:spPr>
              <a:xfrm>
                <a:off x="6771281" y="5517232"/>
                <a:ext cx="3415928" cy="432048"/>
              </a:xfrm>
              <a:prstGeom prst="rect">
                <a:avLst/>
              </a:prstGeom>
              <a:solidFill>
                <a:schemeClr val="bg2">
                  <a:lumMod val="50000"/>
                  <a:alpha val="36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kern="0" dirty="0">
                    <a:solidFill>
                      <a:sysClr val="windowText" lastClr="000000"/>
                    </a:solidFill>
                  </a:rPr>
                  <a:t> </a:t>
                </a:r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>
                <a:off x="6929214" y="5229200"/>
                <a:ext cx="72008" cy="72008"/>
              </a:xfrm>
              <a:prstGeom prst="triangl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" name="Isosceles Triangle 13"/>
              <p:cNvSpPr/>
              <p:nvPr/>
            </p:nvSpPr>
            <p:spPr>
              <a:xfrm>
                <a:off x="7301954" y="4368319"/>
                <a:ext cx="72008" cy="72008"/>
              </a:xfrm>
              <a:prstGeom prst="triangl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" name="Right Triangle 14"/>
              <p:cNvSpPr/>
              <p:nvPr/>
            </p:nvSpPr>
            <p:spPr>
              <a:xfrm rot="5400000" flipH="1">
                <a:off x="7043576" y="3884352"/>
                <a:ext cx="432048" cy="385440"/>
              </a:xfrm>
              <a:prstGeom prst="rtTriangle">
                <a:avLst/>
              </a:prstGeom>
              <a:gradFill flip="none" rotWithShape="1">
                <a:gsLst>
                  <a:gs pos="0">
                    <a:schemeClr val="accent5">
                      <a:shade val="51000"/>
                      <a:satMod val="130000"/>
                      <a:alpha val="37000"/>
                    </a:schemeClr>
                  </a:gs>
                  <a:gs pos="80000">
                    <a:schemeClr val="accent5">
                      <a:shade val="93000"/>
                      <a:satMod val="130000"/>
                      <a:alpha val="37000"/>
                    </a:schemeClr>
                  </a:gs>
                  <a:gs pos="100000">
                    <a:schemeClr val="accent5">
                      <a:shade val="94000"/>
                      <a:satMod val="135000"/>
                      <a:alpha val="37000"/>
                    </a:schemeClr>
                  </a:gs>
                </a:gsLst>
                <a:lin ang="16200000" scaled="0"/>
                <a:tileRect/>
              </a:gradFill>
              <a:ln>
                <a:solidFill>
                  <a:srgbClr val="000000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41" name="Rectangle 40"/>
            <p:cNvSpPr/>
            <p:nvPr/>
          </p:nvSpPr>
          <p:spPr>
            <a:xfrm flipV="1">
              <a:off x="4641174" y="5777431"/>
              <a:ext cx="1712545" cy="63802"/>
            </a:xfrm>
            <a:prstGeom prst="rect">
              <a:avLst/>
            </a:prstGeom>
            <a:solidFill>
              <a:schemeClr val="accent6">
                <a:lumMod val="75000"/>
                <a:alpha val="36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654691" y="5630433"/>
              <a:ext cx="720080" cy="72008"/>
            </a:xfrm>
            <a:prstGeom prst="rect">
              <a:avLst/>
            </a:prstGeom>
            <a:solidFill>
              <a:schemeClr val="bg2">
                <a:lumMod val="50000"/>
                <a:alpha val="36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5302763" y="5702441"/>
              <a:ext cx="72000" cy="7200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965677" y="3677350"/>
              <a:ext cx="648072" cy="2604398"/>
            </a:xfrm>
            <a:prstGeom prst="rect">
              <a:avLst/>
            </a:prstGeom>
            <a:solidFill>
              <a:schemeClr val="bg2">
                <a:lumMod val="50000"/>
                <a:alpha val="36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965676" y="3029278"/>
              <a:ext cx="1178745" cy="648072"/>
            </a:xfrm>
            <a:prstGeom prst="rect">
              <a:avLst/>
            </a:prstGeom>
            <a:solidFill>
              <a:schemeClr val="bg2">
                <a:lumMod val="50000"/>
                <a:alpha val="36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Left Arrow 51"/>
            <p:cNvSpPr/>
            <p:nvPr/>
          </p:nvSpPr>
          <p:spPr>
            <a:xfrm rot="5400000">
              <a:off x="5331481" y="3490290"/>
              <a:ext cx="1875390" cy="288032"/>
            </a:xfrm>
            <a:prstGeom prst="leftArrow">
              <a:avLst/>
            </a:prstGeom>
            <a:solidFill>
              <a:schemeClr val="accent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393264" y="2696611"/>
              <a:ext cx="170190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1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" name="Rectangle 55"/>
            <p:cNvSpPr>
              <a:spLocks/>
            </p:cNvSpPr>
            <p:nvPr/>
          </p:nvSpPr>
          <p:spPr>
            <a:xfrm>
              <a:off x="3876736" y="4689134"/>
              <a:ext cx="745489" cy="152455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kern="0">
                <a:noFill/>
              </a:endParaRPr>
            </a:p>
          </p:txBody>
        </p:sp>
        <p:cxnSp>
          <p:nvCxnSpPr>
            <p:cNvPr id="57" name="Straight Connector 56"/>
            <p:cNvCxnSpPr>
              <a:stCxn id="56" idx="1"/>
            </p:cNvCxnSpPr>
            <p:nvPr/>
          </p:nvCxnSpPr>
          <p:spPr>
            <a:xfrm flipH="1" flipV="1">
              <a:off x="3859803" y="4761113"/>
              <a:ext cx="16932" cy="4248"/>
            </a:xfrm>
            <a:prstGeom prst="line">
              <a:avLst/>
            </a:prstGeom>
            <a:ln w="12700" cmpd="sng">
              <a:solidFill>
                <a:srgbClr val="000000"/>
              </a:solidFill>
              <a:prstDash val="dash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58"/>
            <p:cNvSpPr/>
            <p:nvPr/>
          </p:nvSpPr>
          <p:spPr>
            <a:xfrm>
              <a:off x="4942723" y="4766337"/>
              <a:ext cx="432048" cy="864096"/>
            </a:xfrm>
            <a:prstGeom prst="rect">
              <a:avLst/>
            </a:prstGeom>
            <a:solidFill>
              <a:schemeClr val="bg2">
                <a:lumMod val="50000"/>
                <a:alpha val="36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499113" y="3970054"/>
              <a:ext cx="216024" cy="660734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156008" y="4380897"/>
              <a:ext cx="330341" cy="15247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kern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>
            <a:xfrm flipH="1">
              <a:off x="7211081" y="4452904"/>
              <a:ext cx="496360" cy="0"/>
            </a:xfrm>
            <a:prstGeom prst="line">
              <a:avLst/>
            </a:prstGeom>
            <a:ln w="12700" cmpd="sng">
              <a:solidFill>
                <a:srgbClr val="000000"/>
              </a:solidFill>
              <a:prstDash val="dash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angle 62"/>
            <p:cNvSpPr/>
            <p:nvPr/>
          </p:nvSpPr>
          <p:spPr>
            <a:xfrm>
              <a:off x="7300023" y="4622321"/>
              <a:ext cx="504056" cy="288032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" name="Rectangle 55"/>
            <p:cNvSpPr>
              <a:spLocks/>
            </p:cNvSpPr>
            <p:nvPr/>
          </p:nvSpPr>
          <p:spPr>
            <a:xfrm>
              <a:off x="4947189" y="4683040"/>
              <a:ext cx="460537" cy="152455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kern="0">
                <a:noFill/>
              </a:endParaRPr>
            </a:p>
          </p:txBody>
        </p:sp>
        <p:sp>
          <p:nvSpPr>
            <p:cNvPr id="66" name="Rectangle 30"/>
            <p:cNvSpPr>
              <a:spLocks/>
            </p:cNvSpPr>
            <p:nvPr/>
          </p:nvSpPr>
          <p:spPr>
            <a:xfrm>
              <a:off x="7271708" y="4681455"/>
              <a:ext cx="25409" cy="15245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kern="0">
                <a:noFill/>
              </a:endParaRPr>
            </a:p>
          </p:txBody>
        </p:sp>
        <p:sp>
          <p:nvSpPr>
            <p:cNvPr id="67" name="Rectangle 55"/>
            <p:cNvSpPr>
              <a:spLocks/>
            </p:cNvSpPr>
            <p:nvPr/>
          </p:nvSpPr>
          <p:spPr>
            <a:xfrm>
              <a:off x="5407726" y="4687404"/>
              <a:ext cx="1858009" cy="14664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kern="0">
                <a:noFill/>
              </a:endParaRPr>
            </a:p>
          </p:txBody>
        </p:sp>
        <p:cxnSp>
          <p:nvCxnSpPr>
            <p:cNvPr id="68" name="Straight Connector 56"/>
            <p:cNvCxnSpPr/>
            <p:nvPr/>
          </p:nvCxnSpPr>
          <p:spPr>
            <a:xfrm flipH="1">
              <a:off x="3787032" y="4746073"/>
              <a:ext cx="3482434" cy="15041"/>
            </a:xfrm>
            <a:prstGeom prst="line">
              <a:avLst/>
            </a:prstGeom>
            <a:ln w="12700" cmpd="sng">
              <a:solidFill>
                <a:srgbClr val="000000"/>
              </a:solidFill>
              <a:prstDash val="dash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/>
            <p:cNvSpPr/>
            <p:nvPr/>
          </p:nvSpPr>
          <p:spPr>
            <a:xfrm>
              <a:off x="6607277" y="4839995"/>
              <a:ext cx="120153" cy="10005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511403" y="4905900"/>
            <a:ext cx="1774718" cy="1736942"/>
            <a:chOff x="215278" y="4488349"/>
            <a:chExt cx="3327400" cy="2146300"/>
          </a:xfrm>
        </p:grpSpPr>
        <p:pic>
          <p:nvPicPr>
            <p:cNvPr id="55" name="Picture 54" descr="layout 1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5278" y="4488349"/>
              <a:ext cx="3327400" cy="2146300"/>
            </a:xfrm>
            <a:prstGeom prst="rect">
              <a:avLst/>
            </a:prstGeom>
          </p:spPr>
        </p:pic>
        <p:pic>
          <p:nvPicPr>
            <p:cNvPr id="69" name="Picture 68" descr="layout 1.png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99454" y="4632365"/>
              <a:ext cx="812618" cy="931142"/>
            </a:xfrm>
            <a:prstGeom prst="rect">
              <a:avLst/>
            </a:prstGeom>
            <a:ln w="19050" cmpd="sng">
              <a:solidFill>
                <a:srgbClr val="FF0000"/>
              </a:solidFill>
              <a:prstDash val="dash"/>
            </a:ln>
          </p:spPr>
        </p:pic>
        <p:sp>
          <p:nvSpPr>
            <p:cNvPr id="70" name="Left Arrow 69"/>
            <p:cNvSpPr/>
            <p:nvPr/>
          </p:nvSpPr>
          <p:spPr>
            <a:xfrm rot="10800000">
              <a:off x="647326" y="4632365"/>
              <a:ext cx="1296144" cy="288032"/>
            </a:xfrm>
            <a:prstGeom prst="leftArrow">
              <a:avLst/>
            </a:prstGeom>
            <a:solidFill>
              <a:schemeClr val="accent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</a:endParaRPr>
            </a:p>
          </p:txBody>
        </p:sp>
        <p:sp>
          <p:nvSpPr>
            <p:cNvPr id="71" name="Left Arrow 70"/>
            <p:cNvSpPr/>
            <p:nvPr/>
          </p:nvSpPr>
          <p:spPr>
            <a:xfrm rot="10800000">
              <a:off x="647326" y="5280437"/>
              <a:ext cx="1296144" cy="288032"/>
            </a:xfrm>
            <a:prstGeom prst="leftArrow">
              <a:avLst/>
            </a:prstGeom>
            <a:solidFill>
              <a:schemeClr val="accent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</a:endParaRPr>
            </a:p>
          </p:txBody>
        </p:sp>
      </p:grpSp>
      <p:sp>
        <p:nvSpPr>
          <p:cNvPr id="104" name="Rectangle 103"/>
          <p:cNvSpPr/>
          <p:nvPr/>
        </p:nvSpPr>
        <p:spPr>
          <a:xfrm>
            <a:off x="5552478" y="3050570"/>
            <a:ext cx="358476" cy="1128592"/>
          </a:xfrm>
          <a:prstGeom prst="rect">
            <a:avLst/>
          </a:prstGeom>
          <a:solidFill>
            <a:schemeClr val="bg2">
              <a:lumMod val="50000"/>
              <a:alpha val="36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>
              <a:solidFill>
                <a:sysClr val="windowText" lastClr="000000"/>
              </a:solidFill>
            </a:endParaRPr>
          </a:p>
        </p:txBody>
      </p:sp>
      <p:pic>
        <p:nvPicPr>
          <p:cNvPr id="106" name="Picture 105" descr="target interface.pn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4637" y="3050570"/>
            <a:ext cx="374112" cy="88019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5997999" y="7464546"/>
            <a:ext cx="1097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“Make space”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6119" y="1869562"/>
            <a:ext cx="522450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Sequence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Remove roof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Install platform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Install guide frame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Un fasten components with long tools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Cask (if required)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Remove </a:t>
            </a:r>
          </a:p>
        </p:txBody>
      </p:sp>
      <p:pic>
        <p:nvPicPr>
          <p:cNvPr id="110" name="Content Placeholder 5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5805" y="1362681"/>
            <a:ext cx="2138195" cy="313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375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Remote handling ready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8997" y="1435425"/>
            <a:ext cx="5293162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Don’t reinvent the wheel !</a:t>
            </a:r>
          </a:p>
          <a:p>
            <a:pPr marL="0" indent="0">
              <a:buNone/>
            </a:pPr>
            <a:endParaRPr lang="en-GB" sz="2000" dirty="0" smtClean="0"/>
          </a:p>
          <a:p>
            <a:r>
              <a:rPr lang="en-GB" sz="2000" dirty="0" smtClean="0"/>
              <a:t>Support structures</a:t>
            </a:r>
          </a:p>
          <a:p>
            <a:r>
              <a:rPr lang="en-GB" sz="2000" dirty="0" smtClean="0"/>
              <a:t>Fixations</a:t>
            </a:r>
          </a:p>
          <a:p>
            <a:r>
              <a:rPr lang="en-GB" sz="2000" dirty="0" smtClean="0"/>
              <a:t>Alignment  3 point</a:t>
            </a:r>
          </a:p>
          <a:p>
            <a:r>
              <a:rPr lang="en-GB" sz="2000" dirty="0" smtClean="0"/>
              <a:t>Guide rods</a:t>
            </a:r>
          </a:p>
          <a:p>
            <a:r>
              <a:rPr lang="en-GB" sz="2000" dirty="0" smtClean="0"/>
              <a:t>Service connections</a:t>
            </a:r>
          </a:p>
          <a:p>
            <a:pPr>
              <a:buFont typeface="Arial"/>
              <a:buChar char="•"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Developed in collaboration with </a:t>
            </a:r>
            <a:endParaRPr lang="en-US" sz="2000" dirty="0"/>
          </a:p>
          <a:p>
            <a:endParaRPr lang="en-GB" sz="2000" dirty="0" smtClean="0"/>
          </a:p>
          <a:p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4719" y="944204"/>
            <a:ext cx="2374082" cy="2615356"/>
          </a:xfrm>
          <a:prstGeom prst="rect">
            <a:avLst/>
          </a:prstGeom>
        </p:spPr>
      </p:pic>
      <p:pic>
        <p:nvPicPr>
          <p:cNvPr id="7" name="Picture 6" descr="Photo 2016-06-22 17 28 25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6354" y="3908661"/>
            <a:ext cx="1523550" cy="2222387"/>
          </a:xfrm>
          <a:prstGeom prst="rect">
            <a:avLst/>
          </a:prstGeom>
        </p:spPr>
      </p:pic>
      <p:pic>
        <p:nvPicPr>
          <p:cNvPr id="12" name="Picture 11" descr="Macintosh HD:Users:eriknilsson:Dropbox:WU8 CHIM:Variants:Pillar:new2 copy.pn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68419">
            <a:off x="4654744" y="2463894"/>
            <a:ext cx="1973769" cy="2881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ORNL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809" y="5850263"/>
            <a:ext cx="1338929" cy="690218"/>
          </a:xfrm>
          <a:prstGeom prst="rect">
            <a:avLst/>
          </a:prstGeom>
        </p:spPr>
      </p:pic>
      <p:pic>
        <p:nvPicPr>
          <p:cNvPr id="13" name="Picture 12" descr="stfc_isis.gif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1224" y="5191655"/>
            <a:ext cx="2078844" cy="4735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2131" y="5702799"/>
            <a:ext cx="597937" cy="760089"/>
          </a:xfrm>
          <a:prstGeom prst="rect">
            <a:avLst/>
          </a:prstGeom>
        </p:spPr>
      </p:pic>
      <p:pic>
        <p:nvPicPr>
          <p:cNvPr id="16" name="Picture 15" descr="Julich.jp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997" y="5191655"/>
            <a:ext cx="1211541" cy="39272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545367" y="6066791"/>
            <a:ext cx="25831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Chopper are ready </a:t>
            </a:r>
          </a:p>
          <a:p>
            <a:r>
              <a:rPr lang="en-US" dirty="0" smtClean="0"/>
              <a:t>Neutron guides are next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694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7"/>
          <p:cNvSpPr txBox="1">
            <a:spLocks/>
          </p:cNvSpPr>
          <p:nvPr/>
        </p:nvSpPr>
        <p:spPr>
          <a:xfrm>
            <a:off x="467544" y="26064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600" dirty="0" err="1" smtClean="0"/>
              <a:t>Logistics</a:t>
            </a:r>
            <a:r>
              <a:rPr lang="sv-SE" sz="3600" dirty="0" smtClean="0"/>
              <a:t> </a:t>
            </a:r>
          </a:p>
          <a:p>
            <a:r>
              <a:rPr lang="sv-SE" sz="3600" dirty="0" smtClean="0"/>
              <a:t>(</a:t>
            </a:r>
            <a:r>
              <a:rPr lang="sv-SE" sz="3600" dirty="0" err="1"/>
              <a:t>e</a:t>
            </a:r>
            <a:r>
              <a:rPr lang="sv-SE" sz="3600" dirty="0" err="1" smtClean="0"/>
              <a:t>xternal</a:t>
            </a:r>
            <a:r>
              <a:rPr lang="sv-SE" sz="3600" dirty="0" smtClean="0"/>
              <a:t> </a:t>
            </a:r>
            <a:r>
              <a:rPr lang="sv-SE" sz="3600" dirty="0" err="1" smtClean="0"/>
              <a:t>to</a:t>
            </a:r>
            <a:r>
              <a:rPr lang="sv-SE" sz="3600" dirty="0" smtClean="0"/>
              <a:t> Bunker)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2877" y="1488516"/>
            <a:ext cx="4445410" cy="259775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406489" y="3294786"/>
            <a:ext cx="227009" cy="22701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605823" y="2451831"/>
            <a:ext cx="227009" cy="22701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782519" y="1810315"/>
            <a:ext cx="227009" cy="22701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rved Right Arrow 3"/>
          <p:cNvSpPr/>
          <p:nvPr/>
        </p:nvSpPr>
        <p:spPr>
          <a:xfrm rot="8094388" flipH="1">
            <a:off x="6624416" y="2607037"/>
            <a:ext cx="358622" cy="1016603"/>
          </a:xfrm>
          <a:prstGeom prst="curved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urved Right Arrow 13"/>
          <p:cNvSpPr/>
          <p:nvPr/>
        </p:nvSpPr>
        <p:spPr>
          <a:xfrm rot="6529148">
            <a:off x="5633775" y="775538"/>
            <a:ext cx="553529" cy="1940557"/>
          </a:xfrm>
          <a:prstGeom prst="curved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73186" y="1438038"/>
            <a:ext cx="933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Hall Crane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6819949" y="2850141"/>
            <a:ext cx="1173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Bunker Crane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7080197" y="2371069"/>
            <a:ext cx="13292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Hand over zone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99618" y="1577891"/>
            <a:ext cx="437707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Bunker crane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20t winch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2t winch (requesting)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Coverage  	Acceptable</a:t>
            </a:r>
          </a:p>
          <a:p>
            <a:endParaRPr lang="en-US" sz="2000" dirty="0"/>
          </a:p>
          <a:p>
            <a:r>
              <a:rPr lang="en-US" sz="2000" dirty="0" smtClean="0"/>
              <a:t>Hall Crane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30t winch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5t winch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Coverage 		Acceptable</a:t>
            </a:r>
          </a:p>
          <a:p>
            <a:endParaRPr lang="en-US" sz="2000" dirty="0"/>
          </a:p>
          <a:p>
            <a:r>
              <a:rPr lang="en-US" sz="2000" dirty="0" smtClean="0"/>
              <a:t>Issues</a:t>
            </a:r>
          </a:p>
          <a:p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Roof complexity = Many lifts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Storage within the hall is limited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Multiple handovers increase time required.</a:t>
            </a:r>
          </a:p>
          <a:p>
            <a:endParaRPr lang="en-US" sz="2000" dirty="0"/>
          </a:p>
        </p:txBody>
      </p:sp>
      <p:pic>
        <p:nvPicPr>
          <p:cNvPr id="18" name="Content Placeholder 4" descr="2016-09-28_Full Long_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317" b="-8317"/>
          <a:stretch>
            <a:fillRect/>
          </a:stretch>
        </p:blipFill>
        <p:spPr>
          <a:xfrm>
            <a:off x="4323903" y="4086270"/>
            <a:ext cx="4698566" cy="258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524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</a:t>
            </a:r>
            <a:br>
              <a:rPr lang="en-US" dirty="0" smtClean="0"/>
            </a:br>
            <a:r>
              <a:rPr lang="en-US" dirty="0" smtClean="0"/>
              <a:t>“in bunker logistics”  </a:t>
            </a:r>
            <a:endParaRPr lang="en-US" dirty="0"/>
          </a:p>
        </p:txBody>
      </p:sp>
      <p:pic>
        <p:nvPicPr>
          <p:cNvPr id="26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306237" y="738091"/>
            <a:ext cx="4597121" cy="6514823"/>
          </a:xfrm>
        </p:spPr>
      </p:pic>
      <p:sp>
        <p:nvSpPr>
          <p:cNvPr id="12" name="Donut 11"/>
          <p:cNvSpPr/>
          <p:nvPr/>
        </p:nvSpPr>
        <p:spPr>
          <a:xfrm rot="21078411">
            <a:off x="3101230" y="4857678"/>
            <a:ext cx="492723" cy="555163"/>
          </a:xfrm>
          <a:prstGeom prst="donut">
            <a:avLst>
              <a:gd name="adj" fmla="val 7899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Left-Right Arrow 27"/>
          <p:cNvSpPr/>
          <p:nvPr/>
        </p:nvSpPr>
        <p:spPr>
          <a:xfrm rot="3635053">
            <a:off x="3368285" y="4000786"/>
            <a:ext cx="1643954" cy="202615"/>
          </a:xfrm>
          <a:prstGeom prst="left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64900" y="6297502"/>
            <a:ext cx="180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Personnel access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2467196" y="5348493"/>
            <a:ext cx="617336" cy="11040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801271" y="5687399"/>
            <a:ext cx="99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‘C’ crane</a:t>
            </a:r>
            <a:endParaRPr lang="en-US" dirty="0"/>
          </a:p>
        </p:txBody>
      </p:sp>
      <p:pic>
        <p:nvPicPr>
          <p:cNvPr id="35" name="Picture 34" descr="Casemate H1-H2-14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4039" y="0"/>
            <a:ext cx="3679959" cy="2759969"/>
          </a:xfrm>
          <a:prstGeom prst="rect">
            <a:avLst/>
          </a:prstGeom>
        </p:spPr>
      </p:pic>
      <p:cxnSp>
        <p:nvCxnSpPr>
          <p:cNvPr id="36" name="Straight Arrow Connector 35"/>
          <p:cNvCxnSpPr/>
          <p:nvPr/>
        </p:nvCxnSpPr>
        <p:spPr>
          <a:xfrm flipH="1" flipV="1">
            <a:off x="4932884" y="4240855"/>
            <a:ext cx="214076" cy="14465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Arc 40"/>
          <p:cNvSpPr/>
          <p:nvPr/>
        </p:nvSpPr>
        <p:spPr>
          <a:xfrm rot="8589791">
            <a:off x="2043948" y="1332627"/>
            <a:ext cx="2987074" cy="2384991"/>
          </a:xfrm>
          <a:prstGeom prst="arc">
            <a:avLst>
              <a:gd name="adj1" fmla="val 13512826"/>
              <a:gd name="adj2" fmla="val 19230989"/>
            </a:avLst>
          </a:prstGeom>
          <a:ln w="57150" cmpd="sng">
            <a:solidFill>
              <a:srgbClr val="FFFF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266591" y="2941412"/>
            <a:ext cx="2793858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Transport systems</a:t>
            </a:r>
          </a:p>
          <a:p>
            <a:r>
              <a:rPr lang="en-US" sz="2000" dirty="0" smtClean="0"/>
              <a:t> </a:t>
            </a:r>
          </a:p>
          <a:p>
            <a:r>
              <a:rPr lang="en-US" sz="2000" dirty="0" smtClean="0"/>
              <a:t>Circumferential cranes number 2 </a:t>
            </a:r>
          </a:p>
          <a:p>
            <a:r>
              <a:rPr lang="en-US" sz="2000" dirty="0" smtClean="0"/>
              <a:t>Type : mono </a:t>
            </a:r>
            <a:r>
              <a:rPr lang="en-US" sz="2000" dirty="0"/>
              <a:t>rail </a:t>
            </a:r>
            <a:endParaRPr lang="en-US" sz="2000" dirty="0" smtClean="0"/>
          </a:p>
          <a:p>
            <a:r>
              <a:rPr lang="en-US" sz="2000" dirty="0" smtClean="0"/>
              <a:t>Capacity 500kg</a:t>
            </a:r>
          </a:p>
          <a:p>
            <a:endParaRPr lang="en-US" sz="2000" dirty="0" smtClean="0"/>
          </a:p>
          <a:p>
            <a:r>
              <a:rPr lang="en-US" sz="2000" dirty="0" smtClean="0"/>
              <a:t> + radial crane on an beam</a:t>
            </a:r>
            <a:endParaRPr lang="en-US" sz="2000" dirty="0"/>
          </a:p>
        </p:txBody>
      </p:sp>
      <p:sp>
        <p:nvSpPr>
          <p:cNvPr id="43" name="Arc 42"/>
          <p:cNvSpPr/>
          <p:nvPr/>
        </p:nvSpPr>
        <p:spPr>
          <a:xfrm rot="8589791">
            <a:off x="1514407" y="1323185"/>
            <a:ext cx="4452627" cy="3365412"/>
          </a:xfrm>
          <a:prstGeom prst="arc">
            <a:avLst>
              <a:gd name="adj1" fmla="val 13291984"/>
              <a:gd name="adj2" fmla="val 18932553"/>
            </a:avLst>
          </a:prstGeom>
          <a:ln w="57150" cmpd="sng">
            <a:solidFill>
              <a:srgbClr val="FFFF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512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Summing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5571" y="1648460"/>
            <a:ext cx="5779422" cy="4871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Strategy headlines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High reliability </a:t>
            </a:r>
          </a:p>
          <a:p>
            <a:r>
              <a:rPr lang="en-US" dirty="0" smtClean="0"/>
              <a:t>Long service intervals</a:t>
            </a:r>
          </a:p>
          <a:p>
            <a:r>
              <a:rPr lang="en-US" dirty="0" smtClean="0"/>
              <a:t>Standard interfaces</a:t>
            </a:r>
          </a:p>
          <a:p>
            <a:r>
              <a:rPr lang="en-US" dirty="0" smtClean="0"/>
              <a:t>All designed for vertical removal</a:t>
            </a:r>
            <a:endParaRPr lang="en-US" dirty="0" smtClean="0">
              <a:effectLst/>
            </a:endParaRPr>
          </a:p>
          <a:p>
            <a:r>
              <a:rPr lang="en-US" dirty="0" smtClean="0"/>
              <a:t>‘Critical’ systems equipped for remote handling </a:t>
            </a:r>
          </a:p>
          <a:p>
            <a:r>
              <a:rPr lang="en-US" dirty="0" smtClean="0"/>
              <a:t>Common tooling</a:t>
            </a:r>
          </a:p>
          <a:p>
            <a:endParaRPr lang="en-US" dirty="0" smtClean="0">
              <a:effectLst/>
            </a:endParaRPr>
          </a:p>
          <a:p>
            <a:endParaRPr lang="en-US" dirty="0"/>
          </a:p>
        </p:txBody>
      </p:sp>
      <p:pic>
        <p:nvPicPr>
          <p:cNvPr id="5" name="Picture 4" descr="extraction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8635" y="1752838"/>
            <a:ext cx="1738610" cy="462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588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7663" y="2130427"/>
            <a:ext cx="6347632" cy="1470025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Thanks you for your attention !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445225" y="4567245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Many thanks for contribution from the Bunker group and the Neutron Chopper Group</a:t>
            </a:r>
            <a:endParaRPr lang="en-US" sz="2400" b="1" dirty="0" smtClean="0">
              <a:effectLst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7004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Vibration mitigation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12853"/>
            <a:ext cx="4538133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Reduce source terms</a:t>
            </a:r>
          </a:p>
          <a:p>
            <a:pPr lvl="1"/>
            <a:r>
              <a:rPr lang="en-US" dirty="0" smtClean="0"/>
              <a:t>Balance</a:t>
            </a:r>
          </a:p>
          <a:p>
            <a:pPr lvl="1"/>
            <a:r>
              <a:rPr lang="en-US" dirty="0" smtClean="0">
                <a:effectLst/>
              </a:rPr>
              <a:t>Magnetic bearings</a:t>
            </a:r>
          </a:p>
          <a:p>
            <a:r>
              <a:rPr lang="en-US" dirty="0" smtClean="0"/>
              <a:t>Avoid coupling</a:t>
            </a:r>
          </a:p>
          <a:p>
            <a:pPr lvl="1"/>
            <a:r>
              <a:rPr lang="en-US" dirty="0" smtClean="0"/>
              <a:t>Rigid structures</a:t>
            </a:r>
          </a:p>
          <a:p>
            <a:pPr lvl="1"/>
            <a:r>
              <a:rPr lang="en-US" dirty="0" smtClean="0">
                <a:effectLst/>
              </a:rPr>
              <a:t>Rigid fixation</a:t>
            </a:r>
          </a:p>
          <a:p>
            <a:r>
              <a:rPr lang="en-US" dirty="0" smtClean="0"/>
              <a:t>Isolate sources</a:t>
            </a:r>
          </a:p>
          <a:p>
            <a:pPr lvl="1"/>
            <a:r>
              <a:rPr lang="en-US" dirty="0" smtClean="0"/>
              <a:t>Support – Base</a:t>
            </a:r>
          </a:p>
          <a:p>
            <a:pPr lvl="1"/>
            <a:r>
              <a:rPr lang="en-US" dirty="0" smtClean="0"/>
              <a:t>Separate base plates (</a:t>
            </a:r>
            <a:r>
              <a:rPr lang="en-US" dirty="0" err="1" smtClean="0"/>
              <a:t>PPSc</a:t>
            </a:r>
            <a:r>
              <a:rPr lang="en-US" dirty="0" smtClean="0"/>
              <a:t>) </a:t>
            </a:r>
          </a:p>
          <a:p>
            <a:r>
              <a:rPr lang="en-US" dirty="0" smtClean="0">
                <a:effectLst/>
              </a:rPr>
              <a:t>Attenuate</a:t>
            </a:r>
          </a:p>
          <a:p>
            <a:pPr lvl="1"/>
            <a:r>
              <a:rPr lang="en-US" dirty="0" smtClean="0"/>
              <a:t>Bolted &amp; grouted base plate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pic>
        <p:nvPicPr>
          <p:cNvPr id="5" name="Content Placeholder 4" descr="new1 copy 2.pn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390" r="-19390"/>
          <a:stretch>
            <a:fillRect/>
          </a:stretch>
        </p:blipFill>
        <p:spPr>
          <a:xfrm>
            <a:off x="5850494" y="803809"/>
            <a:ext cx="3621638" cy="405868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6339580" y="4246098"/>
            <a:ext cx="570523" cy="2558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111632" y="3727938"/>
            <a:ext cx="644769" cy="2214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37386" y="2894297"/>
            <a:ext cx="644769" cy="2214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589948" y="6350380"/>
            <a:ext cx="1554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Bolted &amp; grouted baseplate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077934" y="2470445"/>
            <a:ext cx="1203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Spring loaded fixation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458711" y="4584878"/>
            <a:ext cx="1305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Reservation for Thin isolator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5171523" y="3303043"/>
            <a:ext cx="1015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Rigid support</a:t>
            </a:r>
            <a:endParaRPr lang="en-US" sz="1400" dirty="0"/>
          </a:p>
        </p:txBody>
      </p:sp>
      <p:pic>
        <p:nvPicPr>
          <p:cNvPr id="19" name="Picture 18" descr="Macintosh HD:Users:eriknilsson:Dropbox:WU8 CHIM:Variants:Pillar:new3 copy.pn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7247" y="5108099"/>
            <a:ext cx="2517451" cy="14418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3926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847" y="4083371"/>
            <a:ext cx="3997498" cy="611522"/>
          </a:xfrm>
          <a:prstGeom prst="rect">
            <a:avLst/>
          </a:prstGeom>
          <a:solidFill>
            <a:schemeClr val="bg1">
              <a:lumMod val="85000"/>
              <a:alpha val="36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606" y="1569219"/>
            <a:ext cx="8358536" cy="25141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Current strategy “a layered and graded approach.”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Beam port a ‘thick’ window (Rated for normal safety case)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BP shutter a ’thick-</a:t>
            </a:r>
            <a:r>
              <a:rPr lang="en-US" sz="2000" dirty="0" err="1" smtClean="0"/>
              <a:t>ish</a:t>
            </a:r>
            <a:r>
              <a:rPr lang="en-US" sz="2000" dirty="0" smtClean="0"/>
              <a:t>’ window (v50)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U</a:t>
            </a:r>
            <a:r>
              <a:rPr lang="en-US" sz="2000" dirty="0" smtClean="0"/>
              <a:t>pstream side of high speed choppers </a:t>
            </a:r>
            <a:r>
              <a:rPr lang="en-US" sz="2000" dirty="0"/>
              <a:t>a </a:t>
            </a:r>
            <a:r>
              <a:rPr lang="en-US" sz="2000" dirty="0" smtClean="0"/>
              <a:t>’complimentary’ </a:t>
            </a:r>
            <a:r>
              <a:rPr lang="en-US" sz="2000" dirty="0"/>
              <a:t>window 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@ </a:t>
            </a:r>
            <a:r>
              <a:rPr lang="en-US" sz="2000" dirty="0"/>
              <a:t>11.5m a ’thick-</a:t>
            </a:r>
            <a:r>
              <a:rPr lang="en-US" sz="2000" dirty="0" err="1"/>
              <a:t>ish</a:t>
            </a:r>
            <a:r>
              <a:rPr lang="en-US" sz="2000" dirty="0"/>
              <a:t>’ </a:t>
            </a:r>
            <a:r>
              <a:rPr lang="en-US" sz="2000" dirty="0" smtClean="0"/>
              <a:t>window ‘fire break’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M</a:t>
            </a:r>
            <a:r>
              <a:rPr lang="en-US" sz="2000" dirty="0" smtClean="0"/>
              <a:t>etallic guides only upstream of ‘fire break’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548925" y="4960566"/>
            <a:ext cx="3339767" cy="1307184"/>
          </a:xfrm>
          <a:prstGeom prst="rect">
            <a:avLst/>
          </a:prstGeom>
          <a:solidFill>
            <a:srgbClr val="FCD5B5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84798" y="4960567"/>
            <a:ext cx="4376570" cy="1294445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36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36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167334" y="5527775"/>
            <a:ext cx="2616828" cy="47483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79808" y="5767902"/>
            <a:ext cx="8354541" cy="48054"/>
          </a:xfrm>
          <a:prstGeom prst="line">
            <a:avLst/>
          </a:prstGeom>
          <a:ln w="12700">
            <a:solidFill>
              <a:srgbClr val="FF0000"/>
            </a:solidFill>
            <a:prstDash val="lg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un 10"/>
          <p:cNvSpPr/>
          <p:nvPr/>
        </p:nvSpPr>
        <p:spPr>
          <a:xfrm>
            <a:off x="8947619" y="5671503"/>
            <a:ext cx="226541" cy="226540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78751" y="5053527"/>
            <a:ext cx="339001" cy="1202213"/>
            <a:chOff x="5254363" y="3344438"/>
            <a:chExt cx="1229847" cy="1202213"/>
          </a:xfrm>
        </p:grpSpPr>
        <p:sp>
          <p:nvSpPr>
            <p:cNvPr id="13" name="TextBox 12"/>
            <p:cNvSpPr txBox="1"/>
            <p:nvPr/>
          </p:nvSpPr>
          <p:spPr>
            <a:xfrm rot="16200000">
              <a:off x="5267566" y="3331235"/>
              <a:ext cx="755193" cy="781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BEAM PORT</a:t>
              </a:r>
              <a:endParaRPr lang="en-US" sz="800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5371903" y="4102807"/>
              <a:ext cx="1112307" cy="85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6484209" y="3986624"/>
              <a:ext cx="0" cy="2447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5371903" y="3736086"/>
              <a:ext cx="0" cy="8105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1384585" y="5310570"/>
            <a:ext cx="726157" cy="621393"/>
            <a:chOff x="5354614" y="3609976"/>
            <a:chExt cx="1129596" cy="621393"/>
          </a:xfrm>
        </p:grpSpPr>
        <p:sp>
          <p:nvSpPr>
            <p:cNvPr id="27" name="TextBox 26"/>
            <p:cNvSpPr txBox="1"/>
            <p:nvPr/>
          </p:nvSpPr>
          <p:spPr>
            <a:xfrm rot="16200000">
              <a:off x="5277357" y="3687233"/>
              <a:ext cx="489655" cy="335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GUIDE</a:t>
              </a:r>
              <a:endParaRPr lang="en-US" sz="800" dirty="0"/>
            </a:p>
          </p:txBody>
        </p:sp>
        <p:cxnSp>
          <p:nvCxnSpPr>
            <p:cNvPr id="28" name="Straight Connector 27"/>
            <p:cNvCxnSpPr/>
            <p:nvPr/>
          </p:nvCxnSpPr>
          <p:spPr>
            <a:xfrm flipV="1">
              <a:off x="5371903" y="4102807"/>
              <a:ext cx="1112307" cy="85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6484209" y="3986624"/>
              <a:ext cx="0" cy="2447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5371903" y="3980434"/>
              <a:ext cx="0" cy="2447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885799" y="5278695"/>
            <a:ext cx="577410" cy="655767"/>
            <a:chOff x="3704121" y="4292600"/>
            <a:chExt cx="577410" cy="655767"/>
          </a:xfrm>
        </p:grpSpPr>
        <p:cxnSp>
          <p:nvCxnSpPr>
            <p:cNvPr id="32" name="Straight Connector 31"/>
            <p:cNvCxnSpPr/>
            <p:nvPr/>
          </p:nvCxnSpPr>
          <p:spPr>
            <a:xfrm flipV="1">
              <a:off x="3846661" y="4703622"/>
              <a:ext cx="0" cy="2447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3904003" y="4292600"/>
              <a:ext cx="194352" cy="65576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3855325" y="4825995"/>
              <a:ext cx="298626" cy="8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4153951" y="4702841"/>
              <a:ext cx="0" cy="2447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3964328" y="4340225"/>
              <a:ext cx="0" cy="55193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4046878" y="4340225"/>
              <a:ext cx="0" cy="55193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3704121" y="4530725"/>
              <a:ext cx="183176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098355" y="4530725"/>
              <a:ext cx="183176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/>
            <p:cNvCxnSpPr/>
            <p:nvPr/>
          </p:nvCxnSpPr>
          <p:spPr>
            <a:xfrm flipH="1">
              <a:off x="3796186" y="4610359"/>
              <a:ext cx="182222" cy="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4039697" y="4610358"/>
              <a:ext cx="182222" cy="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4662828" y="5254203"/>
            <a:ext cx="439257" cy="655767"/>
            <a:chOff x="3175380" y="4292600"/>
            <a:chExt cx="439257" cy="655767"/>
          </a:xfrm>
        </p:grpSpPr>
        <p:cxnSp>
          <p:nvCxnSpPr>
            <p:cNvPr id="44" name="Straight Connector 43"/>
            <p:cNvCxnSpPr/>
            <p:nvPr/>
          </p:nvCxnSpPr>
          <p:spPr>
            <a:xfrm flipV="1">
              <a:off x="3175380" y="4703622"/>
              <a:ext cx="0" cy="2447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/>
            <p:cNvSpPr/>
            <p:nvPr/>
          </p:nvSpPr>
          <p:spPr>
            <a:xfrm>
              <a:off x="3232722" y="4292600"/>
              <a:ext cx="194352" cy="65576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3184044" y="4825995"/>
              <a:ext cx="298626" cy="8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3482670" y="4702841"/>
              <a:ext cx="0" cy="2447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3327972" y="4365625"/>
              <a:ext cx="0" cy="55193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/>
            <p:cNvSpPr/>
            <p:nvPr/>
          </p:nvSpPr>
          <p:spPr>
            <a:xfrm>
              <a:off x="3431461" y="4530725"/>
              <a:ext cx="183176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Connector 50"/>
            <p:cNvCxnSpPr/>
            <p:nvPr/>
          </p:nvCxnSpPr>
          <p:spPr>
            <a:xfrm flipH="1">
              <a:off x="3340350" y="4610357"/>
              <a:ext cx="182222" cy="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 flipH="1">
            <a:off x="7876640" y="5231801"/>
            <a:ext cx="468237" cy="655767"/>
            <a:chOff x="3175380" y="4292600"/>
            <a:chExt cx="439257" cy="655767"/>
          </a:xfrm>
        </p:grpSpPr>
        <p:cxnSp>
          <p:nvCxnSpPr>
            <p:cNvPr id="53" name="Straight Connector 52"/>
            <p:cNvCxnSpPr/>
            <p:nvPr/>
          </p:nvCxnSpPr>
          <p:spPr>
            <a:xfrm flipV="1">
              <a:off x="3175380" y="4703622"/>
              <a:ext cx="0" cy="2447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/>
            <p:cNvSpPr/>
            <p:nvPr/>
          </p:nvSpPr>
          <p:spPr>
            <a:xfrm>
              <a:off x="3232722" y="4292600"/>
              <a:ext cx="194352" cy="65576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3184044" y="4825995"/>
              <a:ext cx="298626" cy="8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3482670" y="4702841"/>
              <a:ext cx="0" cy="2447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3327972" y="4365625"/>
              <a:ext cx="0" cy="55193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58"/>
            <p:cNvSpPr/>
            <p:nvPr/>
          </p:nvSpPr>
          <p:spPr>
            <a:xfrm>
              <a:off x="3431461" y="4530725"/>
              <a:ext cx="183176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Connector 59"/>
            <p:cNvCxnSpPr/>
            <p:nvPr/>
          </p:nvCxnSpPr>
          <p:spPr>
            <a:xfrm flipH="1">
              <a:off x="3340350" y="4610357"/>
              <a:ext cx="182222" cy="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5034505" y="5277117"/>
            <a:ext cx="2866616" cy="621391"/>
            <a:chOff x="5371903" y="3609978"/>
            <a:chExt cx="1112307" cy="621391"/>
          </a:xfrm>
        </p:grpSpPr>
        <p:sp>
          <p:nvSpPr>
            <p:cNvPr id="62" name="TextBox 61"/>
            <p:cNvSpPr txBox="1"/>
            <p:nvPr/>
          </p:nvSpPr>
          <p:spPr>
            <a:xfrm rot="16200000">
              <a:off x="5277357" y="3813007"/>
              <a:ext cx="489655" cy="83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GUIDE</a:t>
              </a:r>
              <a:endParaRPr lang="en-US" sz="800" dirty="0"/>
            </a:p>
          </p:txBody>
        </p:sp>
        <p:cxnSp>
          <p:nvCxnSpPr>
            <p:cNvPr id="63" name="Straight Connector 62"/>
            <p:cNvCxnSpPr/>
            <p:nvPr/>
          </p:nvCxnSpPr>
          <p:spPr>
            <a:xfrm flipV="1">
              <a:off x="5371903" y="4102807"/>
              <a:ext cx="1112307" cy="85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6484209" y="3986624"/>
              <a:ext cx="0" cy="2447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5371903" y="3980434"/>
              <a:ext cx="0" cy="2447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 rot="10800000">
            <a:off x="8369177" y="5231800"/>
            <a:ext cx="449830" cy="1070834"/>
            <a:chOff x="4956217" y="4390166"/>
            <a:chExt cx="449830" cy="1070834"/>
          </a:xfrm>
        </p:grpSpPr>
        <p:cxnSp>
          <p:nvCxnSpPr>
            <p:cNvPr id="67" name="Straight Connector 66"/>
            <p:cNvCxnSpPr/>
            <p:nvPr/>
          </p:nvCxnSpPr>
          <p:spPr>
            <a:xfrm flipV="1">
              <a:off x="5098757" y="4801188"/>
              <a:ext cx="0" cy="2447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ctangle 67"/>
            <p:cNvSpPr/>
            <p:nvPr/>
          </p:nvSpPr>
          <p:spPr>
            <a:xfrm>
              <a:off x="5156099" y="4390166"/>
              <a:ext cx="194352" cy="10708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Connector 69"/>
            <p:cNvCxnSpPr/>
            <p:nvPr/>
          </p:nvCxnSpPr>
          <p:spPr>
            <a:xfrm>
              <a:off x="5107421" y="4923561"/>
              <a:ext cx="298626" cy="8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5406047" y="4800407"/>
              <a:ext cx="0" cy="2447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5216424" y="4437791"/>
              <a:ext cx="0" cy="55193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/>
            <p:cNvSpPr/>
            <p:nvPr/>
          </p:nvSpPr>
          <p:spPr>
            <a:xfrm>
              <a:off x="4956217" y="4628291"/>
              <a:ext cx="183176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Straight Connector 73"/>
            <p:cNvCxnSpPr/>
            <p:nvPr/>
          </p:nvCxnSpPr>
          <p:spPr>
            <a:xfrm flipH="1">
              <a:off x="5048282" y="4707925"/>
              <a:ext cx="182222" cy="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5" name="Group 74"/>
            <p:cNvGrpSpPr/>
            <p:nvPr/>
          </p:nvGrpSpPr>
          <p:grpSpPr>
            <a:xfrm rot="10800000">
              <a:off x="5018476" y="4850070"/>
              <a:ext cx="241834" cy="551931"/>
              <a:chOff x="5291793" y="4437791"/>
              <a:chExt cx="241834" cy="551931"/>
            </a:xfrm>
          </p:grpSpPr>
          <p:cxnSp>
            <p:nvCxnSpPr>
              <p:cNvPr id="76" name="Straight Connector 75"/>
              <p:cNvCxnSpPr/>
              <p:nvPr/>
            </p:nvCxnSpPr>
            <p:spPr>
              <a:xfrm flipV="1">
                <a:off x="5298974" y="4437791"/>
                <a:ext cx="0" cy="551931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Rectangle 76"/>
              <p:cNvSpPr/>
              <p:nvPr/>
            </p:nvSpPr>
            <p:spPr>
              <a:xfrm>
                <a:off x="5350451" y="4628291"/>
                <a:ext cx="183176" cy="152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8" name="Straight Connector 77"/>
              <p:cNvCxnSpPr/>
              <p:nvPr/>
            </p:nvCxnSpPr>
            <p:spPr>
              <a:xfrm flipH="1">
                <a:off x="5291793" y="4707924"/>
                <a:ext cx="182222" cy="1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9" name="Group 78"/>
          <p:cNvGrpSpPr/>
          <p:nvPr/>
        </p:nvGrpSpPr>
        <p:grpSpPr>
          <a:xfrm>
            <a:off x="3895011" y="5674840"/>
            <a:ext cx="760511" cy="250935"/>
            <a:chOff x="5371903" y="3980434"/>
            <a:chExt cx="1112307" cy="250935"/>
          </a:xfrm>
        </p:grpSpPr>
        <p:cxnSp>
          <p:nvCxnSpPr>
            <p:cNvPr id="81" name="Straight Connector 80"/>
            <p:cNvCxnSpPr/>
            <p:nvPr/>
          </p:nvCxnSpPr>
          <p:spPr>
            <a:xfrm flipV="1">
              <a:off x="5371903" y="4102807"/>
              <a:ext cx="1112307" cy="85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V="1">
              <a:off x="6484209" y="3986624"/>
              <a:ext cx="0" cy="2447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5371903" y="3980434"/>
              <a:ext cx="0" cy="2447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TextBox 83"/>
          <p:cNvSpPr txBox="1"/>
          <p:nvPr/>
        </p:nvSpPr>
        <p:spPr>
          <a:xfrm>
            <a:off x="511153" y="4083370"/>
            <a:ext cx="120277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Common shielding</a:t>
            </a:r>
            <a:endParaRPr lang="en-US" sz="1050" dirty="0"/>
          </a:p>
        </p:txBody>
      </p:sp>
      <p:grpSp>
        <p:nvGrpSpPr>
          <p:cNvPr id="91" name="Group 90"/>
          <p:cNvGrpSpPr/>
          <p:nvPr/>
        </p:nvGrpSpPr>
        <p:grpSpPr>
          <a:xfrm>
            <a:off x="8722990" y="5126099"/>
            <a:ext cx="215444" cy="755719"/>
            <a:chOff x="3041494" y="2367810"/>
            <a:chExt cx="843026" cy="755719"/>
          </a:xfrm>
        </p:grpSpPr>
        <p:cxnSp>
          <p:nvCxnSpPr>
            <p:cNvPr id="92" name="Straight Connector 91"/>
            <p:cNvCxnSpPr/>
            <p:nvPr/>
          </p:nvCxnSpPr>
          <p:spPr>
            <a:xfrm flipV="1">
              <a:off x="3104357" y="2878784"/>
              <a:ext cx="0" cy="2447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ectangle 92"/>
            <p:cNvSpPr/>
            <p:nvPr/>
          </p:nvSpPr>
          <p:spPr>
            <a:xfrm>
              <a:off x="3163624" y="2886110"/>
              <a:ext cx="383314" cy="237419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/>
            <p:cNvSpPr txBox="1"/>
            <p:nvPr/>
          </p:nvSpPr>
          <p:spPr>
            <a:xfrm rot="16200000">
              <a:off x="3171513" y="2237791"/>
              <a:ext cx="582987" cy="843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SHUTTER</a:t>
              </a:r>
              <a:endParaRPr lang="en-US" sz="1100" dirty="0"/>
            </a:p>
          </p:txBody>
        </p:sp>
        <p:cxnSp>
          <p:nvCxnSpPr>
            <p:cNvPr id="95" name="Straight Connector 94"/>
            <p:cNvCxnSpPr/>
            <p:nvPr/>
          </p:nvCxnSpPr>
          <p:spPr>
            <a:xfrm>
              <a:off x="3113021" y="3001157"/>
              <a:ext cx="481542" cy="8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V="1">
              <a:off x="3600716" y="2878785"/>
              <a:ext cx="0" cy="2447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Oval 99"/>
          <p:cNvSpPr/>
          <p:nvPr/>
        </p:nvSpPr>
        <p:spPr>
          <a:xfrm>
            <a:off x="806235" y="5987237"/>
            <a:ext cx="333426" cy="30002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01" name="Oval 100"/>
          <p:cNvSpPr/>
          <p:nvPr/>
        </p:nvSpPr>
        <p:spPr>
          <a:xfrm>
            <a:off x="366455" y="5994488"/>
            <a:ext cx="329357" cy="30329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02" name="Oval 101"/>
          <p:cNvSpPr/>
          <p:nvPr/>
        </p:nvSpPr>
        <p:spPr>
          <a:xfrm>
            <a:off x="1989517" y="5969499"/>
            <a:ext cx="322498" cy="31776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03" name="Oval 102"/>
          <p:cNvSpPr/>
          <p:nvPr/>
        </p:nvSpPr>
        <p:spPr>
          <a:xfrm>
            <a:off x="3671420" y="5984876"/>
            <a:ext cx="265364" cy="28400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74393" y="4675524"/>
            <a:ext cx="17779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Safety related equipment</a:t>
            </a:r>
            <a:endParaRPr lang="en-US" sz="1200" dirty="0"/>
          </a:p>
        </p:txBody>
      </p:sp>
      <p:sp>
        <p:nvSpPr>
          <p:cNvPr id="107" name="TextBox 106"/>
          <p:cNvSpPr txBox="1"/>
          <p:nvPr/>
        </p:nvSpPr>
        <p:spPr>
          <a:xfrm>
            <a:off x="6122818" y="4607740"/>
            <a:ext cx="1377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Normal equipment</a:t>
            </a:r>
            <a:endParaRPr lang="en-US" sz="1200" dirty="0"/>
          </a:p>
        </p:txBody>
      </p:sp>
      <p:cxnSp>
        <p:nvCxnSpPr>
          <p:cNvPr id="97" name="Straight Connector 96"/>
          <p:cNvCxnSpPr/>
          <p:nvPr/>
        </p:nvCxnSpPr>
        <p:spPr>
          <a:xfrm>
            <a:off x="3850233" y="5053525"/>
            <a:ext cx="0" cy="6553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Safety </a:t>
            </a:r>
            <a:br>
              <a:rPr lang="en-US" dirty="0" smtClean="0"/>
            </a:br>
            <a:r>
              <a:rPr lang="en-US" dirty="0" smtClean="0"/>
              <a:t>related instrument failure</a:t>
            </a:r>
            <a:endParaRPr lang="en-US" dirty="0"/>
          </a:p>
        </p:txBody>
      </p:sp>
      <p:grpSp>
        <p:nvGrpSpPr>
          <p:cNvPr id="109" name="Group 108"/>
          <p:cNvGrpSpPr/>
          <p:nvPr/>
        </p:nvGrpSpPr>
        <p:grpSpPr>
          <a:xfrm>
            <a:off x="581275" y="5702138"/>
            <a:ext cx="396589" cy="225280"/>
            <a:chOff x="3104357" y="2878784"/>
            <a:chExt cx="496359" cy="244745"/>
          </a:xfrm>
        </p:grpSpPr>
        <p:cxnSp>
          <p:nvCxnSpPr>
            <p:cNvPr id="110" name="Straight Connector 109"/>
            <p:cNvCxnSpPr/>
            <p:nvPr/>
          </p:nvCxnSpPr>
          <p:spPr>
            <a:xfrm flipV="1">
              <a:off x="3104357" y="2878784"/>
              <a:ext cx="0" cy="2447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Rectangle 110"/>
            <p:cNvSpPr/>
            <p:nvPr/>
          </p:nvSpPr>
          <p:spPr>
            <a:xfrm>
              <a:off x="3163624" y="2886110"/>
              <a:ext cx="383314" cy="237419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Straight Connector 112"/>
            <p:cNvCxnSpPr/>
            <p:nvPr/>
          </p:nvCxnSpPr>
          <p:spPr>
            <a:xfrm>
              <a:off x="3113021" y="3001157"/>
              <a:ext cx="481542" cy="8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flipV="1">
              <a:off x="3600716" y="2878785"/>
              <a:ext cx="0" cy="2447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 114"/>
          <p:cNvGrpSpPr/>
          <p:nvPr/>
        </p:nvGrpSpPr>
        <p:grpSpPr>
          <a:xfrm>
            <a:off x="2008226" y="5271653"/>
            <a:ext cx="577410" cy="655767"/>
            <a:chOff x="3704121" y="4292600"/>
            <a:chExt cx="577410" cy="655767"/>
          </a:xfrm>
        </p:grpSpPr>
        <p:cxnSp>
          <p:nvCxnSpPr>
            <p:cNvPr id="116" name="Straight Connector 115"/>
            <p:cNvCxnSpPr/>
            <p:nvPr/>
          </p:nvCxnSpPr>
          <p:spPr>
            <a:xfrm flipV="1">
              <a:off x="3846661" y="4703622"/>
              <a:ext cx="0" cy="2447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Rectangle 116"/>
            <p:cNvSpPr/>
            <p:nvPr/>
          </p:nvSpPr>
          <p:spPr>
            <a:xfrm>
              <a:off x="3904003" y="4292600"/>
              <a:ext cx="194352" cy="65576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8" name="Straight Connector 117"/>
            <p:cNvCxnSpPr/>
            <p:nvPr/>
          </p:nvCxnSpPr>
          <p:spPr>
            <a:xfrm>
              <a:off x="3855325" y="4825995"/>
              <a:ext cx="298626" cy="8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V="1">
              <a:off x="4153951" y="4702841"/>
              <a:ext cx="0" cy="2447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V="1">
              <a:off x="3964328" y="4340225"/>
              <a:ext cx="0" cy="55193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flipV="1">
              <a:off x="4046878" y="4340225"/>
              <a:ext cx="0" cy="55193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Rectangle 121"/>
            <p:cNvSpPr/>
            <p:nvPr/>
          </p:nvSpPr>
          <p:spPr>
            <a:xfrm>
              <a:off x="3704121" y="4530725"/>
              <a:ext cx="183176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4098355" y="4530725"/>
              <a:ext cx="183176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Straight Connector 123"/>
            <p:cNvCxnSpPr/>
            <p:nvPr/>
          </p:nvCxnSpPr>
          <p:spPr>
            <a:xfrm flipH="1">
              <a:off x="3796186" y="4610359"/>
              <a:ext cx="182222" cy="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H="1">
              <a:off x="4039697" y="4610358"/>
              <a:ext cx="182222" cy="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Group 125"/>
          <p:cNvGrpSpPr/>
          <p:nvPr/>
        </p:nvGrpSpPr>
        <p:grpSpPr>
          <a:xfrm>
            <a:off x="3001140" y="5263710"/>
            <a:ext cx="577410" cy="655767"/>
            <a:chOff x="3704121" y="4292600"/>
            <a:chExt cx="577410" cy="655767"/>
          </a:xfrm>
        </p:grpSpPr>
        <p:cxnSp>
          <p:nvCxnSpPr>
            <p:cNvPr id="127" name="Straight Connector 126"/>
            <p:cNvCxnSpPr/>
            <p:nvPr/>
          </p:nvCxnSpPr>
          <p:spPr>
            <a:xfrm flipV="1">
              <a:off x="3846661" y="4703622"/>
              <a:ext cx="0" cy="2447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Rectangle 127"/>
            <p:cNvSpPr/>
            <p:nvPr/>
          </p:nvSpPr>
          <p:spPr>
            <a:xfrm>
              <a:off x="3904003" y="4292600"/>
              <a:ext cx="194352" cy="65576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3855325" y="4825995"/>
              <a:ext cx="298626" cy="8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V="1">
              <a:off x="4153951" y="4702841"/>
              <a:ext cx="0" cy="2447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V="1">
              <a:off x="3964328" y="4340225"/>
              <a:ext cx="0" cy="55193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V="1">
              <a:off x="4046878" y="4340225"/>
              <a:ext cx="0" cy="55193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Rectangle 132"/>
            <p:cNvSpPr/>
            <p:nvPr/>
          </p:nvSpPr>
          <p:spPr>
            <a:xfrm>
              <a:off x="3704121" y="4530725"/>
              <a:ext cx="183176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4098355" y="4530725"/>
              <a:ext cx="183176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5" name="Straight Connector 134"/>
            <p:cNvCxnSpPr/>
            <p:nvPr/>
          </p:nvCxnSpPr>
          <p:spPr>
            <a:xfrm flipH="1">
              <a:off x="3796186" y="4610359"/>
              <a:ext cx="182222" cy="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flipH="1">
              <a:off x="4039697" y="4610358"/>
              <a:ext cx="182222" cy="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7" name="Group 136"/>
          <p:cNvGrpSpPr/>
          <p:nvPr/>
        </p:nvGrpSpPr>
        <p:grpSpPr>
          <a:xfrm>
            <a:off x="2458056" y="5681030"/>
            <a:ext cx="635150" cy="250935"/>
            <a:chOff x="5371903" y="3980434"/>
            <a:chExt cx="1112307" cy="250935"/>
          </a:xfrm>
        </p:grpSpPr>
        <p:cxnSp>
          <p:nvCxnSpPr>
            <p:cNvPr id="139" name="Straight Connector 138"/>
            <p:cNvCxnSpPr/>
            <p:nvPr/>
          </p:nvCxnSpPr>
          <p:spPr>
            <a:xfrm flipV="1">
              <a:off x="5371903" y="4102807"/>
              <a:ext cx="1112307" cy="85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flipV="1">
              <a:off x="6484209" y="3986624"/>
              <a:ext cx="0" cy="2447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flipV="1">
              <a:off x="5371903" y="3980434"/>
              <a:ext cx="0" cy="2447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" name="Group 141"/>
          <p:cNvGrpSpPr/>
          <p:nvPr/>
        </p:nvGrpSpPr>
        <p:grpSpPr>
          <a:xfrm>
            <a:off x="3487746" y="5673388"/>
            <a:ext cx="356168" cy="250935"/>
            <a:chOff x="5371903" y="3980434"/>
            <a:chExt cx="1112307" cy="250935"/>
          </a:xfrm>
        </p:grpSpPr>
        <p:cxnSp>
          <p:nvCxnSpPr>
            <p:cNvPr id="143" name="Straight Connector 142"/>
            <p:cNvCxnSpPr/>
            <p:nvPr/>
          </p:nvCxnSpPr>
          <p:spPr>
            <a:xfrm flipV="1">
              <a:off x="5371903" y="4102807"/>
              <a:ext cx="1112307" cy="85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flipV="1">
              <a:off x="6484209" y="3986624"/>
              <a:ext cx="0" cy="2447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flipV="1">
              <a:off x="5371903" y="3980434"/>
              <a:ext cx="0" cy="2447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0" name="Rectangle 149"/>
          <p:cNvSpPr/>
          <p:nvPr/>
        </p:nvSpPr>
        <p:spPr>
          <a:xfrm>
            <a:off x="3984449" y="4694893"/>
            <a:ext cx="518895" cy="1580438"/>
          </a:xfrm>
          <a:prstGeom prst="rect">
            <a:avLst/>
          </a:prstGeom>
          <a:solidFill>
            <a:schemeClr val="bg1">
              <a:lumMod val="85000"/>
              <a:alpha val="36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101543" y="3809915"/>
            <a:ext cx="377211" cy="2458966"/>
          </a:xfrm>
          <a:prstGeom prst="rect">
            <a:avLst/>
          </a:prstGeom>
          <a:solidFill>
            <a:schemeClr val="bg1">
              <a:lumMod val="85000"/>
              <a:alpha val="36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101543" y="6275333"/>
            <a:ext cx="8925726" cy="425599"/>
          </a:xfrm>
          <a:prstGeom prst="rect">
            <a:avLst/>
          </a:prstGeom>
          <a:solidFill>
            <a:schemeClr val="bg1">
              <a:lumMod val="85000"/>
              <a:alpha val="36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TextBox 152"/>
          <p:cNvSpPr txBox="1"/>
          <p:nvPr/>
        </p:nvSpPr>
        <p:spPr>
          <a:xfrm rot="16200000">
            <a:off x="3330552" y="4647515"/>
            <a:ext cx="810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Fire break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43260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54" y="159928"/>
            <a:ext cx="7139136" cy="1143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Which equipment should be equipped to be remote handled </a:t>
            </a:r>
            <a:r>
              <a:rPr lang="en-US" sz="3600" dirty="0" smtClean="0">
                <a:solidFill>
                  <a:srgbClr val="000000"/>
                </a:solidFill>
              </a:rPr>
              <a:t>?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0554" y="1600202"/>
            <a:ext cx="455565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Equipment which represents a significant hazard to personnel during interventions (due to activation).</a:t>
            </a:r>
          </a:p>
          <a:p>
            <a:r>
              <a:rPr lang="en-US" sz="2000" dirty="0"/>
              <a:t>PPS choppers</a:t>
            </a:r>
          </a:p>
          <a:p>
            <a:r>
              <a:rPr lang="en-US" sz="2000" dirty="0" smtClean="0"/>
              <a:t>Shutters </a:t>
            </a:r>
            <a:r>
              <a:rPr lang="en-US" sz="2000" dirty="0"/>
              <a:t>&amp; </a:t>
            </a:r>
            <a:r>
              <a:rPr lang="en-US" sz="2000" dirty="0" smtClean="0"/>
              <a:t>collimators</a:t>
            </a:r>
            <a:endParaRPr lang="en-US" sz="2000" dirty="0"/>
          </a:p>
          <a:p>
            <a:r>
              <a:rPr lang="en-US" sz="2000" dirty="0"/>
              <a:t>Some </a:t>
            </a:r>
            <a:r>
              <a:rPr lang="en-US" sz="2000" dirty="0" smtClean="0"/>
              <a:t>supports (?)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Equipment which requires </a:t>
            </a:r>
            <a:r>
              <a:rPr lang="en-US" sz="2000" b="1" dirty="0" smtClean="0"/>
              <a:t>regular </a:t>
            </a:r>
            <a:r>
              <a:rPr lang="en-US" sz="2000" b="1" dirty="0"/>
              <a:t>intervention.</a:t>
            </a:r>
          </a:p>
          <a:p>
            <a:r>
              <a:rPr lang="en-US" sz="2000" dirty="0"/>
              <a:t>O</a:t>
            </a:r>
            <a:r>
              <a:rPr lang="en-US" sz="2000" dirty="0" smtClean="0"/>
              <a:t>verhaul or </a:t>
            </a:r>
            <a:r>
              <a:rPr lang="en-US" sz="2000" dirty="0"/>
              <a:t>inspect period &lt; 10 years.</a:t>
            </a:r>
          </a:p>
          <a:p>
            <a:r>
              <a:rPr lang="en-US" sz="2000" dirty="0" smtClean="0"/>
              <a:t>Removed frequently i.e. </a:t>
            </a:r>
            <a:r>
              <a:rPr lang="en-US" sz="2000" dirty="0"/>
              <a:t>is installed between R6 </a:t>
            </a:r>
            <a:r>
              <a:rPr lang="en-US" sz="2000" dirty="0" smtClean="0"/>
              <a:t>– R11.5 </a:t>
            </a:r>
          </a:p>
          <a:p>
            <a:r>
              <a:rPr lang="en-US" sz="2000" dirty="0" smtClean="0"/>
              <a:t>Equipment presenting a </a:t>
            </a:r>
            <a:r>
              <a:rPr lang="en-US" sz="2000" b="1" dirty="0" smtClean="0"/>
              <a:t>significant risk of breakdown</a:t>
            </a:r>
            <a:r>
              <a:rPr lang="en-US" sz="2000" dirty="0" smtClean="0"/>
              <a:t>. Reliability &lt; 98% </a:t>
            </a:r>
            <a:endParaRPr lang="en-US" sz="2000" dirty="0"/>
          </a:p>
        </p:txBody>
      </p:sp>
      <p:pic>
        <p:nvPicPr>
          <p:cNvPr id="6" name="Content Placeholder 5" descr="ISK50502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468" r="-18468"/>
          <a:stretch>
            <a:fillRect/>
          </a:stretch>
        </p:blipFill>
        <p:spPr>
          <a:xfrm>
            <a:off x="5138604" y="1824687"/>
            <a:ext cx="3838287" cy="4301478"/>
          </a:xfrm>
        </p:spPr>
      </p:pic>
    </p:spTree>
    <p:extLst>
      <p:ext uri="{BB962C8B-B14F-4D97-AF65-F5344CB8AC3E}">
        <p14:creationId xmlns:p14="http://schemas.microsoft.com/office/powerpoint/2010/main" val="2312773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Why is having a coherent maintenance strategy important 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Because it contributes to;</a:t>
            </a:r>
          </a:p>
          <a:p>
            <a:pPr lvl="1"/>
            <a:r>
              <a:rPr lang="en-US" dirty="0" smtClean="0"/>
              <a:t>Instrument availability for science</a:t>
            </a:r>
          </a:p>
          <a:p>
            <a:pPr lvl="1"/>
            <a:r>
              <a:rPr lang="en-US" dirty="0" smtClean="0"/>
              <a:t>Operating costs</a:t>
            </a:r>
          </a:p>
          <a:p>
            <a:pPr lvl="1"/>
            <a:r>
              <a:rPr lang="en-US" dirty="0" smtClean="0"/>
              <a:t>Minimizing exposure of personnel </a:t>
            </a:r>
          </a:p>
          <a:p>
            <a:pPr lvl="1"/>
            <a:r>
              <a:rPr lang="en-US" dirty="0" smtClean="0"/>
              <a:t>The facilities overall reputation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851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192" y="135455"/>
            <a:ext cx="7139136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0000"/>
                </a:solidFill>
              </a:rPr>
              <a:t>Which operation should be carried out using remote handling ?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24997" y="1631592"/>
            <a:ext cx="393319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O</a:t>
            </a:r>
            <a:r>
              <a:rPr lang="en-US" sz="2400" dirty="0" smtClean="0"/>
              <a:t>perations</a:t>
            </a:r>
          </a:p>
          <a:p>
            <a:r>
              <a:rPr lang="en-US" sz="24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Disconnection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 Beamline components, hold down and Services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Removal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Fitment of cask if required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(Re)insertion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Repositioning or alignment (if required)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Reconnection</a:t>
            </a:r>
          </a:p>
        </p:txBody>
      </p:sp>
    </p:spTree>
    <p:extLst>
      <p:ext uri="{BB962C8B-B14F-4D97-AF65-F5344CB8AC3E}">
        <p14:creationId xmlns:p14="http://schemas.microsoft.com/office/powerpoint/2010/main" val="3085835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Crane route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91"/>
          <a:stretch/>
        </p:blipFill>
        <p:spPr>
          <a:xfrm>
            <a:off x="622569" y="1735540"/>
            <a:ext cx="6529192" cy="498275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442611" y="3322869"/>
            <a:ext cx="0" cy="5179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578093" y="4185071"/>
            <a:ext cx="484495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578093" y="3969339"/>
            <a:ext cx="4844959" cy="0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311047" y="3322869"/>
            <a:ext cx="0" cy="493059"/>
          </a:xfrm>
          <a:prstGeom prst="straightConnector1">
            <a:avLst/>
          </a:prstGeom>
          <a:ln>
            <a:solidFill>
              <a:srgbClr val="9BBB5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101351" y="3247375"/>
            <a:ext cx="1365850" cy="568553"/>
          </a:xfrm>
          <a:prstGeom prst="rect">
            <a:avLst/>
          </a:prstGeom>
          <a:solidFill>
            <a:schemeClr val="bg1">
              <a:lumMod val="85000"/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Curved Connector 22"/>
          <p:cNvCxnSpPr/>
          <p:nvPr/>
        </p:nvCxnSpPr>
        <p:spPr>
          <a:xfrm rot="5400000">
            <a:off x="5807332" y="2896871"/>
            <a:ext cx="519331" cy="154218"/>
          </a:xfrm>
          <a:prstGeom prst="curvedConnector3">
            <a:avLst>
              <a:gd name="adj1" fmla="val 50000"/>
            </a:avLst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/>
          <p:nvPr/>
        </p:nvCxnSpPr>
        <p:spPr>
          <a:xfrm rot="5400000" flipH="1" flipV="1">
            <a:off x="6066896" y="2904816"/>
            <a:ext cx="321363" cy="166943"/>
          </a:xfrm>
          <a:prstGeom prst="curvedConnector3">
            <a:avLst>
              <a:gd name="adj1" fmla="val 50000"/>
            </a:avLst>
          </a:prstGeom>
          <a:ln>
            <a:solidFill>
              <a:schemeClr val="accent4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765745" y="2559132"/>
            <a:ext cx="1430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Bunker crane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247120" y="4642458"/>
            <a:ext cx="1121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Hall crane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765745" y="3020961"/>
            <a:ext cx="1572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Exchange zone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 rot="2288334">
            <a:off x="5529702" y="3033252"/>
            <a:ext cx="770350" cy="301908"/>
          </a:xfrm>
          <a:prstGeom prst="ellipse">
            <a:avLst/>
          </a:prstGeom>
          <a:solidFill>
            <a:schemeClr val="accent4">
              <a:lumMod val="60000"/>
              <a:lumOff val="40000"/>
              <a:alpha val="3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101351" y="3317228"/>
            <a:ext cx="1457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Storage zone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542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Roof removal</a:t>
            </a:r>
            <a:endParaRPr lang="en-US" dirty="0"/>
          </a:p>
        </p:txBody>
      </p:sp>
      <p:pic>
        <p:nvPicPr>
          <p:cNvPr id="5" name="Content Placeholder 4" descr="2016-09-28_Full Long_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317" b="-8317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22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4807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Short</a:t>
            </a:r>
            <a:endParaRPr lang="en-US" dirty="0"/>
          </a:p>
        </p:txBody>
      </p:sp>
      <p:pic>
        <p:nvPicPr>
          <p:cNvPr id="5" name="Content Placeholder 4" descr="2016-09-28_Full Short_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044" r="-7044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23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3128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</a:t>
            </a:r>
            <a:r>
              <a:rPr lang="en-US" dirty="0" smtClean="0"/>
              <a:t>Short (Best case)</a:t>
            </a:r>
            <a:endParaRPr lang="en-US" dirty="0"/>
          </a:p>
        </p:txBody>
      </p:sp>
      <p:pic>
        <p:nvPicPr>
          <p:cNvPr id="5" name="Content Placeholder 4" descr="2016-09-28_Full Short_2.jpg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Number of Lifts	42</a:t>
            </a:r>
          </a:p>
          <a:p>
            <a:r>
              <a:rPr lang="en-US" sz="2400" dirty="0" smtClean="0"/>
              <a:t>Shielding mass	180	</a:t>
            </a:r>
          </a:p>
          <a:p>
            <a:r>
              <a:rPr lang="en-US" sz="2400" dirty="0" smtClean="0"/>
              <a:t>Lift duration	16hr</a:t>
            </a:r>
          </a:p>
          <a:p>
            <a:r>
              <a:rPr lang="en-US" sz="2400" dirty="0" smtClean="0"/>
              <a:t>Activities</a:t>
            </a:r>
          </a:p>
          <a:p>
            <a:pPr lvl="1"/>
            <a:r>
              <a:rPr lang="en-US" sz="2000" dirty="0" smtClean="0"/>
              <a:t>Beam port activation</a:t>
            </a:r>
          </a:p>
          <a:p>
            <a:pPr lvl="1"/>
            <a:r>
              <a:rPr lang="en-US" sz="2000" dirty="0" smtClean="0"/>
              <a:t>Instrument installation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20166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short (worst case)</a:t>
            </a:r>
            <a:endParaRPr lang="en-US" dirty="0"/>
          </a:p>
        </p:txBody>
      </p:sp>
      <p:pic>
        <p:nvPicPr>
          <p:cNvPr id="6" name="Content Placeholder 5" descr="2016-10-03_FREIA_4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25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Number of Lifts	</a:t>
            </a:r>
            <a:r>
              <a:rPr lang="en-US" sz="2400" dirty="0" smtClean="0"/>
              <a:t>47</a:t>
            </a:r>
            <a:endParaRPr lang="en-US" sz="2400" dirty="0" smtClean="0"/>
          </a:p>
          <a:p>
            <a:r>
              <a:rPr lang="en-US" sz="2400" dirty="0" smtClean="0"/>
              <a:t>Shielding mass	</a:t>
            </a:r>
            <a:r>
              <a:rPr lang="en-US" sz="2400" dirty="0" smtClean="0"/>
              <a:t>200</a:t>
            </a:r>
            <a:r>
              <a:rPr lang="en-US" sz="2400" dirty="0" smtClean="0"/>
              <a:t>	</a:t>
            </a:r>
          </a:p>
          <a:p>
            <a:r>
              <a:rPr lang="en-US" sz="2400" dirty="0" smtClean="0"/>
              <a:t>Lift duration	</a:t>
            </a:r>
            <a:r>
              <a:rPr lang="en-US" sz="2400" dirty="0" smtClean="0"/>
              <a:t>19</a:t>
            </a:r>
            <a:r>
              <a:rPr lang="en-US" sz="2400" dirty="0" smtClean="0"/>
              <a:t>hr</a:t>
            </a:r>
            <a:endParaRPr lang="en-US" sz="2400" dirty="0" smtClean="0"/>
          </a:p>
          <a:p>
            <a:r>
              <a:rPr lang="en-US" sz="2400" dirty="0" smtClean="0"/>
              <a:t>Activities</a:t>
            </a:r>
          </a:p>
          <a:p>
            <a:pPr lvl="1"/>
            <a:r>
              <a:rPr lang="en-US" sz="2000" dirty="0" smtClean="0"/>
              <a:t>Beam port activation</a:t>
            </a:r>
          </a:p>
          <a:p>
            <a:pPr lvl="1"/>
            <a:r>
              <a:rPr lang="en-US" sz="2000" dirty="0" smtClean="0"/>
              <a:t>Instrument installation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21869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R6-R9 (Front end)</a:t>
            </a:r>
            <a:endParaRPr lang="en-US" dirty="0"/>
          </a:p>
        </p:txBody>
      </p:sp>
      <p:pic>
        <p:nvPicPr>
          <p:cNvPr id="5" name="Content Placeholder 4" descr="2016-09-28_R6.2-R9_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48" r="-5048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9792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R6-R9 (Front End)</a:t>
            </a:r>
            <a:endParaRPr lang="en-US" dirty="0"/>
          </a:p>
        </p:txBody>
      </p:sp>
      <p:pic>
        <p:nvPicPr>
          <p:cNvPr id="5" name="Content Placeholder 4" descr="2016-09-28_R6.2-R9_2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27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Number of Lifts	93</a:t>
            </a:r>
          </a:p>
          <a:p>
            <a:r>
              <a:rPr lang="en-US" sz="2400" dirty="0" smtClean="0"/>
              <a:t>Shielding mass	80t	</a:t>
            </a:r>
          </a:p>
          <a:p>
            <a:r>
              <a:rPr lang="en-US" sz="2400" dirty="0" smtClean="0"/>
              <a:t>Lift duration	8h</a:t>
            </a:r>
          </a:p>
          <a:p>
            <a:r>
              <a:rPr lang="en-US" sz="2400" dirty="0" smtClean="0"/>
              <a:t>Activities</a:t>
            </a:r>
          </a:p>
          <a:p>
            <a:pPr lvl="1"/>
            <a:r>
              <a:rPr lang="en-US" sz="2000" dirty="0" smtClean="0"/>
              <a:t>Maintenance </a:t>
            </a:r>
          </a:p>
          <a:p>
            <a:pPr lvl="1"/>
            <a:r>
              <a:rPr lang="en-US" sz="2000" dirty="0" smtClean="0"/>
              <a:t>Repairs</a:t>
            </a:r>
          </a:p>
          <a:p>
            <a:pPr lvl="1"/>
            <a:r>
              <a:rPr lang="en-US" sz="2000" dirty="0" smtClean="0"/>
              <a:t>Choppers</a:t>
            </a:r>
          </a:p>
          <a:p>
            <a:pPr lvl="1"/>
            <a:r>
              <a:rPr lang="en-US" sz="2000" dirty="0" smtClean="0"/>
              <a:t>Optics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54977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R9-R11.5 (Short Rear End)</a:t>
            </a:r>
            <a:endParaRPr lang="en-US" dirty="0"/>
          </a:p>
        </p:txBody>
      </p:sp>
      <p:pic>
        <p:nvPicPr>
          <p:cNvPr id="5" name="Content Placeholder 4" descr="2016-09-28_R9-R11.1_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518" r="-5518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5417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R9-R11.5 Short rear end</a:t>
            </a:r>
            <a:endParaRPr lang="en-US" dirty="0"/>
          </a:p>
        </p:txBody>
      </p:sp>
      <p:pic>
        <p:nvPicPr>
          <p:cNvPr id="5" name="Content Placeholder 4" descr="2016-09-28_R9-R11.1_2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29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Number of Lifts	17</a:t>
            </a:r>
          </a:p>
          <a:p>
            <a:r>
              <a:rPr lang="en-US" sz="2400" dirty="0" smtClean="0"/>
              <a:t>Shielding mass	100t	</a:t>
            </a:r>
          </a:p>
          <a:p>
            <a:r>
              <a:rPr lang="en-US" sz="2400" dirty="0" smtClean="0"/>
              <a:t>Lift duration	7hr</a:t>
            </a:r>
          </a:p>
          <a:p>
            <a:endParaRPr lang="en-US" sz="2400" dirty="0" smtClean="0"/>
          </a:p>
          <a:p>
            <a:r>
              <a:rPr lang="en-US" sz="2400" dirty="0" smtClean="0"/>
              <a:t>Activities</a:t>
            </a:r>
          </a:p>
          <a:p>
            <a:pPr lvl="1"/>
            <a:r>
              <a:rPr lang="en-US" sz="2000" dirty="0" smtClean="0"/>
              <a:t>Maintenance</a:t>
            </a:r>
          </a:p>
          <a:p>
            <a:pPr lvl="1"/>
            <a:r>
              <a:rPr lang="en-US" sz="2000" dirty="0" smtClean="0"/>
              <a:t>Repair </a:t>
            </a:r>
          </a:p>
          <a:p>
            <a:pPr lvl="1"/>
            <a:r>
              <a:rPr lang="en-US" sz="2000" dirty="0" smtClean="0"/>
              <a:t>all components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04982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946" y="1600202"/>
            <a:ext cx="4234854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effectLst/>
              </a:rPr>
              <a:t>ESS specific context</a:t>
            </a:r>
          </a:p>
          <a:p>
            <a:pPr lvl="1"/>
            <a:r>
              <a:rPr lang="en-US" sz="2000" dirty="0" smtClean="0">
                <a:effectLst/>
              </a:rPr>
              <a:t>Long source instruments</a:t>
            </a:r>
          </a:p>
          <a:p>
            <a:pPr lvl="2"/>
            <a:r>
              <a:rPr lang="en-US" sz="1800" dirty="0" smtClean="0"/>
              <a:t>Components@ R6</a:t>
            </a:r>
            <a:endParaRPr lang="en-US" sz="1800" dirty="0" smtClean="0">
              <a:effectLst/>
            </a:endParaRPr>
          </a:p>
          <a:p>
            <a:pPr lvl="1"/>
            <a:r>
              <a:rPr lang="en-US" sz="2000" dirty="0" smtClean="0">
                <a:effectLst/>
              </a:rPr>
              <a:t>Shielding common volume</a:t>
            </a:r>
          </a:p>
          <a:p>
            <a:pPr lvl="2"/>
            <a:r>
              <a:rPr lang="en-US" sz="1800" dirty="0" smtClean="0"/>
              <a:t>Vertical access</a:t>
            </a:r>
          </a:p>
          <a:p>
            <a:r>
              <a:rPr lang="en-US" sz="2400" dirty="0" smtClean="0"/>
              <a:t> </a:t>
            </a:r>
            <a:r>
              <a:rPr lang="en-US" sz="2400" dirty="0" err="1" smtClean="0"/>
              <a:t>HPower</a:t>
            </a:r>
            <a:r>
              <a:rPr lang="en-US" sz="2400" dirty="0" smtClean="0"/>
              <a:t> source issues</a:t>
            </a:r>
            <a:endParaRPr lang="en-US" sz="2400" dirty="0" smtClean="0">
              <a:effectLst/>
            </a:endParaRPr>
          </a:p>
          <a:p>
            <a:pPr lvl="1"/>
            <a:r>
              <a:rPr lang="en-US" sz="2000" dirty="0" smtClean="0">
                <a:effectLst/>
              </a:rPr>
              <a:t>Neutron activation</a:t>
            </a:r>
          </a:p>
          <a:p>
            <a:pPr lvl="1"/>
            <a:r>
              <a:rPr lang="en-US" sz="2000" dirty="0" smtClean="0"/>
              <a:t>Neutron damage</a:t>
            </a:r>
          </a:p>
          <a:p>
            <a:pPr lvl="1"/>
            <a:endParaRPr lang="en-US" sz="2000" dirty="0" smtClean="0">
              <a:effectLst/>
            </a:endParaRPr>
          </a:p>
          <a:p>
            <a:r>
              <a:rPr lang="en-US" sz="2400" dirty="0" smtClean="0"/>
              <a:t>Project constraints</a:t>
            </a:r>
            <a:endParaRPr lang="en-US" sz="2400" dirty="0" smtClean="0">
              <a:effectLst/>
            </a:endParaRPr>
          </a:p>
          <a:p>
            <a:pPr lvl="1"/>
            <a:r>
              <a:rPr lang="en-US" sz="2000" dirty="0" err="1" smtClean="0"/>
              <a:t>Minimise</a:t>
            </a:r>
            <a:r>
              <a:rPr lang="en-US" sz="2000" dirty="0" smtClean="0"/>
              <a:t> initial investment </a:t>
            </a:r>
            <a:endParaRPr lang="en-US" sz="2000" dirty="0" smtClean="0">
              <a:effectLst/>
            </a:endParaRPr>
          </a:p>
          <a:p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1714719"/>
            <a:ext cx="4285210" cy="4802333"/>
          </a:xfrm>
        </p:spPr>
      </p:pic>
    </p:spTree>
    <p:extLst>
      <p:ext uri="{BB962C8B-B14F-4D97-AF65-F5344CB8AC3E}">
        <p14:creationId xmlns:p14="http://schemas.microsoft.com/office/powerpoint/2010/main" val="2979656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Long</a:t>
            </a:r>
            <a:endParaRPr lang="en-US" dirty="0"/>
          </a:p>
        </p:txBody>
      </p:sp>
      <p:pic>
        <p:nvPicPr>
          <p:cNvPr id="5" name="Content Placeholder 4" descr="2016-09-28_Full Long_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317" b="-8317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30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720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long</a:t>
            </a:r>
            <a:endParaRPr lang="en-US" dirty="0"/>
          </a:p>
        </p:txBody>
      </p:sp>
      <p:pic>
        <p:nvPicPr>
          <p:cNvPr id="5" name="Content Placeholder 4" descr="2016-09-28_Full Long_3.jp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00" b="-1278"/>
          <a:stretch/>
        </p:blipFill>
        <p:spPr>
          <a:xfrm>
            <a:off x="275766" y="1644332"/>
            <a:ext cx="5915676" cy="3637804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940403" y="3911209"/>
            <a:ext cx="4038600" cy="281302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Number of Lifts	93</a:t>
            </a:r>
          </a:p>
          <a:p>
            <a:r>
              <a:rPr lang="en-US" sz="2400" dirty="0" smtClean="0"/>
              <a:t>Shielding mass	500t	</a:t>
            </a:r>
          </a:p>
          <a:p>
            <a:r>
              <a:rPr lang="en-US" sz="2400" dirty="0" smtClean="0"/>
              <a:t>Lift duration	16h</a:t>
            </a:r>
          </a:p>
          <a:p>
            <a:r>
              <a:rPr lang="en-US" sz="2400" dirty="0" smtClean="0"/>
              <a:t>Activities</a:t>
            </a:r>
          </a:p>
          <a:p>
            <a:pPr lvl="1"/>
            <a:r>
              <a:rPr lang="en-US" sz="2000" dirty="0" smtClean="0"/>
              <a:t>Instrument installation</a:t>
            </a:r>
          </a:p>
          <a:p>
            <a:pPr lvl="1"/>
            <a:r>
              <a:rPr lang="en-US" sz="2000" dirty="0" smtClean="0"/>
              <a:t>Full overhaul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31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865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Interventions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 - type 1A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- Scheduled, PERIODIC (?)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52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420"/>
            <a:ext cx="7139136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Type 1A </a:t>
            </a:r>
            <a:br>
              <a:rPr lang="en-US" sz="3200" dirty="0" smtClean="0"/>
            </a:br>
            <a:r>
              <a:rPr lang="en-US" sz="3200" dirty="0" smtClean="0"/>
              <a:t>Once in an (instrument) life time (10yrs)</a:t>
            </a:r>
            <a:br>
              <a:rPr lang="en-US" sz="3200" dirty="0" smtClean="0"/>
            </a:br>
            <a:r>
              <a:rPr lang="en-US" sz="3200" dirty="0" smtClean="0"/>
              <a:t>aka bunker annual events !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950" y="1672559"/>
            <a:ext cx="8534400" cy="518544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These activities are expected to be infrequent (periodicity &gt;10yrs) when considered on a beam line by beam line basis.</a:t>
            </a:r>
          </a:p>
          <a:p>
            <a:pPr marL="0" indent="0">
              <a:buNone/>
            </a:pPr>
            <a:r>
              <a:rPr lang="en-US" dirty="0" smtClean="0"/>
              <a:t>Note when each bunker is considered as a system of  8-12 beam lines </a:t>
            </a:r>
            <a:r>
              <a:rPr lang="en-US" u="sng" dirty="0" smtClean="0"/>
              <a:t>interventions become annual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Interventions</a:t>
            </a:r>
          </a:p>
          <a:p>
            <a:r>
              <a:rPr lang="en-US" dirty="0" smtClean="0"/>
              <a:t>Beam port activation</a:t>
            </a:r>
          </a:p>
          <a:p>
            <a:r>
              <a:rPr lang="en-US" dirty="0" smtClean="0"/>
              <a:t>Instrument installation</a:t>
            </a:r>
          </a:p>
          <a:p>
            <a:r>
              <a:rPr lang="en-US" dirty="0" smtClean="0"/>
              <a:t>Beam port deactivation</a:t>
            </a:r>
          </a:p>
          <a:p>
            <a:r>
              <a:rPr lang="en-US" dirty="0" smtClean="0"/>
              <a:t>Instrument removal</a:t>
            </a:r>
          </a:p>
          <a:p>
            <a:r>
              <a:rPr lang="en-US" dirty="0" smtClean="0"/>
              <a:t>Installation of neighboring instrument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240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8209330" cy="136207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Interventions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 -type 1(b) 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schedule Regular (every shut-down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165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1B ‘the regulars’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activities will be regular occurrences </a:t>
            </a:r>
          </a:p>
          <a:p>
            <a:r>
              <a:rPr lang="en-US" dirty="0" smtClean="0"/>
              <a:t>These events will predominate work load of tech support during operation</a:t>
            </a:r>
          </a:p>
          <a:p>
            <a:r>
              <a:rPr lang="en-US" dirty="0" smtClean="0"/>
              <a:t>Systems </a:t>
            </a:r>
            <a:r>
              <a:rPr lang="en-US" dirty="0"/>
              <a:t>must be in place to enable these activities to be carried out  </a:t>
            </a:r>
            <a:r>
              <a:rPr lang="en-US" dirty="0" err="1"/>
              <a:t>minimising</a:t>
            </a:r>
            <a:r>
              <a:rPr lang="en-US" dirty="0"/>
              <a:t> exposure to personnel</a:t>
            </a:r>
          </a:p>
          <a:p>
            <a:r>
              <a:rPr lang="en-US" dirty="0"/>
              <a:t> – </a:t>
            </a:r>
            <a:r>
              <a:rPr lang="en-US" dirty="0" err="1"/>
              <a:t>ie</a:t>
            </a:r>
            <a:r>
              <a:rPr lang="en-US" dirty="0"/>
              <a:t> </a:t>
            </a:r>
            <a:r>
              <a:rPr lang="en-US" dirty="0" err="1"/>
              <a:t>minimising</a:t>
            </a:r>
            <a:r>
              <a:rPr lang="en-US" dirty="0"/>
              <a:t> hands 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623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Scheduled &amp; Regular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Activity		Incidence over 10yr period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Beam port systems inspection		40</a:t>
            </a:r>
          </a:p>
          <a:p>
            <a:pPr marL="0" indent="0">
              <a:buNone/>
            </a:pPr>
            <a:r>
              <a:rPr lang="en-US" sz="2400" dirty="0" smtClean="0"/>
              <a:t>Neutron chopper maintenance		100</a:t>
            </a:r>
          </a:p>
          <a:p>
            <a:pPr marL="0" indent="0">
              <a:buNone/>
            </a:pPr>
            <a:r>
              <a:rPr lang="en-US" sz="2400" dirty="0" smtClean="0"/>
              <a:t>Optics realignment				20</a:t>
            </a:r>
          </a:p>
          <a:p>
            <a:pPr marL="0" indent="0">
              <a:buNone/>
            </a:pPr>
            <a:r>
              <a:rPr lang="en-US" sz="2400" dirty="0" smtClean="0"/>
              <a:t>Instrument shutter maintenance		20</a:t>
            </a:r>
          </a:p>
          <a:p>
            <a:pPr marL="0" indent="0">
              <a:buNone/>
            </a:pPr>
            <a:r>
              <a:rPr lang="en-US" sz="2400" dirty="0" smtClean="0"/>
              <a:t>Other component maintenance		60</a:t>
            </a:r>
          </a:p>
          <a:p>
            <a:pPr marL="0" indent="0">
              <a:buNone/>
            </a:pPr>
            <a:r>
              <a:rPr lang="en-US" sz="2400" dirty="0" smtClean="0"/>
              <a:t>Removal neighboring &amp; Hot			80</a:t>
            </a:r>
          </a:p>
          <a:p>
            <a:pPr marL="0" indent="0">
              <a:buNone/>
            </a:pPr>
            <a:r>
              <a:rPr lang="en-US" sz="2400" dirty="0" smtClean="0"/>
              <a:t>Total						</a:t>
            </a:r>
            <a:r>
              <a:rPr lang="en-US" sz="2400" u="sng" dirty="0" smtClean="0"/>
              <a:t>320</a:t>
            </a:r>
            <a:r>
              <a:rPr lang="en-US" sz="2400" dirty="0" smtClean="0"/>
              <a:t>			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55408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Interventions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- Type II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unscheduled (BREAKDOWNS)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Breakdown, Screw ups, and other stuff that just happens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250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5" y="116632"/>
            <a:ext cx="7416745" cy="741362"/>
          </a:xfrm>
        </p:spPr>
        <p:txBody>
          <a:bodyPr>
            <a:noAutofit/>
          </a:bodyPr>
          <a:lstStyle/>
          <a:p>
            <a:r>
              <a:rPr lang="en-US" sz="2600" dirty="0" smtClean="0"/>
              <a:t>Sub system level breakdown data</a:t>
            </a:r>
            <a:endParaRPr lang="en-US" sz="2600" dirty="0"/>
          </a:p>
        </p:txBody>
      </p:sp>
      <p:sp>
        <p:nvSpPr>
          <p:cNvPr id="8" name="TextBox 7"/>
          <p:cNvSpPr txBox="1"/>
          <p:nvPr/>
        </p:nvSpPr>
        <p:spPr>
          <a:xfrm>
            <a:off x="7886096" y="6487250"/>
            <a:ext cx="1236134" cy="307777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sz="1400" dirty="0"/>
              <a:t>Source: ISIS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520" y="4005064"/>
            <a:ext cx="5246382" cy="307768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en-US" sz="1400" dirty="0"/>
              <a:t>Note: excluding - Sample environments, Computing &amp; Motion control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059833" y="4437114"/>
            <a:ext cx="5535083" cy="2354231"/>
            <a:chOff x="1119752" y="1263770"/>
            <a:chExt cx="8415684" cy="4753704"/>
          </a:xfrm>
        </p:grpSpPr>
        <p:pic>
          <p:nvPicPr>
            <p:cNvPr id="7" name="Picture 6" descr="Instrument Beam loss causes2.png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9752" y="1263770"/>
              <a:ext cx="7758847" cy="460363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865879" y="3643442"/>
              <a:ext cx="2542439" cy="2374032"/>
            </a:xfrm>
            <a:prstGeom prst="rect">
              <a:avLst/>
            </a:prstGeom>
            <a:noFill/>
          </p:spPr>
          <p:txBody>
            <a:bodyPr wrap="square" lIns="97548" tIns="48774" rIns="97548" bIns="48774" rtlCol="0">
              <a:spAutoFit/>
            </a:bodyPr>
            <a:lstStyle/>
            <a:p>
              <a:r>
                <a:rPr lang="en-US" sz="1400" dirty="0"/>
                <a:t>Causes often requiring access within heavy shielding for repair</a:t>
              </a:r>
            </a:p>
            <a:p>
              <a:endParaRPr lang="en-US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65880" y="1365971"/>
              <a:ext cx="2542441" cy="1939004"/>
            </a:xfrm>
            <a:prstGeom prst="rect">
              <a:avLst/>
            </a:prstGeom>
            <a:noFill/>
          </p:spPr>
          <p:txBody>
            <a:bodyPr wrap="square" lIns="97548" tIns="48774" rIns="97548" bIns="48774" rtlCol="0">
              <a:spAutoFit/>
            </a:bodyPr>
            <a:lstStyle/>
            <a:p>
              <a:r>
                <a:rPr lang="en-US" sz="1400" dirty="0"/>
                <a:t>Causes not requiring access within heavy shielding for repair  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776589" y="1263770"/>
              <a:ext cx="7758847" cy="2245462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7548" tIns="48774" rIns="97548" bIns="48774"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776589" y="3509233"/>
              <a:ext cx="7758847" cy="2358177"/>
            </a:xfrm>
            <a:prstGeom prst="rect">
              <a:avLst/>
            </a:prstGeom>
            <a:noFill/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7548" tIns="48774" rIns="97548" bIns="48774"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6" name="Content Placeholder 3" title="Shutter usage for repair 2007-20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761612"/>
              </p:ext>
            </p:extLst>
          </p:nvPr>
        </p:nvGraphicFramePr>
        <p:xfrm>
          <a:off x="1187624" y="1844826"/>
          <a:ext cx="7447772" cy="2110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6"/>
          <p:cNvSpPr txBox="1"/>
          <p:nvPr/>
        </p:nvSpPr>
        <p:spPr>
          <a:xfrm rot="16200000">
            <a:off x="40663" y="2631749"/>
            <a:ext cx="1768380" cy="33854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sz="1200" dirty="0"/>
              <a:t>Beam</a:t>
            </a:r>
            <a:r>
              <a:rPr lang="en-US" sz="1600" dirty="0"/>
              <a:t> </a:t>
            </a:r>
            <a:r>
              <a:rPr lang="en-US" sz="1200" dirty="0"/>
              <a:t>interruptions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3584347" y="1675547"/>
            <a:ext cx="2701890" cy="338554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sz="1200" dirty="0"/>
              <a:t>Cycles</a:t>
            </a:r>
            <a:r>
              <a:rPr lang="en-US" sz="1600" dirty="0"/>
              <a:t> </a:t>
            </a:r>
            <a:r>
              <a:rPr lang="en-US" sz="1100" dirty="0"/>
              <a:t>(Normalized to 35 day)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84357" y="1268760"/>
            <a:ext cx="2339753" cy="738656"/>
          </a:xfrm>
          <a:prstGeom prst="rect">
            <a:avLst/>
          </a:prstGeom>
          <a:solidFill>
            <a:schemeClr val="bg1"/>
          </a:solidFill>
        </p:spPr>
        <p:txBody>
          <a:bodyPr wrap="square" lIns="91432" tIns="45716" rIns="91432" bIns="45716" rtlCol="0">
            <a:spAutoFit/>
          </a:bodyPr>
          <a:lstStyle/>
          <a:p>
            <a:r>
              <a:rPr lang="en-US" sz="1050" dirty="0"/>
              <a:t>CAUSE OF STOPPAGE</a:t>
            </a:r>
          </a:p>
          <a:p>
            <a:r>
              <a:rPr lang="en-US" sz="1050" dirty="0"/>
              <a:t>BLUE	Chopper system</a:t>
            </a:r>
          </a:p>
          <a:p>
            <a:r>
              <a:rPr lang="en-US" sz="1050" dirty="0"/>
              <a:t>RED	</a:t>
            </a:r>
            <a:r>
              <a:rPr lang="en-US" sz="1050" dirty="0" smtClean="0"/>
              <a:t>Other </a:t>
            </a:r>
            <a:r>
              <a:rPr lang="en-US" sz="1050" dirty="0"/>
              <a:t>component</a:t>
            </a:r>
          </a:p>
          <a:p>
            <a:r>
              <a:rPr lang="en-US" sz="1050" dirty="0"/>
              <a:t>GREEN	At request of I.S. 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323528" y="5229202"/>
            <a:ext cx="2284573" cy="1317729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dirty="0"/>
              <a:t>~ 3	 ‘significant’ interruption per 100 beam days </a:t>
            </a:r>
          </a:p>
          <a:p>
            <a:pPr marL="0" indent="0">
              <a:buNone/>
            </a:pPr>
            <a:r>
              <a:rPr lang="en-US" sz="1500" dirty="0"/>
              <a:t>+3.5 	uses of shutters to effect ‘running repairs’ </a:t>
            </a:r>
          </a:p>
          <a:p>
            <a:pPr marL="457160" lvl="1" indent="0">
              <a:buNone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901002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Unscheduled </a:t>
            </a:r>
            <a:br>
              <a:rPr lang="en-US" dirty="0" smtClean="0"/>
            </a:br>
            <a:r>
              <a:rPr lang="en-US" dirty="0" smtClean="0"/>
              <a:t>(breakdowns &amp; </a:t>
            </a:r>
            <a:r>
              <a:rPr lang="en-US" dirty="0" err="1" smtClean="0"/>
              <a:t>unforseen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Activity		Incidence over 10yr period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Beam-port systems breakdown</a:t>
            </a:r>
            <a:r>
              <a:rPr lang="en-US" sz="2400" dirty="0"/>
              <a:t>	</a:t>
            </a:r>
            <a:r>
              <a:rPr lang="en-US" sz="2400" dirty="0" smtClean="0"/>
              <a:t>4</a:t>
            </a:r>
          </a:p>
          <a:p>
            <a:r>
              <a:rPr lang="en-US" sz="2400" dirty="0" smtClean="0"/>
              <a:t>Neutron chopper failure		40</a:t>
            </a:r>
          </a:p>
          <a:p>
            <a:r>
              <a:rPr lang="en-US" sz="2400" dirty="0" smtClean="0"/>
              <a:t>Optics breakdown			20</a:t>
            </a:r>
          </a:p>
          <a:p>
            <a:r>
              <a:rPr lang="en-US" sz="2400" dirty="0" smtClean="0"/>
              <a:t>Instrument shutter breakdown	20</a:t>
            </a:r>
          </a:p>
          <a:p>
            <a:r>
              <a:rPr lang="en-US" sz="2400" dirty="0" smtClean="0"/>
              <a:t>Other component breakdown	60</a:t>
            </a:r>
          </a:p>
          <a:p>
            <a:r>
              <a:rPr lang="en-US" sz="2400" dirty="0" smtClean="0"/>
              <a:t>Removal of hot components (neighboring work) 		30</a:t>
            </a:r>
          </a:p>
          <a:p>
            <a:r>
              <a:rPr lang="en-US" sz="2400" dirty="0" smtClean="0"/>
              <a:t>Accident scenarios (H2)					2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497833" y="6199172"/>
            <a:ext cx="4707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NOTE : Indicative figures – work in progress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49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489" y="196348"/>
            <a:ext cx="7139136" cy="1143000"/>
          </a:xfrm>
        </p:spPr>
        <p:txBody>
          <a:bodyPr/>
          <a:lstStyle/>
          <a:p>
            <a:r>
              <a:rPr lang="en-US" dirty="0" smtClean="0"/>
              <a:t>Equipment within </a:t>
            </a:r>
            <a:r>
              <a:rPr lang="en-US" dirty="0" smtClean="0"/>
              <a:t>Shielding </a:t>
            </a:r>
            <a:r>
              <a:rPr lang="en-US" dirty="0"/>
              <a:t>B</a:t>
            </a:r>
            <a:r>
              <a:rPr lang="en-US" dirty="0" smtClean="0"/>
              <a:t>unker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12" y="1665749"/>
            <a:ext cx="5891046" cy="50191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Component</a:t>
            </a:r>
          </a:p>
          <a:p>
            <a:pPr marL="0" indent="0">
              <a:buNone/>
            </a:pPr>
            <a:r>
              <a:rPr lang="en-US" sz="2000" dirty="0" smtClean="0"/>
              <a:t>Type 			Numbers </a:t>
            </a:r>
          </a:p>
          <a:p>
            <a:r>
              <a:rPr lang="en-US" sz="2000" dirty="0" smtClean="0"/>
              <a:t>Choppers		98 axis</a:t>
            </a:r>
          </a:p>
          <a:p>
            <a:r>
              <a:rPr lang="en-US" sz="2000" dirty="0" smtClean="0"/>
              <a:t>Optics		300 m (150 sections)</a:t>
            </a:r>
          </a:p>
          <a:p>
            <a:r>
              <a:rPr lang="en-US" sz="2000" dirty="0" smtClean="0"/>
              <a:t>Shutters		30</a:t>
            </a:r>
          </a:p>
          <a:p>
            <a:r>
              <a:rPr lang="en-US" sz="2000" dirty="0" smtClean="0"/>
              <a:t>Collimators		10			</a:t>
            </a:r>
          </a:p>
          <a:p>
            <a:r>
              <a:rPr lang="en-US" sz="2000" dirty="0" smtClean="0"/>
              <a:t>Monitors		30</a:t>
            </a:r>
          </a:p>
          <a:p>
            <a:r>
              <a:rPr lang="en-US" sz="2000" dirty="0" smtClean="0"/>
              <a:t>Supports		200</a:t>
            </a:r>
          </a:p>
          <a:p>
            <a:r>
              <a:rPr lang="en-US" sz="2000" dirty="0" smtClean="0"/>
              <a:t>Service supplies  </a:t>
            </a:r>
          </a:p>
          <a:p>
            <a:pPr lvl="1"/>
            <a:r>
              <a:rPr lang="en-US" sz="1800" dirty="0" smtClean="0"/>
              <a:t>Vacuum</a:t>
            </a:r>
          </a:p>
          <a:p>
            <a:pPr lvl="1"/>
            <a:r>
              <a:rPr lang="en-US" sz="1800" dirty="0" smtClean="0"/>
              <a:t>Fluids</a:t>
            </a:r>
          </a:p>
          <a:p>
            <a:pPr lvl="1"/>
            <a:r>
              <a:rPr lang="en-US" sz="1800" dirty="0" smtClean="0"/>
              <a:t>Cables	</a:t>
            </a:r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22 instruments assumed (13L-9S)</a:t>
            </a:r>
          </a:p>
          <a:p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160077" y="4193306"/>
            <a:ext cx="2306789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60-70% of all ‘mechanical’ components on instruments are  within bunker volume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60077" y="2439566"/>
            <a:ext cx="2501035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2 -3 times more mechanical devices on a ‘long pulse instrument’ than at existing 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201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132996"/>
          </a:xfrm>
        </p:spPr>
        <p:txBody>
          <a:bodyPr>
            <a:normAutofit/>
          </a:bodyPr>
          <a:lstStyle/>
          <a:p>
            <a:r>
              <a:rPr lang="en-US" dirty="0" smtClean="0"/>
              <a:t>Availability </a:t>
            </a:r>
            <a:br>
              <a:rPr lang="en-US" dirty="0" smtClean="0"/>
            </a:br>
            <a:r>
              <a:rPr lang="en-US" dirty="0" smtClean="0"/>
              <a:t>&amp; Source Schedule 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30" b="788"/>
          <a:stretch/>
        </p:blipFill>
        <p:spPr>
          <a:xfrm>
            <a:off x="4203406" y="1556792"/>
            <a:ext cx="4940594" cy="1944216"/>
          </a:xfrm>
        </p:spPr>
      </p:pic>
      <p:sp>
        <p:nvSpPr>
          <p:cNvPr id="10" name="TextBox 9"/>
          <p:cNvSpPr txBox="1"/>
          <p:nvPr/>
        </p:nvSpPr>
        <p:spPr>
          <a:xfrm>
            <a:off x="5505972" y="4342394"/>
            <a:ext cx="3744416" cy="830989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sz="1600" dirty="0" smtClean="0"/>
              <a:t>Lengthening short breaks  3 &gt; 5 days enables them to be used for repair.</a:t>
            </a:r>
          </a:p>
          <a:p>
            <a:r>
              <a:rPr lang="en-US" sz="1600" b="1" dirty="0" smtClean="0"/>
              <a:t>Results in increased overall availability </a:t>
            </a:r>
            <a:endParaRPr lang="en-US" sz="1600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2740827"/>
              </p:ext>
            </p:extLst>
          </p:nvPr>
        </p:nvGraphicFramePr>
        <p:xfrm>
          <a:off x="457201" y="3723134"/>
          <a:ext cx="5048771" cy="2885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Striped Right Arrow 10"/>
          <p:cNvSpPr/>
          <p:nvPr/>
        </p:nvSpPr>
        <p:spPr>
          <a:xfrm rot="19152841">
            <a:off x="4075511" y="4822614"/>
            <a:ext cx="1152193" cy="382968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707" tIns="42853" rIns="85707" bIns="42853"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511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DC-LR installation</a:t>
            </a:r>
            <a:endParaRPr lang="en-US" dirty="0"/>
          </a:p>
        </p:txBody>
      </p:sp>
      <p:pic>
        <p:nvPicPr>
          <p:cNvPr id="4" name="Content Placeholder 3" descr="09EC1011 ISIS TS2 build 7 Jan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47" b="-158"/>
          <a:stretch/>
        </p:blipFill>
        <p:spPr>
          <a:xfrm>
            <a:off x="4548188" y="1196974"/>
            <a:ext cx="3016251" cy="4525963"/>
          </a:xfrm>
        </p:spPr>
      </p:pic>
      <p:pic>
        <p:nvPicPr>
          <p:cNvPr id="5" name="Picture 4" descr="09EC1006 ISIS TS2 build 7 Jan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3248" y="4889501"/>
            <a:ext cx="2470564" cy="1911349"/>
          </a:xfrm>
          <a:prstGeom prst="rect">
            <a:avLst/>
          </a:prstGeom>
        </p:spPr>
      </p:pic>
      <p:pic>
        <p:nvPicPr>
          <p:cNvPr id="6" name="Picture 5" descr="09EC1008 ISIS TS2 build 7 Jan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541" y="1262063"/>
            <a:ext cx="3819005" cy="544512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1143000" y="4802190"/>
            <a:ext cx="642938" cy="158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143000" y="3827463"/>
            <a:ext cx="642938" cy="158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143000" y="2430465"/>
            <a:ext cx="642938" cy="158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452564" y="3843338"/>
            <a:ext cx="7937" cy="95885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438276" y="2446340"/>
            <a:ext cx="0" cy="1381125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11188" y="5413376"/>
            <a:ext cx="920750" cy="158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6200000">
            <a:off x="812340" y="4135439"/>
            <a:ext cx="66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1.4m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750938" y="2874964"/>
            <a:ext cx="719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.2.1m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815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73582" y="5814862"/>
            <a:ext cx="1434357" cy="365716"/>
          </a:xfrm>
          <a:prstGeom prst="rect">
            <a:avLst/>
          </a:prstGeom>
          <a:solidFill>
            <a:srgbClr val="21596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p:sp>
        <p:nvSpPr>
          <p:cNvPr id="31" name="Rectangle 30"/>
          <p:cNvSpPr/>
          <p:nvPr/>
        </p:nvSpPr>
        <p:spPr>
          <a:xfrm>
            <a:off x="4053658" y="5814862"/>
            <a:ext cx="2119482" cy="365716"/>
          </a:xfrm>
          <a:prstGeom prst="rect">
            <a:avLst/>
          </a:prstGeom>
          <a:solidFill>
            <a:srgbClr val="98480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p:sp>
        <p:nvSpPr>
          <p:cNvPr id="32" name="Rectangle 31"/>
          <p:cNvSpPr/>
          <p:nvPr/>
        </p:nvSpPr>
        <p:spPr>
          <a:xfrm>
            <a:off x="914640" y="5814862"/>
            <a:ext cx="1614249" cy="365716"/>
          </a:xfrm>
          <a:prstGeom prst="rect">
            <a:avLst/>
          </a:prstGeom>
          <a:solidFill>
            <a:srgbClr val="98480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2527863" y="2887586"/>
            <a:ext cx="1525795" cy="2918543"/>
            <a:chOff x="3701619" y="1989361"/>
            <a:chExt cx="1525795" cy="2918543"/>
          </a:xfrm>
        </p:grpSpPr>
        <p:sp>
          <p:nvSpPr>
            <p:cNvPr id="5" name="Rectangle 4"/>
            <p:cNvSpPr/>
            <p:nvPr/>
          </p:nvSpPr>
          <p:spPr>
            <a:xfrm>
              <a:off x="4050504" y="1989361"/>
              <a:ext cx="836491" cy="200979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  <a:p>
              <a:pPr algn="ctr"/>
              <a:endParaRPr lang="en-GB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818786" y="3878502"/>
              <a:ext cx="1281957" cy="5250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  <a:p>
              <a:pPr algn="ctr"/>
              <a:endParaRPr lang="en-GB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818786" y="3931009"/>
              <a:ext cx="1281957" cy="5250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  <a:p>
              <a:pPr algn="ctr"/>
              <a:endParaRPr lang="en-GB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962400" y="3983517"/>
              <a:ext cx="1007533" cy="80318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  <a:p>
              <a:pPr algn="ctr"/>
              <a:endParaRPr lang="en-GB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46650" y="4127298"/>
              <a:ext cx="235045" cy="55280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  <a:p>
              <a:pPr algn="ctr"/>
              <a:endParaRPr lang="en-GB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747338" y="4127298"/>
              <a:ext cx="215062" cy="55280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  <a:p>
              <a:pPr algn="ctr"/>
              <a:endParaRPr lang="en-GB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701619" y="4066502"/>
              <a:ext cx="45719" cy="68115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  <a:p>
              <a:pPr algn="ctr"/>
              <a:endParaRPr lang="en-GB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181695" y="4066502"/>
              <a:ext cx="45719" cy="68115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  <a:p>
              <a:pPr algn="ctr"/>
              <a:endParaRPr lang="en-GB" dirty="0"/>
            </a:p>
          </p:txBody>
        </p:sp>
        <p:sp>
          <p:nvSpPr>
            <p:cNvPr id="39" name="Isosceles Triangle 38"/>
            <p:cNvSpPr/>
            <p:nvPr/>
          </p:nvSpPr>
          <p:spPr>
            <a:xfrm>
              <a:off x="4050503" y="4786698"/>
              <a:ext cx="264247" cy="121205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Isosceles Triangle 39"/>
            <p:cNvSpPr/>
            <p:nvPr/>
          </p:nvSpPr>
          <p:spPr>
            <a:xfrm>
              <a:off x="4591561" y="4796058"/>
              <a:ext cx="264247" cy="111846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1" name="Rectangle 40"/>
          <p:cNvSpPr/>
          <p:nvPr/>
        </p:nvSpPr>
        <p:spPr>
          <a:xfrm>
            <a:off x="914640" y="6185702"/>
            <a:ext cx="5258499" cy="3657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p:grpSp>
        <p:nvGrpSpPr>
          <p:cNvPr id="57" name="Group 56"/>
          <p:cNvGrpSpPr/>
          <p:nvPr/>
        </p:nvGrpSpPr>
        <p:grpSpPr>
          <a:xfrm>
            <a:off x="855068" y="4964728"/>
            <a:ext cx="2152650" cy="841401"/>
            <a:chOff x="2205605" y="4066502"/>
            <a:chExt cx="2152650" cy="841401"/>
          </a:xfrm>
        </p:grpSpPr>
        <p:sp>
          <p:nvSpPr>
            <p:cNvPr id="22" name="Rectangle 21"/>
            <p:cNvSpPr/>
            <p:nvPr/>
          </p:nvSpPr>
          <p:spPr>
            <a:xfrm>
              <a:off x="2205605" y="4127298"/>
              <a:ext cx="1628102" cy="55280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  <a:p>
              <a:pPr algn="ctr"/>
              <a:endParaRPr lang="en-GB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833707" y="4066502"/>
              <a:ext cx="45719" cy="68115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  <a:p>
              <a:pPr algn="ctr"/>
              <a:endParaRPr lang="en-GB" dirty="0"/>
            </a:p>
          </p:txBody>
        </p:sp>
        <p:sp>
          <p:nvSpPr>
            <p:cNvPr id="34" name="Isosceles Triangle 33"/>
            <p:cNvSpPr/>
            <p:nvPr/>
          </p:nvSpPr>
          <p:spPr>
            <a:xfrm>
              <a:off x="3565739" y="4680104"/>
              <a:ext cx="264247" cy="227799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253231" y="4224082"/>
              <a:ext cx="2105024" cy="3657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  <a:p>
              <a:pPr algn="ctr"/>
              <a:endParaRPr lang="en-GB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856288" y="2777389"/>
            <a:ext cx="2865002" cy="2051845"/>
            <a:chOff x="287867" y="490761"/>
            <a:chExt cx="1684866" cy="1439365"/>
          </a:xfrm>
        </p:grpSpPr>
        <p:sp>
          <p:nvSpPr>
            <p:cNvPr id="43" name="Up Arrow 42"/>
            <p:cNvSpPr/>
            <p:nvPr/>
          </p:nvSpPr>
          <p:spPr>
            <a:xfrm>
              <a:off x="436066" y="490762"/>
              <a:ext cx="93890" cy="189726"/>
            </a:xfrm>
            <a:prstGeom prst="upArrow">
              <a:avLst/>
            </a:prstGeom>
            <a:solidFill>
              <a:schemeClr val="accent2">
                <a:lumMod val="75000"/>
              </a:schemeClr>
            </a:solidFill>
            <a:ln w="19050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87867" y="490761"/>
              <a:ext cx="1684866" cy="1439365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  <a:prstDash val="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Up Arrow 51"/>
            <p:cNvSpPr/>
            <p:nvPr/>
          </p:nvSpPr>
          <p:spPr>
            <a:xfrm>
              <a:off x="1681127" y="495523"/>
              <a:ext cx="82304" cy="184965"/>
            </a:xfrm>
            <a:prstGeom prst="upArrow">
              <a:avLst/>
            </a:prstGeom>
            <a:solidFill>
              <a:schemeClr val="accent2">
                <a:lumMod val="75000"/>
              </a:schemeClr>
            </a:solidFill>
            <a:ln w="19050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370726" y="3034420"/>
            <a:ext cx="1258230" cy="2458815"/>
            <a:chOff x="4544482" y="2161596"/>
            <a:chExt cx="1258230" cy="2458815"/>
          </a:xfrm>
        </p:grpSpPr>
        <p:sp>
          <p:nvSpPr>
            <p:cNvPr id="6" name="Rectangle 5"/>
            <p:cNvSpPr/>
            <p:nvPr/>
          </p:nvSpPr>
          <p:spPr>
            <a:xfrm>
              <a:off x="4544482" y="2161596"/>
              <a:ext cx="166751" cy="245881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  <a:p>
              <a:pPr algn="ctr"/>
              <a:endParaRPr lang="en-GB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720245" y="3289679"/>
              <a:ext cx="166751" cy="18914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  <a:p>
              <a:pPr algn="ctr"/>
              <a:endParaRPr lang="en-GB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872645" y="3026234"/>
              <a:ext cx="930067" cy="70927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  <a:p>
              <a:pPr algn="ctr"/>
              <a:endParaRPr lang="en-GB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946679" y="3034420"/>
            <a:ext cx="1263570" cy="2458815"/>
            <a:chOff x="3120436" y="2161596"/>
            <a:chExt cx="1263570" cy="2458815"/>
          </a:xfrm>
        </p:grpSpPr>
        <p:sp>
          <p:nvSpPr>
            <p:cNvPr id="7" name="Rectangle 6"/>
            <p:cNvSpPr/>
            <p:nvPr/>
          </p:nvSpPr>
          <p:spPr>
            <a:xfrm>
              <a:off x="4217255" y="2161596"/>
              <a:ext cx="166751" cy="245881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  <a:p>
              <a:pPr algn="ctr"/>
              <a:endParaRPr lang="en-GB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050504" y="3289679"/>
              <a:ext cx="166751" cy="18914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  <a:p>
              <a:pPr algn="ctr"/>
              <a:endParaRPr lang="en-GB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120436" y="3026234"/>
              <a:ext cx="930067" cy="70927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  <a:p>
              <a:pPr algn="ctr"/>
              <a:endParaRPr lang="en-GB" dirty="0"/>
            </a:p>
          </p:txBody>
        </p:sp>
      </p:grpSp>
      <p:grpSp>
        <p:nvGrpSpPr>
          <p:cNvPr id="64" name="Group 63"/>
          <p:cNvGrpSpPr/>
          <p:nvPr/>
        </p:nvGrpSpPr>
        <p:grpSpPr>
          <a:xfrm flipH="1">
            <a:off x="3595093" y="4964727"/>
            <a:ext cx="2130426" cy="841401"/>
            <a:chOff x="2205605" y="4066502"/>
            <a:chExt cx="2130426" cy="841401"/>
          </a:xfrm>
        </p:grpSpPr>
        <p:sp>
          <p:nvSpPr>
            <p:cNvPr id="65" name="Rectangle 64"/>
            <p:cNvSpPr/>
            <p:nvPr/>
          </p:nvSpPr>
          <p:spPr>
            <a:xfrm>
              <a:off x="2205605" y="4127298"/>
              <a:ext cx="1628102" cy="55280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  <a:p>
              <a:pPr algn="ctr"/>
              <a:endParaRPr lang="en-GB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833707" y="4066502"/>
              <a:ext cx="45719" cy="68115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  <a:p>
              <a:pPr algn="ctr"/>
              <a:endParaRPr lang="en-GB" dirty="0"/>
            </a:p>
          </p:txBody>
        </p:sp>
        <p:sp>
          <p:nvSpPr>
            <p:cNvPr id="67" name="Isosceles Triangle 66"/>
            <p:cNvSpPr/>
            <p:nvPr/>
          </p:nvSpPr>
          <p:spPr>
            <a:xfrm>
              <a:off x="3565739" y="4680104"/>
              <a:ext cx="264247" cy="227799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253231" y="4224082"/>
              <a:ext cx="2082800" cy="3657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  <a:p>
              <a:pPr algn="ctr"/>
              <a:endParaRPr lang="en-GB" dirty="0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19784" y="143628"/>
            <a:ext cx="441866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>
                <a:latin typeface="Titillium Bd Bold"/>
                <a:cs typeface="Titillium Bd Bold"/>
              </a:rPr>
              <a:t>W</a:t>
            </a:r>
            <a:r>
              <a:rPr lang="en-GB" sz="3000" dirty="0" smtClean="0">
                <a:latin typeface="Titillium Bd Bold"/>
                <a:cs typeface="Titillium Bd Bold"/>
              </a:rPr>
              <a:t>orst case</a:t>
            </a:r>
          </a:p>
          <a:p>
            <a:r>
              <a:rPr lang="en-GB" sz="3000" dirty="0" smtClean="0">
                <a:latin typeface="Titillium Bd Bold"/>
                <a:cs typeface="Titillium Bd Bold"/>
              </a:rPr>
              <a:t>Disc chopper Large rotor</a:t>
            </a:r>
          </a:p>
          <a:p>
            <a:r>
              <a:rPr lang="en-GB" sz="3000" dirty="0" smtClean="0">
                <a:latin typeface="Titillium Bd Bold"/>
                <a:cs typeface="Titillium Bd Bold"/>
              </a:rPr>
              <a:t>Odin, </a:t>
            </a:r>
            <a:r>
              <a:rPr lang="en-GB" sz="3000" dirty="0" err="1" smtClean="0">
                <a:latin typeface="Titillium Bd Bold"/>
                <a:cs typeface="Titillium Bd Bold"/>
              </a:rPr>
              <a:t>Freia</a:t>
            </a:r>
            <a:r>
              <a:rPr lang="en-GB" sz="3000" dirty="0" smtClean="0">
                <a:latin typeface="Titillium Bd Bold"/>
                <a:cs typeface="Titillium Bd Bold"/>
              </a:rPr>
              <a:t>,  (4-6 units) 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914641" y="5089675"/>
            <a:ext cx="1037149" cy="369332"/>
            <a:chOff x="142376" y="4198240"/>
            <a:chExt cx="1037149" cy="369332"/>
          </a:xfrm>
        </p:grpSpPr>
        <p:cxnSp>
          <p:nvCxnSpPr>
            <p:cNvPr id="46" name="Straight Arrow Connector 45"/>
            <p:cNvCxnSpPr/>
            <p:nvPr/>
          </p:nvCxnSpPr>
          <p:spPr>
            <a:xfrm>
              <a:off x="385411" y="4396174"/>
              <a:ext cx="794114" cy="10323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142376" y="4198240"/>
              <a:ext cx="33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N</a:t>
              </a:r>
              <a:endParaRPr lang="en-GB" dirty="0"/>
            </a:p>
          </p:txBody>
        </p:sp>
      </p:grpSp>
      <p:sp>
        <p:nvSpPr>
          <p:cNvPr id="49" name="Rectangle 48"/>
          <p:cNvSpPr/>
          <p:nvPr/>
        </p:nvSpPr>
        <p:spPr>
          <a:xfrm>
            <a:off x="3572727" y="5031330"/>
            <a:ext cx="45719" cy="56973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/>
            <a:endParaRPr lang="en-GB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342892" y="2887584"/>
            <a:ext cx="1440134" cy="67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871200" y="5808863"/>
            <a:ext cx="913526" cy="119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6533554" y="1988433"/>
            <a:ext cx="0" cy="39560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16200000">
            <a:off x="6600060" y="4059783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2100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645030" y="2723646"/>
            <a:ext cx="1281957" cy="163938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rapezoid 58"/>
          <p:cNvSpPr/>
          <p:nvPr/>
        </p:nvSpPr>
        <p:spPr>
          <a:xfrm>
            <a:off x="2866264" y="2114555"/>
            <a:ext cx="903834" cy="609093"/>
          </a:xfrm>
          <a:prstGeom prst="trapezoid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176505" y="2252667"/>
            <a:ext cx="292200" cy="34925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>
            <a:off x="4053658" y="2121341"/>
            <a:ext cx="283954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6200000">
            <a:off x="6625383" y="2331685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5576938" y="215901"/>
            <a:ext cx="330124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Assuming a rotor of 1800mm</a:t>
            </a:r>
          </a:p>
          <a:p>
            <a:r>
              <a:rPr lang="en-US" dirty="0" smtClean="0"/>
              <a:t>The height of the unit is 2100mm</a:t>
            </a:r>
          </a:p>
          <a:p>
            <a:r>
              <a:rPr lang="en-US" dirty="0" smtClean="0"/>
              <a:t>Assuming a lifting tool of 300mm</a:t>
            </a:r>
          </a:p>
          <a:p>
            <a:r>
              <a:rPr lang="en-US" dirty="0" smtClean="0"/>
              <a:t>Gap to floor of 200mm </a:t>
            </a:r>
          </a:p>
          <a:p>
            <a:endParaRPr lang="en-US" dirty="0"/>
          </a:p>
          <a:p>
            <a:r>
              <a:rPr lang="en-US" dirty="0" smtClean="0"/>
              <a:t>Free height require &gt; 2600mm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429040" y="6103650"/>
            <a:ext cx="928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 gap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5306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" y="152718"/>
            <a:ext cx="5044447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Hook height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09086" y="3448678"/>
            <a:ext cx="1303045" cy="27625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634234" y="5155542"/>
            <a:ext cx="944468" cy="527775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634234" y="3832139"/>
            <a:ext cx="944468" cy="527775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382869" y="3461046"/>
            <a:ext cx="255661" cy="27625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638530" y="4417639"/>
            <a:ext cx="408061" cy="18538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Triangle 8"/>
          <p:cNvSpPr/>
          <p:nvPr/>
        </p:nvSpPr>
        <p:spPr>
          <a:xfrm>
            <a:off x="5638530" y="3651094"/>
            <a:ext cx="408061" cy="766547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Isosceles Triangle 9"/>
          <p:cNvSpPr/>
          <p:nvPr/>
        </p:nvSpPr>
        <p:spPr>
          <a:xfrm>
            <a:off x="5795224" y="4562652"/>
            <a:ext cx="156696" cy="127123"/>
          </a:xfrm>
          <a:prstGeom prst="triangle">
            <a:avLst/>
          </a:prstGeom>
          <a:solidFill>
            <a:schemeClr val="accent6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Isosceles Triangle 10"/>
          <p:cNvSpPr/>
          <p:nvPr/>
        </p:nvSpPr>
        <p:spPr>
          <a:xfrm>
            <a:off x="5419808" y="6195460"/>
            <a:ext cx="156696" cy="127123"/>
          </a:xfrm>
          <a:prstGeom prst="triangle">
            <a:avLst/>
          </a:prstGeom>
          <a:solidFill>
            <a:schemeClr val="accent6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3219897" y="3823851"/>
            <a:ext cx="536063" cy="536063"/>
          </a:xfrm>
          <a:prstGeom prst="ellips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val 12"/>
          <p:cNvSpPr/>
          <p:nvPr/>
        </p:nvSpPr>
        <p:spPr>
          <a:xfrm>
            <a:off x="3219897" y="5147254"/>
            <a:ext cx="536063" cy="536063"/>
          </a:xfrm>
          <a:prstGeom prst="ellips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2809088" y="4417639"/>
            <a:ext cx="1303044" cy="18538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2809088" y="3461046"/>
            <a:ext cx="164942" cy="95659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3947190" y="3461046"/>
            <a:ext cx="164942" cy="95659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Isosceles Triangle 16"/>
          <p:cNvSpPr/>
          <p:nvPr/>
        </p:nvSpPr>
        <p:spPr>
          <a:xfrm>
            <a:off x="3390165" y="6195460"/>
            <a:ext cx="156696" cy="127123"/>
          </a:xfrm>
          <a:prstGeom prst="triangl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Isosceles Triangle 17"/>
          <p:cNvSpPr/>
          <p:nvPr/>
        </p:nvSpPr>
        <p:spPr>
          <a:xfrm>
            <a:off x="2895681" y="4575561"/>
            <a:ext cx="156696" cy="127123"/>
          </a:xfrm>
          <a:prstGeom prst="triangl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Isosceles Triangle 18"/>
          <p:cNvSpPr/>
          <p:nvPr/>
        </p:nvSpPr>
        <p:spPr>
          <a:xfrm>
            <a:off x="3868841" y="4562652"/>
            <a:ext cx="156696" cy="127123"/>
          </a:xfrm>
          <a:prstGeom prst="triangl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1792520" y="3448676"/>
            <a:ext cx="101656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1202878" y="6310213"/>
            <a:ext cx="1606209" cy="123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1901378" y="3461048"/>
            <a:ext cx="0" cy="284916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16200000">
            <a:off x="684428" y="4644552"/>
            <a:ext cx="2093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~1800 (700mm disc)</a:t>
            </a:r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2809087" y="3284738"/>
            <a:ext cx="1303044" cy="163938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3893379" y="4323320"/>
            <a:ext cx="218752" cy="115787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4045779" y="3448676"/>
            <a:ext cx="66352" cy="874642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2809086" y="3448676"/>
            <a:ext cx="86596" cy="918578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2809086" y="4323320"/>
            <a:ext cx="218753" cy="115787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5257808" y="3297106"/>
            <a:ext cx="889000" cy="163938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5657138" y="3448676"/>
            <a:ext cx="294782" cy="902428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5657138" y="4351106"/>
            <a:ext cx="389452" cy="66535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1202879" y="2688013"/>
            <a:ext cx="49439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1328063" y="2740111"/>
            <a:ext cx="0" cy="35410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rapezoid 33"/>
          <p:cNvSpPr/>
          <p:nvPr/>
        </p:nvSpPr>
        <p:spPr>
          <a:xfrm>
            <a:off x="5419808" y="2688015"/>
            <a:ext cx="626782" cy="609093"/>
          </a:xfrm>
          <a:prstGeom prst="trapezoid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634234" y="2826127"/>
            <a:ext cx="202632" cy="34925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390165" y="2713238"/>
            <a:ext cx="156696" cy="57150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Block Arc 36"/>
          <p:cNvSpPr/>
          <p:nvPr/>
        </p:nvSpPr>
        <p:spPr>
          <a:xfrm rot="8997768">
            <a:off x="6244201" y="2543378"/>
            <a:ext cx="556789" cy="663123"/>
          </a:xfrm>
          <a:prstGeom prst="blockArc">
            <a:avLst>
              <a:gd name="adj1" fmla="val 7040508"/>
              <a:gd name="adj2" fmla="val 1605312"/>
              <a:gd name="adj3" fmla="val 29828"/>
            </a:avLst>
          </a:prstGeom>
          <a:solidFill>
            <a:srgbClr val="FF66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363158" y="2145803"/>
            <a:ext cx="227058" cy="594308"/>
          </a:xfrm>
          <a:prstGeom prst="rect">
            <a:avLst/>
          </a:prstGeom>
          <a:solidFill>
            <a:srgbClr val="FF66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133525" y="1675848"/>
            <a:ext cx="686231" cy="772704"/>
          </a:xfrm>
          <a:prstGeom prst="rect">
            <a:avLst/>
          </a:prstGeom>
          <a:solidFill>
            <a:srgbClr val="FF66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 flipH="1" flipV="1">
            <a:off x="6584224" y="532421"/>
            <a:ext cx="735" cy="1143429"/>
          </a:xfrm>
          <a:prstGeom prst="line">
            <a:avLst/>
          </a:prstGeom>
          <a:ln w="762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6354867" y="532421"/>
            <a:ext cx="735" cy="1143429"/>
          </a:xfrm>
          <a:prstGeom prst="line">
            <a:avLst/>
          </a:prstGeom>
          <a:ln w="762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1901378" y="2688013"/>
            <a:ext cx="14656" cy="7606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 rot="16200000">
            <a:off x="761127" y="2311492"/>
            <a:ext cx="1929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</a:t>
            </a:r>
            <a:r>
              <a:rPr lang="en-GB" dirty="0" smtClean="0"/>
              <a:t>00mm (20t hook)</a:t>
            </a:r>
            <a:endParaRPr lang="en-GB" dirty="0"/>
          </a:p>
        </p:txBody>
      </p:sp>
      <p:sp>
        <p:nvSpPr>
          <p:cNvPr id="44" name="TextBox 43"/>
          <p:cNvSpPr txBox="1"/>
          <p:nvPr/>
        </p:nvSpPr>
        <p:spPr>
          <a:xfrm rot="16200000">
            <a:off x="756380" y="4310950"/>
            <a:ext cx="76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~2300</a:t>
            </a:r>
            <a:endParaRPr lang="en-GB" dirty="0"/>
          </a:p>
        </p:txBody>
      </p:sp>
      <p:sp>
        <p:nvSpPr>
          <p:cNvPr id="45" name="Oval 44"/>
          <p:cNvSpPr/>
          <p:nvPr/>
        </p:nvSpPr>
        <p:spPr>
          <a:xfrm>
            <a:off x="3219897" y="4512314"/>
            <a:ext cx="536063" cy="53606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Rectangle 45"/>
          <p:cNvSpPr/>
          <p:nvPr/>
        </p:nvSpPr>
        <p:spPr>
          <a:xfrm>
            <a:off x="3361987" y="4603025"/>
            <a:ext cx="266265" cy="3558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298280" y="4520602"/>
            <a:ext cx="84588" cy="527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5645748" y="4520602"/>
            <a:ext cx="1022399" cy="527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9" name="Straight Connector 48"/>
          <p:cNvCxnSpPr/>
          <p:nvPr/>
        </p:nvCxnSpPr>
        <p:spPr>
          <a:xfrm>
            <a:off x="5023498" y="4773450"/>
            <a:ext cx="1854200" cy="3175"/>
          </a:xfrm>
          <a:prstGeom prst="line">
            <a:avLst/>
          </a:prstGeom>
          <a:ln w="19050">
            <a:solidFill>
              <a:srgbClr val="000000"/>
            </a:solidFill>
            <a:prstDash val="lg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740673" y="4770273"/>
            <a:ext cx="1450975" cy="0"/>
          </a:xfrm>
          <a:prstGeom prst="line">
            <a:avLst/>
          </a:prstGeom>
          <a:ln w="19050">
            <a:solidFill>
              <a:srgbClr val="000000"/>
            </a:solidFill>
            <a:prstDash val="lg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819755" y="4508663"/>
            <a:ext cx="6554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N BEAM</a:t>
            </a:r>
            <a:endParaRPr lang="en-US" sz="1100" dirty="0"/>
          </a:p>
        </p:txBody>
      </p:sp>
      <p:sp>
        <p:nvSpPr>
          <p:cNvPr id="3" name="TextBox 2"/>
          <p:cNvSpPr txBox="1"/>
          <p:nvPr/>
        </p:nvSpPr>
        <p:spPr>
          <a:xfrm>
            <a:off x="1182883" y="6488668"/>
            <a:ext cx="1334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Gap 200mm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8739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432" y="162915"/>
            <a:ext cx="68979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Components and their placement </a:t>
            </a:r>
          </a:p>
          <a:p>
            <a:r>
              <a:rPr lang="en-GB" b="1" dirty="0" smtClean="0"/>
              <a:t>(with respect to the instrument in the beam line allocation document)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643483"/>
              </p:ext>
            </p:extLst>
          </p:nvPr>
        </p:nvGraphicFramePr>
        <p:xfrm>
          <a:off x="307479" y="1036055"/>
          <a:ext cx="8662734" cy="5059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2313"/>
                <a:gridCol w="1232571"/>
                <a:gridCol w="1092257"/>
                <a:gridCol w="1953067"/>
                <a:gridCol w="2232526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Components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Total number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In bunker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In bunker and serviced by monolith crane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Serviced</a:t>
                      </a:r>
                      <a:r>
                        <a:rPr lang="en-GB" baseline="0" dirty="0" smtClean="0"/>
                        <a:t> by monolith crane but not in bunker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Over/Under Chopper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Single</a:t>
                      </a:r>
                      <a:r>
                        <a:rPr lang="en-GB" baseline="0" dirty="0" smtClean="0"/>
                        <a:t> Chopper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Face-to</a:t>
                      </a:r>
                      <a:r>
                        <a:rPr lang="en-GB" baseline="0" dirty="0" smtClean="0"/>
                        <a:t>-Face chopper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Large rotor choppers (1-1.4m)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Large rotor choppers (&gt;1.4m)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PPS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Guide module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218*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Total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391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272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228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7478" y="6272281"/>
            <a:ext cx="789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*Every instrument is considered to have a single guide module from m30 onwards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43464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Installed systems</a:t>
            </a:r>
            <a:br>
              <a:rPr lang="en-US" dirty="0" smtClean="0"/>
            </a:br>
            <a:r>
              <a:rPr lang="en-US" dirty="0" smtClean="0"/>
              <a:t>What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Insert schematic of bunker components here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511302"/>
            <a:ext cx="8459764" cy="50280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1" y="3120427"/>
            <a:ext cx="8566955" cy="189244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77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16216" y="6506879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46</a:t>
            </a:fld>
            <a:endParaRPr lang="sv-SE"/>
          </a:p>
        </p:txBody>
      </p:sp>
      <p:sp>
        <p:nvSpPr>
          <p:cNvPr id="78" name="Title 1"/>
          <p:cNvSpPr>
            <a:spLocks noGrp="1"/>
          </p:cNvSpPr>
          <p:nvPr>
            <p:ph type="title"/>
          </p:nvPr>
        </p:nvSpPr>
        <p:spPr>
          <a:xfrm>
            <a:off x="411404" y="559042"/>
            <a:ext cx="6897757" cy="460540"/>
          </a:xfrm>
        </p:spPr>
        <p:txBody>
          <a:bodyPr>
            <a:normAutofit fontScale="90000"/>
          </a:bodyPr>
          <a:lstStyle/>
          <a:p>
            <a:r>
              <a:rPr lang="sv-SE" dirty="0" err="1" smtClean="0"/>
              <a:t>Installed</a:t>
            </a:r>
            <a:r>
              <a:rPr lang="sv-SE" dirty="0" smtClean="0"/>
              <a:t> systems </a:t>
            </a:r>
            <a:br>
              <a:rPr lang="sv-SE" dirty="0" smtClean="0"/>
            </a:br>
            <a:r>
              <a:rPr lang="sv-SE" dirty="0" smtClean="0"/>
              <a:t>Neutron choppers</a:t>
            </a:r>
            <a:endParaRPr lang="sv-SE" sz="3200" dirty="0"/>
          </a:p>
        </p:txBody>
      </p:sp>
      <p:grpSp>
        <p:nvGrpSpPr>
          <p:cNvPr id="9" name="Group 8"/>
          <p:cNvGrpSpPr/>
          <p:nvPr/>
        </p:nvGrpSpPr>
        <p:grpSpPr>
          <a:xfrm>
            <a:off x="411404" y="1635637"/>
            <a:ext cx="8274990" cy="4663132"/>
            <a:chOff x="287130" y="1090855"/>
            <a:chExt cx="8649816" cy="527278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7130" y="1090855"/>
              <a:ext cx="8649816" cy="5272787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467652" y="1837511"/>
              <a:ext cx="2915478" cy="4247446"/>
            </a:xfrm>
            <a:prstGeom prst="rect">
              <a:avLst/>
            </a:prstGeom>
            <a:solidFill>
              <a:srgbClr val="FFFF00">
                <a:alpha val="54000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713207" y="1837511"/>
              <a:ext cx="359575" cy="4247446"/>
            </a:xfrm>
            <a:prstGeom prst="rect">
              <a:avLst/>
            </a:prstGeom>
            <a:solidFill>
              <a:srgbClr val="FFFF00">
                <a:alpha val="54000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316492" y="6454369"/>
            <a:ext cx="3464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High speed double choppers 8-10 assemblies 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7357222" y="6469489"/>
            <a:ext cx="1540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PSS = 5 assemblies 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98534" y="6451740"/>
            <a:ext cx="1862998" cy="307777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High or Hot equipment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4300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DCSR (2PA-1-CRD)</a:t>
            </a:r>
            <a:br>
              <a:rPr lang="en-US" dirty="0" smtClean="0"/>
            </a:br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hook height of 2.5m is a minimum for current equipment</a:t>
            </a:r>
          </a:p>
          <a:p>
            <a:r>
              <a:rPr lang="en-US" dirty="0" smtClean="0"/>
              <a:t>2.7m </a:t>
            </a:r>
            <a:r>
              <a:rPr lang="en-US" dirty="0" err="1" smtClean="0"/>
              <a:t>prefered</a:t>
            </a:r>
            <a:endParaRPr lang="en-US" dirty="0" smtClean="0"/>
          </a:p>
          <a:p>
            <a:r>
              <a:rPr lang="en-US" dirty="0" smtClean="0"/>
              <a:t>2t – 5t lifting equipment would be strongly preferred.</a:t>
            </a:r>
          </a:p>
          <a:p>
            <a:r>
              <a:rPr lang="en-US" dirty="0" smtClean="0"/>
              <a:t>Special mountings will be required to ensure installation compatibility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577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484784"/>
            <a:ext cx="7668344" cy="42175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ESS Schedule</a:t>
            </a:r>
            <a:br>
              <a:rPr lang="en-GB" dirty="0" smtClean="0"/>
            </a:br>
            <a:r>
              <a:rPr lang="en-GB" dirty="0" smtClean="0"/>
              <a:t>Steady-State Operation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5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F1480-C240-7241-B16F-974441BA4F7A}" type="datetime1">
              <a:rPr lang="en-US" smtClean="0"/>
              <a:t>04/10/16</a:t>
            </a:fld>
            <a:endParaRPr lang="sv-SE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59632" y="6431766"/>
            <a:ext cx="6984776" cy="365125"/>
          </a:xfrm>
        </p:spPr>
        <p:txBody>
          <a:bodyPr/>
          <a:lstStyle/>
          <a:p>
            <a:pPr algn="l"/>
            <a:r>
              <a:rPr lang="sv-SE" dirty="0" smtClean="0"/>
              <a:t>ESS Operating Schedule </a:t>
            </a:r>
            <a:r>
              <a:rPr lang="sv-SE" sz="1000" dirty="0" smtClean="0"/>
              <a:t>Oliver </a:t>
            </a:r>
            <a:r>
              <a:rPr lang="sv-SE" sz="1000" dirty="0" err="1" smtClean="0"/>
              <a:t>Kirstein</a:t>
            </a:r>
            <a:r>
              <a:rPr lang="sv-SE" sz="1000" dirty="0" smtClean="0"/>
              <a:t> -</a:t>
            </a:r>
            <a:r>
              <a:rPr lang="sv-SE" sz="1000" dirty="0" smtClean="0">
                <a:solidFill>
                  <a:srgbClr val="000000"/>
                </a:solidFill>
              </a:rPr>
              <a:t> November 2016 - ESS Operations </a:t>
            </a:r>
            <a:r>
              <a:rPr lang="sv-SE" sz="1000" dirty="0" err="1" smtClean="0">
                <a:solidFill>
                  <a:srgbClr val="000000"/>
                </a:solidFill>
              </a:rPr>
              <a:t>Cost</a:t>
            </a:r>
            <a:r>
              <a:rPr lang="sv-SE" sz="1000" dirty="0" smtClean="0">
                <a:solidFill>
                  <a:srgbClr val="000000"/>
                </a:solidFill>
              </a:rPr>
              <a:t> Review</a:t>
            </a:r>
            <a:endParaRPr lang="sv-SE" sz="1000" dirty="0">
              <a:solidFill>
                <a:srgbClr val="0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84004" y="6309320"/>
            <a:ext cx="8784976" cy="0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-36512" y="2411411"/>
            <a:ext cx="8362406" cy="3609877"/>
            <a:chOff x="-36512" y="2411411"/>
            <a:chExt cx="8362406" cy="3609877"/>
          </a:xfrm>
        </p:grpSpPr>
        <p:sp>
          <p:nvSpPr>
            <p:cNvPr id="13" name="Rectangle 12"/>
            <p:cNvSpPr/>
            <p:nvPr/>
          </p:nvSpPr>
          <p:spPr>
            <a:xfrm>
              <a:off x="1303052" y="3313913"/>
              <a:ext cx="248400" cy="608736"/>
            </a:xfrm>
            <a:prstGeom prst="rect">
              <a:avLst/>
            </a:prstGeom>
            <a:solidFill>
              <a:schemeClr val="bg1">
                <a:lumMod val="85000"/>
                <a:alpha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734972" y="2411411"/>
              <a:ext cx="248400" cy="608736"/>
            </a:xfrm>
            <a:prstGeom prst="rect">
              <a:avLst/>
            </a:prstGeom>
            <a:solidFill>
              <a:schemeClr val="bg1">
                <a:lumMod val="85000"/>
                <a:alpha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077494" y="2940090"/>
              <a:ext cx="248400" cy="608736"/>
            </a:xfrm>
            <a:prstGeom prst="rect">
              <a:avLst/>
            </a:prstGeom>
            <a:solidFill>
              <a:schemeClr val="bg1">
                <a:lumMod val="85000"/>
                <a:alpha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467544" y="3717032"/>
              <a:ext cx="936104" cy="151216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-36512" y="5190291"/>
              <a:ext cx="10801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/>
                <a:t>Cool down period for components inside bunker</a:t>
              </a:r>
            </a:p>
          </p:txBody>
        </p:sp>
      </p:grp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4189225" y="4516477"/>
            <a:ext cx="4954775" cy="20978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/>
              <a:t>No maintenance during beam production !</a:t>
            </a:r>
          </a:p>
          <a:p>
            <a:pPr marL="0" indent="0">
              <a:buNone/>
            </a:pPr>
            <a:r>
              <a:rPr lang="en-US" sz="2000" dirty="0" smtClean="0">
                <a:effectLst/>
              </a:rPr>
              <a:t>Shut downs</a:t>
            </a:r>
          </a:p>
          <a:p>
            <a:r>
              <a:rPr lang="en-US" sz="2000" dirty="0" smtClean="0">
                <a:effectLst/>
              </a:rPr>
              <a:t>2 long 		</a:t>
            </a:r>
            <a:r>
              <a:rPr lang="en-US" sz="2000" dirty="0" smtClean="0"/>
              <a:t>3</a:t>
            </a:r>
            <a:r>
              <a:rPr lang="en-US" sz="2000" dirty="0" smtClean="0">
                <a:effectLst/>
              </a:rPr>
              <a:t>0-50days</a:t>
            </a:r>
          </a:p>
          <a:p>
            <a:pPr lvl="1"/>
            <a:r>
              <a:rPr lang="en-US" sz="1800" dirty="0" smtClean="0"/>
              <a:t>Maintenance</a:t>
            </a:r>
            <a:endParaRPr lang="en-US" sz="1800" dirty="0" smtClean="0">
              <a:effectLst/>
            </a:endParaRPr>
          </a:p>
          <a:p>
            <a:r>
              <a:rPr lang="en-US" sz="2000" dirty="0" smtClean="0"/>
              <a:t>18 short shut downs 	&lt;3days   </a:t>
            </a:r>
            <a:endParaRPr lang="en-US" sz="1800" dirty="0" smtClean="0">
              <a:effectLst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04057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65" y="1600202"/>
            <a:ext cx="4718484" cy="47323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Scheduled </a:t>
            </a:r>
            <a:r>
              <a:rPr lang="en-US" sz="2000" dirty="0"/>
              <a:t>activities</a:t>
            </a:r>
          </a:p>
          <a:p>
            <a:r>
              <a:rPr lang="en-US" sz="2000" dirty="0"/>
              <a:t>Type 1A: </a:t>
            </a:r>
            <a:r>
              <a:rPr lang="en-US" sz="2000" dirty="0" smtClean="0"/>
              <a:t>Periodic </a:t>
            </a:r>
          </a:p>
          <a:p>
            <a:pPr marL="0" indent="0">
              <a:buNone/>
            </a:pPr>
            <a:r>
              <a:rPr lang="en-US" sz="1600" dirty="0" smtClean="0"/>
              <a:t>(Once in the life of an instrument ( &gt;10yrs))</a:t>
            </a:r>
            <a:endParaRPr lang="en-US" sz="1600" dirty="0"/>
          </a:p>
          <a:p>
            <a:pPr lvl="1"/>
            <a:r>
              <a:rPr lang="en-US" sz="1800" dirty="0"/>
              <a:t>Installation / Decommissioning</a:t>
            </a:r>
          </a:p>
          <a:p>
            <a:r>
              <a:rPr lang="en-US" sz="2000" dirty="0"/>
              <a:t>Type 1B: </a:t>
            </a:r>
            <a:r>
              <a:rPr lang="en-US" sz="2000" dirty="0" smtClean="0"/>
              <a:t>Regulars</a:t>
            </a:r>
          </a:p>
          <a:p>
            <a:pPr marL="0" indent="0">
              <a:buNone/>
            </a:pPr>
            <a:r>
              <a:rPr lang="en-US" sz="1600" dirty="0" smtClean="0"/>
              <a:t>(Periodicity 2-5yrs)</a:t>
            </a:r>
            <a:endParaRPr lang="en-US" sz="1600" dirty="0"/>
          </a:p>
          <a:p>
            <a:pPr lvl="1"/>
            <a:r>
              <a:rPr lang="en-US" sz="1800" dirty="0" smtClean="0"/>
              <a:t>Inspection</a:t>
            </a:r>
          </a:p>
          <a:p>
            <a:pPr lvl="1"/>
            <a:r>
              <a:rPr lang="en-US" sz="1800" dirty="0" smtClean="0"/>
              <a:t>re-alignment</a:t>
            </a:r>
          </a:p>
          <a:p>
            <a:pPr lvl="1"/>
            <a:r>
              <a:rPr lang="en-US" sz="1800" dirty="0" smtClean="0"/>
              <a:t>Overhaul (preventive maintenance)</a:t>
            </a:r>
            <a:endParaRPr lang="en-US" sz="1800" dirty="0"/>
          </a:p>
          <a:p>
            <a:pPr lvl="2"/>
            <a:endParaRPr lang="en-US" sz="1600" dirty="0"/>
          </a:p>
          <a:p>
            <a:pPr marL="0" indent="0">
              <a:buNone/>
            </a:pPr>
            <a:r>
              <a:rPr lang="en-US" sz="2000" dirty="0" smtClean="0"/>
              <a:t>Unscheduled </a:t>
            </a:r>
            <a:r>
              <a:rPr lang="en-US" sz="2000" dirty="0"/>
              <a:t>activities </a:t>
            </a:r>
          </a:p>
          <a:p>
            <a:r>
              <a:rPr lang="en-US" sz="2000" dirty="0" smtClean="0"/>
              <a:t>Type 2: Breakdown</a:t>
            </a:r>
            <a:endParaRPr lang="en-US" sz="2000" dirty="0"/>
          </a:p>
          <a:p>
            <a:pPr marL="457200" lvl="1" indent="0">
              <a:buNone/>
            </a:pPr>
            <a:endParaRPr lang="en-US" sz="1800" dirty="0"/>
          </a:p>
          <a:p>
            <a:endParaRPr lang="en-US" sz="2000" b="1" dirty="0" smtClean="0">
              <a:effectLst/>
            </a:endParaRPr>
          </a:p>
          <a:p>
            <a:endParaRPr lang="en-US" sz="2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9888715"/>
              </p:ext>
            </p:extLst>
          </p:nvPr>
        </p:nvGraphicFramePr>
        <p:xfrm>
          <a:off x="4518481" y="1618536"/>
          <a:ext cx="428276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82406" y="6144499"/>
            <a:ext cx="512592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(interventions in steady state operation for  22 instruments</a:t>
            </a:r>
          </a:p>
          <a:p>
            <a:r>
              <a:rPr lang="en-US" sz="1600" dirty="0" smtClean="0"/>
              <a:t> post burn-in)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18746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4hr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8" b="-301"/>
          <a:stretch/>
        </p:blipFill>
        <p:spPr>
          <a:xfrm>
            <a:off x="457201" y="1584867"/>
            <a:ext cx="8229600" cy="497049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Activation </a:t>
            </a:r>
            <a:br>
              <a:rPr lang="en-US" dirty="0" smtClean="0"/>
            </a:br>
            <a:r>
              <a:rPr lang="en-US" dirty="0" smtClean="0"/>
              <a:t>after short cool down period (24 </a:t>
            </a:r>
            <a:r>
              <a:rPr lang="en-US" dirty="0" err="1" smtClean="0"/>
              <a:t>hrs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54110" y="2107322"/>
            <a:ext cx="1130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Activation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7231236">
            <a:off x="5265182" y="2291988"/>
            <a:ext cx="175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Integrated beam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095406" y="4511381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 power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211629" y="5309583"/>
            <a:ext cx="119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 days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2714787" y="5845929"/>
            <a:ext cx="176691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714788" y="5131515"/>
            <a:ext cx="2793566" cy="0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206730" y="3038234"/>
            <a:ext cx="3345726" cy="0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37660" y="4629988"/>
            <a:ext cx="4390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Removal of hotspots required prior to access   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45416" y="5422005"/>
            <a:ext cx="2780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</a:rPr>
              <a:t>Personnel access restricted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5416" y="2641530"/>
            <a:ext cx="2865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Personnel access prohibited</a:t>
            </a:r>
          </a:p>
        </p:txBody>
      </p:sp>
      <p:sp>
        <p:nvSpPr>
          <p:cNvPr id="36" name="TextBox 35"/>
          <p:cNvSpPr txBox="1"/>
          <p:nvPr/>
        </p:nvSpPr>
        <p:spPr>
          <a:xfrm rot="16200000">
            <a:off x="-536867" y="3820587"/>
            <a:ext cx="1618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MIXED REGIME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542957" y="2493502"/>
            <a:ext cx="0" cy="329783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45416" y="5845929"/>
            <a:ext cx="3028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Personnel access unrestricted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5416" y="3407762"/>
            <a:ext cx="3682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</a:rPr>
              <a:t>Personnel access  severely restricted</a:t>
            </a:r>
            <a:endParaRPr lang="en-US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6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7day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37" b="-992"/>
          <a:stretch/>
        </p:blipFill>
        <p:spPr>
          <a:xfrm>
            <a:off x="360725" y="1584868"/>
            <a:ext cx="8326075" cy="506554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Activation </a:t>
            </a:r>
            <a:br>
              <a:rPr lang="en-US" dirty="0" smtClean="0"/>
            </a:br>
            <a:r>
              <a:rPr lang="en-US" dirty="0" smtClean="0"/>
              <a:t>after cool down period (7-14 days)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79594" y="4031057"/>
            <a:ext cx="1130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Activation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7231236">
            <a:off x="5265182" y="2291988"/>
            <a:ext cx="175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Integrated beam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095406" y="4511381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 power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211629" y="5309583"/>
            <a:ext cx="119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 days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2714787" y="5845929"/>
            <a:ext cx="176691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714788" y="5131515"/>
            <a:ext cx="2793566" cy="0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206730" y="3038234"/>
            <a:ext cx="3345726" cy="0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37660" y="4511381"/>
            <a:ext cx="4390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Removal of hotspots required prior to </a:t>
            </a:r>
            <a:r>
              <a:rPr lang="en-US" dirty="0" smtClean="0"/>
              <a:t>access</a:t>
            </a:r>
            <a:endParaRPr lang="en-US" dirty="0" smtClean="0"/>
          </a:p>
        </p:txBody>
      </p:sp>
      <p:sp>
        <p:nvSpPr>
          <p:cNvPr id="33" name="TextBox 32"/>
          <p:cNvSpPr txBox="1"/>
          <p:nvPr/>
        </p:nvSpPr>
        <p:spPr>
          <a:xfrm>
            <a:off x="745416" y="5422005"/>
            <a:ext cx="2780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</a:rPr>
              <a:t>Personnel access restricted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5416" y="2641530"/>
            <a:ext cx="2865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Personnel access prohibited</a:t>
            </a:r>
          </a:p>
        </p:txBody>
      </p:sp>
      <p:sp>
        <p:nvSpPr>
          <p:cNvPr id="36" name="TextBox 35"/>
          <p:cNvSpPr txBox="1"/>
          <p:nvPr/>
        </p:nvSpPr>
        <p:spPr>
          <a:xfrm rot="16200000">
            <a:off x="-536867" y="3820587"/>
            <a:ext cx="1618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MIXED REGIME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542957" y="2493502"/>
            <a:ext cx="0" cy="329783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45416" y="5845929"/>
            <a:ext cx="3028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Personnel access unrestricted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 rot="16200000">
            <a:off x="7079957" y="3018542"/>
            <a:ext cx="1311143" cy="713886"/>
          </a:xfrm>
          <a:prstGeom prst="lef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Cool down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745416" y="3407762"/>
            <a:ext cx="3682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</a:rPr>
              <a:t>Personnel access  severely restricted</a:t>
            </a:r>
            <a:endParaRPr lang="en-US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390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6716" y="1608366"/>
            <a:ext cx="5073916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/>
              <a:t>		Time after beam off</a:t>
            </a:r>
            <a:endParaRPr lang="en-US" sz="2400" b="1" dirty="0" smtClean="0">
              <a:effectLst/>
            </a:endParaRPr>
          </a:p>
          <a:p>
            <a:pPr marL="0" indent="0">
              <a:buNone/>
            </a:pPr>
            <a:r>
              <a:rPr lang="en-US" sz="2400" b="1" dirty="0" smtClean="0"/>
              <a:t>Component </a:t>
            </a:r>
            <a:r>
              <a:rPr lang="en-US" sz="2400" b="1" dirty="0"/>
              <a:t>	</a:t>
            </a:r>
            <a:r>
              <a:rPr lang="en-US" sz="2400" b="1" dirty="0" smtClean="0">
                <a:effectLst/>
              </a:rPr>
              <a:t>24hrs		7days</a:t>
            </a:r>
          </a:p>
          <a:p>
            <a:pPr marL="0" indent="0">
              <a:buNone/>
            </a:pPr>
            <a:r>
              <a:rPr lang="en-US" sz="2400" dirty="0" smtClean="0"/>
              <a:t>T0 choppers  	10		0.3</a:t>
            </a:r>
          </a:p>
          <a:p>
            <a:pPr marL="0" indent="0">
              <a:buNone/>
            </a:pPr>
            <a:r>
              <a:rPr lang="en-US" sz="2400" dirty="0" smtClean="0">
                <a:effectLst/>
              </a:rPr>
              <a:t>Monolith face </a:t>
            </a:r>
            <a:r>
              <a:rPr lang="en-US" sz="2400" dirty="0"/>
              <a:t>	</a:t>
            </a:r>
            <a:r>
              <a:rPr lang="en-US" sz="2400" dirty="0" smtClean="0">
                <a:effectLst/>
              </a:rPr>
              <a:t>1</a:t>
            </a:r>
            <a:r>
              <a:rPr lang="en-US" sz="2400" dirty="0"/>
              <a:t>		</a:t>
            </a:r>
            <a:r>
              <a:rPr lang="en-US" sz="2400" dirty="0" smtClean="0"/>
              <a:t>1</a:t>
            </a:r>
            <a:endParaRPr lang="en-US" sz="2400" dirty="0" smtClean="0">
              <a:effectLst/>
            </a:endParaRPr>
          </a:p>
          <a:p>
            <a:pPr marL="0" indent="0">
              <a:buNone/>
            </a:pPr>
            <a:r>
              <a:rPr lang="en-US" sz="2400" dirty="0" smtClean="0"/>
              <a:t>H. shutters	2</a:t>
            </a:r>
            <a:r>
              <a:rPr lang="en-US" sz="2400" dirty="0"/>
              <a:t>		</a:t>
            </a:r>
            <a:r>
              <a:rPr lang="en-US" sz="2400" dirty="0" smtClean="0"/>
              <a:t>0.1</a:t>
            </a:r>
          </a:p>
          <a:p>
            <a:pPr marL="0" indent="0">
              <a:buNone/>
            </a:pPr>
            <a:r>
              <a:rPr lang="en-US" sz="2400" dirty="0" smtClean="0"/>
              <a:t>BP shutter	0.1-1</a:t>
            </a:r>
            <a:r>
              <a:rPr lang="en-US" sz="2400" dirty="0"/>
              <a:t>	</a:t>
            </a:r>
            <a:r>
              <a:rPr lang="en-US" sz="2400" dirty="0" smtClean="0"/>
              <a:t>	0.05</a:t>
            </a:r>
          </a:p>
          <a:p>
            <a:pPr marL="0" indent="0">
              <a:buNone/>
            </a:pPr>
            <a:r>
              <a:rPr lang="en-US" sz="2400" dirty="0" smtClean="0"/>
              <a:t>Collimator (Cu)0.2		0.02</a:t>
            </a:r>
          </a:p>
          <a:p>
            <a:pPr marL="0" indent="0">
              <a:buNone/>
            </a:pPr>
            <a:r>
              <a:rPr lang="en-US" sz="2400" dirty="0" smtClean="0"/>
              <a:t>Guide	       (Al)	1		0.01</a:t>
            </a:r>
          </a:p>
          <a:p>
            <a:pPr marL="0" indent="0">
              <a:buNone/>
            </a:pPr>
            <a:r>
              <a:rPr lang="en-US" sz="2000" dirty="0" smtClean="0"/>
              <a:t>Estimated </a:t>
            </a:r>
            <a:r>
              <a:rPr lang="en-US" sz="2000" dirty="0"/>
              <a:t>dose at 30cm in </a:t>
            </a:r>
            <a:r>
              <a:rPr lang="en-US" sz="2000" dirty="0" err="1" smtClean="0"/>
              <a:t>mSv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Activation of the monolith face is likely to severely restrict work in proximity </a:t>
            </a:r>
            <a:endParaRPr lang="en-US" sz="2000" dirty="0"/>
          </a:p>
          <a:p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8512" y="1578744"/>
            <a:ext cx="2640339" cy="4956796"/>
          </a:xfrm>
        </p:spPr>
      </p:pic>
      <p:sp>
        <p:nvSpPr>
          <p:cNvPr id="4" name="Donut 3"/>
          <p:cNvSpPr/>
          <p:nvPr/>
        </p:nvSpPr>
        <p:spPr>
          <a:xfrm>
            <a:off x="5582032" y="4517496"/>
            <a:ext cx="365038" cy="463918"/>
          </a:xfrm>
          <a:prstGeom prst="donut">
            <a:avLst>
              <a:gd name="adj" fmla="val 714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6221150" y="3467976"/>
            <a:ext cx="311502" cy="403372"/>
          </a:xfrm>
          <a:prstGeom prst="donut">
            <a:avLst>
              <a:gd name="adj" fmla="val 714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6167613" y="2850547"/>
            <a:ext cx="365038" cy="463918"/>
          </a:xfrm>
          <a:prstGeom prst="donut">
            <a:avLst>
              <a:gd name="adj" fmla="val 714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6844944" y="1462408"/>
            <a:ext cx="365038" cy="463918"/>
          </a:xfrm>
          <a:prstGeom prst="donut">
            <a:avLst>
              <a:gd name="adj" fmla="val 714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6499223" y="4647451"/>
            <a:ext cx="365038" cy="463918"/>
          </a:xfrm>
          <a:prstGeom prst="donut">
            <a:avLst>
              <a:gd name="adj" fmla="val 714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70698" y="2421863"/>
            <a:ext cx="124047" cy="129953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807150" y="2486839"/>
            <a:ext cx="124047" cy="129953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885046" y="2616792"/>
            <a:ext cx="124047" cy="129953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973062" y="2746745"/>
            <a:ext cx="124047" cy="129953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414437" y="3641063"/>
            <a:ext cx="124047" cy="129953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209983" y="4517498"/>
            <a:ext cx="124047" cy="129953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921797" y="4981416"/>
            <a:ext cx="124047" cy="129953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546651" y="4582474"/>
            <a:ext cx="124047" cy="129953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221150" y="5631714"/>
            <a:ext cx="124047" cy="129953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167612" y="3065723"/>
            <a:ext cx="124047" cy="129953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229637" y="3629248"/>
            <a:ext cx="124047" cy="129953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947070" y="4300933"/>
            <a:ext cx="124047" cy="129953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105590" y="4030923"/>
            <a:ext cx="124047" cy="129953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nut 25"/>
          <p:cNvSpPr/>
          <p:nvPr/>
        </p:nvSpPr>
        <p:spPr>
          <a:xfrm rot="5400000">
            <a:off x="3920544" y="2334849"/>
            <a:ext cx="499463" cy="803444"/>
          </a:xfrm>
          <a:prstGeom prst="donut">
            <a:avLst>
              <a:gd name="adj" fmla="val 714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4114480" y="2881057"/>
            <a:ext cx="1982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REMOVE or SHIELD</a:t>
            </a:r>
            <a:endParaRPr lang="en-US" dirty="0"/>
          </a:p>
        </p:txBody>
      </p:sp>
      <p:sp>
        <p:nvSpPr>
          <p:cNvPr id="27" name="Donut 26"/>
          <p:cNvSpPr/>
          <p:nvPr/>
        </p:nvSpPr>
        <p:spPr>
          <a:xfrm rot="5400000">
            <a:off x="3895869" y="3187149"/>
            <a:ext cx="548813" cy="803445"/>
          </a:xfrm>
          <a:prstGeom prst="donut">
            <a:avLst>
              <a:gd name="adj" fmla="val 714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267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SS Core Powerpoint" id="{F02C5803-D437-4A4B-B279-84472F47EB33}" vid="{77746F4A-52A9-724A-84EC-D1436FAAE3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ESS.thmx</Template>
  <TotalTime>1640</TotalTime>
  <Words>1753</Words>
  <Application>Microsoft Macintosh PowerPoint</Application>
  <PresentationFormat>On-screen Show (4:3)</PresentationFormat>
  <Paragraphs>553</Paragraphs>
  <Slides>47</Slides>
  <Notes>14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ESS Core Powerpoint</vt:lpstr>
      <vt:lpstr>Instrument maintenance  within the Bunker</vt:lpstr>
      <vt:lpstr>Intro</vt:lpstr>
      <vt:lpstr>Context</vt:lpstr>
      <vt:lpstr>Equipment within Shielding Bunker</vt:lpstr>
      <vt:lpstr>ESS Schedule Steady-State Operation</vt:lpstr>
      <vt:lpstr>Interventions</vt:lpstr>
      <vt:lpstr>Activation  after short cool down period (24 hrs)</vt:lpstr>
      <vt:lpstr>Activation  after cool down period (7-14 days)</vt:lpstr>
      <vt:lpstr>Activation </vt:lpstr>
      <vt:lpstr>Dose limits &amp; Zones</vt:lpstr>
      <vt:lpstr>@ monolith face ready for remote handling</vt:lpstr>
      <vt:lpstr>Remote handling ready</vt:lpstr>
      <vt:lpstr>PowerPoint Presentation</vt:lpstr>
      <vt:lpstr>Logistics “in bunker logistics”  </vt:lpstr>
      <vt:lpstr>Summing up</vt:lpstr>
      <vt:lpstr>Thanks you for your attention !</vt:lpstr>
      <vt:lpstr>Vibration mitigation</vt:lpstr>
      <vt:lpstr>Target Safety  related instrument failure</vt:lpstr>
      <vt:lpstr>Which equipment should be equipped to be remote handled ?</vt:lpstr>
      <vt:lpstr>Which operation should be carried out using remote handling ?</vt:lpstr>
      <vt:lpstr>Crane route</vt:lpstr>
      <vt:lpstr>Roof removal</vt:lpstr>
      <vt:lpstr>Full Short</vt:lpstr>
      <vt:lpstr>Full Short (Best case)</vt:lpstr>
      <vt:lpstr>Full short (worst case)</vt:lpstr>
      <vt:lpstr>R6-R9 (Front end)</vt:lpstr>
      <vt:lpstr>R6-R9 (Front End)</vt:lpstr>
      <vt:lpstr>R9-R11.5 (Short Rear End)</vt:lpstr>
      <vt:lpstr>R9-R11.5 Short rear end</vt:lpstr>
      <vt:lpstr>Full Long</vt:lpstr>
      <vt:lpstr>Full long</vt:lpstr>
      <vt:lpstr>Interventions  - type 1A - Scheduled, PERIODIC (?)</vt:lpstr>
      <vt:lpstr>Type 1A  Once in an (instrument) life time (10yrs) aka bunker annual events !</vt:lpstr>
      <vt:lpstr>Interventions  -type 1(b)  schedule Regular (every shut-down</vt:lpstr>
      <vt:lpstr>Type 1B ‘the regulars’</vt:lpstr>
      <vt:lpstr>Scheduled &amp; Regular</vt:lpstr>
      <vt:lpstr>Interventions - Type II unscheduled (BREAKDOWNS)</vt:lpstr>
      <vt:lpstr>Sub system level breakdown data</vt:lpstr>
      <vt:lpstr>Unscheduled  (breakdowns &amp; unforseen)</vt:lpstr>
      <vt:lpstr>Availability  &amp; Source Schedule  </vt:lpstr>
      <vt:lpstr>DC-LR installation</vt:lpstr>
      <vt:lpstr>PowerPoint Presentation</vt:lpstr>
      <vt:lpstr>Hook height</vt:lpstr>
      <vt:lpstr>PowerPoint Presentation</vt:lpstr>
      <vt:lpstr>Installed systems What</vt:lpstr>
      <vt:lpstr>Installed systems  Neutron choppers</vt:lpstr>
      <vt:lpstr>DCSR (2PA-1-CRD) Conclusions</vt:lpstr>
    </vt:vector>
  </TitlesOfParts>
  <Company>European Spallation Source ESS 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Instrument maintenance</dc:title>
  <dc:creator>Iain Sutton</dc:creator>
  <cp:lastModifiedBy>Iain Sutton</cp:lastModifiedBy>
  <cp:revision>95</cp:revision>
  <dcterms:created xsi:type="dcterms:W3CDTF">2016-09-26T07:37:07Z</dcterms:created>
  <dcterms:modified xsi:type="dcterms:W3CDTF">2016-10-04T08:25:21Z</dcterms:modified>
</cp:coreProperties>
</file>