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1.jpeg" ContentType="image/jpeg"/>
  <Override PartName="/ppt/media/image39.jpeg" ContentType="image/jpeg"/>
  <Override PartName="/ppt/media/image36.png" ContentType="image/png"/>
  <Override PartName="/ppt/media/image35.jpeg" ContentType="image/jpeg"/>
  <Override PartName="/ppt/media/image33.jpeg" ContentType="image/jpeg"/>
  <Override PartName="/ppt/media/image32.png" ContentType="image/png"/>
  <Override PartName="/ppt/media/image30.jpeg" ContentType="image/jpeg"/>
  <Override PartName="/ppt/media/image27.png" ContentType="image/png"/>
  <Override PartName="/ppt/media/image25.jpeg" ContentType="image/jpeg"/>
  <Override PartName="/ppt/media/image20.jpeg" ContentType="image/jpeg"/>
  <Override PartName="/ppt/media/image24.jpeg" ContentType="image/jpeg"/>
  <Override PartName="/ppt/media/image28.jpeg" ContentType="image/jpeg"/>
  <Override PartName="/ppt/media/image38.png" ContentType="image/png"/>
  <Override PartName="/ppt/media/image19.jpeg" ContentType="image/jpeg"/>
  <Override PartName="/ppt/media/image18.jpeg" ContentType="image/jpeg"/>
  <Override PartName="/ppt/media/image42.png" ContentType="image/png"/>
  <Override PartName="/ppt/media/image17.jpeg" ContentType="image/jpeg"/>
  <Override PartName="/ppt/media/image16.jpeg" ContentType="image/jpeg"/>
  <Override PartName="/ppt/media/image14.png" ContentType="image/png"/>
  <Override PartName="/ppt/media/image23.jpeg" ContentType="image/jpeg"/>
  <Override PartName="/ppt/media/image13.png" ContentType="image/png"/>
  <Override PartName="/ppt/media/image21.jpeg" ContentType="image/jpeg"/>
  <Override PartName="/ppt/media/image12.png" ContentType="image/png"/>
  <Override PartName="/ppt/media/image31.jpeg" ContentType="image/jpeg"/>
  <Override PartName="/ppt/media/image10.png" ContentType="image/png"/>
  <Override PartName="/ppt/media/image22.jpeg" ContentType="image/jpeg"/>
  <Override PartName="/ppt/media/image37.jpeg" ContentType="image/jpe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26.jpeg" ContentType="image/jpeg"/>
  <Override PartName="/ppt/media/image29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9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ildobjekt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08360" y="260640"/>
            <a:ext cx="1655280" cy="8848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0760" cy="1431000"/>
          </a:xfrm>
          <a:prstGeom prst="rect">
            <a:avLst/>
          </a:prstGeom>
          <a:solidFill>
            <a:srgbClr val="0094ca"/>
          </a:solidFill>
          <a:ln w="9360">
            <a:noFill/>
          </a:ln>
        </p:spPr>
      </p:sp>
      <p:pic>
        <p:nvPicPr>
          <p:cNvPr id="38" name="Bildobjekt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593840" y="319680"/>
            <a:ext cx="1367280" cy="730080"/>
          </a:xfrm>
          <a:prstGeom prst="rect">
            <a:avLst/>
          </a:prstGeom>
          <a:ln>
            <a:noFill/>
          </a:ln>
        </p:spPr>
      </p:pic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0" y="0"/>
            <a:ext cx="9140760" cy="1431000"/>
          </a:xfrm>
          <a:prstGeom prst="rect">
            <a:avLst/>
          </a:prstGeom>
          <a:solidFill>
            <a:srgbClr val="0094ca"/>
          </a:solidFill>
          <a:ln w="9360">
            <a:noFill/>
          </a:ln>
        </p:spPr>
      </p:sp>
      <p:pic>
        <p:nvPicPr>
          <p:cNvPr id="76" name="Bildobjekt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593840" y="319680"/>
            <a:ext cx="1367280" cy="730080"/>
          </a:xfrm>
          <a:prstGeom prst="rect">
            <a:avLst/>
          </a:prstGeom>
          <a:ln>
            <a:noFill/>
          </a:ln>
        </p:spPr>
      </p:pic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9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7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308360" y="260640"/>
            <a:ext cx="1655280" cy="884880"/>
          </a:xfrm>
          <a:prstGeom prst="rect">
            <a:avLst/>
          </a:prstGeom>
          <a:ln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0"/>
            <a:ext cx="9143280" cy="1433520"/>
          </a:xfrm>
          <a:prstGeom prst="rect">
            <a:avLst/>
          </a:prstGeom>
          <a:solidFill>
            <a:srgbClr val="0094ca"/>
          </a:solidFill>
          <a:ln w="9360">
            <a:noFill/>
          </a:ln>
        </p:spPr>
      </p:sp>
      <p:pic>
        <p:nvPicPr>
          <p:cNvPr id="151" name="Bildobjekt 5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593840" y="319680"/>
            <a:ext cx="1369800" cy="732600"/>
          </a:xfrm>
          <a:prstGeom prst="rect">
            <a:avLst/>
          </a:prstGeom>
          <a:ln>
            <a:noFill/>
          </a:ln>
        </p:spPr>
      </p:pic>
      <p:sp>
        <p:nvSpPr>
          <p:cNvPr id="15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jpe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94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Calibri"/>
              </a:rPr>
              <a:t>ESS Instrument Integration Project and ICS Status Update</a:t>
            </a:r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Arial"/>
              </a:rPr>
              <a:t>David Brodrick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Arial"/>
              </a:rPr>
              <a:t>(and many others)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Arial"/>
              </a:rPr>
              <a:t>Fourth ESS Experiment Control Workshop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Arial"/>
              </a:rPr>
              <a:t>Copenhagen, December 2016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Chopper Controls</a:t>
            </a:r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78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First ESS CHopper Integration Controller (CHIC) prototype.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Beckhoff drive controller for mechanical 'mini-chopper'.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Modbus communication with EPICS IOC.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Preliminary ICD agreed and implemented.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Chopper 'Top Dead Centre' pulsetrain timestamped by MRF timing system (EPICS).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Precision timestamps available to DMSC for software chopper veto.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Timing system provides synchronisation reference pulses to chopper drive (yet to be implemented).</a:t>
            </a:r>
            <a:endParaRPr/>
          </a:p>
        </p:txBody>
      </p:sp>
      <p:pic>
        <p:nvPicPr>
          <p:cNvPr id="27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" y="1072080"/>
            <a:ext cx="7439760" cy="5328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Chopper Controls</a:t>
            </a:r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First ESS CHopper Integration Controller (CHIC) prototype.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Beckhoff drive controller for mechanical 'mini-chopper'.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Modbus communication with EPICS IOC.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Preliminary ICD agreed and implemented.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Chopper 'Top Dead Centre' pulsetrain timestamped by MRF timing system (EPICS).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Precision timestamps available to DMSC for software chopper veto.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Timing system provides synchronisation reference pulses to chopper drive (yet to be implemented).</a:t>
            </a:r>
            <a:endParaRPr/>
          </a:p>
        </p:txBody>
      </p:sp>
      <p:pic>
        <p:nvPicPr>
          <p:cNvPr id="28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" y="1072080"/>
            <a:ext cx="7439760" cy="532872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09720" y="1294200"/>
            <a:ext cx="7014240" cy="4740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Chopper Controls</a:t>
            </a:r>
            <a:endParaRPr/>
          </a:p>
        </p:txBody>
      </p:sp>
      <p:sp>
        <p:nvSpPr>
          <p:cNvPr id="286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First ESS CHopper Integration Controller (CHIC) prototype.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Beckhoff drive controller for mechanical 'mini-chopper'.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Modbus communication with EPICS IOC.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Preliminary ICD agreed and implemented.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Chopper 'Top Dead Centre' pulsetrain timestamped by MRF timing system (EPICS).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Precision timestamps available to DMSC for software chopper veto.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Timing system provides synchronisation reference pulses to chopper drive (yet to be implemented).</a:t>
            </a:r>
            <a:endParaRPr/>
          </a:p>
        </p:txBody>
      </p:sp>
      <p:pic>
        <p:nvPicPr>
          <p:cNvPr id="28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5760" y="1072080"/>
            <a:ext cx="7439760" cy="5328720"/>
          </a:xfrm>
          <a:prstGeom prst="rect">
            <a:avLst/>
          </a:prstGeom>
          <a:ln>
            <a:noFill/>
          </a:ln>
        </p:spPr>
      </p:pic>
      <p:pic>
        <p:nvPicPr>
          <p:cNvPr id="28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09720" y="1294200"/>
            <a:ext cx="7014240" cy="4740840"/>
          </a:xfrm>
          <a:prstGeom prst="rect">
            <a:avLst/>
          </a:prstGeom>
          <a:ln>
            <a:noFill/>
          </a:ln>
        </p:spPr>
      </p:pic>
      <p:pic>
        <p:nvPicPr>
          <p:cNvPr id="29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71600" y="1533240"/>
            <a:ext cx="6831360" cy="521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Sample Environment</a:t>
            </a:r>
            <a:endParaRPr/>
          </a:p>
        </p:txBody>
      </p:sp>
      <p:sp>
        <p:nvSpPr>
          <p:cNvPr id="292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Lakeshore LS336 installed for ESSIIP.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EPICS integration with IOC Factory deployment, etc..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IOC running on network boot mobile mini computer.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Integration with Channel Finder for 'plug and play' SEE discovery.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Sample Environment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96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Lakeshore LS336 installed for ESSIIP.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EPICS integration with IOC Factory deployment, etc..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IOC running on network boot mobile mini computer.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Integration with Channel Finder for 'plug and play' SEE discovery.</a:t>
            </a:r>
            <a:endParaRPr/>
          </a:p>
        </p:txBody>
      </p:sp>
      <p:pic>
        <p:nvPicPr>
          <p:cNvPr id="29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188720" y="1645560"/>
            <a:ext cx="6309360" cy="4663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Line 1"/>
          <p:cNvSpPr/>
          <p:nvPr/>
        </p:nvSpPr>
        <p:spPr>
          <a:xfrm flipV="1">
            <a:off x="6309360" y="5303520"/>
            <a:ext cx="0" cy="36576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299" name="Line 2"/>
          <p:cNvSpPr/>
          <p:nvPr/>
        </p:nvSpPr>
        <p:spPr>
          <a:xfrm>
            <a:off x="6309360" y="4021200"/>
            <a:ext cx="0" cy="36792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00" name="CustomShape 3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'Plug and Play' SEE Discovery</a:t>
            </a:r>
            <a:endParaRPr/>
          </a:p>
        </p:txBody>
      </p:sp>
      <p:sp>
        <p:nvSpPr>
          <p:cNvPr id="301" name="CustomShape 4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CustomShape 5"/>
          <p:cNvSpPr/>
          <p:nvPr/>
        </p:nvSpPr>
        <p:spPr>
          <a:xfrm>
            <a:off x="4297680" y="313380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recceiver</a:t>
            </a:r>
            <a:endParaRPr/>
          </a:p>
        </p:txBody>
      </p:sp>
      <p:sp>
        <p:nvSpPr>
          <p:cNvPr id="303" name="CustomShape 6"/>
          <p:cNvSpPr/>
          <p:nvPr/>
        </p:nvSpPr>
        <p:spPr>
          <a:xfrm>
            <a:off x="4297680" y="438912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Channel Finder</a:t>
            </a:r>
            <a:endParaRPr/>
          </a:p>
        </p:txBody>
      </p:sp>
      <p:sp>
        <p:nvSpPr>
          <p:cNvPr id="304" name="CustomShape 7"/>
          <p:cNvSpPr/>
          <p:nvPr/>
        </p:nvSpPr>
        <p:spPr>
          <a:xfrm>
            <a:off x="4298040" y="566928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NICOS</a:t>
            </a:r>
            <a:endParaRPr/>
          </a:p>
        </p:txBody>
      </p:sp>
      <p:sp>
        <p:nvSpPr>
          <p:cNvPr id="305" name="CustomShape 8"/>
          <p:cNvSpPr/>
          <p:nvPr/>
        </p:nvSpPr>
        <p:spPr>
          <a:xfrm>
            <a:off x="6603840" y="4797000"/>
            <a:ext cx="789840" cy="345960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TextShape 9"/>
          <p:cNvSpPr txBox="1"/>
          <p:nvPr/>
        </p:nvSpPr>
        <p:spPr>
          <a:xfrm>
            <a:off x="6492240" y="5322600"/>
            <a:ext cx="790200" cy="346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REST</a:t>
            </a:r>
            <a:endParaRPr/>
          </a:p>
        </p:txBody>
      </p:sp>
      <p:sp>
        <p:nvSpPr>
          <p:cNvPr id="307" name="CustomShape 10"/>
          <p:cNvSpPr/>
          <p:nvPr/>
        </p:nvSpPr>
        <p:spPr>
          <a:xfrm>
            <a:off x="4290120" y="184212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IOC on mobile mini computer</a:t>
            </a:r>
            <a:endParaRPr/>
          </a:p>
        </p:txBody>
      </p:sp>
      <p:sp>
        <p:nvSpPr>
          <p:cNvPr id="308" name="Line 11"/>
          <p:cNvSpPr/>
          <p:nvPr/>
        </p:nvSpPr>
        <p:spPr>
          <a:xfrm>
            <a:off x="6309360" y="2765880"/>
            <a:ext cx="0" cy="36792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09" name="TextShape 12"/>
          <p:cNvSpPr txBox="1"/>
          <p:nvPr/>
        </p:nvSpPr>
        <p:spPr>
          <a:xfrm>
            <a:off x="6492240" y="4042440"/>
            <a:ext cx="790200" cy="346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REST</a:t>
            </a:r>
            <a:endParaRPr/>
          </a:p>
        </p:txBody>
      </p:sp>
      <p:pic>
        <p:nvPicPr>
          <p:cNvPr id="31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286000"/>
            <a:ext cx="1663920" cy="273456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46800" y="2926080"/>
            <a:ext cx="1737360" cy="274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Line 1"/>
          <p:cNvSpPr/>
          <p:nvPr/>
        </p:nvSpPr>
        <p:spPr>
          <a:xfrm flipV="1">
            <a:off x="6309360" y="5303520"/>
            <a:ext cx="0" cy="36576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13" name="Line 2"/>
          <p:cNvSpPr/>
          <p:nvPr/>
        </p:nvSpPr>
        <p:spPr>
          <a:xfrm>
            <a:off x="6309360" y="4021200"/>
            <a:ext cx="0" cy="36792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14" name="CustomShape 3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'Plug and Play' SEE Discovery</a:t>
            </a:r>
            <a:endParaRPr/>
          </a:p>
        </p:txBody>
      </p:sp>
      <p:sp>
        <p:nvSpPr>
          <p:cNvPr id="315" name="CustomShape 4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CustomShape 5"/>
          <p:cNvSpPr/>
          <p:nvPr/>
        </p:nvSpPr>
        <p:spPr>
          <a:xfrm>
            <a:off x="4297680" y="313380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recceiver</a:t>
            </a:r>
            <a:endParaRPr/>
          </a:p>
        </p:txBody>
      </p:sp>
      <p:sp>
        <p:nvSpPr>
          <p:cNvPr id="317" name="CustomShape 6"/>
          <p:cNvSpPr/>
          <p:nvPr/>
        </p:nvSpPr>
        <p:spPr>
          <a:xfrm>
            <a:off x="4297680" y="438912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Channel Finder</a:t>
            </a:r>
            <a:endParaRPr/>
          </a:p>
        </p:txBody>
      </p:sp>
      <p:sp>
        <p:nvSpPr>
          <p:cNvPr id="318" name="CustomShape 7"/>
          <p:cNvSpPr/>
          <p:nvPr/>
        </p:nvSpPr>
        <p:spPr>
          <a:xfrm>
            <a:off x="4298040" y="566928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NICOS</a:t>
            </a:r>
            <a:endParaRPr/>
          </a:p>
        </p:txBody>
      </p:sp>
      <p:sp>
        <p:nvSpPr>
          <p:cNvPr id="319" name="CustomShape 8"/>
          <p:cNvSpPr/>
          <p:nvPr/>
        </p:nvSpPr>
        <p:spPr>
          <a:xfrm>
            <a:off x="6603840" y="4797000"/>
            <a:ext cx="789840" cy="34596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TextShape 9"/>
          <p:cNvSpPr txBox="1"/>
          <p:nvPr/>
        </p:nvSpPr>
        <p:spPr>
          <a:xfrm>
            <a:off x="6492240" y="5322600"/>
            <a:ext cx="790200" cy="346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REST</a:t>
            </a:r>
            <a:endParaRPr/>
          </a:p>
        </p:txBody>
      </p:sp>
      <p:sp>
        <p:nvSpPr>
          <p:cNvPr id="321" name="CustomShape 10"/>
          <p:cNvSpPr/>
          <p:nvPr/>
        </p:nvSpPr>
        <p:spPr>
          <a:xfrm>
            <a:off x="4290120" y="184212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IOC on mobile mini computer</a:t>
            </a:r>
            <a:endParaRPr/>
          </a:p>
        </p:txBody>
      </p:sp>
      <p:sp>
        <p:nvSpPr>
          <p:cNvPr id="322" name="Line 11"/>
          <p:cNvSpPr/>
          <p:nvPr/>
        </p:nvSpPr>
        <p:spPr>
          <a:xfrm>
            <a:off x="6309360" y="2765880"/>
            <a:ext cx="0" cy="36792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23" name="TextShape 12"/>
          <p:cNvSpPr txBox="1"/>
          <p:nvPr/>
        </p:nvSpPr>
        <p:spPr>
          <a:xfrm>
            <a:off x="6492240" y="4042440"/>
            <a:ext cx="790200" cy="346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REST</a:t>
            </a:r>
            <a:endParaRPr/>
          </a:p>
        </p:txBody>
      </p:sp>
      <p:pic>
        <p:nvPicPr>
          <p:cNvPr id="32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286000"/>
            <a:ext cx="1663920" cy="2734560"/>
          </a:xfrm>
          <a:prstGeom prst="rect">
            <a:avLst/>
          </a:prstGeom>
          <a:ln>
            <a:noFill/>
          </a:ln>
        </p:spPr>
      </p:pic>
      <p:pic>
        <p:nvPicPr>
          <p:cNvPr id="32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46800" y="2926080"/>
            <a:ext cx="1737360" cy="2743200"/>
          </a:xfrm>
          <a:prstGeom prst="rect">
            <a:avLst/>
          </a:prstGeom>
          <a:ln>
            <a:noFill/>
          </a:ln>
        </p:spPr>
      </p:pic>
      <p:pic>
        <p:nvPicPr>
          <p:cNvPr id="326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" y="1463040"/>
            <a:ext cx="6675120" cy="4663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Line 1"/>
          <p:cNvSpPr/>
          <p:nvPr/>
        </p:nvSpPr>
        <p:spPr>
          <a:xfrm flipV="1">
            <a:off x="6309360" y="5303520"/>
            <a:ext cx="0" cy="36576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28" name="Line 2"/>
          <p:cNvSpPr/>
          <p:nvPr/>
        </p:nvSpPr>
        <p:spPr>
          <a:xfrm>
            <a:off x="6309360" y="4021200"/>
            <a:ext cx="0" cy="36792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29" name="CustomShape 3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'Plug and Play' SEE Discovery</a:t>
            </a:r>
            <a:endParaRPr/>
          </a:p>
        </p:txBody>
      </p:sp>
      <p:sp>
        <p:nvSpPr>
          <p:cNvPr id="330" name="CustomShape 4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CustomShape 5"/>
          <p:cNvSpPr/>
          <p:nvPr/>
        </p:nvSpPr>
        <p:spPr>
          <a:xfrm>
            <a:off x="4297680" y="313380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recceiver</a:t>
            </a:r>
            <a:endParaRPr/>
          </a:p>
        </p:txBody>
      </p:sp>
      <p:sp>
        <p:nvSpPr>
          <p:cNvPr id="332" name="CustomShape 6"/>
          <p:cNvSpPr/>
          <p:nvPr/>
        </p:nvSpPr>
        <p:spPr>
          <a:xfrm>
            <a:off x="4297680" y="438912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Channel Finder</a:t>
            </a:r>
            <a:endParaRPr/>
          </a:p>
        </p:txBody>
      </p:sp>
      <p:sp>
        <p:nvSpPr>
          <p:cNvPr id="333" name="CustomShape 7"/>
          <p:cNvSpPr/>
          <p:nvPr/>
        </p:nvSpPr>
        <p:spPr>
          <a:xfrm>
            <a:off x="4298040" y="566928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NICOS</a:t>
            </a:r>
            <a:endParaRPr/>
          </a:p>
        </p:txBody>
      </p:sp>
      <p:sp>
        <p:nvSpPr>
          <p:cNvPr id="334" name="CustomShape 8"/>
          <p:cNvSpPr/>
          <p:nvPr/>
        </p:nvSpPr>
        <p:spPr>
          <a:xfrm>
            <a:off x="6603840" y="4797000"/>
            <a:ext cx="789840" cy="34596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TextShape 9"/>
          <p:cNvSpPr txBox="1"/>
          <p:nvPr/>
        </p:nvSpPr>
        <p:spPr>
          <a:xfrm>
            <a:off x="6492240" y="5322600"/>
            <a:ext cx="790200" cy="346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REST</a:t>
            </a:r>
            <a:endParaRPr/>
          </a:p>
        </p:txBody>
      </p:sp>
      <p:sp>
        <p:nvSpPr>
          <p:cNvPr id="336" name="CustomShape 10"/>
          <p:cNvSpPr/>
          <p:nvPr/>
        </p:nvSpPr>
        <p:spPr>
          <a:xfrm>
            <a:off x="4290120" y="1842120"/>
            <a:ext cx="4023000" cy="90648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36720">
            <a:solidFill>
              <a:srgbClr val="000000"/>
            </a:solidFill>
            <a:round/>
          </a:ln>
        </p:spPr>
        <p:txBody>
          <a:bodyPr wrap="none" lIns="108360" rIns="108360" tIns="63360" bIns="63360" anchor="ctr"/>
          <a:p>
            <a:pPr algn="ctr">
              <a:lnSpc>
                <a:spcPct val="100000"/>
              </a:lnSpc>
            </a:pPr>
            <a:r>
              <a:rPr lang="en-US">
                <a:latin typeface="Arial"/>
              </a:rPr>
              <a:t>IOC on mobile mini computer</a:t>
            </a:r>
            <a:endParaRPr/>
          </a:p>
        </p:txBody>
      </p:sp>
      <p:sp>
        <p:nvSpPr>
          <p:cNvPr id="337" name="Line 11"/>
          <p:cNvSpPr/>
          <p:nvPr/>
        </p:nvSpPr>
        <p:spPr>
          <a:xfrm>
            <a:off x="6309360" y="2765880"/>
            <a:ext cx="0" cy="367920"/>
          </a:xfrm>
          <a:prstGeom prst="line">
            <a:avLst/>
          </a:prstGeom>
          <a:ln w="18360">
            <a:solidFill>
              <a:srgbClr val="cccccc"/>
            </a:solidFill>
            <a:round/>
            <a:tailEnd len="med" type="triangle" w="med"/>
          </a:ln>
        </p:spPr>
      </p:sp>
      <p:sp>
        <p:nvSpPr>
          <p:cNvPr id="338" name="TextShape 12"/>
          <p:cNvSpPr txBox="1"/>
          <p:nvPr/>
        </p:nvSpPr>
        <p:spPr>
          <a:xfrm>
            <a:off x="6492240" y="4042440"/>
            <a:ext cx="790200" cy="3466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REST</a:t>
            </a:r>
            <a:endParaRPr/>
          </a:p>
        </p:txBody>
      </p:sp>
      <p:pic>
        <p:nvPicPr>
          <p:cNvPr id="33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2286000"/>
            <a:ext cx="1663920" cy="2734560"/>
          </a:xfrm>
          <a:prstGeom prst="rect">
            <a:avLst/>
          </a:prstGeom>
          <a:ln>
            <a:noFill/>
          </a:ln>
        </p:spPr>
      </p:pic>
      <p:pic>
        <p:nvPicPr>
          <p:cNvPr id="34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846800" y="2926080"/>
            <a:ext cx="1737360" cy="2743200"/>
          </a:xfrm>
          <a:prstGeom prst="rect">
            <a:avLst/>
          </a:prstGeom>
          <a:ln>
            <a:noFill/>
          </a:ln>
        </p:spPr>
      </p:pic>
      <p:pic>
        <p:nvPicPr>
          <p:cNvPr id="341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" y="1463040"/>
            <a:ext cx="6675120" cy="4663440"/>
          </a:xfrm>
          <a:prstGeom prst="rect">
            <a:avLst/>
          </a:prstGeom>
          <a:ln>
            <a:noFill/>
          </a:ln>
        </p:spPr>
      </p:pic>
      <p:pic>
        <p:nvPicPr>
          <p:cNvPr id="342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608120" y="1834200"/>
            <a:ext cx="6895800" cy="462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DMSC Integration</a:t>
            </a:r>
            <a:endParaRPr/>
          </a:p>
        </p:txBody>
      </p:sp>
      <p:sp>
        <p:nvSpPr>
          <p:cNvPr id="344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DMSC Instrument Data Group's server installed.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Some devices already integrated with NICOS.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DMSC Data Management have three high-end servers installed.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Streaming Area Detector image data over pv Access for ingest and streaming via Kafka.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Plans to set up high speed stream of digitised analog data.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DMSC Integration</a:t>
            </a:r>
            <a:endParaRPr/>
          </a:p>
        </p:txBody>
      </p:sp>
      <p:sp>
        <p:nvSpPr>
          <p:cNvPr id="347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DMSC Instrument Data Group's server installed.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Some devices already integrated with NICOS.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DMSC Data Management have three high-end servers installed.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Streaming Area Detector image data over pv Access for ingest and streaming via Kafka.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Plans to set up high speed stream of digitised analog data.</a:t>
            </a:r>
            <a:endParaRPr/>
          </a:p>
        </p:txBody>
      </p:sp>
      <p:pic>
        <p:nvPicPr>
          <p:cNvPr id="34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097280" y="1554480"/>
            <a:ext cx="6583680" cy="484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65760" y="1828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Objectives</a:t>
            </a:r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TextShape 3"/>
          <p:cNvSpPr txBox="1"/>
          <p:nvPr/>
        </p:nvSpPr>
        <p:spPr>
          <a:xfrm>
            <a:off x="-1155600" y="0"/>
            <a:ext cx="180720" cy="346320"/>
          </a:xfrm>
          <a:prstGeom prst="rect">
            <a:avLst/>
          </a:prstGeom>
        </p:spPr>
      </p:sp>
      <p:sp>
        <p:nvSpPr>
          <p:cNvPr id="193" name="TextShape 4"/>
          <p:cNvSpPr txBox="1"/>
          <p:nvPr/>
        </p:nvSpPr>
        <p:spPr>
          <a:xfrm>
            <a:off x="274320" y="1645920"/>
            <a:ext cx="8595360" cy="1882080"/>
          </a:xfrm>
          <a:prstGeom prst="rect">
            <a:avLst/>
          </a:prstGeom>
        </p:spPr>
        <p:txBody>
          <a:bodyPr lIns="90000" rIns="90000" tIns="45000" bIns="45000"/>
          <a:p>
            <a:r>
              <a:rPr lang="en-US">
                <a:latin typeface="Arial"/>
              </a:rPr>
              <a:t>To,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catalyse interaction and workflow development between ESS internal groups;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facilitate integration of actual ESS instrument control technologies;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provide an environment for testing ICS controls deployment technologies;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enable full vertical development, from technology groups through to DMSC.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first step toward having a proven instrument control framework ready before commissioning of the first ESS instruments.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Quick Demo</a:t>
            </a:r>
            <a:endParaRPr/>
          </a:p>
        </p:txBody>
      </p:sp>
      <p:sp>
        <p:nvSpPr>
          <p:cNvPr id="351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CustomShape 3"/>
          <p:cNvSpPr/>
          <p:nvPr/>
        </p:nvSpPr>
        <p:spPr>
          <a:xfrm>
            <a:off x="216000" y="1656000"/>
            <a:ext cx="8470440" cy="465336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</p:spPr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Next Steps</a:t>
            </a:r>
            <a:endParaRPr/>
          </a:p>
        </p:txBody>
      </p:sp>
      <p:sp>
        <p:nvSpPr>
          <p:cNvPr id="354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55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Further integration of devices into NICOS.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Detector demonstrator hardware integration.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Further integration of DMSC D.M. software and Kafka.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Roll out more realistic network architecture.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And where to from there??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PLC for Sample Environment Utility Supplies at Utgård.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Detector gas handling integration with Utgård PLC.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SKF chopper integration with CHIC at Embla.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Prospect of receiving first hardware from instrument projects?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Our main priority is to focus controls integration activities around a common theme, with actual instrument components and real users of the software: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Proposed test beamline controls integration project.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Next Steps</a:t>
            </a:r>
            <a:endParaRPr/>
          </a:p>
        </p:txBody>
      </p:sp>
      <p:sp>
        <p:nvSpPr>
          <p:cNvPr id="357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Further integration of devices into NICOS.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Detector demonstrator hardware integration.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Further integration of DMSC D.M. software and Kafka.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And where to from there??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PLC for Sample Environment Utility Supplies at Utgård.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Detector gas handling integration with Utgård PLC.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SKF chopper integration with CHIC at Embla.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Prospect of receiving first hardware from instrument projects?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Our main priority is to focus controls integration activities around a common theme, with actual instrument components and real users of the software: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Proposed test beamline controls integration project.</a:t>
            </a:r>
            <a:endParaRPr/>
          </a:p>
        </p:txBody>
      </p:sp>
      <p:pic>
        <p:nvPicPr>
          <p:cNvPr id="359" name="" descr="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2995200" y="799920"/>
            <a:ext cx="6126120" cy="5440320"/>
          </a:xfrm>
          <a:prstGeom prst="rect">
            <a:avLst/>
          </a:prstGeom>
          <a:ln>
            <a:noFill/>
          </a:ln>
        </p:spPr>
      </p:pic>
      <p:pic>
        <p:nvPicPr>
          <p:cNvPr id="36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4560" y="296280"/>
            <a:ext cx="2559960" cy="6441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Next Steps</a:t>
            </a:r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Further integration of devices into NICOS.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Detector demonstrator hardware integration.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Further integration of DMSC D.M. software and Kafka.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And where to from there??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PLC for Sample Environment Utility Supplies at Utgård.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Detector gas handling integration with Utgård PLC.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SKF chopper integration with CHIC at Embla.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Prospect of receiving first hardware from instrument projects?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Our main priority is to focus controls integration activities around a common theme, with actual instrument components and real users of the software: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Proposed test beamline controls integration project.</a:t>
            </a:r>
            <a:endParaRPr/>
          </a:p>
        </p:txBody>
      </p:sp>
      <p:pic>
        <p:nvPicPr>
          <p:cNvPr id="364" name="" descr=""/>
          <p:cNvPicPr/>
          <p:nvPr/>
        </p:nvPicPr>
        <p:blipFill>
          <a:blip r:embed="rId1"/>
          <a:stretch>
            <a:fillRect/>
          </a:stretch>
        </p:blipFill>
        <p:spPr>
          <a:xfrm rot="5400000">
            <a:off x="2995200" y="799920"/>
            <a:ext cx="6126120" cy="5440320"/>
          </a:xfrm>
          <a:prstGeom prst="rect">
            <a:avLst/>
          </a:prstGeom>
          <a:ln>
            <a:noFill/>
          </a:ln>
        </p:spPr>
      </p:pic>
      <p:pic>
        <p:nvPicPr>
          <p:cNvPr id="365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4560" y="296280"/>
            <a:ext cx="2559960" cy="6441840"/>
          </a:xfrm>
          <a:prstGeom prst="rect">
            <a:avLst/>
          </a:prstGeom>
          <a:ln>
            <a:noFill/>
          </a:ln>
        </p:spPr>
      </p:pic>
      <p:pic>
        <p:nvPicPr>
          <p:cNvPr id="366" name="" descr="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1260720" y="1169280"/>
            <a:ext cx="6373080" cy="463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Some Other Relevant ICS News</a:t>
            </a:r>
            <a:endParaRPr/>
          </a:p>
        </p:txBody>
      </p:sp>
      <p:sp>
        <p:nvSpPr>
          <p:cNvPr id="368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369" name="TextShape 3"/>
          <p:cNvSpPr txBox="1"/>
          <p:nvPr/>
        </p:nvSpPr>
        <p:spPr>
          <a:xfrm>
            <a:off x="365760" y="1645920"/>
            <a:ext cx="8412480" cy="367380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Expecting to soon fill a second position dedicated to instrument controls.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Currently working to identify controls interfaces on each ESS instrument.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Work package may be rescoped to reduce budget during ESS construction phase (shift to initial operations early 2019).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Activities ramping up for SEE development.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Good progress in seeking to rationalise the number of PLCs on each instrument.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In-kind project underway with IFE (Norway) for Operator Logbook development.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IFE also conducting in-kind project for Alarm System development.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Archive Appliance packaging underway.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Detailed network design for Accelerator progressing well. Instruments will follow later.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IOC Service proposal to allow remote starting/stopping of IOCs.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Some Other Relevant News</a:t>
            </a:r>
            <a:endParaRPr/>
          </a:p>
        </p:txBody>
      </p:sp>
      <p:sp>
        <p:nvSpPr>
          <p:cNvPr id="371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pic>
        <p:nvPicPr>
          <p:cNvPr id="37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-25200" y="5040"/>
            <a:ext cx="9169200" cy="6761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365760" y="1828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High Level View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TextShape 3"/>
          <p:cNvSpPr txBox="1"/>
          <p:nvPr/>
        </p:nvSpPr>
        <p:spPr>
          <a:xfrm>
            <a:off x="-1155600" y="0"/>
            <a:ext cx="180720" cy="346320"/>
          </a:xfrm>
          <a:prstGeom prst="rect">
            <a:avLst/>
          </a:prstGeom>
        </p:spPr>
      </p:sp>
      <p:sp>
        <p:nvSpPr>
          <p:cNvPr id="197" name="CustomShape 4"/>
          <p:cNvSpPr/>
          <p:nvPr/>
        </p:nvSpPr>
        <p:spPr>
          <a:xfrm>
            <a:off x="2194560" y="1737360"/>
            <a:ext cx="2103120" cy="914400"/>
          </a:xfrm>
          <a:prstGeom prst="roundRect">
            <a:avLst>
              <a:gd name="adj" fmla="val 3600"/>
            </a:avLst>
          </a:prstGeom>
          <a:solidFill>
            <a:srgbClr val="cc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NICOS</a:t>
            </a:r>
            <a:endParaRPr/>
          </a:p>
        </p:txBody>
      </p:sp>
      <p:sp>
        <p:nvSpPr>
          <p:cNvPr id="198" name="CustomShape 5"/>
          <p:cNvSpPr/>
          <p:nvPr/>
        </p:nvSpPr>
        <p:spPr>
          <a:xfrm>
            <a:off x="4480560" y="1737360"/>
            <a:ext cx="2103120" cy="914400"/>
          </a:xfrm>
          <a:prstGeom prst="roundRect">
            <a:avLst>
              <a:gd name="adj" fmla="val 3600"/>
            </a:avLst>
          </a:prstGeom>
          <a:solidFill>
            <a:srgbClr val="cc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'Data Aggregator'</a:t>
            </a:r>
            <a:endParaRPr/>
          </a:p>
          <a:p>
            <a:pPr algn="ctr"/>
            <a:r>
              <a:rPr lang="en-US">
                <a:latin typeface="Arial"/>
              </a:rPr>
              <a:t>Components</a:t>
            </a:r>
            <a:endParaRPr/>
          </a:p>
        </p:txBody>
      </p:sp>
      <p:sp>
        <p:nvSpPr>
          <p:cNvPr id="199" name="CustomShape 6"/>
          <p:cNvSpPr/>
          <p:nvPr/>
        </p:nvSpPr>
        <p:spPr>
          <a:xfrm>
            <a:off x="7132320" y="193284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cc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Kafka</a:t>
            </a:r>
            <a:endParaRPr/>
          </a:p>
        </p:txBody>
      </p:sp>
      <p:sp>
        <p:nvSpPr>
          <p:cNvPr id="200" name="CustomShape 7"/>
          <p:cNvSpPr/>
          <p:nvPr/>
        </p:nvSpPr>
        <p:spPr>
          <a:xfrm>
            <a:off x="3383280" y="3292200"/>
            <a:ext cx="2103120" cy="914400"/>
          </a:xfrm>
          <a:prstGeom prst="roundRect">
            <a:avLst>
              <a:gd name="adj" fmla="val 3600"/>
            </a:avLst>
          </a:prstGeom>
          <a:solidFill>
            <a:srgbClr val="99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EPICS</a:t>
            </a:r>
            <a:endParaRPr/>
          </a:p>
          <a:p>
            <a:pPr algn="ctr"/>
            <a:r>
              <a:rPr lang="en-US">
                <a:latin typeface="Arial"/>
              </a:rPr>
              <a:t>IOCs</a:t>
            </a:r>
            <a:endParaRPr/>
          </a:p>
        </p:txBody>
      </p:sp>
      <p:sp>
        <p:nvSpPr>
          <p:cNvPr id="201" name="CustomShape 8"/>
          <p:cNvSpPr/>
          <p:nvPr/>
        </p:nvSpPr>
        <p:spPr>
          <a:xfrm>
            <a:off x="182880" y="265176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Boot Server</a:t>
            </a:r>
            <a:endParaRPr/>
          </a:p>
        </p:txBody>
      </p:sp>
      <p:sp>
        <p:nvSpPr>
          <p:cNvPr id="202" name="CustomShape 9"/>
          <p:cNvSpPr/>
          <p:nvPr/>
        </p:nvSpPr>
        <p:spPr>
          <a:xfrm>
            <a:off x="182880" y="329184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EEE</a:t>
            </a:r>
            <a:endParaRPr/>
          </a:p>
        </p:txBody>
      </p:sp>
      <p:sp>
        <p:nvSpPr>
          <p:cNvPr id="203" name="CustomShape 10"/>
          <p:cNvSpPr/>
          <p:nvPr/>
        </p:nvSpPr>
        <p:spPr>
          <a:xfrm>
            <a:off x="182880" y="201168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Timing</a:t>
            </a:r>
            <a:endParaRPr/>
          </a:p>
        </p:txBody>
      </p:sp>
      <p:sp>
        <p:nvSpPr>
          <p:cNvPr id="204" name="CustomShape 11"/>
          <p:cNvSpPr/>
          <p:nvPr/>
        </p:nvSpPr>
        <p:spPr>
          <a:xfrm>
            <a:off x="6621840" y="3172320"/>
            <a:ext cx="173736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Channel Finder</a:t>
            </a:r>
            <a:endParaRPr/>
          </a:p>
        </p:txBody>
      </p:sp>
      <p:sp>
        <p:nvSpPr>
          <p:cNvPr id="205" name="CustomShape 12"/>
          <p:cNvSpPr/>
          <p:nvPr/>
        </p:nvSpPr>
        <p:spPr>
          <a:xfrm>
            <a:off x="6621840" y="3903840"/>
            <a:ext cx="169920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Archiver</a:t>
            </a:r>
            <a:endParaRPr/>
          </a:p>
        </p:txBody>
      </p:sp>
      <p:sp>
        <p:nvSpPr>
          <p:cNvPr id="206" name="CustomShape 13"/>
          <p:cNvSpPr/>
          <p:nvPr/>
        </p:nvSpPr>
        <p:spPr>
          <a:xfrm>
            <a:off x="731520" y="530352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Neutron</a:t>
            </a:r>
            <a:endParaRPr/>
          </a:p>
          <a:p>
            <a:pPr algn="ctr"/>
            <a:r>
              <a:rPr lang="en-US">
                <a:latin typeface="Arial"/>
              </a:rPr>
              <a:t>Chopper</a:t>
            </a:r>
            <a:endParaRPr/>
          </a:p>
        </p:txBody>
      </p:sp>
      <p:sp>
        <p:nvSpPr>
          <p:cNvPr id="207" name="CustomShape 14"/>
          <p:cNvSpPr/>
          <p:nvPr/>
        </p:nvSpPr>
        <p:spPr>
          <a:xfrm>
            <a:off x="2743200" y="530352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Motion</a:t>
            </a:r>
            <a:endParaRPr/>
          </a:p>
          <a:p>
            <a:pPr algn="ctr"/>
            <a:r>
              <a:rPr lang="en-US">
                <a:latin typeface="Arial"/>
              </a:rPr>
              <a:t>Control</a:t>
            </a:r>
            <a:endParaRPr/>
          </a:p>
        </p:txBody>
      </p:sp>
      <p:sp>
        <p:nvSpPr>
          <p:cNvPr id="208" name="CustomShape 15"/>
          <p:cNvSpPr/>
          <p:nvPr/>
        </p:nvSpPr>
        <p:spPr>
          <a:xfrm>
            <a:off x="4754880" y="532908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Sample</a:t>
            </a:r>
            <a:endParaRPr/>
          </a:p>
          <a:p>
            <a:pPr algn="ctr"/>
            <a:r>
              <a:rPr lang="en-US">
                <a:latin typeface="Arial"/>
              </a:rPr>
              <a:t>Environment</a:t>
            </a:r>
            <a:endParaRPr/>
          </a:p>
        </p:txBody>
      </p:sp>
      <p:sp>
        <p:nvSpPr>
          <p:cNvPr id="209" name="CustomShape 16"/>
          <p:cNvSpPr/>
          <p:nvPr/>
        </p:nvSpPr>
        <p:spPr>
          <a:xfrm>
            <a:off x="6766560" y="530352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Detector</a:t>
            </a:r>
            <a:endParaRPr/>
          </a:p>
          <a:p>
            <a:pPr algn="ctr"/>
            <a:r>
              <a:rPr lang="en-US">
                <a:latin typeface="Arial"/>
              </a:rPr>
              <a:t>Environment</a:t>
            </a:r>
            <a:endParaRPr/>
          </a:p>
        </p:txBody>
      </p:sp>
      <p:sp>
        <p:nvSpPr>
          <p:cNvPr id="210" name="Line 17"/>
          <p:cNvSpPr/>
          <p:nvPr/>
        </p:nvSpPr>
        <p:spPr>
          <a:xfrm>
            <a:off x="1737360" y="3566160"/>
            <a:ext cx="1645920" cy="2743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1" name="Line 18"/>
          <p:cNvSpPr/>
          <p:nvPr/>
        </p:nvSpPr>
        <p:spPr>
          <a:xfrm>
            <a:off x="1737360" y="2926080"/>
            <a:ext cx="1645920" cy="82296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2" name="Line 19"/>
          <p:cNvSpPr/>
          <p:nvPr/>
        </p:nvSpPr>
        <p:spPr>
          <a:xfrm>
            <a:off x="1737360" y="2377440"/>
            <a:ext cx="1645920" cy="11887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3" name="Line 20"/>
          <p:cNvSpPr/>
          <p:nvPr/>
        </p:nvSpPr>
        <p:spPr>
          <a:xfrm flipV="1">
            <a:off x="5486400" y="3383280"/>
            <a:ext cx="1135440" cy="36576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4" name="Line 21"/>
          <p:cNvSpPr/>
          <p:nvPr/>
        </p:nvSpPr>
        <p:spPr>
          <a:xfrm>
            <a:off x="5486400" y="3749040"/>
            <a:ext cx="1135440" cy="36576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5" name="Line 22"/>
          <p:cNvSpPr/>
          <p:nvPr/>
        </p:nvSpPr>
        <p:spPr>
          <a:xfrm flipV="1">
            <a:off x="1554480" y="4206600"/>
            <a:ext cx="2377440" cy="10969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6" name="Line 23"/>
          <p:cNvSpPr/>
          <p:nvPr/>
        </p:nvSpPr>
        <p:spPr>
          <a:xfrm flipV="1">
            <a:off x="3657600" y="4206600"/>
            <a:ext cx="548640" cy="10969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7" name="Line 24"/>
          <p:cNvSpPr/>
          <p:nvPr/>
        </p:nvSpPr>
        <p:spPr>
          <a:xfrm flipH="1" flipV="1">
            <a:off x="4663440" y="4206600"/>
            <a:ext cx="1005840" cy="112248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8" name="Line 25"/>
          <p:cNvSpPr/>
          <p:nvPr/>
        </p:nvSpPr>
        <p:spPr>
          <a:xfrm flipH="1" flipV="1">
            <a:off x="5120640" y="4206600"/>
            <a:ext cx="2468880" cy="10969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19" name="Line 26"/>
          <p:cNvSpPr/>
          <p:nvPr/>
        </p:nvSpPr>
        <p:spPr>
          <a:xfrm>
            <a:off x="3200400" y="2651760"/>
            <a:ext cx="1097280" cy="640440"/>
          </a:xfrm>
          <a:prstGeom prst="line">
            <a:avLst/>
          </a:prstGeom>
          <a:ln w="18360">
            <a:solidFill>
              <a:srgbClr val="666666"/>
            </a:solidFill>
            <a:round/>
            <a:headEnd len="med" type="triangle" w="med"/>
            <a:tailEnd len="med" type="triangle" w="med"/>
          </a:ln>
        </p:spPr>
      </p:sp>
      <p:sp>
        <p:nvSpPr>
          <p:cNvPr id="220" name="Line 27"/>
          <p:cNvSpPr/>
          <p:nvPr/>
        </p:nvSpPr>
        <p:spPr>
          <a:xfrm flipV="1">
            <a:off x="4572000" y="2651760"/>
            <a:ext cx="914400" cy="64044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21" name="Line 28"/>
          <p:cNvSpPr/>
          <p:nvPr/>
        </p:nvSpPr>
        <p:spPr>
          <a:xfrm>
            <a:off x="6583680" y="2194560"/>
            <a:ext cx="548640" cy="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22" name="CustomShape 29"/>
          <p:cNvSpPr/>
          <p:nvPr/>
        </p:nvSpPr>
        <p:spPr>
          <a:xfrm>
            <a:off x="182880" y="393192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CCDB</a:t>
            </a:r>
            <a:endParaRPr/>
          </a:p>
        </p:txBody>
      </p:sp>
      <p:sp>
        <p:nvSpPr>
          <p:cNvPr id="223" name="CustomShape 30"/>
          <p:cNvSpPr/>
          <p:nvPr/>
        </p:nvSpPr>
        <p:spPr>
          <a:xfrm>
            <a:off x="182880" y="457200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IOC Factory</a:t>
            </a:r>
            <a:endParaRPr/>
          </a:p>
        </p:txBody>
      </p:sp>
      <p:sp>
        <p:nvSpPr>
          <p:cNvPr id="224" name="Line 31"/>
          <p:cNvSpPr/>
          <p:nvPr/>
        </p:nvSpPr>
        <p:spPr>
          <a:xfrm flipV="1">
            <a:off x="1737360" y="3931920"/>
            <a:ext cx="1641240" cy="27468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25" name="Line 32"/>
          <p:cNvSpPr/>
          <p:nvPr/>
        </p:nvSpPr>
        <p:spPr>
          <a:xfrm flipV="1">
            <a:off x="1737360" y="4023360"/>
            <a:ext cx="1641240" cy="7315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365760" y="1828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High Level View</a:t>
            </a:r>
            <a:endParaRPr/>
          </a:p>
        </p:txBody>
      </p:sp>
      <p:sp>
        <p:nvSpPr>
          <p:cNvPr id="227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TextShape 3"/>
          <p:cNvSpPr txBox="1"/>
          <p:nvPr/>
        </p:nvSpPr>
        <p:spPr>
          <a:xfrm>
            <a:off x="-1155600" y="0"/>
            <a:ext cx="180720" cy="346320"/>
          </a:xfrm>
          <a:prstGeom prst="rect">
            <a:avLst/>
          </a:prstGeom>
        </p:spPr>
      </p:sp>
      <p:sp>
        <p:nvSpPr>
          <p:cNvPr id="229" name="CustomShape 4"/>
          <p:cNvSpPr/>
          <p:nvPr/>
        </p:nvSpPr>
        <p:spPr>
          <a:xfrm>
            <a:off x="2194560" y="1737360"/>
            <a:ext cx="2103120" cy="914400"/>
          </a:xfrm>
          <a:prstGeom prst="roundRect">
            <a:avLst>
              <a:gd name="adj" fmla="val 3600"/>
            </a:avLst>
          </a:prstGeom>
          <a:solidFill>
            <a:srgbClr val="cc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NICOS</a:t>
            </a:r>
            <a:endParaRPr/>
          </a:p>
        </p:txBody>
      </p:sp>
      <p:sp>
        <p:nvSpPr>
          <p:cNvPr id="230" name="CustomShape 5"/>
          <p:cNvSpPr/>
          <p:nvPr/>
        </p:nvSpPr>
        <p:spPr>
          <a:xfrm>
            <a:off x="4480560" y="1737360"/>
            <a:ext cx="2103120" cy="914400"/>
          </a:xfrm>
          <a:prstGeom prst="roundRect">
            <a:avLst>
              <a:gd name="adj" fmla="val 3600"/>
            </a:avLst>
          </a:prstGeom>
          <a:solidFill>
            <a:srgbClr val="cc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'Data Aggregator'</a:t>
            </a:r>
            <a:endParaRPr/>
          </a:p>
          <a:p>
            <a:pPr algn="ctr"/>
            <a:r>
              <a:rPr lang="en-US">
                <a:latin typeface="Arial"/>
              </a:rPr>
              <a:t>Components</a:t>
            </a:r>
            <a:endParaRPr/>
          </a:p>
        </p:txBody>
      </p:sp>
      <p:sp>
        <p:nvSpPr>
          <p:cNvPr id="231" name="CustomShape 6"/>
          <p:cNvSpPr/>
          <p:nvPr/>
        </p:nvSpPr>
        <p:spPr>
          <a:xfrm>
            <a:off x="7132320" y="193284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cc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Kafka</a:t>
            </a:r>
            <a:endParaRPr/>
          </a:p>
        </p:txBody>
      </p:sp>
      <p:sp>
        <p:nvSpPr>
          <p:cNvPr id="232" name="CustomShape 7"/>
          <p:cNvSpPr/>
          <p:nvPr/>
        </p:nvSpPr>
        <p:spPr>
          <a:xfrm>
            <a:off x="3383280" y="3292200"/>
            <a:ext cx="2103120" cy="914400"/>
          </a:xfrm>
          <a:prstGeom prst="roundRect">
            <a:avLst>
              <a:gd name="adj" fmla="val 3600"/>
            </a:avLst>
          </a:prstGeom>
          <a:solidFill>
            <a:srgbClr val="9999f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EPICS</a:t>
            </a:r>
            <a:endParaRPr/>
          </a:p>
          <a:p>
            <a:pPr algn="ctr"/>
            <a:r>
              <a:rPr lang="en-US">
                <a:latin typeface="Arial"/>
              </a:rPr>
              <a:t>IOCs</a:t>
            </a:r>
            <a:endParaRPr/>
          </a:p>
        </p:txBody>
      </p:sp>
      <p:sp>
        <p:nvSpPr>
          <p:cNvPr id="233" name="CustomShape 8"/>
          <p:cNvSpPr/>
          <p:nvPr/>
        </p:nvSpPr>
        <p:spPr>
          <a:xfrm>
            <a:off x="182880" y="265176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Boot Server</a:t>
            </a:r>
            <a:endParaRPr/>
          </a:p>
        </p:txBody>
      </p:sp>
      <p:sp>
        <p:nvSpPr>
          <p:cNvPr id="234" name="CustomShape 9"/>
          <p:cNvSpPr/>
          <p:nvPr/>
        </p:nvSpPr>
        <p:spPr>
          <a:xfrm>
            <a:off x="182880" y="329184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EEE</a:t>
            </a:r>
            <a:endParaRPr/>
          </a:p>
        </p:txBody>
      </p:sp>
      <p:sp>
        <p:nvSpPr>
          <p:cNvPr id="235" name="CustomShape 10"/>
          <p:cNvSpPr/>
          <p:nvPr/>
        </p:nvSpPr>
        <p:spPr>
          <a:xfrm>
            <a:off x="182880" y="201168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Timing</a:t>
            </a:r>
            <a:endParaRPr/>
          </a:p>
        </p:txBody>
      </p:sp>
      <p:sp>
        <p:nvSpPr>
          <p:cNvPr id="236" name="CustomShape 11"/>
          <p:cNvSpPr/>
          <p:nvPr/>
        </p:nvSpPr>
        <p:spPr>
          <a:xfrm>
            <a:off x="6621840" y="3172320"/>
            <a:ext cx="173736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Channel Finder</a:t>
            </a:r>
            <a:endParaRPr/>
          </a:p>
        </p:txBody>
      </p:sp>
      <p:sp>
        <p:nvSpPr>
          <p:cNvPr id="237" name="CustomShape 12"/>
          <p:cNvSpPr/>
          <p:nvPr/>
        </p:nvSpPr>
        <p:spPr>
          <a:xfrm>
            <a:off x="6621840" y="3903840"/>
            <a:ext cx="169920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Archiver</a:t>
            </a:r>
            <a:endParaRPr/>
          </a:p>
        </p:txBody>
      </p:sp>
      <p:sp>
        <p:nvSpPr>
          <p:cNvPr id="238" name="CustomShape 13"/>
          <p:cNvSpPr/>
          <p:nvPr/>
        </p:nvSpPr>
        <p:spPr>
          <a:xfrm>
            <a:off x="731520" y="530352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Neutron</a:t>
            </a:r>
            <a:endParaRPr/>
          </a:p>
          <a:p>
            <a:pPr algn="ctr"/>
            <a:r>
              <a:rPr lang="en-US">
                <a:latin typeface="Arial"/>
              </a:rPr>
              <a:t>Chopper</a:t>
            </a:r>
            <a:endParaRPr/>
          </a:p>
        </p:txBody>
      </p:sp>
      <p:sp>
        <p:nvSpPr>
          <p:cNvPr id="239" name="CustomShape 14"/>
          <p:cNvSpPr/>
          <p:nvPr/>
        </p:nvSpPr>
        <p:spPr>
          <a:xfrm>
            <a:off x="2743200" y="530352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Motion</a:t>
            </a:r>
            <a:endParaRPr/>
          </a:p>
          <a:p>
            <a:pPr algn="ctr"/>
            <a:r>
              <a:rPr lang="en-US">
                <a:latin typeface="Arial"/>
              </a:rPr>
              <a:t>Control</a:t>
            </a:r>
            <a:endParaRPr/>
          </a:p>
        </p:txBody>
      </p:sp>
      <p:sp>
        <p:nvSpPr>
          <p:cNvPr id="240" name="CustomShape 15"/>
          <p:cNvSpPr/>
          <p:nvPr/>
        </p:nvSpPr>
        <p:spPr>
          <a:xfrm>
            <a:off x="4754880" y="532908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Sample</a:t>
            </a:r>
            <a:endParaRPr/>
          </a:p>
          <a:p>
            <a:pPr algn="ctr"/>
            <a:r>
              <a:rPr lang="en-US">
                <a:latin typeface="Arial"/>
              </a:rPr>
              <a:t>Environment</a:t>
            </a:r>
            <a:endParaRPr/>
          </a:p>
        </p:txBody>
      </p:sp>
      <p:sp>
        <p:nvSpPr>
          <p:cNvPr id="241" name="CustomShape 16"/>
          <p:cNvSpPr/>
          <p:nvPr/>
        </p:nvSpPr>
        <p:spPr>
          <a:xfrm>
            <a:off x="6766560" y="5303520"/>
            <a:ext cx="1645920" cy="1371600"/>
          </a:xfrm>
          <a:prstGeom prst="roundRect">
            <a:avLst>
              <a:gd name="adj" fmla="val 3600"/>
            </a:avLst>
          </a:prstGeom>
          <a:solidFill>
            <a:srgbClr val="ffff99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Detector</a:t>
            </a:r>
            <a:endParaRPr/>
          </a:p>
          <a:p>
            <a:pPr algn="ctr"/>
            <a:r>
              <a:rPr lang="en-US">
                <a:latin typeface="Arial"/>
              </a:rPr>
              <a:t>Environment</a:t>
            </a:r>
            <a:endParaRPr/>
          </a:p>
        </p:txBody>
      </p:sp>
      <p:sp>
        <p:nvSpPr>
          <p:cNvPr id="242" name="Line 17"/>
          <p:cNvSpPr/>
          <p:nvPr/>
        </p:nvSpPr>
        <p:spPr>
          <a:xfrm>
            <a:off x="1737360" y="3566160"/>
            <a:ext cx="1645920" cy="2743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43" name="Line 18"/>
          <p:cNvSpPr/>
          <p:nvPr/>
        </p:nvSpPr>
        <p:spPr>
          <a:xfrm>
            <a:off x="1737360" y="2926080"/>
            <a:ext cx="1645920" cy="82296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44" name="Line 19"/>
          <p:cNvSpPr/>
          <p:nvPr/>
        </p:nvSpPr>
        <p:spPr>
          <a:xfrm>
            <a:off x="1737360" y="2377440"/>
            <a:ext cx="1645920" cy="11887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45" name="Line 20"/>
          <p:cNvSpPr/>
          <p:nvPr/>
        </p:nvSpPr>
        <p:spPr>
          <a:xfrm flipV="1">
            <a:off x="5486400" y="3383280"/>
            <a:ext cx="1135440" cy="36576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46" name="Line 21"/>
          <p:cNvSpPr/>
          <p:nvPr/>
        </p:nvSpPr>
        <p:spPr>
          <a:xfrm>
            <a:off x="5486400" y="3749040"/>
            <a:ext cx="1135440" cy="36576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47" name="Line 22"/>
          <p:cNvSpPr/>
          <p:nvPr/>
        </p:nvSpPr>
        <p:spPr>
          <a:xfrm flipV="1">
            <a:off x="1554480" y="4206600"/>
            <a:ext cx="2377440" cy="10969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48" name="Line 23"/>
          <p:cNvSpPr/>
          <p:nvPr/>
        </p:nvSpPr>
        <p:spPr>
          <a:xfrm flipV="1">
            <a:off x="3657600" y="4206600"/>
            <a:ext cx="548640" cy="10969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49" name="Line 24"/>
          <p:cNvSpPr/>
          <p:nvPr/>
        </p:nvSpPr>
        <p:spPr>
          <a:xfrm flipH="1" flipV="1">
            <a:off x="4663440" y="4206600"/>
            <a:ext cx="1005840" cy="112248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50" name="Line 25"/>
          <p:cNvSpPr/>
          <p:nvPr/>
        </p:nvSpPr>
        <p:spPr>
          <a:xfrm flipH="1" flipV="1">
            <a:off x="5120640" y="4206600"/>
            <a:ext cx="2468880" cy="10969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51" name="Line 26"/>
          <p:cNvSpPr/>
          <p:nvPr/>
        </p:nvSpPr>
        <p:spPr>
          <a:xfrm>
            <a:off x="3200400" y="2651760"/>
            <a:ext cx="1097280" cy="640440"/>
          </a:xfrm>
          <a:prstGeom prst="line">
            <a:avLst/>
          </a:prstGeom>
          <a:ln w="18360">
            <a:solidFill>
              <a:srgbClr val="666666"/>
            </a:solidFill>
            <a:round/>
            <a:headEnd len="med" type="triangle" w="med"/>
            <a:tailEnd len="med" type="triangle" w="med"/>
          </a:ln>
        </p:spPr>
      </p:sp>
      <p:sp>
        <p:nvSpPr>
          <p:cNvPr id="252" name="Line 27"/>
          <p:cNvSpPr/>
          <p:nvPr/>
        </p:nvSpPr>
        <p:spPr>
          <a:xfrm flipV="1">
            <a:off x="4572000" y="2651760"/>
            <a:ext cx="914400" cy="64044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53" name="Line 28"/>
          <p:cNvSpPr/>
          <p:nvPr/>
        </p:nvSpPr>
        <p:spPr>
          <a:xfrm>
            <a:off x="6583680" y="2194560"/>
            <a:ext cx="548640" cy="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54" name="CustomShape 29"/>
          <p:cNvSpPr/>
          <p:nvPr/>
        </p:nvSpPr>
        <p:spPr>
          <a:xfrm>
            <a:off x="182880" y="393192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CCDB</a:t>
            </a:r>
            <a:endParaRPr/>
          </a:p>
        </p:txBody>
      </p:sp>
      <p:sp>
        <p:nvSpPr>
          <p:cNvPr id="255" name="CustomShape 30"/>
          <p:cNvSpPr/>
          <p:nvPr/>
        </p:nvSpPr>
        <p:spPr>
          <a:xfrm>
            <a:off x="182880" y="4572000"/>
            <a:ext cx="1554480" cy="45720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>
            <a:solidFill>
              <a:srgbClr val="808080"/>
            </a:solidFill>
          </a:ln>
        </p:spPr>
        <p:txBody>
          <a:bodyPr wrap="none" lIns="90000" rIns="90000" tIns="45000" bIns="45000" anchor="ctr"/>
          <a:p>
            <a:pPr algn="ctr"/>
            <a:r>
              <a:rPr lang="en-US">
                <a:latin typeface="Arial"/>
              </a:rPr>
              <a:t>IOC Factory</a:t>
            </a:r>
            <a:endParaRPr/>
          </a:p>
        </p:txBody>
      </p:sp>
      <p:sp>
        <p:nvSpPr>
          <p:cNvPr id="256" name="Line 31"/>
          <p:cNvSpPr/>
          <p:nvPr/>
        </p:nvSpPr>
        <p:spPr>
          <a:xfrm flipV="1">
            <a:off x="1737360" y="3931920"/>
            <a:ext cx="1641240" cy="27468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sp>
        <p:nvSpPr>
          <p:cNvPr id="257" name="Line 32"/>
          <p:cNvSpPr/>
          <p:nvPr/>
        </p:nvSpPr>
        <p:spPr>
          <a:xfrm flipV="1">
            <a:off x="1737360" y="4023360"/>
            <a:ext cx="1641240" cy="731520"/>
          </a:xfrm>
          <a:prstGeom prst="line">
            <a:avLst/>
          </a:prstGeom>
          <a:ln w="18360">
            <a:solidFill>
              <a:srgbClr val="666666"/>
            </a:solidFill>
            <a:round/>
            <a:tailEnd len="med" type="triangle" w="med"/>
          </a:ln>
        </p:spPr>
      </p:sp>
      <p:pic>
        <p:nvPicPr>
          <p:cNvPr id="25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4800" y="1094760"/>
            <a:ext cx="7622640" cy="5529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Detector Controls</a:t>
            </a:r>
            <a:endParaRPr/>
          </a:p>
        </p:txBody>
      </p:sp>
      <p:sp>
        <p:nvSpPr>
          <p:cNvPr id="260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CustomShape 3"/>
          <p:cNvSpPr/>
          <p:nvPr/>
        </p:nvSpPr>
        <p:spPr>
          <a:xfrm>
            <a:off x="216000" y="1656000"/>
            <a:ext cx="733788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CAEN SY4527 power supply with integrated EPICS IOC.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CAEN Integration Manual produced.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Wiener mPOD power supply IOC developed.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Wiener Integration Manual produced.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Both power supply manufacturers will be available to ESS instrument teams in production.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Both power supplies connected to ESSIIP HV test box.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Detector Group are preparing readout electronics demonstrator for ESSIIP, which may be used with He3 tubes to provide data events.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This is expected around March 2017.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Detector Controls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CustomShape 3"/>
          <p:cNvSpPr/>
          <p:nvPr/>
        </p:nvSpPr>
        <p:spPr>
          <a:xfrm>
            <a:off x="216000" y="1656000"/>
            <a:ext cx="733788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CAEN SY4527 power supply with integrated EPICS IOC.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CAEN Integration Manual produced.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Wiener mPOD power supply IOC developed.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Wiener Integration Manual produced.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Both power supply manufacturers will be available to ESS instrument teams in production.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Both power supplies connected to ESSIIP HV test box.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Detector Group are preparing readout electronics demonstrator for ESSIIP, which may be used with He3 tubes to provide data events.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This is expected around March 2017.</a:t>
            </a:r>
            <a:endParaRPr/>
          </a:p>
        </p:txBody>
      </p:sp>
      <p:pic>
        <p:nvPicPr>
          <p:cNvPr id="265" name="" descr=""/>
          <p:cNvPicPr/>
          <p:nvPr/>
        </p:nvPicPr>
        <p:blipFill>
          <a:blip r:embed="rId1"/>
          <a:srcRect l="265937" t="0" r="0" b="396875"/>
          <a:stretch>
            <a:fillRect/>
          </a:stretch>
        </p:blipFill>
        <p:spPr>
          <a:xfrm rot="5400000">
            <a:off x="1683000" y="1042920"/>
            <a:ext cx="5970960" cy="4928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Motion Control</a:t>
            </a:r>
            <a:endParaRPr/>
          </a:p>
        </p:txBody>
      </p:sp>
      <p:sp>
        <p:nvSpPr>
          <p:cNvPr id="267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CustomShape 3"/>
          <p:cNvSpPr/>
          <p:nvPr/>
        </p:nvSpPr>
        <p:spPr>
          <a:xfrm>
            <a:off x="216000" y="1656000"/>
            <a:ext cx="733788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Beckhoff TwinCAT motion controller.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IO via EtherCAT terminals.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Custom communication interface with PLC, using model 3 driver on the EPICS side.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Integrated with EEE.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ESSIIP runs a single axis, with limit switches and home position sensor.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Motion Control</a:t>
            </a:r>
            <a:endParaRPr/>
          </a:p>
        </p:txBody>
      </p:sp>
      <p:sp>
        <p:nvSpPr>
          <p:cNvPr id="270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CustomShape 3"/>
          <p:cNvSpPr/>
          <p:nvPr/>
        </p:nvSpPr>
        <p:spPr>
          <a:xfrm>
            <a:off x="216000" y="1656000"/>
            <a:ext cx="733788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Beckhoff TwinCAT motion controller.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IO via EtherCAT terminals.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Custom communication interface with model 3 driver on EPICS side.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Integrated with EEE.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solidFill>
                  <a:srgbClr val="000000"/>
                </a:solidFill>
                <a:latin typeface="Arial"/>
                <a:ea typeface="DejaVu Sans"/>
              </a:rPr>
              <a:t>ESSIIP runs a single axis, with limit switches and home position sensor.</a:t>
            </a:r>
            <a:endParaRPr/>
          </a:p>
        </p:txBody>
      </p:sp>
      <p:pic>
        <p:nvPicPr>
          <p:cNvPr id="272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89480" y="1188720"/>
            <a:ext cx="7531200" cy="5186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57200" y="274680"/>
            <a:ext cx="7135920" cy="1139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  <a:ea typeface="DejaVu Sans"/>
              </a:rPr>
              <a:t>ESSIIP Chopper Controls</a:t>
            </a:r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274320" y="1756800"/>
            <a:ext cx="8684280" cy="49158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CustomShape 3"/>
          <p:cNvSpPr/>
          <p:nvPr/>
        </p:nvSpPr>
        <p:spPr>
          <a:xfrm>
            <a:off x="216000" y="1656000"/>
            <a:ext cx="8470440" cy="136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First ESS CHopper Integration Controller (CHIC) prototype.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Beckhoff drive controller for mechanical 'mini-chopper'.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Modbus interface with EPICS IOC.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</a:rPr>
              <a:t>Preliminary ICD agreed and implemented.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Chopper 'Top Dead Centre' pulsetrain timestamped by MRF timing system (EPICS).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Precision timestamps available to DMSC for software chopper veto.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>
                <a:solidFill>
                  <a:srgbClr val="000000"/>
                </a:solidFill>
                <a:latin typeface="Arial"/>
                <a:ea typeface="DejaVu Sans"/>
              </a:rPr>
              <a:t>Timing system provides synchronisation reference pulses to chopper drive (yet to be implemented).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