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7" r:id="rId3"/>
    <p:sldId id="256"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36C3B-E222-405A-B083-00F670F2211B}" type="datetimeFigureOut">
              <a:rPr lang="en-GB" smtClean="0"/>
              <a:t>04/10/2016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2F1E66-D083-4C91-90EF-F353933DEF6A}"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8A418F-794B-470A-85FF-C47A9F7E4C3F}" type="datetime1">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B64063-9339-4835-B1DB-447A97845C67}" type="datetime1">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C0C706-D779-4707-B31E-3EF530AA2AC5}" type="datetime1">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910417-872C-4D8D-BD80-601A97495B36}" type="datetime1">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BCE14D-3FCB-4FF5-A944-1D70F4897BA1}" type="datetime1">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01B9C7-F9E3-4170-9AD7-7726B99A9D45}" type="datetime1">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F47927-39BA-4F75-B763-006427A03A2C}" type="datetime1">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320E30-E725-4E32-9BEF-B8F5A22DA7D5}" type="datetime1">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AF69E-8E44-4003-B937-A19B46FA69F9}" type="datetime1">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308D3-DD7F-41F2-9282-A4B3AB331A00}" type="datetime1">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BD991-4155-4A8E-B461-13BA772E003C}" type="datetime1">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A7B93-C500-47AA-BB66-B2F5A9E7C79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0DF0F-A4DE-4FFD-B99A-94C8392A831F}" type="datetime1">
              <a:rPr lang="en-GB" smtClean="0"/>
              <a:t>04/10/2016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A7B93-C500-47AA-BB66-B2F5A9E7C79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CA7B93-C500-47AA-BB66-B2F5A9E7C793}" type="slidenum">
              <a:rPr lang="en-GB" smtClean="0"/>
              <a:t>1</a:t>
            </a:fld>
            <a:endParaRPr lang="en-GB"/>
          </a:p>
        </p:txBody>
      </p:sp>
      <p:sp>
        <p:nvSpPr>
          <p:cNvPr id="3" name="TextBox 2"/>
          <p:cNvSpPr txBox="1"/>
          <p:nvPr/>
        </p:nvSpPr>
        <p:spPr>
          <a:xfrm>
            <a:off x="3563888" y="2420888"/>
            <a:ext cx="1929438" cy="1877437"/>
          </a:xfrm>
          <a:prstGeom prst="rect">
            <a:avLst/>
          </a:prstGeom>
          <a:noFill/>
        </p:spPr>
        <p:txBody>
          <a:bodyPr wrap="none" rtlCol="0">
            <a:spAutoFit/>
          </a:bodyPr>
          <a:lstStyle/>
          <a:p>
            <a:pPr algn="ctr"/>
            <a:r>
              <a:rPr lang="en-US" sz="3200" b="1" dirty="0" smtClean="0">
                <a:solidFill>
                  <a:schemeClr val="tx2"/>
                </a:solidFill>
              </a:rPr>
              <a:t>ESHAC 5</a:t>
            </a:r>
          </a:p>
          <a:p>
            <a:pPr algn="ctr"/>
            <a:r>
              <a:rPr lang="en-US" sz="3200" dirty="0" smtClean="0"/>
              <a:t>Close out</a:t>
            </a:r>
          </a:p>
          <a:p>
            <a:pPr algn="ctr"/>
            <a:endParaRPr lang="en-US" sz="3200" dirty="0"/>
          </a:p>
          <a:p>
            <a:pPr algn="ctr"/>
            <a:r>
              <a:rPr lang="en-US" sz="2000" dirty="0" smtClean="0"/>
              <a:t>04 October 2016</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355038"/>
          </a:xfrm>
          <a:prstGeom prst="rect">
            <a:avLst/>
          </a:prstGeom>
          <a:noFill/>
        </p:spPr>
        <p:txBody>
          <a:bodyPr wrap="square" rtlCol="0">
            <a:spAutoFit/>
          </a:bodyPr>
          <a:lstStyle/>
          <a:p>
            <a:pPr algn="just">
              <a:spcBef>
                <a:spcPts val="600"/>
              </a:spcBef>
            </a:pPr>
            <a:r>
              <a:rPr lang="en-GB" dirty="0" smtClean="0"/>
              <a:t>ESS </a:t>
            </a:r>
            <a:r>
              <a:rPr lang="en-GB" dirty="0"/>
              <a:t>responded to the recommendations from the last ESHAC meeting. The committee is invited to evaluate the responses and comment where </a:t>
            </a:r>
            <a:r>
              <a:rPr lang="en-GB" dirty="0" smtClean="0"/>
              <a:t>appropriate.</a:t>
            </a:r>
          </a:p>
          <a:p>
            <a:endParaRPr lang="en-GB" i="1" dirty="0" smtClean="0">
              <a:solidFill>
                <a:srgbClr val="0070C0"/>
              </a:solidFill>
            </a:endParaRPr>
          </a:p>
          <a:p>
            <a:r>
              <a:rPr lang="en-GB" b="1" i="1" dirty="0" smtClean="0">
                <a:solidFill>
                  <a:srgbClr val="0070C0"/>
                </a:solidFill>
              </a:rPr>
              <a:t>(</a:t>
            </a:r>
            <a:r>
              <a:rPr lang="en-GB" b="1" i="1" dirty="0">
                <a:solidFill>
                  <a:srgbClr val="0070C0"/>
                </a:solidFill>
              </a:rPr>
              <a:t>52) Incorporate a Controlled Access mode into the PSS proposal to SSM.</a:t>
            </a:r>
            <a:endParaRPr lang="en-GB" b="1" dirty="0">
              <a:solidFill>
                <a:srgbClr val="0070C0"/>
              </a:solidFill>
            </a:endParaRPr>
          </a:p>
          <a:p>
            <a:pPr algn="just">
              <a:spcBef>
                <a:spcPts val="600"/>
              </a:spcBef>
            </a:pPr>
            <a:r>
              <a:rPr lang="en-GB" dirty="0"/>
              <a:t>Currently the PSS system includes a controlled access mode, and this will be presented to SSM in November 2016. There is a planned meeting where ESS introduces the PSS strategy, analysis, software, hardware and shows the test stand that has been developed here at ESS.</a:t>
            </a:r>
          </a:p>
          <a:p>
            <a:pPr>
              <a:spcBef>
                <a:spcPts val="600"/>
              </a:spcBef>
            </a:pPr>
            <a:r>
              <a:rPr lang="en-GB" dirty="0">
                <a:solidFill>
                  <a:srgbClr val="FF0000"/>
                </a:solidFill>
              </a:rPr>
              <a:t>Comments from ESHAC: the Committee hopes that SSM will be able to accept ESS’s proposal concerning the controlled access mode. The Committee is convinced that the incorporation of a controlled access mode will contribute to a reduction of the individual and collective radiation doses, as it will limit the number of tunnel searches.</a:t>
            </a:r>
          </a:p>
          <a:p>
            <a:pPr algn="just">
              <a:spcBef>
                <a:spcPts val="600"/>
              </a:spcBef>
            </a:pPr>
            <a:endParaRPr lang="en-GB" dirty="0">
              <a:solidFill>
                <a:srgbClr val="FF0000"/>
              </a:solidFill>
            </a:endParaRPr>
          </a:p>
          <a:p>
            <a:pPr algn="just">
              <a:spcBef>
                <a:spcPts val="600"/>
              </a:spcBef>
            </a:pPr>
            <a:endParaRPr lang="en-GB" dirty="0"/>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0"/>
            <a:ext cx="8964488" cy="8494633"/>
          </a:xfrm>
          <a:prstGeom prst="rect">
            <a:avLst/>
          </a:prstGeom>
          <a:noFill/>
        </p:spPr>
        <p:txBody>
          <a:bodyPr wrap="square" rtlCol="0">
            <a:spAutoFit/>
          </a:bodyPr>
          <a:lstStyle/>
          <a:p>
            <a:r>
              <a:rPr lang="en-US" b="1" dirty="0" smtClean="0"/>
              <a:t>Top 6 recommendations</a:t>
            </a:r>
            <a:endParaRPr lang="en-US" b="1" dirty="0"/>
          </a:p>
          <a:p>
            <a:pPr lvl="0">
              <a:spcBef>
                <a:spcPts val="1200"/>
              </a:spcBef>
            </a:pPr>
            <a:r>
              <a:rPr lang="en-GB" b="1" dirty="0" smtClean="0"/>
              <a:t>Radiation Monitoring System</a:t>
            </a:r>
          </a:p>
          <a:p>
            <a:pPr lvl="0"/>
            <a:r>
              <a:rPr lang="en-GB" dirty="0" smtClean="0">
                <a:solidFill>
                  <a:srgbClr val="002060"/>
                </a:solidFill>
              </a:rPr>
              <a:t>The </a:t>
            </a:r>
            <a:r>
              <a:rPr lang="en-GB" dirty="0">
                <a:solidFill>
                  <a:srgbClr val="002060"/>
                </a:solidFill>
              </a:rPr>
              <a:t>Committee recommends that ESS deals with radiation monitoring issues </a:t>
            </a:r>
            <a:r>
              <a:rPr lang="en-GB" u="sng" dirty="0">
                <a:solidFill>
                  <a:srgbClr val="002060"/>
                </a:solidFill>
              </a:rPr>
              <a:t>with the highest priority</a:t>
            </a:r>
            <a:r>
              <a:rPr lang="en-GB" dirty="0">
                <a:solidFill>
                  <a:srgbClr val="002060"/>
                </a:solidFill>
              </a:rPr>
              <a:t>. Monitors must be specified and tested if no reference exists (in particular electronics most probably need to be able to cope with pulsed beams</a:t>
            </a:r>
            <a:r>
              <a:rPr lang="en-GB" dirty="0" smtClean="0">
                <a:solidFill>
                  <a:srgbClr val="002060"/>
                </a:solidFill>
              </a:rPr>
              <a:t>). The Committee was surprised to learn that in-kind contributions were again considered for radiation monitoring.</a:t>
            </a:r>
            <a:endParaRPr lang="en-GB" dirty="0"/>
          </a:p>
          <a:p>
            <a:pPr lvl="0">
              <a:spcBef>
                <a:spcPts val="1200"/>
              </a:spcBef>
            </a:pPr>
            <a:r>
              <a:rPr lang="en-GB" b="1" dirty="0" smtClean="0"/>
              <a:t>Radiation physics calculations (shielding, activation, ...)</a:t>
            </a:r>
          </a:p>
          <a:p>
            <a:pPr lvl="0"/>
            <a:r>
              <a:rPr lang="en-GB" dirty="0" smtClean="0">
                <a:solidFill>
                  <a:srgbClr val="002060"/>
                </a:solidFill>
              </a:rPr>
              <a:t>The Committee reiterates its continuous recommendation to have the necessary competence and resources for radiation shielding calculations within the EH&amp;S Division.</a:t>
            </a:r>
            <a:endParaRPr lang="en-US" b="1" dirty="0"/>
          </a:p>
          <a:p>
            <a:pPr lvl="0">
              <a:spcBef>
                <a:spcPts val="1200"/>
              </a:spcBef>
            </a:pPr>
            <a:r>
              <a:rPr lang="en-US" b="1" dirty="0" smtClean="0"/>
              <a:t>ES&amp;H + Q resources for normal operations</a:t>
            </a:r>
            <a:endParaRPr lang="en-GB" b="1" dirty="0" smtClean="0"/>
          </a:p>
          <a:p>
            <a:pPr lvl="0"/>
            <a:r>
              <a:rPr lang="en-US" dirty="0" smtClean="0">
                <a:solidFill>
                  <a:srgbClr val="002060"/>
                </a:solidFill>
              </a:rPr>
              <a:t>The Committee recommends that ESS reviews its resource planning for ESH+Q taking into account the detailed recommendations formulated by ESHAC.</a:t>
            </a:r>
            <a:endParaRPr lang="en-US" dirty="0"/>
          </a:p>
          <a:p>
            <a:pPr lvl="0">
              <a:spcBef>
                <a:spcPts val="1200"/>
              </a:spcBef>
            </a:pPr>
            <a:r>
              <a:rPr lang="en-US" b="1" dirty="0" smtClean="0"/>
              <a:t>Licensing</a:t>
            </a:r>
          </a:p>
          <a:p>
            <a:pPr lvl="0"/>
            <a:r>
              <a:rPr lang="en-US" dirty="0" smtClean="0">
                <a:solidFill>
                  <a:srgbClr val="002060"/>
                </a:solidFill>
              </a:rPr>
              <a:t>See reply to question no. 2 of ESS charge.</a:t>
            </a:r>
            <a:endParaRPr lang="en-US" dirty="0">
              <a:solidFill>
                <a:srgbClr val="002060"/>
              </a:solidFill>
            </a:endParaRPr>
          </a:p>
          <a:p>
            <a:pPr lvl="0">
              <a:spcBef>
                <a:spcPts val="1200"/>
              </a:spcBef>
            </a:pPr>
            <a:r>
              <a:rPr lang="en-US" b="1" dirty="0" smtClean="0"/>
              <a:t>CE certification / In kind contribution management</a:t>
            </a:r>
            <a:endParaRPr lang="en-US" b="1" dirty="0"/>
          </a:p>
          <a:p>
            <a:pPr lvl="0">
              <a:spcBef>
                <a:spcPts val="1200"/>
              </a:spcBef>
            </a:pPr>
            <a:r>
              <a:rPr lang="en-US" b="1" dirty="0" smtClean="0"/>
              <a:t>Installation</a:t>
            </a:r>
          </a:p>
          <a:p>
            <a:pPr lvl="0"/>
            <a:r>
              <a:rPr lang="en-US" b="1" dirty="0" smtClean="0"/>
              <a:t>Commissioning plan </a:t>
            </a:r>
          </a:p>
          <a:p>
            <a:pPr lvl="0"/>
            <a:r>
              <a:rPr lang="en-US" dirty="0" smtClean="0">
                <a:solidFill>
                  <a:schemeClr val="tx2"/>
                </a:solidFill>
              </a:rPr>
              <a:t>Resources + </a:t>
            </a:r>
            <a:r>
              <a:rPr lang="en-US" dirty="0" err="1" smtClean="0">
                <a:solidFill>
                  <a:schemeClr val="tx2"/>
                </a:solidFill>
              </a:rPr>
              <a:t>organisational</a:t>
            </a:r>
            <a:r>
              <a:rPr lang="en-US" dirty="0" smtClean="0">
                <a:solidFill>
                  <a:schemeClr val="tx2"/>
                </a:solidFill>
              </a:rPr>
              <a:t> and technical aspects</a:t>
            </a:r>
          </a:p>
          <a:p>
            <a:pPr lvl="0"/>
            <a:r>
              <a:rPr lang="en-US" dirty="0" smtClean="0">
                <a:solidFill>
                  <a:schemeClr val="tx2"/>
                </a:solidFill>
              </a:rPr>
              <a:t>Shielding simulations for warm part of </a:t>
            </a:r>
            <a:r>
              <a:rPr lang="en-US" dirty="0" err="1" smtClean="0">
                <a:solidFill>
                  <a:schemeClr val="tx2"/>
                </a:solidFill>
              </a:rPr>
              <a:t>linac</a:t>
            </a:r>
            <a:endParaRPr lang="en-US" dirty="0" smtClean="0">
              <a:solidFill>
                <a:schemeClr val="tx2"/>
              </a:solidFill>
            </a:endParaRPr>
          </a:p>
          <a:p>
            <a:pPr lvl="0"/>
            <a:r>
              <a:rPr lang="en-US" dirty="0" smtClean="0">
                <a:solidFill>
                  <a:schemeClr val="tx2"/>
                </a:solidFill>
              </a:rPr>
              <a:t>Safety </a:t>
            </a:r>
            <a:r>
              <a:rPr lang="en-US" dirty="0" err="1" smtClean="0">
                <a:solidFill>
                  <a:schemeClr val="tx2"/>
                </a:solidFill>
              </a:rPr>
              <a:t>organisation</a:t>
            </a:r>
            <a:r>
              <a:rPr lang="en-US" dirty="0" smtClean="0">
                <a:solidFill>
                  <a:schemeClr val="tx2"/>
                </a:solidFill>
              </a:rPr>
              <a:t> for co-activity (with SKANSKA)</a:t>
            </a:r>
          </a:p>
          <a:p>
            <a:pPr lvl="0"/>
            <a:endParaRPr lang="en-GB" dirty="0" smtClean="0"/>
          </a:p>
          <a:p>
            <a:pPr lvl="0"/>
            <a:endParaRPr lang="en-US" dirty="0"/>
          </a:p>
          <a:p>
            <a:pPr lvl="0"/>
            <a:endParaRPr lang="en-GB" dirty="0"/>
          </a:p>
          <a:p>
            <a:endParaRPr lang="en-US" b="1" dirty="0" smtClean="0"/>
          </a:p>
          <a:p>
            <a:endParaRPr lang="en-US" b="1" dirty="0" smtClean="0"/>
          </a:p>
          <a:p>
            <a:endParaRPr lang="en-US" dirty="0"/>
          </a:p>
          <a:p>
            <a:endParaRPr lang="en-GB" dirty="0"/>
          </a:p>
        </p:txBody>
      </p:sp>
      <p:sp>
        <p:nvSpPr>
          <p:cNvPr id="4" name="Slide Number Placeholder 3"/>
          <p:cNvSpPr>
            <a:spLocks noGrp="1"/>
          </p:cNvSpPr>
          <p:nvPr>
            <p:ph type="sldNum" sz="quarter" idx="12"/>
          </p:nvPr>
        </p:nvSpPr>
        <p:spPr/>
        <p:txBody>
          <a:bodyPr/>
          <a:lstStyle/>
          <a:p>
            <a:fld id="{07CA7B93-C500-47AA-BB66-B2F5A9E7C793}" type="slidenum">
              <a:rPr lang="en-GB" smtClean="0"/>
              <a:t>11</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370975"/>
          </a:xfrm>
          <a:prstGeom prst="rect">
            <a:avLst/>
          </a:prstGeom>
          <a:noFill/>
        </p:spPr>
        <p:txBody>
          <a:bodyPr wrap="square" rtlCol="0">
            <a:spAutoFit/>
          </a:bodyPr>
          <a:lstStyle/>
          <a:p>
            <a:pPr lvl="0" algn="just">
              <a:spcBef>
                <a:spcPts val="600"/>
              </a:spcBef>
            </a:pPr>
            <a:r>
              <a:rPr lang="en-GB" b="1" dirty="0">
                <a:solidFill>
                  <a:srgbClr val="0070C0"/>
                </a:solidFill>
              </a:rPr>
              <a:t>How do you look upon the organisation of ESH and Q and the included cost estimate for the future operational </a:t>
            </a:r>
            <a:r>
              <a:rPr lang="en-GB" b="1" dirty="0" smtClean="0">
                <a:solidFill>
                  <a:srgbClr val="0070C0"/>
                </a:solidFill>
              </a:rPr>
              <a:t>phase?</a:t>
            </a:r>
            <a:endParaRPr lang="en-GB" b="1" dirty="0">
              <a:solidFill>
                <a:srgbClr val="0070C0"/>
              </a:solidFill>
            </a:endParaRPr>
          </a:p>
          <a:p>
            <a:pPr algn="just">
              <a:spcBef>
                <a:spcPts val="600"/>
              </a:spcBef>
            </a:pPr>
            <a:r>
              <a:rPr lang="en-GB" dirty="0"/>
              <a:t>The Committee believes that the proposed resources for operational radiation protection are </a:t>
            </a:r>
            <a:r>
              <a:rPr lang="en-GB" dirty="0" smtClean="0"/>
              <a:t>adequate, except for the function of </a:t>
            </a:r>
            <a:r>
              <a:rPr lang="en-GB" b="1" dirty="0" smtClean="0"/>
              <a:t>RPE</a:t>
            </a:r>
            <a:r>
              <a:rPr lang="en-GB" dirty="0" smtClean="0"/>
              <a:t> where a single position is considered not to be sufficient and except for </a:t>
            </a:r>
            <a:r>
              <a:rPr lang="en-GB" dirty="0" err="1" smtClean="0"/>
              <a:t>electronical</a:t>
            </a:r>
            <a:r>
              <a:rPr lang="en-GB" dirty="0" smtClean="0"/>
              <a:t> maintenance of radiation monitors, where an extra 2 FTE could be necessary. </a:t>
            </a:r>
            <a:endParaRPr lang="en-GB" dirty="0"/>
          </a:p>
          <a:p>
            <a:pPr algn="just">
              <a:spcBef>
                <a:spcPts val="600"/>
              </a:spcBef>
            </a:pPr>
            <a:r>
              <a:rPr lang="en-GB" dirty="0"/>
              <a:t>The Committee reiterates its continuous recommendation to have the necessary competence and resources for </a:t>
            </a:r>
            <a:r>
              <a:rPr lang="en-GB" b="1" dirty="0"/>
              <a:t>radiation </a:t>
            </a:r>
            <a:r>
              <a:rPr lang="en-GB" b="1" dirty="0" smtClean="0"/>
              <a:t>physics calculations </a:t>
            </a:r>
            <a:r>
              <a:rPr lang="en-GB" dirty="0" smtClean="0"/>
              <a:t>(shielding, activation ,...)</a:t>
            </a:r>
            <a:r>
              <a:rPr lang="en-GB" b="1" dirty="0" smtClean="0"/>
              <a:t> </a:t>
            </a:r>
            <a:r>
              <a:rPr lang="en-GB" dirty="0"/>
              <a:t>within the EH&amp;S Division. This should also allow maintaining a close link between the people doing the calculations and the people doing the operational radiation protection, which from experience in other large accelerator facilities is of key importance.</a:t>
            </a:r>
          </a:p>
          <a:p>
            <a:pPr algn="just">
              <a:spcBef>
                <a:spcPts val="600"/>
              </a:spcBef>
            </a:pPr>
            <a:r>
              <a:rPr lang="en-GB" dirty="0"/>
              <a:t>The Committee recommends that within the OHS Unit, one specialist </a:t>
            </a:r>
            <a:r>
              <a:rPr lang="en-GB" b="1" dirty="0"/>
              <a:t>in biology safety </a:t>
            </a:r>
            <a:r>
              <a:rPr lang="en-GB" dirty="0"/>
              <a:t>should be hired (can be one of the three positions showed for experiments safety.</a:t>
            </a:r>
          </a:p>
          <a:p>
            <a:pPr algn="just">
              <a:spcBef>
                <a:spcPts val="600"/>
              </a:spcBef>
            </a:pPr>
            <a:r>
              <a:rPr lang="en-GB" dirty="0"/>
              <a:t>The Committee recommends that the OHS Unit has specific competence in </a:t>
            </a:r>
            <a:r>
              <a:rPr lang="en-GB" b="1" dirty="0"/>
              <a:t>laser safety</a:t>
            </a:r>
            <a:r>
              <a:rPr lang="en-GB" dirty="0"/>
              <a:t>, in view of the expected large number of lasers, including class 3B and 4, on the instruments</a:t>
            </a:r>
          </a:p>
          <a:p>
            <a:pPr algn="just">
              <a:spcBef>
                <a:spcPts val="600"/>
              </a:spcBef>
            </a:pPr>
            <a:r>
              <a:rPr lang="en-GB" dirty="0"/>
              <a:t>The Committee recommends that a position for </a:t>
            </a:r>
            <a:r>
              <a:rPr lang="en-GB" b="1" dirty="0"/>
              <a:t>electrical safety </a:t>
            </a:r>
            <a:r>
              <a:rPr lang="en-GB" dirty="0"/>
              <a:t>is included in the OHS Unit. This position should in particular be in charge of electrical safety related to electrical user equipment.</a:t>
            </a:r>
          </a:p>
          <a:p>
            <a:pPr algn="just">
              <a:spcBef>
                <a:spcPts val="600"/>
              </a:spcBef>
            </a:pPr>
            <a:r>
              <a:rPr lang="en-GB" dirty="0"/>
              <a:t>The Committee recommends that the OHS Unit should include sufficient resources to manage the </a:t>
            </a:r>
            <a:r>
              <a:rPr lang="en-GB" b="1" dirty="0"/>
              <a:t>safety follow up of contractors, works accident analyses</a:t>
            </a:r>
            <a:r>
              <a:rPr lang="en-GB" dirty="0"/>
              <a:t>, ... From experience the Committee estimates the need for this as 3 (technician) FTEs</a:t>
            </a:r>
            <a:r>
              <a:rPr lang="en-GB" dirty="0" smtClean="0"/>
              <a:t>.</a:t>
            </a: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847207"/>
          </a:xfrm>
          <a:prstGeom prst="rect">
            <a:avLst/>
          </a:prstGeom>
          <a:noFill/>
        </p:spPr>
        <p:txBody>
          <a:bodyPr wrap="square" rtlCol="0">
            <a:spAutoFit/>
          </a:bodyPr>
          <a:lstStyle/>
          <a:p>
            <a:pPr lvl="0" algn="just">
              <a:spcBef>
                <a:spcPts val="600"/>
              </a:spcBef>
            </a:pPr>
            <a:r>
              <a:rPr lang="en-GB" b="1" dirty="0">
                <a:solidFill>
                  <a:srgbClr val="0070C0"/>
                </a:solidFill>
              </a:rPr>
              <a:t>How do you look upon the organisation of ESH and Q and the included cost estimate for the future operational </a:t>
            </a:r>
            <a:r>
              <a:rPr lang="en-GB" b="1" dirty="0" smtClean="0">
                <a:solidFill>
                  <a:srgbClr val="0070C0"/>
                </a:solidFill>
              </a:rPr>
              <a:t>phase?</a:t>
            </a:r>
            <a:endParaRPr lang="en-GB" b="1" dirty="0">
              <a:solidFill>
                <a:srgbClr val="0070C0"/>
              </a:solidFill>
            </a:endParaRPr>
          </a:p>
          <a:p>
            <a:pPr algn="just">
              <a:spcBef>
                <a:spcPts val="600"/>
              </a:spcBef>
            </a:pPr>
            <a:r>
              <a:rPr lang="en-GB" dirty="0" smtClean="0"/>
              <a:t>The </a:t>
            </a:r>
            <a:r>
              <a:rPr lang="en-GB" dirty="0"/>
              <a:t>Committee recommends that the OHS Unit should include sufficient resources for </a:t>
            </a:r>
            <a:r>
              <a:rPr lang="en-GB" b="1" dirty="0"/>
              <a:t>safety training</a:t>
            </a:r>
            <a:r>
              <a:rPr lang="en-GB" dirty="0"/>
              <a:t>. The Committee believes that the 1 FTE proposed by ESS would not be sufficient. This task could be shared with the 3 FTE mentioned in the previous recommendation. The Committee takes it for granted that the necessary IT resources are available within the ESS organisation to provide the necessary support for the administrative management of safety training databases (and IT needs to manage other ESH &amp; Q issues).</a:t>
            </a:r>
          </a:p>
          <a:p>
            <a:pPr algn="just">
              <a:spcBef>
                <a:spcPts val="600"/>
              </a:spcBef>
            </a:pPr>
            <a:r>
              <a:rPr lang="en-GB" dirty="0"/>
              <a:t>The Committee recommends that within the ESS organisation chart, the required positions are foreseen to have “</a:t>
            </a:r>
            <a:r>
              <a:rPr lang="en-GB" b="1" dirty="0"/>
              <a:t>Experimental Hall Operators</a:t>
            </a:r>
            <a:r>
              <a:rPr lang="en-GB" dirty="0"/>
              <a:t>”, such as to have at least one person present 24h/7d. These people will have to assume a number of safety responsibilities, which clearly need to be defined. In particular, these people will be involved in the emergency response (injuries, fire alarms, ...). </a:t>
            </a:r>
          </a:p>
        </p:txBody>
      </p:sp>
      <p:sp>
        <p:nvSpPr>
          <p:cNvPr id="6" name="Slide Number Placeholder 5"/>
          <p:cNvSpPr>
            <a:spLocks noGrp="1"/>
          </p:cNvSpPr>
          <p:nvPr>
            <p:ph type="sldNum" sz="quarter" idx="12"/>
          </p:nvPr>
        </p:nvSpPr>
        <p:spPr/>
        <p:txBody>
          <a:bodyPr/>
          <a:lstStyle/>
          <a:p>
            <a:fld id="{07CA7B93-C500-47AA-BB66-B2F5A9E7C793}" type="slidenum">
              <a:rPr lang="en-GB" smtClean="0"/>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370975"/>
          </a:xfrm>
          <a:prstGeom prst="rect">
            <a:avLst/>
          </a:prstGeom>
          <a:noFill/>
        </p:spPr>
        <p:txBody>
          <a:bodyPr wrap="square" rtlCol="0">
            <a:spAutoFit/>
          </a:bodyPr>
          <a:lstStyle/>
          <a:p>
            <a:pPr lvl="0" algn="just">
              <a:spcBef>
                <a:spcPts val="600"/>
              </a:spcBef>
            </a:pPr>
            <a:r>
              <a:rPr lang="en-GB" b="1" dirty="0" smtClean="0">
                <a:solidFill>
                  <a:srgbClr val="0070C0"/>
                </a:solidFill>
              </a:rPr>
              <a:t>What </a:t>
            </a:r>
            <a:r>
              <a:rPr lang="en-GB" b="1" dirty="0">
                <a:solidFill>
                  <a:srgbClr val="0070C0"/>
                </a:solidFill>
              </a:rPr>
              <a:t>is your opinion about the status of our SSM application work and the associated time </a:t>
            </a:r>
            <a:r>
              <a:rPr lang="en-GB" b="1" dirty="0" smtClean="0">
                <a:solidFill>
                  <a:srgbClr val="0070C0"/>
                </a:solidFill>
              </a:rPr>
              <a:t>schedule?</a:t>
            </a:r>
            <a:endParaRPr lang="en-GB" b="1" dirty="0">
              <a:solidFill>
                <a:srgbClr val="0070C0"/>
              </a:solidFill>
            </a:endParaRPr>
          </a:p>
          <a:p>
            <a:pPr algn="just">
              <a:spcBef>
                <a:spcPts val="600"/>
              </a:spcBef>
            </a:pPr>
            <a:r>
              <a:rPr lang="en-GB" dirty="0"/>
              <a:t>The Committee acknowledges the important amount of work accomplished by ESS since the submission of application 2 related to providing complementary information request by </a:t>
            </a:r>
            <a:r>
              <a:rPr lang="en-GB" dirty="0" smtClean="0"/>
              <a:t>SSM.</a:t>
            </a:r>
          </a:p>
          <a:p>
            <a:pPr algn="just">
              <a:spcBef>
                <a:spcPts val="600"/>
              </a:spcBef>
            </a:pPr>
            <a:r>
              <a:rPr lang="en-GB" dirty="0" smtClean="0"/>
              <a:t>However</a:t>
            </a:r>
            <a:r>
              <a:rPr lang="en-GB" dirty="0"/>
              <a:t>, the Committee is worried by the amount of complementary information still to be submitted. In view of the time needed by SSM to do the final review before delivering the permit for installation, all the complementary information should be submitted to SSM before the end of 2016, otherwise the general project planning may be delayed. The Committee believes this is a very tight schedule.</a:t>
            </a:r>
          </a:p>
          <a:p>
            <a:pPr algn="just">
              <a:spcBef>
                <a:spcPts val="600"/>
              </a:spcBef>
            </a:pPr>
            <a:r>
              <a:rPr lang="en-GB" dirty="0"/>
              <a:t>The Committee is also worried about the tight schedule to obtain the permit 3 without causing further general project delays. In view of this tight schedule the Committee believes that it is necessary that permit 3 should be split in two consecutive permits, the first permit for beam at the end of the 2 </a:t>
            </a:r>
            <a:r>
              <a:rPr lang="en-GB" dirty="0" err="1"/>
              <a:t>GeV</a:t>
            </a:r>
            <a:r>
              <a:rPr lang="en-GB" dirty="0"/>
              <a:t> </a:t>
            </a:r>
            <a:r>
              <a:rPr lang="en-GB" dirty="0" err="1"/>
              <a:t>linac</a:t>
            </a:r>
            <a:r>
              <a:rPr lang="en-GB" dirty="0"/>
              <a:t> but without beam on target, the second permit for beam on target.</a:t>
            </a:r>
          </a:p>
          <a:p>
            <a:pPr algn="just">
              <a:spcBef>
                <a:spcPts val="600"/>
              </a:spcBef>
            </a:pPr>
            <a:r>
              <a:rPr lang="en-GB" dirty="0"/>
              <a:t>The Committee believes that work on application 3 should start as soon as possible </a:t>
            </a:r>
            <a:r>
              <a:rPr lang="en-GB" dirty="0" smtClean="0"/>
              <a:t>(i.e. basically today) to </a:t>
            </a:r>
            <a:r>
              <a:rPr lang="en-GB" dirty="0"/>
              <a:t>minimise the time between the delivery of the permit for the commissioning of the warm part of the </a:t>
            </a:r>
            <a:r>
              <a:rPr lang="en-GB" dirty="0" err="1"/>
              <a:t>linac</a:t>
            </a:r>
            <a:r>
              <a:rPr lang="en-GB" dirty="0"/>
              <a:t> </a:t>
            </a:r>
            <a:r>
              <a:rPr lang="en-GB" dirty="0" smtClean="0"/>
              <a:t>(definition of basic </a:t>
            </a:r>
            <a:r>
              <a:rPr lang="en-GB" dirty="0" err="1" smtClean="0"/>
              <a:t>requirmements</a:t>
            </a:r>
            <a:r>
              <a:rPr lang="en-GB" dirty="0" smtClean="0"/>
              <a:t> from SSM) </a:t>
            </a:r>
            <a:r>
              <a:rPr lang="en-GB" dirty="0" smtClean="0"/>
              <a:t>and </a:t>
            </a:r>
            <a:r>
              <a:rPr lang="en-GB" dirty="0"/>
              <a:t>the submission of the application for 2 </a:t>
            </a:r>
            <a:r>
              <a:rPr lang="en-GB" dirty="0" err="1"/>
              <a:t>GeV</a:t>
            </a:r>
            <a:r>
              <a:rPr lang="en-GB" dirty="0"/>
              <a:t> </a:t>
            </a:r>
            <a:r>
              <a:rPr lang="en-GB" dirty="0" smtClean="0"/>
              <a:t>beam.</a:t>
            </a:r>
          </a:p>
          <a:p>
            <a:pPr algn="just">
              <a:spcBef>
                <a:spcPts val="600"/>
              </a:spcBef>
            </a:pPr>
            <a:r>
              <a:rPr lang="en-GB" dirty="0" smtClean="0"/>
              <a:t>ESS </a:t>
            </a:r>
            <a:r>
              <a:rPr lang="en-GB" dirty="0"/>
              <a:t>should use lessons learned from the writing up of the application 2, in particular by nominating from the beginning a technical editor and by anticipating more time to write up the self assessment document.</a:t>
            </a:r>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354217"/>
          </a:xfrm>
          <a:prstGeom prst="rect">
            <a:avLst/>
          </a:prstGeom>
          <a:noFill/>
        </p:spPr>
        <p:txBody>
          <a:bodyPr wrap="square" rtlCol="0">
            <a:spAutoFit/>
          </a:bodyPr>
          <a:lstStyle/>
          <a:p>
            <a:pPr lvl="0" algn="just">
              <a:spcBef>
                <a:spcPts val="600"/>
              </a:spcBef>
            </a:pPr>
            <a:r>
              <a:rPr lang="en-GB" b="1" dirty="0" smtClean="0">
                <a:solidFill>
                  <a:srgbClr val="0070C0"/>
                </a:solidFill>
              </a:rPr>
              <a:t>How </a:t>
            </a:r>
            <a:r>
              <a:rPr lang="en-GB" b="1" dirty="0">
                <a:solidFill>
                  <a:srgbClr val="0070C0"/>
                </a:solidFill>
              </a:rPr>
              <a:t>do you look upon the work done for </a:t>
            </a:r>
            <a:r>
              <a:rPr lang="en-GB" b="1" dirty="0" smtClean="0">
                <a:solidFill>
                  <a:srgbClr val="0070C0"/>
                </a:solidFill>
              </a:rPr>
              <a:t>sustainability?</a:t>
            </a:r>
            <a:endParaRPr lang="en-GB" b="1" dirty="0">
              <a:solidFill>
                <a:srgbClr val="0070C0"/>
              </a:solidFill>
            </a:endParaRPr>
          </a:p>
          <a:p>
            <a:pPr algn="just">
              <a:spcBef>
                <a:spcPts val="600"/>
              </a:spcBef>
            </a:pPr>
            <a:r>
              <a:rPr lang="en-GB" dirty="0" smtClean="0"/>
              <a:t>As the subject was not  dealt with during the meeting, the Committee will examine the document provided by ESS and will reply in the final report.</a:t>
            </a:r>
            <a:endParaRPr lang="en-GB" dirty="0"/>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62979"/>
          </a:xfrm>
          <a:prstGeom prst="rect">
            <a:avLst/>
          </a:prstGeom>
          <a:noFill/>
        </p:spPr>
        <p:txBody>
          <a:bodyPr wrap="square" rtlCol="0">
            <a:spAutoFit/>
          </a:bodyPr>
          <a:lstStyle/>
          <a:p>
            <a:pPr lvl="0" algn="just">
              <a:spcBef>
                <a:spcPts val="600"/>
              </a:spcBef>
            </a:pPr>
            <a:r>
              <a:rPr lang="en-GB" b="1" dirty="0" smtClean="0">
                <a:solidFill>
                  <a:srgbClr val="0070C0"/>
                </a:solidFill>
              </a:rPr>
              <a:t>How </a:t>
            </a:r>
            <a:r>
              <a:rPr lang="en-GB" b="1" dirty="0">
                <a:solidFill>
                  <a:srgbClr val="0070C0"/>
                </a:solidFill>
              </a:rPr>
              <a:t>do you look upon the work done for </a:t>
            </a:r>
            <a:r>
              <a:rPr lang="en-GB" b="1" dirty="0" smtClean="0">
                <a:solidFill>
                  <a:srgbClr val="0070C0"/>
                </a:solidFill>
              </a:rPr>
              <a:t>ODH?</a:t>
            </a:r>
            <a:endParaRPr lang="en-GB" b="1" dirty="0">
              <a:solidFill>
                <a:srgbClr val="0070C0"/>
              </a:solidFill>
            </a:endParaRPr>
          </a:p>
          <a:p>
            <a:pPr lvl="0" algn="just"/>
            <a:r>
              <a:rPr lang="en-US" dirty="0" smtClean="0"/>
              <a:t>The </a:t>
            </a:r>
            <a:r>
              <a:rPr lang="en-US" dirty="0"/>
              <a:t>Committee commends the organization ESS has put in place with respect to </a:t>
            </a:r>
            <a:r>
              <a:rPr lang="en-US" dirty="0" smtClean="0"/>
              <a:t>ODH, </a:t>
            </a:r>
            <a:r>
              <a:rPr lang="en-US" dirty="0"/>
              <a:t>in particular the creation of the </a:t>
            </a:r>
            <a:r>
              <a:rPr lang="en-US" dirty="0" smtClean="0"/>
              <a:t>ODH </a:t>
            </a:r>
            <a:r>
              <a:rPr lang="en-US" dirty="0"/>
              <a:t>working group and the Cryogenic Safety Committee, with representations from the different divisions concerned. The Committee also commends the elaboration of the draft version of the </a:t>
            </a:r>
            <a:r>
              <a:rPr lang="en-US" dirty="0" smtClean="0"/>
              <a:t>ODH </a:t>
            </a:r>
            <a:r>
              <a:rPr lang="en-US" dirty="0"/>
              <a:t>safety process and implementation </a:t>
            </a:r>
            <a:r>
              <a:rPr lang="en-US" dirty="0" smtClean="0"/>
              <a:t>document.</a:t>
            </a:r>
            <a:endParaRPr lang="en-GB" dirty="0" smtClean="0"/>
          </a:p>
          <a:p>
            <a:pPr lvl="0" algn="just">
              <a:spcBef>
                <a:spcPts val="600"/>
              </a:spcBef>
            </a:pPr>
            <a:r>
              <a:rPr lang="en-GB" dirty="0" smtClean="0"/>
              <a:t>The </a:t>
            </a:r>
            <a:r>
              <a:rPr lang="en-GB" dirty="0"/>
              <a:t>definition of an escape lane via a hatch might need special justification in the safety file, as it is not good practice to escape into an area of higher radiation dose rate.</a:t>
            </a:r>
          </a:p>
          <a:p>
            <a:pPr lvl="0" algn="just">
              <a:spcBef>
                <a:spcPts val="600"/>
              </a:spcBef>
            </a:pPr>
            <a:r>
              <a:rPr lang="en-GB" dirty="0"/>
              <a:t>A technical review has been carried out with external experts leading to an optimized ODH detection implementation configuration. As a result it appears that the number of ODH monitors could be reduced by increasing the distance between them. The Committee wonders if this reduction has an impact on the criteria for triggering the evacuation alert and whether the false alarm aspect has been taken into consideration</a:t>
            </a:r>
            <a:r>
              <a:rPr lang="en-GB" dirty="0" smtClean="0"/>
              <a:t>?</a:t>
            </a:r>
          </a:p>
          <a:p>
            <a:pPr lvl="0" algn="just">
              <a:spcBef>
                <a:spcPts val="600"/>
              </a:spcBef>
            </a:pPr>
            <a:endParaRPr lang="en-US" dirty="0"/>
          </a:p>
          <a:p>
            <a:pPr lvl="0" algn="just">
              <a:spcBef>
                <a:spcPts val="600"/>
              </a:spcBef>
            </a:pPr>
            <a:r>
              <a:rPr lang="en-US" dirty="0" smtClean="0"/>
              <a:t>Please note that the cryogenic expert within the ESHAC was not present during the present meeting.</a:t>
            </a:r>
            <a:endParaRPr lang="en-GB" dirty="0"/>
          </a:p>
          <a:p>
            <a:pPr algn="just">
              <a:spcBef>
                <a:spcPts val="600"/>
              </a:spcBef>
            </a:pPr>
            <a:endParaRPr lang="en-GB" dirty="0"/>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201150"/>
          </a:xfrm>
          <a:prstGeom prst="rect">
            <a:avLst/>
          </a:prstGeom>
          <a:noFill/>
        </p:spPr>
        <p:txBody>
          <a:bodyPr wrap="square" rtlCol="0">
            <a:spAutoFit/>
          </a:bodyPr>
          <a:lstStyle/>
          <a:p>
            <a:pPr lvl="0" algn="just">
              <a:spcBef>
                <a:spcPts val="600"/>
              </a:spcBef>
            </a:pPr>
            <a:r>
              <a:rPr lang="en-GB" b="1" dirty="0" smtClean="0">
                <a:solidFill>
                  <a:srgbClr val="0070C0"/>
                </a:solidFill>
              </a:rPr>
              <a:t>Your </a:t>
            </a:r>
            <a:r>
              <a:rPr lang="en-GB" b="1" dirty="0">
                <a:solidFill>
                  <a:srgbClr val="0070C0"/>
                </a:solidFill>
              </a:rPr>
              <a:t>comments regarding the schedule and needed work for the commissioning, especially the first part of the </a:t>
            </a:r>
            <a:r>
              <a:rPr lang="en-GB" b="1" dirty="0" smtClean="0">
                <a:solidFill>
                  <a:srgbClr val="0070C0"/>
                </a:solidFill>
              </a:rPr>
              <a:t>accelerator?</a:t>
            </a:r>
          </a:p>
          <a:p>
            <a:pPr lvl="0" algn="just">
              <a:spcBef>
                <a:spcPts val="600"/>
              </a:spcBef>
            </a:pPr>
            <a:endParaRPr lang="en-GB" b="1" dirty="0" smtClean="0">
              <a:solidFill>
                <a:srgbClr val="0070C0"/>
              </a:solidFill>
            </a:endParaRPr>
          </a:p>
          <a:p>
            <a:pPr algn="just"/>
            <a:r>
              <a:rPr lang="en-US" dirty="0"/>
              <a:t>ESS needs to establish an operations organization (even if one person).  Early in a project, Operations helps to define procedures, training, emergency response, commissioning plans, alarm management…Also can be trained in EPICS to create operations and commissioning screens, apps, </a:t>
            </a:r>
            <a:r>
              <a:rPr lang="en-US" dirty="0" smtClean="0"/>
              <a:t>…</a:t>
            </a:r>
          </a:p>
          <a:p>
            <a:pPr algn="just"/>
            <a:endParaRPr lang="en-US" dirty="0" smtClean="0"/>
          </a:p>
          <a:p>
            <a:pPr algn="just"/>
            <a:r>
              <a:rPr lang="en-US" dirty="0" smtClean="0"/>
              <a:t>The necessary posts in the </a:t>
            </a:r>
            <a:r>
              <a:rPr lang="en-US" dirty="0" err="1" smtClean="0"/>
              <a:t>organisation</a:t>
            </a:r>
            <a:r>
              <a:rPr lang="en-US" dirty="0" smtClean="0"/>
              <a:t> chart have to be filled, all necessary equipment, such as radiation monitors must be available, …</a:t>
            </a:r>
          </a:p>
          <a:p>
            <a:pPr algn="just"/>
            <a:endParaRPr lang="en-US" dirty="0"/>
          </a:p>
          <a:p>
            <a:pPr algn="just"/>
            <a:r>
              <a:rPr lang="en-US" dirty="0" smtClean="0"/>
              <a:t>Commissioning should be on the agenda of next  ESHAC.</a:t>
            </a:r>
            <a:endParaRPr lang="en-GB" dirty="0"/>
          </a:p>
          <a:p>
            <a:pPr lvl="0" algn="just">
              <a:spcBef>
                <a:spcPts val="600"/>
              </a:spcBef>
            </a:pPr>
            <a:endParaRPr lang="en-GB" dirty="0"/>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525958"/>
          </a:xfrm>
          <a:prstGeom prst="rect">
            <a:avLst/>
          </a:prstGeom>
          <a:noFill/>
        </p:spPr>
        <p:txBody>
          <a:bodyPr wrap="square" rtlCol="0">
            <a:spAutoFit/>
          </a:bodyPr>
          <a:lstStyle/>
          <a:p>
            <a:pPr algn="just">
              <a:spcBef>
                <a:spcPts val="600"/>
              </a:spcBef>
            </a:pPr>
            <a:r>
              <a:rPr lang="en-GB" b="1" dirty="0" smtClean="0"/>
              <a:t>ESS </a:t>
            </a:r>
            <a:r>
              <a:rPr lang="en-GB" b="1" dirty="0"/>
              <a:t>responded to the recommendations from the last ESHAC meeting. The committee is invited to evaluate the responses and comment where </a:t>
            </a:r>
            <a:r>
              <a:rPr lang="en-GB" b="1" dirty="0" smtClean="0"/>
              <a:t>appropriate.</a:t>
            </a:r>
          </a:p>
          <a:p>
            <a:pPr algn="just">
              <a:spcBef>
                <a:spcPts val="600"/>
              </a:spcBef>
            </a:pPr>
            <a:endParaRPr lang="en-GB" dirty="0"/>
          </a:p>
          <a:p>
            <a:r>
              <a:rPr lang="en-GB" b="1" i="1" dirty="0">
                <a:solidFill>
                  <a:srgbClr val="0070C0"/>
                </a:solidFill>
              </a:rPr>
              <a:t>(11) </a:t>
            </a:r>
            <a:r>
              <a:rPr lang="en-GB" i="1" dirty="0">
                <a:solidFill>
                  <a:srgbClr val="0070C0"/>
                </a:solidFill>
              </a:rPr>
              <a:t>The Committee believes that all radiological risk studies (shielding and activation) should be supervised more effectively throughout the entire assessment process by the ES&amp;H Division, implying the necessary expertise in radiation protection. ES&amp;H Division should take the overall responsibility for the results, their documentation and verification of their implementation. This recommendation is directly related to the Committee’s worries about the delays in the hiring of the Radiation Safety Officer.</a:t>
            </a:r>
            <a:endParaRPr lang="en-GB" dirty="0">
              <a:solidFill>
                <a:srgbClr val="0070C0"/>
              </a:solidFill>
            </a:endParaRPr>
          </a:p>
          <a:p>
            <a:pPr algn="just"/>
            <a:r>
              <a:rPr lang="en-GB" dirty="0"/>
              <a:t>ESS notes that this has been a constant recommendation from the committee since its start of 2014. It has been discussed at the top management level of ESS but up to this date, the ESH organisation is not “responsible” for the calculation of the necessary shielding. The ESH Division is one of several reviewers that all shielding documents have to pass through. One has to bear in mind that for a neutron scattering facility, shielding calculation is not only a safety function but also has a functional meaning of “isolate” the instruments. This is a difference compared with a Synchrotron facility where shielding and radiation protection is more linked.</a:t>
            </a:r>
          </a:p>
          <a:p>
            <a:pPr lvl="0" algn="just"/>
            <a:r>
              <a:rPr lang="en-GB" dirty="0">
                <a:solidFill>
                  <a:srgbClr val="FF0000"/>
                </a:solidFill>
              </a:rPr>
              <a:t>Comments from ESHAC: the committee notes the shielding co-ordination set-up as retailed in response to recommendation 11, which it still would prefer being integrated to the ESH services in terms of a radiation safety function</a:t>
            </a:r>
            <a:r>
              <a:rPr lang="en-GB" dirty="0" smtClean="0">
                <a:solidFill>
                  <a:srgbClr val="FF0000"/>
                </a:solidFill>
              </a:rPr>
              <a:t>.</a:t>
            </a:r>
          </a:p>
          <a:p>
            <a:pPr lvl="0" algn="just"/>
            <a:r>
              <a:rPr lang="en-GB" dirty="0" smtClean="0">
                <a:solidFill>
                  <a:srgbClr val="FF0000"/>
                </a:solidFill>
              </a:rPr>
              <a:t>The </a:t>
            </a:r>
            <a:r>
              <a:rPr lang="en-GB" dirty="0">
                <a:solidFill>
                  <a:srgbClr val="FF0000"/>
                </a:solidFill>
              </a:rPr>
              <a:t>Committee reiterates its continuous recommendation to have the necessary competence and resources for radiation shielding calculations within the EH&amp;S Division. This should also allow maintaining a close link between the people doing the calculations and the people doing the operational radiation protection, which from experience in other large accelerator facilities is of key importance.</a:t>
            </a:r>
          </a:p>
          <a:p>
            <a:endParaRPr lang="en-GB" dirty="0">
              <a:solidFill>
                <a:srgbClr val="FF0000"/>
              </a:solidFill>
            </a:endParaRPr>
          </a:p>
          <a:p>
            <a:pPr algn="just">
              <a:spcBef>
                <a:spcPts val="600"/>
              </a:spcBef>
            </a:pPr>
            <a:r>
              <a:rPr lang="en-GB" b="1" i="1" dirty="0" smtClean="0">
                <a:solidFill>
                  <a:srgbClr val="0070C0"/>
                </a:solidFill>
              </a:rPr>
              <a:t>(38) ESS </a:t>
            </a:r>
            <a:r>
              <a:rPr lang="en-GB" b="1" i="1" dirty="0">
                <a:solidFill>
                  <a:srgbClr val="0070C0"/>
                </a:solidFill>
              </a:rPr>
              <a:t>shall follow up the lessons learnt at CERN with the adopted approach.</a:t>
            </a:r>
            <a:endParaRPr lang="en-GB" b="1" dirty="0">
              <a:solidFill>
                <a:srgbClr val="0070C0"/>
              </a:solidFill>
            </a:endParaRPr>
          </a:p>
          <a:p>
            <a:pPr algn="just">
              <a:spcBef>
                <a:spcPts val="600"/>
              </a:spcBef>
            </a:pPr>
            <a:r>
              <a:rPr lang="en-GB" dirty="0"/>
              <a:t>The ESH and Q division have to admit that the follow-up of the CE marking issue has not been in focus for the last year. Resistance from several stakeholders has led to a standstill in this question. With our new Ass Dir. in place, the issue will be raised again and we will follow-up the approach made by CERN more carefully.</a:t>
            </a:r>
          </a:p>
          <a:p>
            <a:pPr algn="just">
              <a:spcBef>
                <a:spcPts val="600"/>
              </a:spcBef>
            </a:pPr>
            <a:r>
              <a:rPr lang="en-GB" dirty="0">
                <a:solidFill>
                  <a:srgbClr val="FF0000"/>
                </a:solidFill>
              </a:rPr>
              <a:t>Comments from ESHAC: the committee re-iterates its conviction that an adequate conformity assessment process, notably the availability of the hazard and risk analysis enabling system-wide compilation, modelled on European common practice (CE) should be in place for all project deliverables, whether in-kind or not.</a:t>
            </a:r>
          </a:p>
          <a:p>
            <a:pPr algn="just">
              <a:spcBef>
                <a:spcPts val="600"/>
              </a:spcBef>
            </a:pPr>
            <a:endParaRPr lang="en-GB" dirty="0"/>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431983"/>
          </a:xfrm>
          <a:prstGeom prst="rect">
            <a:avLst/>
          </a:prstGeom>
          <a:noFill/>
        </p:spPr>
        <p:txBody>
          <a:bodyPr wrap="square" rtlCol="0">
            <a:spAutoFit/>
          </a:bodyPr>
          <a:lstStyle/>
          <a:p>
            <a:pPr algn="just">
              <a:spcBef>
                <a:spcPts val="600"/>
              </a:spcBef>
            </a:pPr>
            <a:r>
              <a:rPr lang="en-GB" dirty="0" smtClean="0"/>
              <a:t>ESS </a:t>
            </a:r>
            <a:r>
              <a:rPr lang="en-GB" dirty="0"/>
              <a:t>responded to the recommendations from the last ESHAC meeting. The committee is invited to evaluate the responses and comment where </a:t>
            </a:r>
            <a:r>
              <a:rPr lang="en-GB" dirty="0" smtClean="0"/>
              <a:t>appropriate.</a:t>
            </a:r>
          </a:p>
          <a:p>
            <a:pPr algn="just">
              <a:spcBef>
                <a:spcPts val="600"/>
              </a:spcBef>
            </a:pPr>
            <a:r>
              <a:rPr lang="en-GB" b="1" i="1" dirty="0" smtClean="0">
                <a:solidFill>
                  <a:srgbClr val="0070C0"/>
                </a:solidFill>
              </a:rPr>
              <a:t>(38) ESS </a:t>
            </a:r>
            <a:r>
              <a:rPr lang="en-GB" b="1" i="1" dirty="0">
                <a:solidFill>
                  <a:srgbClr val="0070C0"/>
                </a:solidFill>
              </a:rPr>
              <a:t>shall follow up the lessons learnt at CERN with the adopted approach.</a:t>
            </a:r>
            <a:endParaRPr lang="en-GB" b="1" dirty="0">
              <a:solidFill>
                <a:srgbClr val="0070C0"/>
              </a:solidFill>
            </a:endParaRPr>
          </a:p>
          <a:p>
            <a:pPr algn="just">
              <a:spcBef>
                <a:spcPts val="600"/>
              </a:spcBef>
            </a:pPr>
            <a:r>
              <a:rPr lang="en-GB" dirty="0"/>
              <a:t>The ESH and Q division have to admit that the follow-up of the CE marking issue has not been in focus for the last year. Resistance from several stakeholders has led to a standstill in this question. With our new Ass Dir. in place, the issue will be raised again and we will follow-up the approach made by CERN more carefully.</a:t>
            </a:r>
          </a:p>
          <a:p>
            <a:pPr algn="just">
              <a:spcBef>
                <a:spcPts val="600"/>
              </a:spcBef>
            </a:pPr>
            <a:r>
              <a:rPr lang="en-GB" dirty="0">
                <a:solidFill>
                  <a:srgbClr val="FF0000"/>
                </a:solidFill>
              </a:rPr>
              <a:t>Comments from ESHAC: the committee re-iterates its conviction that an adequate conformity assessment process, notably the availability of the hazard and risk analysis enabling system-wide compilation, modelled on European common practice (CE) should be in place for all project deliverables, whether in-kind or not</a:t>
            </a:r>
            <a:r>
              <a:rPr lang="en-GB" dirty="0" smtClean="0">
                <a:solidFill>
                  <a:srgbClr val="FF0000"/>
                </a:solidFill>
              </a:rPr>
              <a:t>.</a:t>
            </a:r>
          </a:p>
          <a:p>
            <a:pPr algn="just">
              <a:spcBef>
                <a:spcPts val="600"/>
              </a:spcBef>
            </a:pPr>
            <a:endParaRPr lang="en-GB" dirty="0">
              <a:solidFill>
                <a:srgbClr val="FF0000"/>
              </a:solidFill>
            </a:endParaRPr>
          </a:p>
          <a:p>
            <a:pPr algn="just">
              <a:spcBef>
                <a:spcPts val="600"/>
              </a:spcBef>
            </a:pPr>
            <a:endParaRPr lang="en-GB" dirty="0"/>
          </a:p>
          <a:p>
            <a:pPr algn="just">
              <a:spcBef>
                <a:spcPts val="600"/>
              </a:spcBef>
            </a:pPr>
            <a:endParaRPr lang="en-GB" dirty="0"/>
          </a:p>
        </p:txBody>
      </p:sp>
      <p:sp>
        <p:nvSpPr>
          <p:cNvPr id="5" name="Slide Number Placeholder 4"/>
          <p:cNvSpPr>
            <a:spLocks noGrp="1"/>
          </p:cNvSpPr>
          <p:nvPr>
            <p:ph type="sldNum" sz="quarter" idx="12"/>
          </p:nvPr>
        </p:nvSpPr>
        <p:spPr/>
        <p:txBody>
          <a:bodyPr/>
          <a:lstStyle/>
          <a:p>
            <a:fld id="{07CA7B93-C500-47AA-BB66-B2F5A9E7C793}" type="slidenum">
              <a:rPr lang="en-GB" smtClean="0"/>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2006</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ESRF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BERKVENS Paul</dc:creator>
  <cp:lastModifiedBy>BERKVENS Paul</cp:lastModifiedBy>
  <cp:revision>5</cp:revision>
  <dcterms:created xsi:type="dcterms:W3CDTF">2016-10-04T10:21:57Z</dcterms:created>
  <dcterms:modified xsi:type="dcterms:W3CDTF">2016-10-04T12:35:44Z</dcterms:modified>
</cp:coreProperties>
</file>