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4" r:id="rId6"/>
    <p:sldId id="259" r:id="rId7"/>
    <p:sldId id="267" r:id="rId8"/>
    <p:sldId id="266" r:id="rId9"/>
    <p:sldId id="262" r:id="rId10"/>
    <p:sldId id="260" r:id="rId11"/>
    <p:sldId id="265" r:id="rId12"/>
    <p:sldId id="263" r:id="rId13"/>
    <p:sldId id="268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207" d="100"/>
          <a:sy n="207" d="100"/>
        </p:scale>
        <p:origin x="-2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11E05-D8CA-244A-88B5-F34E0E660361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F23A1A-3FE7-8243-AB5B-B8BBC4246495}">
      <dgm:prSet phldrT="[Tex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ESS EFQM membership agreement</a:t>
          </a:r>
          <a:endParaRPr lang="en-US" dirty="0"/>
        </a:p>
      </dgm:t>
    </dgm:pt>
    <dgm:pt modelId="{593F1598-E46D-2848-9A1C-355DF4810116}" type="parTrans" cxnId="{1ABF85EA-15C0-2747-A7F5-DC72A8B13204}">
      <dgm:prSet/>
      <dgm:spPr/>
      <dgm:t>
        <a:bodyPr/>
        <a:lstStyle/>
        <a:p>
          <a:endParaRPr lang="en-US"/>
        </a:p>
      </dgm:t>
    </dgm:pt>
    <dgm:pt modelId="{089E384C-44C9-4246-942F-E9D5B571165F}" type="sibTrans" cxnId="{1ABF85EA-15C0-2747-A7F5-DC72A8B13204}">
      <dgm:prSet custT="1"/>
      <dgm:spPr/>
      <dgm:t>
        <a:bodyPr/>
        <a:lstStyle/>
        <a:p>
          <a:r>
            <a:rPr lang="en-US" sz="1800" b="1" dirty="0" smtClean="0">
              <a:solidFill>
                <a:schemeClr val="accent6">
                  <a:lumMod val="75000"/>
                </a:schemeClr>
              </a:solidFill>
            </a:rPr>
            <a:t>1</a:t>
          </a:r>
          <a:endParaRPr lang="en-US" sz="1800" b="1" dirty="0">
            <a:solidFill>
              <a:schemeClr val="accent6">
                <a:lumMod val="75000"/>
              </a:schemeClr>
            </a:solidFill>
          </a:endParaRPr>
        </a:p>
      </dgm:t>
    </dgm:pt>
    <dgm:pt modelId="{36371201-C2EE-434B-9866-31C8640A777C}">
      <dgm:prSet phldrT="[Text]"/>
      <dgm:spPr>
        <a:ln>
          <a:solidFill>
            <a:srgbClr val="E46C0A"/>
          </a:solidFill>
        </a:ln>
      </dgm:spPr>
      <dgm:t>
        <a:bodyPr/>
        <a:lstStyle/>
        <a:p>
          <a:r>
            <a:rPr lang="en-US" dirty="0" smtClean="0"/>
            <a:t>Workshop Training</a:t>
          </a:r>
          <a:endParaRPr lang="en-US" dirty="0"/>
        </a:p>
      </dgm:t>
    </dgm:pt>
    <dgm:pt modelId="{6F226F02-7D8D-9446-BE5B-87655C7FB99E}" type="parTrans" cxnId="{B5D26E11-4D9F-8F49-BEC0-1A23FBE64C6C}">
      <dgm:prSet/>
      <dgm:spPr/>
      <dgm:t>
        <a:bodyPr/>
        <a:lstStyle/>
        <a:p>
          <a:endParaRPr lang="en-US"/>
        </a:p>
      </dgm:t>
    </dgm:pt>
    <dgm:pt modelId="{B0174B9D-8F19-4D4C-8BAC-35C477DB9AA6}" type="sibTrans" cxnId="{B5D26E11-4D9F-8F49-BEC0-1A23FBE64C6C}">
      <dgm:prSet custT="1"/>
      <dgm:spPr/>
      <dgm:t>
        <a:bodyPr/>
        <a:lstStyle/>
        <a:p>
          <a:r>
            <a:rPr lang="en-US" sz="1800" dirty="0" smtClean="0">
              <a:solidFill>
                <a:srgbClr val="E46C0A"/>
              </a:solidFill>
            </a:rPr>
            <a:t>2</a:t>
          </a:r>
          <a:endParaRPr lang="en-US" sz="1800" dirty="0">
            <a:solidFill>
              <a:srgbClr val="E46C0A"/>
            </a:solidFill>
          </a:endParaRPr>
        </a:p>
      </dgm:t>
    </dgm:pt>
    <dgm:pt modelId="{E38BB14C-3619-E84E-9BD5-7B786B0A3223}">
      <dgm:prSet phldrT="[Text]"/>
      <dgm:spPr>
        <a:ln>
          <a:solidFill>
            <a:srgbClr val="E46C0A"/>
          </a:solidFill>
        </a:ln>
      </dgm:spPr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69A39AA8-9D56-1D47-993F-6D3888CEE28E}" type="parTrans" cxnId="{1765D085-A56B-C448-A5E2-DAEF8A7582C6}">
      <dgm:prSet/>
      <dgm:spPr/>
      <dgm:t>
        <a:bodyPr/>
        <a:lstStyle/>
        <a:p>
          <a:endParaRPr lang="en-US"/>
        </a:p>
      </dgm:t>
    </dgm:pt>
    <dgm:pt modelId="{3691AF37-7B97-3347-A31B-5B8D8363BB97}" type="sibTrans" cxnId="{1765D085-A56B-C448-A5E2-DAEF8A7582C6}">
      <dgm:prSet custT="1"/>
      <dgm:spPr/>
      <dgm:t>
        <a:bodyPr/>
        <a:lstStyle/>
        <a:p>
          <a:r>
            <a:rPr lang="en-US" sz="1800" dirty="0" smtClean="0">
              <a:solidFill>
                <a:srgbClr val="E46C0A"/>
              </a:solidFill>
            </a:rPr>
            <a:t>3</a:t>
          </a:r>
          <a:endParaRPr lang="en-US" sz="1800" dirty="0">
            <a:solidFill>
              <a:srgbClr val="E46C0A"/>
            </a:solidFill>
          </a:endParaRPr>
        </a:p>
      </dgm:t>
    </dgm:pt>
    <dgm:pt modelId="{0200BF14-9D13-554C-AFE5-B7ED1635A7CA}">
      <dgm:prSet phldrT="[Text]"/>
      <dgm:spPr>
        <a:ln>
          <a:solidFill>
            <a:srgbClr val="E46C0A"/>
          </a:solidFill>
        </a:ln>
      </dgm:spPr>
      <dgm:t>
        <a:bodyPr/>
        <a:lstStyle/>
        <a:p>
          <a:r>
            <a:rPr lang="en-US" dirty="0" smtClean="0"/>
            <a:t>CSF’s Definition</a:t>
          </a:r>
          <a:endParaRPr lang="en-US" dirty="0"/>
        </a:p>
      </dgm:t>
    </dgm:pt>
    <dgm:pt modelId="{37561207-F095-2548-818D-7CC3CD8C7D50}" type="parTrans" cxnId="{1E995543-1AEC-8446-9784-BE2EBE9FE30D}">
      <dgm:prSet/>
      <dgm:spPr/>
      <dgm:t>
        <a:bodyPr/>
        <a:lstStyle/>
        <a:p>
          <a:endParaRPr lang="en-US"/>
        </a:p>
      </dgm:t>
    </dgm:pt>
    <dgm:pt modelId="{45CCC35F-0D25-E149-9802-B75EE1BE7FF0}" type="sibTrans" cxnId="{1E995543-1AEC-8446-9784-BE2EBE9FE30D}">
      <dgm:prSet custT="1"/>
      <dgm:spPr/>
      <dgm:t>
        <a:bodyPr/>
        <a:lstStyle/>
        <a:p>
          <a:r>
            <a:rPr lang="en-US" sz="1800" dirty="0" smtClean="0">
              <a:solidFill>
                <a:srgbClr val="E46C0A"/>
              </a:solidFill>
            </a:rPr>
            <a:t>4</a:t>
          </a:r>
          <a:endParaRPr lang="en-US" sz="1800" dirty="0">
            <a:solidFill>
              <a:srgbClr val="E46C0A"/>
            </a:solidFill>
          </a:endParaRPr>
        </a:p>
      </dgm:t>
    </dgm:pt>
    <dgm:pt modelId="{2734D98A-F6FC-0244-9239-8FC37D8C3422}">
      <dgm:prSet phldrT="[Text]"/>
      <dgm:spPr>
        <a:ln>
          <a:solidFill>
            <a:srgbClr val="E46C0A"/>
          </a:solidFill>
        </a:ln>
      </dgm:spPr>
      <dgm:t>
        <a:bodyPr/>
        <a:lstStyle/>
        <a:p>
          <a:r>
            <a:rPr lang="en-US" dirty="0" smtClean="0"/>
            <a:t>Action Plans Selected Owners</a:t>
          </a:r>
          <a:endParaRPr lang="en-US" dirty="0"/>
        </a:p>
      </dgm:t>
    </dgm:pt>
    <dgm:pt modelId="{B5AACA0D-E69B-3A49-9AD3-75D585A4C8A1}" type="parTrans" cxnId="{1F4972EC-803A-004B-8DE4-0AC62906115E}">
      <dgm:prSet/>
      <dgm:spPr/>
      <dgm:t>
        <a:bodyPr/>
        <a:lstStyle/>
        <a:p>
          <a:endParaRPr lang="en-US"/>
        </a:p>
      </dgm:t>
    </dgm:pt>
    <dgm:pt modelId="{20B2F67E-A778-E04B-A907-EA6237F3F4F8}" type="sibTrans" cxnId="{1F4972EC-803A-004B-8DE4-0AC62906115E}">
      <dgm:prSet/>
      <dgm:spPr/>
      <dgm:t>
        <a:bodyPr/>
        <a:lstStyle/>
        <a:p>
          <a:endParaRPr lang="en-US" dirty="0"/>
        </a:p>
      </dgm:t>
    </dgm:pt>
    <dgm:pt modelId="{31EFB5A7-4745-4B44-92E3-B06C729B2C85}" type="pres">
      <dgm:prSet presAssocID="{69111E05-D8CA-244A-88B5-F34E0E6603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2E9C6-0067-3A48-8C01-941035AE2833}" type="pres">
      <dgm:prSet presAssocID="{2DF23A1A-3FE7-8243-AB5B-B8BBC424649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99019-B1B2-7949-B068-5C6F77B9135E}" type="pres">
      <dgm:prSet presAssocID="{089E384C-44C9-4246-942F-E9D5B571165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484B100-C276-6543-8B6E-806CA187E3F2}" type="pres">
      <dgm:prSet presAssocID="{089E384C-44C9-4246-942F-E9D5B571165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6BA450F-107F-6A43-B924-233A69EAB027}" type="pres">
      <dgm:prSet presAssocID="{36371201-C2EE-434B-9866-31C8640A77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A9E0-D41A-4549-AF38-618FACE1C094}" type="pres">
      <dgm:prSet presAssocID="{B0174B9D-8F19-4D4C-8BAC-35C477DB9AA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A47E3F0-FADA-C94C-B03B-2DBFBF0F70AC}" type="pres">
      <dgm:prSet presAssocID="{B0174B9D-8F19-4D4C-8BAC-35C477DB9AA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4A71F3D-A79C-EE48-8116-7C3EB25D8677}" type="pres">
      <dgm:prSet presAssocID="{E38BB14C-3619-E84E-9BD5-7B786B0A32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50AD0-5CC3-A141-A88D-6B7E7487E51D}" type="pres">
      <dgm:prSet presAssocID="{3691AF37-7B97-3347-A31B-5B8D8363BB9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DEDF2DF-8C18-204F-9D70-576F05C82D34}" type="pres">
      <dgm:prSet presAssocID="{3691AF37-7B97-3347-A31B-5B8D8363BB9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40D0DE0-D7E2-E046-AED5-A10D76A38223}" type="pres">
      <dgm:prSet presAssocID="{0200BF14-9D13-554C-AFE5-B7ED1635A7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9A138-B011-FB4A-9EAC-31A7BE012E0F}" type="pres">
      <dgm:prSet presAssocID="{45CCC35F-0D25-E149-9802-B75EE1BE7FF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4A86F0-3696-6E4E-A3A8-E6597B1DBD4E}" type="pres">
      <dgm:prSet presAssocID="{45CCC35F-0D25-E149-9802-B75EE1BE7FF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097B76C-717A-914A-93EB-B66A1BEDD84D}" type="pres">
      <dgm:prSet presAssocID="{2734D98A-F6FC-0244-9239-8FC37D8C342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AC175-5406-9E4D-B889-92E07CD705CC}" type="pres">
      <dgm:prSet presAssocID="{20B2F67E-A778-E04B-A907-EA6237F3F4F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26EA409-F875-DC42-92E7-C6EFDE569C9A}" type="pres">
      <dgm:prSet presAssocID="{20B2F67E-A778-E04B-A907-EA6237F3F4F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6E78A29-DF30-BD49-83D7-0AF69A1C0A32}" type="presOf" srcId="{36371201-C2EE-434B-9866-31C8640A777C}" destId="{26BA450F-107F-6A43-B924-233A69EAB027}" srcOrd="0" destOrd="0" presId="urn:microsoft.com/office/officeart/2005/8/layout/cycle2"/>
    <dgm:cxn modelId="{7B092A02-B927-5748-885A-822C237EB417}" type="presOf" srcId="{B0174B9D-8F19-4D4C-8BAC-35C477DB9AA6}" destId="{1A47E3F0-FADA-C94C-B03B-2DBFBF0F70AC}" srcOrd="1" destOrd="0" presId="urn:microsoft.com/office/officeart/2005/8/layout/cycle2"/>
    <dgm:cxn modelId="{8C7FAD3A-F7BD-6E4C-9B7A-2DCFCEF182C1}" type="presOf" srcId="{089E384C-44C9-4246-942F-E9D5B571165F}" destId="{F8C99019-B1B2-7949-B068-5C6F77B9135E}" srcOrd="0" destOrd="0" presId="urn:microsoft.com/office/officeart/2005/8/layout/cycle2"/>
    <dgm:cxn modelId="{D541A9ED-27B4-4147-A5D5-B535F9915102}" type="presOf" srcId="{0200BF14-9D13-554C-AFE5-B7ED1635A7CA}" destId="{640D0DE0-D7E2-E046-AED5-A10D76A38223}" srcOrd="0" destOrd="0" presId="urn:microsoft.com/office/officeart/2005/8/layout/cycle2"/>
    <dgm:cxn modelId="{B5D26E11-4D9F-8F49-BEC0-1A23FBE64C6C}" srcId="{69111E05-D8CA-244A-88B5-F34E0E660361}" destId="{36371201-C2EE-434B-9866-31C8640A777C}" srcOrd="1" destOrd="0" parTransId="{6F226F02-7D8D-9446-BE5B-87655C7FB99E}" sibTransId="{B0174B9D-8F19-4D4C-8BAC-35C477DB9AA6}"/>
    <dgm:cxn modelId="{1ABF85EA-15C0-2747-A7F5-DC72A8B13204}" srcId="{69111E05-D8CA-244A-88B5-F34E0E660361}" destId="{2DF23A1A-3FE7-8243-AB5B-B8BBC4246495}" srcOrd="0" destOrd="0" parTransId="{593F1598-E46D-2848-9A1C-355DF4810116}" sibTransId="{089E384C-44C9-4246-942F-E9D5B571165F}"/>
    <dgm:cxn modelId="{1F4972EC-803A-004B-8DE4-0AC62906115E}" srcId="{69111E05-D8CA-244A-88B5-F34E0E660361}" destId="{2734D98A-F6FC-0244-9239-8FC37D8C3422}" srcOrd="4" destOrd="0" parTransId="{B5AACA0D-E69B-3A49-9AD3-75D585A4C8A1}" sibTransId="{20B2F67E-A778-E04B-A907-EA6237F3F4F8}"/>
    <dgm:cxn modelId="{1E995543-1AEC-8446-9784-BE2EBE9FE30D}" srcId="{69111E05-D8CA-244A-88B5-F34E0E660361}" destId="{0200BF14-9D13-554C-AFE5-B7ED1635A7CA}" srcOrd="3" destOrd="0" parTransId="{37561207-F095-2548-818D-7CC3CD8C7D50}" sibTransId="{45CCC35F-0D25-E149-9802-B75EE1BE7FF0}"/>
    <dgm:cxn modelId="{1C909583-1D65-D540-96CE-BAA07C913BF4}" type="presOf" srcId="{20B2F67E-A778-E04B-A907-EA6237F3F4F8}" destId="{126EA409-F875-DC42-92E7-C6EFDE569C9A}" srcOrd="1" destOrd="0" presId="urn:microsoft.com/office/officeart/2005/8/layout/cycle2"/>
    <dgm:cxn modelId="{C51BF11E-0CB7-2043-83D4-05B4390CEE5A}" type="presOf" srcId="{2DF23A1A-3FE7-8243-AB5B-B8BBC4246495}" destId="{1E62E9C6-0067-3A48-8C01-941035AE2833}" srcOrd="0" destOrd="0" presId="urn:microsoft.com/office/officeart/2005/8/layout/cycle2"/>
    <dgm:cxn modelId="{8E1BE9B3-F54D-4044-999A-202276E37674}" type="presOf" srcId="{20B2F67E-A778-E04B-A907-EA6237F3F4F8}" destId="{7B3AC175-5406-9E4D-B889-92E07CD705CC}" srcOrd="0" destOrd="0" presId="urn:microsoft.com/office/officeart/2005/8/layout/cycle2"/>
    <dgm:cxn modelId="{2EBFE2F8-572D-E148-BD11-102CF738AB06}" type="presOf" srcId="{B0174B9D-8F19-4D4C-8BAC-35C477DB9AA6}" destId="{06F7A9E0-D41A-4549-AF38-618FACE1C094}" srcOrd="0" destOrd="0" presId="urn:microsoft.com/office/officeart/2005/8/layout/cycle2"/>
    <dgm:cxn modelId="{46BE348B-C804-5449-B493-96FAA19D7C4A}" type="presOf" srcId="{2734D98A-F6FC-0244-9239-8FC37D8C3422}" destId="{C097B76C-717A-914A-93EB-B66A1BEDD84D}" srcOrd="0" destOrd="0" presId="urn:microsoft.com/office/officeart/2005/8/layout/cycle2"/>
    <dgm:cxn modelId="{E3BBB2F1-97C0-9A42-994B-F69A7C8149A7}" type="presOf" srcId="{45CCC35F-0D25-E149-9802-B75EE1BE7FF0}" destId="{1C79A138-B011-FB4A-9EAC-31A7BE012E0F}" srcOrd="0" destOrd="0" presId="urn:microsoft.com/office/officeart/2005/8/layout/cycle2"/>
    <dgm:cxn modelId="{855327E6-1850-7A46-9ADB-BC4B760F61D4}" type="presOf" srcId="{E38BB14C-3619-E84E-9BD5-7B786B0A3223}" destId="{F4A71F3D-A79C-EE48-8116-7C3EB25D8677}" srcOrd="0" destOrd="0" presId="urn:microsoft.com/office/officeart/2005/8/layout/cycle2"/>
    <dgm:cxn modelId="{1765D085-A56B-C448-A5E2-DAEF8A7582C6}" srcId="{69111E05-D8CA-244A-88B5-F34E0E660361}" destId="{E38BB14C-3619-E84E-9BD5-7B786B0A3223}" srcOrd="2" destOrd="0" parTransId="{69A39AA8-9D56-1D47-993F-6D3888CEE28E}" sibTransId="{3691AF37-7B97-3347-A31B-5B8D8363BB97}"/>
    <dgm:cxn modelId="{E61151ED-2F11-CD4C-ACAD-809B741B0386}" type="presOf" srcId="{45CCC35F-0D25-E149-9802-B75EE1BE7FF0}" destId="{6B4A86F0-3696-6E4E-A3A8-E6597B1DBD4E}" srcOrd="1" destOrd="0" presId="urn:microsoft.com/office/officeart/2005/8/layout/cycle2"/>
    <dgm:cxn modelId="{D2297C24-9091-2246-AC4C-5DC8C2A74C08}" type="presOf" srcId="{3691AF37-7B97-3347-A31B-5B8D8363BB97}" destId="{7DEDF2DF-8C18-204F-9D70-576F05C82D34}" srcOrd="1" destOrd="0" presId="urn:microsoft.com/office/officeart/2005/8/layout/cycle2"/>
    <dgm:cxn modelId="{E23F2373-0833-0947-8020-4728AC9590D9}" type="presOf" srcId="{69111E05-D8CA-244A-88B5-F34E0E660361}" destId="{31EFB5A7-4745-4B44-92E3-B06C729B2C85}" srcOrd="0" destOrd="0" presId="urn:microsoft.com/office/officeart/2005/8/layout/cycle2"/>
    <dgm:cxn modelId="{E020C852-FB7C-9846-B285-9AB27A3FED79}" type="presOf" srcId="{3691AF37-7B97-3347-A31B-5B8D8363BB97}" destId="{A4050AD0-5CC3-A141-A88D-6B7E7487E51D}" srcOrd="0" destOrd="0" presId="urn:microsoft.com/office/officeart/2005/8/layout/cycle2"/>
    <dgm:cxn modelId="{2A608E13-2924-CE41-97BA-F141CD5C85DE}" type="presOf" srcId="{089E384C-44C9-4246-942F-E9D5B571165F}" destId="{0484B100-C276-6543-8B6E-806CA187E3F2}" srcOrd="1" destOrd="0" presId="urn:microsoft.com/office/officeart/2005/8/layout/cycle2"/>
    <dgm:cxn modelId="{4D96AC51-C32D-EC43-A98B-FFDB23ADA351}" type="presParOf" srcId="{31EFB5A7-4745-4B44-92E3-B06C729B2C85}" destId="{1E62E9C6-0067-3A48-8C01-941035AE2833}" srcOrd="0" destOrd="0" presId="urn:microsoft.com/office/officeart/2005/8/layout/cycle2"/>
    <dgm:cxn modelId="{2BCFEA9C-F012-8240-A840-5E510C317DC8}" type="presParOf" srcId="{31EFB5A7-4745-4B44-92E3-B06C729B2C85}" destId="{F8C99019-B1B2-7949-B068-5C6F77B9135E}" srcOrd="1" destOrd="0" presId="urn:microsoft.com/office/officeart/2005/8/layout/cycle2"/>
    <dgm:cxn modelId="{47B954AE-F121-6A41-9275-A5392412A5E4}" type="presParOf" srcId="{F8C99019-B1B2-7949-B068-5C6F77B9135E}" destId="{0484B100-C276-6543-8B6E-806CA187E3F2}" srcOrd="0" destOrd="0" presId="urn:microsoft.com/office/officeart/2005/8/layout/cycle2"/>
    <dgm:cxn modelId="{BEB488AF-AE35-7649-BF6F-FB499B97A5C1}" type="presParOf" srcId="{31EFB5A7-4745-4B44-92E3-B06C729B2C85}" destId="{26BA450F-107F-6A43-B924-233A69EAB027}" srcOrd="2" destOrd="0" presId="urn:microsoft.com/office/officeart/2005/8/layout/cycle2"/>
    <dgm:cxn modelId="{F43011C5-B584-8941-9617-AD580B173FCD}" type="presParOf" srcId="{31EFB5A7-4745-4B44-92E3-B06C729B2C85}" destId="{06F7A9E0-D41A-4549-AF38-618FACE1C094}" srcOrd="3" destOrd="0" presId="urn:microsoft.com/office/officeart/2005/8/layout/cycle2"/>
    <dgm:cxn modelId="{55FB1352-5748-B24C-8A49-934AF5416650}" type="presParOf" srcId="{06F7A9E0-D41A-4549-AF38-618FACE1C094}" destId="{1A47E3F0-FADA-C94C-B03B-2DBFBF0F70AC}" srcOrd="0" destOrd="0" presId="urn:microsoft.com/office/officeart/2005/8/layout/cycle2"/>
    <dgm:cxn modelId="{654B74B1-C642-B14F-B11F-CF793A67C4F9}" type="presParOf" srcId="{31EFB5A7-4745-4B44-92E3-B06C729B2C85}" destId="{F4A71F3D-A79C-EE48-8116-7C3EB25D8677}" srcOrd="4" destOrd="0" presId="urn:microsoft.com/office/officeart/2005/8/layout/cycle2"/>
    <dgm:cxn modelId="{0AAEF759-2358-3E42-8BAD-3A1CFC38D3A6}" type="presParOf" srcId="{31EFB5A7-4745-4B44-92E3-B06C729B2C85}" destId="{A4050AD0-5CC3-A141-A88D-6B7E7487E51D}" srcOrd="5" destOrd="0" presId="urn:microsoft.com/office/officeart/2005/8/layout/cycle2"/>
    <dgm:cxn modelId="{FC7DCC3A-4A1D-D74E-A27E-0F68928625F1}" type="presParOf" srcId="{A4050AD0-5CC3-A141-A88D-6B7E7487E51D}" destId="{7DEDF2DF-8C18-204F-9D70-576F05C82D34}" srcOrd="0" destOrd="0" presId="urn:microsoft.com/office/officeart/2005/8/layout/cycle2"/>
    <dgm:cxn modelId="{FB7F5D9A-D95C-6A4A-8FDD-52A9A162DCF6}" type="presParOf" srcId="{31EFB5A7-4745-4B44-92E3-B06C729B2C85}" destId="{640D0DE0-D7E2-E046-AED5-A10D76A38223}" srcOrd="6" destOrd="0" presId="urn:microsoft.com/office/officeart/2005/8/layout/cycle2"/>
    <dgm:cxn modelId="{0A89E546-730A-A14F-881A-0DE5D5812E99}" type="presParOf" srcId="{31EFB5A7-4745-4B44-92E3-B06C729B2C85}" destId="{1C79A138-B011-FB4A-9EAC-31A7BE012E0F}" srcOrd="7" destOrd="0" presId="urn:microsoft.com/office/officeart/2005/8/layout/cycle2"/>
    <dgm:cxn modelId="{75A0D794-844F-264C-AD34-DFA7E64BBBDE}" type="presParOf" srcId="{1C79A138-B011-FB4A-9EAC-31A7BE012E0F}" destId="{6B4A86F0-3696-6E4E-A3A8-E6597B1DBD4E}" srcOrd="0" destOrd="0" presId="urn:microsoft.com/office/officeart/2005/8/layout/cycle2"/>
    <dgm:cxn modelId="{7B48BD2D-4BB5-044C-8692-76E31A0B79B7}" type="presParOf" srcId="{31EFB5A7-4745-4B44-92E3-B06C729B2C85}" destId="{C097B76C-717A-914A-93EB-B66A1BEDD84D}" srcOrd="8" destOrd="0" presId="urn:microsoft.com/office/officeart/2005/8/layout/cycle2"/>
    <dgm:cxn modelId="{DFE1A796-CA90-5E44-8347-A286E41DECFF}" type="presParOf" srcId="{31EFB5A7-4745-4B44-92E3-B06C729B2C85}" destId="{7B3AC175-5406-9E4D-B889-92E07CD705CC}" srcOrd="9" destOrd="0" presId="urn:microsoft.com/office/officeart/2005/8/layout/cycle2"/>
    <dgm:cxn modelId="{9B628184-6D60-9E42-ADB8-BFEA0635CED5}" type="presParOf" srcId="{7B3AC175-5406-9E4D-B889-92E07CD705CC}" destId="{126EA409-F875-DC42-92E7-C6EFDE569C9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2E9C6-0067-3A48-8C01-941035AE2833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6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ESS EFQM membership agreement</a:t>
          </a:r>
          <a:endParaRPr lang="en-US" sz="1200" kern="1200" dirty="0"/>
        </a:p>
      </dsp:txBody>
      <dsp:txXfrm>
        <a:off x="2614422" y="179995"/>
        <a:ext cx="867155" cy="867155"/>
      </dsp:txXfrm>
    </dsp:sp>
    <dsp:sp modelId="{F8C99019-B1B2-7949-B068-5C6F77B9135E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6">
                  <a:lumMod val="75000"/>
                </a:schemeClr>
              </a:solidFill>
            </a:rPr>
            <a:t>1</a:t>
          </a:r>
          <a:endParaRPr lang="en-US" sz="18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632045" y="996915"/>
        <a:ext cx="228964" cy="248335"/>
      </dsp:txXfrm>
    </dsp:sp>
    <dsp:sp modelId="{26BA450F-107F-6A43-B924-233A69EAB027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E46C0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Workshop Training</a:t>
          </a:r>
          <a:endParaRPr lang="en-US" sz="1200" kern="1200" dirty="0"/>
        </a:p>
      </dsp:txBody>
      <dsp:txXfrm>
        <a:off x="4105844" y="1263576"/>
        <a:ext cx="867155" cy="867155"/>
      </dsp:txXfrm>
    </dsp:sp>
    <dsp:sp modelId="{06F7A9E0-D41A-4549-AF38-618FACE1C094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E46C0A"/>
              </a:solidFill>
            </a:rPr>
            <a:t>2</a:t>
          </a:r>
          <a:endParaRPr lang="en-US" sz="1800" kern="1200" dirty="0">
            <a:solidFill>
              <a:srgbClr val="E46C0A"/>
            </a:solidFill>
          </a:endParaRPr>
        </a:p>
      </dsp:txBody>
      <dsp:txXfrm rot="10800000">
        <a:off x="4158126" y="2394156"/>
        <a:ext cx="228964" cy="248335"/>
      </dsp:txXfrm>
    </dsp:sp>
    <dsp:sp modelId="{F4A71F3D-A79C-EE48-8116-7C3EB25D8677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E46C0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Assessment</a:t>
          </a:r>
          <a:endParaRPr lang="en-US" sz="1200" kern="1200" dirty="0"/>
        </a:p>
      </dsp:txBody>
      <dsp:txXfrm>
        <a:off x="3536171" y="3016849"/>
        <a:ext cx="867155" cy="867155"/>
      </dsp:txXfrm>
    </dsp:sp>
    <dsp:sp modelId="{A4050AD0-5CC3-A141-A88D-6B7E7487E51D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E46C0A"/>
              </a:solidFill>
            </a:rPr>
            <a:t>3</a:t>
          </a:r>
          <a:endParaRPr lang="en-US" sz="1800" kern="1200" dirty="0">
            <a:solidFill>
              <a:srgbClr val="E46C0A"/>
            </a:solidFill>
          </a:endParaRPr>
        </a:p>
      </dsp:txBody>
      <dsp:txXfrm rot="10800000">
        <a:off x="2991839" y="3326259"/>
        <a:ext cx="228964" cy="248335"/>
      </dsp:txXfrm>
    </dsp:sp>
    <dsp:sp modelId="{640D0DE0-D7E2-E046-AED5-A10D76A38223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E46C0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CSF’s Definition</a:t>
          </a:r>
          <a:endParaRPr lang="en-US" sz="1200" kern="1200" dirty="0"/>
        </a:p>
      </dsp:txBody>
      <dsp:txXfrm>
        <a:off x="1692672" y="3016849"/>
        <a:ext cx="867155" cy="867155"/>
      </dsp:txXfrm>
    </dsp:sp>
    <dsp:sp modelId="{1C79A138-B011-FB4A-9EAC-31A7BE012E0F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E46C0A"/>
              </a:solidFill>
            </a:rPr>
            <a:t>4</a:t>
          </a:r>
          <a:endParaRPr lang="en-US" sz="1800" kern="1200" dirty="0">
            <a:solidFill>
              <a:srgbClr val="E46C0A"/>
            </a:solidFill>
          </a:endParaRPr>
        </a:p>
      </dsp:txBody>
      <dsp:txXfrm rot="10800000">
        <a:off x="1744954" y="2505090"/>
        <a:ext cx="228964" cy="248335"/>
      </dsp:txXfrm>
    </dsp:sp>
    <dsp:sp modelId="{C097B76C-717A-914A-93EB-B66A1BEDD84D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E46C0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Action Plans Selected Owners</a:t>
          </a:r>
          <a:endParaRPr lang="en-US" sz="1200" kern="1200" dirty="0"/>
        </a:p>
      </dsp:txBody>
      <dsp:txXfrm>
        <a:off x="1122999" y="1263576"/>
        <a:ext cx="867155" cy="867155"/>
      </dsp:txXfrm>
    </dsp:sp>
    <dsp:sp modelId="{7B3AC175-5406-9E4D-B889-92E07CD705CC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03/10/16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RA-FA National archive</a:t>
            </a:r>
            <a:r>
              <a:rPr lang="en-US" baseline="0" dirty="0" smtClean="0"/>
              <a:t> regulations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200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03/10/16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03/10/16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03/10/16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03/10/16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03/10/16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Quality Division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Mattias Skafar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Head of Quality Division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3 October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CE-marking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Progress has been made but no final decision.</a:t>
            </a:r>
          </a:p>
          <a:p>
            <a:pPr lvl="1"/>
            <a:r>
              <a:rPr lang="en-US" dirty="0"/>
              <a:t>Quality Division will develop a suggestion in collaboration with the Associate Director ESH&amp;Q. </a:t>
            </a:r>
          </a:p>
          <a:p>
            <a:pPr lvl="1"/>
            <a:r>
              <a:rPr lang="en-US" dirty="0" smtClean="0"/>
              <a:t>Need for a firm decision from EMT.</a:t>
            </a:r>
          </a:p>
          <a:p>
            <a:r>
              <a:rPr lang="en-US" dirty="0" smtClean="0"/>
              <a:t>Mandate to approve or decline has to be defined. </a:t>
            </a:r>
          </a:p>
          <a:p>
            <a:r>
              <a:rPr lang="en-US" dirty="0" smtClean="0"/>
              <a:t>Compliance to European Directives has to be met. </a:t>
            </a:r>
          </a:p>
          <a:p>
            <a:r>
              <a:rPr lang="en-US" dirty="0" smtClean="0"/>
              <a:t>IKC?</a:t>
            </a:r>
          </a:p>
          <a:p>
            <a:endParaRPr lang="en-US" dirty="0"/>
          </a:p>
          <a:p>
            <a:r>
              <a:rPr lang="en-US" dirty="0" smtClean="0"/>
              <a:t>Target is applying a Graded Approach. (ESS-0055446)</a:t>
            </a:r>
          </a:p>
          <a:p>
            <a:pPr lvl="1"/>
            <a:r>
              <a:rPr lang="en-US" dirty="0" smtClean="0"/>
              <a:t>Needs to be generically implemented. Could cover CE-marking </a:t>
            </a:r>
          </a:p>
          <a:p>
            <a:r>
              <a:rPr lang="en-US" dirty="0" smtClean="0"/>
              <a:t>Classification of SSC are ongoing. </a:t>
            </a:r>
          </a:p>
          <a:p>
            <a:pPr lvl="1"/>
            <a:r>
              <a:rPr lang="en-US" dirty="0" smtClean="0"/>
              <a:t>Steering document updated by SE. (ESS-0016468)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6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phase - staffing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 FTE</a:t>
            </a:r>
            <a:r>
              <a:rPr lang="en-US" dirty="0" smtClean="0"/>
              <a:t>´s</a:t>
            </a:r>
          </a:p>
          <a:p>
            <a:r>
              <a:rPr lang="en-US" dirty="0" smtClean="0"/>
              <a:t>Tasks:</a:t>
            </a:r>
          </a:p>
          <a:p>
            <a:pPr lvl="1"/>
            <a:r>
              <a:rPr lang="en-US" dirty="0" smtClean="0"/>
              <a:t>Quality Assurance program (Implementation, improvement)</a:t>
            </a:r>
          </a:p>
          <a:p>
            <a:pPr lvl="2"/>
            <a:r>
              <a:rPr lang="en-US" dirty="0" smtClean="0"/>
              <a:t>Integrated Management System</a:t>
            </a:r>
          </a:p>
          <a:p>
            <a:pPr lvl="2"/>
            <a:r>
              <a:rPr lang="en-US" dirty="0" smtClean="0"/>
              <a:t>Internal Audits</a:t>
            </a:r>
          </a:p>
          <a:p>
            <a:pPr lvl="2"/>
            <a:r>
              <a:rPr lang="en-US" dirty="0" smtClean="0"/>
              <a:t>Corrective Actions Preventive Actions</a:t>
            </a:r>
          </a:p>
          <a:p>
            <a:pPr lvl="2"/>
            <a:r>
              <a:rPr lang="en-US" dirty="0" smtClean="0"/>
              <a:t>Documentation </a:t>
            </a:r>
            <a:r>
              <a:rPr lang="en-US" dirty="0"/>
              <a:t>and </a:t>
            </a:r>
            <a:r>
              <a:rPr lang="en-US" dirty="0" smtClean="0"/>
              <a:t>Archiving (RA-FS)</a:t>
            </a:r>
            <a:endParaRPr lang="en-US" dirty="0"/>
          </a:p>
          <a:p>
            <a:pPr lvl="1"/>
            <a:r>
              <a:rPr lang="en-US" dirty="0" smtClean="0"/>
              <a:t>Quality Control</a:t>
            </a:r>
          </a:p>
          <a:p>
            <a:pPr lvl="2"/>
            <a:r>
              <a:rPr lang="en-US" dirty="0"/>
              <a:t>Quality level on procurements or IKC </a:t>
            </a:r>
          </a:p>
          <a:p>
            <a:pPr lvl="2"/>
            <a:r>
              <a:rPr lang="en-US" dirty="0" smtClean="0"/>
              <a:t>Coordinate in-service inspections, witness tests</a:t>
            </a:r>
          </a:p>
          <a:p>
            <a:pPr lvl="2"/>
            <a:r>
              <a:rPr lang="en-US" dirty="0" smtClean="0"/>
              <a:t>Maintenance, repairs and development</a:t>
            </a:r>
          </a:p>
          <a:p>
            <a:pPr lvl="2"/>
            <a:r>
              <a:rPr lang="en-US" dirty="0"/>
              <a:t>CE-marking, </a:t>
            </a:r>
            <a:r>
              <a:rPr lang="en-US" dirty="0" smtClean="0"/>
              <a:t>compliance</a:t>
            </a:r>
            <a:endParaRPr lang="en-US" dirty="0" smtClean="0"/>
          </a:p>
          <a:p>
            <a:pPr lvl="2"/>
            <a:r>
              <a:rPr lang="en-US" dirty="0" smtClean="0"/>
              <a:t>Arrival and receiving inspection</a:t>
            </a:r>
          </a:p>
          <a:p>
            <a:pPr lvl="1"/>
            <a:r>
              <a:rPr lang="en-US" dirty="0" smtClean="0"/>
              <a:t>Managing the Calibration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26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 you for your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9632" y="2824336"/>
            <a:ext cx="5330552" cy="8206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9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346970" y="1076983"/>
            <a:ext cx="8604250" cy="89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 anchor="ctr">
            <a:spAutoFit/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97917" y="1178167"/>
            <a:ext cx="1464778" cy="67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9EA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00" tIns="180000" rIns="180000" bIns="18000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chemeClr val="accent6">
                    <a:lumMod val="75000"/>
                  </a:schemeClr>
                </a:solidFill>
                <a:latin typeface="Avenir LT Std 45 Book" panose="020B0502020203020204" pitchFamily="34" charset="0"/>
                <a:ea typeface="+mj-ea"/>
                <a:cs typeface="+mj-cs"/>
              </a:defRPr>
            </a:lvl1pPr>
          </a:lstStyle>
          <a:p>
            <a:r>
              <a:rPr lang="de-DE" sz="2000" b="1" noProof="1" smtClean="0">
                <a:solidFill>
                  <a:schemeClr val="tx1"/>
                </a:solidFill>
              </a:rPr>
              <a:t>Strategy </a:t>
            </a:r>
            <a:endParaRPr sz="2000" b="1" noProof="1">
              <a:solidFill>
                <a:schemeClr val="tx1"/>
              </a:solidFill>
            </a:endParaRPr>
          </a:p>
        </p:txBody>
      </p:sp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6703320" y="2070131"/>
            <a:ext cx="2247900" cy="3752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 Box 110"/>
          <p:cNvSpPr txBox="1">
            <a:spLocks noChangeArrowheads="1"/>
          </p:cNvSpPr>
          <p:nvPr/>
        </p:nvSpPr>
        <p:spPr bwMode="auto">
          <a:xfrm>
            <a:off x="6589020" y="3107211"/>
            <a:ext cx="2440680" cy="13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9EA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/>
          <a:p>
            <a:pPr algn="ctr"/>
            <a:endParaRPr lang="de-DE" sz="1800" b="1" noProof="1" smtClean="0">
              <a:latin typeface="Avenir LT Std 45 Book" panose="020B0502020203020204" pitchFamily="34" charset="0"/>
              <a:ea typeface="+mj-ea"/>
              <a:cs typeface="+mj-cs"/>
            </a:endParaRPr>
          </a:p>
          <a:p>
            <a:pPr algn="ctr"/>
            <a:r>
              <a:rPr lang="de-DE" sz="1800" b="1" noProof="1" smtClean="0">
                <a:latin typeface="Avenir LT Std 45 Book" panose="020B0502020203020204" pitchFamily="34" charset="0"/>
                <a:ea typeface="+mj-ea"/>
                <a:cs typeface="+mj-cs"/>
              </a:rPr>
              <a:t>Expected </a:t>
            </a:r>
            <a:r>
              <a:rPr sz="1800" b="1" noProof="1" smtClean="0">
                <a:latin typeface="Avenir LT Std 45 Book" panose="020B0502020203020204" pitchFamily="34" charset="0"/>
                <a:ea typeface="+mj-ea"/>
                <a:cs typeface="+mj-cs"/>
              </a:rPr>
              <a:t>Benefit</a:t>
            </a:r>
            <a:endParaRPr lang="de-DE" sz="1800" b="1" noProof="1">
              <a:latin typeface="Avenir LT Std 45 Book" panose="020B0502020203020204" pitchFamily="34" charset="0"/>
              <a:ea typeface="+mj-ea"/>
              <a:cs typeface="+mj-cs"/>
            </a:endParaRPr>
          </a:p>
          <a:p>
            <a:pPr algn="ctr"/>
            <a:r>
              <a:rPr lang="de-DE" sz="1800" b="1" noProof="1">
                <a:latin typeface="Avenir LT Std 45 Book" panose="020B0502020203020204" pitchFamily="34" charset="0"/>
                <a:ea typeface="+mj-ea"/>
                <a:cs typeface="+mj-cs"/>
              </a:rPr>
              <a:t>p</a:t>
            </a:r>
            <a:r>
              <a:rPr lang="de-DE" sz="1800" b="1" noProof="1" smtClean="0">
                <a:latin typeface="Avenir LT Std 45 Book" panose="020B0502020203020204" pitchFamily="34" charset="0"/>
                <a:ea typeface="+mj-ea"/>
                <a:cs typeface="+mj-cs"/>
              </a:rPr>
              <a:t>er Stakeholder</a:t>
            </a:r>
            <a:endParaRPr lang="de-DE" sz="1800" noProof="1" smtClean="0">
              <a:latin typeface="Avenir LT Std 45 Book" panose="020B0502020203020204" pitchFamily="34" charset="0"/>
              <a:ea typeface="+mj-ea"/>
              <a:cs typeface="+mj-cs"/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10800000">
            <a:off x="7063328" y="1491898"/>
            <a:ext cx="590431" cy="1008000"/>
          </a:xfrm>
          <a:prstGeom prst="downArrow">
            <a:avLst>
              <a:gd name="adj1" fmla="val 50000"/>
              <a:gd name="adj2" fmla="val 4659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ctr">
            <a:spAutoFit/>
          </a:bodyPr>
          <a:lstStyle/>
          <a:p>
            <a:endParaRPr lang="en-US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51529" y="3102109"/>
            <a:ext cx="2891177" cy="1581402"/>
          </a:xfrm>
          <a:prstGeom prst="homePlate">
            <a:avLst>
              <a:gd name="adj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 anchor="ctr">
            <a:spAutoFit/>
          </a:bodyPr>
          <a:lstStyle/>
          <a:p>
            <a:endParaRPr lang="en-US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1061543" y="1890273"/>
            <a:ext cx="590431" cy="1332000"/>
          </a:xfrm>
          <a:prstGeom prst="downArrow">
            <a:avLst>
              <a:gd name="adj1" fmla="val 50000"/>
              <a:gd name="adj2" fmla="val 4659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ctr">
            <a:spAutoFit/>
          </a:bodyPr>
          <a:lstStyle/>
          <a:p>
            <a:endParaRPr lang="en-US"/>
          </a:p>
        </p:txBody>
      </p:sp>
      <p:sp>
        <p:nvSpPr>
          <p:cNvPr id="26" name="Rectangle 85"/>
          <p:cNvSpPr>
            <a:spLocks noChangeArrowheads="1"/>
          </p:cNvSpPr>
          <p:nvPr/>
        </p:nvSpPr>
        <p:spPr bwMode="auto">
          <a:xfrm>
            <a:off x="4011775" y="2070131"/>
            <a:ext cx="2432346" cy="3752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AutoShape 84"/>
          <p:cNvSpPr>
            <a:spLocks noChangeArrowheads="1"/>
          </p:cNvSpPr>
          <p:nvPr/>
        </p:nvSpPr>
        <p:spPr bwMode="auto">
          <a:xfrm>
            <a:off x="2981669" y="3560550"/>
            <a:ext cx="1432676" cy="676275"/>
          </a:xfrm>
          <a:prstGeom prst="rightArrow">
            <a:avLst>
              <a:gd name="adj1" fmla="val 50000"/>
              <a:gd name="adj2" fmla="val 3380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ctr">
            <a:spAutoFit/>
          </a:bodyPr>
          <a:lstStyle/>
          <a:p>
            <a:endParaRPr lang="en-US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457200" y="193613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is the ESS Management Structure</a:t>
            </a:r>
            <a:br>
              <a:rPr lang="en-US" sz="2800" dirty="0" smtClean="0"/>
            </a:br>
            <a:r>
              <a:rPr lang="en-US" sz="2800" dirty="0" smtClean="0"/>
              <a:t>to be used for our Assessment in October</a:t>
            </a:r>
            <a:endParaRPr lang="en-US" sz="2800" dirty="0"/>
          </a:p>
        </p:txBody>
      </p:sp>
      <p:sp>
        <p:nvSpPr>
          <p:cNvPr id="16" name="Text Box 110"/>
          <p:cNvSpPr txBox="1">
            <a:spLocks noChangeArrowheads="1"/>
          </p:cNvSpPr>
          <p:nvPr/>
        </p:nvSpPr>
        <p:spPr bwMode="auto">
          <a:xfrm>
            <a:off x="4137167" y="3434053"/>
            <a:ext cx="2395178" cy="97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9EA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de-DE" sz="1800" b="1" noProof="1" smtClean="0">
                <a:latin typeface="Avenir LT Std 45 Book" panose="020B0502020203020204" pitchFamily="34" charset="0"/>
                <a:ea typeface="+mj-ea"/>
                <a:cs typeface="+mj-cs"/>
              </a:rPr>
              <a:t>Performance</a:t>
            </a:r>
          </a:p>
          <a:p>
            <a:pPr algn="ctr"/>
            <a:r>
              <a:rPr lang="de-DE" sz="1800" b="1" noProof="1" smtClean="0">
                <a:latin typeface="Avenir LT Std 45 Book" panose="020B0502020203020204" pitchFamily="34" charset="0"/>
                <a:ea typeface="+mj-ea"/>
                <a:cs typeface="+mj-cs"/>
              </a:rPr>
              <a:t>Indicators</a:t>
            </a:r>
            <a:endParaRPr lang="de-DE" sz="1800" noProof="1" smtClean="0">
              <a:latin typeface="Avenir LT Std 45 Book" panose="020B0502020203020204" pitchFamily="34" charset="0"/>
              <a:ea typeface="+mj-ea"/>
              <a:cs typeface="+mj-cs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99069" y="3525846"/>
            <a:ext cx="1841261" cy="67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9EA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>
            <a:defPPr>
              <a:defRPr lang="en-US"/>
            </a:defPPr>
            <a:lvl1pPr algn="ctr">
              <a:defRPr sz="2400" b="1">
                <a:latin typeface="Avenir LT Std 45 Book" panose="020B0502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de-DE" sz="2000" noProof="1" smtClean="0"/>
              <a:t>Processes</a:t>
            </a:r>
            <a:endParaRPr sz="2000" noProof="1"/>
          </a:p>
        </p:txBody>
      </p:sp>
      <p:sp>
        <p:nvSpPr>
          <p:cNvPr id="5" name="TextBox 4"/>
          <p:cNvSpPr txBox="1"/>
          <p:nvPr/>
        </p:nvSpPr>
        <p:spPr>
          <a:xfrm>
            <a:off x="9557657" y="-6531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AutoShape 104"/>
          <p:cNvSpPr>
            <a:spLocks noChangeArrowheads="1"/>
          </p:cNvSpPr>
          <p:nvPr/>
        </p:nvSpPr>
        <p:spPr bwMode="gray">
          <a:xfrm>
            <a:off x="5306302" y="5432876"/>
            <a:ext cx="2753966" cy="1106190"/>
          </a:xfrm>
          <a:prstGeom prst="leftRightArrow">
            <a:avLst>
              <a:gd name="adj1" fmla="val 73117"/>
              <a:gd name="adj2" fmla="val 32374"/>
            </a:avLst>
          </a:prstGeom>
          <a:solidFill>
            <a:srgbClr val="FF6600"/>
          </a:solidFill>
          <a:ln w="9525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11"/>
          <p:cNvSpPr txBox="1">
            <a:spLocks noChangeArrowheads="1"/>
          </p:cNvSpPr>
          <p:nvPr/>
        </p:nvSpPr>
        <p:spPr bwMode="auto">
          <a:xfrm>
            <a:off x="5072062" y="5503551"/>
            <a:ext cx="3262767" cy="979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49EA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de-DE" sz="2000" noProof="1" smtClean="0">
                <a:solidFill>
                  <a:schemeClr val="bg1"/>
                </a:solidFill>
              </a:rPr>
              <a:t>Positive Correlation</a:t>
            </a:r>
            <a:br>
              <a:rPr lang="de-DE" sz="2000" noProof="1" smtClean="0">
                <a:solidFill>
                  <a:schemeClr val="bg1"/>
                </a:solidFill>
              </a:rPr>
            </a:br>
            <a:r>
              <a:rPr lang="de-DE" sz="2000" noProof="1" smtClean="0">
                <a:solidFill>
                  <a:schemeClr val="bg1"/>
                </a:solidFill>
              </a:rPr>
              <a:t>= </a:t>
            </a:r>
            <a:r>
              <a:rPr lang="de-DE" sz="2000" b="1" noProof="1" smtClean="0">
                <a:solidFill>
                  <a:schemeClr val="bg1"/>
                </a:solidFill>
              </a:rPr>
              <a:t>Excellence</a:t>
            </a:r>
            <a:endParaRPr sz="2000" b="1" noProof="1">
              <a:solidFill>
                <a:schemeClr val="bg1"/>
              </a:solidFill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39552" y="5949280"/>
            <a:ext cx="504056" cy="36004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Division - </a:t>
            </a:r>
            <a:r>
              <a:rPr lang="en-US" dirty="0" smtClean="0"/>
              <a:t>S</a:t>
            </a:r>
            <a:r>
              <a:rPr lang="en-US" dirty="0" smtClean="0"/>
              <a:t>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Permanent Staff:</a:t>
            </a:r>
          </a:p>
          <a:p>
            <a:pPr lvl="1"/>
            <a:r>
              <a:rPr lang="en-US" dirty="0" smtClean="0"/>
              <a:t>1 Head of Division. </a:t>
            </a:r>
          </a:p>
          <a:p>
            <a:pPr lvl="1"/>
            <a:r>
              <a:rPr lang="en-US" dirty="0" smtClean="0"/>
              <a:t>2 Quality Assurance Officers.</a:t>
            </a:r>
          </a:p>
          <a:p>
            <a:pPr lvl="1"/>
            <a:r>
              <a:rPr lang="en-US" dirty="0" smtClean="0"/>
              <a:t>1 Quality Control Officer.</a:t>
            </a:r>
          </a:p>
          <a:p>
            <a:r>
              <a:rPr lang="en-US" dirty="0" smtClean="0"/>
              <a:t>Planned additions:</a:t>
            </a:r>
          </a:p>
          <a:p>
            <a:pPr lvl="1"/>
            <a:r>
              <a:rPr lang="en-US" dirty="0" smtClean="0"/>
              <a:t>Quality Inspection Officer, inspections on incoming gods. </a:t>
            </a:r>
          </a:p>
          <a:p>
            <a:pPr lvl="1"/>
            <a:r>
              <a:rPr lang="en-US" dirty="0" smtClean="0"/>
              <a:t>Archiving Administrator, archiving according to RA-FS.</a:t>
            </a:r>
            <a:endParaRPr lang="en-US" dirty="0" smtClean="0"/>
          </a:p>
          <a:p>
            <a:pPr lvl="1"/>
            <a:r>
              <a:rPr lang="en-US" dirty="0" smtClean="0"/>
              <a:t>Quality Control Electrical, consultant.</a:t>
            </a:r>
          </a:p>
          <a:p>
            <a:pPr lvl="1"/>
            <a:r>
              <a:rPr lang="en-US" dirty="0" smtClean="0"/>
              <a:t>Quality Control Mechanical, consultant.</a:t>
            </a:r>
          </a:p>
          <a:p>
            <a:r>
              <a:rPr lang="en-US" dirty="0" smtClean="0"/>
              <a:t>Installation: </a:t>
            </a:r>
          </a:p>
          <a:p>
            <a:pPr lvl="1"/>
            <a:r>
              <a:rPr lang="en-US" dirty="0" smtClean="0"/>
              <a:t>Quality Control – centralized coordination. </a:t>
            </a:r>
          </a:p>
          <a:p>
            <a:pPr lvl="1"/>
            <a:r>
              <a:rPr lang="en-US" dirty="0" smtClean="0"/>
              <a:t>Quality Control in projects.</a:t>
            </a:r>
          </a:p>
          <a:p>
            <a:r>
              <a:rPr lang="en-US" dirty="0" smtClean="0"/>
              <a:t>Brightness</a:t>
            </a:r>
          </a:p>
          <a:p>
            <a:pPr lvl="1"/>
            <a:r>
              <a:rPr lang="en-US" dirty="0" smtClean="0"/>
              <a:t>IKC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Goals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Assign Process owners</a:t>
            </a:r>
          </a:p>
          <a:p>
            <a:pPr lvl="1"/>
            <a:r>
              <a:rPr lang="en-US" dirty="0" smtClean="0"/>
              <a:t>Template developed, released.</a:t>
            </a:r>
          </a:p>
          <a:p>
            <a:pPr lvl="1"/>
            <a:r>
              <a:rPr lang="en-US" dirty="0" smtClean="0"/>
              <a:t>Assignments ongoing. Goal to finalized before Management Review Meeting. </a:t>
            </a:r>
          </a:p>
          <a:p>
            <a:r>
              <a:rPr lang="en-US" dirty="0" smtClean="0"/>
              <a:t>Visualize ESS Management System</a:t>
            </a:r>
          </a:p>
          <a:p>
            <a:pPr lvl="1"/>
            <a:r>
              <a:rPr lang="en-US" dirty="0"/>
              <a:t>Documents divided into Policy's, processes, procedures, rules  and guidelines. </a:t>
            </a:r>
          </a:p>
          <a:p>
            <a:pPr lvl="1"/>
            <a:r>
              <a:rPr lang="en-US" dirty="0" smtClean="0"/>
              <a:t>All steering </a:t>
            </a:r>
            <a:r>
              <a:rPr lang="en-US" dirty="0"/>
              <a:t>documents are </a:t>
            </a:r>
            <a:r>
              <a:rPr lang="en-US" dirty="0" smtClean="0"/>
              <a:t>stored in CHESS.</a:t>
            </a:r>
          </a:p>
          <a:p>
            <a:pPr lvl="1"/>
            <a:r>
              <a:rPr lang="en-US" dirty="0" smtClean="0"/>
              <a:t>Released documents presented in </a:t>
            </a:r>
            <a:r>
              <a:rPr lang="en-US" dirty="0" err="1" smtClean="0"/>
              <a:t>Agresso</a:t>
            </a:r>
            <a:r>
              <a:rPr lang="en-US" dirty="0" smtClean="0"/>
              <a:t>. Further plans in progress.(</a:t>
            </a:r>
            <a:r>
              <a:rPr lang="en-US" dirty="0" err="1" smtClean="0"/>
              <a:t>Atlassian</a:t>
            </a:r>
            <a:r>
              <a:rPr lang="en-US" dirty="0" smtClean="0"/>
              <a:t> tool). </a:t>
            </a:r>
          </a:p>
          <a:p>
            <a:r>
              <a:rPr lang="en-US" dirty="0" smtClean="0"/>
              <a:t>Develop the ESS Culture</a:t>
            </a:r>
          </a:p>
          <a:p>
            <a:pPr lvl="1"/>
            <a:r>
              <a:rPr lang="en-US" dirty="0" smtClean="0"/>
              <a:t>EFQM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Alignment Workshop (Tech Dir.).</a:t>
            </a:r>
          </a:p>
          <a:p>
            <a:pPr lvl="1"/>
            <a:r>
              <a:rPr lang="en-US" dirty="0" smtClean="0"/>
              <a:t>Management Review Meeting.</a:t>
            </a:r>
          </a:p>
          <a:p>
            <a:pPr lvl="1"/>
            <a:r>
              <a:rPr lang="en-US" dirty="0" smtClean="0"/>
              <a:t>Audits, TAB, Reviews.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062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Foundation </a:t>
            </a:r>
            <a:br>
              <a:rPr lang="en-US" dirty="0" smtClean="0"/>
            </a:br>
            <a:r>
              <a:rPr lang="en-US" dirty="0" smtClean="0"/>
              <a:t>for Quality Management - EFQM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ESS became members 1 May 2016.</a:t>
            </a:r>
          </a:p>
          <a:p>
            <a:r>
              <a:rPr lang="en-US" dirty="0" smtClean="0"/>
              <a:t>EFQM is a not-for-profit network with the m</a:t>
            </a:r>
            <a:r>
              <a:rPr lang="en-US" dirty="0" smtClean="0"/>
              <a:t>ission </a:t>
            </a:r>
            <a:r>
              <a:rPr lang="en-US" dirty="0"/>
              <a:t>to inspire </a:t>
            </a:r>
            <a:r>
              <a:rPr lang="en-US" dirty="0" smtClean="0"/>
              <a:t>organizations </a:t>
            </a:r>
            <a:r>
              <a:rPr lang="en-US" dirty="0"/>
              <a:t>to achieve sustainable excellence by engaging leaders to learn, share and innovate using the </a:t>
            </a:r>
            <a:r>
              <a:rPr lang="en-US" dirty="0">
                <a:hlinkClick r:id="" action="ppaction://hlinkshowjump?jump=lastslide"/>
              </a:rPr>
              <a:t>EFQM Excellence Model.</a:t>
            </a:r>
            <a:endParaRPr lang="en-US" dirty="0"/>
          </a:p>
          <a:p>
            <a:r>
              <a:rPr lang="en-US" dirty="0" smtClean="0"/>
              <a:t>A workshop was held 12:th of September. (full day) </a:t>
            </a:r>
          </a:p>
          <a:p>
            <a:pPr lvl="1"/>
            <a:r>
              <a:rPr lang="en-US" dirty="0" smtClean="0"/>
              <a:t>26 participant. EMT and a large part of Heads of Divisions.</a:t>
            </a:r>
          </a:p>
          <a:p>
            <a:pPr lvl="1"/>
            <a:r>
              <a:rPr lang="en-US" dirty="0" smtClean="0"/>
              <a:t>Break out sessions with focus on Fundamental Concepts and stakeholders. </a:t>
            </a:r>
          </a:p>
          <a:p>
            <a:pPr lvl="1"/>
            <a:r>
              <a:rPr lang="en-US" dirty="0"/>
              <a:t>Groups divided in four teams. </a:t>
            </a:r>
          </a:p>
          <a:p>
            <a:pPr lvl="1"/>
            <a:r>
              <a:rPr lang="en-US" dirty="0" smtClean="0"/>
              <a:t>Homework for next session. </a:t>
            </a:r>
          </a:p>
          <a:p>
            <a:r>
              <a:rPr lang="en-US" dirty="0" smtClean="0"/>
              <a:t>EFQM Assessment 18:th of October</a:t>
            </a:r>
          </a:p>
          <a:p>
            <a:pPr lvl="1"/>
            <a:r>
              <a:rPr lang="en-US" dirty="0" smtClean="0"/>
              <a:t>Home work will be presented in 4x1,5 h sessions.</a:t>
            </a:r>
          </a:p>
          <a:p>
            <a:pPr lvl="1"/>
            <a:r>
              <a:rPr lang="en-US" dirty="0" smtClean="0"/>
              <a:t>Outcome will serve as input for the Management Review Meeting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ESS-</a:t>
            </a:r>
            <a:r>
              <a:rPr lang="en-GB" dirty="0" smtClean="0"/>
              <a:t>EFQM plan for 2016 </a:t>
            </a:r>
            <a:endParaRPr lang="en-GB" noProof="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70787320"/>
              </p:ext>
            </p:extLst>
          </p:nvPr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92080" y="213285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Membership from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May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804248" y="3501008"/>
            <a:ext cx="3168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September</a:t>
            </a:r>
            <a:endParaRPr lang="en-US" sz="1600" dirty="0"/>
          </a:p>
          <a:p>
            <a:r>
              <a:rPr lang="en-US" sz="1600" dirty="0" smtClean="0"/>
              <a:t>26 </a:t>
            </a:r>
            <a:r>
              <a:rPr lang="en-US" sz="1600" dirty="0" smtClean="0"/>
              <a:t>participants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228184" y="5240233"/>
            <a:ext cx="3168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 smtClean="0"/>
              <a:t>October </a:t>
            </a:r>
          </a:p>
          <a:p>
            <a:r>
              <a:rPr lang="en-US" sz="1600" dirty="0" smtClean="0"/>
              <a:t>4 Teams + Closeout 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971600" y="5229200"/>
            <a:ext cx="21602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Before 1</a:t>
            </a:r>
            <a:r>
              <a:rPr lang="en-US" sz="1600" baseline="30000" dirty="0" smtClean="0">
                <a:solidFill>
                  <a:schemeClr val="bg1">
                    <a:lumMod val="75000"/>
                  </a:schemeClr>
                </a:solidFill>
              </a:rPr>
              <a:t>st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November </a:t>
            </a:r>
          </a:p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ESS organization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9512" y="32849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Management Review Meeting 23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November Management Team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563888" y="2996952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95536" y="213285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ESS Journey for Excellence, 2017 plan</a:t>
            </a:r>
            <a:endParaRPr lang="en-US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2850177" y="2717059"/>
            <a:ext cx="413891" cy="344301"/>
            <a:chOff x="1715617" y="2399439"/>
            <a:chExt cx="413891" cy="344301"/>
          </a:xfrm>
        </p:grpSpPr>
        <p:sp>
          <p:nvSpPr>
            <p:cNvPr id="56" name="Right Arrow 55"/>
            <p:cNvSpPr/>
            <p:nvPr/>
          </p:nvSpPr>
          <p:spPr>
            <a:xfrm rot="16337404">
              <a:off x="1759017" y="2356039"/>
              <a:ext cx="327092" cy="41389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solidFill>
                  <a:srgbClr val="E46C0A"/>
                </a:solidFill>
              </a:endParaRPr>
            </a:p>
          </p:txBody>
        </p:sp>
        <p:sp>
          <p:nvSpPr>
            <p:cNvPr id="57" name="Right Arrow 4"/>
            <p:cNvSpPr/>
            <p:nvPr/>
          </p:nvSpPr>
          <p:spPr>
            <a:xfrm rot="4320000">
              <a:off x="1744954" y="2505090"/>
              <a:ext cx="228964" cy="2483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15816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4149080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9592" y="5877272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64088" y="2564904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1560" y="2564904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32240" y="4149080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56176" y="5877272"/>
            <a:ext cx="201622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08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5" grpId="0"/>
      <p:bldP spid="47" grpId="0"/>
      <p:bldP spid="49" grpId="0"/>
      <p:bldP spid="51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Review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Management Review Meeting at ESS. </a:t>
            </a:r>
          </a:p>
          <a:p>
            <a:pPr lvl="1"/>
            <a:r>
              <a:rPr lang="en-US" dirty="0" smtClean="0"/>
              <a:t>23:rd of November (full day). </a:t>
            </a:r>
          </a:p>
          <a:p>
            <a:r>
              <a:rPr lang="en-US" dirty="0" smtClean="0"/>
              <a:t>Standard agenda according to ISO 9001. </a:t>
            </a:r>
          </a:p>
          <a:p>
            <a:r>
              <a:rPr lang="en-US" dirty="0" smtClean="0"/>
              <a:t>ESS Management Team + selected speakers will attend.</a:t>
            </a:r>
          </a:p>
          <a:p>
            <a:r>
              <a:rPr lang="en-US" dirty="0" smtClean="0"/>
              <a:t>Focus on Organizational capabilities.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049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6372200" y="4941168"/>
            <a:ext cx="1800200" cy="0"/>
          </a:xfrm>
          <a:prstGeom prst="straightConnector1">
            <a:avLst/>
          </a:prstGeom>
          <a:ln w="3175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47864" y="4941168"/>
            <a:ext cx="1800200" cy="0"/>
          </a:xfrm>
          <a:prstGeom prst="straightConnector1">
            <a:avLst/>
          </a:prstGeom>
          <a:ln w="3175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7504" y="4509120"/>
            <a:ext cx="896448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Management Review Meeting </a:t>
            </a:r>
            <a:r>
              <a:rPr lang="en-GB" dirty="0" smtClean="0"/>
              <a:t>Focus</a:t>
            </a:r>
            <a:endParaRPr lang="en-GB" noProof="0" dirty="0"/>
          </a:p>
        </p:txBody>
      </p:sp>
      <p:sp>
        <p:nvSpPr>
          <p:cNvPr id="21" name="TextBox 20"/>
          <p:cNvSpPr txBox="1"/>
          <p:nvPr/>
        </p:nvSpPr>
        <p:spPr>
          <a:xfrm>
            <a:off x="-6177" y="3040107"/>
            <a:ext cx="2661819" cy="2031325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p3d>
              <a:bevelB w="38100" h="38100"/>
            </a:sp3d>
          </a:bodyPr>
          <a:lstStyle/>
          <a:p>
            <a:pPr algn="ctr" defTabSz="854867"/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</a:t>
            </a: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97086" y="2677168"/>
            <a:ext cx="1107471" cy="657168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v-SE" sz="900" b="1" dirty="0" smtClean="0"/>
              <a:t>§5</a:t>
            </a:r>
          </a:p>
          <a:p>
            <a:pPr algn="ctr">
              <a:defRPr/>
            </a:pPr>
            <a:r>
              <a:rPr lang="sv-SE" sz="900" b="1" dirty="0" smtClean="0"/>
              <a:t>Management</a:t>
            </a:r>
            <a:endParaRPr lang="sv-SE" sz="900" b="1" dirty="0"/>
          </a:p>
          <a:p>
            <a:pPr algn="ctr">
              <a:defRPr/>
            </a:pPr>
            <a:r>
              <a:rPr lang="sv-SE" sz="900" b="1" dirty="0"/>
              <a:t> Responsibility</a:t>
            </a:r>
            <a:endParaRPr lang="en-US" sz="900" b="1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876816" y="3628224"/>
            <a:ext cx="1107471" cy="658528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v-SE" sz="900" b="1" dirty="0" smtClean="0"/>
              <a:t>§6</a:t>
            </a:r>
          </a:p>
          <a:p>
            <a:pPr algn="ctr">
              <a:defRPr/>
            </a:pPr>
            <a:r>
              <a:rPr lang="sv-SE" sz="900" b="1" dirty="0" smtClean="0"/>
              <a:t>Resource</a:t>
            </a:r>
            <a:endParaRPr lang="sv-SE" sz="900" b="1" dirty="0"/>
          </a:p>
          <a:p>
            <a:pPr algn="ctr">
              <a:defRPr/>
            </a:pPr>
            <a:r>
              <a:rPr lang="sv-SE" sz="900" b="1" dirty="0"/>
              <a:t>Management</a:t>
            </a:r>
            <a:endParaRPr lang="en-US" sz="900" b="1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204028" y="4620096"/>
            <a:ext cx="1107471" cy="658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v-SE" sz="900" b="1" dirty="0" smtClean="0">
                <a:solidFill>
                  <a:schemeClr val="tx1"/>
                </a:solidFill>
              </a:rPr>
              <a:t>§7</a:t>
            </a:r>
          </a:p>
          <a:p>
            <a:pPr algn="ctr">
              <a:defRPr/>
            </a:pPr>
            <a:r>
              <a:rPr lang="sv-SE" sz="900" b="1" dirty="0" smtClean="0">
                <a:solidFill>
                  <a:schemeClr val="tx1"/>
                </a:solidFill>
              </a:rPr>
              <a:t>Product / Project </a:t>
            </a:r>
            <a:endParaRPr lang="sv-SE" sz="9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sv-SE" sz="900" b="1" dirty="0" smtClean="0">
                <a:solidFill>
                  <a:schemeClr val="tx1"/>
                </a:solidFill>
              </a:rPr>
              <a:t>Realisation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394955" y="3637747"/>
            <a:ext cx="1107471" cy="658528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/>
              <a:t>§8</a:t>
            </a:r>
          </a:p>
          <a:p>
            <a:pPr algn="ctr">
              <a:defRPr/>
            </a:pPr>
            <a:r>
              <a:rPr lang="en-US" sz="900" b="1" dirty="0" smtClean="0"/>
              <a:t>Measurement, Analysis</a:t>
            </a:r>
          </a:p>
          <a:p>
            <a:pPr algn="ctr">
              <a:defRPr/>
            </a:pPr>
            <a:r>
              <a:rPr lang="en-US" sz="900" b="1" dirty="0" smtClean="0"/>
              <a:t>and Improvement</a:t>
            </a:r>
          </a:p>
        </p:txBody>
      </p:sp>
      <p:sp>
        <p:nvSpPr>
          <p:cNvPr id="40" name="Down Arrow 39"/>
          <p:cNvSpPr/>
          <p:nvPr/>
        </p:nvSpPr>
        <p:spPr>
          <a:xfrm rot="2611872">
            <a:off x="4468159" y="3030923"/>
            <a:ext cx="536956" cy="4136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41" name="Down Arrow 40"/>
          <p:cNvSpPr/>
          <p:nvPr/>
        </p:nvSpPr>
        <p:spPr>
          <a:xfrm rot="18926421">
            <a:off x="4431127" y="4696291"/>
            <a:ext cx="536956" cy="4136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42" name="Down Arrow 41"/>
          <p:cNvSpPr/>
          <p:nvPr/>
        </p:nvSpPr>
        <p:spPr>
          <a:xfrm rot="12794934">
            <a:off x="6467857" y="4652750"/>
            <a:ext cx="536956" cy="41362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43" name="Down Arrow 42"/>
          <p:cNvSpPr/>
          <p:nvPr/>
        </p:nvSpPr>
        <p:spPr>
          <a:xfrm rot="7959173">
            <a:off x="6392905" y="3040063"/>
            <a:ext cx="631316" cy="351799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2759983" y="2292859"/>
            <a:ext cx="555755" cy="3720118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anchor="ctr" anchorCtr="1"/>
          <a:lstStyle/>
          <a:p>
            <a:pPr algn="ctr">
              <a:defRPr/>
            </a:pPr>
            <a:r>
              <a:rPr lang="en-US" sz="1000" b="1" dirty="0" smtClean="0"/>
              <a:t>Stakeholders  Needs and Requirements</a:t>
            </a:r>
            <a:endParaRPr lang="en-US" sz="1000" b="1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8192709" y="2292859"/>
            <a:ext cx="555755" cy="3720118"/>
          </a:xfrm>
          <a:prstGeom prst="rect">
            <a:avLst/>
          </a:prstGeom>
          <a:solidFill>
            <a:srgbClr val="0070C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anchor="ctr" anchorCtr="1"/>
          <a:lstStyle/>
          <a:p>
            <a:pPr algn="ctr">
              <a:defRPr/>
            </a:pPr>
            <a:r>
              <a:rPr lang="en-US" sz="1000" b="1" dirty="0" smtClean="0"/>
              <a:t>Stakeholders  Satisfaction</a:t>
            </a:r>
            <a:endParaRPr lang="en-US" sz="1000" b="1" dirty="0"/>
          </a:p>
        </p:txBody>
      </p:sp>
      <p:sp>
        <p:nvSpPr>
          <p:cNvPr id="49" name="Rectangle 48"/>
          <p:cNvSpPr/>
          <p:nvPr/>
        </p:nvSpPr>
        <p:spPr>
          <a:xfrm>
            <a:off x="3632457" y="1988840"/>
            <a:ext cx="4191000" cy="270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/>
          <a:lstStyle/>
          <a:p>
            <a:pPr algn="ctr">
              <a:defRPr/>
            </a:pPr>
            <a:r>
              <a:rPr lang="sv-SE" sz="1100" b="1" dirty="0" smtClean="0">
                <a:solidFill>
                  <a:schemeClr val="tx1"/>
                </a:solidFill>
              </a:rPr>
              <a:t>Improvement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20072" y="5373216"/>
            <a:ext cx="144016" cy="720080"/>
          </a:xfrm>
          <a:prstGeom prst="rect">
            <a:avLst/>
          </a:prstGeom>
          <a:solidFill>
            <a:srgbClr val="B9CDE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54098" y="5373216"/>
            <a:ext cx="144016" cy="720080"/>
          </a:xfrm>
          <a:prstGeom prst="rect">
            <a:avLst/>
          </a:prstGeom>
          <a:solidFill>
            <a:srgbClr val="B9CDE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688124" y="5373216"/>
            <a:ext cx="144016" cy="720080"/>
          </a:xfrm>
          <a:prstGeom prst="rect">
            <a:avLst/>
          </a:prstGeom>
          <a:solidFill>
            <a:srgbClr val="B9CDE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922150" y="5373216"/>
            <a:ext cx="144016" cy="720080"/>
          </a:xfrm>
          <a:prstGeom prst="rect">
            <a:avLst/>
          </a:prstGeom>
          <a:solidFill>
            <a:srgbClr val="B9CDE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156176" y="5373216"/>
            <a:ext cx="144016" cy="720080"/>
          </a:xfrm>
          <a:prstGeom prst="rect">
            <a:avLst/>
          </a:prstGeom>
          <a:solidFill>
            <a:srgbClr val="B9CDE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08520" y="2996952"/>
            <a:ext cx="2736304" cy="273630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524328" y="3933056"/>
            <a:ext cx="648072" cy="0"/>
          </a:xfrm>
          <a:prstGeom prst="straightConnector1">
            <a:avLst/>
          </a:prstGeom>
          <a:ln w="3175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512" y="472514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US" dirty="0" smtClean="0">
                <a:solidFill>
                  <a:srgbClr val="558ED5"/>
                </a:solidFill>
              </a:rPr>
              <a:t>ANNUAL </a:t>
            </a:r>
            <a:endParaRPr lang="en-US" dirty="0">
              <a:solidFill>
                <a:srgbClr val="558ED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Project focus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9512" y="31409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Organizational focus 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-656456" y="4500736"/>
            <a:ext cx="3284240" cy="8384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-324544" y="1988840"/>
            <a:ext cx="2520280" cy="270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 anchorCtr="1"/>
          <a:lstStyle/>
          <a:p>
            <a:pPr algn="ctr">
              <a:defRPr/>
            </a:pPr>
            <a:r>
              <a:rPr lang="sv-SE" b="1" dirty="0" smtClean="0">
                <a:solidFill>
                  <a:srgbClr val="558ED5"/>
                </a:solidFill>
              </a:rPr>
              <a:t>ESS </a:t>
            </a:r>
            <a:r>
              <a:rPr lang="sv-SE" b="1" dirty="0" err="1" smtClean="0">
                <a:solidFill>
                  <a:srgbClr val="558ED5"/>
                </a:solidFill>
              </a:rPr>
              <a:t>REVIEW’s</a:t>
            </a:r>
            <a:endParaRPr lang="sv-SE" b="1" dirty="0" smtClean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4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55" grpId="0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3095328" y="1440160"/>
            <a:ext cx="2987824" cy="54452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156176" y="1440160"/>
            <a:ext cx="2987824" cy="54452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496" y="1440160"/>
            <a:ext cx="2987824" cy="54452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Management Review </a:t>
            </a:r>
            <a:r>
              <a:rPr lang="en-GB" noProof="0" dirty="0" smtClean="0"/>
              <a:t>Meeting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047762" y="1700808"/>
            <a:ext cx="956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000000"/>
                </a:solidFill>
                <a:cs typeface="SoMA Roman"/>
              </a:rPr>
              <a:t>Perform</a:t>
            </a:r>
            <a:endParaRPr lang="en-US" dirty="0" smtClean="0">
              <a:solidFill>
                <a:srgbClr val="000000"/>
              </a:solidFill>
              <a:cs typeface="SoMA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18969" y="1700808"/>
            <a:ext cx="58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sv-SE" dirty="0" smtClean="0">
                <a:cs typeface="SoMA Roman"/>
              </a:rPr>
              <a:t>Plan</a:t>
            </a:r>
            <a:endParaRPr lang="sv-SE" dirty="0" smtClean="0">
              <a:cs typeface="SoMA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4208" y="1700808"/>
            <a:ext cx="1880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000000"/>
                </a:solidFill>
                <a:cs typeface="SoMA Roman"/>
              </a:rPr>
              <a:t>Results &amp; Outputs</a:t>
            </a:r>
            <a:endParaRPr lang="en-US" dirty="0" smtClean="0">
              <a:solidFill>
                <a:srgbClr val="000000"/>
              </a:solidFill>
              <a:cs typeface="SoMA Roman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31540" y="3185939"/>
            <a:ext cx="3024336" cy="0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679815" y="3185939"/>
            <a:ext cx="3024336" cy="0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57577" y="2564904"/>
            <a:ext cx="2238375" cy="11811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cs typeface="SoMA Roman"/>
              </a:rPr>
              <a:t>ESS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cs typeface="SoMA Roman"/>
              </a:rPr>
              <a:t>MRM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44208" y="2841129"/>
            <a:ext cx="140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cs typeface="SoMA Roman"/>
              </a:rPr>
              <a:t>O</a:t>
            </a:r>
            <a:r>
              <a:rPr lang="en-US" dirty="0" smtClean="0">
                <a:solidFill>
                  <a:srgbClr val="0070C0"/>
                </a:solidFill>
                <a:cs typeface="SoMA Roman"/>
              </a:rPr>
              <a:t>utcome</a:t>
            </a:r>
            <a:r>
              <a:rPr lang="en-US" sz="1050" dirty="0" smtClean="0">
                <a:solidFill>
                  <a:srgbClr val="FFFFFF"/>
                </a:solidFill>
              </a:rPr>
              <a:t> 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7544" y="2841129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cs typeface="SoMA Roman"/>
              </a:rPr>
              <a:t>D</a:t>
            </a:r>
            <a:r>
              <a:rPr lang="en-US" dirty="0" smtClean="0">
                <a:solidFill>
                  <a:srgbClr val="0070C0"/>
                </a:solidFill>
                <a:cs typeface="SoMA Roman"/>
              </a:rPr>
              <a:t>efined </a:t>
            </a:r>
            <a:r>
              <a:rPr lang="en-US" dirty="0" smtClean="0">
                <a:solidFill>
                  <a:srgbClr val="0070C0"/>
                </a:solidFill>
                <a:cs typeface="SoMA Roman"/>
              </a:rPr>
              <a:t>areas/scope</a:t>
            </a:r>
            <a:r>
              <a:rPr lang="en-US" sz="1050" dirty="0" smtClean="0">
                <a:solidFill>
                  <a:srgbClr val="FFFFFF"/>
                </a:solidFill>
              </a:rPr>
              <a:t> </a:t>
            </a:r>
            <a:endParaRPr lang="en-US" sz="1050" dirty="0">
              <a:solidFill>
                <a:srgbClr val="FFFF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5576" y="4554995"/>
            <a:ext cx="2232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Frequency,  Participants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Time, Place, duration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Standard Agenda set up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Preparation &amp; Practicalities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Info, discussion, decision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Organizational Health check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Data, Analyses and facts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Communication to All Stakeholders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50518" y="4554994"/>
            <a:ext cx="29336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Follow-up actions from last MRM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Stakeholders requirements / Satisfaction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Objectives / KPI’s review (</a:t>
            </a:r>
            <a:r>
              <a:rPr lang="en-US" sz="900" dirty="0" err="1" smtClean="0">
                <a:solidFill>
                  <a:srgbClr val="000000"/>
                </a:solidFill>
                <a:cs typeface="SoMA Roman"/>
              </a:rPr>
              <a:t>budget&amp;time</a:t>
            </a: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 dimension)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Internal / External audits and reviews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Status of preventive and corrective 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Processes, update and status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Changes that could affect ESS 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Recommendations for improvement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People, Training, Competence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Other items submitted for management </a:t>
            </a:r>
          </a:p>
          <a:p>
            <a:pPr marL="342900" indent="-342900"/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	review ( organization changes, ESS general </a:t>
            </a:r>
          </a:p>
          <a:p>
            <a:pPr marL="342900" indent="-342900"/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	updates, strategy……)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42697" y="4554994"/>
            <a:ext cx="325383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Communication to ESS employees and all stakeholders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Continuous communication in ESS All Employees meetings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 ESS Cross functional collaboration 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Transparency and Follow up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Systematic and Structured Improvements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cs typeface="SoMA Roman"/>
              </a:rPr>
              <a:t>Input for the next ESS MRM </a:t>
            </a:r>
          </a:p>
          <a:p>
            <a:pPr>
              <a:buFont typeface="Arial" pitchFamily="34" charset="0"/>
              <a:buChar char="•"/>
            </a:pPr>
            <a:endParaRPr lang="en-US" sz="900" dirty="0" smtClean="0">
              <a:solidFill>
                <a:srgbClr val="000000"/>
              </a:solidFill>
              <a:cs typeface="SoMA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6201" y="4181470"/>
            <a:ext cx="174853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SoMA Roman"/>
              </a:rPr>
              <a:t>1. Ground Rules</a:t>
            </a:r>
            <a:r>
              <a:rPr lang="en-US" sz="800" b="1" dirty="0" smtClean="0">
                <a:solidFill>
                  <a:schemeClr val="bg1"/>
                </a:solidFill>
                <a:cs typeface="SoMA Roman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23695" y="4181470"/>
            <a:ext cx="174853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 smtClean="0">
                <a:solidFill>
                  <a:schemeClr val="bg1"/>
                </a:solidFill>
                <a:cs typeface="SoMA Roman"/>
              </a:rPr>
              <a:t>2. Standard Agenda</a:t>
            </a:r>
            <a:endParaRPr lang="en-US" sz="1200" b="1" dirty="0" smtClean="0">
              <a:solidFill>
                <a:schemeClr val="bg1"/>
              </a:solidFill>
              <a:cs typeface="SoMA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42386" y="4206746"/>
            <a:ext cx="1748537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 smtClean="0">
                <a:solidFill>
                  <a:schemeClr val="bg1"/>
                </a:solidFill>
                <a:cs typeface="SoMA Roman"/>
              </a:rPr>
              <a:t>3</a:t>
            </a:r>
            <a:r>
              <a:rPr lang="sv-SE" sz="1200" b="1" dirty="0" smtClean="0">
                <a:solidFill>
                  <a:schemeClr val="bg1"/>
                </a:solidFill>
                <a:cs typeface="SoMA Roman"/>
              </a:rPr>
              <a:t>. Communication</a:t>
            </a:r>
            <a:endParaRPr lang="sv-SE" sz="1200" b="1" dirty="0" smtClean="0">
              <a:solidFill>
                <a:schemeClr val="bg1"/>
              </a:solidFill>
              <a:cs typeface="SoMA Roman"/>
            </a:endParaRPr>
          </a:p>
        </p:txBody>
      </p:sp>
    </p:spTree>
    <p:extLst>
      <p:ext uri="{BB962C8B-B14F-4D97-AF65-F5344CB8AC3E}">
        <p14:creationId xmlns:p14="http://schemas.microsoft.com/office/powerpoint/2010/main" val="67899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MRM agenda &amp; Owners</a:t>
            </a:r>
            <a:endParaRPr lang="en-GB" noProof="0" dirty="0"/>
          </a:p>
        </p:txBody>
      </p:sp>
      <p:sp>
        <p:nvSpPr>
          <p:cNvPr id="171" name="Rectangle 170"/>
          <p:cNvSpPr/>
          <p:nvPr/>
        </p:nvSpPr>
        <p:spPr bwMode="auto">
          <a:xfrm>
            <a:off x="4356783" y="3437636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Rektangel 76"/>
          <p:cNvSpPr>
            <a:spLocks noChangeArrowheads="1"/>
          </p:cNvSpPr>
          <p:nvPr/>
        </p:nvSpPr>
        <p:spPr bwMode="auto">
          <a:xfrm>
            <a:off x="4522028" y="3443393"/>
            <a:ext cx="2393411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Objectives / KPI’s definitions and status review</a:t>
            </a:r>
            <a:endParaRPr lang="da-DK" sz="800" dirty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4142482" y="3437636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4" name="TextBox 7"/>
          <p:cNvSpPr txBox="1">
            <a:spLocks noChangeArrowheads="1"/>
          </p:cNvSpPr>
          <p:nvPr/>
        </p:nvSpPr>
        <p:spPr bwMode="auto">
          <a:xfrm>
            <a:off x="4157857" y="3485628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354253" y="2961048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6" name="Rektangel 76"/>
          <p:cNvSpPr>
            <a:spLocks noChangeArrowheads="1"/>
          </p:cNvSpPr>
          <p:nvPr/>
        </p:nvSpPr>
        <p:spPr bwMode="auto">
          <a:xfrm>
            <a:off x="4536873" y="2963078"/>
            <a:ext cx="2388986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Stakeholders requirments &amp; Satisfaction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4139952" y="2956375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8" name="TextBox 7"/>
          <p:cNvSpPr txBox="1">
            <a:spLocks noChangeArrowheads="1"/>
          </p:cNvSpPr>
          <p:nvPr/>
        </p:nvSpPr>
        <p:spPr bwMode="auto">
          <a:xfrm>
            <a:off x="4155327" y="3004367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2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4361208" y="4465565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0" name="Rektangel 76"/>
          <p:cNvSpPr>
            <a:spLocks noChangeArrowheads="1"/>
          </p:cNvSpPr>
          <p:nvPr/>
        </p:nvSpPr>
        <p:spPr bwMode="auto">
          <a:xfrm>
            <a:off x="4500329" y="4480313"/>
            <a:ext cx="2256840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Status of Corrective and Preventive actions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4146907" y="4467318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sv-SE" sz="7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2" name="TextBox 7"/>
          <p:cNvSpPr txBox="1">
            <a:spLocks noChangeArrowheads="1"/>
          </p:cNvSpPr>
          <p:nvPr/>
        </p:nvSpPr>
        <p:spPr bwMode="auto">
          <a:xfrm>
            <a:off x="4162282" y="4515310"/>
            <a:ext cx="28550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sv-SE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kern="0">
                <a:solidFill>
                  <a:srgbClr val="0070C0"/>
                </a:solidFill>
                <a:latin typeface="Calibri" pitchFamily="-108" charset="0"/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4358677" y="3952311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" name="Rektangel 76"/>
          <p:cNvSpPr>
            <a:spLocks noChangeArrowheads="1"/>
          </p:cNvSpPr>
          <p:nvPr/>
        </p:nvSpPr>
        <p:spPr bwMode="auto">
          <a:xfrm>
            <a:off x="4522028" y="3958068"/>
            <a:ext cx="2296042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Audit &amp; Risk  Management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4144377" y="3952311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6" name="TextBox 7"/>
          <p:cNvSpPr txBox="1">
            <a:spLocks noChangeArrowheads="1"/>
          </p:cNvSpPr>
          <p:nvPr/>
        </p:nvSpPr>
        <p:spPr bwMode="auto">
          <a:xfrm>
            <a:off x="4159752" y="4000304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4354253" y="4963273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8" name="Rektangel 76"/>
          <p:cNvSpPr>
            <a:spLocks noChangeArrowheads="1"/>
          </p:cNvSpPr>
          <p:nvPr/>
        </p:nvSpPr>
        <p:spPr bwMode="auto">
          <a:xfrm>
            <a:off x="4522028" y="4974389"/>
            <a:ext cx="2307421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Processes update and status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4139952" y="4963273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0" name="TextBox 7"/>
          <p:cNvSpPr txBox="1">
            <a:spLocks noChangeArrowheads="1"/>
          </p:cNvSpPr>
          <p:nvPr/>
        </p:nvSpPr>
        <p:spPr bwMode="auto">
          <a:xfrm>
            <a:off x="4155327" y="5011266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7008403" y="2994848"/>
            <a:ext cx="2147358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Rektangel 76"/>
          <p:cNvSpPr>
            <a:spLocks noChangeArrowheads="1"/>
          </p:cNvSpPr>
          <p:nvPr/>
        </p:nvSpPr>
        <p:spPr bwMode="auto">
          <a:xfrm>
            <a:off x="7147141" y="3000605"/>
            <a:ext cx="2393411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Improvement recommendations</a:t>
            </a:r>
            <a:endParaRPr lang="da-DK" sz="800" dirty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797541" y="2994848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5" name="TextBox 7"/>
          <p:cNvSpPr txBox="1">
            <a:spLocks noChangeArrowheads="1"/>
          </p:cNvSpPr>
          <p:nvPr/>
        </p:nvSpPr>
        <p:spPr bwMode="auto">
          <a:xfrm>
            <a:off x="6812916" y="3042840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8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7005873" y="2518261"/>
            <a:ext cx="2147358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Rektangel 76"/>
          <p:cNvSpPr>
            <a:spLocks noChangeArrowheads="1"/>
          </p:cNvSpPr>
          <p:nvPr/>
        </p:nvSpPr>
        <p:spPr bwMode="auto">
          <a:xfrm>
            <a:off x="7147141" y="2518410"/>
            <a:ext cx="2388986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Changes that could afftect ESSMS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6795011" y="2511707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9" name="TextBox 7"/>
          <p:cNvSpPr txBox="1">
            <a:spLocks noChangeArrowheads="1"/>
          </p:cNvSpPr>
          <p:nvPr/>
        </p:nvSpPr>
        <p:spPr bwMode="auto">
          <a:xfrm>
            <a:off x="6810386" y="2561579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 smtClean="0">
                <a:solidFill>
                  <a:srgbClr val="0070C0"/>
                </a:solidFill>
                <a:latin typeface="Calibri" pitchFamily="-108" charset="0"/>
              </a:rPr>
              <a:t>7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012828" y="4022777"/>
            <a:ext cx="2147358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Rektangel 76"/>
          <p:cNvSpPr>
            <a:spLocks noChangeArrowheads="1"/>
          </p:cNvSpPr>
          <p:nvPr/>
        </p:nvSpPr>
        <p:spPr bwMode="auto">
          <a:xfrm>
            <a:off x="7147141" y="4049193"/>
            <a:ext cx="22568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Other items submited for the MRM, Communication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6801966" y="4024530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3" name="TextBox 7"/>
          <p:cNvSpPr txBox="1">
            <a:spLocks noChangeArrowheads="1"/>
          </p:cNvSpPr>
          <p:nvPr/>
        </p:nvSpPr>
        <p:spPr bwMode="auto">
          <a:xfrm>
            <a:off x="6817341" y="4072522"/>
            <a:ext cx="285508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0070C0"/>
                </a:solidFill>
                <a:latin typeface="Calibri" pitchFamily="-108" charset="0"/>
              </a:rPr>
              <a:t>10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7010298" y="3509523"/>
            <a:ext cx="2147358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" name="Rektangel 76"/>
          <p:cNvSpPr>
            <a:spLocks noChangeArrowheads="1"/>
          </p:cNvSpPr>
          <p:nvPr/>
        </p:nvSpPr>
        <p:spPr bwMode="auto">
          <a:xfrm>
            <a:off x="7147141" y="3515280"/>
            <a:ext cx="2296042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People, Training &amp; Competence Development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6799436" y="3509523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7" name="TextBox 7"/>
          <p:cNvSpPr txBox="1">
            <a:spLocks noChangeArrowheads="1"/>
          </p:cNvSpPr>
          <p:nvPr/>
        </p:nvSpPr>
        <p:spPr bwMode="auto">
          <a:xfrm>
            <a:off x="6814811" y="3557515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 smtClean="0">
                <a:solidFill>
                  <a:srgbClr val="0070C0"/>
                </a:solidFill>
                <a:latin typeface="Calibri" pitchFamily="-108" charset="0"/>
              </a:rPr>
              <a:t>9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4358684" y="2492896"/>
            <a:ext cx="2227271" cy="370515"/>
          </a:xfrm>
          <a:prstGeom prst="rect">
            <a:avLst/>
          </a:prstGeom>
          <a:gradFill flip="none" rotWithShape="1">
            <a:gsLst>
              <a:gs pos="55000">
                <a:sysClr val="window" lastClr="FFFFFF">
                  <a:lumMod val="95000"/>
                </a:sysClr>
              </a:gs>
              <a:gs pos="100000">
                <a:sysClr val="windowText" lastClr="000000">
                  <a:lumMod val="65000"/>
                  <a:lumOff val="35000"/>
                </a:sysClr>
              </a:gs>
            </a:gsLst>
            <a:lin ang="5400000" scaled="0"/>
            <a:tileRect/>
          </a:gradFill>
          <a:ln w="3175" cap="flat" cmpd="sng" algn="ctr">
            <a:noFill/>
            <a:prstDash val="solid"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17171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Rektangel 76"/>
          <p:cNvSpPr>
            <a:spLocks noChangeArrowheads="1"/>
          </p:cNvSpPr>
          <p:nvPr/>
        </p:nvSpPr>
        <p:spPr bwMode="auto">
          <a:xfrm>
            <a:off x="4534093" y="2504011"/>
            <a:ext cx="2307421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800" noProof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Follow up from previous MRM-introduction</a:t>
            </a:r>
            <a:endParaRPr lang="da-DK" sz="800" dirty="0" smtClean="0">
              <a:solidFill>
                <a:srgbClr val="171717"/>
              </a:solidFill>
              <a:latin typeface="Calibri" pitchFamily="-108" charset="0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144383" y="2492896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1" name="TextBox 7"/>
          <p:cNvSpPr txBox="1">
            <a:spLocks noChangeArrowheads="1"/>
          </p:cNvSpPr>
          <p:nvPr/>
        </p:nvSpPr>
        <p:spPr bwMode="auto">
          <a:xfrm>
            <a:off x="4159759" y="2540888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>
                <a:solidFill>
                  <a:srgbClr val="0070C0"/>
                </a:solidFill>
                <a:latin typeface="Calibri" pitchFamily="-108" charset="0"/>
              </a:rPr>
              <a:t>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2348880"/>
            <a:ext cx="3312368" cy="0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79512" y="3044957"/>
            <a:ext cx="3312368" cy="24003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79512" y="3717032"/>
            <a:ext cx="3312368" cy="24002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79512" y="5085184"/>
            <a:ext cx="3312368" cy="0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19795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Haines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07504" y="2675625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Agneta</a:t>
            </a:r>
            <a:r>
              <a:rPr lang="en-US" dirty="0" smtClean="0"/>
              <a:t> </a:t>
            </a:r>
            <a:r>
              <a:rPr lang="en-US" dirty="0" err="1" smtClean="0"/>
              <a:t>Nestenborg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07504" y="337170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Roland </a:t>
            </a:r>
            <a:r>
              <a:rPr lang="en-US" dirty="0" err="1" smtClean="0"/>
              <a:t>Garoby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7504" y="47158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Allen Weeks</a:t>
            </a:r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2123728" y="1916832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sv-SE" sz="7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TextBox 7"/>
          <p:cNvSpPr txBox="1">
            <a:spLocks noChangeArrowheads="1"/>
          </p:cNvSpPr>
          <p:nvPr/>
        </p:nvSpPr>
        <p:spPr bwMode="auto">
          <a:xfrm>
            <a:off x="2123728" y="1964824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>
                <a:solidFill>
                  <a:srgbClr val="0070C0"/>
                </a:solidFill>
                <a:latin typeface="Calibri" pitchFamily="-108" charset="0"/>
              </a:rPr>
              <a:t>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23728" y="4653136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TextBox 7"/>
          <p:cNvSpPr txBox="1">
            <a:spLocks noChangeArrowheads="1"/>
          </p:cNvSpPr>
          <p:nvPr/>
        </p:nvSpPr>
        <p:spPr bwMode="auto">
          <a:xfrm>
            <a:off x="2123728" y="4701128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0070C0"/>
                </a:solidFill>
                <a:latin typeface="Calibri" pitchFamily="-108" charset="0"/>
              </a:rPr>
              <a:t>2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2123728" y="2626437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TextBox 7"/>
          <p:cNvSpPr txBox="1">
            <a:spLocks noChangeArrowheads="1"/>
          </p:cNvSpPr>
          <p:nvPr/>
        </p:nvSpPr>
        <p:spPr bwMode="auto">
          <a:xfrm>
            <a:off x="2123728" y="2674429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3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2483768" y="2626437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7"/>
          <p:cNvSpPr txBox="1">
            <a:spLocks noChangeArrowheads="1"/>
          </p:cNvSpPr>
          <p:nvPr/>
        </p:nvSpPr>
        <p:spPr bwMode="auto">
          <a:xfrm>
            <a:off x="2499143" y="2674430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4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123728" y="3284984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TextBox 7"/>
          <p:cNvSpPr txBox="1">
            <a:spLocks noChangeArrowheads="1"/>
          </p:cNvSpPr>
          <p:nvPr/>
        </p:nvSpPr>
        <p:spPr bwMode="auto">
          <a:xfrm>
            <a:off x="2123728" y="3332977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483768" y="1916832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sv-SE" sz="7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TextBox 7"/>
          <p:cNvSpPr txBox="1">
            <a:spLocks noChangeArrowheads="1"/>
          </p:cNvSpPr>
          <p:nvPr/>
        </p:nvSpPr>
        <p:spPr bwMode="auto">
          <a:xfrm>
            <a:off x="2499143" y="1966704"/>
            <a:ext cx="28550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5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843808" y="1916832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sv-SE" sz="7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TextBox 7"/>
          <p:cNvSpPr txBox="1">
            <a:spLocks noChangeArrowheads="1"/>
          </p:cNvSpPr>
          <p:nvPr/>
        </p:nvSpPr>
        <p:spPr bwMode="auto">
          <a:xfrm>
            <a:off x="2859183" y="1964824"/>
            <a:ext cx="28550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08" charset="0"/>
              </a:rPr>
              <a:t>7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2843808" y="2636912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TextBox 7"/>
          <p:cNvSpPr txBox="1">
            <a:spLocks noChangeArrowheads="1"/>
          </p:cNvSpPr>
          <p:nvPr/>
        </p:nvSpPr>
        <p:spPr bwMode="auto">
          <a:xfrm>
            <a:off x="2859183" y="2684904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 smtClean="0">
                <a:solidFill>
                  <a:srgbClr val="0070C0"/>
                </a:solidFill>
                <a:latin typeface="Calibri" pitchFamily="-108" charset="0"/>
              </a:rPr>
              <a:t>9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123728" y="5373216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7"/>
          <p:cNvSpPr txBox="1">
            <a:spLocks noChangeArrowheads="1"/>
          </p:cNvSpPr>
          <p:nvPr/>
        </p:nvSpPr>
        <p:spPr bwMode="auto">
          <a:xfrm>
            <a:off x="2139103" y="5421208"/>
            <a:ext cx="285508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0070C0"/>
                </a:solidFill>
                <a:latin typeface="Calibri" pitchFamily="-108" charset="0"/>
              </a:rPr>
              <a:t>10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179512" y="5805264"/>
            <a:ext cx="3312368" cy="0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7504" y="54359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participants 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6876256" y="4581128"/>
            <a:ext cx="2232248" cy="1368152"/>
            <a:chOff x="2759983" y="1988840"/>
            <a:chExt cx="5988481" cy="4104456"/>
          </a:xfrm>
        </p:grpSpPr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5197086" y="2677168"/>
              <a:ext cx="1107471" cy="657168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sv-SE" sz="300" b="1" dirty="0" smtClean="0"/>
                <a:t>§5</a:t>
              </a:r>
            </a:p>
            <a:p>
              <a:pPr algn="ctr">
                <a:defRPr/>
              </a:pPr>
              <a:r>
                <a:rPr lang="sv-SE" sz="300" b="1" dirty="0" smtClean="0"/>
                <a:t>Management</a:t>
              </a:r>
              <a:endParaRPr lang="sv-SE" sz="300" b="1" dirty="0"/>
            </a:p>
            <a:p>
              <a:pPr algn="ctr">
                <a:defRPr/>
              </a:pPr>
              <a:r>
                <a:rPr lang="sv-SE" sz="300" b="1" dirty="0"/>
                <a:t> Responsibility</a:t>
              </a:r>
              <a:endParaRPr lang="en-US" sz="300" b="1" dirty="0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3876816" y="3628224"/>
              <a:ext cx="1107471" cy="658528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sv-SE" sz="300" b="1" dirty="0" smtClean="0"/>
                <a:t>§6</a:t>
              </a:r>
            </a:p>
            <a:p>
              <a:pPr algn="ctr">
                <a:defRPr/>
              </a:pPr>
              <a:r>
                <a:rPr lang="sv-SE" sz="300" b="1" dirty="0" smtClean="0"/>
                <a:t>Resource</a:t>
              </a:r>
              <a:endParaRPr lang="sv-SE" sz="300" b="1" dirty="0"/>
            </a:p>
            <a:p>
              <a:pPr algn="ctr">
                <a:defRPr/>
              </a:pPr>
              <a:r>
                <a:rPr lang="sv-SE" sz="300" b="1" dirty="0"/>
                <a:t>Management</a:t>
              </a:r>
              <a:endParaRPr lang="en-US" sz="300" b="1" dirty="0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5204028" y="4620096"/>
              <a:ext cx="1107471" cy="6585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sv-SE" sz="300" b="1" dirty="0" smtClean="0">
                  <a:solidFill>
                    <a:schemeClr val="tx1"/>
                  </a:solidFill>
                </a:rPr>
                <a:t>§7</a:t>
              </a:r>
            </a:p>
            <a:p>
              <a:pPr algn="ctr">
                <a:defRPr/>
              </a:pPr>
              <a:r>
                <a:rPr lang="sv-SE" sz="300" b="1" dirty="0" smtClean="0">
                  <a:solidFill>
                    <a:schemeClr val="tx1"/>
                  </a:solidFill>
                </a:rPr>
                <a:t>Product / Project </a:t>
              </a:r>
              <a:endParaRPr lang="sv-SE" sz="3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sv-SE" sz="300" b="1" dirty="0" smtClean="0">
                  <a:solidFill>
                    <a:schemeClr val="tx1"/>
                  </a:solidFill>
                </a:rPr>
                <a:t>Realisation</a:t>
              </a:r>
              <a:endParaRPr lang="en-US" sz="300" b="1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6394955" y="3637747"/>
              <a:ext cx="1107471" cy="658528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300" b="1" dirty="0" smtClean="0"/>
                <a:t>§8</a:t>
              </a:r>
            </a:p>
            <a:p>
              <a:pPr algn="ctr">
                <a:defRPr/>
              </a:pPr>
              <a:r>
                <a:rPr lang="en-US" sz="300" b="1" dirty="0" smtClean="0"/>
                <a:t>Measurement, Analysis</a:t>
              </a:r>
            </a:p>
            <a:p>
              <a:pPr algn="ctr">
                <a:defRPr/>
              </a:pPr>
              <a:r>
                <a:rPr lang="en-US" sz="300" b="1" dirty="0" smtClean="0"/>
                <a:t>and Improvement</a:t>
              </a:r>
            </a:p>
          </p:txBody>
        </p:sp>
        <p:sp>
          <p:nvSpPr>
            <p:cNvPr id="125" name="Down Arrow 124"/>
            <p:cNvSpPr/>
            <p:nvPr/>
          </p:nvSpPr>
          <p:spPr>
            <a:xfrm rot="2611872">
              <a:off x="4468159" y="3030923"/>
              <a:ext cx="536956" cy="413621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" dirty="0"/>
            </a:p>
          </p:txBody>
        </p:sp>
        <p:sp>
          <p:nvSpPr>
            <p:cNvPr id="126" name="Down Arrow 125"/>
            <p:cNvSpPr/>
            <p:nvPr/>
          </p:nvSpPr>
          <p:spPr>
            <a:xfrm rot="18926421">
              <a:off x="4431127" y="4696291"/>
              <a:ext cx="536956" cy="413621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" dirty="0"/>
            </a:p>
          </p:txBody>
        </p:sp>
        <p:sp>
          <p:nvSpPr>
            <p:cNvPr id="127" name="Down Arrow 126"/>
            <p:cNvSpPr/>
            <p:nvPr/>
          </p:nvSpPr>
          <p:spPr>
            <a:xfrm rot="12794934">
              <a:off x="6467857" y="4652750"/>
              <a:ext cx="536956" cy="413621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" dirty="0"/>
            </a:p>
          </p:txBody>
        </p:sp>
        <p:sp>
          <p:nvSpPr>
            <p:cNvPr id="128" name="Down Arrow 127"/>
            <p:cNvSpPr/>
            <p:nvPr/>
          </p:nvSpPr>
          <p:spPr>
            <a:xfrm rot="7959173">
              <a:off x="6392905" y="3040063"/>
              <a:ext cx="631316" cy="351799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" dirty="0"/>
            </a:p>
          </p:txBody>
        </p:sp>
        <p:sp>
          <p:nvSpPr>
            <p:cNvPr id="129" name="Rectangle 128"/>
            <p:cNvSpPr/>
            <p:nvPr/>
          </p:nvSpPr>
          <p:spPr>
            <a:xfrm rot="10800000">
              <a:off x="2759983" y="2292859"/>
              <a:ext cx="555755" cy="3720118"/>
            </a:xfrm>
            <a:prstGeom prst="rect">
              <a:avLst/>
            </a:prstGeom>
            <a:solidFill>
              <a:srgbClr val="0070C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en-US" sz="400" b="1" dirty="0" smtClean="0"/>
                <a:t>Stakeholders  Needs and Requirements</a:t>
              </a:r>
              <a:endParaRPr lang="en-US" sz="400" b="1" dirty="0"/>
            </a:p>
          </p:txBody>
        </p:sp>
        <p:sp>
          <p:nvSpPr>
            <p:cNvPr id="130" name="Rectangle 129"/>
            <p:cNvSpPr/>
            <p:nvPr/>
          </p:nvSpPr>
          <p:spPr>
            <a:xfrm rot="10800000">
              <a:off x="8192709" y="2292859"/>
              <a:ext cx="555755" cy="3720118"/>
            </a:xfrm>
            <a:prstGeom prst="rect">
              <a:avLst/>
            </a:prstGeom>
            <a:solidFill>
              <a:srgbClr val="0070C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en-US" sz="400" b="1" dirty="0" smtClean="0"/>
                <a:t>Stakeholders  Satisfaction</a:t>
              </a:r>
              <a:endParaRPr lang="en-US" sz="400" b="1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632457" y="1988840"/>
              <a:ext cx="4191000" cy="2701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anchor="ctr" anchorCtr="1"/>
            <a:lstStyle/>
            <a:p>
              <a:pPr algn="ctr">
                <a:defRPr/>
              </a:pPr>
              <a:r>
                <a:rPr lang="sv-SE" sz="600" b="1" dirty="0" smtClean="0">
                  <a:solidFill>
                    <a:schemeClr val="tx1"/>
                  </a:solidFill>
                </a:rPr>
                <a:t>Improvement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220072" y="5373216"/>
              <a:ext cx="144016" cy="720080"/>
            </a:xfrm>
            <a:prstGeom prst="rect">
              <a:avLst/>
            </a:prstGeom>
            <a:solidFill>
              <a:srgbClr val="B9CD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454098" y="5373216"/>
              <a:ext cx="144016" cy="720080"/>
            </a:xfrm>
            <a:prstGeom prst="rect">
              <a:avLst/>
            </a:prstGeom>
            <a:solidFill>
              <a:srgbClr val="B9CD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688124" y="5373216"/>
              <a:ext cx="144016" cy="720080"/>
            </a:xfrm>
            <a:prstGeom prst="rect">
              <a:avLst/>
            </a:prstGeom>
            <a:solidFill>
              <a:srgbClr val="B9CD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922150" y="5373216"/>
              <a:ext cx="144016" cy="720080"/>
            </a:xfrm>
            <a:prstGeom prst="rect">
              <a:avLst/>
            </a:prstGeom>
            <a:solidFill>
              <a:srgbClr val="B9CD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156176" y="5373216"/>
              <a:ext cx="144016" cy="720080"/>
            </a:xfrm>
            <a:prstGeom prst="rect">
              <a:avLst/>
            </a:prstGeom>
            <a:solidFill>
              <a:srgbClr val="B9CDE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31" name="Oval 30"/>
          <p:cNvSpPr/>
          <p:nvPr/>
        </p:nvSpPr>
        <p:spPr>
          <a:xfrm flipV="1">
            <a:off x="3995936" y="263691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 flipV="1">
            <a:off x="6660232" y="263691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 flipV="1">
            <a:off x="6660232" y="3140968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 flipV="1">
            <a:off x="3995936" y="361622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 flipV="1">
            <a:off x="3995936" y="410587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 flipV="1">
            <a:off x="6660232" y="364502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 flipV="1">
            <a:off x="3995936" y="312656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 flipV="1">
            <a:off x="3995936" y="508518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 flipV="1">
            <a:off x="3995936" y="4595528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 flipV="1">
            <a:off x="6660232" y="414908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179512" y="4413110"/>
            <a:ext cx="3312368" cy="24002"/>
          </a:xfrm>
          <a:prstGeom prst="line">
            <a:avLst/>
          </a:prstGeom>
          <a:ln w="9525" cmpd="sng">
            <a:solidFill>
              <a:schemeClr val="accent2">
                <a:lumMod val="60000"/>
                <a:lumOff val="4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07504" y="40677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Andreas Schreyer </a:t>
            </a:r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2123728" y="3981062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7" name="TextBox 7"/>
          <p:cNvSpPr txBox="1">
            <a:spLocks noChangeArrowheads="1"/>
          </p:cNvSpPr>
          <p:nvPr/>
        </p:nvSpPr>
        <p:spPr bwMode="auto">
          <a:xfrm>
            <a:off x="2139103" y="4029054"/>
            <a:ext cx="28550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noProof="0" dirty="0">
                <a:solidFill>
                  <a:srgbClr val="0070C0"/>
                </a:solidFill>
                <a:latin typeface="Calibri" pitchFamily="-108" charset="0"/>
              </a:rPr>
              <a:t>2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483768" y="3284984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sv-SE" sz="7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TextBox 7"/>
          <p:cNvSpPr txBox="1">
            <a:spLocks noChangeArrowheads="1"/>
          </p:cNvSpPr>
          <p:nvPr/>
        </p:nvSpPr>
        <p:spPr bwMode="auto">
          <a:xfrm>
            <a:off x="2499143" y="3332976"/>
            <a:ext cx="285508" cy="26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0" dirty="0">
                <a:solidFill>
                  <a:srgbClr val="0070C0"/>
                </a:solidFill>
                <a:latin typeface="Calibri" pitchFamily="-108" charset="0"/>
              </a:rPr>
              <a:t>8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527550" y="4653136"/>
            <a:ext cx="316258" cy="37051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TextBox 7"/>
          <p:cNvSpPr txBox="1">
            <a:spLocks noChangeArrowheads="1"/>
          </p:cNvSpPr>
          <p:nvPr/>
        </p:nvSpPr>
        <p:spPr bwMode="auto">
          <a:xfrm>
            <a:off x="2542925" y="4701128"/>
            <a:ext cx="285508" cy="22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srgbClr val="0070C0"/>
                </a:solidFill>
                <a:latin typeface="Calibri" pitchFamily="-108" charset="0"/>
              </a:rPr>
              <a:t>10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1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4" grpId="0"/>
      <p:bldP spid="75" grpId="0"/>
      <p:bldP spid="76" grpId="0"/>
      <p:bldP spid="91" grpId="0" animBg="1"/>
      <p:bldP spid="92" grpId="0"/>
      <p:bldP spid="93" grpId="0" animBg="1"/>
      <p:bldP spid="94" grpId="0"/>
      <p:bldP spid="95" grpId="0" animBg="1"/>
      <p:bldP spid="96" grpId="0"/>
      <p:bldP spid="98" grpId="0" animBg="1"/>
      <p:bldP spid="99" grpId="0"/>
      <p:bldP spid="102" grpId="0" animBg="1"/>
      <p:bldP spid="103" grpId="0"/>
      <p:bldP spid="104" grpId="0" animBg="1"/>
      <p:bldP spid="105" grpId="0"/>
      <p:bldP spid="106" grpId="0" animBg="1"/>
      <p:bldP spid="107" grpId="0"/>
      <p:bldP spid="108" grpId="0" animBg="1"/>
      <p:bldP spid="109" grpId="0"/>
      <p:bldP spid="111" grpId="0" animBg="1"/>
      <p:bldP spid="112" grpId="0"/>
      <p:bldP spid="114" grpId="0"/>
      <p:bldP spid="31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5" grpId="1" animBg="1"/>
      <p:bldP spid="115" grpId="0"/>
      <p:bldP spid="116" grpId="0" animBg="1"/>
      <p:bldP spid="117" grpId="0"/>
      <p:bldP spid="118" grpId="0" animBg="1"/>
      <p:bldP spid="119" grpId="0"/>
      <p:bldP spid="145" grpId="0" animBg="1"/>
      <p:bldP spid="146" grpId="0"/>
    </p:bld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304B92AB-78BC-4C78-8451-6C93EA327D00}" vid="{09D1907C-5BBC-45D0-9EBC-8615AFB12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1381</TotalTime>
  <Words>902</Words>
  <Application>Microsoft Macintosh PowerPoint</Application>
  <PresentationFormat>On-screen Show (4:3)</PresentationFormat>
  <Paragraphs>230</Paragraphs>
  <Slides>13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Chess Core Powerpoint</vt:lpstr>
      <vt:lpstr>Quality Division </vt:lpstr>
      <vt:lpstr>Quality Division - Staff</vt:lpstr>
      <vt:lpstr>Quality Goals - 2016</vt:lpstr>
      <vt:lpstr>European Foundation  for Quality Management - EFQM</vt:lpstr>
      <vt:lpstr>ESS-EFQM plan for 2016 </vt:lpstr>
      <vt:lpstr>Management Review Meeting</vt:lpstr>
      <vt:lpstr>Management Review Meeting Focus</vt:lpstr>
      <vt:lpstr>Management Review Meeting</vt:lpstr>
      <vt:lpstr>MRM agenda &amp; Owners</vt:lpstr>
      <vt:lpstr>CE-marking</vt:lpstr>
      <vt:lpstr>Operation phase - staffing </vt:lpstr>
      <vt:lpstr>PowerPoint Presentation</vt:lpstr>
      <vt:lpstr>This is the ESS Management Structure to be used for our Assessment in October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Mattias Skafar</cp:lastModifiedBy>
  <cp:revision>29</cp:revision>
  <dcterms:created xsi:type="dcterms:W3CDTF">2013-10-29T16:05:10Z</dcterms:created>
  <dcterms:modified xsi:type="dcterms:W3CDTF">2016-10-04T06:41:18Z</dcterms:modified>
</cp:coreProperties>
</file>