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4"/>
  </p:notesMasterIdLst>
  <p:sldIdLst>
    <p:sldId id="256" r:id="rId2"/>
    <p:sldId id="259" r:id="rId3"/>
    <p:sldId id="266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76" r:id="rId14"/>
    <p:sldId id="277" r:id="rId15"/>
    <p:sldId id="278" r:id="rId16"/>
    <p:sldId id="258" r:id="rId17"/>
    <p:sldId id="260" r:id="rId18"/>
    <p:sldId id="261" r:id="rId19"/>
    <p:sldId id="262" r:id="rId20"/>
    <p:sldId id="263" r:id="rId21"/>
    <p:sldId id="264" r:id="rId22"/>
    <p:sldId id="265" r:id="rId23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4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5" autoAdjust="0"/>
    <p:restoredTop sz="94676" autoAdjust="0"/>
  </p:normalViewPr>
  <p:slideViewPr>
    <p:cSldViewPr>
      <p:cViewPr varScale="1">
        <p:scale>
          <a:sx n="75" d="100"/>
          <a:sy n="75" d="100"/>
        </p:scale>
        <p:origin x="-1200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9F57FC-B3FF-4DF2-9417-962901C07B3B}" type="datetimeFigureOut">
              <a:rPr lang="sv-SE" smtClean="0"/>
              <a:t>02/10/2016</a:t>
            </a:fld>
            <a:endParaRPr lang="sv-SE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1A53A7-64CD-4D0E-AAE8-1AC9C79D7085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84655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room fit out has been aligned with instrument layout. Each hall</a:t>
            </a:r>
            <a:r>
              <a:rPr lang="en-US" baseline="0" dirty="0" smtClean="0"/>
              <a:t> has access to a basic laboratory. Main labs not included in construction are the basic chemistry in D04 and instrument rooms in D07, D08 and E04.</a:t>
            </a:r>
          </a:p>
          <a:p>
            <a:endParaRPr lang="en-US" baseline="0" dirty="0" smtClean="0"/>
          </a:p>
          <a:p>
            <a:r>
              <a:rPr lang="en-US" baseline="0" dirty="0" smtClean="0"/>
              <a:t>No large ticket, capital equipment is included in construction budget scope.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>
                <a:solidFill>
                  <a:prstClr val="black"/>
                </a:solidFill>
                <a:latin typeface="Calibri"/>
              </a:rPr>
              <a:pPr/>
              <a:t>17</a:t>
            </a:fld>
            <a:endParaRPr lang="sv-SE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432870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 smtClean="0"/>
              <a:t>Click to edit Master title style</a:t>
            </a:r>
            <a:endParaRPr lang="sv-S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Click to edit Master subtitle style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7AC81-318B-4D49-A602-9E30227C87EC}" type="datetime1">
              <a:rPr lang="sv-SE" smtClean="0"/>
              <a:t>02/10/2016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 dirty="0"/>
          </a:p>
        </p:txBody>
      </p:sp>
      <p:pic>
        <p:nvPicPr>
          <p:cNvPr id="7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260648"/>
            <a:ext cx="1656184" cy="886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884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99CB0-346B-43FA-9EE6-F90C3F3BC0BA}" type="datetime1">
              <a:rPr lang="sv-SE" smtClean="0"/>
              <a:t>02/10/2016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 dirty="0"/>
          </a:p>
        </p:txBody>
      </p:sp>
      <p:pic>
        <p:nvPicPr>
          <p:cNvPr id="8" name="Bildobjekt 5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008" y="319530"/>
            <a:ext cx="1370480" cy="73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099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66B7F-8271-49DA-A25A-F4BB9F476347}" type="datetime1">
              <a:rPr lang="sv-SE" smtClean="0"/>
              <a:t>02/10/2016</a:t>
            </a:fld>
            <a:endParaRPr lang="sv-S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 dirty="0"/>
          </a:p>
        </p:txBody>
      </p:sp>
      <p:pic>
        <p:nvPicPr>
          <p:cNvPr id="9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662" y="260648"/>
            <a:ext cx="1359826" cy="727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83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sv-S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sv-S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D23FA-05C4-4CC1-B281-2F815585BC1C}" type="datetime1">
              <a:rPr lang="sv-SE" smtClean="0"/>
              <a:t>02/10/2016</a:t>
            </a:fld>
            <a:endParaRPr lang="sv-SE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0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solidFill>
                <a:srgbClr val="0094C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740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391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Click to edit Master title style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03233B-D569-4A6E-878F-CDE152514C47}" type="datetime1">
              <a:rPr lang="sv-SE" smtClean="0"/>
              <a:t>02/10/2016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115BC-487E-4422-894C-CB7CD3E79223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06408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Relationship Id="rId3" Type="http://schemas.openxmlformats.org/officeDocument/2006/relationships/image" Target="../media/image9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jpg"/><Relationship Id="rId5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7.jpeg"/><Relationship Id="rId5" Type="http://schemas.openxmlformats.org/officeDocument/2006/relationships/image" Target="../media/image18.jpeg"/><Relationship Id="rId6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4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Relationship Id="rId3" Type="http://schemas.openxmlformats.org/officeDocument/2006/relationships/image" Target="../media/image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sv-SE" sz="4000" dirty="0" err="1" smtClean="0"/>
              <a:t>Commissioning</a:t>
            </a:r>
            <a:r>
              <a:rPr lang="sv-SE" sz="4000" dirty="0"/>
              <a:t> </a:t>
            </a:r>
            <a:r>
              <a:rPr lang="sv-SE" sz="4000" dirty="0" smtClean="0"/>
              <a:t>- </a:t>
            </a:r>
            <a:r>
              <a:rPr lang="sv-SE" sz="4000" dirty="0" err="1" smtClean="0"/>
              <a:t>Safety</a:t>
            </a:r>
            <a:endParaRPr lang="sv-SE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sv-SE" sz="2000" dirty="0" err="1" smtClean="0">
                <a:solidFill>
                  <a:schemeClr val="bg1"/>
                </a:solidFill>
              </a:rPr>
              <a:t>Lali</a:t>
            </a:r>
            <a:r>
              <a:rPr lang="sv-SE" sz="2000" dirty="0" smtClean="0">
                <a:solidFill>
                  <a:schemeClr val="bg1"/>
                </a:solidFill>
              </a:rPr>
              <a:t> </a:t>
            </a:r>
            <a:r>
              <a:rPr lang="sv-SE" sz="2000" dirty="0" err="1" smtClean="0">
                <a:solidFill>
                  <a:schemeClr val="bg1"/>
                </a:solidFill>
              </a:rPr>
              <a:t>Tchelidze</a:t>
            </a:r>
            <a:endParaRPr lang="sv-SE" sz="2000" dirty="0" smtClean="0">
              <a:solidFill>
                <a:schemeClr val="bg1"/>
              </a:solidFill>
            </a:endParaRPr>
          </a:p>
          <a:p>
            <a:r>
              <a:rPr lang="sv-SE" sz="2000" dirty="0" smtClean="0">
                <a:solidFill>
                  <a:schemeClr val="bg1"/>
                </a:solidFill>
              </a:rPr>
              <a:t>Monika </a:t>
            </a:r>
            <a:r>
              <a:rPr lang="sv-SE" sz="2000" dirty="0" err="1" smtClean="0">
                <a:solidFill>
                  <a:schemeClr val="bg1"/>
                </a:solidFill>
              </a:rPr>
              <a:t>Hartl</a:t>
            </a:r>
            <a:endParaRPr lang="sv-SE" sz="2000" dirty="0" smtClean="0">
              <a:solidFill>
                <a:schemeClr val="bg1"/>
              </a:solidFill>
            </a:endParaRPr>
          </a:p>
          <a:p>
            <a:r>
              <a:rPr lang="sv-SE" sz="2000" dirty="0" smtClean="0">
                <a:solidFill>
                  <a:schemeClr val="bg1"/>
                </a:solidFill>
              </a:rPr>
              <a:t>Stuart Birch</a:t>
            </a:r>
          </a:p>
          <a:p>
            <a:r>
              <a:rPr lang="sv-SE" sz="2000" dirty="0" smtClean="0">
                <a:solidFill>
                  <a:schemeClr val="bg1"/>
                </a:solidFill>
              </a:rPr>
              <a:t>Peter Jacobsson</a:t>
            </a:r>
            <a:endParaRPr lang="sv-SE" sz="2000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0" y="5949280"/>
            <a:ext cx="4572000" cy="60324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GB" sz="1600" dirty="0" smtClean="0">
                <a:solidFill>
                  <a:srgbClr val="FFFFFF"/>
                </a:solidFill>
              </a:rPr>
              <a:t>www.europeanspallationsource.se</a:t>
            </a:r>
          </a:p>
          <a:p>
            <a:pPr algn="ctr"/>
            <a:fld id="{656E358F-28A8-D04A-99E6-206C49444CD4}" type="datetime3">
              <a:rPr lang="sv-SE" sz="1400" smtClean="0">
                <a:solidFill>
                  <a:srgbClr val="FFFFFF"/>
                </a:solidFill>
              </a:rPr>
              <a:t>2 October 2016</a:t>
            </a:fld>
            <a:endParaRPr lang="en-GB" sz="1400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46133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PSS 1 H</a:t>
            </a:r>
            <a:r>
              <a:rPr lang="en-US" dirty="0" smtClean="0"/>
              <a:t>ardware: Radiation Monitors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10</a:t>
            </a:fld>
            <a:endParaRPr lang="sv-SE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556792"/>
            <a:ext cx="7308252" cy="5162400"/>
          </a:xfrm>
          <a:prstGeom prst="rect">
            <a:avLst/>
          </a:prstGeom>
        </p:spPr>
      </p:pic>
      <p:cxnSp>
        <p:nvCxnSpPr>
          <p:cNvPr id="12" name="Straight Connector 11"/>
          <p:cNvCxnSpPr>
            <a:endCxn id="103" idx="7"/>
          </p:cNvCxnSpPr>
          <p:nvPr/>
        </p:nvCxnSpPr>
        <p:spPr>
          <a:xfrm flipH="1">
            <a:off x="1049135" y="3795133"/>
            <a:ext cx="1570320" cy="1809432"/>
          </a:xfrm>
          <a:prstGeom prst="line">
            <a:avLst/>
          </a:prstGeom>
          <a:ln w="127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endCxn id="100" idx="0"/>
          </p:cNvCxnSpPr>
          <p:nvPr/>
        </p:nvCxnSpPr>
        <p:spPr>
          <a:xfrm>
            <a:off x="4004517" y="3896032"/>
            <a:ext cx="225165" cy="888442"/>
          </a:xfrm>
          <a:prstGeom prst="line">
            <a:avLst/>
          </a:prstGeom>
          <a:ln w="127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2282787" y="3674201"/>
            <a:ext cx="792088" cy="1044116"/>
          </a:xfrm>
          <a:prstGeom prst="line">
            <a:avLst/>
          </a:prstGeom>
          <a:ln w="127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3587553" y="2743811"/>
            <a:ext cx="3526060" cy="913849"/>
          </a:xfrm>
          <a:prstGeom prst="line">
            <a:avLst/>
          </a:prstGeom>
          <a:ln w="127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3595158" y="2983342"/>
            <a:ext cx="1999214" cy="1734975"/>
          </a:xfrm>
          <a:prstGeom prst="line">
            <a:avLst/>
          </a:prstGeom>
          <a:ln w="127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043" name="Rectangle 1042"/>
          <p:cNvSpPr/>
          <p:nvPr/>
        </p:nvSpPr>
        <p:spPr>
          <a:xfrm>
            <a:off x="1556069" y="1742173"/>
            <a:ext cx="1180122" cy="18040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6" name="Oval 1045"/>
          <p:cNvSpPr/>
          <p:nvPr/>
        </p:nvSpPr>
        <p:spPr>
          <a:xfrm>
            <a:off x="1403648" y="5781896"/>
            <a:ext cx="45719" cy="45719"/>
          </a:xfrm>
          <a:prstGeom prst="ellipse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5261111" y="5885326"/>
            <a:ext cx="45719" cy="45719"/>
          </a:xfrm>
          <a:prstGeom prst="ellipse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/>
          <p:nvPr/>
        </p:nvSpPr>
        <p:spPr>
          <a:xfrm>
            <a:off x="4977813" y="5796346"/>
            <a:ext cx="45719" cy="45719"/>
          </a:xfrm>
          <a:prstGeom prst="ellipse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/>
          <p:cNvSpPr/>
          <p:nvPr/>
        </p:nvSpPr>
        <p:spPr>
          <a:xfrm>
            <a:off x="3508056" y="5796855"/>
            <a:ext cx="45719" cy="45719"/>
          </a:xfrm>
          <a:prstGeom prst="ellipse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7314697" y="5745892"/>
            <a:ext cx="45719" cy="45719"/>
          </a:xfrm>
          <a:prstGeom prst="ellipse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/>
          <p:cNvSpPr/>
          <p:nvPr/>
        </p:nvSpPr>
        <p:spPr>
          <a:xfrm>
            <a:off x="7318073" y="4521756"/>
            <a:ext cx="45719" cy="45719"/>
          </a:xfrm>
          <a:prstGeom prst="ellipse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3" name="Rectangle 1052"/>
          <p:cNvSpPr/>
          <p:nvPr/>
        </p:nvSpPr>
        <p:spPr>
          <a:xfrm>
            <a:off x="1227492" y="5865193"/>
            <a:ext cx="377026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dirty="0" smtClean="0"/>
              <a:t>BOS</a:t>
            </a:r>
            <a:endParaRPr lang="en-US" sz="900" dirty="0"/>
          </a:p>
        </p:txBody>
      </p:sp>
      <p:sp>
        <p:nvSpPr>
          <p:cNvPr id="79" name="Rectangle 78"/>
          <p:cNvSpPr/>
          <p:nvPr/>
        </p:nvSpPr>
        <p:spPr>
          <a:xfrm>
            <a:off x="4817398" y="5855465"/>
            <a:ext cx="402674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dirty="0" smtClean="0"/>
              <a:t>BOS </a:t>
            </a:r>
            <a:endParaRPr lang="en-US" sz="900" dirty="0"/>
          </a:p>
        </p:txBody>
      </p:sp>
      <p:sp>
        <p:nvSpPr>
          <p:cNvPr id="80" name="Rectangle 79"/>
          <p:cNvSpPr/>
          <p:nvPr/>
        </p:nvSpPr>
        <p:spPr>
          <a:xfrm>
            <a:off x="3328524" y="5858113"/>
            <a:ext cx="377026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dirty="0" smtClean="0"/>
              <a:t>BOS</a:t>
            </a:r>
            <a:endParaRPr lang="en-US" sz="900" dirty="0"/>
          </a:p>
        </p:txBody>
      </p:sp>
      <p:sp>
        <p:nvSpPr>
          <p:cNvPr id="81" name="Rectangle 80"/>
          <p:cNvSpPr/>
          <p:nvPr/>
        </p:nvSpPr>
        <p:spPr>
          <a:xfrm>
            <a:off x="5278622" y="5799254"/>
            <a:ext cx="377026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dirty="0" smtClean="0"/>
              <a:t>BOS</a:t>
            </a:r>
            <a:endParaRPr lang="en-US" sz="900" dirty="0"/>
          </a:p>
        </p:txBody>
      </p:sp>
      <p:sp>
        <p:nvSpPr>
          <p:cNvPr id="82" name="Rectangle 81"/>
          <p:cNvSpPr/>
          <p:nvPr/>
        </p:nvSpPr>
        <p:spPr>
          <a:xfrm>
            <a:off x="7460143" y="5686520"/>
            <a:ext cx="377026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dirty="0" smtClean="0"/>
              <a:t>BOS</a:t>
            </a:r>
            <a:endParaRPr lang="en-US" sz="900" dirty="0"/>
          </a:p>
        </p:txBody>
      </p:sp>
      <p:sp>
        <p:nvSpPr>
          <p:cNvPr id="83" name="Rectangle 82"/>
          <p:cNvSpPr/>
          <p:nvPr/>
        </p:nvSpPr>
        <p:spPr>
          <a:xfrm>
            <a:off x="7450847" y="4465019"/>
            <a:ext cx="377026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dirty="0" smtClean="0"/>
              <a:t>BOS</a:t>
            </a:r>
            <a:endParaRPr lang="en-US" sz="900" dirty="0"/>
          </a:p>
        </p:txBody>
      </p:sp>
      <p:sp>
        <p:nvSpPr>
          <p:cNvPr id="92" name="TextBox 91"/>
          <p:cNvSpPr txBox="1"/>
          <p:nvPr/>
        </p:nvSpPr>
        <p:spPr>
          <a:xfrm>
            <a:off x="762286" y="1759176"/>
            <a:ext cx="1496721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100" b="1" dirty="0" smtClean="0"/>
              <a:t>PSS 1 Area Plan View</a:t>
            </a:r>
            <a:endParaRPr lang="en-US" sz="11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822183" y="1781358"/>
            <a:ext cx="1368152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100" b="1" dirty="0"/>
              <a:t>Radiation Monitors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8831" y="1982961"/>
            <a:ext cx="1494895" cy="2335873"/>
          </a:xfrm>
          <a:prstGeom prst="rect">
            <a:avLst/>
          </a:prstGeom>
          <a:noFill/>
          <a:ln w="9525">
            <a:solidFill>
              <a:schemeClr val="accent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8" name="Group 47"/>
          <p:cNvGrpSpPr/>
          <p:nvPr/>
        </p:nvGrpSpPr>
        <p:grpSpPr>
          <a:xfrm>
            <a:off x="7113613" y="3573016"/>
            <a:ext cx="216024" cy="216024"/>
            <a:chOff x="1321871" y="5697252"/>
            <a:chExt cx="216024" cy="216024"/>
          </a:xfrm>
        </p:grpSpPr>
        <p:sp>
          <p:nvSpPr>
            <p:cNvPr id="49" name="Oval 48"/>
            <p:cNvSpPr/>
            <p:nvPr/>
          </p:nvSpPr>
          <p:spPr>
            <a:xfrm>
              <a:off x="1321871" y="5697252"/>
              <a:ext cx="216024" cy="216024"/>
            </a:xfrm>
            <a:prstGeom prst="ellipse">
              <a:avLst/>
            </a:prstGeom>
            <a:noFill/>
            <a:ln w="127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lowchart: Extract 49"/>
            <p:cNvSpPr/>
            <p:nvPr/>
          </p:nvSpPr>
          <p:spPr>
            <a:xfrm>
              <a:off x="1403648" y="5781896"/>
              <a:ext cx="45719" cy="45719"/>
            </a:xfrm>
            <a:prstGeom prst="flowChartExtract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6" name="Group 85"/>
          <p:cNvGrpSpPr/>
          <p:nvPr/>
        </p:nvGrpSpPr>
        <p:grpSpPr>
          <a:xfrm>
            <a:off x="2121811" y="4716944"/>
            <a:ext cx="216024" cy="216024"/>
            <a:chOff x="1321871" y="5697252"/>
            <a:chExt cx="216024" cy="216024"/>
          </a:xfrm>
        </p:grpSpPr>
        <p:sp>
          <p:nvSpPr>
            <p:cNvPr id="87" name="Oval 86"/>
            <p:cNvSpPr/>
            <p:nvPr/>
          </p:nvSpPr>
          <p:spPr>
            <a:xfrm>
              <a:off x="1321871" y="5697252"/>
              <a:ext cx="216024" cy="216024"/>
            </a:xfrm>
            <a:prstGeom prst="ellipse">
              <a:avLst/>
            </a:prstGeom>
            <a:noFill/>
            <a:ln w="127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Flowchart: Extract 87"/>
            <p:cNvSpPr/>
            <p:nvPr/>
          </p:nvSpPr>
          <p:spPr>
            <a:xfrm>
              <a:off x="1403648" y="5781896"/>
              <a:ext cx="45719" cy="45719"/>
            </a:xfrm>
            <a:prstGeom prst="flowChartExtract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6" name="Group 95"/>
          <p:cNvGrpSpPr/>
          <p:nvPr/>
        </p:nvGrpSpPr>
        <p:grpSpPr>
          <a:xfrm>
            <a:off x="5480008" y="4729001"/>
            <a:ext cx="216024" cy="216024"/>
            <a:chOff x="1321871" y="5697252"/>
            <a:chExt cx="216024" cy="216024"/>
          </a:xfrm>
        </p:grpSpPr>
        <p:sp>
          <p:nvSpPr>
            <p:cNvPr id="97" name="Oval 96"/>
            <p:cNvSpPr/>
            <p:nvPr/>
          </p:nvSpPr>
          <p:spPr>
            <a:xfrm>
              <a:off x="1321871" y="5697252"/>
              <a:ext cx="216024" cy="216024"/>
            </a:xfrm>
            <a:prstGeom prst="ellipse">
              <a:avLst/>
            </a:prstGeom>
            <a:noFill/>
            <a:ln w="127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Flowchart: Extract 97"/>
            <p:cNvSpPr/>
            <p:nvPr/>
          </p:nvSpPr>
          <p:spPr>
            <a:xfrm>
              <a:off x="1403648" y="5781896"/>
              <a:ext cx="45719" cy="45719"/>
            </a:xfrm>
            <a:prstGeom prst="flowChartExtract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9" name="Group 98"/>
          <p:cNvGrpSpPr/>
          <p:nvPr/>
        </p:nvGrpSpPr>
        <p:grpSpPr>
          <a:xfrm>
            <a:off x="4121670" y="4784474"/>
            <a:ext cx="216024" cy="216024"/>
            <a:chOff x="1321871" y="5697252"/>
            <a:chExt cx="216024" cy="216024"/>
          </a:xfrm>
        </p:grpSpPr>
        <p:sp>
          <p:nvSpPr>
            <p:cNvPr id="100" name="Oval 99"/>
            <p:cNvSpPr/>
            <p:nvPr/>
          </p:nvSpPr>
          <p:spPr>
            <a:xfrm>
              <a:off x="1321871" y="5697252"/>
              <a:ext cx="216024" cy="216024"/>
            </a:xfrm>
            <a:prstGeom prst="ellipse">
              <a:avLst/>
            </a:prstGeom>
            <a:noFill/>
            <a:ln w="127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Flowchart: Extract 100"/>
            <p:cNvSpPr/>
            <p:nvPr/>
          </p:nvSpPr>
          <p:spPr>
            <a:xfrm>
              <a:off x="1403648" y="5781896"/>
              <a:ext cx="45719" cy="45719"/>
            </a:xfrm>
            <a:prstGeom prst="flowChartExtract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2" name="Group 101"/>
          <p:cNvGrpSpPr/>
          <p:nvPr/>
        </p:nvGrpSpPr>
        <p:grpSpPr>
          <a:xfrm>
            <a:off x="864747" y="5572929"/>
            <a:ext cx="216024" cy="216024"/>
            <a:chOff x="1321871" y="5697252"/>
            <a:chExt cx="216024" cy="216024"/>
          </a:xfrm>
        </p:grpSpPr>
        <p:sp>
          <p:nvSpPr>
            <p:cNvPr id="103" name="Oval 102"/>
            <p:cNvSpPr/>
            <p:nvPr/>
          </p:nvSpPr>
          <p:spPr>
            <a:xfrm>
              <a:off x="1321871" y="5697252"/>
              <a:ext cx="216024" cy="216024"/>
            </a:xfrm>
            <a:prstGeom prst="ellipse">
              <a:avLst/>
            </a:prstGeom>
            <a:noFill/>
            <a:ln w="127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Flowchart: Extract 103"/>
            <p:cNvSpPr/>
            <p:nvPr/>
          </p:nvSpPr>
          <p:spPr>
            <a:xfrm>
              <a:off x="1403648" y="5781896"/>
              <a:ext cx="45719" cy="45719"/>
            </a:xfrm>
            <a:prstGeom prst="flowChartExtract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5" name="Group 104"/>
          <p:cNvGrpSpPr/>
          <p:nvPr/>
        </p:nvGrpSpPr>
        <p:grpSpPr>
          <a:xfrm>
            <a:off x="8028384" y="2060848"/>
            <a:ext cx="216024" cy="216024"/>
            <a:chOff x="1321871" y="5697252"/>
            <a:chExt cx="216024" cy="216024"/>
          </a:xfrm>
        </p:grpSpPr>
        <p:sp>
          <p:nvSpPr>
            <p:cNvPr id="106" name="Oval 105"/>
            <p:cNvSpPr/>
            <p:nvPr/>
          </p:nvSpPr>
          <p:spPr>
            <a:xfrm>
              <a:off x="1321871" y="5697252"/>
              <a:ext cx="216024" cy="216024"/>
            </a:xfrm>
            <a:prstGeom prst="ellipse">
              <a:avLst/>
            </a:prstGeom>
            <a:noFill/>
            <a:ln w="127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Oval 106"/>
            <p:cNvSpPr/>
            <p:nvPr/>
          </p:nvSpPr>
          <p:spPr>
            <a:xfrm>
              <a:off x="1403648" y="5781896"/>
              <a:ext cx="45719" cy="45719"/>
            </a:xfrm>
            <a:prstGeom prst="ellipse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8" name="Rectangle 107"/>
          <p:cNvSpPr/>
          <p:nvPr/>
        </p:nvSpPr>
        <p:spPr>
          <a:xfrm>
            <a:off x="648976" y="5203597"/>
            <a:ext cx="5020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dirty="0"/>
              <a:t>Zone </a:t>
            </a:r>
            <a:r>
              <a:rPr lang="en-US" sz="900" dirty="0" smtClean="0"/>
              <a:t>2</a:t>
            </a:r>
          </a:p>
          <a:p>
            <a:r>
              <a:rPr lang="en-US" sz="900" dirty="0" smtClean="0"/>
              <a:t>RM 1</a:t>
            </a:r>
            <a:endParaRPr lang="en-US" sz="900" dirty="0"/>
          </a:p>
        </p:txBody>
      </p:sp>
      <p:sp>
        <p:nvSpPr>
          <p:cNvPr id="109" name="Rectangle 108"/>
          <p:cNvSpPr/>
          <p:nvPr/>
        </p:nvSpPr>
        <p:spPr>
          <a:xfrm>
            <a:off x="6944359" y="3212976"/>
            <a:ext cx="5020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dirty="0" smtClean="0"/>
              <a:t>Zone 1</a:t>
            </a:r>
          </a:p>
          <a:p>
            <a:r>
              <a:rPr lang="en-US" sz="900" dirty="0" smtClean="0"/>
              <a:t>RM 2</a:t>
            </a:r>
            <a:endParaRPr lang="en-US" sz="900" dirty="0"/>
          </a:p>
        </p:txBody>
      </p:sp>
      <p:sp>
        <p:nvSpPr>
          <p:cNvPr id="110" name="Rectangle 109"/>
          <p:cNvSpPr/>
          <p:nvPr/>
        </p:nvSpPr>
        <p:spPr>
          <a:xfrm>
            <a:off x="5103407" y="4616356"/>
            <a:ext cx="5020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dirty="0"/>
              <a:t>Zone 1</a:t>
            </a:r>
            <a:endParaRPr lang="en-US" sz="900" dirty="0" smtClean="0"/>
          </a:p>
          <a:p>
            <a:r>
              <a:rPr lang="en-US" sz="900" dirty="0" smtClean="0"/>
              <a:t>RM 1</a:t>
            </a:r>
            <a:endParaRPr lang="en-US" sz="900" dirty="0"/>
          </a:p>
        </p:txBody>
      </p:sp>
      <p:sp>
        <p:nvSpPr>
          <p:cNvPr id="111" name="Rectangle 110"/>
          <p:cNvSpPr/>
          <p:nvPr/>
        </p:nvSpPr>
        <p:spPr>
          <a:xfrm>
            <a:off x="3679023" y="4728846"/>
            <a:ext cx="5020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dirty="0"/>
              <a:t>Zone </a:t>
            </a:r>
            <a:r>
              <a:rPr lang="en-US" sz="900" dirty="0" smtClean="0"/>
              <a:t>2</a:t>
            </a:r>
          </a:p>
          <a:p>
            <a:r>
              <a:rPr lang="en-US" sz="900" dirty="0" smtClean="0"/>
              <a:t>RM </a:t>
            </a:r>
            <a:r>
              <a:rPr lang="en-US" sz="900" dirty="0"/>
              <a:t>3</a:t>
            </a:r>
          </a:p>
        </p:txBody>
      </p:sp>
      <p:sp>
        <p:nvSpPr>
          <p:cNvPr id="112" name="Rectangle 111"/>
          <p:cNvSpPr/>
          <p:nvPr/>
        </p:nvSpPr>
        <p:spPr>
          <a:xfrm>
            <a:off x="1695602" y="4652913"/>
            <a:ext cx="5020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dirty="0"/>
              <a:t>Zone </a:t>
            </a:r>
            <a:r>
              <a:rPr lang="en-US" sz="900" dirty="0" smtClean="0"/>
              <a:t>2</a:t>
            </a:r>
          </a:p>
          <a:p>
            <a:r>
              <a:rPr lang="en-US" sz="900" dirty="0" smtClean="0"/>
              <a:t>RM </a:t>
            </a:r>
            <a:r>
              <a:rPr lang="en-US" sz="900" dirty="0"/>
              <a:t>2</a:t>
            </a:r>
          </a:p>
        </p:txBody>
      </p:sp>
      <p:sp>
        <p:nvSpPr>
          <p:cNvPr id="6" name="Rectangle 5"/>
          <p:cNvSpPr/>
          <p:nvPr/>
        </p:nvSpPr>
        <p:spPr>
          <a:xfrm>
            <a:off x="8191553" y="2046968"/>
            <a:ext cx="88998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/>
              <a:t>Beam-off </a:t>
            </a:r>
            <a:r>
              <a:rPr lang="en-US" sz="800" dirty="0" smtClean="0"/>
              <a:t>Station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1166524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021 -0.20186 L 2.22222E-6 4.81481E-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10" y="10093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063 -0.15486 L -1.94444E-6 -4.81481E-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31" y="7731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774 -0.19653 L -3.61111E-6 3.7037E-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78" y="9815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1528 -0.07454 L 4.44444E-6 4.81481E-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64" y="3727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441 -0.16643 L -5.55556E-7 -2.59259E-6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05" y="8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8" grpId="0"/>
      <p:bldP spid="109" grpId="0"/>
      <p:bldP spid="110" grpId="0"/>
      <p:bldP spid="111" grpId="0"/>
      <p:bldP spid="1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PSS 1 </a:t>
            </a:r>
            <a:r>
              <a:rPr lang="en-US" dirty="0" smtClean="0"/>
              <a:t>Hardware: Access &amp; E-exit Doors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11</a:t>
            </a:fld>
            <a:endParaRPr lang="sv-SE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556792"/>
            <a:ext cx="7308252" cy="5162400"/>
          </a:xfrm>
          <a:prstGeom prst="rect">
            <a:avLst/>
          </a:prstGeom>
        </p:spPr>
      </p:pic>
      <p:cxnSp>
        <p:nvCxnSpPr>
          <p:cNvPr id="46" name="Straight Connector 45"/>
          <p:cNvCxnSpPr/>
          <p:nvPr/>
        </p:nvCxnSpPr>
        <p:spPr>
          <a:xfrm>
            <a:off x="2479952" y="4581128"/>
            <a:ext cx="4540320" cy="0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4644008" y="4005064"/>
            <a:ext cx="2424869" cy="0"/>
          </a:xfrm>
          <a:prstGeom prst="line">
            <a:avLst/>
          </a:prstGeom>
          <a:ln w="127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046" name="Oval 1045"/>
          <p:cNvSpPr/>
          <p:nvPr/>
        </p:nvSpPr>
        <p:spPr>
          <a:xfrm>
            <a:off x="1403648" y="5781896"/>
            <a:ext cx="45719" cy="45719"/>
          </a:xfrm>
          <a:prstGeom prst="ellips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3" name="Rectangle 1042"/>
          <p:cNvSpPr/>
          <p:nvPr/>
        </p:nvSpPr>
        <p:spPr>
          <a:xfrm>
            <a:off x="2195737" y="2636912"/>
            <a:ext cx="1656184" cy="15841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58" name="Oval 57"/>
          <p:cNvSpPr/>
          <p:nvPr/>
        </p:nvSpPr>
        <p:spPr>
          <a:xfrm>
            <a:off x="5261111" y="5885326"/>
            <a:ext cx="45719" cy="45719"/>
          </a:xfrm>
          <a:prstGeom prst="ellips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/>
          <p:nvPr/>
        </p:nvSpPr>
        <p:spPr>
          <a:xfrm>
            <a:off x="4977813" y="5796346"/>
            <a:ext cx="45719" cy="45719"/>
          </a:xfrm>
          <a:prstGeom prst="ellips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/>
          <p:cNvSpPr/>
          <p:nvPr/>
        </p:nvSpPr>
        <p:spPr>
          <a:xfrm>
            <a:off x="3508056" y="5796855"/>
            <a:ext cx="45719" cy="45719"/>
          </a:xfrm>
          <a:prstGeom prst="ellips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7314697" y="5745892"/>
            <a:ext cx="45719" cy="45719"/>
          </a:xfrm>
          <a:prstGeom prst="ellips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/>
          <p:cNvSpPr/>
          <p:nvPr/>
        </p:nvSpPr>
        <p:spPr>
          <a:xfrm>
            <a:off x="7318073" y="4521756"/>
            <a:ext cx="45719" cy="45719"/>
          </a:xfrm>
          <a:prstGeom prst="ellips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3" name="Rectangle 1052"/>
          <p:cNvSpPr/>
          <p:nvPr/>
        </p:nvSpPr>
        <p:spPr>
          <a:xfrm>
            <a:off x="1295588" y="5826281"/>
            <a:ext cx="377026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dirty="0" smtClean="0"/>
              <a:t>BOS</a:t>
            </a:r>
            <a:endParaRPr lang="en-US" sz="900" dirty="0"/>
          </a:p>
        </p:txBody>
      </p:sp>
      <p:sp>
        <p:nvSpPr>
          <p:cNvPr id="79" name="Rectangle 78"/>
          <p:cNvSpPr/>
          <p:nvPr/>
        </p:nvSpPr>
        <p:spPr>
          <a:xfrm>
            <a:off x="4817398" y="5855465"/>
            <a:ext cx="402674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dirty="0" smtClean="0"/>
              <a:t>BOS </a:t>
            </a:r>
            <a:endParaRPr lang="en-US" sz="900" dirty="0"/>
          </a:p>
        </p:txBody>
      </p:sp>
      <p:sp>
        <p:nvSpPr>
          <p:cNvPr id="80" name="Rectangle 79"/>
          <p:cNvSpPr/>
          <p:nvPr/>
        </p:nvSpPr>
        <p:spPr>
          <a:xfrm>
            <a:off x="3328524" y="5858113"/>
            <a:ext cx="377026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dirty="0" smtClean="0"/>
              <a:t>BOS</a:t>
            </a:r>
            <a:endParaRPr lang="en-US" sz="900" dirty="0"/>
          </a:p>
        </p:txBody>
      </p:sp>
      <p:sp>
        <p:nvSpPr>
          <p:cNvPr id="81" name="Rectangle 80"/>
          <p:cNvSpPr/>
          <p:nvPr/>
        </p:nvSpPr>
        <p:spPr>
          <a:xfrm>
            <a:off x="5210526" y="5857622"/>
            <a:ext cx="377026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dirty="0" smtClean="0"/>
              <a:t>BOS</a:t>
            </a:r>
            <a:endParaRPr lang="en-US" sz="900" dirty="0"/>
          </a:p>
        </p:txBody>
      </p:sp>
      <p:sp>
        <p:nvSpPr>
          <p:cNvPr id="82" name="Rectangle 81"/>
          <p:cNvSpPr/>
          <p:nvPr/>
        </p:nvSpPr>
        <p:spPr>
          <a:xfrm>
            <a:off x="7460143" y="5686520"/>
            <a:ext cx="377026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dirty="0" smtClean="0"/>
              <a:t>BOS</a:t>
            </a:r>
            <a:endParaRPr lang="en-US" sz="900" dirty="0"/>
          </a:p>
        </p:txBody>
      </p:sp>
      <p:sp>
        <p:nvSpPr>
          <p:cNvPr id="83" name="Rectangle 82"/>
          <p:cNvSpPr/>
          <p:nvPr/>
        </p:nvSpPr>
        <p:spPr>
          <a:xfrm>
            <a:off x="7450847" y="4465019"/>
            <a:ext cx="377026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dirty="0" smtClean="0"/>
              <a:t>BOS</a:t>
            </a:r>
            <a:endParaRPr lang="en-US" sz="900" dirty="0"/>
          </a:p>
        </p:txBody>
      </p:sp>
      <p:sp>
        <p:nvSpPr>
          <p:cNvPr id="92" name="TextBox 91"/>
          <p:cNvSpPr txBox="1"/>
          <p:nvPr/>
        </p:nvSpPr>
        <p:spPr>
          <a:xfrm>
            <a:off x="762286" y="1759176"/>
            <a:ext cx="1496721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100" b="1" dirty="0" smtClean="0"/>
              <a:t>PSS 1 Area Plan View</a:t>
            </a:r>
            <a:endParaRPr lang="en-US" sz="11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822183" y="1781358"/>
            <a:ext cx="1368152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100" b="1" dirty="0" smtClean="0"/>
              <a:t>Access/E-exit Doors</a:t>
            </a:r>
            <a:endParaRPr lang="en-US" sz="1100" b="1" dirty="0"/>
          </a:p>
        </p:txBody>
      </p:sp>
      <p:sp>
        <p:nvSpPr>
          <p:cNvPr id="50" name="Flowchart: Extract 49"/>
          <p:cNvSpPr/>
          <p:nvPr/>
        </p:nvSpPr>
        <p:spPr>
          <a:xfrm>
            <a:off x="7195390" y="3657660"/>
            <a:ext cx="45719" cy="45719"/>
          </a:xfrm>
          <a:prstGeom prst="flowChartExtra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Flowchart: Extract 87"/>
          <p:cNvSpPr/>
          <p:nvPr/>
        </p:nvSpPr>
        <p:spPr>
          <a:xfrm>
            <a:off x="2203588" y="4801588"/>
            <a:ext cx="45719" cy="45719"/>
          </a:xfrm>
          <a:prstGeom prst="flowChartExtra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3" name="Group 92"/>
          <p:cNvGrpSpPr/>
          <p:nvPr/>
        </p:nvGrpSpPr>
        <p:grpSpPr>
          <a:xfrm>
            <a:off x="8028384" y="2204864"/>
            <a:ext cx="216024" cy="216024"/>
            <a:chOff x="1321871" y="5697252"/>
            <a:chExt cx="216024" cy="216024"/>
          </a:xfrm>
        </p:grpSpPr>
        <p:sp>
          <p:nvSpPr>
            <p:cNvPr id="94" name="Oval 93"/>
            <p:cNvSpPr/>
            <p:nvPr/>
          </p:nvSpPr>
          <p:spPr>
            <a:xfrm>
              <a:off x="1321871" y="5697252"/>
              <a:ext cx="216024" cy="216024"/>
            </a:xfrm>
            <a:prstGeom prst="ellipse">
              <a:avLst/>
            </a:prstGeom>
            <a:noFill/>
            <a:ln w="127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Flowchart: Extract 94"/>
            <p:cNvSpPr/>
            <p:nvPr/>
          </p:nvSpPr>
          <p:spPr>
            <a:xfrm>
              <a:off x="1403648" y="5781896"/>
              <a:ext cx="45719" cy="45719"/>
            </a:xfrm>
            <a:prstGeom prst="flowChartExtract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8" name="Flowchart: Extract 97"/>
          <p:cNvSpPr/>
          <p:nvPr/>
        </p:nvSpPr>
        <p:spPr>
          <a:xfrm>
            <a:off x="5561785" y="4813645"/>
            <a:ext cx="45719" cy="45719"/>
          </a:xfrm>
          <a:prstGeom prst="flowChartExtra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Flowchart: Extract 100"/>
          <p:cNvSpPr/>
          <p:nvPr/>
        </p:nvSpPr>
        <p:spPr>
          <a:xfrm>
            <a:off x="4203447" y="4869118"/>
            <a:ext cx="45719" cy="45719"/>
          </a:xfrm>
          <a:prstGeom prst="flowChartExtra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Flowchart: Extract 103"/>
          <p:cNvSpPr/>
          <p:nvPr/>
        </p:nvSpPr>
        <p:spPr>
          <a:xfrm>
            <a:off x="946524" y="5657573"/>
            <a:ext cx="45719" cy="45719"/>
          </a:xfrm>
          <a:prstGeom prst="flowChartExtra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5" name="Group 104"/>
          <p:cNvGrpSpPr/>
          <p:nvPr/>
        </p:nvGrpSpPr>
        <p:grpSpPr>
          <a:xfrm>
            <a:off x="8028384" y="1916832"/>
            <a:ext cx="216024" cy="216024"/>
            <a:chOff x="1321871" y="5697252"/>
            <a:chExt cx="216024" cy="216024"/>
          </a:xfrm>
        </p:grpSpPr>
        <p:sp>
          <p:nvSpPr>
            <p:cNvPr id="106" name="Oval 105"/>
            <p:cNvSpPr/>
            <p:nvPr/>
          </p:nvSpPr>
          <p:spPr>
            <a:xfrm>
              <a:off x="1321871" y="5697252"/>
              <a:ext cx="216024" cy="216024"/>
            </a:xfrm>
            <a:prstGeom prst="ellipse">
              <a:avLst/>
            </a:prstGeom>
            <a:noFill/>
            <a:ln w="127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Oval 106"/>
            <p:cNvSpPr/>
            <p:nvPr/>
          </p:nvSpPr>
          <p:spPr>
            <a:xfrm>
              <a:off x="1403648" y="5781896"/>
              <a:ext cx="45719" cy="45719"/>
            </a:xfrm>
            <a:prstGeom prst="ellipse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8" name="Rectangle 107"/>
          <p:cNvSpPr/>
          <p:nvPr/>
        </p:nvSpPr>
        <p:spPr>
          <a:xfrm>
            <a:off x="802423" y="5466709"/>
            <a:ext cx="346570" cy="1907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dirty="0" smtClean="0"/>
              <a:t>RM</a:t>
            </a:r>
            <a:endParaRPr lang="en-US" sz="900" dirty="0"/>
          </a:p>
        </p:txBody>
      </p:sp>
      <p:sp>
        <p:nvSpPr>
          <p:cNvPr id="109" name="Rectangle 108"/>
          <p:cNvSpPr/>
          <p:nvPr/>
        </p:nvSpPr>
        <p:spPr>
          <a:xfrm>
            <a:off x="7051367" y="3465904"/>
            <a:ext cx="346570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dirty="0" smtClean="0"/>
              <a:t>RM</a:t>
            </a:r>
            <a:endParaRPr lang="en-US" sz="900" dirty="0"/>
          </a:p>
        </p:txBody>
      </p:sp>
      <p:sp>
        <p:nvSpPr>
          <p:cNvPr id="110" name="Rectangle 109"/>
          <p:cNvSpPr/>
          <p:nvPr/>
        </p:nvSpPr>
        <p:spPr>
          <a:xfrm>
            <a:off x="5278511" y="4733092"/>
            <a:ext cx="346570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dirty="0" smtClean="0"/>
              <a:t>RM</a:t>
            </a:r>
            <a:endParaRPr lang="en-US" sz="900" dirty="0"/>
          </a:p>
        </p:txBody>
      </p:sp>
      <p:sp>
        <p:nvSpPr>
          <p:cNvPr id="111" name="Rectangle 110"/>
          <p:cNvSpPr/>
          <p:nvPr/>
        </p:nvSpPr>
        <p:spPr>
          <a:xfrm>
            <a:off x="3912495" y="4767758"/>
            <a:ext cx="346570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dirty="0" smtClean="0"/>
              <a:t>RM</a:t>
            </a:r>
            <a:endParaRPr lang="en-US" sz="900" dirty="0"/>
          </a:p>
        </p:txBody>
      </p:sp>
      <p:sp>
        <p:nvSpPr>
          <p:cNvPr id="112" name="Rectangle 111"/>
          <p:cNvSpPr/>
          <p:nvPr/>
        </p:nvSpPr>
        <p:spPr>
          <a:xfrm>
            <a:off x="1909618" y="4721009"/>
            <a:ext cx="346570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dirty="0" smtClean="0"/>
              <a:t>RM</a:t>
            </a:r>
            <a:endParaRPr lang="en-US" sz="9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8707" y="2132856"/>
            <a:ext cx="1185752" cy="2296526"/>
          </a:xfrm>
          <a:prstGeom prst="rect">
            <a:avLst/>
          </a:prstGeom>
          <a:noFill/>
          <a:ln w="9525">
            <a:solidFill>
              <a:schemeClr val="accent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6" name="Rectangle 65"/>
          <p:cNvSpPr/>
          <p:nvPr/>
        </p:nvSpPr>
        <p:spPr>
          <a:xfrm>
            <a:off x="0" y="4437112"/>
            <a:ext cx="2519472" cy="2308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r"/>
            <a:r>
              <a:rPr lang="en-US" sz="900" dirty="0" smtClean="0"/>
              <a:t>E-Exit Door</a:t>
            </a:r>
            <a:endParaRPr lang="en-US" sz="900" dirty="0"/>
          </a:p>
        </p:txBody>
      </p:sp>
      <p:sp>
        <p:nvSpPr>
          <p:cNvPr id="68" name="Rectangle 67"/>
          <p:cNvSpPr/>
          <p:nvPr/>
        </p:nvSpPr>
        <p:spPr>
          <a:xfrm>
            <a:off x="3908664" y="4374766"/>
            <a:ext cx="8611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900" dirty="0"/>
              <a:t>Access System</a:t>
            </a:r>
          </a:p>
          <a:p>
            <a:pPr algn="ctr"/>
            <a:r>
              <a:rPr lang="en-US" sz="900" dirty="0"/>
              <a:t>FEB</a:t>
            </a:r>
          </a:p>
        </p:txBody>
      </p:sp>
      <p:sp>
        <p:nvSpPr>
          <p:cNvPr id="69" name="Rectangle 68"/>
          <p:cNvSpPr/>
          <p:nvPr/>
        </p:nvSpPr>
        <p:spPr>
          <a:xfrm>
            <a:off x="7462707" y="3701638"/>
            <a:ext cx="4475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dirty="0"/>
              <a:t>E-Exit</a:t>
            </a:r>
          </a:p>
          <a:p>
            <a:r>
              <a:rPr lang="en-US" sz="900" dirty="0"/>
              <a:t>Door</a:t>
            </a:r>
          </a:p>
        </p:txBody>
      </p:sp>
      <p:cxnSp>
        <p:nvCxnSpPr>
          <p:cNvPr id="42" name="Straight Connector 41"/>
          <p:cNvCxnSpPr>
            <a:endCxn id="133" idx="4"/>
          </p:cNvCxnSpPr>
          <p:nvPr/>
        </p:nvCxnSpPr>
        <p:spPr>
          <a:xfrm flipV="1">
            <a:off x="7020272" y="4005064"/>
            <a:ext cx="324036" cy="576064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grpSp>
        <p:nvGrpSpPr>
          <p:cNvPr id="132" name="Group 131"/>
          <p:cNvGrpSpPr/>
          <p:nvPr/>
        </p:nvGrpSpPr>
        <p:grpSpPr>
          <a:xfrm>
            <a:off x="7236296" y="3789040"/>
            <a:ext cx="216024" cy="216024"/>
            <a:chOff x="1321871" y="5697252"/>
            <a:chExt cx="216024" cy="216024"/>
          </a:xfrm>
        </p:grpSpPr>
        <p:sp>
          <p:nvSpPr>
            <p:cNvPr id="133" name="Oval 132"/>
            <p:cNvSpPr/>
            <p:nvPr/>
          </p:nvSpPr>
          <p:spPr>
            <a:xfrm>
              <a:off x="1321871" y="5697252"/>
              <a:ext cx="216024" cy="216024"/>
            </a:xfrm>
            <a:prstGeom prst="ellipse">
              <a:avLst/>
            </a:prstGeom>
            <a:noFill/>
            <a:ln w="127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Rectangle 133"/>
            <p:cNvSpPr/>
            <p:nvPr/>
          </p:nvSpPr>
          <p:spPr>
            <a:xfrm flipH="1">
              <a:off x="1360782" y="5795536"/>
              <a:ext cx="133764" cy="45719"/>
            </a:xfrm>
            <a:prstGeom prst="rect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132856"/>
            <a:ext cx="2700362" cy="2340612"/>
          </a:xfrm>
          <a:prstGeom prst="rect">
            <a:avLst/>
          </a:prstGeom>
          <a:noFill/>
          <a:ln w="9525">
            <a:solidFill>
              <a:schemeClr val="accent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9" name="Straight Connector 58"/>
          <p:cNvCxnSpPr/>
          <p:nvPr/>
        </p:nvCxnSpPr>
        <p:spPr>
          <a:xfrm>
            <a:off x="683568" y="2020786"/>
            <a:ext cx="0" cy="2776366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Rectangle 89"/>
          <p:cNvSpPr/>
          <p:nvPr/>
        </p:nvSpPr>
        <p:spPr>
          <a:xfrm>
            <a:off x="8191553" y="1908168"/>
            <a:ext cx="88998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/>
              <a:t>Beam-off </a:t>
            </a:r>
            <a:r>
              <a:rPr lang="en-US" sz="800" dirty="0" smtClean="0"/>
              <a:t>Station</a:t>
            </a:r>
            <a:endParaRPr lang="en-US" sz="800" dirty="0"/>
          </a:p>
        </p:txBody>
      </p:sp>
      <p:sp>
        <p:nvSpPr>
          <p:cNvPr id="96" name="Rectangle 95"/>
          <p:cNvSpPr/>
          <p:nvPr/>
        </p:nvSpPr>
        <p:spPr>
          <a:xfrm>
            <a:off x="8184613" y="2197924"/>
            <a:ext cx="95410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/>
              <a:t>Radiation </a:t>
            </a:r>
            <a:r>
              <a:rPr lang="en-US" sz="800" dirty="0" smtClean="0"/>
              <a:t>Monitor</a:t>
            </a:r>
            <a:endParaRPr lang="en-US" sz="800" dirty="0"/>
          </a:p>
        </p:txBody>
      </p:sp>
      <p:grpSp>
        <p:nvGrpSpPr>
          <p:cNvPr id="97" name="Group 96"/>
          <p:cNvGrpSpPr/>
          <p:nvPr/>
        </p:nvGrpSpPr>
        <p:grpSpPr>
          <a:xfrm>
            <a:off x="7060912" y="3901688"/>
            <a:ext cx="216024" cy="216024"/>
            <a:chOff x="8028384" y="2801748"/>
            <a:chExt cx="216024" cy="216024"/>
          </a:xfrm>
        </p:grpSpPr>
        <p:sp>
          <p:nvSpPr>
            <p:cNvPr id="99" name="Oval 98"/>
            <p:cNvSpPr/>
            <p:nvPr/>
          </p:nvSpPr>
          <p:spPr>
            <a:xfrm>
              <a:off x="8028384" y="2801748"/>
              <a:ext cx="216024" cy="216024"/>
            </a:xfrm>
            <a:prstGeom prst="ellipse">
              <a:avLst/>
            </a:prstGeom>
            <a:noFill/>
            <a:ln w="127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Rectangle 99"/>
            <p:cNvSpPr/>
            <p:nvPr/>
          </p:nvSpPr>
          <p:spPr>
            <a:xfrm flipH="1">
              <a:off x="8067295" y="2837572"/>
              <a:ext cx="133764" cy="45719"/>
            </a:xfrm>
            <a:prstGeom prst="rect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Rectangle 101"/>
            <p:cNvSpPr/>
            <p:nvPr/>
          </p:nvSpPr>
          <p:spPr>
            <a:xfrm flipH="1">
              <a:off x="8067015" y="2920572"/>
              <a:ext cx="133764" cy="45719"/>
            </a:xfrm>
            <a:prstGeom prst="rect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1993879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012 2.48033E-6 L 1.74275E-6 2.48033E-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0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7929 3.5863E-6 L -4.27877E-6 3.5863E-6 " pathEditMode="relative" rAng="0" ptsTypes="AA">
                                      <p:cBhvr>
                                        <p:cTn id="31" dur="12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5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2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6" grpId="0" animBg="1"/>
      <p:bldP spid="68" grpId="0"/>
      <p:bldP spid="6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PSS 1 </a:t>
            </a:r>
            <a:r>
              <a:rPr lang="en-US" dirty="0" smtClean="0"/>
              <a:t>Hardware: Fire Door &amp; Zone Fences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12</a:t>
            </a:fld>
            <a:endParaRPr lang="sv-SE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556792"/>
            <a:ext cx="7308252" cy="5162400"/>
          </a:xfrm>
          <a:prstGeom prst="rect">
            <a:avLst/>
          </a:prstGeom>
        </p:spPr>
      </p:pic>
      <p:cxnSp>
        <p:nvCxnSpPr>
          <p:cNvPr id="12" name="Straight Connector 11"/>
          <p:cNvCxnSpPr>
            <a:endCxn id="122" idx="0"/>
          </p:cNvCxnSpPr>
          <p:nvPr/>
        </p:nvCxnSpPr>
        <p:spPr>
          <a:xfrm flipH="1">
            <a:off x="1252444" y="4149080"/>
            <a:ext cx="7188" cy="1451449"/>
          </a:xfrm>
          <a:prstGeom prst="line">
            <a:avLst/>
          </a:prstGeom>
          <a:ln w="127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995936" y="4149080"/>
            <a:ext cx="3117677" cy="995788"/>
          </a:xfrm>
          <a:prstGeom prst="line">
            <a:avLst/>
          </a:prstGeom>
          <a:ln w="127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endCxn id="125" idx="2"/>
          </p:cNvCxnSpPr>
          <p:nvPr/>
        </p:nvCxnSpPr>
        <p:spPr>
          <a:xfrm>
            <a:off x="1763688" y="4149080"/>
            <a:ext cx="3428131" cy="1547663"/>
          </a:xfrm>
          <a:prstGeom prst="line">
            <a:avLst/>
          </a:prstGeom>
          <a:ln w="127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046" name="Oval 1045"/>
          <p:cNvSpPr/>
          <p:nvPr/>
        </p:nvSpPr>
        <p:spPr>
          <a:xfrm>
            <a:off x="1403648" y="5781896"/>
            <a:ext cx="45719" cy="45719"/>
          </a:xfrm>
          <a:prstGeom prst="ellips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3" name="Rectangle 1042"/>
          <p:cNvSpPr/>
          <p:nvPr/>
        </p:nvSpPr>
        <p:spPr>
          <a:xfrm>
            <a:off x="179512" y="2063218"/>
            <a:ext cx="4158181" cy="20858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58" name="Oval 57"/>
          <p:cNvSpPr/>
          <p:nvPr/>
        </p:nvSpPr>
        <p:spPr>
          <a:xfrm>
            <a:off x="5261111" y="5885326"/>
            <a:ext cx="45719" cy="45719"/>
          </a:xfrm>
          <a:prstGeom prst="ellips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/>
          <p:nvPr/>
        </p:nvSpPr>
        <p:spPr>
          <a:xfrm>
            <a:off x="4977813" y="5796346"/>
            <a:ext cx="45719" cy="45719"/>
          </a:xfrm>
          <a:prstGeom prst="ellips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/>
          <p:cNvSpPr/>
          <p:nvPr/>
        </p:nvSpPr>
        <p:spPr>
          <a:xfrm>
            <a:off x="3508056" y="5796855"/>
            <a:ext cx="45719" cy="45719"/>
          </a:xfrm>
          <a:prstGeom prst="ellips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7314697" y="5745892"/>
            <a:ext cx="45719" cy="45719"/>
          </a:xfrm>
          <a:prstGeom prst="ellips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/>
          <p:cNvSpPr/>
          <p:nvPr/>
        </p:nvSpPr>
        <p:spPr>
          <a:xfrm>
            <a:off x="7318073" y="4521756"/>
            <a:ext cx="45719" cy="45719"/>
          </a:xfrm>
          <a:prstGeom prst="ellips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3" name="Rectangle 1052"/>
          <p:cNvSpPr/>
          <p:nvPr/>
        </p:nvSpPr>
        <p:spPr>
          <a:xfrm>
            <a:off x="1295588" y="5826281"/>
            <a:ext cx="377026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dirty="0" smtClean="0"/>
              <a:t>BOS</a:t>
            </a:r>
            <a:endParaRPr lang="en-US" sz="900" dirty="0"/>
          </a:p>
        </p:txBody>
      </p:sp>
      <p:sp>
        <p:nvSpPr>
          <p:cNvPr id="79" name="Rectangle 78"/>
          <p:cNvSpPr/>
          <p:nvPr/>
        </p:nvSpPr>
        <p:spPr>
          <a:xfrm>
            <a:off x="4817398" y="5855465"/>
            <a:ext cx="402674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dirty="0" smtClean="0"/>
              <a:t>BOS </a:t>
            </a:r>
            <a:endParaRPr lang="en-US" sz="900" dirty="0"/>
          </a:p>
        </p:txBody>
      </p:sp>
      <p:sp>
        <p:nvSpPr>
          <p:cNvPr id="80" name="Rectangle 79"/>
          <p:cNvSpPr/>
          <p:nvPr/>
        </p:nvSpPr>
        <p:spPr>
          <a:xfrm>
            <a:off x="3328524" y="5858113"/>
            <a:ext cx="377026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dirty="0" smtClean="0"/>
              <a:t>BOS</a:t>
            </a:r>
            <a:endParaRPr lang="en-US" sz="900" dirty="0"/>
          </a:p>
        </p:txBody>
      </p:sp>
      <p:sp>
        <p:nvSpPr>
          <p:cNvPr id="81" name="Rectangle 80"/>
          <p:cNvSpPr/>
          <p:nvPr/>
        </p:nvSpPr>
        <p:spPr>
          <a:xfrm>
            <a:off x="5210526" y="5857622"/>
            <a:ext cx="377026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dirty="0" smtClean="0"/>
              <a:t>BOS</a:t>
            </a:r>
            <a:endParaRPr lang="en-US" sz="900" dirty="0"/>
          </a:p>
        </p:txBody>
      </p:sp>
      <p:sp>
        <p:nvSpPr>
          <p:cNvPr id="82" name="Rectangle 81"/>
          <p:cNvSpPr/>
          <p:nvPr/>
        </p:nvSpPr>
        <p:spPr>
          <a:xfrm>
            <a:off x="7460143" y="5686520"/>
            <a:ext cx="377026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dirty="0" smtClean="0"/>
              <a:t>BOS</a:t>
            </a:r>
            <a:endParaRPr lang="en-US" sz="900" dirty="0"/>
          </a:p>
        </p:txBody>
      </p:sp>
      <p:sp>
        <p:nvSpPr>
          <p:cNvPr id="83" name="Rectangle 82"/>
          <p:cNvSpPr/>
          <p:nvPr/>
        </p:nvSpPr>
        <p:spPr>
          <a:xfrm>
            <a:off x="7450847" y="4465019"/>
            <a:ext cx="377026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dirty="0" smtClean="0"/>
              <a:t>BOS</a:t>
            </a:r>
            <a:endParaRPr lang="en-US" sz="900" dirty="0"/>
          </a:p>
        </p:txBody>
      </p:sp>
      <p:sp>
        <p:nvSpPr>
          <p:cNvPr id="92" name="TextBox 91"/>
          <p:cNvSpPr txBox="1"/>
          <p:nvPr/>
        </p:nvSpPr>
        <p:spPr>
          <a:xfrm>
            <a:off x="762286" y="1759176"/>
            <a:ext cx="1496721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100" b="1" dirty="0" smtClean="0"/>
              <a:t>PSS 1 Area Plan View</a:t>
            </a:r>
            <a:endParaRPr lang="en-US" sz="11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822182" y="1781358"/>
            <a:ext cx="1949617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100" b="1" dirty="0" smtClean="0"/>
              <a:t>Fire Door/Zone Fence</a:t>
            </a:r>
            <a:endParaRPr lang="en-US" sz="1100" b="1" dirty="0"/>
          </a:p>
        </p:txBody>
      </p:sp>
      <p:sp>
        <p:nvSpPr>
          <p:cNvPr id="50" name="Flowchart: Extract 49"/>
          <p:cNvSpPr/>
          <p:nvPr/>
        </p:nvSpPr>
        <p:spPr>
          <a:xfrm>
            <a:off x="7195390" y="3657660"/>
            <a:ext cx="45719" cy="45719"/>
          </a:xfrm>
          <a:prstGeom prst="flowChartExtra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Flowchart: Extract 87"/>
          <p:cNvSpPr/>
          <p:nvPr/>
        </p:nvSpPr>
        <p:spPr>
          <a:xfrm>
            <a:off x="2203588" y="4801588"/>
            <a:ext cx="45719" cy="45719"/>
          </a:xfrm>
          <a:prstGeom prst="flowChartExtra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Flowchart: Extract 97"/>
          <p:cNvSpPr/>
          <p:nvPr/>
        </p:nvSpPr>
        <p:spPr>
          <a:xfrm>
            <a:off x="5561785" y="4813645"/>
            <a:ext cx="45719" cy="45719"/>
          </a:xfrm>
          <a:prstGeom prst="flowChartExtra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Flowchart: Extract 100"/>
          <p:cNvSpPr/>
          <p:nvPr/>
        </p:nvSpPr>
        <p:spPr>
          <a:xfrm>
            <a:off x="4203447" y="4869118"/>
            <a:ext cx="45719" cy="45719"/>
          </a:xfrm>
          <a:prstGeom prst="flowChartExtra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Flowchart: Extract 103"/>
          <p:cNvSpPr/>
          <p:nvPr/>
        </p:nvSpPr>
        <p:spPr>
          <a:xfrm>
            <a:off x="946524" y="5657573"/>
            <a:ext cx="45719" cy="45719"/>
          </a:xfrm>
          <a:prstGeom prst="flowChartExtra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Rectangle 107"/>
          <p:cNvSpPr/>
          <p:nvPr/>
        </p:nvSpPr>
        <p:spPr>
          <a:xfrm>
            <a:off x="802423" y="5466709"/>
            <a:ext cx="346570" cy="1907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dirty="0" smtClean="0"/>
              <a:t>RM</a:t>
            </a:r>
            <a:endParaRPr lang="en-US" sz="900" dirty="0"/>
          </a:p>
        </p:txBody>
      </p:sp>
      <p:sp>
        <p:nvSpPr>
          <p:cNvPr id="109" name="Rectangle 108"/>
          <p:cNvSpPr/>
          <p:nvPr/>
        </p:nvSpPr>
        <p:spPr>
          <a:xfrm>
            <a:off x="7051367" y="3465904"/>
            <a:ext cx="346570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dirty="0" smtClean="0"/>
              <a:t>RM</a:t>
            </a:r>
            <a:endParaRPr lang="en-US" sz="900" dirty="0"/>
          </a:p>
        </p:txBody>
      </p:sp>
      <p:sp>
        <p:nvSpPr>
          <p:cNvPr id="110" name="Rectangle 109"/>
          <p:cNvSpPr/>
          <p:nvPr/>
        </p:nvSpPr>
        <p:spPr>
          <a:xfrm>
            <a:off x="5278511" y="4733092"/>
            <a:ext cx="346570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dirty="0" smtClean="0"/>
              <a:t>RM</a:t>
            </a:r>
            <a:endParaRPr lang="en-US" sz="900" dirty="0"/>
          </a:p>
        </p:txBody>
      </p:sp>
      <p:sp>
        <p:nvSpPr>
          <p:cNvPr id="111" name="Rectangle 110"/>
          <p:cNvSpPr/>
          <p:nvPr/>
        </p:nvSpPr>
        <p:spPr>
          <a:xfrm>
            <a:off x="3912495" y="4767758"/>
            <a:ext cx="346570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dirty="0" smtClean="0"/>
              <a:t>RM</a:t>
            </a:r>
            <a:endParaRPr lang="en-US" sz="900" dirty="0"/>
          </a:p>
        </p:txBody>
      </p:sp>
      <p:sp>
        <p:nvSpPr>
          <p:cNvPr id="112" name="Rectangle 111"/>
          <p:cNvSpPr/>
          <p:nvPr/>
        </p:nvSpPr>
        <p:spPr>
          <a:xfrm>
            <a:off x="1909618" y="4721009"/>
            <a:ext cx="346570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dirty="0" smtClean="0"/>
              <a:t>RM</a:t>
            </a:r>
            <a:endParaRPr lang="en-US" sz="900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060848"/>
            <a:ext cx="2082762" cy="1839184"/>
          </a:xfrm>
          <a:prstGeom prst="rect">
            <a:avLst/>
          </a:prstGeom>
          <a:noFill/>
          <a:ln w="9525">
            <a:solidFill>
              <a:schemeClr val="accent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060848"/>
            <a:ext cx="2069094" cy="1840756"/>
          </a:xfrm>
          <a:prstGeom prst="rect">
            <a:avLst/>
          </a:prstGeom>
          <a:noFill/>
          <a:ln w="9525">
            <a:solidFill>
              <a:schemeClr val="accent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3" name="Rectangle 62"/>
          <p:cNvSpPr/>
          <p:nvPr/>
        </p:nvSpPr>
        <p:spPr>
          <a:xfrm>
            <a:off x="899592" y="3877536"/>
            <a:ext cx="1656184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00" dirty="0"/>
              <a:t>PSS </a:t>
            </a:r>
            <a:r>
              <a:rPr lang="en-US" sz="900" dirty="0" smtClean="0"/>
              <a:t>Zone Fences</a:t>
            </a:r>
            <a:endParaRPr lang="en-US" sz="900" dirty="0"/>
          </a:p>
        </p:txBody>
      </p:sp>
      <p:sp>
        <p:nvSpPr>
          <p:cNvPr id="65" name="Rectangle 64"/>
          <p:cNvSpPr/>
          <p:nvPr/>
        </p:nvSpPr>
        <p:spPr>
          <a:xfrm>
            <a:off x="3636961" y="3884476"/>
            <a:ext cx="647007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dirty="0" smtClean="0"/>
              <a:t>Fire  Door</a:t>
            </a:r>
          </a:p>
        </p:txBody>
      </p:sp>
      <p:sp>
        <p:nvSpPr>
          <p:cNvPr id="69" name="Rectangle 68"/>
          <p:cNvSpPr/>
          <p:nvPr/>
        </p:nvSpPr>
        <p:spPr>
          <a:xfrm>
            <a:off x="7462707" y="3701638"/>
            <a:ext cx="4475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dirty="0"/>
              <a:t>E-Exit</a:t>
            </a:r>
          </a:p>
          <a:p>
            <a:r>
              <a:rPr lang="en-US" sz="900" dirty="0"/>
              <a:t>Door</a:t>
            </a:r>
          </a:p>
        </p:txBody>
      </p:sp>
      <p:sp>
        <p:nvSpPr>
          <p:cNvPr id="71" name="Rectangle 70"/>
          <p:cNvSpPr/>
          <p:nvPr/>
        </p:nvSpPr>
        <p:spPr>
          <a:xfrm>
            <a:off x="7045605" y="5191156"/>
            <a:ext cx="4171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dirty="0" smtClean="0"/>
              <a:t>Fire </a:t>
            </a:r>
          </a:p>
          <a:p>
            <a:r>
              <a:rPr lang="en-US" sz="900" dirty="0" smtClean="0"/>
              <a:t>Door</a:t>
            </a:r>
            <a:endParaRPr lang="en-US" sz="900" dirty="0"/>
          </a:p>
        </p:txBody>
      </p:sp>
      <p:sp>
        <p:nvSpPr>
          <p:cNvPr id="72" name="Rectangle 71"/>
          <p:cNvSpPr/>
          <p:nvPr/>
        </p:nvSpPr>
        <p:spPr>
          <a:xfrm>
            <a:off x="5349846" y="5551346"/>
            <a:ext cx="5020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dirty="0"/>
              <a:t>Zone </a:t>
            </a:r>
            <a:r>
              <a:rPr lang="en-US" sz="900" dirty="0" smtClean="0"/>
              <a:t>2</a:t>
            </a:r>
          </a:p>
          <a:p>
            <a:r>
              <a:rPr lang="en-US" sz="900" dirty="0" smtClean="0"/>
              <a:t>Fence</a:t>
            </a:r>
            <a:endParaRPr lang="en-US" sz="900" dirty="0"/>
          </a:p>
        </p:txBody>
      </p:sp>
      <p:sp>
        <p:nvSpPr>
          <p:cNvPr id="73" name="Rectangle 72"/>
          <p:cNvSpPr/>
          <p:nvPr/>
        </p:nvSpPr>
        <p:spPr>
          <a:xfrm>
            <a:off x="762286" y="5819714"/>
            <a:ext cx="5196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dirty="0"/>
              <a:t>Zone 3</a:t>
            </a:r>
            <a:endParaRPr lang="en-US" sz="900" dirty="0" smtClean="0"/>
          </a:p>
          <a:p>
            <a:r>
              <a:rPr lang="en-US" sz="900" dirty="0" smtClean="0"/>
              <a:t>Fence</a:t>
            </a:r>
            <a:endParaRPr lang="en-US" sz="900" dirty="0"/>
          </a:p>
        </p:txBody>
      </p:sp>
      <p:grpSp>
        <p:nvGrpSpPr>
          <p:cNvPr id="118" name="Group 117"/>
          <p:cNvGrpSpPr/>
          <p:nvPr/>
        </p:nvGrpSpPr>
        <p:grpSpPr>
          <a:xfrm>
            <a:off x="8028384" y="2492896"/>
            <a:ext cx="216024" cy="216024"/>
            <a:chOff x="1321871" y="5697252"/>
            <a:chExt cx="216024" cy="216024"/>
          </a:xfrm>
        </p:grpSpPr>
        <p:sp>
          <p:nvSpPr>
            <p:cNvPr id="119" name="Oval 118"/>
            <p:cNvSpPr/>
            <p:nvPr/>
          </p:nvSpPr>
          <p:spPr>
            <a:xfrm>
              <a:off x="1321871" y="5697252"/>
              <a:ext cx="216024" cy="216024"/>
            </a:xfrm>
            <a:prstGeom prst="ellipse">
              <a:avLst/>
            </a:prstGeom>
            <a:noFill/>
            <a:ln w="127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Rectangle 119"/>
            <p:cNvSpPr/>
            <p:nvPr/>
          </p:nvSpPr>
          <p:spPr>
            <a:xfrm flipH="1">
              <a:off x="1360782" y="5795536"/>
              <a:ext cx="133764" cy="45719"/>
            </a:xfrm>
            <a:prstGeom prst="rect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1" name="Group 120"/>
          <p:cNvGrpSpPr/>
          <p:nvPr/>
        </p:nvGrpSpPr>
        <p:grpSpPr>
          <a:xfrm>
            <a:off x="1144432" y="5600529"/>
            <a:ext cx="216024" cy="216024"/>
            <a:chOff x="1321871" y="5697252"/>
            <a:chExt cx="216024" cy="216024"/>
          </a:xfrm>
        </p:grpSpPr>
        <p:sp>
          <p:nvSpPr>
            <p:cNvPr id="122" name="Oval 121"/>
            <p:cNvSpPr/>
            <p:nvPr/>
          </p:nvSpPr>
          <p:spPr>
            <a:xfrm>
              <a:off x="1321871" y="5697252"/>
              <a:ext cx="216024" cy="216024"/>
            </a:xfrm>
            <a:prstGeom prst="ellipse">
              <a:avLst/>
            </a:prstGeom>
            <a:noFill/>
            <a:ln w="127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Rectangle 122"/>
            <p:cNvSpPr/>
            <p:nvPr/>
          </p:nvSpPr>
          <p:spPr>
            <a:xfrm>
              <a:off x="1403648" y="5745892"/>
              <a:ext cx="45719" cy="130363"/>
            </a:xfrm>
            <a:prstGeom prst="rect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4" name="Group 123"/>
          <p:cNvGrpSpPr/>
          <p:nvPr/>
        </p:nvGrpSpPr>
        <p:grpSpPr>
          <a:xfrm>
            <a:off x="5191819" y="5588731"/>
            <a:ext cx="216024" cy="216024"/>
            <a:chOff x="1321871" y="5697252"/>
            <a:chExt cx="216024" cy="216024"/>
          </a:xfrm>
        </p:grpSpPr>
        <p:sp>
          <p:nvSpPr>
            <p:cNvPr id="125" name="Oval 124"/>
            <p:cNvSpPr/>
            <p:nvPr/>
          </p:nvSpPr>
          <p:spPr>
            <a:xfrm>
              <a:off x="1321871" y="5697252"/>
              <a:ext cx="216024" cy="216024"/>
            </a:xfrm>
            <a:prstGeom prst="ellipse">
              <a:avLst/>
            </a:prstGeom>
            <a:noFill/>
            <a:ln w="127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Rectangle 125"/>
            <p:cNvSpPr/>
            <p:nvPr/>
          </p:nvSpPr>
          <p:spPr>
            <a:xfrm>
              <a:off x="1403648" y="5745892"/>
              <a:ext cx="45719" cy="130363"/>
            </a:xfrm>
            <a:prstGeom prst="rect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4" name="Rectangle 133"/>
          <p:cNvSpPr/>
          <p:nvPr/>
        </p:nvSpPr>
        <p:spPr>
          <a:xfrm flipH="1">
            <a:off x="7275207" y="3887324"/>
            <a:ext cx="133764" cy="45719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Rectangle 136"/>
          <p:cNvSpPr/>
          <p:nvPr/>
        </p:nvSpPr>
        <p:spPr>
          <a:xfrm flipH="1">
            <a:off x="7091154" y="4067868"/>
            <a:ext cx="133764" cy="45719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38" name="Group 137"/>
          <p:cNvGrpSpPr/>
          <p:nvPr/>
        </p:nvGrpSpPr>
        <p:grpSpPr>
          <a:xfrm>
            <a:off x="7121532" y="5033500"/>
            <a:ext cx="216024" cy="216024"/>
            <a:chOff x="1321871" y="5697252"/>
            <a:chExt cx="216024" cy="216024"/>
          </a:xfrm>
        </p:grpSpPr>
        <p:sp>
          <p:nvSpPr>
            <p:cNvPr id="139" name="Oval 138"/>
            <p:cNvSpPr/>
            <p:nvPr/>
          </p:nvSpPr>
          <p:spPr>
            <a:xfrm>
              <a:off x="1321871" y="5697252"/>
              <a:ext cx="216024" cy="216024"/>
            </a:xfrm>
            <a:prstGeom prst="ellipse">
              <a:avLst/>
            </a:prstGeom>
            <a:noFill/>
            <a:ln w="127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Rectangle 139"/>
            <p:cNvSpPr/>
            <p:nvPr/>
          </p:nvSpPr>
          <p:spPr>
            <a:xfrm flipH="1">
              <a:off x="1360782" y="5795536"/>
              <a:ext cx="133764" cy="45719"/>
            </a:xfrm>
            <a:prstGeom prst="rect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59" name="Straight Connector 58"/>
          <p:cNvCxnSpPr>
            <a:endCxn id="3" idx="1"/>
          </p:cNvCxnSpPr>
          <p:nvPr/>
        </p:nvCxnSpPr>
        <p:spPr>
          <a:xfrm>
            <a:off x="683568" y="2020786"/>
            <a:ext cx="0" cy="2117206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Rectangle 77"/>
          <p:cNvSpPr/>
          <p:nvPr/>
        </p:nvSpPr>
        <p:spPr>
          <a:xfrm flipH="1">
            <a:off x="7090874" y="3894088"/>
            <a:ext cx="133764" cy="45719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5" name="Group 84"/>
          <p:cNvGrpSpPr/>
          <p:nvPr/>
        </p:nvGrpSpPr>
        <p:grpSpPr>
          <a:xfrm>
            <a:off x="8028384" y="2204864"/>
            <a:ext cx="216024" cy="216024"/>
            <a:chOff x="1321871" y="5697252"/>
            <a:chExt cx="216024" cy="216024"/>
          </a:xfrm>
        </p:grpSpPr>
        <p:sp>
          <p:nvSpPr>
            <p:cNvPr id="86" name="Oval 85"/>
            <p:cNvSpPr/>
            <p:nvPr/>
          </p:nvSpPr>
          <p:spPr>
            <a:xfrm>
              <a:off x="1321871" y="5697252"/>
              <a:ext cx="216024" cy="216024"/>
            </a:xfrm>
            <a:prstGeom prst="ellipse">
              <a:avLst/>
            </a:prstGeom>
            <a:noFill/>
            <a:ln w="127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Flowchart: Extract 94"/>
            <p:cNvSpPr/>
            <p:nvPr/>
          </p:nvSpPr>
          <p:spPr>
            <a:xfrm>
              <a:off x="1403648" y="5781896"/>
              <a:ext cx="45719" cy="45719"/>
            </a:xfrm>
            <a:prstGeom prst="flowChartExtract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9" name="Group 88"/>
          <p:cNvGrpSpPr/>
          <p:nvPr/>
        </p:nvGrpSpPr>
        <p:grpSpPr>
          <a:xfrm>
            <a:off x="8028384" y="1916832"/>
            <a:ext cx="216024" cy="216024"/>
            <a:chOff x="1321871" y="5697252"/>
            <a:chExt cx="216024" cy="216024"/>
          </a:xfrm>
        </p:grpSpPr>
        <p:sp>
          <p:nvSpPr>
            <p:cNvPr id="90" name="Oval 89"/>
            <p:cNvSpPr/>
            <p:nvPr/>
          </p:nvSpPr>
          <p:spPr>
            <a:xfrm>
              <a:off x="1321871" y="5697252"/>
              <a:ext cx="216024" cy="216024"/>
            </a:xfrm>
            <a:prstGeom prst="ellipse">
              <a:avLst/>
            </a:prstGeom>
            <a:noFill/>
            <a:ln w="127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Oval 95"/>
            <p:cNvSpPr/>
            <p:nvPr/>
          </p:nvSpPr>
          <p:spPr>
            <a:xfrm>
              <a:off x="1403648" y="5781896"/>
              <a:ext cx="45719" cy="45719"/>
            </a:xfrm>
            <a:prstGeom prst="ellipse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7" name="Rectangle 96"/>
          <p:cNvSpPr/>
          <p:nvPr/>
        </p:nvSpPr>
        <p:spPr>
          <a:xfrm>
            <a:off x="8191553" y="1908168"/>
            <a:ext cx="88998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/>
              <a:t>Beam-off </a:t>
            </a:r>
            <a:r>
              <a:rPr lang="en-US" sz="800" dirty="0" smtClean="0"/>
              <a:t>Station</a:t>
            </a:r>
            <a:endParaRPr lang="en-US" sz="800" dirty="0"/>
          </a:p>
        </p:txBody>
      </p:sp>
      <p:sp>
        <p:nvSpPr>
          <p:cNvPr id="99" name="Rectangle 98"/>
          <p:cNvSpPr/>
          <p:nvPr/>
        </p:nvSpPr>
        <p:spPr>
          <a:xfrm>
            <a:off x="8184613" y="2197924"/>
            <a:ext cx="95410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/>
              <a:t>Radiation </a:t>
            </a:r>
            <a:r>
              <a:rPr lang="en-US" sz="800" dirty="0" smtClean="0"/>
              <a:t>Monitor</a:t>
            </a:r>
            <a:endParaRPr lang="en-US" sz="800" dirty="0"/>
          </a:p>
        </p:txBody>
      </p:sp>
      <p:sp>
        <p:nvSpPr>
          <p:cNvPr id="100" name="Rectangle 99"/>
          <p:cNvSpPr/>
          <p:nvPr/>
        </p:nvSpPr>
        <p:spPr>
          <a:xfrm>
            <a:off x="8202768" y="2492896"/>
            <a:ext cx="64983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 smtClean="0"/>
              <a:t>E-exit Door</a:t>
            </a:r>
            <a:endParaRPr lang="en-US" sz="800" dirty="0"/>
          </a:p>
        </p:txBody>
      </p:sp>
      <p:sp>
        <p:nvSpPr>
          <p:cNvPr id="102" name="Rectangle 101"/>
          <p:cNvSpPr/>
          <p:nvPr/>
        </p:nvSpPr>
        <p:spPr>
          <a:xfrm>
            <a:off x="8202768" y="2780928"/>
            <a:ext cx="736099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 smtClean="0"/>
              <a:t>Access Doors</a:t>
            </a:r>
            <a:endParaRPr lang="en-US" sz="800" dirty="0"/>
          </a:p>
        </p:txBody>
      </p:sp>
      <p:grpSp>
        <p:nvGrpSpPr>
          <p:cNvPr id="15" name="Group 14"/>
          <p:cNvGrpSpPr/>
          <p:nvPr/>
        </p:nvGrpSpPr>
        <p:grpSpPr>
          <a:xfrm>
            <a:off x="8028384" y="2801748"/>
            <a:ext cx="216024" cy="216024"/>
            <a:chOff x="8028384" y="2801748"/>
            <a:chExt cx="216024" cy="216024"/>
          </a:xfrm>
        </p:grpSpPr>
        <p:sp>
          <p:nvSpPr>
            <p:cNvPr id="115" name="Oval 114"/>
            <p:cNvSpPr/>
            <p:nvPr/>
          </p:nvSpPr>
          <p:spPr>
            <a:xfrm>
              <a:off x="8028384" y="2801748"/>
              <a:ext cx="216024" cy="216024"/>
            </a:xfrm>
            <a:prstGeom prst="ellipse">
              <a:avLst/>
            </a:prstGeom>
            <a:noFill/>
            <a:ln w="127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Rectangle 115"/>
            <p:cNvSpPr/>
            <p:nvPr/>
          </p:nvSpPr>
          <p:spPr>
            <a:xfrm flipH="1">
              <a:off x="8067295" y="2837572"/>
              <a:ext cx="133764" cy="45719"/>
            </a:xfrm>
            <a:prstGeom prst="rect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Rectangle 128"/>
            <p:cNvSpPr/>
            <p:nvPr/>
          </p:nvSpPr>
          <p:spPr>
            <a:xfrm flipH="1">
              <a:off x="8067015" y="2920572"/>
              <a:ext cx="133764" cy="45719"/>
            </a:xfrm>
            <a:prstGeom prst="rect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0696603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7042 -0.07247 L -4.42555E-6 -3.17203E-6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21" y="36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86 -0.16875 L 4.44444E-6 -1.48148E-6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8426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743 -0.07777 L -2.22222E-6 -3.7037E-6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72" y="3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3" grpId="0"/>
      <p:bldP spid="65" grpId="0"/>
      <p:bldP spid="71" grpId="0"/>
      <p:bldP spid="72" grpId="0"/>
      <p:bldP spid="7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PSS 1 </a:t>
            </a:r>
            <a:r>
              <a:rPr lang="en-US" dirty="0" smtClean="0"/>
              <a:t>Hardware: PSS Blue &amp; Red Lights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13</a:t>
            </a:fld>
            <a:endParaRPr lang="sv-SE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873" y="1549223"/>
            <a:ext cx="7308252" cy="5162400"/>
          </a:xfrm>
          <a:prstGeom prst="rect">
            <a:avLst/>
          </a:prstGeom>
        </p:spPr>
      </p:pic>
      <p:cxnSp>
        <p:nvCxnSpPr>
          <p:cNvPr id="76" name="Straight Connector 75"/>
          <p:cNvCxnSpPr>
            <a:endCxn id="160" idx="0"/>
          </p:cNvCxnSpPr>
          <p:nvPr/>
        </p:nvCxnSpPr>
        <p:spPr>
          <a:xfrm flipH="1">
            <a:off x="3130991" y="3635385"/>
            <a:ext cx="293585" cy="1954435"/>
          </a:xfrm>
          <a:prstGeom prst="line">
            <a:avLst/>
          </a:prstGeom>
          <a:ln w="127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046" name="Oval 1045"/>
          <p:cNvSpPr/>
          <p:nvPr/>
        </p:nvSpPr>
        <p:spPr>
          <a:xfrm>
            <a:off x="1403648" y="5781896"/>
            <a:ext cx="45719" cy="45719"/>
          </a:xfrm>
          <a:prstGeom prst="ellips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3" name="Rectangle 1042"/>
          <p:cNvSpPr/>
          <p:nvPr/>
        </p:nvSpPr>
        <p:spPr>
          <a:xfrm>
            <a:off x="2411760" y="1793991"/>
            <a:ext cx="2405638" cy="18241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58" name="Oval 57"/>
          <p:cNvSpPr/>
          <p:nvPr/>
        </p:nvSpPr>
        <p:spPr>
          <a:xfrm>
            <a:off x="5261111" y="5885326"/>
            <a:ext cx="45719" cy="45719"/>
          </a:xfrm>
          <a:prstGeom prst="ellips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/>
          <p:nvPr/>
        </p:nvSpPr>
        <p:spPr>
          <a:xfrm>
            <a:off x="4977813" y="5796346"/>
            <a:ext cx="45719" cy="45719"/>
          </a:xfrm>
          <a:prstGeom prst="ellips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/>
          <p:cNvSpPr/>
          <p:nvPr/>
        </p:nvSpPr>
        <p:spPr>
          <a:xfrm>
            <a:off x="3508056" y="5796855"/>
            <a:ext cx="45719" cy="45719"/>
          </a:xfrm>
          <a:prstGeom prst="ellips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7314697" y="5745892"/>
            <a:ext cx="45719" cy="45719"/>
          </a:xfrm>
          <a:prstGeom prst="ellips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/>
          <p:cNvSpPr/>
          <p:nvPr/>
        </p:nvSpPr>
        <p:spPr>
          <a:xfrm>
            <a:off x="7318073" y="4521756"/>
            <a:ext cx="45719" cy="45719"/>
          </a:xfrm>
          <a:prstGeom prst="ellips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3" name="Rectangle 1052"/>
          <p:cNvSpPr/>
          <p:nvPr/>
        </p:nvSpPr>
        <p:spPr>
          <a:xfrm>
            <a:off x="1295588" y="5826281"/>
            <a:ext cx="377026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dirty="0" smtClean="0"/>
              <a:t>BOS</a:t>
            </a:r>
            <a:endParaRPr lang="en-US" sz="900" dirty="0"/>
          </a:p>
        </p:txBody>
      </p:sp>
      <p:sp>
        <p:nvSpPr>
          <p:cNvPr id="79" name="Rectangle 78"/>
          <p:cNvSpPr/>
          <p:nvPr/>
        </p:nvSpPr>
        <p:spPr>
          <a:xfrm>
            <a:off x="4817398" y="5855465"/>
            <a:ext cx="402674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dirty="0" smtClean="0"/>
              <a:t>BOS </a:t>
            </a:r>
            <a:endParaRPr lang="en-US" sz="900" dirty="0"/>
          </a:p>
        </p:txBody>
      </p:sp>
      <p:sp>
        <p:nvSpPr>
          <p:cNvPr id="80" name="Rectangle 79"/>
          <p:cNvSpPr/>
          <p:nvPr/>
        </p:nvSpPr>
        <p:spPr>
          <a:xfrm>
            <a:off x="3328524" y="5858113"/>
            <a:ext cx="377026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dirty="0" smtClean="0"/>
              <a:t>BOS</a:t>
            </a:r>
            <a:endParaRPr lang="en-US" sz="900" dirty="0"/>
          </a:p>
        </p:txBody>
      </p:sp>
      <p:sp>
        <p:nvSpPr>
          <p:cNvPr id="81" name="Rectangle 80"/>
          <p:cNvSpPr/>
          <p:nvPr/>
        </p:nvSpPr>
        <p:spPr>
          <a:xfrm>
            <a:off x="5210526" y="5857622"/>
            <a:ext cx="377026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dirty="0" smtClean="0"/>
              <a:t>BOS</a:t>
            </a:r>
            <a:endParaRPr lang="en-US" sz="900" dirty="0"/>
          </a:p>
        </p:txBody>
      </p:sp>
      <p:sp>
        <p:nvSpPr>
          <p:cNvPr id="82" name="Rectangle 81"/>
          <p:cNvSpPr/>
          <p:nvPr/>
        </p:nvSpPr>
        <p:spPr>
          <a:xfrm>
            <a:off x="7460143" y="5686520"/>
            <a:ext cx="377026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dirty="0" smtClean="0"/>
              <a:t>BOS</a:t>
            </a:r>
            <a:endParaRPr lang="en-US" sz="900" dirty="0"/>
          </a:p>
        </p:txBody>
      </p:sp>
      <p:sp>
        <p:nvSpPr>
          <p:cNvPr id="83" name="Rectangle 82"/>
          <p:cNvSpPr/>
          <p:nvPr/>
        </p:nvSpPr>
        <p:spPr>
          <a:xfrm>
            <a:off x="7450847" y="4465019"/>
            <a:ext cx="377026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dirty="0" smtClean="0"/>
              <a:t>BOS</a:t>
            </a:r>
            <a:endParaRPr lang="en-US" sz="900" dirty="0"/>
          </a:p>
        </p:txBody>
      </p:sp>
      <p:sp>
        <p:nvSpPr>
          <p:cNvPr id="92" name="TextBox 91"/>
          <p:cNvSpPr txBox="1"/>
          <p:nvPr/>
        </p:nvSpPr>
        <p:spPr>
          <a:xfrm>
            <a:off x="762286" y="1759176"/>
            <a:ext cx="1496721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100" b="1" dirty="0" smtClean="0"/>
              <a:t>PSS 1 Area Plan View</a:t>
            </a:r>
            <a:endParaRPr lang="en-US" sz="11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822183" y="1781358"/>
            <a:ext cx="1368152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100" b="1" dirty="0" smtClean="0"/>
              <a:t>PSS Blue/Red Lights</a:t>
            </a:r>
            <a:endParaRPr lang="en-US" sz="1100" b="1" dirty="0"/>
          </a:p>
        </p:txBody>
      </p:sp>
      <p:sp>
        <p:nvSpPr>
          <p:cNvPr id="50" name="Flowchart: Extract 49"/>
          <p:cNvSpPr/>
          <p:nvPr/>
        </p:nvSpPr>
        <p:spPr>
          <a:xfrm>
            <a:off x="7195390" y="3657660"/>
            <a:ext cx="45719" cy="45719"/>
          </a:xfrm>
          <a:prstGeom prst="flowChartExtra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Flowchart: Extract 87"/>
          <p:cNvSpPr/>
          <p:nvPr/>
        </p:nvSpPr>
        <p:spPr>
          <a:xfrm>
            <a:off x="2203588" y="4801588"/>
            <a:ext cx="45719" cy="45719"/>
          </a:xfrm>
          <a:prstGeom prst="flowChartExtra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Flowchart: Extract 97"/>
          <p:cNvSpPr/>
          <p:nvPr/>
        </p:nvSpPr>
        <p:spPr>
          <a:xfrm>
            <a:off x="5561785" y="4813645"/>
            <a:ext cx="45719" cy="45719"/>
          </a:xfrm>
          <a:prstGeom prst="flowChartExtra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Flowchart: Extract 100"/>
          <p:cNvSpPr/>
          <p:nvPr/>
        </p:nvSpPr>
        <p:spPr>
          <a:xfrm>
            <a:off x="4203447" y="4869118"/>
            <a:ext cx="45719" cy="45719"/>
          </a:xfrm>
          <a:prstGeom prst="flowChartExtra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Flowchart: Extract 103"/>
          <p:cNvSpPr/>
          <p:nvPr/>
        </p:nvSpPr>
        <p:spPr>
          <a:xfrm>
            <a:off x="946524" y="5657573"/>
            <a:ext cx="45719" cy="45719"/>
          </a:xfrm>
          <a:prstGeom prst="flowChartExtra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Rectangle 107"/>
          <p:cNvSpPr/>
          <p:nvPr/>
        </p:nvSpPr>
        <p:spPr>
          <a:xfrm>
            <a:off x="802423" y="5466709"/>
            <a:ext cx="346570" cy="1907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dirty="0" smtClean="0"/>
              <a:t>RM</a:t>
            </a:r>
            <a:endParaRPr lang="en-US" sz="900" dirty="0"/>
          </a:p>
        </p:txBody>
      </p:sp>
      <p:sp>
        <p:nvSpPr>
          <p:cNvPr id="109" name="Rectangle 108"/>
          <p:cNvSpPr/>
          <p:nvPr/>
        </p:nvSpPr>
        <p:spPr>
          <a:xfrm>
            <a:off x="7051367" y="3465904"/>
            <a:ext cx="346570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dirty="0" smtClean="0"/>
              <a:t>RM</a:t>
            </a:r>
            <a:endParaRPr lang="en-US" sz="900" dirty="0"/>
          </a:p>
        </p:txBody>
      </p:sp>
      <p:sp>
        <p:nvSpPr>
          <p:cNvPr id="110" name="Rectangle 109"/>
          <p:cNvSpPr/>
          <p:nvPr/>
        </p:nvSpPr>
        <p:spPr>
          <a:xfrm>
            <a:off x="5278511" y="4733092"/>
            <a:ext cx="346570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dirty="0" smtClean="0"/>
              <a:t>RM</a:t>
            </a:r>
            <a:endParaRPr lang="en-US" sz="900" dirty="0"/>
          </a:p>
        </p:txBody>
      </p:sp>
      <p:sp>
        <p:nvSpPr>
          <p:cNvPr id="111" name="Rectangle 110"/>
          <p:cNvSpPr/>
          <p:nvPr/>
        </p:nvSpPr>
        <p:spPr>
          <a:xfrm>
            <a:off x="3912495" y="4767758"/>
            <a:ext cx="346570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dirty="0" smtClean="0"/>
              <a:t>RM</a:t>
            </a:r>
            <a:endParaRPr lang="en-US" sz="900" dirty="0"/>
          </a:p>
        </p:txBody>
      </p:sp>
      <p:sp>
        <p:nvSpPr>
          <p:cNvPr id="112" name="Rectangle 111"/>
          <p:cNvSpPr/>
          <p:nvPr/>
        </p:nvSpPr>
        <p:spPr>
          <a:xfrm>
            <a:off x="1909618" y="4721009"/>
            <a:ext cx="346570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dirty="0" smtClean="0"/>
              <a:t>RM</a:t>
            </a:r>
            <a:endParaRPr lang="en-US" sz="900" dirty="0"/>
          </a:p>
        </p:txBody>
      </p:sp>
      <p:sp>
        <p:nvSpPr>
          <p:cNvPr id="69" name="Rectangle 68"/>
          <p:cNvSpPr/>
          <p:nvPr/>
        </p:nvSpPr>
        <p:spPr>
          <a:xfrm>
            <a:off x="7462707" y="3701638"/>
            <a:ext cx="4475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dirty="0"/>
              <a:t>E-Exit</a:t>
            </a:r>
          </a:p>
          <a:p>
            <a:r>
              <a:rPr lang="en-US" sz="900" dirty="0"/>
              <a:t>Door</a:t>
            </a:r>
          </a:p>
        </p:txBody>
      </p:sp>
      <p:sp>
        <p:nvSpPr>
          <p:cNvPr id="71" name="Rectangle 70"/>
          <p:cNvSpPr/>
          <p:nvPr/>
        </p:nvSpPr>
        <p:spPr>
          <a:xfrm>
            <a:off x="7045605" y="5191156"/>
            <a:ext cx="4171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dirty="0" smtClean="0"/>
              <a:t>Fire </a:t>
            </a:r>
          </a:p>
          <a:p>
            <a:r>
              <a:rPr lang="en-US" sz="900" dirty="0" smtClean="0"/>
              <a:t>Door</a:t>
            </a:r>
            <a:endParaRPr lang="en-US" sz="900" dirty="0"/>
          </a:p>
        </p:txBody>
      </p:sp>
      <p:sp>
        <p:nvSpPr>
          <p:cNvPr id="72" name="Rectangle 71"/>
          <p:cNvSpPr/>
          <p:nvPr/>
        </p:nvSpPr>
        <p:spPr>
          <a:xfrm>
            <a:off x="5291478" y="5551346"/>
            <a:ext cx="461986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dirty="0" smtClean="0"/>
              <a:t>Fence</a:t>
            </a:r>
            <a:endParaRPr lang="en-US" sz="900" dirty="0"/>
          </a:p>
        </p:txBody>
      </p:sp>
      <p:sp>
        <p:nvSpPr>
          <p:cNvPr id="73" name="Rectangle 72"/>
          <p:cNvSpPr/>
          <p:nvPr/>
        </p:nvSpPr>
        <p:spPr>
          <a:xfrm>
            <a:off x="937390" y="5741890"/>
            <a:ext cx="461986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dirty="0" smtClean="0"/>
              <a:t>Fence</a:t>
            </a:r>
            <a:endParaRPr lang="en-US" sz="900" dirty="0"/>
          </a:p>
        </p:txBody>
      </p:sp>
      <p:sp>
        <p:nvSpPr>
          <p:cNvPr id="123" name="Rectangle 122"/>
          <p:cNvSpPr/>
          <p:nvPr/>
        </p:nvSpPr>
        <p:spPr>
          <a:xfrm>
            <a:off x="1226209" y="5649169"/>
            <a:ext cx="45719" cy="130363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Rectangle 125"/>
          <p:cNvSpPr/>
          <p:nvPr/>
        </p:nvSpPr>
        <p:spPr>
          <a:xfrm>
            <a:off x="5273596" y="5637371"/>
            <a:ext cx="45719" cy="130363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Rectangle 133"/>
          <p:cNvSpPr/>
          <p:nvPr/>
        </p:nvSpPr>
        <p:spPr>
          <a:xfrm flipH="1">
            <a:off x="7275207" y="3887324"/>
            <a:ext cx="133764" cy="45719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Rectangle 139"/>
          <p:cNvSpPr/>
          <p:nvPr/>
        </p:nvSpPr>
        <p:spPr>
          <a:xfrm flipH="1">
            <a:off x="7160443" y="5131784"/>
            <a:ext cx="133764" cy="45719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9" name="Straight Connector 58"/>
          <p:cNvCxnSpPr/>
          <p:nvPr/>
        </p:nvCxnSpPr>
        <p:spPr>
          <a:xfrm>
            <a:off x="683568" y="2020786"/>
            <a:ext cx="0" cy="1975629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Rectangle 77"/>
          <p:cNvSpPr/>
          <p:nvPr/>
        </p:nvSpPr>
        <p:spPr>
          <a:xfrm>
            <a:off x="2302029" y="3635385"/>
            <a:ext cx="243001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50" dirty="0" err="1"/>
              <a:t>Kanby</a:t>
            </a:r>
            <a:r>
              <a:rPr lang="en-US" sz="1050" dirty="0"/>
              <a:t> 2 batten luminaries</a:t>
            </a:r>
          </a:p>
          <a:p>
            <a:pPr algn="ctr"/>
            <a:r>
              <a:rPr lang="en-US" sz="1050" dirty="0"/>
              <a:t>Separately switched, 2x58W</a:t>
            </a:r>
          </a:p>
        </p:txBody>
      </p:sp>
      <p:cxnSp>
        <p:nvCxnSpPr>
          <p:cNvPr id="84" name="Straight Connector 83"/>
          <p:cNvCxnSpPr/>
          <p:nvPr/>
        </p:nvCxnSpPr>
        <p:spPr>
          <a:xfrm>
            <a:off x="1403648" y="5680941"/>
            <a:ext cx="4076360" cy="5579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>
            <a:off x="5480008" y="5703292"/>
            <a:ext cx="0" cy="161901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>
            <a:off x="5480008" y="5855465"/>
            <a:ext cx="1633605" cy="0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 flipV="1">
            <a:off x="7113613" y="4544615"/>
            <a:ext cx="0" cy="1310850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7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1456" y="2553472"/>
            <a:ext cx="1826238" cy="1077100"/>
          </a:xfrm>
          <a:prstGeom prst="rect">
            <a:avLst/>
          </a:prstGeom>
          <a:noFill/>
          <a:ln w="9525">
            <a:solidFill>
              <a:schemeClr val="accent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4553" y="5658932"/>
            <a:ext cx="189628" cy="49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1367" y="5666762"/>
            <a:ext cx="189628" cy="49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0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7026" y="5666762"/>
            <a:ext cx="189628" cy="49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8703" y="5658932"/>
            <a:ext cx="189628" cy="49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8718" y="5667807"/>
            <a:ext cx="189628" cy="49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7552" y="5840395"/>
            <a:ext cx="189628" cy="49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0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1996" y="5849403"/>
            <a:ext cx="189628" cy="49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594" y="5840394"/>
            <a:ext cx="189628" cy="49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4128" y="5521394"/>
            <a:ext cx="189628" cy="49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6153" y="7030532"/>
            <a:ext cx="189628" cy="49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7" name="Straight Connector 16"/>
          <p:cNvCxnSpPr/>
          <p:nvPr/>
        </p:nvCxnSpPr>
        <p:spPr>
          <a:xfrm flipH="1">
            <a:off x="6948195" y="5538827"/>
            <a:ext cx="172660" cy="0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11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1739" y="4891977"/>
            <a:ext cx="189628" cy="49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5977" y="4530840"/>
            <a:ext cx="189628" cy="49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28" name="Straight Connector 127"/>
          <p:cNvCxnSpPr/>
          <p:nvPr/>
        </p:nvCxnSpPr>
        <p:spPr>
          <a:xfrm flipH="1">
            <a:off x="6948195" y="4914837"/>
            <a:ext cx="172660" cy="0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29" name="Straight Connector 128"/>
          <p:cNvCxnSpPr/>
          <p:nvPr/>
        </p:nvCxnSpPr>
        <p:spPr>
          <a:xfrm flipH="1">
            <a:off x="6940953" y="4544615"/>
            <a:ext cx="172660" cy="0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45" name="Rectangle 144"/>
          <p:cNvSpPr/>
          <p:nvPr/>
        </p:nvSpPr>
        <p:spPr>
          <a:xfrm>
            <a:off x="1226209" y="5545443"/>
            <a:ext cx="636062" cy="1692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00" dirty="0"/>
              <a:t>PSS </a:t>
            </a:r>
            <a:r>
              <a:rPr lang="en-US" sz="500" dirty="0" smtClean="0"/>
              <a:t>B/R Light</a:t>
            </a:r>
            <a:endParaRPr lang="en-US" sz="500" dirty="0"/>
          </a:p>
        </p:txBody>
      </p:sp>
      <p:sp>
        <p:nvSpPr>
          <p:cNvPr id="146" name="Rectangle 145"/>
          <p:cNvSpPr/>
          <p:nvPr/>
        </p:nvSpPr>
        <p:spPr>
          <a:xfrm>
            <a:off x="5399039" y="5720116"/>
            <a:ext cx="636062" cy="1692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00" dirty="0"/>
              <a:t>PSS </a:t>
            </a:r>
            <a:r>
              <a:rPr lang="en-US" sz="500" dirty="0" smtClean="0"/>
              <a:t>B/R Light</a:t>
            </a:r>
            <a:endParaRPr lang="en-US" sz="500" dirty="0"/>
          </a:p>
        </p:txBody>
      </p:sp>
      <p:sp>
        <p:nvSpPr>
          <p:cNvPr id="147" name="Rectangle 146"/>
          <p:cNvSpPr/>
          <p:nvPr/>
        </p:nvSpPr>
        <p:spPr>
          <a:xfrm>
            <a:off x="4758551" y="5540136"/>
            <a:ext cx="636062" cy="1692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00" dirty="0"/>
              <a:t>PSS </a:t>
            </a:r>
            <a:r>
              <a:rPr lang="en-US" sz="500" dirty="0" smtClean="0"/>
              <a:t>B/R Light</a:t>
            </a:r>
            <a:endParaRPr lang="en-US" sz="500" dirty="0"/>
          </a:p>
        </p:txBody>
      </p:sp>
      <p:sp>
        <p:nvSpPr>
          <p:cNvPr id="148" name="Rectangle 147"/>
          <p:cNvSpPr/>
          <p:nvPr/>
        </p:nvSpPr>
        <p:spPr>
          <a:xfrm>
            <a:off x="3919094" y="5532236"/>
            <a:ext cx="636062" cy="1692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00" dirty="0"/>
              <a:t>PSS </a:t>
            </a:r>
            <a:r>
              <a:rPr lang="en-US" sz="500" dirty="0" smtClean="0"/>
              <a:t>B/R Light</a:t>
            </a:r>
            <a:endParaRPr lang="en-US" sz="500" dirty="0"/>
          </a:p>
        </p:txBody>
      </p:sp>
      <p:sp>
        <p:nvSpPr>
          <p:cNvPr id="149" name="Rectangle 148"/>
          <p:cNvSpPr/>
          <p:nvPr/>
        </p:nvSpPr>
        <p:spPr>
          <a:xfrm>
            <a:off x="2900812" y="5685106"/>
            <a:ext cx="636062" cy="1692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00" dirty="0"/>
              <a:t>PSS </a:t>
            </a:r>
            <a:r>
              <a:rPr lang="en-US" sz="500" dirty="0" smtClean="0"/>
              <a:t>B/R Light</a:t>
            </a:r>
            <a:endParaRPr lang="en-US" sz="500" dirty="0"/>
          </a:p>
        </p:txBody>
      </p:sp>
      <p:sp>
        <p:nvSpPr>
          <p:cNvPr id="150" name="Rectangle 149"/>
          <p:cNvSpPr/>
          <p:nvPr/>
        </p:nvSpPr>
        <p:spPr>
          <a:xfrm>
            <a:off x="2035856" y="5540301"/>
            <a:ext cx="636062" cy="1692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00" dirty="0"/>
              <a:t>PSS </a:t>
            </a:r>
            <a:r>
              <a:rPr lang="en-US" sz="500" dirty="0" smtClean="0"/>
              <a:t>B/R Light</a:t>
            </a:r>
            <a:endParaRPr lang="en-US" sz="500" dirty="0"/>
          </a:p>
        </p:txBody>
      </p:sp>
      <p:sp>
        <p:nvSpPr>
          <p:cNvPr id="151" name="Rectangle 150"/>
          <p:cNvSpPr/>
          <p:nvPr/>
        </p:nvSpPr>
        <p:spPr>
          <a:xfrm>
            <a:off x="6653377" y="4411534"/>
            <a:ext cx="636062" cy="1692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00" dirty="0"/>
              <a:t>PSS </a:t>
            </a:r>
            <a:r>
              <a:rPr lang="en-US" sz="500" dirty="0" smtClean="0"/>
              <a:t>B/R Light</a:t>
            </a:r>
            <a:endParaRPr lang="en-US" sz="500" dirty="0"/>
          </a:p>
        </p:txBody>
      </p:sp>
      <p:sp>
        <p:nvSpPr>
          <p:cNvPr id="152" name="Rectangle 151"/>
          <p:cNvSpPr/>
          <p:nvPr/>
        </p:nvSpPr>
        <p:spPr>
          <a:xfrm>
            <a:off x="6673583" y="4908262"/>
            <a:ext cx="636062" cy="1692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00" dirty="0"/>
              <a:t>PSS </a:t>
            </a:r>
            <a:r>
              <a:rPr lang="en-US" sz="500" dirty="0" smtClean="0"/>
              <a:t>B/R Light</a:t>
            </a:r>
            <a:endParaRPr lang="en-US" sz="500" dirty="0"/>
          </a:p>
        </p:txBody>
      </p:sp>
      <p:sp>
        <p:nvSpPr>
          <p:cNvPr id="153" name="Rectangle 152"/>
          <p:cNvSpPr/>
          <p:nvPr/>
        </p:nvSpPr>
        <p:spPr>
          <a:xfrm>
            <a:off x="6757472" y="5526448"/>
            <a:ext cx="636062" cy="1692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00" dirty="0"/>
              <a:t>PSS </a:t>
            </a:r>
            <a:r>
              <a:rPr lang="en-US" sz="500" dirty="0" smtClean="0"/>
              <a:t>B/R Light</a:t>
            </a:r>
            <a:endParaRPr lang="en-US" sz="500" dirty="0"/>
          </a:p>
        </p:txBody>
      </p:sp>
      <p:sp>
        <p:nvSpPr>
          <p:cNvPr id="154" name="Rectangle 153"/>
          <p:cNvSpPr/>
          <p:nvPr/>
        </p:nvSpPr>
        <p:spPr>
          <a:xfrm>
            <a:off x="6692715" y="5717810"/>
            <a:ext cx="636062" cy="1692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00" dirty="0"/>
              <a:t>PSS </a:t>
            </a:r>
            <a:r>
              <a:rPr lang="en-US" sz="500" dirty="0" smtClean="0"/>
              <a:t>B/R Light</a:t>
            </a:r>
            <a:endParaRPr lang="en-US" sz="500" dirty="0"/>
          </a:p>
        </p:txBody>
      </p:sp>
      <p:sp>
        <p:nvSpPr>
          <p:cNvPr id="155" name="Rectangle 154"/>
          <p:cNvSpPr/>
          <p:nvPr/>
        </p:nvSpPr>
        <p:spPr>
          <a:xfrm>
            <a:off x="6018534" y="5727074"/>
            <a:ext cx="636062" cy="1692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00" dirty="0"/>
              <a:t>PSS </a:t>
            </a:r>
            <a:r>
              <a:rPr lang="en-US" sz="500" dirty="0" smtClean="0"/>
              <a:t>B/R Light</a:t>
            </a:r>
            <a:endParaRPr lang="en-US" sz="500" dirty="0"/>
          </a:p>
        </p:txBody>
      </p:sp>
      <p:sp>
        <p:nvSpPr>
          <p:cNvPr id="160" name="Oval 159"/>
          <p:cNvSpPr/>
          <p:nvPr/>
        </p:nvSpPr>
        <p:spPr>
          <a:xfrm>
            <a:off x="3022979" y="5589820"/>
            <a:ext cx="216024" cy="216024"/>
          </a:xfrm>
          <a:prstGeom prst="ellipse">
            <a:avLst/>
          </a:prstGeom>
          <a:noFill/>
          <a:ln w="127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1" name="Group 120"/>
          <p:cNvGrpSpPr/>
          <p:nvPr/>
        </p:nvGrpSpPr>
        <p:grpSpPr>
          <a:xfrm>
            <a:off x="8028384" y="2492896"/>
            <a:ext cx="216024" cy="216024"/>
            <a:chOff x="1321871" y="5697252"/>
            <a:chExt cx="216024" cy="216024"/>
          </a:xfrm>
        </p:grpSpPr>
        <p:sp>
          <p:nvSpPr>
            <p:cNvPr id="122" name="Oval 121"/>
            <p:cNvSpPr/>
            <p:nvPr/>
          </p:nvSpPr>
          <p:spPr>
            <a:xfrm>
              <a:off x="1321871" y="5697252"/>
              <a:ext cx="216024" cy="216024"/>
            </a:xfrm>
            <a:prstGeom prst="ellipse">
              <a:avLst/>
            </a:prstGeom>
            <a:noFill/>
            <a:ln w="127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Rectangle 123"/>
            <p:cNvSpPr/>
            <p:nvPr/>
          </p:nvSpPr>
          <p:spPr>
            <a:xfrm flipH="1">
              <a:off x="1360782" y="5795536"/>
              <a:ext cx="133764" cy="45719"/>
            </a:xfrm>
            <a:prstGeom prst="rect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5" name="Group 124"/>
          <p:cNvGrpSpPr/>
          <p:nvPr/>
        </p:nvGrpSpPr>
        <p:grpSpPr>
          <a:xfrm>
            <a:off x="8028384" y="2204864"/>
            <a:ext cx="216024" cy="216024"/>
            <a:chOff x="1321871" y="5697252"/>
            <a:chExt cx="216024" cy="216024"/>
          </a:xfrm>
        </p:grpSpPr>
        <p:sp>
          <p:nvSpPr>
            <p:cNvPr id="127" name="Oval 126"/>
            <p:cNvSpPr/>
            <p:nvPr/>
          </p:nvSpPr>
          <p:spPr>
            <a:xfrm>
              <a:off x="1321871" y="5697252"/>
              <a:ext cx="216024" cy="216024"/>
            </a:xfrm>
            <a:prstGeom prst="ellipse">
              <a:avLst/>
            </a:prstGeom>
            <a:noFill/>
            <a:ln w="127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Flowchart: Extract 94"/>
            <p:cNvSpPr/>
            <p:nvPr/>
          </p:nvSpPr>
          <p:spPr>
            <a:xfrm>
              <a:off x="1403648" y="5781896"/>
              <a:ext cx="45719" cy="45719"/>
            </a:xfrm>
            <a:prstGeom prst="flowChartExtract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1" name="Group 130"/>
          <p:cNvGrpSpPr/>
          <p:nvPr/>
        </p:nvGrpSpPr>
        <p:grpSpPr>
          <a:xfrm>
            <a:off x="8028384" y="1916832"/>
            <a:ext cx="216024" cy="216024"/>
            <a:chOff x="1321871" y="5697252"/>
            <a:chExt cx="216024" cy="216024"/>
          </a:xfrm>
        </p:grpSpPr>
        <p:sp>
          <p:nvSpPr>
            <p:cNvPr id="132" name="Oval 131"/>
            <p:cNvSpPr/>
            <p:nvPr/>
          </p:nvSpPr>
          <p:spPr>
            <a:xfrm>
              <a:off x="1321871" y="5697252"/>
              <a:ext cx="216024" cy="216024"/>
            </a:xfrm>
            <a:prstGeom prst="ellipse">
              <a:avLst/>
            </a:prstGeom>
            <a:noFill/>
            <a:ln w="127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Oval 132"/>
            <p:cNvSpPr/>
            <p:nvPr/>
          </p:nvSpPr>
          <p:spPr>
            <a:xfrm>
              <a:off x="1403648" y="5781896"/>
              <a:ext cx="45719" cy="45719"/>
            </a:xfrm>
            <a:prstGeom prst="ellipse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5" name="Rectangle 134"/>
          <p:cNvSpPr/>
          <p:nvPr/>
        </p:nvSpPr>
        <p:spPr>
          <a:xfrm>
            <a:off x="8191553" y="1908168"/>
            <a:ext cx="88998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/>
              <a:t>Beam-off </a:t>
            </a:r>
            <a:r>
              <a:rPr lang="en-US" sz="800" dirty="0" smtClean="0"/>
              <a:t>Station</a:t>
            </a:r>
            <a:endParaRPr lang="en-US" sz="800" dirty="0"/>
          </a:p>
        </p:txBody>
      </p:sp>
      <p:sp>
        <p:nvSpPr>
          <p:cNvPr id="136" name="Rectangle 135"/>
          <p:cNvSpPr/>
          <p:nvPr/>
        </p:nvSpPr>
        <p:spPr>
          <a:xfrm>
            <a:off x="8202768" y="2492896"/>
            <a:ext cx="85151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 smtClean="0"/>
              <a:t>E-exit/Fire Door</a:t>
            </a:r>
            <a:endParaRPr lang="en-US" sz="800" dirty="0"/>
          </a:p>
        </p:txBody>
      </p:sp>
      <p:sp>
        <p:nvSpPr>
          <p:cNvPr id="138" name="Rectangle 137"/>
          <p:cNvSpPr/>
          <p:nvPr/>
        </p:nvSpPr>
        <p:spPr>
          <a:xfrm>
            <a:off x="8202768" y="2780928"/>
            <a:ext cx="736099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 smtClean="0"/>
              <a:t>Access Doors</a:t>
            </a:r>
            <a:endParaRPr lang="en-US" sz="800" dirty="0"/>
          </a:p>
        </p:txBody>
      </p:sp>
      <p:sp>
        <p:nvSpPr>
          <p:cNvPr id="139" name="Oval 138"/>
          <p:cNvSpPr/>
          <p:nvPr/>
        </p:nvSpPr>
        <p:spPr>
          <a:xfrm>
            <a:off x="8028384" y="2801748"/>
            <a:ext cx="216024" cy="216024"/>
          </a:xfrm>
          <a:prstGeom prst="ellipse">
            <a:avLst/>
          </a:prstGeom>
          <a:noFill/>
          <a:ln w="127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Rectangle 140"/>
          <p:cNvSpPr/>
          <p:nvPr/>
        </p:nvSpPr>
        <p:spPr>
          <a:xfrm flipH="1">
            <a:off x="8067295" y="2837572"/>
            <a:ext cx="133764" cy="45719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Rectangle 141"/>
          <p:cNvSpPr/>
          <p:nvPr/>
        </p:nvSpPr>
        <p:spPr>
          <a:xfrm flipH="1">
            <a:off x="8067015" y="2920572"/>
            <a:ext cx="133764" cy="45719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3" name="Rectangle 142"/>
          <p:cNvSpPr/>
          <p:nvPr/>
        </p:nvSpPr>
        <p:spPr>
          <a:xfrm>
            <a:off x="8184613" y="2197924"/>
            <a:ext cx="95410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/>
              <a:t>Radiation </a:t>
            </a:r>
            <a:r>
              <a:rPr lang="en-US" sz="800" dirty="0" smtClean="0"/>
              <a:t>Monitor</a:t>
            </a:r>
            <a:endParaRPr lang="en-US" sz="800" dirty="0"/>
          </a:p>
        </p:txBody>
      </p:sp>
      <p:sp>
        <p:nvSpPr>
          <p:cNvPr id="144" name="Rectangle 143"/>
          <p:cNvSpPr/>
          <p:nvPr/>
        </p:nvSpPr>
        <p:spPr>
          <a:xfrm flipH="1">
            <a:off x="7091154" y="4067868"/>
            <a:ext cx="133764" cy="45719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6" name="Rectangle 155"/>
          <p:cNvSpPr/>
          <p:nvPr/>
        </p:nvSpPr>
        <p:spPr>
          <a:xfrm flipH="1">
            <a:off x="7090874" y="3894088"/>
            <a:ext cx="133764" cy="45719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7" name="Group 156"/>
          <p:cNvGrpSpPr/>
          <p:nvPr/>
        </p:nvGrpSpPr>
        <p:grpSpPr>
          <a:xfrm>
            <a:off x="8028384" y="3105444"/>
            <a:ext cx="216024" cy="216024"/>
            <a:chOff x="1321871" y="5697252"/>
            <a:chExt cx="216024" cy="216024"/>
          </a:xfrm>
        </p:grpSpPr>
        <p:sp>
          <p:nvSpPr>
            <p:cNvPr id="158" name="Oval 157"/>
            <p:cNvSpPr/>
            <p:nvPr/>
          </p:nvSpPr>
          <p:spPr>
            <a:xfrm>
              <a:off x="1321871" y="5697252"/>
              <a:ext cx="216024" cy="216024"/>
            </a:xfrm>
            <a:prstGeom prst="ellipse">
              <a:avLst/>
            </a:prstGeom>
            <a:noFill/>
            <a:ln w="127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Rectangle 158"/>
            <p:cNvSpPr/>
            <p:nvPr/>
          </p:nvSpPr>
          <p:spPr>
            <a:xfrm>
              <a:off x="1403648" y="5745892"/>
              <a:ext cx="45719" cy="130363"/>
            </a:xfrm>
            <a:prstGeom prst="rect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1" name="Rectangle 160"/>
          <p:cNvSpPr/>
          <p:nvPr/>
        </p:nvSpPr>
        <p:spPr>
          <a:xfrm>
            <a:off x="8183984" y="3077841"/>
            <a:ext cx="661459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 smtClean="0"/>
              <a:t>Zone Fence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3250209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45 -0.16875 L 3.05556E-6 3.33333E-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1" y="84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8" grpId="0"/>
      <p:bldP spid="145" grpId="0"/>
      <p:bldP spid="146" grpId="0"/>
      <p:bldP spid="147" grpId="0"/>
      <p:bldP spid="148" grpId="0"/>
      <p:bldP spid="149" grpId="0"/>
      <p:bldP spid="150" grpId="0"/>
      <p:bldP spid="151" grpId="0"/>
      <p:bldP spid="152" grpId="0"/>
      <p:bldP spid="153" grpId="0"/>
      <p:bldP spid="154" grpId="0"/>
      <p:bldP spid="155" grpId="0"/>
      <p:bldP spid="16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PSS 1 </a:t>
            </a:r>
            <a:r>
              <a:rPr lang="en-US" dirty="0" smtClean="0"/>
              <a:t>Hardware: Message Display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14</a:t>
            </a:fld>
            <a:endParaRPr lang="sv-SE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873" y="1549223"/>
            <a:ext cx="7308252" cy="5162400"/>
          </a:xfrm>
          <a:prstGeom prst="rect">
            <a:avLst/>
          </a:prstGeom>
        </p:spPr>
      </p:pic>
      <p:cxnSp>
        <p:nvCxnSpPr>
          <p:cNvPr id="76" name="Straight Connector 75"/>
          <p:cNvCxnSpPr/>
          <p:nvPr/>
        </p:nvCxnSpPr>
        <p:spPr>
          <a:xfrm>
            <a:off x="3779912" y="3077841"/>
            <a:ext cx="3265693" cy="711199"/>
          </a:xfrm>
          <a:prstGeom prst="line">
            <a:avLst/>
          </a:prstGeom>
          <a:ln w="127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046" name="Oval 1045"/>
          <p:cNvSpPr/>
          <p:nvPr/>
        </p:nvSpPr>
        <p:spPr>
          <a:xfrm>
            <a:off x="1403648" y="5781896"/>
            <a:ext cx="45719" cy="45719"/>
          </a:xfrm>
          <a:prstGeom prst="ellips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3" name="Rectangle 1042"/>
          <p:cNvSpPr/>
          <p:nvPr/>
        </p:nvSpPr>
        <p:spPr>
          <a:xfrm>
            <a:off x="1131236" y="1701986"/>
            <a:ext cx="2648676" cy="1994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58" name="Oval 57"/>
          <p:cNvSpPr/>
          <p:nvPr/>
        </p:nvSpPr>
        <p:spPr>
          <a:xfrm>
            <a:off x="5261111" y="5885326"/>
            <a:ext cx="45719" cy="45719"/>
          </a:xfrm>
          <a:prstGeom prst="ellips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/>
          <p:nvPr/>
        </p:nvSpPr>
        <p:spPr>
          <a:xfrm>
            <a:off x="4977813" y="5796346"/>
            <a:ext cx="45719" cy="45719"/>
          </a:xfrm>
          <a:prstGeom prst="ellips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/>
          <p:cNvSpPr/>
          <p:nvPr/>
        </p:nvSpPr>
        <p:spPr>
          <a:xfrm>
            <a:off x="3508056" y="5796855"/>
            <a:ext cx="45719" cy="45719"/>
          </a:xfrm>
          <a:prstGeom prst="ellips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7314697" y="5745892"/>
            <a:ext cx="45719" cy="45719"/>
          </a:xfrm>
          <a:prstGeom prst="ellips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/>
          <p:cNvSpPr/>
          <p:nvPr/>
        </p:nvSpPr>
        <p:spPr>
          <a:xfrm>
            <a:off x="7318073" y="4521756"/>
            <a:ext cx="45719" cy="45719"/>
          </a:xfrm>
          <a:prstGeom prst="ellips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3" name="Rectangle 1052"/>
          <p:cNvSpPr/>
          <p:nvPr/>
        </p:nvSpPr>
        <p:spPr>
          <a:xfrm>
            <a:off x="1295588" y="5826281"/>
            <a:ext cx="377026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dirty="0" smtClean="0"/>
              <a:t>BOS</a:t>
            </a:r>
            <a:endParaRPr lang="en-US" sz="900" dirty="0"/>
          </a:p>
        </p:txBody>
      </p:sp>
      <p:sp>
        <p:nvSpPr>
          <p:cNvPr id="79" name="Rectangle 78"/>
          <p:cNvSpPr/>
          <p:nvPr/>
        </p:nvSpPr>
        <p:spPr>
          <a:xfrm>
            <a:off x="4817398" y="5855465"/>
            <a:ext cx="402674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dirty="0" smtClean="0"/>
              <a:t>BOS </a:t>
            </a:r>
            <a:endParaRPr lang="en-US" sz="900" dirty="0"/>
          </a:p>
        </p:txBody>
      </p:sp>
      <p:sp>
        <p:nvSpPr>
          <p:cNvPr id="80" name="Rectangle 79"/>
          <p:cNvSpPr/>
          <p:nvPr/>
        </p:nvSpPr>
        <p:spPr>
          <a:xfrm>
            <a:off x="3328524" y="5858113"/>
            <a:ext cx="377026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dirty="0" smtClean="0"/>
              <a:t>BOS</a:t>
            </a:r>
            <a:endParaRPr lang="en-US" sz="900" dirty="0"/>
          </a:p>
        </p:txBody>
      </p:sp>
      <p:sp>
        <p:nvSpPr>
          <p:cNvPr id="81" name="Rectangle 80"/>
          <p:cNvSpPr/>
          <p:nvPr/>
        </p:nvSpPr>
        <p:spPr>
          <a:xfrm>
            <a:off x="5210526" y="5857622"/>
            <a:ext cx="377026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dirty="0" smtClean="0"/>
              <a:t>BOS</a:t>
            </a:r>
            <a:endParaRPr lang="en-US" sz="900" dirty="0"/>
          </a:p>
        </p:txBody>
      </p:sp>
      <p:sp>
        <p:nvSpPr>
          <p:cNvPr id="82" name="Rectangle 81"/>
          <p:cNvSpPr/>
          <p:nvPr/>
        </p:nvSpPr>
        <p:spPr>
          <a:xfrm>
            <a:off x="7460143" y="5686520"/>
            <a:ext cx="377026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dirty="0" smtClean="0"/>
              <a:t>BOS</a:t>
            </a:r>
            <a:endParaRPr lang="en-US" sz="900" dirty="0"/>
          </a:p>
        </p:txBody>
      </p:sp>
      <p:sp>
        <p:nvSpPr>
          <p:cNvPr id="83" name="Rectangle 82"/>
          <p:cNvSpPr/>
          <p:nvPr/>
        </p:nvSpPr>
        <p:spPr>
          <a:xfrm>
            <a:off x="7450847" y="4465019"/>
            <a:ext cx="377026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dirty="0" smtClean="0"/>
              <a:t>BOS</a:t>
            </a:r>
            <a:endParaRPr lang="en-US" sz="900" dirty="0"/>
          </a:p>
        </p:txBody>
      </p:sp>
      <p:sp>
        <p:nvSpPr>
          <p:cNvPr id="92" name="TextBox 91"/>
          <p:cNvSpPr txBox="1"/>
          <p:nvPr/>
        </p:nvSpPr>
        <p:spPr>
          <a:xfrm>
            <a:off x="762286" y="1759176"/>
            <a:ext cx="1496721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100" b="1" dirty="0" smtClean="0"/>
              <a:t>PSS 1 Area Plan View</a:t>
            </a:r>
            <a:endParaRPr lang="en-US" sz="11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822182" y="1781357"/>
            <a:ext cx="1998786" cy="26583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100" b="1" dirty="0" smtClean="0"/>
              <a:t>Message Display</a:t>
            </a:r>
            <a:endParaRPr lang="en-US" sz="1100" b="1" dirty="0"/>
          </a:p>
        </p:txBody>
      </p:sp>
      <p:sp>
        <p:nvSpPr>
          <p:cNvPr id="50" name="Flowchart: Extract 49"/>
          <p:cNvSpPr/>
          <p:nvPr/>
        </p:nvSpPr>
        <p:spPr>
          <a:xfrm>
            <a:off x="7195390" y="3657660"/>
            <a:ext cx="45719" cy="45719"/>
          </a:xfrm>
          <a:prstGeom prst="flowChartExtra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Flowchart: Extract 87"/>
          <p:cNvSpPr/>
          <p:nvPr/>
        </p:nvSpPr>
        <p:spPr>
          <a:xfrm>
            <a:off x="2203588" y="4801588"/>
            <a:ext cx="45719" cy="45719"/>
          </a:xfrm>
          <a:prstGeom prst="flowChartExtra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Flowchart: Extract 97"/>
          <p:cNvSpPr/>
          <p:nvPr/>
        </p:nvSpPr>
        <p:spPr>
          <a:xfrm>
            <a:off x="5561785" y="4813645"/>
            <a:ext cx="45719" cy="45719"/>
          </a:xfrm>
          <a:prstGeom prst="flowChartExtra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Flowchart: Extract 100"/>
          <p:cNvSpPr/>
          <p:nvPr/>
        </p:nvSpPr>
        <p:spPr>
          <a:xfrm>
            <a:off x="4203447" y="4869118"/>
            <a:ext cx="45719" cy="45719"/>
          </a:xfrm>
          <a:prstGeom prst="flowChartExtra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Flowchart: Extract 103"/>
          <p:cNvSpPr/>
          <p:nvPr/>
        </p:nvSpPr>
        <p:spPr>
          <a:xfrm>
            <a:off x="946524" y="5657573"/>
            <a:ext cx="45719" cy="45719"/>
          </a:xfrm>
          <a:prstGeom prst="flowChartExtra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Rectangle 107"/>
          <p:cNvSpPr/>
          <p:nvPr/>
        </p:nvSpPr>
        <p:spPr>
          <a:xfrm>
            <a:off x="802423" y="5466709"/>
            <a:ext cx="346570" cy="1907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dirty="0" smtClean="0"/>
              <a:t>RM</a:t>
            </a:r>
            <a:endParaRPr lang="en-US" sz="900" dirty="0"/>
          </a:p>
        </p:txBody>
      </p:sp>
      <p:sp>
        <p:nvSpPr>
          <p:cNvPr id="109" name="Rectangle 108"/>
          <p:cNvSpPr/>
          <p:nvPr/>
        </p:nvSpPr>
        <p:spPr>
          <a:xfrm>
            <a:off x="7051367" y="3465904"/>
            <a:ext cx="346570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dirty="0" smtClean="0"/>
              <a:t>RM</a:t>
            </a:r>
            <a:endParaRPr lang="en-US" sz="900" dirty="0"/>
          </a:p>
        </p:txBody>
      </p:sp>
      <p:sp>
        <p:nvSpPr>
          <p:cNvPr id="110" name="Rectangle 109"/>
          <p:cNvSpPr/>
          <p:nvPr/>
        </p:nvSpPr>
        <p:spPr>
          <a:xfrm>
            <a:off x="5278511" y="4733092"/>
            <a:ext cx="346570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dirty="0" smtClean="0"/>
              <a:t>RM</a:t>
            </a:r>
            <a:endParaRPr lang="en-US" sz="900" dirty="0"/>
          </a:p>
        </p:txBody>
      </p:sp>
      <p:sp>
        <p:nvSpPr>
          <p:cNvPr id="111" name="Rectangle 110"/>
          <p:cNvSpPr/>
          <p:nvPr/>
        </p:nvSpPr>
        <p:spPr>
          <a:xfrm>
            <a:off x="3912495" y="4767758"/>
            <a:ext cx="346570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dirty="0" smtClean="0"/>
              <a:t>RM</a:t>
            </a:r>
            <a:endParaRPr lang="en-US" sz="900" dirty="0"/>
          </a:p>
        </p:txBody>
      </p:sp>
      <p:sp>
        <p:nvSpPr>
          <p:cNvPr id="112" name="Rectangle 111"/>
          <p:cNvSpPr/>
          <p:nvPr/>
        </p:nvSpPr>
        <p:spPr>
          <a:xfrm>
            <a:off x="1909618" y="4721009"/>
            <a:ext cx="346570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dirty="0" smtClean="0"/>
              <a:t>RM</a:t>
            </a:r>
            <a:endParaRPr lang="en-US" sz="900" dirty="0"/>
          </a:p>
        </p:txBody>
      </p:sp>
      <p:sp>
        <p:nvSpPr>
          <p:cNvPr id="69" name="Rectangle 68"/>
          <p:cNvSpPr/>
          <p:nvPr/>
        </p:nvSpPr>
        <p:spPr>
          <a:xfrm>
            <a:off x="7462707" y="3701638"/>
            <a:ext cx="4475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dirty="0"/>
              <a:t>E-Exit</a:t>
            </a:r>
          </a:p>
          <a:p>
            <a:r>
              <a:rPr lang="en-US" sz="900" dirty="0"/>
              <a:t>Door</a:t>
            </a:r>
          </a:p>
        </p:txBody>
      </p:sp>
      <p:sp>
        <p:nvSpPr>
          <p:cNvPr id="71" name="Rectangle 70"/>
          <p:cNvSpPr/>
          <p:nvPr/>
        </p:nvSpPr>
        <p:spPr>
          <a:xfrm>
            <a:off x="7045605" y="5191156"/>
            <a:ext cx="4171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dirty="0" smtClean="0"/>
              <a:t>Fire </a:t>
            </a:r>
          </a:p>
          <a:p>
            <a:r>
              <a:rPr lang="en-US" sz="900" dirty="0" smtClean="0"/>
              <a:t>Door</a:t>
            </a:r>
            <a:endParaRPr lang="en-US" sz="900" dirty="0"/>
          </a:p>
        </p:txBody>
      </p:sp>
      <p:sp>
        <p:nvSpPr>
          <p:cNvPr id="72" name="Rectangle 71"/>
          <p:cNvSpPr/>
          <p:nvPr/>
        </p:nvSpPr>
        <p:spPr>
          <a:xfrm>
            <a:off x="5291478" y="5551346"/>
            <a:ext cx="461986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dirty="0" smtClean="0"/>
              <a:t>Fence</a:t>
            </a:r>
            <a:endParaRPr lang="en-US" sz="900" dirty="0"/>
          </a:p>
        </p:txBody>
      </p:sp>
      <p:sp>
        <p:nvSpPr>
          <p:cNvPr id="73" name="Rectangle 72"/>
          <p:cNvSpPr/>
          <p:nvPr/>
        </p:nvSpPr>
        <p:spPr>
          <a:xfrm>
            <a:off x="937390" y="5741890"/>
            <a:ext cx="461986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dirty="0" smtClean="0"/>
              <a:t>Fence</a:t>
            </a:r>
            <a:endParaRPr lang="en-US" sz="900" dirty="0"/>
          </a:p>
        </p:txBody>
      </p:sp>
      <p:sp>
        <p:nvSpPr>
          <p:cNvPr id="123" name="Rectangle 122"/>
          <p:cNvSpPr/>
          <p:nvPr/>
        </p:nvSpPr>
        <p:spPr>
          <a:xfrm>
            <a:off x="1226209" y="5649169"/>
            <a:ext cx="45719" cy="130363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Rectangle 125"/>
          <p:cNvSpPr/>
          <p:nvPr/>
        </p:nvSpPr>
        <p:spPr>
          <a:xfrm>
            <a:off x="5273596" y="5637371"/>
            <a:ext cx="45719" cy="130363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Rectangle 133"/>
          <p:cNvSpPr/>
          <p:nvPr/>
        </p:nvSpPr>
        <p:spPr>
          <a:xfrm flipH="1">
            <a:off x="7275207" y="3887324"/>
            <a:ext cx="133764" cy="45719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Rectangle 139"/>
          <p:cNvSpPr/>
          <p:nvPr/>
        </p:nvSpPr>
        <p:spPr>
          <a:xfrm flipH="1">
            <a:off x="7160443" y="5131784"/>
            <a:ext cx="133764" cy="45719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9" name="Straight Connector 58"/>
          <p:cNvCxnSpPr/>
          <p:nvPr/>
        </p:nvCxnSpPr>
        <p:spPr>
          <a:xfrm>
            <a:off x="683568" y="2020786"/>
            <a:ext cx="0" cy="1975629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Rectangle 77"/>
          <p:cNvSpPr/>
          <p:nvPr/>
        </p:nvSpPr>
        <p:spPr>
          <a:xfrm>
            <a:off x="2399229" y="3008600"/>
            <a:ext cx="1532177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50" dirty="0" smtClean="0"/>
              <a:t>Message Display</a:t>
            </a:r>
            <a:endParaRPr lang="en-US" sz="1050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4553" y="5658932"/>
            <a:ext cx="189628" cy="49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1367" y="5666762"/>
            <a:ext cx="189628" cy="49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0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7026" y="5666762"/>
            <a:ext cx="189628" cy="49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8703" y="5658932"/>
            <a:ext cx="189628" cy="49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8718" y="5667807"/>
            <a:ext cx="189628" cy="49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7552" y="5840395"/>
            <a:ext cx="189628" cy="49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0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1996" y="5849403"/>
            <a:ext cx="189628" cy="49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594" y="5840394"/>
            <a:ext cx="189628" cy="49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4128" y="5521394"/>
            <a:ext cx="189628" cy="49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6153" y="7030532"/>
            <a:ext cx="189628" cy="49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1739" y="4891977"/>
            <a:ext cx="189628" cy="49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5977" y="4530840"/>
            <a:ext cx="189628" cy="49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5" name="Rectangle 144"/>
          <p:cNvSpPr/>
          <p:nvPr/>
        </p:nvSpPr>
        <p:spPr>
          <a:xfrm>
            <a:off x="1226209" y="5545443"/>
            <a:ext cx="636062" cy="1692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00" dirty="0"/>
              <a:t>PSS </a:t>
            </a:r>
            <a:r>
              <a:rPr lang="en-US" sz="500" dirty="0" smtClean="0"/>
              <a:t>B/R Light</a:t>
            </a:r>
            <a:endParaRPr lang="en-US" sz="500" dirty="0"/>
          </a:p>
        </p:txBody>
      </p:sp>
      <p:sp>
        <p:nvSpPr>
          <p:cNvPr id="146" name="Rectangle 145"/>
          <p:cNvSpPr/>
          <p:nvPr/>
        </p:nvSpPr>
        <p:spPr>
          <a:xfrm>
            <a:off x="5399039" y="5720116"/>
            <a:ext cx="636062" cy="1692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00" dirty="0"/>
              <a:t>PSS </a:t>
            </a:r>
            <a:r>
              <a:rPr lang="en-US" sz="500" dirty="0" smtClean="0"/>
              <a:t>B/R Light</a:t>
            </a:r>
            <a:endParaRPr lang="en-US" sz="500" dirty="0"/>
          </a:p>
        </p:txBody>
      </p:sp>
      <p:sp>
        <p:nvSpPr>
          <p:cNvPr id="147" name="Rectangle 146"/>
          <p:cNvSpPr/>
          <p:nvPr/>
        </p:nvSpPr>
        <p:spPr>
          <a:xfrm>
            <a:off x="4758551" y="5540136"/>
            <a:ext cx="636062" cy="1692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00" dirty="0"/>
              <a:t>PSS </a:t>
            </a:r>
            <a:r>
              <a:rPr lang="en-US" sz="500" dirty="0" smtClean="0"/>
              <a:t>B/R Light</a:t>
            </a:r>
            <a:endParaRPr lang="en-US" sz="500" dirty="0"/>
          </a:p>
        </p:txBody>
      </p:sp>
      <p:sp>
        <p:nvSpPr>
          <p:cNvPr id="148" name="Rectangle 147"/>
          <p:cNvSpPr/>
          <p:nvPr/>
        </p:nvSpPr>
        <p:spPr>
          <a:xfrm>
            <a:off x="3919094" y="5532236"/>
            <a:ext cx="636062" cy="1692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00" dirty="0"/>
              <a:t>PSS </a:t>
            </a:r>
            <a:r>
              <a:rPr lang="en-US" sz="500" dirty="0" smtClean="0"/>
              <a:t>B/R Light</a:t>
            </a:r>
            <a:endParaRPr lang="en-US" sz="500" dirty="0"/>
          </a:p>
        </p:txBody>
      </p:sp>
      <p:sp>
        <p:nvSpPr>
          <p:cNvPr id="149" name="Rectangle 148"/>
          <p:cNvSpPr/>
          <p:nvPr/>
        </p:nvSpPr>
        <p:spPr>
          <a:xfrm>
            <a:off x="2900812" y="5685106"/>
            <a:ext cx="636062" cy="1692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00" dirty="0"/>
              <a:t>PSS </a:t>
            </a:r>
            <a:r>
              <a:rPr lang="en-US" sz="500" dirty="0" smtClean="0"/>
              <a:t>B/R Light</a:t>
            </a:r>
            <a:endParaRPr lang="en-US" sz="500" dirty="0"/>
          </a:p>
        </p:txBody>
      </p:sp>
      <p:sp>
        <p:nvSpPr>
          <p:cNvPr id="150" name="Rectangle 149"/>
          <p:cNvSpPr/>
          <p:nvPr/>
        </p:nvSpPr>
        <p:spPr>
          <a:xfrm>
            <a:off x="2035856" y="5540301"/>
            <a:ext cx="636062" cy="1692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00" dirty="0"/>
              <a:t>PSS </a:t>
            </a:r>
            <a:r>
              <a:rPr lang="en-US" sz="500" dirty="0" smtClean="0"/>
              <a:t>B/R Light</a:t>
            </a:r>
            <a:endParaRPr lang="en-US" sz="500" dirty="0"/>
          </a:p>
        </p:txBody>
      </p:sp>
      <p:sp>
        <p:nvSpPr>
          <p:cNvPr id="151" name="Rectangle 150"/>
          <p:cNvSpPr/>
          <p:nvPr/>
        </p:nvSpPr>
        <p:spPr>
          <a:xfrm>
            <a:off x="6653377" y="4411534"/>
            <a:ext cx="636062" cy="1692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00" dirty="0"/>
              <a:t>PSS </a:t>
            </a:r>
            <a:r>
              <a:rPr lang="en-US" sz="500" dirty="0" smtClean="0"/>
              <a:t>B/R Light</a:t>
            </a:r>
            <a:endParaRPr lang="en-US" sz="500" dirty="0"/>
          </a:p>
        </p:txBody>
      </p:sp>
      <p:sp>
        <p:nvSpPr>
          <p:cNvPr id="152" name="Rectangle 151"/>
          <p:cNvSpPr/>
          <p:nvPr/>
        </p:nvSpPr>
        <p:spPr>
          <a:xfrm>
            <a:off x="6673583" y="4908262"/>
            <a:ext cx="636062" cy="1692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00" dirty="0"/>
              <a:t>PSS </a:t>
            </a:r>
            <a:r>
              <a:rPr lang="en-US" sz="500" dirty="0" smtClean="0"/>
              <a:t>B/R Light</a:t>
            </a:r>
            <a:endParaRPr lang="en-US" sz="500" dirty="0"/>
          </a:p>
        </p:txBody>
      </p:sp>
      <p:sp>
        <p:nvSpPr>
          <p:cNvPr id="153" name="Rectangle 152"/>
          <p:cNvSpPr/>
          <p:nvPr/>
        </p:nvSpPr>
        <p:spPr>
          <a:xfrm>
            <a:off x="6757472" y="5526448"/>
            <a:ext cx="636062" cy="1692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00" dirty="0"/>
              <a:t>PSS </a:t>
            </a:r>
            <a:r>
              <a:rPr lang="en-US" sz="500" dirty="0" smtClean="0"/>
              <a:t>B/R Light</a:t>
            </a:r>
            <a:endParaRPr lang="en-US" sz="500" dirty="0"/>
          </a:p>
        </p:txBody>
      </p:sp>
      <p:sp>
        <p:nvSpPr>
          <p:cNvPr id="154" name="Rectangle 153"/>
          <p:cNvSpPr/>
          <p:nvPr/>
        </p:nvSpPr>
        <p:spPr>
          <a:xfrm>
            <a:off x="6692715" y="5717810"/>
            <a:ext cx="636062" cy="1692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00" dirty="0"/>
              <a:t>PSS </a:t>
            </a:r>
            <a:r>
              <a:rPr lang="en-US" sz="500" dirty="0" smtClean="0"/>
              <a:t>B/R Light</a:t>
            </a:r>
            <a:endParaRPr lang="en-US" sz="500" dirty="0"/>
          </a:p>
        </p:txBody>
      </p:sp>
      <p:sp>
        <p:nvSpPr>
          <p:cNvPr id="155" name="Rectangle 154"/>
          <p:cNvSpPr/>
          <p:nvPr/>
        </p:nvSpPr>
        <p:spPr>
          <a:xfrm>
            <a:off x="6018534" y="5727074"/>
            <a:ext cx="636062" cy="1692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00" dirty="0"/>
              <a:t>PSS </a:t>
            </a:r>
            <a:r>
              <a:rPr lang="en-US" sz="500" dirty="0" smtClean="0"/>
              <a:t>B/R Light</a:t>
            </a:r>
            <a:endParaRPr lang="en-US" sz="500" dirty="0"/>
          </a:p>
        </p:txBody>
      </p:sp>
      <p:grpSp>
        <p:nvGrpSpPr>
          <p:cNvPr id="121" name="Group 120"/>
          <p:cNvGrpSpPr/>
          <p:nvPr/>
        </p:nvGrpSpPr>
        <p:grpSpPr>
          <a:xfrm>
            <a:off x="8028384" y="2492896"/>
            <a:ext cx="216024" cy="216024"/>
            <a:chOff x="1321871" y="5697252"/>
            <a:chExt cx="216024" cy="216024"/>
          </a:xfrm>
        </p:grpSpPr>
        <p:sp>
          <p:nvSpPr>
            <p:cNvPr id="122" name="Oval 121"/>
            <p:cNvSpPr/>
            <p:nvPr/>
          </p:nvSpPr>
          <p:spPr>
            <a:xfrm>
              <a:off x="1321871" y="5697252"/>
              <a:ext cx="216024" cy="216024"/>
            </a:xfrm>
            <a:prstGeom prst="ellipse">
              <a:avLst/>
            </a:prstGeom>
            <a:noFill/>
            <a:ln w="127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Rectangle 123"/>
            <p:cNvSpPr/>
            <p:nvPr/>
          </p:nvSpPr>
          <p:spPr>
            <a:xfrm flipH="1">
              <a:off x="1360782" y="5795536"/>
              <a:ext cx="133764" cy="45719"/>
            </a:xfrm>
            <a:prstGeom prst="rect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5" name="Group 124"/>
          <p:cNvGrpSpPr/>
          <p:nvPr/>
        </p:nvGrpSpPr>
        <p:grpSpPr>
          <a:xfrm>
            <a:off x="8028384" y="2204864"/>
            <a:ext cx="216024" cy="216024"/>
            <a:chOff x="1321871" y="5697252"/>
            <a:chExt cx="216024" cy="216024"/>
          </a:xfrm>
        </p:grpSpPr>
        <p:sp>
          <p:nvSpPr>
            <p:cNvPr id="127" name="Oval 126"/>
            <p:cNvSpPr/>
            <p:nvPr/>
          </p:nvSpPr>
          <p:spPr>
            <a:xfrm>
              <a:off x="1321871" y="5697252"/>
              <a:ext cx="216024" cy="216024"/>
            </a:xfrm>
            <a:prstGeom prst="ellipse">
              <a:avLst/>
            </a:prstGeom>
            <a:noFill/>
            <a:ln w="127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Flowchart: Extract 94"/>
            <p:cNvSpPr/>
            <p:nvPr/>
          </p:nvSpPr>
          <p:spPr>
            <a:xfrm>
              <a:off x="1403648" y="5781896"/>
              <a:ext cx="45719" cy="45719"/>
            </a:xfrm>
            <a:prstGeom prst="flowChartExtract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1" name="Group 130"/>
          <p:cNvGrpSpPr/>
          <p:nvPr/>
        </p:nvGrpSpPr>
        <p:grpSpPr>
          <a:xfrm>
            <a:off x="8028384" y="1916832"/>
            <a:ext cx="216024" cy="216024"/>
            <a:chOff x="1321871" y="5697252"/>
            <a:chExt cx="216024" cy="216024"/>
          </a:xfrm>
        </p:grpSpPr>
        <p:sp>
          <p:nvSpPr>
            <p:cNvPr id="132" name="Oval 131"/>
            <p:cNvSpPr/>
            <p:nvPr/>
          </p:nvSpPr>
          <p:spPr>
            <a:xfrm>
              <a:off x="1321871" y="5697252"/>
              <a:ext cx="216024" cy="216024"/>
            </a:xfrm>
            <a:prstGeom prst="ellipse">
              <a:avLst/>
            </a:prstGeom>
            <a:noFill/>
            <a:ln w="127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Oval 132"/>
            <p:cNvSpPr/>
            <p:nvPr/>
          </p:nvSpPr>
          <p:spPr>
            <a:xfrm>
              <a:off x="1403648" y="5781896"/>
              <a:ext cx="45719" cy="45719"/>
            </a:xfrm>
            <a:prstGeom prst="ellipse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5" name="Rectangle 134"/>
          <p:cNvSpPr/>
          <p:nvPr/>
        </p:nvSpPr>
        <p:spPr>
          <a:xfrm>
            <a:off x="8191553" y="1908168"/>
            <a:ext cx="88998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/>
              <a:t>Beam-off </a:t>
            </a:r>
            <a:r>
              <a:rPr lang="en-US" sz="800" dirty="0" smtClean="0"/>
              <a:t>Station</a:t>
            </a:r>
            <a:endParaRPr lang="en-US" sz="800" dirty="0"/>
          </a:p>
        </p:txBody>
      </p:sp>
      <p:sp>
        <p:nvSpPr>
          <p:cNvPr id="136" name="Rectangle 135"/>
          <p:cNvSpPr/>
          <p:nvPr/>
        </p:nvSpPr>
        <p:spPr>
          <a:xfrm>
            <a:off x="8202768" y="2492896"/>
            <a:ext cx="85151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 smtClean="0"/>
              <a:t>E-exit/Fire Door</a:t>
            </a:r>
            <a:endParaRPr lang="en-US" sz="800" dirty="0"/>
          </a:p>
        </p:txBody>
      </p:sp>
      <p:sp>
        <p:nvSpPr>
          <p:cNvPr id="138" name="Rectangle 137"/>
          <p:cNvSpPr/>
          <p:nvPr/>
        </p:nvSpPr>
        <p:spPr>
          <a:xfrm>
            <a:off x="8202768" y="2780928"/>
            <a:ext cx="736099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 smtClean="0"/>
              <a:t>Access Doors</a:t>
            </a:r>
            <a:endParaRPr lang="en-US" sz="800" dirty="0"/>
          </a:p>
        </p:txBody>
      </p:sp>
      <p:sp>
        <p:nvSpPr>
          <p:cNvPr id="139" name="Oval 138"/>
          <p:cNvSpPr/>
          <p:nvPr/>
        </p:nvSpPr>
        <p:spPr>
          <a:xfrm>
            <a:off x="8028384" y="2801748"/>
            <a:ext cx="216024" cy="216024"/>
          </a:xfrm>
          <a:prstGeom prst="ellipse">
            <a:avLst/>
          </a:prstGeom>
          <a:noFill/>
          <a:ln w="127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Rectangle 140"/>
          <p:cNvSpPr/>
          <p:nvPr/>
        </p:nvSpPr>
        <p:spPr>
          <a:xfrm flipH="1">
            <a:off x="8067295" y="2837572"/>
            <a:ext cx="133764" cy="45719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Rectangle 141"/>
          <p:cNvSpPr/>
          <p:nvPr/>
        </p:nvSpPr>
        <p:spPr>
          <a:xfrm flipH="1">
            <a:off x="8067015" y="2920572"/>
            <a:ext cx="133764" cy="45719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3" name="Rectangle 142"/>
          <p:cNvSpPr/>
          <p:nvPr/>
        </p:nvSpPr>
        <p:spPr>
          <a:xfrm>
            <a:off x="8184613" y="2197924"/>
            <a:ext cx="95410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/>
              <a:t>Radiation </a:t>
            </a:r>
            <a:r>
              <a:rPr lang="en-US" sz="800" dirty="0" smtClean="0"/>
              <a:t>Monitor</a:t>
            </a:r>
            <a:endParaRPr lang="en-US" sz="800" dirty="0"/>
          </a:p>
        </p:txBody>
      </p:sp>
      <p:sp>
        <p:nvSpPr>
          <p:cNvPr id="144" name="Rectangle 143"/>
          <p:cNvSpPr/>
          <p:nvPr/>
        </p:nvSpPr>
        <p:spPr>
          <a:xfrm flipH="1">
            <a:off x="7091154" y="4067868"/>
            <a:ext cx="133764" cy="45719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6" name="Rectangle 155"/>
          <p:cNvSpPr/>
          <p:nvPr/>
        </p:nvSpPr>
        <p:spPr>
          <a:xfrm flipH="1">
            <a:off x="7090874" y="3894088"/>
            <a:ext cx="133764" cy="45719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7" name="Group 156"/>
          <p:cNvGrpSpPr/>
          <p:nvPr/>
        </p:nvGrpSpPr>
        <p:grpSpPr>
          <a:xfrm>
            <a:off x="8028384" y="3105444"/>
            <a:ext cx="216024" cy="216024"/>
            <a:chOff x="1321871" y="5697252"/>
            <a:chExt cx="216024" cy="216024"/>
          </a:xfrm>
        </p:grpSpPr>
        <p:sp>
          <p:nvSpPr>
            <p:cNvPr id="158" name="Oval 157"/>
            <p:cNvSpPr/>
            <p:nvPr/>
          </p:nvSpPr>
          <p:spPr>
            <a:xfrm>
              <a:off x="1321871" y="5697252"/>
              <a:ext cx="216024" cy="216024"/>
            </a:xfrm>
            <a:prstGeom prst="ellipse">
              <a:avLst/>
            </a:prstGeom>
            <a:noFill/>
            <a:ln w="127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Rectangle 158"/>
            <p:cNvSpPr/>
            <p:nvPr/>
          </p:nvSpPr>
          <p:spPr>
            <a:xfrm>
              <a:off x="1403648" y="5745892"/>
              <a:ext cx="45719" cy="130363"/>
            </a:xfrm>
            <a:prstGeom prst="rect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1" name="Rectangle 160"/>
          <p:cNvSpPr/>
          <p:nvPr/>
        </p:nvSpPr>
        <p:spPr>
          <a:xfrm>
            <a:off x="8183984" y="3077841"/>
            <a:ext cx="661459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 smtClean="0"/>
              <a:t>Zone Fence</a:t>
            </a:r>
            <a:endParaRPr lang="en-US" sz="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1231" y="2092636"/>
            <a:ext cx="3667504" cy="925136"/>
          </a:xfrm>
          <a:prstGeom prst="rect">
            <a:avLst/>
          </a:prstGeom>
          <a:ln w="6350">
            <a:solidFill>
              <a:schemeClr val="accent6"/>
            </a:solidFill>
          </a:ln>
        </p:spPr>
      </p:pic>
      <p:grpSp>
        <p:nvGrpSpPr>
          <p:cNvPr id="10" name="Group 9"/>
          <p:cNvGrpSpPr/>
          <p:nvPr/>
        </p:nvGrpSpPr>
        <p:grpSpPr>
          <a:xfrm>
            <a:off x="7053469" y="3680889"/>
            <a:ext cx="216024" cy="216024"/>
            <a:chOff x="8218113" y="3723783"/>
            <a:chExt cx="216024" cy="216024"/>
          </a:xfrm>
        </p:grpSpPr>
        <p:sp>
          <p:nvSpPr>
            <p:cNvPr id="106" name="Oval 105"/>
            <p:cNvSpPr/>
            <p:nvPr/>
          </p:nvSpPr>
          <p:spPr>
            <a:xfrm>
              <a:off x="8218113" y="3723783"/>
              <a:ext cx="216024" cy="216024"/>
            </a:xfrm>
            <a:prstGeom prst="ellipse">
              <a:avLst/>
            </a:prstGeom>
            <a:noFill/>
            <a:ln w="127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Rectangle 106"/>
            <p:cNvSpPr/>
            <p:nvPr/>
          </p:nvSpPr>
          <p:spPr>
            <a:xfrm flipH="1" flipV="1">
              <a:off x="8293375" y="3802171"/>
              <a:ext cx="83612" cy="81710"/>
            </a:xfrm>
            <a:prstGeom prst="rect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2" name="Picture 11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5382" y="3410175"/>
            <a:ext cx="220995" cy="87987"/>
          </a:xfrm>
          <a:prstGeom prst="rect">
            <a:avLst/>
          </a:prstGeom>
        </p:spPr>
      </p:pic>
      <p:sp>
        <p:nvSpPr>
          <p:cNvPr id="113" name="Rectangle 112"/>
          <p:cNvSpPr/>
          <p:nvPr/>
        </p:nvSpPr>
        <p:spPr>
          <a:xfrm>
            <a:off x="8211542" y="3346447"/>
            <a:ext cx="56297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 smtClean="0"/>
              <a:t>B/R Light</a:t>
            </a:r>
            <a:endParaRPr lang="en-US" sz="800" dirty="0"/>
          </a:p>
        </p:txBody>
      </p:sp>
      <p:sp>
        <p:nvSpPr>
          <p:cNvPr id="13" name="TextBox 12"/>
          <p:cNvSpPr txBox="1"/>
          <p:nvPr/>
        </p:nvSpPr>
        <p:spPr>
          <a:xfrm>
            <a:off x="611561" y="3454168"/>
            <a:ext cx="45067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200" dirty="0" smtClean="0"/>
              <a:t>Message Displays will be installed at the entry and E-exit points to tunnel as a pre-warning for radiation hazards, ODH, access status, etc.</a:t>
            </a:r>
          </a:p>
          <a:p>
            <a:pPr algn="just"/>
            <a:endParaRPr lang="en-US" sz="1200" dirty="0" smtClean="0"/>
          </a:p>
          <a:p>
            <a:pPr algn="just"/>
            <a:r>
              <a:rPr lang="en-US" sz="1200" dirty="0" smtClean="0"/>
              <a:t>The potential solutions are: LED signage interfacing Siemens S7-1500 PLC and/or LED TV.</a:t>
            </a:r>
            <a:endParaRPr lang="sv-SE" sz="1200" dirty="0"/>
          </a:p>
        </p:txBody>
      </p:sp>
    </p:spTree>
    <p:extLst>
      <p:ext uri="{BB962C8B-B14F-4D97-AF65-F5344CB8AC3E}">
        <p14:creationId xmlns:p14="http://schemas.microsoft.com/office/powerpoint/2010/main" val="29901281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5486 -0.04257 L -2.77778E-7 3.01874E-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43" y="21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8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PSS 1 </a:t>
            </a:r>
            <a:r>
              <a:rPr lang="en-US" dirty="0" smtClean="0"/>
              <a:t>Hardware: Public Address System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15</a:t>
            </a:fld>
            <a:endParaRPr lang="sv-SE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873" y="1549223"/>
            <a:ext cx="7308252" cy="5162400"/>
          </a:xfrm>
          <a:prstGeom prst="rect">
            <a:avLst/>
          </a:prstGeom>
        </p:spPr>
      </p:pic>
      <p:cxnSp>
        <p:nvCxnSpPr>
          <p:cNvPr id="76" name="Straight Connector 75"/>
          <p:cNvCxnSpPr>
            <a:endCxn id="172" idx="7"/>
          </p:cNvCxnSpPr>
          <p:nvPr/>
        </p:nvCxnSpPr>
        <p:spPr>
          <a:xfrm flipH="1">
            <a:off x="1674788" y="4260459"/>
            <a:ext cx="2105124" cy="1456283"/>
          </a:xfrm>
          <a:prstGeom prst="line">
            <a:avLst/>
          </a:prstGeom>
          <a:ln w="127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73" name="Straight Connector 172"/>
          <p:cNvCxnSpPr>
            <a:endCxn id="169" idx="1"/>
          </p:cNvCxnSpPr>
          <p:nvPr/>
        </p:nvCxnSpPr>
        <p:spPr>
          <a:xfrm>
            <a:off x="4114607" y="4260459"/>
            <a:ext cx="629398" cy="1476372"/>
          </a:xfrm>
          <a:prstGeom prst="line">
            <a:avLst/>
          </a:prstGeom>
          <a:ln w="127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74" name="Straight Connector 173"/>
          <p:cNvCxnSpPr>
            <a:endCxn id="165" idx="1"/>
          </p:cNvCxnSpPr>
          <p:nvPr/>
        </p:nvCxnSpPr>
        <p:spPr>
          <a:xfrm>
            <a:off x="4429306" y="4260459"/>
            <a:ext cx="2733323" cy="1582889"/>
          </a:xfrm>
          <a:prstGeom prst="line">
            <a:avLst/>
          </a:prstGeom>
          <a:ln w="127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046" name="Oval 1045"/>
          <p:cNvSpPr/>
          <p:nvPr/>
        </p:nvSpPr>
        <p:spPr>
          <a:xfrm>
            <a:off x="1403648" y="5781896"/>
            <a:ext cx="45719" cy="45719"/>
          </a:xfrm>
          <a:prstGeom prst="ellips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5261111" y="5885326"/>
            <a:ext cx="45719" cy="45719"/>
          </a:xfrm>
          <a:prstGeom prst="ellips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/>
          <p:nvPr/>
        </p:nvSpPr>
        <p:spPr>
          <a:xfrm>
            <a:off x="4977813" y="5796346"/>
            <a:ext cx="45719" cy="45719"/>
          </a:xfrm>
          <a:prstGeom prst="ellips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/>
          <p:cNvSpPr/>
          <p:nvPr/>
        </p:nvSpPr>
        <p:spPr>
          <a:xfrm>
            <a:off x="3508056" y="5796855"/>
            <a:ext cx="45719" cy="45719"/>
          </a:xfrm>
          <a:prstGeom prst="ellips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7314697" y="5745892"/>
            <a:ext cx="45719" cy="45719"/>
          </a:xfrm>
          <a:prstGeom prst="ellips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/>
          <p:cNvSpPr/>
          <p:nvPr/>
        </p:nvSpPr>
        <p:spPr>
          <a:xfrm>
            <a:off x="7318073" y="4521756"/>
            <a:ext cx="45719" cy="45719"/>
          </a:xfrm>
          <a:prstGeom prst="ellips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3" name="Rectangle 1052"/>
          <p:cNvSpPr/>
          <p:nvPr/>
        </p:nvSpPr>
        <p:spPr>
          <a:xfrm>
            <a:off x="1295588" y="5826281"/>
            <a:ext cx="377026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dirty="0" smtClean="0"/>
              <a:t>BOS</a:t>
            </a:r>
            <a:endParaRPr lang="en-US" sz="900" dirty="0"/>
          </a:p>
        </p:txBody>
      </p:sp>
      <p:sp>
        <p:nvSpPr>
          <p:cNvPr id="79" name="Rectangle 78"/>
          <p:cNvSpPr/>
          <p:nvPr/>
        </p:nvSpPr>
        <p:spPr>
          <a:xfrm>
            <a:off x="4817398" y="5855465"/>
            <a:ext cx="402674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dirty="0" smtClean="0"/>
              <a:t>BOS </a:t>
            </a:r>
            <a:endParaRPr lang="en-US" sz="900" dirty="0"/>
          </a:p>
        </p:txBody>
      </p:sp>
      <p:sp>
        <p:nvSpPr>
          <p:cNvPr id="80" name="Rectangle 79"/>
          <p:cNvSpPr/>
          <p:nvPr/>
        </p:nvSpPr>
        <p:spPr>
          <a:xfrm>
            <a:off x="3328524" y="5858113"/>
            <a:ext cx="377026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dirty="0" smtClean="0"/>
              <a:t>BOS</a:t>
            </a:r>
            <a:endParaRPr lang="en-US" sz="900" dirty="0"/>
          </a:p>
        </p:txBody>
      </p:sp>
      <p:sp>
        <p:nvSpPr>
          <p:cNvPr id="1043" name="Rectangle 1042"/>
          <p:cNvSpPr/>
          <p:nvPr/>
        </p:nvSpPr>
        <p:spPr>
          <a:xfrm>
            <a:off x="2766809" y="2498122"/>
            <a:ext cx="2405638" cy="18241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81" name="Rectangle 80"/>
          <p:cNvSpPr/>
          <p:nvPr/>
        </p:nvSpPr>
        <p:spPr>
          <a:xfrm>
            <a:off x="5210526" y="5857622"/>
            <a:ext cx="377026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dirty="0" smtClean="0"/>
              <a:t>BOS</a:t>
            </a:r>
            <a:endParaRPr lang="en-US" sz="900" dirty="0"/>
          </a:p>
        </p:txBody>
      </p:sp>
      <p:sp>
        <p:nvSpPr>
          <p:cNvPr id="82" name="Rectangle 81"/>
          <p:cNvSpPr/>
          <p:nvPr/>
        </p:nvSpPr>
        <p:spPr>
          <a:xfrm>
            <a:off x="7460143" y="5686520"/>
            <a:ext cx="377026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dirty="0" smtClean="0"/>
              <a:t>BOS</a:t>
            </a:r>
            <a:endParaRPr lang="en-US" sz="900" dirty="0"/>
          </a:p>
        </p:txBody>
      </p:sp>
      <p:sp>
        <p:nvSpPr>
          <p:cNvPr id="83" name="Rectangle 82"/>
          <p:cNvSpPr/>
          <p:nvPr/>
        </p:nvSpPr>
        <p:spPr>
          <a:xfrm>
            <a:off x="7450847" y="4465019"/>
            <a:ext cx="377026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dirty="0" smtClean="0"/>
              <a:t>BOS</a:t>
            </a:r>
            <a:endParaRPr lang="en-US" sz="900" dirty="0"/>
          </a:p>
        </p:txBody>
      </p:sp>
      <p:sp>
        <p:nvSpPr>
          <p:cNvPr id="92" name="TextBox 91"/>
          <p:cNvSpPr txBox="1"/>
          <p:nvPr/>
        </p:nvSpPr>
        <p:spPr>
          <a:xfrm>
            <a:off x="762286" y="1759176"/>
            <a:ext cx="1496721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100" b="1" dirty="0" smtClean="0"/>
              <a:t>PSS 1 Area Plan View</a:t>
            </a:r>
            <a:endParaRPr lang="en-US" sz="11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822182" y="1781357"/>
            <a:ext cx="1998786" cy="26583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100" b="1" dirty="0" smtClean="0"/>
              <a:t>PA System</a:t>
            </a:r>
            <a:endParaRPr lang="en-US" sz="1100" b="1" dirty="0"/>
          </a:p>
        </p:txBody>
      </p:sp>
      <p:sp>
        <p:nvSpPr>
          <p:cNvPr id="50" name="Flowchart: Extract 49"/>
          <p:cNvSpPr/>
          <p:nvPr/>
        </p:nvSpPr>
        <p:spPr>
          <a:xfrm>
            <a:off x="7195390" y="3657660"/>
            <a:ext cx="45719" cy="45719"/>
          </a:xfrm>
          <a:prstGeom prst="flowChartExtra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Flowchart: Extract 87"/>
          <p:cNvSpPr/>
          <p:nvPr/>
        </p:nvSpPr>
        <p:spPr>
          <a:xfrm>
            <a:off x="2203588" y="4801588"/>
            <a:ext cx="45719" cy="45719"/>
          </a:xfrm>
          <a:prstGeom prst="flowChartExtra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Flowchart: Extract 97"/>
          <p:cNvSpPr/>
          <p:nvPr/>
        </p:nvSpPr>
        <p:spPr>
          <a:xfrm>
            <a:off x="5561785" y="4813645"/>
            <a:ext cx="45719" cy="45719"/>
          </a:xfrm>
          <a:prstGeom prst="flowChartExtra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Flowchart: Extract 100"/>
          <p:cNvSpPr/>
          <p:nvPr/>
        </p:nvSpPr>
        <p:spPr>
          <a:xfrm>
            <a:off x="4203447" y="4869118"/>
            <a:ext cx="45719" cy="45719"/>
          </a:xfrm>
          <a:prstGeom prst="flowChartExtra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Flowchart: Extract 103"/>
          <p:cNvSpPr/>
          <p:nvPr/>
        </p:nvSpPr>
        <p:spPr>
          <a:xfrm>
            <a:off x="946524" y="5657573"/>
            <a:ext cx="45719" cy="45719"/>
          </a:xfrm>
          <a:prstGeom prst="flowChartExtra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Rectangle 107"/>
          <p:cNvSpPr/>
          <p:nvPr/>
        </p:nvSpPr>
        <p:spPr>
          <a:xfrm>
            <a:off x="802423" y="5466709"/>
            <a:ext cx="346570" cy="1907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dirty="0" smtClean="0"/>
              <a:t>RM</a:t>
            </a:r>
            <a:endParaRPr lang="en-US" sz="900" dirty="0"/>
          </a:p>
        </p:txBody>
      </p:sp>
      <p:sp>
        <p:nvSpPr>
          <p:cNvPr id="109" name="Rectangle 108"/>
          <p:cNvSpPr/>
          <p:nvPr/>
        </p:nvSpPr>
        <p:spPr>
          <a:xfrm>
            <a:off x="7051367" y="3465904"/>
            <a:ext cx="346570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dirty="0" smtClean="0"/>
              <a:t>RM</a:t>
            </a:r>
            <a:endParaRPr lang="en-US" sz="900" dirty="0"/>
          </a:p>
        </p:txBody>
      </p:sp>
      <p:sp>
        <p:nvSpPr>
          <p:cNvPr id="110" name="Rectangle 109"/>
          <p:cNvSpPr/>
          <p:nvPr/>
        </p:nvSpPr>
        <p:spPr>
          <a:xfrm>
            <a:off x="5278511" y="4733092"/>
            <a:ext cx="346570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dirty="0" smtClean="0"/>
              <a:t>RM</a:t>
            </a:r>
            <a:endParaRPr lang="en-US" sz="900" dirty="0"/>
          </a:p>
        </p:txBody>
      </p:sp>
      <p:sp>
        <p:nvSpPr>
          <p:cNvPr id="111" name="Rectangle 110"/>
          <p:cNvSpPr/>
          <p:nvPr/>
        </p:nvSpPr>
        <p:spPr>
          <a:xfrm>
            <a:off x="3912495" y="4767758"/>
            <a:ext cx="346570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dirty="0" smtClean="0"/>
              <a:t>RM</a:t>
            </a:r>
            <a:endParaRPr lang="en-US" sz="900" dirty="0"/>
          </a:p>
        </p:txBody>
      </p:sp>
      <p:sp>
        <p:nvSpPr>
          <p:cNvPr id="112" name="Rectangle 111"/>
          <p:cNvSpPr/>
          <p:nvPr/>
        </p:nvSpPr>
        <p:spPr>
          <a:xfrm>
            <a:off x="1909618" y="4721009"/>
            <a:ext cx="346570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dirty="0" smtClean="0"/>
              <a:t>RM</a:t>
            </a:r>
            <a:endParaRPr lang="en-US" sz="900" dirty="0"/>
          </a:p>
        </p:txBody>
      </p:sp>
      <p:sp>
        <p:nvSpPr>
          <p:cNvPr id="69" name="Rectangle 68"/>
          <p:cNvSpPr/>
          <p:nvPr/>
        </p:nvSpPr>
        <p:spPr>
          <a:xfrm>
            <a:off x="7462707" y="3701638"/>
            <a:ext cx="4475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dirty="0"/>
              <a:t>E-Exit</a:t>
            </a:r>
          </a:p>
          <a:p>
            <a:r>
              <a:rPr lang="en-US" sz="900" dirty="0"/>
              <a:t>Door</a:t>
            </a:r>
          </a:p>
        </p:txBody>
      </p:sp>
      <p:sp>
        <p:nvSpPr>
          <p:cNvPr id="71" name="Rectangle 70"/>
          <p:cNvSpPr/>
          <p:nvPr/>
        </p:nvSpPr>
        <p:spPr>
          <a:xfrm>
            <a:off x="7045605" y="5191156"/>
            <a:ext cx="4171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dirty="0" smtClean="0"/>
              <a:t>Fire </a:t>
            </a:r>
          </a:p>
          <a:p>
            <a:r>
              <a:rPr lang="en-US" sz="900" dirty="0" smtClean="0"/>
              <a:t>Door</a:t>
            </a:r>
            <a:endParaRPr lang="en-US" sz="900" dirty="0"/>
          </a:p>
        </p:txBody>
      </p:sp>
      <p:sp>
        <p:nvSpPr>
          <p:cNvPr id="72" name="Rectangle 71"/>
          <p:cNvSpPr/>
          <p:nvPr/>
        </p:nvSpPr>
        <p:spPr>
          <a:xfrm>
            <a:off x="5291478" y="5551346"/>
            <a:ext cx="461986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dirty="0" smtClean="0"/>
              <a:t>Fence</a:t>
            </a:r>
            <a:endParaRPr lang="en-US" sz="900" dirty="0"/>
          </a:p>
        </p:txBody>
      </p:sp>
      <p:sp>
        <p:nvSpPr>
          <p:cNvPr id="73" name="Rectangle 72"/>
          <p:cNvSpPr/>
          <p:nvPr/>
        </p:nvSpPr>
        <p:spPr>
          <a:xfrm>
            <a:off x="937390" y="5741890"/>
            <a:ext cx="461986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dirty="0" smtClean="0"/>
              <a:t>Fence</a:t>
            </a:r>
            <a:endParaRPr lang="en-US" sz="900" dirty="0"/>
          </a:p>
        </p:txBody>
      </p:sp>
      <p:sp>
        <p:nvSpPr>
          <p:cNvPr id="123" name="Rectangle 122"/>
          <p:cNvSpPr/>
          <p:nvPr/>
        </p:nvSpPr>
        <p:spPr>
          <a:xfrm>
            <a:off x="1226209" y="5649169"/>
            <a:ext cx="45719" cy="130363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Rectangle 125"/>
          <p:cNvSpPr/>
          <p:nvPr/>
        </p:nvSpPr>
        <p:spPr>
          <a:xfrm>
            <a:off x="5273596" y="5637371"/>
            <a:ext cx="45719" cy="130363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Rectangle 133"/>
          <p:cNvSpPr/>
          <p:nvPr/>
        </p:nvSpPr>
        <p:spPr>
          <a:xfrm flipH="1">
            <a:off x="7275207" y="3887324"/>
            <a:ext cx="133764" cy="45719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Rectangle 139"/>
          <p:cNvSpPr/>
          <p:nvPr/>
        </p:nvSpPr>
        <p:spPr>
          <a:xfrm flipH="1">
            <a:off x="7160443" y="5131784"/>
            <a:ext cx="133764" cy="45719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9" name="Straight Connector 58"/>
          <p:cNvCxnSpPr/>
          <p:nvPr/>
        </p:nvCxnSpPr>
        <p:spPr>
          <a:xfrm>
            <a:off x="683568" y="2020786"/>
            <a:ext cx="0" cy="1975629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Rectangle 77"/>
          <p:cNvSpPr/>
          <p:nvPr/>
        </p:nvSpPr>
        <p:spPr>
          <a:xfrm>
            <a:off x="3525480" y="4006543"/>
            <a:ext cx="1178255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50" dirty="0" smtClean="0"/>
              <a:t>PA System</a:t>
            </a:r>
            <a:endParaRPr lang="en-US" sz="1050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4553" y="5658932"/>
            <a:ext cx="189628" cy="49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1367" y="5666762"/>
            <a:ext cx="189628" cy="49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0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7026" y="5666762"/>
            <a:ext cx="189628" cy="49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8703" y="5658932"/>
            <a:ext cx="189628" cy="49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8718" y="5667807"/>
            <a:ext cx="189628" cy="49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7552" y="5840395"/>
            <a:ext cx="189628" cy="49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0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1996" y="5849403"/>
            <a:ext cx="189628" cy="49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594" y="5840394"/>
            <a:ext cx="189628" cy="49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4128" y="5521394"/>
            <a:ext cx="189628" cy="49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6153" y="7030532"/>
            <a:ext cx="189628" cy="49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1739" y="4891977"/>
            <a:ext cx="189628" cy="49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5977" y="4530840"/>
            <a:ext cx="189628" cy="49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5" name="Rectangle 144"/>
          <p:cNvSpPr/>
          <p:nvPr/>
        </p:nvSpPr>
        <p:spPr>
          <a:xfrm>
            <a:off x="1226209" y="5545443"/>
            <a:ext cx="636062" cy="1692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00" dirty="0"/>
              <a:t>PSS </a:t>
            </a:r>
            <a:r>
              <a:rPr lang="en-US" sz="500" dirty="0" smtClean="0"/>
              <a:t>B/R Light</a:t>
            </a:r>
            <a:endParaRPr lang="en-US" sz="500" dirty="0"/>
          </a:p>
        </p:txBody>
      </p:sp>
      <p:sp>
        <p:nvSpPr>
          <p:cNvPr id="146" name="Rectangle 145"/>
          <p:cNvSpPr/>
          <p:nvPr/>
        </p:nvSpPr>
        <p:spPr>
          <a:xfrm>
            <a:off x="5399039" y="5720116"/>
            <a:ext cx="636062" cy="1692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00" dirty="0"/>
              <a:t>PSS </a:t>
            </a:r>
            <a:r>
              <a:rPr lang="en-US" sz="500" dirty="0" smtClean="0"/>
              <a:t>B/R Light</a:t>
            </a:r>
            <a:endParaRPr lang="en-US" sz="500" dirty="0"/>
          </a:p>
        </p:txBody>
      </p:sp>
      <p:sp>
        <p:nvSpPr>
          <p:cNvPr id="147" name="Rectangle 146"/>
          <p:cNvSpPr/>
          <p:nvPr/>
        </p:nvSpPr>
        <p:spPr>
          <a:xfrm>
            <a:off x="4758551" y="5540136"/>
            <a:ext cx="636062" cy="1692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00" dirty="0"/>
              <a:t>PSS </a:t>
            </a:r>
            <a:r>
              <a:rPr lang="en-US" sz="500" dirty="0" smtClean="0"/>
              <a:t>B/R Light</a:t>
            </a:r>
            <a:endParaRPr lang="en-US" sz="500" dirty="0"/>
          </a:p>
        </p:txBody>
      </p:sp>
      <p:sp>
        <p:nvSpPr>
          <p:cNvPr id="148" name="Rectangle 147"/>
          <p:cNvSpPr/>
          <p:nvPr/>
        </p:nvSpPr>
        <p:spPr>
          <a:xfrm>
            <a:off x="3919094" y="5532236"/>
            <a:ext cx="636062" cy="1692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00" dirty="0"/>
              <a:t>PSS </a:t>
            </a:r>
            <a:r>
              <a:rPr lang="en-US" sz="500" dirty="0" smtClean="0"/>
              <a:t>B/R Light</a:t>
            </a:r>
            <a:endParaRPr lang="en-US" sz="500" dirty="0"/>
          </a:p>
        </p:txBody>
      </p:sp>
      <p:sp>
        <p:nvSpPr>
          <p:cNvPr id="149" name="Rectangle 148"/>
          <p:cNvSpPr/>
          <p:nvPr/>
        </p:nvSpPr>
        <p:spPr>
          <a:xfrm>
            <a:off x="2900812" y="5685106"/>
            <a:ext cx="636062" cy="1692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00" dirty="0"/>
              <a:t>PSS </a:t>
            </a:r>
            <a:r>
              <a:rPr lang="en-US" sz="500" dirty="0" smtClean="0"/>
              <a:t>B/R Light</a:t>
            </a:r>
            <a:endParaRPr lang="en-US" sz="500" dirty="0"/>
          </a:p>
        </p:txBody>
      </p:sp>
      <p:sp>
        <p:nvSpPr>
          <p:cNvPr id="150" name="Rectangle 149"/>
          <p:cNvSpPr/>
          <p:nvPr/>
        </p:nvSpPr>
        <p:spPr>
          <a:xfrm>
            <a:off x="2035856" y="5540301"/>
            <a:ext cx="636062" cy="1692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00" dirty="0"/>
              <a:t>PSS </a:t>
            </a:r>
            <a:r>
              <a:rPr lang="en-US" sz="500" dirty="0" smtClean="0"/>
              <a:t>B/R Light</a:t>
            </a:r>
            <a:endParaRPr lang="en-US" sz="500" dirty="0"/>
          </a:p>
        </p:txBody>
      </p:sp>
      <p:sp>
        <p:nvSpPr>
          <p:cNvPr id="151" name="Rectangle 150"/>
          <p:cNvSpPr/>
          <p:nvPr/>
        </p:nvSpPr>
        <p:spPr>
          <a:xfrm>
            <a:off x="6653377" y="4411534"/>
            <a:ext cx="636062" cy="1692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00" dirty="0"/>
              <a:t>PSS </a:t>
            </a:r>
            <a:r>
              <a:rPr lang="en-US" sz="500" dirty="0" smtClean="0"/>
              <a:t>B/R Light</a:t>
            </a:r>
            <a:endParaRPr lang="en-US" sz="500" dirty="0"/>
          </a:p>
        </p:txBody>
      </p:sp>
      <p:sp>
        <p:nvSpPr>
          <p:cNvPr id="152" name="Rectangle 151"/>
          <p:cNvSpPr/>
          <p:nvPr/>
        </p:nvSpPr>
        <p:spPr>
          <a:xfrm>
            <a:off x="6673583" y="4908262"/>
            <a:ext cx="636062" cy="1692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00" dirty="0"/>
              <a:t>PSS </a:t>
            </a:r>
            <a:r>
              <a:rPr lang="en-US" sz="500" dirty="0" smtClean="0"/>
              <a:t>B/R Light</a:t>
            </a:r>
            <a:endParaRPr lang="en-US" sz="500" dirty="0"/>
          </a:p>
        </p:txBody>
      </p:sp>
      <p:sp>
        <p:nvSpPr>
          <p:cNvPr id="153" name="Rectangle 152"/>
          <p:cNvSpPr/>
          <p:nvPr/>
        </p:nvSpPr>
        <p:spPr>
          <a:xfrm>
            <a:off x="6757472" y="5526448"/>
            <a:ext cx="636062" cy="1692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00" dirty="0"/>
              <a:t>PSS </a:t>
            </a:r>
            <a:r>
              <a:rPr lang="en-US" sz="500" dirty="0" smtClean="0"/>
              <a:t>B/R Light</a:t>
            </a:r>
            <a:endParaRPr lang="en-US" sz="500" dirty="0"/>
          </a:p>
        </p:txBody>
      </p:sp>
      <p:sp>
        <p:nvSpPr>
          <p:cNvPr id="154" name="Rectangle 153"/>
          <p:cNvSpPr/>
          <p:nvPr/>
        </p:nvSpPr>
        <p:spPr>
          <a:xfrm>
            <a:off x="6692715" y="5717810"/>
            <a:ext cx="636062" cy="1692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00" dirty="0"/>
              <a:t>PSS </a:t>
            </a:r>
            <a:r>
              <a:rPr lang="en-US" sz="500" dirty="0" smtClean="0"/>
              <a:t>B/R Light</a:t>
            </a:r>
            <a:endParaRPr lang="en-US" sz="500" dirty="0"/>
          </a:p>
        </p:txBody>
      </p:sp>
      <p:sp>
        <p:nvSpPr>
          <p:cNvPr id="155" name="Rectangle 154"/>
          <p:cNvSpPr/>
          <p:nvPr/>
        </p:nvSpPr>
        <p:spPr>
          <a:xfrm>
            <a:off x="6018534" y="5727074"/>
            <a:ext cx="636062" cy="1692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00" dirty="0"/>
              <a:t>PSS </a:t>
            </a:r>
            <a:r>
              <a:rPr lang="en-US" sz="500" dirty="0" smtClean="0"/>
              <a:t>B/R Light</a:t>
            </a:r>
            <a:endParaRPr lang="en-US" sz="500" dirty="0"/>
          </a:p>
        </p:txBody>
      </p:sp>
      <p:grpSp>
        <p:nvGrpSpPr>
          <p:cNvPr id="121" name="Group 120"/>
          <p:cNvGrpSpPr/>
          <p:nvPr/>
        </p:nvGrpSpPr>
        <p:grpSpPr>
          <a:xfrm>
            <a:off x="8028384" y="2492896"/>
            <a:ext cx="216024" cy="216024"/>
            <a:chOff x="1321871" y="5697252"/>
            <a:chExt cx="216024" cy="216024"/>
          </a:xfrm>
        </p:grpSpPr>
        <p:sp>
          <p:nvSpPr>
            <p:cNvPr id="122" name="Oval 121"/>
            <p:cNvSpPr/>
            <p:nvPr/>
          </p:nvSpPr>
          <p:spPr>
            <a:xfrm>
              <a:off x="1321871" y="5697252"/>
              <a:ext cx="216024" cy="216024"/>
            </a:xfrm>
            <a:prstGeom prst="ellipse">
              <a:avLst/>
            </a:prstGeom>
            <a:noFill/>
            <a:ln w="127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Rectangle 123"/>
            <p:cNvSpPr/>
            <p:nvPr/>
          </p:nvSpPr>
          <p:spPr>
            <a:xfrm flipH="1">
              <a:off x="1360782" y="5795536"/>
              <a:ext cx="133764" cy="45719"/>
            </a:xfrm>
            <a:prstGeom prst="rect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5" name="Group 124"/>
          <p:cNvGrpSpPr/>
          <p:nvPr/>
        </p:nvGrpSpPr>
        <p:grpSpPr>
          <a:xfrm>
            <a:off x="8028384" y="2204864"/>
            <a:ext cx="216024" cy="216024"/>
            <a:chOff x="1321871" y="5697252"/>
            <a:chExt cx="216024" cy="216024"/>
          </a:xfrm>
        </p:grpSpPr>
        <p:sp>
          <p:nvSpPr>
            <p:cNvPr id="127" name="Oval 126"/>
            <p:cNvSpPr/>
            <p:nvPr/>
          </p:nvSpPr>
          <p:spPr>
            <a:xfrm>
              <a:off x="1321871" y="5697252"/>
              <a:ext cx="216024" cy="216024"/>
            </a:xfrm>
            <a:prstGeom prst="ellipse">
              <a:avLst/>
            </a:prstGeom>
            <a:noFill/>
            <a:ln w="127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Flowchart: Extract 94"/>
            <p:cNvSpPr/>
            <p:nvPr/>
          </p:nvSpPr>
          <p:spPr>
            <a:xfrm>
              <a:off x="1403648" y="5781896"/>
              <a:ext cx="45719" cy="45719"/>
            </a:xfrm>
            <a:prstGeom prst="flowChartExtract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1" name="Group 130"/>
          <p:cNvGrpSpPr/>
          <p:nvPr/>
        </p:nvGrpSpPr>
        <p:grpSpPr>
          <a:xfrm>
            <a:off x="8028384" y="1916832"/>
            <a:ext cx="216024" cy="216024"/>
            <a:chOff x="1321871" y="5697252"/>
            <a:chExt cx="216024" cy="216024"/>
          </a:xfrm>
        </p:grpSpPr>
        <p:sp>
          <p:nvSpPr>
            <p:cNvPr id="132" name="Oval 131"/>
            <p:cNvSpPr/>
            <p:nvPr/>
          </p:nvSpPr>
          <p:spPr>
            <a:xfrm>
              <a:off x="1321871" y="5697252"/>
              <a:ext cx="216024" cy="216024"/>
            </a:xfrm>
            <a:prstGeom prst="ellipse">
              <a:avLst/>
            </a:prstGeom>
            <a:noFill/>
            <a:ln w="127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Oval 132"/>
            <p:cNvSpPr/>
            <p:nvPr/>
          </p:nvSpPr>
          <p:spPr>
            <a:xfrm>
              <a:off x="1403648" y="5781896"/>
              <a:ext cx="45719" cy="45719"/>
            </a:xfrm>
            <a:prstGeom prst="ellipse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5" name="Rectangle 134"/>
          <p:cNvSpPr/>
          <p:nvPr/>
        </p:nvSpPr>
        <p:spPr>
          <a:xfrm>
            <a:off x="8191553" y="1908168"/>
            <a:ext cx="88998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/>
              <a:t>Beam-off </a:t>
            </a:r>
            <a:r>
              <a:rPr lang="en-US" sz="800" dirty="0" smtClean="0"/>
              <a:t>Station</a:t>
            </a:r>
            <a:endParaRPr lang="en-US" sz="800" dirty="0"/>
          </a:p>
        </p:txBody>
      </p:sp>
      <p:sp>
        <p:nvSpPr>
          <p:cNvPr id="136" name="Rectangle 135"/>
          <p:cNvSpPr/>
          <p:nvPr/>
        </p:nvSpPr>
        <p:spPr>
          <a:xfrm>
            <a:off x="8202768" y="2492896"/>
            <a:ext cx="85151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 smtClean="0"/>
              <a:t>E-exit/Fire Door</a:t>
            </a:r>
            <a:endParaRPr lang="en-US" sz="800" dirty="0"/>
          </a:p>
        </p:txBody>
      </p:sp>
      <p:sp>
        <p:nvSpPr>
          <p:cNvPr id="138" name="Rectangle 137"/>
          <p:cNvSpPr/>
          <p:nvPr/>
        </p:nvSpPr>
        <p:spPr>
          <a:xfrm>
            <a:off x="8202768" y="2780928"/>
            <a:ext cx="736099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 smtClean="0"/>
              <a:t>Access Doors</a:t>
            </a:r>
            <a:endParaRPr lang="en-US" sz="800" dirty="0"/>
          </a:p>
        </p:txBody>
      </p:sp>
      <p:sp>
        <p:nvSpPr>
          <p:cNvPr id="139" name="Oval 138"/>
          <p:cNvSpPr/>
          <p:nvPr/>
        </p:nvSpPr>
        <p:spPr>
          <a:xfrm>
            <a:off x="8028384" y="2801748"/>
            <a:ext cx="216024" cy="216024"/>
          </a:xfrm>
          <a:prstGeom prst="ellipse">
            <a:avLst/>
          </a:prstGeom>
          <a:noFill/>
          <a:ln w="127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Rectangle 140"/>
          <p:cNvSpPr/>
          <p:nvPr/>
        </p:nvSpPr>
        <p:spPr>
          <a:xfrm flipH="1">
            <a:off x="8067295" y="2837572"/>
            <a:ext cx="133764" cy="45719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Rectangle 141"/>
          <p:cNvSpPr/>
          <p:nvPr/>
        </p:nvSpPr>
        <p:spPr>
          <a:xfrm flipH="1">
            <a:off x="8067015" y="2920572"/>
            <a:ext cx="133764" cy="45719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3" name="Rectangle 142"/>
          <p:cNvSpPr/>
          <p:nvPr/>
        </p:nvSpPr>
        <p:spPr>
          <a:xfrm>
            <a:off x="8184613" y="2197924"/>
            <a:ext cx="95410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/>
              <a:t>Radiation </a:t>
            </a:r>
            <a:r>
              <a:rPr lang="en-US" sz="800" dirty="0" smtClean="0"/>
              <a:t>Monitor</a:t>
            </a:r>
            <a:endParaRPr lang="en-US" sz="800" dirty="0"/>
          </a:p>
        </p:txBody>
      </p:sp>
      <p:sp>
        <p:nvSpPr>
          <p:cNvPr id="144" name="Rectangle 143"/>
          <p:cNvSpPr/>
          <p:nvPr/>
        </p:nvSpPr>
        <p:spPr>
          <a:xfrm flipH="1">
            <a:off x="7091154" y="4067868"/>
            <a:ext cx="133764" cy="45719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6" name="Rectangle 155"/>
          <p:cNvSpPr/>
          <p:nvPr/>
        </p:nvSpPr>
        <p:spPr>
          <a:xfrm flipH="1">
            <a:off x="7090874" y="3894088"/>
            <a:ext cx="133764" cy="45719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7" name="Group 156"/>
          <p:cNvGrpSpPr/>
          <p:nvPr/>
        </p:nvGrpSpPr>
        <p:grpSpPr>
          <a:xfrm>
            <a:off x="8028384" y="3105444"/>
            <a:ext cx="216024" cy="216024"/>
            <a:chOff x="1321871" y="5697252"/>
            <a:chExt cx="216024" cy="216024"/>
          </a:xfrm>
        </p:grpSpPr>
        <p:sp>
          <p:nvSpPr>
            <p:cNvPr id="158" name="Oval 157"/>
            <p:cNvSpPr/>
            <p:nvPr/>
          </p:nvSpPr>
          <p:spPr>
            <a:xfrm>
              <a:off x="1321871" y="5697252"/>
              <a:ext cx="216024" cy="216024"/>
            </a:xfrm>
            <a:prstGeom prst="ellipse">
              <a:avLst/>
            </a:prstGeom>
            <a:noFill/>
            <a:ln w="127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Rectangle 158"/>
            <p:cNvSpPr/>
            <p:nvPr/>
          </p:nvSpPr>
          <p:spPr>
            <a:xfrm>
              <a:off x="1403648" y="5745892"/>
              <a:ext cx="45719" cy="130363"/>
            </a:xfrm>
            <a:prstGeom prst="rect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1" name="Rectangle 160"/>
          <p:cNvSpPr/>
          <p:nvPr/>
        </p:nvSpPr>
        <p:spPr>
          <a:xfrm>
            <a:off x="8183984" y="3077841"/>
            <a:ext cx="661459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 smtClean="0"/>
              <a:t>Zone Fence</a:t>
            </a:r>
            <a:endParaRPr lang="en-US" sz="800" dirty="0"/>
          </a:p>
        </p:txBody>
      </p:sp>
      <p:sp>
        <p:nvSpPr>
          <p:cNvPr id="107" name="Rectangle 106"/>
          <p:cNvSpPr/>
          <p:nvPr/>
        </p:nvSpPr>
        <p:spPr>
          <a:xfrm flipH="1" flipV="1">
            <a:off x="7128731" y="3759277"/>
            <a:ext cx="83612" cy="81710"/>
          </a:xfrm>
          <a:prstGeom prst="rect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3" name="Group 112"/>
          <p:cNvGrpSpPr/>
          <p:nvPr/>
        </p:nvGrpSpPr>
        <p:grpSpPr>
          <a:xfrm>
            <a:off x="8024174" y="3575442"/>
            <a:ext cx="216024" cy="216024"/>
            <a:chOff x="8218113" y="3723783"/>
            <a:chExt cx="216024" cy="216024"/>
          </a:xfrm>
        </p:grpSpPr>
        <p:sp>
          <p:nvSpPr>
            <p:cNvPr id="114" name="Oval 113"/>
            <p:cNvSpPr/>
            <p:nvPr/>
          </p:nvSpPr>
          <p:spPr>
            <a:xfrm>
              <a:off x="8218113" y="3723783"/>
              <a:ext cx="216024" cy="216024"/>
            </a:xfrm>
            <a:prstGeom prst="ellipse">
              <a:avLst/>
            </a:prstGeom>
            <a:noFill/>
            <a:ln w="127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Rectangle 117"/>
            <p:cNvSpPr/>
            <p:nvPr/>
          </p:nvSpPr>
          <p:spPr>
            <a:xfrm flipH="1" flipV="1">
              <a:off x="8293375" y="3802171"/>
              <a:ext cx="83612" cy="81710"/>
            </a:xfrm>
            <a:prstGeom prst="rect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19" name="Picture 118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5382" y="3410175"/>
            <a:ext cx="220995" cy="87987"/>
          </a:xfrm>
          <a:prstGeom prst="rect">
            <a:avLst/>
          </a:prstGeom>
        </p:spPr>
      </p:pic>
      <p:sp>
        <p:nvSpPr>
          <p:cNvPr id="120" name="Rectangle 119"/>
          <p:cNvSpPr/>
          <p:nvPr/>
        </p:nvSpPr>
        <p:spPr>
          <a:xfrm>
            <a:off x="8211542" y="3346447"/>
            <a:ext cx="56297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 smtClean="0"/>
              <a:t>B/R Light</a:t>
            </a:r>
            <a:endParaRPr lang="en-US" sz="800" dirty="0"/>
          </a:p>
        </p:txBody>
      </p:sp>
      <p:sp>
        <p:nvSpPr>
          <p:cNvPr id="137" name="Rectangle 136"/>
          <p:cNvSpPr/>
          <p:nvPr/>
        </p:nvSpPr>
        <p:spPr>
          <a:xfrm>
            <a:off x="8191553" y="3584688"/>
            <a:ext cx="877163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 smtClean="0"/>
              <a:t>Message Display</a:t>
            </a:r>
            <a:endParaRPr lang="en-US" sz="800" dirty="0"/>
          </a:p>
        </p:txBody>
      </p:sp>
      <p:grpSp>
        <p:nvGrpSpPr>
          <p:cNvPr id="9" name="Group 8"/>
          <p:cNvGrpSpPr/>
          <p:nvPr/>
        </p:nvGrpSpPr>
        <p:grpSpPr>
          <a:xfrm>
            <a:off x="7130993" y="5811712"/>
            <a:ext cx="220232" cy="216024"/>
            <a:chOff x="1055904" y="3046072"/>
            <a:chExt cx="220232" cy="216024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0875" y="3091082"/>
              <a:ext cx="185261" cy="126108"/>
            </a:xfrm>
            <a:prstGeom prst="rect">
              <a:avLst/>
            </a:prstGeom>
          </p:spPr>
        </p:pic>
        <p:sp>
          <p:nvSpPr>
            <p:cNvPr id="165" name="Oval 164"/>
            <p:cNvSpPr/>
            <p:nvPr/>
          </p:nvSpPr>
          <p:spPr>
            <a:xfrm>
              <a:off x="1055904" y="3046072"/>
              <a:ext cx="216024" cy="216024"/>
            </a:xfrm>
            <a:prstGeom prst="ellipse">
              <a:avLst/>
            </a:prstGeom>
            <a:noFill/>
            <a:ln w="127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7" name="Group 166"/>
          <p:cNvGrpSpPr/>
          <p:nvPr/>
        </p:nvGrpSpPr>
        <p:grpSpPr>
          <a:xfrm>
            <a:off x="4712369" y="5705195"/>
            <a:ext cx="220232" cy="216024"/>
            <a:chOff x="1055904" y="3046072"/>
            <a:chExt cx="220232" cy="216024"/>
          </a:xfrm>
        </p:grpSpPr>
        <p:pic>
          <p:nvPicPr>
            <p:cNvPr id="168" name="Picture 16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0875" y="3091082"/>
              <a:ext cx="185261" cy="126108"/>
            </a:xfrm>
            <a:prstGeom prst="rect">
              <a:avLst/>
            </a:prstGeom>
          </p:spPr>
        </p:pic>
        <p:sp>
          <p:nvSpPr>
            <p:cNvPr id="169" name="Oval 168"/>
            <p:cNvSpPr/>
            <p:nvPr/>
          </p:nvSpPr>
          <p:spPr>
            <a:xfrm>
              <a:off x="1055904" y="3046072"/>
              <a:ext cx="216024" cy="216024"/>
            </a:xfrm>
            <a:prstGeom prst="ellipse">
              <a:avLst/>
            </a:prstGeom>
            <a:noFill/>
            <a:ln w="127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0" name="Group 169"/>
          <p:cNvGrpSpPr/>
          <p:nvPr/>
        </p:nvGrpSpPr>
        <p:grpSpPr>
          <a:xfrm>
            <a:off x="1490400" y="5685106"/>
            <a:ext cx="220232" cy="216024"/>
            <a:chOff x="1055904" y="3046072"/>
            <a:chExt cx="220232" cy="216024"/>
          </a:xfrm>
        </p:grpSpPr>
        <p:pic>
          <p:nvPicPr>
            <p:cNvPr id="171" name="Picture 17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0875" y="3091082"/>
              <a:ext cx="185261" cy="126108"/>
            </a:xfrm>
            <a:prstGeom prst="rect">
              <a:avLst/>
            </a:prstGeom>
          </p:spPr>
        </p:pic>
        <p:sp>
          <p:nvSpPr>
            <p:cNvPr id="172" name="Oval 171"/>
            <p:cNvSpPr/>
            <p:nvPr/>
          </p:nvSpPr>
          <p:spPr>
            <a:xfrm>
              <a:off x="1055904" y="3046072"/>
              <a:ext cx="216024" cy="216024"/>
            </a:xfrm>
            <a:prstGeom prst="ellipse">
              <a:avLst/>
            </a:prstGeom>
            <a:noFill/>
            <a:ln w="127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0105" y="1759176"/>
            <a:ext cx="1897708" cy="2277681"/>
          </a:xfrm>
          <a:prstGeom prst="rect">
            <a:avLst/>
          </a:prstGeom>
          <a:ln w="6350">
            <a:solidFill>
              <a:schemeClr val="accent6"/>
            </a:solidFill>
          </a:ln>
        </p:spPr>
      </p:pic>
      <p:sp>
        <p:nvSpPr>
          <p:cNvPr id="25" name="TextBox 24"/>
          <p:cNvSpPr txBox="1"/>
          <p:nvPr/>
        </p:nvSpPr>
        <p:spPr>
          <a:xfrm>
            <a:off x="611560" y="2748455"/>
            <a:ext cx="246854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000" dirty="0" smtClean="0"/>
              <a:t>Currently no PA system has been foreseen by CF for accelerator tunnel and target buildings.</a:t>
            </a:r>
          </a:p>
          <a:p>
            <a:endParaRPr lang="en-US" sz="1000" dirty="0" smtClean="0"/>
          </a:p>
          <a:p>
            <a:pPr algn="just"/>
            <a:r>
              <a:rPr lang="en-US" sz="1000" dirty="0" smtClean="0"/>
              <a:t>PSS PA system will be installed to broadcast messages during ODH, search, etc. </a:t>
            </a:r>
          </a:p>
          <a:p>
            <a:pPr algn="just"/>
            <a:r>
              <a:rPr lang="en-US" sz="1000" dirty="0" smtClean="0"/>
              <a:t>PA system will be triggered by PSS PLC(s).  </a:t>
            </a:r>
            <a:endParaRPr lang="sv-SE" sz="1000" dirty="0"/>
          </a:p>
        </p:txBody>
      </p:sp>
    </p:spTree>
    <p:extLst>
      <p:ext uri="{BB962C8B-B14F-4D97-AF65-F5344CB8AC3E}">
        <p14:creationId xmlns:p14="http://schemas.microsoft.com/office/powerpoint/2010/main" val="40378505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931 -0.09074 L -3.88889E-6 -4.81481E-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65" y="4537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16 -0.11343 L 5E-6 4.81481E-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0" y="5671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3385 -0.10509 L -1.66667E-6 1.48148E-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84" y="5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8" grpId="0"/>
      <p:bldP spid="2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Licensing View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GB" dirty="0" smtClean="0"/>
              <a:t>SSM will handle the commissioning </a:t>
            </a:r>
            <a:r>
              <a:rPr lang="en-GB" u="sng" dirty="0" smtClean="0"/>
              <a:t>after</a:t>
            </a:r>
            <a:r>
              <a:rPr lang="en-GB" dirty="0" smtClean="0"/>
              <a:t> finalisation of the installation permit; (Q2/Q3 2017)</a:t>
            </a:r>
          </a:p>
          <a:p>
            <a:r>
              <a:rPr lang="en-GB" dirty="0" smtClean="0"/>
              <a:t>ESS has all the requirements concerning radiation protection, ESS will finalise</a:t>
            </a:r>
          </a:p>
          <a:p>
            <a:pPr lvl="1"/>
            <a:r>
              <a:rPr lang="en-GB" dirty="0" smtClean="0"/>
              <a:t>Necessary hardware installations (temporary and permanent)</a:t>
            </a:r>
          </a:p>
          <a:p>
            <a:pPr lvl="1"/>
            <a:r>
              <a:rPr lang="en-GB" dirty="0" smtClean="0"/>
              <a:t>Necessary rules &amp; regulation</a:t>
            </a:r>
          </a:p>
          <a:p>
            <a:pPr lvl="1"/>
            <a:r>
              <a:rPr lang="en-GB" dirty="0" smtClean="0"/>
              <a:t>Staff plan</a:t>
            </a:r>
          </a:p>
          <a:p>
            <a:r>
              <a:rPr lang="en-GB" dirty="0" smtClean="0"/>
              <a:t>Before start-up, ESS will conduct an Accelerator Readiness Review</a:t>
            </a:r>
          </a:p>
          <a:p>
            <a:r>
              <a:rPr lang="en-GB" dirty="0" smtClean="0"/>
              <a:t>Set-up of the team has to be done Q1 2017.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16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248156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6877594" cy="1143000"/>
          </a:xfrm>
        </p:spPr>
        <p:txBody>
          <a:bodyPr>
            <a:noAutofit/>
          </a:bodyPr>
          <a:lstStyle/>
          <a:p>
            <a:r>
              <a:rPr lang="en-US" sz="2800" dirty="0" smtClean="0"/>
              <a:t>Science Directorate (SD) work areas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17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146088" y="5952812"/>
            <a:ext cx="3109762" cy="523221"/>
            <a:chOff x="146088" y="6343603"/>
            <a:chExt cx="4474149" cy="273031"/>
          </a:xfrm>
        </p:grpSpPr>
        <p:sp>
          <p:nvSpPr>
            <p:cNvPr id="36" name="Rectangle 35"/>
            <p:cNvSpPr/>
            <p:nvPr/>
          </p:nvSpPr>
          <p:spPr>
            <a:xfrm rot="16200000">
              <a:off x="2247793" y="4255998"/>
              <a:ext cx="267301" cy="4442511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rgbClr val="FFFF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6600"/>
                </a:solidFill>
                <a:latin typeface="Calibri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46088" y="6343603"/>
              <a:ext cx="4474149" cy="27303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defTabSz="914400"/>
              <a:r>
                <a:rPr lang="en-US" sz="1400" dirty="0">
                  <a:solidFill>
                    <a:prstClr val="black"/>
                  </a:solidFill>
                  <a:latin typeface="Calibri"/>
                </a:rPr>
                <a:t>RML laboratory  and central ESS sample </a:t>
              </a:r>
              <a:endParaRPr lang="en-US" sz="1400" dirty="0" smtClean="0">
                <a:solidFill>
                  <a:prstClr val="black"/>
                </a:solidFill>
                <a:latin typeface="Calibri"/>
              </a:endParaRPr>
            </a:p>
            <a:p>
              <a:pPr defTabSz="914400"/>
              <a:r>
                <a:rPr lang="en-US" sz="1400" dirty="0" smtClean="0">
                  <a:solidFill>
                    <a:prstClr val="black"/>
                  </a:solidFill>
                  <a:latin typeface="Calibri"/>
                </a:rPr>
                <a:t>storage </a:t>
              </a:r>
              <a:r>
                <a:rPr lang="en-US" sz="1400" dirty="0">
                  <a:solidFill>
                    <a:prstClr val="black"/>
                  </a:solidFill>
                  <a:latin typeface="Calibri"/>
                </a:rPr>
                <a:t>facility in </a:t>
              </a:r>
              <a:r>
                <a:rPr lang="en-US" sz="1400" dirty="0" smtClean="0">
                  <a:solidFill>
                    <a:prstClr val="black"/>
                  </a:solidFill>
                  <a:latin typeface="Calibri"/>
                </a:rPr>
                <a:t>D08</a:t>
              </a:r>
              <a:endParaRPr lang="en-US" sz="1400" dirty="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25" name="Group 24"/>
          <p:cNvGrpSpPr>
            <a:grpSpLocks noChangeAspect="1"/>
          </p:cNvGrpSpPr>
          <p:nvPr/>
        </p:nvGrpSpPr>
        <p:grpSpPr>
          <a:xfrm>
            <a:off x="-36512" y="1412776"/>
            <a:ext cx="4337681" cy="4600571"/>
            <a:chOff x="-36512" y="1412776"/>
            <a:chExt cx="4752528" cy="5040560"/>
          </a:xfrm>
        </p:grpSpPr>
        <p:grpSp>
          <p:nvGrpSpPr>
            <p:cNvPr id="6" name="Group 5"/>
            <p:cNvGrpSpPr>
              <a:grpSpLocks noChangeAspect="1"/>
            </p:cNvGrpSpPr>
            <p:nvPr/>
          </p:nvGrpSpPr>
          <p:grpSpPr>
            <a:xfrm>
              <a:off x="-36512" y="1412776"/>
              <a:ext cx="4752528" cy="5040560"/>
              <a:chOff x="6853" y="843881"/>
              <a:chExt cx="5861291" cy="5897487"/>
            </a:xfrm>
          </p:grpSpPr>
          <p:pic>
            <p:nvPicPr>
              <p:cNvPr id="7" name="Picture 6" descr="IKON layout.pn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3" y="843881"/>
                <a:ext cx="5861291" cy="5897487"/>
              </a:xfrm>
              <a:prstGeom prst="rect">
                <a:avLst/>
              </a:prstGeom>
            </p:spPr>
          </p:pic>
          <p:grpSp>
            <p:nvGrpSpPr>
              <p:cNvPr id="8" name="Group 7"/>
              <p:cNvGrpSpPr/>
              <p:nvPr/>
            </p:nvGrpSpPr>
            <p:grpSpPr>
              <a:xfrm>
                <a:off x="2323762" y="3879183"/>
                <a:ext cx="1692120" cy="234000"/>
                <a:chOff x="5616000" y="3933056"/>
                <a:chExt cx="1620296" cy="310310"/>
              </a:xfrm>
            </p:grpSpPr>
            <p:cxnSp>
              <p:nvCxnSpPr>
                <p:cNvPr id="14" name="Straight Connector 13"/>
                <p:cNvCxnSpPr/>
                <p:nvPr/>
              </p:nvCxnSpPr>
              <p:spPr>
                <a:xfrm flipH="1">
                  <a:off x="5616000" y="3933056"/>
                  <a:ext cx="1584176" cy="0"/>
                </a:xfrm>
                <a:prstGeom prst="line">
                  <a:avLst/>
                </a:prstGeom>
                <a:ln>
                  <a:solidFill>
                    <a:srgbClr val="3399CC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5" name="Rectangle 14"/>
                <p:cNvSpPr/>
                <p:nvPr/>
              </p:nvSpPr>
              <p:spPr>
                <a:xfrm>
                  <a:off x="5634000" y="3946278"/>
                  <a:ext cx="1602296" cy="297088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400"/>
                  <a:endParaRPr lang="en-US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</p:grpSp>
          <p:grpSp>
            <p:nvGrpSpPr>
              <p:cNvPr id="9" name="Group 8"/>
              <p:cNvGrpSpPr/>
              <p:nvPr/>
            </p:nvGrpSpPr>
            <p:grpSpPr>
              <a:xfrm>
                <a:off x="3464962" y="5013176"/>
                <a:ext cx="518088" cy="361082"/>
                <a:chOff x="6635750" y="4941168"/>
                <a:chExt cx="518088" cy="361082"/>
              </a:xfrm>
            </p:grpSpPr>
            <p:cxnSp>
              <p:nvCxnSpPr>
                <p:cNvPr id="10" name="Straight Connector 9"/>
                <p:cNvCxnSpPr/>
                <p:nvPr/>
              </p:nvCxnSpPr>
              <p:spPr>
                <a:xfrm rot="120000">
                  <a:off x="7146000" y="5026467"/>
                  <a:ext cx="7838" cy="274687"/>
                </a:xfrm>
                <a:prstGeom prst="line">
                  <a:avLst/>
                </a:prstGeom>
                <a:ln w="6350"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1" name="Group 10"/>
                <p:cNvGrpSpPr/>
                <p:nvPr/>
              </p:nvGrpSpPr>
              <p:grpSpPr>
                <a:xfrm>
                  <a:off x="6635750" y="4941168"/>
                  <a:ext cx="514350" cy="361082"/>
                  <a:chOff x="6635750" y="4941168"/>
                  <a:chExt cx="514350" cy="361082"/>
                </a:xfrm>
              </p:grpSpPr>
              <p:sp>
                <p:nvSpPr>
                  <p:cNvPr id="12" name="Freeform 11"/>
                  <p:cNvSpPr/>
                  <p:nvPr/>
                </p:nvSpPr>
                <p:spPr>
                  <a:xfrm>
                    <a:off x="6635750" y="5006975"/>
                    <a:ext cx="514350" cy="295275"/>
                  </a:xfrm>
                  <a:custGeom>
                    <a:avLst/>
                    <a:gdLst>
                      <a:gd name="connsiteX0" fmla="*/ 0 w 514350"/>
                      <a:gd name="connsiteY0" fmla="*/ 0 h 295275"/>
                      <a:gd name="connsiteX1" fmla="*/ 193675 w 514350"/>
                      <a:gd name="connsiteY1" fmla="*/ 241300 h 295275"/>
                      <a:gd name="connsiteX2" fmla="*/ 514350 w 514350"/>
                      <a:gd name="connsiteY2" fmla="*/ 295275 h 2952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514350" h="295275">
                        <a:moveTo>
                          <a:pt x="0" y="0"/>
                        </a:moveTo>
                        <a:cubicBezTo>
                          <a:pt x="53975" y="96044"/>
                          <a:pt x="107950" y="192088"/>
                          <a:pt x="193675" y="241300"/>
                        </a:cubicBezTo>
                        <a:cubicBezTo>
                          <a:pt x="279400" y="290512"/>
                          <a:pt x="396875" y="292893"/>
                          <a:pt x="514350" y="295275"/>
                        </a:cubicBezTo>
                      </a:path>
                    </a:pathLst>
                  </a:custGeom>
                  <a:ln w="6350">
                    <a:solidFill>
                      <a:schemeClr val="bg2">
                        <a:lumMod val="50000"/>
                      </a:schemeClr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 defTabSz="914400"/>
                    <a:endParaRPr lang="en-US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13" name="Straight Connector 12"/>
                  <p:cNvCxnSpPr>
                    <a:stCxn id="12" idx="0"/>
                  </p:cNvCxnSpPr>
                  <p:nvPr/>
                </p:nvCxnSpPr>
                <p:spPr>
                  <a:xfrm flipV="1">
                    <a:off x="6635750" y="4941168"/>
                    <a:ext cx="96490" cy="65807"/>
                  </a:xfrm>
                  <a:prstGeom prst="line">
                    <a:avLst/>
                  </a:prstGeom>
                  <a:ln w="635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sp>
          <p:nvSpPr>
            <p:cNvPr id="28" name="Rectangle 27"/>
            <p:cNvSpPr/>
            <p:nvPr/>
          </p:nvSpPr>
          <p:spPr>
            <a:xfrm rot="21049368">
              <a:off x="1525517" y="5350827"/>
              <a:ext cx="259049" cy="202510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 rot="17911138">
              <a:off x="454263" y="2450084"/>
              <a:ext cx="281387" cy="493540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627784" y="5379026"/>
              <a:ext cx="636974" cy="3472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/>
              <a:r>
                <a:rPr lang="en-US" dirty="0">
                  <a:solidFill>
                    <a:prstClr val="black"/>
                  </a:solidFill>
                  <a:latin typeface="Calibri"/>
                </a:rPr>
                <a:t>Hall 1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238879" y="4083920"/>
              <a:ext cx="636974" cy="3472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/>
              <a:r>
                <a:rPr lang="en-US" dirty="0">
                  <a:solidFill>
                    <a:prstClr val="black"/>
                  </a:solidFill>
                  <a:latin typeface="Calibri"/>
                </a:rPr>
                <a:t>Hall 2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 rot="19552037">
              <a:off x="1014154" y="2287467"/>
              <a:ext cx="636974" cy="3472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/>
              <a:r>
                <a:rPr lang="en-US" dirty="0">
                  <a:solidFill>
                    <a:prstClr val="black"/>
                  </a:solidFill>
                  <a:latin typeface="Calibri"/>
                </a:rPr>
                <a:t>Hall 3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23528" y="2505712"/>
              <a:ext cx="473920" cy="3472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/>
              <a:r>
                <a:rPr lang="en-US" dirty="0">
                  <a:solidFill>
                    <a:prstClr val="black"/>
                  </a:solidFill>
                  <a:latin typeface="Calibri"/>
                </a:rPr>
                <a:t>E03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119508" y="1772816"/>
              <a:ext cx="473920" cy="347224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 rtlCol="0">
              <a:spAutoFit/>
            </a:bodyPr>
            <a:lstStyle/>
            <a:p>
              <a:pPr defTabSz="914400"/>
              <a:r>
                <a:rPr lang="en-US" dirty="0">
                  <a:solidFill>
                    <a:prstClr val="black"/>
                  </a:solidFill>
                  <a:latin typeface="Calibri"/>
                </a:rPr>
                <a:t>E04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875853" y="3590745"/>
              <a:ext cx="615060" cy="404654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 rtlCol="0">
              <a:spAutoFit/>
            </a:bodyPr>
            <a:lstStyle/>
            <a:p>
              <a:pPr defTabSz="914400"/>
              <a:r>
                <a:rPr lang="en-US" b="1" dirty="0">
                  <a:latin typeface="Calibri"/>
                </a:rPr>
                <a:t>D04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238879" y="5903019"/>
              <a:ext cx="500057" cy="347224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 rtlCol="0">
              <a:spAutoFit/>
            </a:bodyPr>
            <a:lstStyle/>
            <a:p>
              <a:pPr defTabSz="914400"/>
              <a:r>
                <a:rPr lang="en-US" dirty="0">
                  <a:solidFill>
                    <a:prstClr val="black"/>
                  </a:solidFill>
                  <a:latin typeface="Calibri"/>
                </a:rPr>
                <a:t>D07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377760" y="5239602"/>
              <a:ext cx="500057" cy="3472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/>
              <a:r>
                <a:rPr lang="en-US" dirty="0">
                  <a:solidFill>
                    <a:prstClr val="black"/>
                  </a:solidFill>
                  <a:latin typeface="Calibri"/>
                </a:rPr>
                <a:t>D08</a:t>
              </a:r>
            </a:p>
          </p:txBody>
        </p:sp>
        <p:sp>
          <p:nvSpPr>
            <p:cNvPr id="33" name="Rectangle 32"/>
            <p:cNvSpPr/>
            <p:nvPr/>
          </p:nvSpPr>
          <p:spPr>
            <a:xfrm rot="4609915">
              <a:off x="4124143" y="3981249"/>
              <a:ext cx="118107" cy="195478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 rot="21049368">
              <a:off x="1571076" y="5757965"/>
              <a:ext cx="126317" cy="133968"/>
            </a:xfrm>
            <a:prstGeom prst="rect">
              <a:avLst/>
            </a:prstGeom>
            <a:solidFill>
              <a:srgbClr val="FAC090"/>
            </a:solidFill>
            <a:ln>
              <a:solidFill>
                <a:srgbClr val="FFFF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2803217" y="1584742"/>
            <a:ext cx="6046431" cy="4709318"/>
            <a:chOff x="2803217" y="1584742"/>
            <a:chExt cx="6046431" cy="4709318"/>
          </a:xfrm>
        </p:grpSpPr>
        <p:sp>
          <p:nvSpPr>
            <p:cNvPr id="3" name="TextBox 2"/>
            <p:cNvSpPr txBox="1"/>
            <p:nvPr/>
          </p:nvSpPr>
          <p:spPr>
            <a:xfrm>
              <a:off x="4191000" y="4724400"/>
              <a:ext cx="4658648" cy="1569660"/>
            </a:xfrm>
            <a:prstGeom prst="rect">
              <a:avLst/>
            </a:prstGeom>
            <a:noFill/>
            <a:ln>
              <a:solidFill>
                <a:schemeClr val="accent1">
                  <a:shade val="50000"/>
                </a:schemeClr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txBody>
            <a:bodyPr wrap="none" rtlCol="0">
              <a:spAutoFit/>
            </a:bodyPr>
            <a:lstStyle/>
            <a:p>
              <a:pPr defTabSz="914400"/>
              <a:r>
                <a:rPr lang="en-US" sz="1600" b="1" dirty="0">
                  <a:solidFill>
                    <a:srgbClr val="FF0000"/>
                  </a:solidFill>
                  <a:latin typeface="Calibri"/>
                </a:rPr>
                <a:t>Hall 1</a:t>
              </a:r>
            </a:p>
            <a:p>
              <a:pPr defTabSz="914400"/>
              <a:r>
                <a:rPr lang="en-US" sz="1600" b="1" dirty="0">
                  <a:solidFill>
                    <a:prstClr val="black"/>
                  </a:solidFill>
                  <a:latin typeface="Calibri"/>
                </a:rPr>
                <a:t>Instr.	</a:t>
              </a:r>
              <a:r>
                <a:rPr lang="en-US" sz="1600" b="1" dirty="0" err="1">
                  <a:solidFill>
                    <a:prstClr val="black"/>
                  </a:solidFill>
                  <a:latin typeface="Calibri"/>
                </a:rPr>
                <a:t>Estia</a:t>
              </a:r>
              <a:r>
                <a:rPr lang="en-US" sz="1600" b="1" dirty="0">
                  <a:solidFill>
                    <a:prstClr val="black"/>
                  </a:solidFill>
                  <a:latin typeface="Calibri"/>
                </a:rPr>
                <a:t> </a:t>
              </a:r>
              <a:r>
                <a:rPr lang="en-US" sz="1600" dirty="0">
                  <a:solidFill>
                    <a:prstClr val="black"/>
                  </a:solidFill>
                  <a:latin typeface="Calibri"/>
                </a:rPr>
                <a:t>/</a:t>
              </a:r>
              <a:r>
                <a:rPr lang="en-US" sz="1600" b="1" dirty="0">
                  <a:solidFill>
                    <a:prstClr val="black"/>
                  </a:solidFill>
                  <a:latin typeface="Calibri"/>
                </a:rPr>
                <a:t> </a:t>
              </a:r>
              <a:r>
                <a:rPr lang="en-US" sz="1600" dirty="0">
                  <a:solidFill>
                    <a:prstClr val="black"/>
                  </a:solidFill>
                  <a:latin typeface="Calibri"/>
                </a:rPr>
                <a:t>Vespa / </a:t>
              </a:r>
              <a:r>
                <a:rPr lang="en-US" sz="1600" dirty="0" err="1">
                  <a:solidFill>
                    <a:prstClr val="black"/>
                  </a:solidFill>
                  <a:latin typeface="Calibri"/>
                </a:rPr>
                <a:t>Skadi</a:t>
              </a:r>
              <a:r>
                <a:rPr lang="en-US" sz="1600" dirty="0">
                  <a:solidFill>
                    <a:prstClr val="black"/>
                  </a:solidFill>
                  <a:latin typeface="Calibri"/>
                </a:rPr>
                <a:t> / </a:t>
              </a:r>
              <a:r>
                <a:rPr lang="en-US" sz="1600" b="1" dirty="0">
                  <a:solidFill>
                    <a:prstClr val="black"/>
                  </a:solidFill>
                  <a:latin typeface="Calibri"/>
                </a:rPr>
                <a:t>Odin </a:t>
              </a:r>
              <a:r>
                <a:rPr lang="en-US" sz="1600" dirty="0">
                  <a:solidFill>
                    <a:prstClr val="black"/>
                  </a:solidFill>
                  <a:latin typeface="Calibri"/>
                </a:rPr>
                <a:t>/</a:t>
              </a:r>
              <a:r>
                <a:rPr lang="en-US" sz="1600" b="1" dirty="0">
                  <a:solidFill>
                    <a:prstClr val="black"/>
                  </a:solidFill>
                  <a:latin typeface="Calibri"/>
                </a:rPr>
                <a:t> Dream </a:t>
              </a:r>
              <a:r>
                <a:rPr lang="en-US" sz="1600" dirty="0">
                  <a:solidFill>
                    <a:prstClr val="black"/>
                  </a:solidFill>
                  <a:latin typeface="Calibri"/>
                </a:rPr>
                <a:t>/</a:t>
              </a:r>
              <a:r>
                <a:rPr lang="en-US" sz="1600" b="1" dirty="0">
                  <a:solidFill>
                    <a:prstClr val="black"/>
                  </a:solidFill>
                  <a:latin typeface="Calibri"/>
                </a:rPr>
                <a:t> </a:t>
              </a:r>
              <a:r>
                <a:rPr lang="en-US" sz="1600" dirty="0" err="1">
                  <a:solidFill>
                    <a:prstClr val="black">
                      <a:lumMod val="50000"/>
                      <a:lumOff val="50000"/>
                    </a:prstClr>
                  </a:solidFill>
                  <a:latin typeface="Calibri"/>
                </a:rPr>
                <a:t>Vor</a:t>
              </a:r>
              <a:endParaRPr lang="en-US" sz="1600" b="1" dirty="0">
                <a:solidFill>
                  <a:prstClr val="black"/>
                </a:solidFill>
                <a:latin typeface="Calibri"/>
              </a:endParaRPr>
            </a:p>
            <a:p>
              <a:pPr defTabSz="914400"/>
              <a:endParaRPr lang="en-US" sz="1600" b="1" dirty="0" smtClean="0">
                <a:solidFill>
                  <a:prstClr val="black"/>
                </a:solidFill>
                <a:latin typeface="Calibri"/>
              </a:endParaRPr>
            </a:p>
            <a:p>
              <a:pPr defTabSz="914400"/>
              <a:r>
                <a:rPr lang="en-US" sz="1600" b="1" dirty="0" smtClean="0">
                  <a:solidFill>
                    <a:srgbClr val="FF0000"/>
                  </a:solidFill>
                  <a:latin typeface="Calibri"/>
                </a:rPr>
                <a:t>D07</a:t>
              </a:r>
              <a:r>
                <a:rPr lang="en-US" sz="1600" b="1" dirty="0">
                  <a:solidFill>
                    <a:prstClr val="black"/>
                  </a:solidFill>
                  <a:latin typeface="Calibri"/>
                </a:rPr>
                <a:t>	</a:t>
              </a:r>
              <a:r>
                <a:rPr lang="en-US" sz="1600" b="1" dirty="0" smtClean="0">
                  <a:solidFill>
                    <a:prstClr val="black"/>
                  </a:solidFill>
                  <a:latin typeface="Calibri"/>
                </a:rPr>
                <a:t>labs (</a:t>
              </a:r>
              <a:r>
                <a:rPr lang="en-US" sz="1600" dirty="0" smtClean="0">
                  <a:solidFill>
                    <a:prstClr val="black"/>
                  </a:solidFill>
                  <a:latin typeface="Calibri"/>
                </a:rPr>
                <a:t>1 </a:t>
              </a:r>
              <a:r>
                <a:rPr lang="en-US" sz="1600" dirty="0">
                  <a:solidFill>
                    <a:prstClr val="black"/>
                  </a:solidFill>
                  <a:latin typeface="Calibri"/>
                </a:rPr>
                <a:t>× Life </a:t>
              </a:r>
              <a:r>
                <a:rPr lang="en-US" sz="1600" dirty="0" err="1" smtClean="0">
                  <a:solidFill>
                    <a:prstClr val="black"/>
                  </a:solidFill>
                  <a:latin typeface="Calibri"/>
                </a:rPr>
                <a:t>Science+specialized</a:t>
              </a:r>
              <a:r>
                <a:rPr lang="en-US" sz="1600" dirty="0" smtClean="0">
                  <a:solidFill>
                    <a:prstClr val="black"/>
                  </a:solidFill>
                  <a:latin typeface="Calibri"/>
                </a:rPr>
                <a:t>)</a:t>
              </a:r>
              <a:endParaRPr lang="en-US" sz="1600" dirty="0">
                <a:solidFill>
                  <a:prstClr val="black"/>
                </a:solidFill>
                <a:latin typeface="Calibri"/>
              </a:endParaRPr>
            </a:p>
            <a:p>
              <a:pPr defTabSz="914400"/>
              <a:r>
                <a:rPr lang="en-US" sz="1600" b="1" dirty="0">
                  <a:solidFill>
                    <a:srgbClr val="FF0000"/>
                  </a:solidFill>
                  <a:latin typeface="Calibri"/>
                </a:rPr>
                <a:t>D08</a:t>
              </a:r>
              <a:r>
                <a:rPr lang="en-US" sz="1600" b="1" dirty="0">
                  <a:solidFill>
                    <a:prstClr val="black"/>
                  </a:solidFill>
                  <a:latin typeface="Calibri"/>
                </a:rPr>
                <a:t>	</a:t>
              </a:r>
              <a:r>
                <a:rPr lang="en-US" sz="1600" b="1" dirty="0" smtClean="0">
                  <a:solidFill>
                    <a:prstClr val="black"/>
                  </a:solidFill>
                  <a:latin typeface="Calibri"/>
                </a:rPr>
                <a:t>labs (</a:t>
              </a:r>
              <a:r>
                <a:rPr lang="en-US" sz="1600" dirty="0" smtClean="0">
                  <a:solidFill>
                    <a:prstClr val="black"/>
                  </a:solidFill>
                  <a:latin typeface="Calibri"/>
                </a:rPr>
                <a:t>1 </a:t>
              </a:r>
              <a:r>
                <a:rPr lang="en-US" sz="1600" dirty="0">
                  <a:solidFill>
                    <a:prstClr val="black"/>
                  </a:solidFill>
                  <a:latin typeface="Calibri"/>
                </a:rPr>
                <a:t>× Chemistry, 1 x Radioactive Mat. L</a:t>
              </a:r>
              <a:r>
                <a:rPr lang="en-US" sz="1600" dirty="0" smtClean="0">
                  <a:solidFill>
                    <a:prstClr val="black"/>
                  </a:solidFill>
                  <a:latin typeface="Calibri"/>
                </a:rPr>
                <a:t>.</a:t>
              </a:r>
            </a:p>
            <a:p>
              <a:pPr defTabSz="914400"/>
              <a:r>
                <a:rPr lang="en-US" sz="1600" dirty="0" smtClean="0">
                  <a:solidFill>
                    <a:prstClr val="black"/>
                  </a:solidFill>
                  <a:latin typeface="Calibri"/>
                </a:rPr>
                <a:t>                   +</a:t>
              </a:r>
              <a:r>
                <a:rPr lang="en-US" sz="1600" dirty="0" err="1" smtClean="0">
                  <a:solidFill>
                    <a:prstClr val="black"/>
                  </a:solidFill>
                  <a:latin typeface="Calibri"/>
                </a:rPr>
                <a:t>specialiced</a:t>
              </a:r>
              <a:r>
                <a:rPr lang="en-US" sz="1600" dirty="0" smtClean="0">
                  <a:solidFill>
                    <a:prstClr val="black"/>
                  </a:solidFill>
                  <a:latin typeface="Calibri"/>
                </a:rPr>
                <a:t>)</a:t>
              </a:r>
              <a:endParaRPr lang="en-US" sz="16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4191000" y="3530092"/>
              <a:ext cx="4451283" cy="830997"/>
            </a:xfrm>
            <a:prstGeom prst="rect">
              <a:avLst/>
            </a:prstGeom>
            <a:noFill/>
            <a:ln>
              <a:solidFill>
                <a:schemeClr val="accent1">
                  <a:shade val="50000"/>
                </a:schemeClr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txBody>
            <a:bodyPr wrap="none" rtlCol="0">
              <a:spAutoFit/>
            </a:bodyPr>
            <a:lstStyle/>
            <a:p>
              <a:pPr defTabSz="914400"/>
              <a:r>
                <a:rPr lang="en-US" sz="1600" b="1" dirty="0">
                  <a:solidFill>
                    <a:srgbClr val="FF0000"/>
                  </a:solidFill>
                  <a:latin typeface="Calibri"/>
                </a:rPr>
                <a:t>Hall 2</a:t>
              </a:r>
            </a:p>
            <a:p>
              <a:pPr defTabSz="914400"/>
              <a:r>
                <a:rPr lang="en-US" sz="1600" b="1" dirty="0">
                  <a:solidFill>
                    <a:prstClr val="black"/>
                  </a:solidFill>
                  <a:latin typeface="Calibri"/>
                </a:rPr>
                <a:t>Instr.</a:t>
              </a:r>
              <a:r>
                <a:rPr lang="en-US" sz="1600" dirty="0">
                  <a:solidFill>
                    <a:srgbClr val="7F7F7F"/>
                  </a:solidFill>
                  <a:latin typeface="Calibri"/>
                </a:rPr>
                <a:t>	</a:t>
              </a:r>
              <a:r>
                <a:rPr lang="en-US" sz="1600" dirty="0" err="1">
                  <a:solidFill>
                    <a:prstClr val="black"/>
                  </a:solidFill>
                  <a:latin typeface="Calibri"/>
                </a:rPr>
                <a:t>Freia</a:t>
              </a:r>
              <a:r>
                <a:rPr lang="en-US" sz="1600" dirty="0">
                  <a:solidFill>
                    <a:prstClr val="black"/>
                  </a:solidFill>
                  <a:latin typeface="Calibri"/>
                </a:rPr>
                <a:t> / Loki / </a:t>
              </a:r>
              <a:r>
                <a:rPr lang="en-US" sz="1600" dirty="0">
                  <a:solidFill>
                    <a:srgbClr val="7F7F7F"/>
                  </a:solidFill>
                  <a:latin typeface="Calibri"/>
                </a:rPr>
                <a:t>HR-NSE </a:t>
              </a:r>
              <a:endParaRPr lang="en-US" sz="1600" dirty="0">
                <a:solidFill>
                  <a:prstClr val="black"/>
                </a:solidFill>
                <a:latin typeface="Calibri"/>
              </a:endParaRPr>
            </a:p>
            <a:p>
              <a:pPr defTabSz="914400"/>
              <a:r>
                <a:rPr lang="en-US" sz="1600" b="1" dirty="0">
                  <a:solidFill>
                    <a:srgbClr val="FF0000"/>
                  </a:solidFill>
                  <a:latin typeface="Calibri"/>
                </a:rPr>
                <a:t>D04</a:t>
              </a:r>
              <a:r>
                <a:rPr lang="en-US" sz="1600" b="1" dirty="0">
                  <a:solidFill>
                    <a:prstClr val="black"/>
                  </a:solidFill>
                  <a:latin typeface="Calibri"/>
                </a:rPr>
                <a:t>	</a:t>
              </a:r>
              <a:r>
                <a:rPr lang="en-US" sz="1600" b="1" dirty="0" smtClean="0">
                  <a:solidFill>
                    <a:prstClr val="black"/>
                  </a:solidFill>
                  <a:latin typeface="Calibri"/>
                </a:rPr>
                <a:t>Labs (</a:t>
              </a:r>
              <a:r>
                <a:rPr lang="en-US" sz="1600" dirty="0" smtClean="0">
                  <a:solidFill>
                    <a:prstClr val="black"/>
                  </a:solidFill>
                  <a:latin typeface="Calibri"/>
                </a:rPr>
                <a:t>1 </a:t>
              </a:r>
              <a:r>
                <a:rPr lang="en-US" sz="1600" dirty="0">
                  <a:solidFill>
                    <a:prstClr val="black"/>
                  </a:solidFill>
                  <a:latin typeface="Calibri"/>
                </a:rPr>
                <a:t>× Life Science, </a:t>
              </a:r>
              <a:r>
                <a:rPr lang="en-US" sz="1600" dirty="0" smtClean="0">
                  <a:solidFill>
                    <a:prstClr val="black"/>
                  </a:solidFill>
                  <a:latin typeface="Calibri"/>
                </a:rPr>
                <a:t>+ specialized labs)</a:t>
              </a:r>
              <a:endParaRPr lang="en-US" sz="16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803217" y="1584742"/>
              <a:ext cx="4225836" cy="156966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>
                  <a:shade val="50000"/>
                </a:schemeClr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txBody>
            <a:bodyPr wrap="square" rtlCol="0">
              <a:spAutoFit/>
            </a:bodyPr>
            <a:lstStyle/>
            <a:p>
              <a:pPr defTabSz="914400"/>
              <a:r>
                <a:rPr lang="en-US" sz="1600" b="1" dirty="0">
                  <a:solidFill>
                    <a:srgbClr val="FF0000"/>
                  </a:solidFill>
                  <a:latin typeface="Calibri"/>
                </a:rPr>
                <a:t>Hall3</a:t>
              </a:r>
            </a:p>
            <a:p>
              <a:pPr defTabSz="914400"/>
              <a:r>
                <a:rPr lang="en-US" sz="1600" b="1" dirty="0">
                  <a:solidFill>
                    <a:prstClr val="black"/>
                  </a:solidFill>
                  <a:latin typeface="Calibri"/>
                </a:rPr>
                <a:t>Instr.</a:t>
              </a:r>
              <a:r>
                <a:rPr lang="en-US" sz="1600" dirty="0">
                  <a:solidFill>
                    <a:prstClr val="black"/>
                  </a:solidFill>
                  <a:latin typeface="Calibri"/>
                </a:rPr>
                <a:t>	NMX / Beer / C-Spec / </a:t>
              </a:r>
              <a:r>
                <a:rPr lang="en-US" sz="1600" dirty="0" err="1">
                  <a:solidFill>
                    <a:prstClr val="black"/>
                  </a:solidFill>
                  <a:latin typeface="Calibri"/>
                </a:rPr>
                <a:t>Bifrost</a:t>
              </a:r>
              <a:r>
                <a:rPr lang="en-US" sz="1600" dirty="0">
                  <a:solidFill>
                    <a:prstClr val="black"/>
                  </a:solidFill>
                  <a:latin typeface="Calibri"/>
                </a:rPr>
                <a:t> </a:t>
              </a:r>
            </a:p>
            <a:p>
              <a:pPr defTabSz="914400"/>
              <a:r>
                <a:rPr lang="en-US" sz="1600" dirty="0">
                  <a:solidFill>
                    <a:prstClr val="black"/>
                  </a:solidFill>
                  <a:latin typeface="Calibri"/>
                </a:rPr>
                <a:t>	Miracles / Magic </a:t>
              </a:r>
              <a:r>
                <a:rPr lang="en-US" sz="1600" b="1" dirty="0">
                  <a:solidFill>
                    <a:prstClr val="black"/>
                  </a:solidFill>
                  <a:latin typeface="Calibri"/>
                </a:rPr>
                <a:t>/ </a:t>
              </a:r>
              <a:r>
                <a:rPr lang="en-US" sz="1600" dirty="0">
                  <a:solidFill>
                    <a:prstClr val="black"/>
                  </a:solidFill>
                  <a:latin typeface="Calibri"/>
                </a:rPr>
                <a:t>T-Rex / </a:t>
              </a:r>
              <a:r>
                <a:rPr lang="en-US" sz="1600" dirty="0" err="1">
                  <a:solidFill>
                    <a:prstClr val="black"/>
                  </a:solidFill>
                  <a:latin typeface="Calibri"/>
                </a:rPr>
                <a:t>Heimdal</a:t>
              </a:r>
              <a:endParaRPr lang="en-US" sz="1600" b="1" dirty="0">
                <a:solidFill>
                  <a:prstClr val="black"/>
                </a:solidFill>
                <a:latin typeface="Calibri"/>
              </a:endParaRPr>
            </a:p>
            <a:p>
              <a:pPr defTabSz="914400"/>
              <a:r>
                <a:rPr lang="en-US" sz="1600" b="1" dirty="0">
                  <a:solidFill>
                    <a:srgbClr val="FF0000"/>
                  </a:solidFill>
                  <a:latin typeface="Calibri"/>
                </a:rPr>
                <a:t>E03</a:t>
              </a:r>
              <a:r>
                <a:rPr lang="en-US" sz="1600" b="1" dirty="0">
                  <a:solidFill>
                    <a:prstClr val="black"/>
                  </a:solidFill>
                  <a:latin typeface="Calibri"/>
                </a:rPr>
                <a:t>	</a:t>
              </a:r>
              <a:r>
                <a:rPr lang="en-US" sz="1600" b="1" dirty="0" smtClean="0">
                  <a:solidFill>
                    <a:prstClr val="black"/>
                  </a:solidFill>
                  <a:latin typeface="Calibri"/>
                </a:rPr>
                <a:t>workshops, labs (</a:t>
              </a:r>
              <a:r>
                <a:rPr lang="en-US" sz="1600" dirty="0" smtClean="0">
                  <a:solidFill>
                    <a:prstClr val="black"/>
                  </a:solidFill>
                  <a:latin typeface="Calibri"/>
                </a:rPr>
                <a:t>1 </a:t>
              </a:r>
              <a:r>
                <a:rPr lang="en-US" sz="1600" dirty="0">
                  <a:solidFill>
                    <a:prstClr val="black"/>
                  </a:solidFill>
                  <a:latin typeface="Calibri"/>
                </a:rPr>
                <a:t>× </a:t>
              </a:r>
              <a:r>
                <a:rPr lang="en-US" sz="1600" dirty="0" smtClean="0">
                  <a:solidFill>
                    <a:prstClr val="black"/>
                  </a:solidFill>
                  <a:latin typeface="Calibri"/>
                </a:rPr>
                <a:t>Engineering)</a:t>
              </a:r>
              <a:endParaRPr lang="en-US" sz="1600" dirty="0">
                <a:solidFill>
                  <a:prstClr val="black"/>
                </a:solidFill>
                <a:latin typeface="Calibri"/>
              </a:endParaRPr>
            </a:p>
            <a:p>
              <a:pPr defTabSz="914400"/>
              <a:r>
                <a:rPr lang="en-US" sz="1600" b="1" dirty="0">
                  <a:solidFill>
                    <a:srgbClr val="FF0000"/>
                  </a:solidFill>
                  <a:latin typeface="Calibri"/>
                </a:rPr>
                <a:t>E04</a:t>
              </a:r>
              <a:r>
                <a:rPr lang="en-US" sz="1600" b="1" dirty="0">
                  <a:solidFill>
                    <a:prstClr val="black"/>
                  </a:solidFill>
                  <a:latin typeface="Calibri"/>
                </a:rPr>
                <a:t>	</a:t>
              </a:r>
              <a:r>
                <a:rPr lang="en-US" sz="1600" b="1" dirty="0" smtClean="0">
                  <a:solidFill>
                    <a:prstClr val="black"/>
                  </a:solidFill>
                  <a:latin typeface="Calibri"/>
                </a:rPr>
                <a:t>labs (</a:t>
              </a:r>
              <a:r>
                <a:rPr lang="en-US" sz="1600" dirty="0" smtClean="0">
                  <a:solidFill>
                    <a:prstClr val="black"/>
                  </a:solidFill>
                  <a:latin typeface="Calibri"/>
                </a:rPr>
                <a:t>1 </a:t>
              </a:r>
              <a:r>
                <a:rPr lang="en-US" sz="1600" dirty="0">
                  <a:solidFill>
                    <a:prstClr val="black"/>
                  </a:solidFill>
                  <a:latin typeface="Calibri"/>
                </a:rPr>
                <a:t>× Life Science, </a:t>
              </a:r>
              <a:r>
                <a:rPr lang="en-US" sz="1600" dirty="0" smtClean="0">
                  <a:solidFill>
                    <a:prstClr val="black"/>
                  </a:solidFill>
                  <a:latin typeface="Calibri"/>
                </a:rPr>
                <a:t>1 </a:t>
              </a:r>
              <a:r>
                <a:rPr lang="en-US" sz="1600" dirty="0">
                  <a:solidFill>
                    <a:prstClr val="black"/>
                  </a:solidFill>
                  <a:latin typeface="Calibri"/>
                </a:rPr>
                <a:t>× Chemistry, </a:t>
              </a:r>
              <a:endParaRPr lang="en-US" sz="1600" dirty="0" smtClean="0">
                <a:solidFill>
                  <a:prstClr val="black"/>
                </a:solidFill>
                <a:latin typeface="Calibri"/>
              </a:endParaRPr>
            </a:p>
            <a:p>
              <a:pPr defTabSz="914400"/>
              <a:r>
                <a:rPr lang="en-US" sz="1600" dirty="0">
                  <a:solidFill>
                    <a:prstClr val="black"/>
                  </a:solidFill>
                  <a:latin typeface="Calibri"/>
                </a:rPr>
                <a:t>	</a:t>
              </a:r>
              <a:r>
                <a:rPr lang="en-US" sz="1600" dirty="0" smtClean="0">
                  <a:solidFill>
                    <a:prstClr val="black"/>
                  </a:solidFill>
                  <a:latin typeface="Calibri"/>
                </a:rPr>
                <a:t>+ characterization/specialized labs)</a:t>
              </a:r>
              <a:endParaRPr lang="en-US" sz="1600" dirty="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38" name="Slide Number Placeholder 3"/>
          <p:cNvSpPr txBox="1">
            <a:spLocks/>
          </p:cNvSpPr>
          <p:nvPr/>
        </p:nvSpPr>
        <p:spPr>
          <a:xfrm>
            <a:off x="7812360" y="6542613"/>
            <a:ext cx="874440" cy="365125"/>
          </a:xfrm>
          <a:prstGeom prst="rect">
            <a:avLst/>
          </a:prstGeom>
        </p:spPr>
        <p:txBody>
          <a:bodyPr vert="horz" lIns="91432" tIns="45716" rIns="91432" bIns="45716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51115BC-487E-4422-894C-CB7CD3E79223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17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0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542613"/>
            <a:ext cx="946448" cy="365125"/>
          </a:xfrm>
        </p:spPr>
        <p:txBody>
          <a:bodyPr/>
          <a:lstStyle/>
          <a:p>
            <a:fld id="{BE7F1480-C240-7241-B16F-974441BA4F7A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02/10/2016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cxnSp>
        <p:nvCxnSpPr>
          <p:cNvPr id="30" name="Straight Connector 29"/>
          <p:cNvCxnSpPr>
            <a:stCxn id="16" idx="1"/>
            <a:endCxn id="16" idx="3"/>
          </p:cNvCxnSpPr>
          <p:nvPr/>
        </p:nvCxnSpPr>
        <p:spPr>
          <a:xfrm>
            <a:off x="2803217" y="2369572"/>
            <a:ext cx="42258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4233817" y="4023960"/>
            <a:ext cx="440846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stCxn id="3" idx="1"/>
            <a:endCxn id="3" idx="3"/>
          </p:cNvCxnSpPr>
          <p:nvPr/>
        </p:nvCxnSpPr>
        <p:spPr>
          <a:xfrm>
            <a:off x="4191000" y="5509230"/>
            <a:ext cx="46586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H="1" flipV="1">
            <a:off x="1507386" y="5511067"/>
            <a:ext cx="47668" cy="44174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273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>
            <a:grpSpLocks noChangeAspect="1"/>
          </p:cNvGrpSpPr>
          <p:nvPr/>
        </p:nvGrpSpPr>
        <p:grpSpPr>
          <a:xfrm>
            <a:off x="-1932980" y="1591641"/>
            <a:ext cx="7038381" cy="5157193"/>
            <a:chOff x="2483768" y="1745987"/>
            <a:chExt cx="6976719" cy="5112013"/>
          </a:xfrm>
        </p:grpSpPr>
        <p:grpSp>
          <p:nvGrpSpPr>
            <p:cNvPr id="29" name="Group 28"/>
            <p:cNvGrpSpPr/>
            <p:nvPr/>
          </p:nvGrpSpPr>
          <p:grpSpPr>
            <a:xfrm>
              <a:off x="2483768" y="1745987"/>
              <a:ext cx="6976719" cy="5067389"/>
              <a:chOff x="2483768" y="1745987"/>
              <a:chExt cx="6976719" cy="5067389"/>
            </a:xfrm>
          </p:grpSpPr>
          <p:grpSp>
            <p:nvGrpSpPr>
              <p:cNvPr id="32" name="Group 31"/>
              <p:cNvGrpSpPr/>
              <p:nvPr/>
            </p:nvGrpSpPr>
            <p:grpSpPr>
              <a:xfrm>
                <a:off x="2483768" y="1772816"/>
                <a:ext cx="6976719" cy="5040560"/>
                <a:chOff x="2483768" y="1484784"/>
                <a:chExt cx="6976719" cy="5040560"/>
              </a:xfrm>
            </p:grpSpPr>
            <p:pic>
              <p:nvPicPr>
                <p:cNvPr id="34" name="Picture 33"/>
                <p:cNvPicPr>
                  <a:picLocks noChangeAspect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034" t="3409" r="12300"/>
                <a:stretch/>
              </p:blipFill>
              <p:spPr>
                <a:xfrm>
                  <a:off x="4856236" y="1564977"/>
                  <a:ext cx="4604251" cy="4960367"/>
                </a:xfrm>
                <a:prstGeom prst="rect">
                  <a:avLst/>
                </a:prstGeom>
              </p:spPr>
            </p:pic>
            <p:sp>
              <p:nvSpPr>
                <p:cNvPr id="35" name="Rectangle 34"/>
                <p:cNvSpPr/>
                <p:nvPr/>
              </p:nvSpPr>
              <p:spPr>
                <a:xfrm>
                  <a:off x="2483768" y="1484784"/>
                  <a:ext cx="2952328" cy="792088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400"/>
                  <a:endParaRPr lang="en-US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</p:grpSp>
          <p:sp>
            <p:nvSpPr>
              <p:cNvPr id="33" name="Rectangle 32"/>
              <p:cNvSpPr/>
              <p:nvPr/>
            </p:nvSpPr>
            <p:spPr>
              <a:xfrm rot="19559597">
                <a:off x="4789991" y="1745987"/>
                <a:ext cx="1138465" cy="65002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sp>
          <p:nvSpPr>
            <p:cNvPr id="30" name="Rectangle 29"/>
            <p:cNvSpPr/>
            <p:nvPr/>
          </p:nvSpPr>
          <p:spPr>
            <a:xfrm>
              <a:off x="4355976" y="4715860"/>
              <a:ext cx="1368152" cy="214214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4572000" y="5589240"/>
              <a:ext cx="1368152" cy="98911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7047383" y="3048000"/>
            <a:ext cx="1944217" cy="1389395"/>
            <a:chOff x="518764" y="2046220"/>
            <a:chExt cx="3823335" cy="2469515"/>
          </a:xfrm>
        </p:grpSpPr>
        <p:sp>
          <p:nvSpPr>
            <p:cNvPr id="7" name="Rounded Rectangle 6"/>
            <p:cNvSpPr/>
            <p:nvPr/>
          </p:nvSpPr>
          <p:spPr>
            <a:xfrm>
              <a:off x="518764" y="2046220"/>
              <a:ext cx="3823335" cy="2469515"/>
            </a:xfrm>
            <a:prstGeom prst="round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r">
                <a:lnSpc>
                  <a:spcPts val="1400"/>
                </a:lnSpc>
                <a:spcBef>
                  <a:spcPts val="0"/>
                </a:spcBef>
                <a:spcAft>
                  <a:spcPts val="1200"/>
                </a:spcAft>
              </a:pPr>
              <a:r>
                <a:rPr lang="en-GB" sz="2000" dirty="0" smtClean="0">
                  <a:effectLst/>
                  <a:ea typeface="Calibri"/>
                  <a:cs typeface="Times New Roman"/>
                </a:rPr>
                <a:t>Experimental</a:t>
              </a:r>
            </a:p>
            <a:p>
              <a:pPr marL="0" marR="0" algn="r">
                <a:lnSpc>
                  <a:spcPts val="1400"/>
                </a:lnSpc>
                <a:spcBef>
                  <a:spcPts val="0"/>
                </a:spcBef>
                <a:spcAft>
                  <a:spcPts val="1200"/>
                </a:spcAft>
              </a:pPr>
              <a:r>
                <a:rPr lang="en-GB" sz="2000" dirty="0" smtClean="0">
                  <a:effectLst/>
                  <a:ea typeface="Calibri"/>
                  <a:cs typeface="Times New Roman"/>
                </a:rPr>
                <a:t>  Cave - </a:t>
              </a:r>
            </a:p>
            <a:p>
              <a:pPr marL="0" marR="0" algn="r">
                <a:lnSpc>
                  <a:spcPts val="1400"/>
                </a:lnSpc>
                <a:spcBef>
                  <a:spcPts val="0"/>
                </a:spcBef>
                <a:spcAft>
                  <a:spcPts val="1200"/>
                </a:spcAft>
              </a:pPr>
              <a:r>
                <a:rPr lang="en-GB" sz="2000" i="1" dirty="0" smtClean="0">
                  <a:ea typeface="Calibri"/>
                  <a:cs typeface="Times New Roman"/>
                </a:rPr>
                <a:t>Closed</a:t>
              </a:r>
            </a:p>
            <a:p>
              <a:pPr marL="0" marR="0" algn="r">
                <a:lnSpc>
                  <a:spcPts val="1400"/>
                </a:lnSpc>
                <a:spcBef>
                  <a:spcPts val="0"/>
                </a:spcBef>
                <a:spcAft>
                  <a:spcPts val="1200"/>
                </a:spcAft>
              </a:pPr>
              <a:r>
                <a:rPr lang="en-GB" sz="2000" i="1" dirty="0">
                  <a:ea typeface="Calibri"/>
                  <a:cs typeface="Times New Roman"/>
                </a:rPr>
                <a:t>S</a:t>
              </a:r>
              <a:r>
                <a:rPr lang="en-GB" sz="2000" i="1" dirty="0" smtClean="0">
                  <a:effectLst/>
                  <a:ea typeface="Calibri"/>
                  <a:cs typeface="Times New Roman"/>
                </a:rPr>
                <a:t>hutter</a:t>
              </a:r>
              <a:endParaRPr lang="en-US" sz="2000" i="1" dirty="0">
                <a:effectLst/>
                <a:ea typeface="Calibri"/>
                <a:cs typeface="Times New Roman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535833" y="2937191"/>
              <a:ext cx="1772575" cy="1540786"/>
            </a:xfrm>
            <a:prstGeom prst="ellipse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ts val="1400"/>
                </a:lnSpc>
                <a:spcBef>
                  <a:spcPts val="0"/>
                </a:spcBef>
                <a:spcAft>
                  <a:spcPts val="1200"/>
                </a:spcAft>
              </a:pPr>
              <a:r>
                <a:rPr lang="en-GB" sz="2000" dirty="0" smtClean="0">
                  <a:effectLst/>
                  <a:ea typeface="Calibri"/>
                  <a:cs typeface="Times New Roman"/>
                </a:rPr>
                <a:t>sample</a:t>
              </a:r>
              <a:endParaRPr lang="en-US" sz="2000" dirty="0">
                <a:effectLst/>
                <a:ea typeface="Calibri"/>
                <a:cs typeface="Times New Roman"/>
              </a:endParaRPr>
            </a:p>
          </p:txBody>
        </p:sp>
      </p:grpSp>
      <p:sp>
        <p:nvSpPr>
          <p:cNvPr id="9" name="Rounded Rectangle 8"/>
          <p:cNvSpPr/>
          <p:nvPr/>
        </p:nvSpPr>
        <p:spPr>
          <a:xfrm>
            <a:off x="5211687" y="3706694"/>
            <a:ext cx="1800200" cy="504056"/>
          </a:xfrm>
          <a:prstGeom prst="roundRect">
            <a:avLst/>
          </a:prstGeom>
          <a:solidFill>
            <a:srgbClr val="7030A0"/>
          </a:solidFill>
          <a:ln w="698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beamline</a:t>
            </a:r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7123583" y="5392405"/>
            <a:ext cx="1944217" cy="1389395"/>
          </a:xfrm>
          <a:prstGeom prst="roundRect">
            <a:avLst/>
          </a:prstGeom>
          <a:solidFill>
            <a:srgbClr val="7030A0"/>
          </a:solidFill>
          <a:ln w="952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ts val="1400"/>
              </a:lnSpc>
              <a:spcBef>
                <a:spcPts val="0"/>
              </a:spcBef>
              <a:spcAft>
                <a:spcPts val="1200"/>
              </a:spcAft>
            </a:pPr>
            <a:r>
              <a:rPr lang="en-GB" sz="2000" dirty="0" smtClean="0">
                <a:effectLst/>
                <a:ea typeface="Calibri"/>
                <a:cs typeface="Times New Roman"/>
              </a:rPr>
              <a:t>Experimental</a:t>
            </a:r>
          </a:p>
          <a:p>
            <a:pPr marL="0" marR="0" algn="r">
              <a:lnSpc>
                <a:spcPts val="1400"/>
              </a:lnSpc>
              <a:spcBef>
                <a:spcPts val="0"/>
              </a:spcBef>
              <a:spcAft>
                <a:spcPts val="1200"/>
              </a:spcAft>
            </a:pPr>
            <a:r>
              <a:rPr lang="en-GB" sz="2000" dirty="0" smtClean="0">
                <a:effectLst/>
                <a:ea typeface="Calibri"/>
                <a:cs typeface="Times New Roman"/>
              </a:rPr>
              <a:t>  Cave – </a:t>
            </a:r>
            <a:endParaRPr lang="en-GB" sz="2000" dirty="0">
              <a:ea typeface="Calibri"/>
              <a:cs typeface="Times New Roman"/>
            </a:endParaRPr>
          </a:p>
          <a:p>
            <a:pPr marL="0" marR="0" algn="r">
              <a:lnSpc>
                <a:spcPts val="1400"/>
              </a:lnSpc>
              <a:spcBef>
                <a:spcPts val="0"/>
              </a:spcBef>
              <a:spcAft>
                <a:spcPts val="1200"/>
              </a:spcAft>
            </a:pPr>
            <a:r>
              <a:rPr lang="en-GB" sz="2000" dirty="0" smtClean="0">
                <a:effectLst/>
                <a:ea typeface="Calibri"/>
                <a:cs typeface="Times New Roman"/>
              </a:rPr>
              <a:t>Open</a:t>
            </a:r>
            <a:endParaRPr lang="en-GB" sz="2000" i="1" dirty="0" smtClean="0">
              <a:ea typeface="Calibri"/>
              <a:cs typeface="Times New Roman"/>
            </a:endParaRPr>
          </a:p>
          <a:p>
            <a:pPr marL="0" marR="0" algn="r">
              <a:lnSpc>
                <a:spcPts val="1400"/>
              </a:lnSpc>
              <a:spcBef>
                <a:spcPts val="0"/>
              </a:spcBef>
              <a:spcAft>
                <a:spcPts val="1200"/>
              </a:spcAft>
            </a:pPr>
            <a:r>
              <a:rPr lang="en-GB" sz="2000" i="1" dirty="0">
                <a:ea typeface="Calibri"/>
                <a:cs typeface="Times New Roman"/>
              </a:rPr>
              <a:t>S</a:t>
            </a:r>
            <a:r>
              <a:rPr lang="en-GB" sz="2000" i="1" dirty="0" smtClean="0">
                <a:effectLst/>
                <a:ea typeface="Calibri"/>
                <a:cs typeface="Times New Roman"/>
              </a:rPr>
              <a:t>hutter</a:t>
            </a:r>
            <a:endParaRPr lang="en-US" sz="2000" i="1" dirty="0">
              <a:effectLst/>
              <a:ea typeface="Calibri"/>
              <a:cs typeface="Times New Roman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7179155" y="5881959"/>
            <a:ext cx="901378" cy="866875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ts val="1400"/>
              </a:lnSpc>
              <a:spcBef>
                <a:spcPts val="0"/>
              </a:spcBef>
              <a:spcAft>
                <a:spcPts val="1200"/>
              </a:spcAft>
            </a:pPr>
            <a:r>
              <a:rPr lang="en-GB" sz="2000" dirty="0" smtClean="0">
                <a:effectLst/>
                <a:ea typeface="Calibri"/>
                <a:cs typeface="Times New Roman"/>
              </a:rPr>
              <a:t>sample</a:t>
            </a:r>
            <a:endParaRPr lang="en-US" sz="2000" dirty="0">
              <a:effectLst/>
              <a:ea typeface="Calibri"/>
              <a:cs typeface="Times New Roman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5287887" y="6051099"/>
            <a:ext cx="1800200" cy="504056"/>
          </a:xfrm>
          <a:prstGeom prst="roundRect">
            <a:avLst/>
          </a:prstGeom>
          <a:solidFill>
            <a:srgbClr val="7030A0"/>
          </a:solidFill>
          <a:ln w="698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beamline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751804" y="4572000"/>
            <a:ext cx="28587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Shielding with active </a:t>
            </a:r>
          </a:p>
          <a:p>
            <a:r>
              <a:rPr lang="en-US" dirty="0" smtClean="0"/>
              <a:t>Personal Safety System (PSS)</a:t>
            </a:r>
            <a:endParaRPr lang="en-US" dirty="0"/>
          </a:p>
        </p:txBody>
      </p:sp>
      <p:cxnSp>
        <p:nvCxnSpPr>
          <p:cNvPr id="10" name="Straight Arrow Connector 9"/>
          <p:cNvCxnSpPr>
            <a:stCxn id="3" idx="0"/>
            <a:endCxn id="9" idx="2"/>
          </p:cNvCxnSpPr>
          <p:nvPr/>
        </p:nvCxnSpPr>
        <p:spPr>
          <a:xfrm flipH="1" flipV="1">
            <a:off x="6111787" y="4210750"/>
            <a:ext cx="1069415" cy="3612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3" idx="2"/>
            <a:endCxn id="13" idx="0"/>
          </p:cNvCxnSpPr>
          <p:nvPr/>
        </p:nvCxnSpPr>
        <p:spPr>
          <a:xfrm flipH="1">
            <a:off x="6187987" y="5218331"/>
            <a:ext cx="993215" cy="83276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7029798" y="6074449"/>
            <a:ext cx="149357" cy="457356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167108" y="1618707"/>
            <a:ext cx="23723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u="sng" dirty="0" smtClean="0"/>
              <a:t>FLEXIBLE ZONING</a:t>
            </a:r>
            <a:endParaRPr lang="en-US" sz="2400" u="sng" dirty="0"/>
          </a:p>
        </p:txBody>
      </p:sp>
      <p:sp>
        <p:nvSpPr>
          <p:cNvPr id="24" name="Rectangle 23"/>
          <p:cNvSpPr/>
          <p:nvPr/>
        </p:nvSpPr>
        <p:spPr>
          <a:xfrm>
            <a:off x="5568986" y="1524000"/>
            <a:ext cx="755614" cy="2286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6338101" y="1447800"/>
            <a:ext cx="2729699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dirty="0" smtClean="0"/>
              <a:t>Supervised</a:t>
            </a:r>
          </a:p>
          <a:p>
            <a:pPr>
              <a:spcBef>
                <a:spcPts val="600"/>
              </a:spcBef>
            </a:pPr>
            <a:r>
              <a:rPr lang="en-US" dirty="0" smtClean="0"/>
              <a:t>Unrestricted controlled </a:t>
            </a:r>
          </a:p>
          <a:p>
            <a:pPr>
              <a:spcBef>
                <a:spcPts val="600"/>
              </a:spcBef>
            </a:pPr>
            <a:r>
              <a:rPr lang="en-US" dirty="0" smtClean="0"/>
              <a:t>Restricted controlled </a:t>
            </a:r>
          </a:p>
          <a:p>
            <a:pPr>
              <a:spcBef>
                <a:spcPts val="600"/>
              </a:spcBef>
            </a:pPr>
            <a:r>
              <a:rPr lang="en-US" dirty="0" smtClean="0"/>
              <a:t>Highly restricted controlled</a:t>
            </a:r>
          </a:p>
        </p:txBody>
      </p:sp>
      <p:sp>
        <p:nvSpPr>
          <p:cNvPr id="26" name="Rectangle 25"/>
          <p:cNvSpPr/>
          <p:nvPr/>
        </p:nvSpPr>
        <p:spPr>
          <a:xfrm>
            <a:off x="5568986" y="1905000"/>
            <a:ext cx="755614" cy="228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5568986" y="2209800"/>
            <a:ext cx="755614" cy="2286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5568986" y="2514600"/>
            <a:ext cx="755614" cy="2286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76200" y="152400"/>
            <a:ext cx="73423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>
                <a:solidFill>
                  <a:srgbClr val="FFFFFF"/>
                </a:solidFill>
              </a:rPr>
              <a:t>Zoning for experimental hall &amp; labs</a:t>
            </a:r>
            <a:r>
              <a:rPr lang="en-GB" dirty="0" smtClean="0"/>
              <a:t>: </a:t>
            </a:r>
          </a:p>
          <a:p>
            <a:pPr algn="r"/>
            <a:r>
              <a:rPr lang="en-GB" dirty="0" smtClean="0"/>
              <a:t>one supervised zone</a:t>
            </a:r>
            <a:endParaRPr lang="en-GB" dirty="0"/>
          </a:p>
        </p:txBody>
      </p:sp>
      <p:sp>
        <p:nvSpPr>
          <p:cNvPr id="22" name="Rectangle 21"/>
          <p:cNvSpPr/>
          <p:nvPr/>
        </p:nvSpPr>
        <p:spPr>
          <a:xfrm>
            <a:off x="-44225" y="3925669"/>
            <a:ext cx="187237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x-none" altLang="ja-JP" smtClean="0">
                <a:solidFill>
                  <a:srgbClr val="000000"/>
                </a:solidFill>
                <a:ea typeface="ＭＳ Ｐゴシック" charset="0"/>
                <a:cs typeface="Tahoma" charset="0"/>
                <a:sym typeface="Tahoma" charset="0"/>
              </a:rPr>
              <a:t>access control</a:t>
            </a:r>
            <a:r>
              <a:rPr lang="en-US" altLang="ja-JP" dirty="0" smtClean="0">
                <a:solidFill>
                  <a:srgbClr val="000000"/>
                </a:solidFill>
                <a:ea typeface="ＭＳ Ｐゴシック" charset="0"/>
                <a:cs typeface="Tahoma" charset="0"/>
                <a:sym typeface="Tahoma" charset="0"/>
              </a:rPr>
              <a:t>,</a:t>
            </a:r>
          </a:p>
          <a:p>
            <a:r>
              <a:rPr lang="en-US" dirty="0" smtClean="0">
                <a:solidFill>
                  <a:srgbClr val="000000"/>
                </a:solidFill>
                <a:ea typeface="ＭＳ Ｐゴシック" charset="0"/>
                <a:cs typeface="Tahoma" charset="0"/>
                <a:sym typeface="Tahoma" charset="0"/>
              </a:rPr>
              <a:t>radiation monitor.</a:t>
            </a:r>
            <a:endParaRPr lang="sv-SE" dirty="0"/>
          </a:p>
        </p:txBody>
      </p:sp>
      <p:sp>
        <p:nvSpPr>
          <p:cNvPr id="36" name="5-Point Star 35"/>
          <p:cNvSpPr/>
          <p:nvPr/>
        </p:nvSpPr>
        <p:spPr>
          <a:xfrm>
            <a:off x="43671" y="3726004"/>
            <a:ext cx="288032" cy="288032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7" name="5-Point Star 36"/>
          <p:cNvSpPr/>
          <p:nvPr/>
        </p:nvSpPr>
        <p:spPr>
          <a:xfrm>
            <a:off x="76200" y="4572000"/>
            <a:ext cx="288032" cy="288032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-76200" y="4800600"/>
            <a:ext cx="153388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>
                <a:solidFill>
                  <a:srgbClr val="000000"/>
                </a:solidFill>
                <a:ea typeface="ＭＳ Ｐゴシック" charset="0"/>
                <a:cs typeface="Tahoma" charset="0"/>
                <a:sym typeface="Tahoma" charset="0"/>
              </a:rPr>
              <a:t>Rad. Mat. Lab</a:t>
            </a:r>
            <a:r>
              <a:rPr lang="en-US" dirty="0" smtClean="0">
                <a:solidFill>
                  <a:srgbClr val="000000"/>
                </a:solidFill>
                <a:ea typeface="ＭＳ Ｐゴシック" charset="0"/>
                <a:cs typeface="Tahoma" charset="0"/>
                <a:sym typeface="Tahoma" charset="0"/>
              </a:rPr>
              <a:t>.</a:t>
            </a:r>
          </a:p>
          <a:p>
            <a:r>
              <a:rPr lang="en-US" dirty="0" smtClean="0">
                <a:solidFill>
                  <a:srgbClr val="000000"/>
                </a:solidFill>
                <a:ea typeface="ＭＳ Ｐゴシック" charset="0"/>
                <a:cs typeface="Tahoma" charset="0"/>
                <a:sym typeface="Tahoma" charset="0"/>
              </a:rPr>
              <a:t>RML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20563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52400"/>
            <a:ext cx="7342336" cy="1143000"/>
          </a:xfrm>
        </p:spPr>
        <p:txBody>
          <a:bodyPr/>
          <a:lstStyle/>
          <a:p>
            <a:r>
              <a:rPr lang="en-GB" dirty="0" smtClean="0">
                <a:solidFill>
                  <a:srgbClr val="FFFFFF"/>
                </a:solidFill>
              </a:rPr>
              <a:t>Science Directorate</a:t>
            </a:r>
            <a:r>
              <a:rPr lang="en-GB" dirty="0" smtClean="0"/>
              <a:t>: Experimental Facilities</a:t>
            </a:r>
            <a:endParaRPr lang="en-GB" noProof="0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7984" y="1484784"/>
            <a:ext cx="4752830" cy="4896544"/>
          </a:xfrm>
          <a:prstGeom prst="rect">
            <a:avLst/>
          </a:prstGeom>
        </p:spPr>
      </p:pic>
      <p:pic>
        <p:nvPicPr>
          <p:cNvPr id="16" name="Picture 1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303" y="4890683"/>
            <a:ext cx="5970905" cy="1846580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6512" y="1484784"/>
            <a:ext cx="4576578" cy="3888432"/>
          </a:xfrm>
        </p:spPr>
        <p:txBody>
          <a:bodyPr>
            <a:noAutofit/>
          </a:bodyPr>
          <a:lstStyle/>
          <a:p>
            <a:pPr fontAlgn="base">
              <a:spcBef>
                <a:spcPts val="750"/>
              </a:spcBef>
              <a:spcAft>
                <a:spcPct val="0"/>
              </a:spcAft>
            </a:pPr>
            <a:r>
              <a:rPr lang="x-none" altLang="ja-JP" sz="1800" b="1" dirty="0" smtClean="0">
                <a:solidFill>
                  <a:srgbClr val="000000"/>
                </a:solidFill>
                <a:ea typeface="ＭＳ Ｐゴシック" charset="0"/>
                <a:cs typeface="Tahoma" charset="0"/>
                <a:sym typeface="Tahoma" charset="0"/>
              </a:rPr>
              <a:t>Experimental Halls </a:t>
            </a:r>
            <a:r>
              <a:rPr lang="x-none" altLang="ja-JP" sz="1800" dirty="0" smtClean="0">
                <a:solidFill>
                  <a:srgbClr val="000000"/>
                </a:solidFill>
                <a:ea typeface="ＭＳ Ｐゴシック" charset="0"/>
                <a:cs typeface="Tahoma" charset="0"/>
                <a:sym typeface="Tahoma" charset="0"/>
              </a:rPr>
              <a:t>host </a:t>
            </a:r>
            <a:r>
              <a:rPr lang="en-US" altLang="ja-JP" sz="1800" dirty="0" err="1" smtClean="0">
                <a:solidFill>
                  <a:srgbClr val="000000"/>
                </a:solidFill>
                <a:ea typeface="ＭＳ Ｐゴシック" charset="0"/>
                <a:cs typeface="Tahoma" charset="0"/>
                <a:sym typeface="Tahoma" charset="0"/>
              </a:rPr>
              <a:t>i</a:t>
            </a:r>
            <a:r>
              <a:rPr lang="x-none" altLang="ja-JP" sz="1800" smtClean="0">
                <a:solidFill>
                  <a:srgbClr val="000000"/>
                </a:solidFill>
                <a:ea typeface="ＭＳ Ｐゴシック" charset="0"/>
                <a:cs typeface="Tahoma" charset="0"/>
                <a:sym typeface="Tahoma" charset="0"/>
              </a:rPr>
              <a:t>nstrument</a:t>
            </a:r>
            <a:r>
              <a:rPr lang="en-US" altLang="ja-JP" sz="1800" dirty="0">
                <a:solidFill>
                  <a:srgbClr val="000000"/>
                </a:solidFill>
                <a:ea typeface="ＭＳ Ｐゴシック" charset="0"/>
                <a:cs typeface="Tahoma" charset="0"/>
                <a:sym typeface="Tahoma" charset="0"/>
              </a:rPr>
              <a:t>s</a:t>
            </a:r>
            <a:r>
              <a:rPr lang="en-US" altLang="ja-JP" sz="1800" dirty="0" smtClean="0">
                <a:solidFill>
                  <a:srgbClr val="000000"/>
                </a:solidFill>
                <a:ea typeface="ＭＳ Ｐゴシック" charset="0"/>
                <a:cs typeface="Tahoma" charset="0"/>
                <a:sym typeface="Tahoma" charset="0"/>
              </a:rPr>
              <a:t> and bunker</a:t>
            </a:r>
          </a:p>
          <a:p>
            <a:pPr fontAlgn="base">
              <a:spcBef>
                <a:spcPts val="750"/>
              </a:spcBef>
              <a:spcAft>
                <a:spcPct val="0"/>
              </a:spcAft>
            </a:pPr>
            <a:r>
              <a:rPr lang="en-US" altLang="ja-JP" sz="1800" b="1" dirty="0" smtClean="0">
                <a:solidFill>
                  <a:srgbClr val="000000"/>
                </a:solidFill>
                <a:ea typeface="ＭＳ Ｐゴシック" charset="0"/>
                <a:cs typeface="Tahoma" charset="0"/>
                <a:sym typeface="Tahoma" charset="0"/>
              </a:rPr>
              <a:t>Laboratories &amp; Workshops </a:t>
            </a:r>
            <a:r>
              <a:rPr lang="en-US" altLang="ja-JP" sz="1800" dirty="0" smtClean="0">
                <a:solidFill>
                  <a:srgbClr val="000000"/>
                </a:solidFill>
                <a:ea typeface="ＭＳ Ｐゴシック" charset="0"/>
                <a:cs typeface="Tahoma" charset="0"/>
                <a:sym typeface="Tahoma" charset="0"/>
              </a:rPr>
              <a:t>support instrument operation and user program –sample handling, equipment maintenance </a:t>
            </a:r>
            <a:endParaRPr lang="x-none" altLang="ja-JP" sz="1800" dirty="0" smtClean="0">
              <a:solidFill>
                <a:srgbClr val="000000"/>
              </a:solidFill>
              <a:ea typeface="ＭＳ Ｐゴシック" charset="0"/>
              <a:cs typeface="Tahoma" charset="0"/>
              <a:sym typeface="Tahoma" charset="0"/>
            </a:endParaRPr>
          </a:p>
          <a:p>
            <a:pPr fontAlgn="base">
              <a:spcBef>
                <a:spcPts val="750"/>
              </a:spcBef>
              <a:spcAft>
                <a:spcPct val="0"/>
              </a:spcAft>
            </a:pPr>
            <a:r>
              <a:rPr lang="x-none" altLang="ja-JP" sz="1800" b="1" dirty="0" smtClean="0">
                <a:solidFill>
                  <a:srgbClr val="000000"/>
                </a:solidFill>
                <a:ea typeface="ＭＳ Ｐゴシック" charset="0"/>
                <a:cs typeface="Tahoma" charset="0"/>
                <a:sym typeface="Tahoma" charset="0"/>
              </a:rPr>
              <a:t>Generic Instrument</a:t>
            </a:r>
            <a:r>
              <a:rPr lang="x-none" altLang="ja-JP" sz="1800" b="1" dirty="0">
                <a:solidFill>
                  <a:srgbClr val="000000"/>
                </a:solidFill>
                <a:ea typeface="ＭＳ Ｐゴシック" charset="0"/>
                <a:cs typeface="Tahoma" charset="0"/>
                <a:sym typeface="Tahoma" charset="0"/>
              </a:rPr>
              <a:t> </a:t>
            </a:r>
            <a:r>
              <a:rPr lang="x-none" altLang="ja-JP" sz="1800" dirty="0" smtClean="0">
                <a:solidFill>
                  <a:srgbClr val="000000"/>
                </a:solidFill>
                <a:ea typeface="ＭＳ Ｐゴシック" charset="0"/>
                <a:cs typeface="Tahoma" charset="0"/>
                <a:sym typeface="Tahoma" charset="0"/>
              </a:rPr>
              <a:t>used to estimate dose rates, activation, inventory, hazards …</a:t>
            </a:r>
          </a:p>
          <a:p>
            <a:pPr fontAlgn="base">
              <a:spcBef>
                <a:spcPts val="750"/>
              </a:spcBef>
              <a:spcAft>
                <a:spcPct val="0"/>
              </a:spcAft>
            </a:pPr>
            <a:r>
              <a:rPr lang="x-none" altLang="ja-JP" sz="1800" b="1" dirty="0" smtClean="0">
                <a:solidFill>
                  <a:srgbClr val="000000"/>
                </a:solidFill>
                <a:ea typeface="ＭＳ Ｐゴシック" charset="0"/>
                <a:cs typeface="Tahoma" charset="0"/>
                <a:sym typeface="Tahoma" charset="0"/>
              </a:rPr>
              <a:t>Individual instrument </a:t>
            </a:r>
            <a:r>
              <a:rPr lang="x-none" altLang="ja-JP" sz="1800" dirty="0" smtClean="0">
                <a:solidFill>
                  <a:srgbClr val="000000"/>
                </a:solidFill>
                <a:ea typeface="ＭＳ Ｐゴシック" charset="0"/>
                <a:cs typeface="Tahoma" charset="0"/>
                <a:sym typeface="Tahoma" charset="0"/>
              </a:rPr>
              <a:t>requires operational readiness review prior hot commissioning. </a:t>
            </a:r>
          </a:p>
          <a:p>
            <a:pPr marL="0" indent="0">
              <a:buNone/>
            </a:pPr>
            <a:endParaRPr lang="ja-JP" altLang="en-US" sz="1800" dirty="0" smtClean="0">
              <a:solidFill>
                <a:srgbClr val="000000"/>
              </a:solidFill>
              <a:ea typeface="ＭＳ Ｐゴシック" charset="0"/>
              <a:cs typeface="Tahoma" charset="0"/>
              <a:sym typeface="Tahoma" charset="0"/>
            </a:endParaRP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812360" y="6542613"/>
            <a:ext cx="874440" cy="365125"/>
          </a:xfrm>
        </p:spPr>
        <p:txBody>
          <a:bodyPr/>
          <a:lstStyle/>
          <a:p>
            <a:fld id="{551115BC-487E-4422-894C-CB7CD3E79223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19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11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542613"/>
            <a:ext cx="946448" cy="365125"/>
          </a:xfrm>
        </p:spPr>
        <p:txBody>
          <a:bodyPr/>
          <a:lstStyle/>
          <a:p>
            <a:fld id="{BE7F1480-C240-7241-B16F-974441BA4F7A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02/10/2016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70393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mtClean="0"/>
              <a:t>Readiness Reviews &amp; </a:t>
            </a:r>
            <a:br>
              <a:rPr lang="en-US" smtClean="0"/>
            </a:br>
            <a:r>
              <a:rPr lang="en-US" smtClean="0"/>
              <a:t>Commissioning Steps</a:t>
            </a:r>
            <a:br>
              <a:rPr lang="en-US" smtClean="0"/>
            </a:br>
            <a:endParaRPr lang="en-US" sz="28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en-US" smtClean="0"/>
              <a:t>2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3870369"/>
              </p:ext>
            </p:extLst>
          </p:nvPr>
        </p:nvGraphicFramePr>
        <p:xfrm>
          <a:off x="251519" y="1697566"/>
          <a:ext cx="8676965" cy="47511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8073"/>
                <a:gridCol w="3960440"/>
                <a:gridCol w="1963827"/>
                <a:gridCol w="2104625"/>
              </a:tblGrid>
              <a:tr h="885666">
                <a:tc>
                  <a:txBody>
                    <a:bodyPr/>
                    <a:lstStyle/>
                    <a:p>
                      <a:pPr algn="ctr"/>
                      <a:endParaRPr lang="en-US" sz="1800" noProof="0" smtClean="0"/>
                    </a:p>
                    <a:p>
                      <a:pPr algn="ctr"/>
                      <a:r>
                        <a:rPr lang="en-US" sz="1800" noProof="0" smtClean="0"/>
                        <a:t>Step</a:t>
                      </a:r>
                      <a:endParaRPr lang="en-US" sz="1800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noProof="0" smtClean="0"/>
                    </a:p>
                    <a:p>
                      <a:pPr algn="ctr"/>
                      <a:r>
                        <a:rPr lang="en-US" sz="1800" noProof="0" smtClean="0"/>
                        <a:t>Commissioning Scope</a:t>
                      </a:r>
                      <a:endParaRPr lang="en-US" sz="1800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noProof="0" smtClean="0"/>
                        <a:t>Readiness</a:t>
                      </a:r>
                    </a:p>
                    <a:p>
                      <a:pPr algn="ctr"/>
                      <a:r>
                        <a:rPr lang="en-US" sz="1800" noProof="0" smtClean="0"/>
                        <a:t>Review</a:t>
                      </a:r>
                      <a:r>
                        <a:rPr lang="en-US" sz="1800" baseline="0" noProof="0" smtClean="0"/>
                        <a:t> date</a:t>
                      </a:r>
                    </a:p>
                    <a:p>
                      <a:pPr algn="ctr"/>
                      <a:r>
                        <a:rPr lang="en-US" sz="1800" baseline="0" noProof="0" smtClean="0"/>
                        <a:t>(Accelerator/ICS)</a:t>
                      </a:r>
                      <a:endParaRPr lang="en-US" sz="1800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noProof="0" smtClean="0"/>
                        <a:t>Commissioning</a:t>
                      </a:r>
                    </a:p>
                    <a:p>
                      <a:pPr algn="ctr"/>
                      <a:r>
                        <a:rPr lang="en-US" sz="1800" noProof="0" smtClean="0"/>
                        <a:t>Start</a:t>
                      </a:r>
                      <a:r>
                        <a:rPr lang="en-US" sz="1800" baseline="0" noProof="0" smtClean="0"/>
                        <a:t> date</a:t>
                      </a:r>
                      <a:endParaRPr lang="en-US" sz="1800" noProof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aseline="0" noProof="0" smtClean="0"/>
                        <a:t>(Accelerator/ICS)</a:t>
                      </a:r>
                      <a:endParaRPr lang="en-US" sz="1800" noProof="0" smtClean="0"/>
                    </a:p>
                  </a:txBody>
                  <a:tcPr/>
                </a:tc>
              </a:tr>
              <a:tr h="578329">
                <a:tc>
                  <a:txBody>
                    <a:bodyPr/>
                    <a:lstStyle/>
                    <a:p>
                      <a:pPr algn="ctr"/>
                      <a:r>
                        <a:rPr lang="en-US" sz="1800" b="1" noProof="0" smtClean="0"/>
                        <a:t>1</a:t>
                      </a:r>
                      <a:endParaRPr lang="en-US" sz="1800" b="1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noProof="0" dirty="0" smtClean="0"/>
                        <a:t>Ion</a:t>
                      </a:r>
                      <a:r>
                        <a:rPr lang="en-US" sz="1800" baseline="0" noProof="0" dirty="0" smtClean="0"/>
                        <a:t> Source &amp; Low Energy Beam Transport (LEBT)</a:t>
                      </a:r>
                      <a:endParaRPr lang="en-US" sz="18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noProof="0" smtClean="0">
                          <a:solidFill>
                            <a:srgbClr val="000000"/>
                          </a:solidFill>
                        </a:rPr>
                        <a:t>Oct-17/Dec -17</a:t>
                      </a:r>
                      <a:endParaRPr lang="en-US" sz="1800" noProof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noProof="0" smtClean="0">
                          <a:solidFill>
                            <a:srgbClr val="000000"/>
                          </a:solidFill>
                        </a:rPr>
                        <a:t>Nov 2017/Jan 2018</a:t>
                      </a:r>
                      <a:endParaRPr lang="en-US" sz="1800" noProof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418404">
                <a:tc>
                  <a:txBody>
                    <a:bodyPr/>
                    <a:lstStyle/>
                    <a:p>
                      <a:pPr algn="ctr"/>
                      <a:r>
                        <a:rPr lang="en-US" sz="1800" b="1" noProof="0" smtClean="0"/>
                        <a:t>2</a:t>
                      </a:r>
                      <a:endParaRPr lang="en-US" sz="1800" b="1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noProof="0" dirty="0" smtClean="0"/>
                        <a:t>RFQ &amp; Med Energy Beam Transport (MEBT)</a:t>
                      </a:r>
                      <a:endParaRPr lang="en-US" sz="18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noProof="0" smtClean="0">
                          <a:solidFill>
                            <a:srgbClr val="000000"/>
                          </a:solidFill>
                        </a:rPr>
                        <a:t>Jun-18</a:t>
                      </a:r>
                      <a:endParaRPr lang="en-US" sz="1800" noProof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noProof="0" smtClean="0">
                          <a:solidFill>
                            <a:srgbClr val="000000"/>
                          </a:solidFill>
                        </a:rPr>
                        <a:t>Jul</a:t>
                      </a:r>
                      <a:r>
                        <a:rPr lang="en-US" sz="1800" baseline="0" noProof="0" smtClean="0">
                          <a:solidFill>
                            <a:srgbClr val="000000"/>
                          </a:solidFill>
                        </a:rPr>
                        <a:t>-18</a:t>
                      </a:r>
                      <a:endParaRPr lang="en-US" sz="1800" noProof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578329">
                <a:tc>
                  <a:txBody>
                    <a:bodyPr/>
                    <a:lstStyle/>
                    <a:p>
                      <a:pPr algn="ctr"/>
                      <a:r>
                        <a:rPr lang="en-US" sz="1800" b="1" noProof="0" smtClean="0"/>
                        <a:t>3</a:t>
                      </a:r>
                      <a:endParaRPr lang="en-US" sz="1800" b="1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noProof="0" dirty="0" smtClean="0"/>
                        <a:t>Drift Tube</a:t>
                      </a:r>
                      <a:r>
                        <a:rPr lang="en-US" sz="1800" baseline="0" noProof="0" dirty="0" smtClean="0"/>
                        <a:t> </a:t>
                      </a:r>
                      <a:r>
                        <a:rPr lang="en-US" sz="1800" noProof="0" dirty="0" err="1" smtClean="0"/>
                        <a:t>Linac</a:t>
                      </a:r>
                      <a:r>
                        <a:rPr lang="en-US" sz="1800" baseline="0" noProof="0" dirty="0" smtClean="0"/>
                        <a:t> 1 (DTL 1)</a:t>
                      </a:r>
                      <a:endParaRPr lang="en-US" sz="18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noProof="0" smtClean="0">
                          <a:solidFill>
                            <a:srgbClr val="000000"/>
                          </a:solidFill>
                        </a:rPr>
                        <a:t>Sep 2018</a:t>
                      </a:r>
                      <a:endParaRPr lang="en-US" sz="1800" noProof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noProof="0" smtClean="0">
                          <a:solidFill>
                            <a:srgbClr val="000000"/>
                          </a:solidFill>
                        </a:rPr>
                        <a:t>Nov-18/Oct-</a:t>
                      </a:r>
                      <a:r>
                        <a:rPr lang="en-US" sz="1800" baseline="0" noProof="0" smtClean="0">
                          <a:solidFill>
                            <a:srgbClr val="000000"/>
                          </a:solidFill>
                        </a:rPr>
                        <a:t>18</a:t>
                      </a:r>
                      <a:endParaRPr lang="en-US" sz="1800" noProof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578329">
                <a:tc>
                  <a:txBody>
                    <a:bodyPr/>
                    <a:lstStyle/>
                    <a:p>
                      <a:pPr algn="ctr"/>
                      <a:r>
                        <a:rPr lang="en-US" sz="1800" b="1" noProof="0" smtClean="0"/>
                        <a:t>4</a:t>
                      </a:r>
                      <a:endParaRPr lang="en-US" sz="1800" b="1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noProof="0" smtClean="0"/>
                        <a:t>DTL 2-4</a:t>
                      </a:r>
                      <a:endParaRPr lang="en-US" sz="1800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noProof="0" smtClean="0">
                          <a:solidFill>
                            <a:srgbClr val="000000"/>
                          </a:solidFill>
                        </a:rPr>
                        <a:t>Dec-18/Feb-19</a:t>
                      </a:r>
                      <a:endParaRPr lang="en-US" sz="1800" noProof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noProof="0" smtClean="0">
                          <a:solidFill>
                            <a:srgbClr val="000000"/>
                          </a:solidFill>
                        </a:rPr>
                        <a:t>Jan-19/Feb-19</a:t>
                      </a:r>
                      <a:endParaRPr lang="en-US" sz="1800" noProof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654008">
                <a:tc>
                  <a:txBody>
                    <a:bodyPr/>
                    <a:lstStyle/>
                    <a:p>
                      <a:pPr algn="ctr"/>
                      <a:r>
                        <a:rPr lang="en-US" sz="1800" b="1" noProof="0" smtClean="0"/>
                        <a:t>5</a:t>
                      </a:r>
                      <a:endParaRPr lang="en-US" sz="1800" b="1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noProof="0" dirty="0" smtClean="0"/>
                        <a:t>DTL</a:t>
                      </a:r>
                      <a:r>
                        <a:rPr lang="en-US" sz="1800" baseline="0" noProof="0" dirty="0" smtClean="0"/>
                        <a:t> 5, Spoke and Med-β </a:t>
                      </a:r>
                      <a:r>
                        <a:rPr lang="en-US" sz="1800" baseline="0" noProof="0" dirty="0" err="1" smtClean="0"/>
                        <a:t>Cryomodules</a:t>
                      </a:r>
                      <a:r>
                        <a:rPr lang="en-US" sz="1800" baseline="0" noProof="0" dirty="0" smtClean="0"/>
                        <a:t>, HEBT &amp; Beam Dump</a:t>
                      </a:r>
                      <a:endParaRPr lang="en-US" sz="18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noProof="0" smtClean="0">
                          <a:solidFill>
                            <a:srgbClr val="000000"/>
                          </a:solidFill>
                        </a:rPr>
                        <a:t>Mar</a:t>
                      </a:r>
                      <a:r>
                        <a:rPr lang="en-US" sz="1800" baseline="0" noProof="0" smtClean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n-US" sz="1800" noProof="0" smtClean="0">
                          <a:solidFill>
                            <a:srgbClr val="000000"/>
                          </a:solidFill>
                        </a:rPr>
                        <a:t>2019</a:t>
                      </a:r>
                      <a:endParaRPr lang="en-US" sz="1800" noProof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noProof="0" smtClean="0">
                          <a:solidFill>
                            <a:srgbClr val="000000"/>
                          </a:solidFill>
                        </a:rPr>
                        <a:t>May-19/Mar-19</a:t>
                      </a:r>
                      <a:endParaRPr lang="en-US" sz="1800" noProof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745940">
                <a:tc>
                  <a:txBody>
                    <a:bodyPr/>
                    <a:lstStyle/>
                    <a:p>
                      <a:pPr algn="ctr"/>
                      <a:r>
                        <a:rPr lang="en-US" sz="1800" b="1" noProof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sz="1800" b="1" noProof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noProof="0" dirty="0" err="1" smtClean="0">
                          <a:solidFill>
                            <a:schemeClr val="tx1"/>
                          </a:solidFill>
                        </a:rPr>
                        <a:t>Accel</a:t>
                      </a:r>
                      <a:r>
                        <a:rPr lang="en-US" sz="1800" noProof="0" dirty="0" smtClean="0">
                          <a:solidFill>
                            <a:schemeClr val="tx1"/>
                          </a:solidFill>
                        </a:rPr>
                        <a:t> to</a:t>
                      </a:r>
                      <a:r>
                        <a:rPr lang="en-US" sz="1800" baseline="0" noProof="0" dirty="0" smtClean="0">
                          <a:solidFill>
                            <a:schemeClr val="tx1"/>
                          </a:solidFill>
                        </a:rPr>
                        <a:t> Target (A2T), HEBT, Target, Instrument bunker, &amp; test </a:t>
                      </a:r>
                      <a:r>
                        <a:rPr lang="en-US" sz="1800" baseline="0" noProof="0" dirty="0" err="1" smtClean="0">
                          <a:solidFill>
                            <a:schemeClr val="tx1"/>
                          </a:solidFill>
                        </a:rPr>
                        <a:t>beamline</a:t>
                      </a:r>
                      <a:endParaRPr lang="en-US" sz="1800" noProof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noProof="0" smtClean="0">
                          <a:solidFill>
                            <a:srgbClr val="000000"/>
                          </a:solidFill>
                        </a:rPr>
                        <a:t>Jun-19</a:t>
                      </a:r>
                      <a:endParaRPr lang="en-US" sz="1800" noProof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noProof="0" dirty="0" smtClean="0">
                          <a:solidFill>
                            <a:srgbClr val="000000"/>
                          </a:solidFill>
                        </a:rPr>
                        <a:t>End</a:t>
                      </a:r>
                      <a:r>
                        <a:rPr lang="en-US" sz="1800" baseline="0" noProof="0" dirty="0" smtClean="0">
                          <a:solidFill>
                            <a:srgbClr val="000000"/>
                          </a:solidFill>
                        </a:rPr>
                        <a:t> Jun-19</a:t>
                      </a:r>
                      <a:endParaRPr lang="en-US" sz="1800" noProof="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230224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Instrument in the short hall Loki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828800"/>
            <a:ext cx="5932503" cy="4471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66" t="50939" r="559" b="25098"/>
          <a:stretch/>
        </p:blipFill>
        <p:spPr bwMode="auto">
          <a:xfrm>
            <a:off x="5824142" y="4724400"/>
            <a:ext cx="3243658" cy="2104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5-Point Star 10"/>
          <p:cNvSpPr/>
          <p:nvPr/>
        </p:nvSpPr>
        <p:spPr>
          <a:xfrm>
            <a:off x="7213529" y="5245648"/>
            <a:ext cx="457200" cy="45720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37" t="6946"/>
          <a:stretch/>
        </p:blipFill>
        <p:spPr bwMode="auto">
          <a:xfrm>
            <a:off x="5791200" y="1638044"/>
            <a:ext cx="3048920" cy="308635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202434" y="2129135"/>
            <a:ext cx="1083566" cy="461665"/>
          </a:xfrm>
          <a:prstGeom prst="rect">
            <a:avLst/>
          </a:prstGeom>
          <a:solidFill>
            <a:schemeClr val="bg1">
              <a:alpha val="32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bunker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5824142" y="1723117"/>
            <a:ext cx="1378904" cy="461665"/>
          </a:xfrm>
          <a:prstGeom prst="rect">
            <a:avLst/>
          </a:prstGeom>
          <a:solidFill>
            <a:schemeClr val="bg1">
              <a:alpha val="44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beamline</a:t>
            </a:r>
            <a:endParaRPr lang="en-US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2268018" y="5839043"/>
            <a:ext cx="3087768" cy="461665"/>
          </a:xfrm>
          <a:prstGeom prst="rect">
            <a:avLst/>
          </a:prstGeom>
          <a:solidFill>
            <a:schemeClr val="bg1">
              <a:alpha val="31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Instrument specific lab</a:t>
            </a:r>
            <a:endParaRPr lang="en-US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844746" y="5029200"/>
            <a:ext cx="13650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exp. cave</a:t>
            </a:r>
            <a:endParaRPr lang="en-US" b="1" dirty="0"/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1417967" y="4419600"/>
            <a:ext cx="1020433" cy="618990"/>
          </a:xfrm>
          <a:prstGeom prst="straightConnector1">
            <a:avLst/>
          </a:prstGeom>
          <a:ln w="412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2832319" y="5323811"/>
            <a:ext cx="366935" cy="466590"/>
          </a:xfrm>
          <a:prstGeom prst="straightConnector1">
            <a:avLst/>
          </a:prstGeom>
          <a:ln w="412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6492465" y="2184782"/>
            <a:ext cx="183468" cy="763145"/>
          </a:xfrm>
          <a:prstGeom prst="straightConnector1">
            <a:avLst/>
          </a:prstGeom>
          <a:ln w="412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2125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Instrument in the long hall - NMX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21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Content Placeholder 4" descr="D03 04.jpg"/>
          <p:cNvPicPr>
            <a:picLocks noGrp="1"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9" r="4769"/>
          <a:stretch>
            <a:fillRect/>
          </a:stretch>
        </p:blipFill>
        <p:spPr>
          <a:xfrm>
            <a:off x="0" y="1722437"/>
            <a:ext cx="8229600" cy="4525963"/>
          </a:xfrm>
          <a:prstGeom prst="rect">
            <a:avLst/>
          </a:prstGeom>
        </p:spPr>
      </p:pic>
      <p:pic>
        <p:nvPicPr>
          <p:cNvPr id="7" name="Picture 6" descr="NMX - 12 Sept 2014 - 006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1" t="11325" r="9432" b="4842"/>
          <a:stretch/>
        </p:blipFill>
        <p:spPr>
          <a:xfrm>
            <a:off x="4572000" y="1524000"/>
            <a:ext cx="4368659" cy="228293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94" r="17996" b="25098"/>
          <a:stretch/>
        </p:blipFill>
        <p:spPr bwMode="auto">
          <a:xfrm>
            <a:off x="6436459" y="3967833"/>
            <a:ext cx="2672372" cy="2567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5-Point Star 9"/>
          <p:cNvSpPr/>
          <p:nvPr/>
        </p:nvSpPr>
        <p:spPr>
          <a:xfrm>
            <a:off x="6756329" y="4794310"/>
            <a:ext cx="457200" cy="45720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286000" y="2433935"/>
            <a:ext cx="10835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bunker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438400" y="4719935"/>
            <a:ext cx="13789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beamline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110230" y="1332636"/>
            <a:ext cx="24617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Instrument hutch</a:t>
            </a:r>
            <a:endParaRPr lang="en-US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5778738" y="3348335"/>
            <a:ext cx="3087768" cy="461665"/>
          </a:xfrm>
          <a:prstGeom prst="rect">
            <a:avLst/>
          </a:prstGeom>
          <a:solidFill>
            <a:schemeClr val="bg1">
              <a:alpha val="31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Instrument specific lab</a:t>
            </a:r>
            <a:endParaRPr lang="en-US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7620000" y="1676400"/>
            <a:ext cx="13650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exp. cave</a:t>
            </a:r>
            <a:endParaRPr lang="en-US" b="1" dirty="0"/>
          </a:p>
        </p:txBody>
      </p:sp>
      <p:cxnSp>
        <p:nvCxnSpPr>
          <p:cNvPr id="15" name="Straight Arrow Connector 14"/>
          <p:cNvCxnSpPr/>
          <p:nvPr/>
        </p:nvCxnSpPr>
        <p:spPr>
          <a:xfrm flipH="1" flipV="1">
            <a:off x="6231228" y="3059622"/>
            <a:ext cx="566293" cy="300335"/>
          </a:xfrm>
          <a:prstGeom prst="straightConnector1">
            <a:avLst/>
          </a:prstGeom>
          <a:ln w="412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12" idx="3"/>
          </p:cNvCxnSpPr>
          <p:nvPr/>
        </p:nvCxnSpPr>
        <p:spPr>
          <a:xfrm>
            <a:off x="4572000" y="1563469"/>
            <a:ext cx="762000" cy="343763"/>
          </a:xfrm>
          <a:prstGeom prst="straightConnector1">
            <a:avLst/>
          </a:prstGeom>
          <a:ln w="412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4270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Safety Acceptance Review (SAR)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49530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Safety Acceptance Review (SAR) will occur for each instrument before installation &amp; commissioning and when instruments are modified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SAR-committee will consist of subject matter experts from within ESS as well as experts from other facilities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Each review will include: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Radiological Safety (shielding assessment including activation, functionality of PSS/shutters, radiation monitoring for the instrument and more)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General Safety (mechanical, electrical,…) 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Instrument Specific Hazard Analysis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...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During hot-commissioning : verification of radiological performance by measurements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During instrument lifetime: regular surveys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22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1068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Stage of Proton Beam Commissioning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044824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rgbClr val="1F497D"/>
                </a:solidFill>
              </a:rPr>
              <a:t>Fist stage of the beam commissioning will take place in several steps:</a:t>
            </a:r>
          </a:p>
          <a:p>
            <a:pPr lvl="1"/>
            <a:r>
              <a:rPr lang="en-US" dirty="0" smtClean="0">
                <a:solidFill>
                  <a:srgbClr val="1F497D"/>
                </a:solidFill>
              </a:rPr>
              <a:t>Ion Source and LEBT commissioning</a:t>
            </a:r>
          </a:p>
          <a:p>
            <a:pPr lvl="1"/>
            <a:r>
              <a:rPr lang="en-US" dirty="0" smtClean="0">
                <a:solidFill>
                  <a:srgbClr val="1F497D"/>
                </a:solidFill>
              </a:rPr>
              <a:t>RFQ and MEBT commissioning</a:t>
            </a:r>
          </a:p>
          <a:p>
            <a:pPr lvl="1"/>
            <a:r>
              <a:rPr lang="en-US" dirty="0" smtClean="0">
                <a:solidFill>
                  <a:srgbClr val="1F497D"/>
                </a:solidFill>
              </a:rPr>
              <a:t>DTL1 commissioning</a:t>
            </a:r>
          </a:p>
          <a:p>
            <a:pPr lvl="1"/>
            <a:r>
              <a:rPr lang="en-US" dirty="0" smtClean="0">
                <a:solidFill>
                  <a:srgbClr val="1F497D"/>
                </a:solidFill>
              </a:rPr>
              <a:t>DTL2 to DTL 4 commissioning</a:t>
            </a:r>
          </a:p>
          <a:p>
            <a:endParaRPr lang="en-US" dirty="0">
              <a:solidFill>
                <a:srgbClr val="1F497D"/>
              </a:solidFill>
            </a:endParaRPr>
          </a:p>
          <a:p>
            <a:pPr lvl="1"/>
            <a:endParaRPr lang="en-US" dirty="0" smtClean="0">
              <a:solidFill>
                <a:srgbClr val="1F497D"/>
              </a:solidFill>
            </a:endParaRPr>
          </a:p>
          <a:p>
            <a:pPr lvl="1"/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3</a:t>
            </a:fld>
            <a:endParaRPr lang="sv-SE" dirty="0"/>
          </a:p>
        </p:txBody>
      </p:sp>
      <p:pic>
        <p:nvPicPr>
          <p:cNvPr id="6" name="Picture 5" descr="Screen Shot 2016-09-27 at 14.34.3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3465004"/>
            <a:ext cx="6552728" cy="3276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370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Stage of Proton Beam Commissioning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4048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rgbClr val="1F497D"/>
                </a:solidFill>
              </a:rPr>
              <a:t>Top view of tunnel section housing ion source, LEBT, RFQ, MEBT and DTL 1-4, separated from the rest of the tunnel by a temporary shielding chicane.</a:t>
            </a:r>
          </a:p>
          <a:p>
            <a:r>
              <a:rPr lang="en-US" dirty="0" smtClean="0">
                <a:solidFill>
                  <a:srgbClr val="1F497D"/>
                </a:solidFill>
              </a:rPr>
              <a:t>At each step of commissioning, a temporary beam stop (Linac4/CERN design) will be used to safely absorb the beam.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4</a:t>
            </a:fld>
            <a:endParaRPr lang="sv-SE" dirty="0"/>
          </a:p>
        </p:txBody>
      </p:sp>
      <p:pic>
        <p:nvPicPr>
          <p:cNvPr id="5" name="Picture 4" descr="Screen Shot 2016-09-27 at 14.35.5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3963472"/>
            <a:ext cx="7523600" cy="2561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4768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Stage of Proton Beam Commissioning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036712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1F497D"/>
                </a:solidFill>
              </a:rPr>
              <a:t>Prompt total dose rate maps up to DTL tank 4, for an operational 1 W/m uniform beam loss rate.</a:t>
            </a:r>
          </a:p>
          <a:p>
            <a:endParaRPr lang="en-US" dirty="0" smtClean="0">
              <a:solidFill>
                <a:srgbClr val="1F497D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5</a:t>
            </a:fld>
            <a:endParaRPr lang="sv-SE" dirty="0"/>
          </a:p>
        </p:txBody>
      </p:sp>
      <p:pic>
        <p:nvPicPr>
          <p:cNvPr id="5" name="Picture 4" descr="Screen Shot 2016-09-27 at 14.39.0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786780"/>
            <a:ext cx="7416824" cy="3810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1994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Stage of Proton Beam Commissioning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1F497D"/>
                </a:solidFill>
              </a:rPr>
              <a:t>Fault studies for shielding verification.</a:t>
            </a:r>
          </a:p>
          <a:p>
            <a:pPr lvl="1"/>
            <a:r>
              <a:rPr lang="en-US" dirty="0" smtClean="0">
                <a:solidFill>
                  <a:srgbClr val="1F497D"/>
                </a:solidFill>
              </a:rPr>
              <a:t>A series of predefined verification studies will be conducted with the beam at the output of the RFQ and DTL tanks.</a:t>
            </a:r>
          </a:p>
          <a:p>
            <a:pPr lvl="1"/>
            <a:r>
              <a:rPr lang="en-US" dirty="0" smtClean="0">
                <a:solidFill>
                  <a:srgbClr val="1F497D"/>
                </a:solidFill>
              </a:rPr>
              <a:t>A limited power beam will be sent to a specific location and a set of measurements will be made, using radiation monitoring system, to compare the measured radiation dose rate levels to those from calculations.</a:t>
            </a:r>
          </a:p>
          <a:p>
            <a:pPr lvl="1"/>
            <a:r>
              <a:rPr lang="en-US" dirty="0" smtClean="0">
                <a:solidFill>
                  <a:srgbClr val="1F497D"/>
                </a:solidFill>
              </a:rPr>
              <a:t>The beam power will be increased in small steps and measurements will be repeated and recorded at each step.</a:t>
            </a:r>
          </a:p>
          <a:p>
            <a:pPr lvl="1"/>
            <a:r>
              <a:rPr lang="en-US" dirty="0" smtClean="0">
                <a:solidFill>
                  <a:srgbClr val="1F497D"/>
                </a:solidFill>
              </a:rPr>
              <a:t>Additionally, X-ray dose rates will be measured during RF conditioning.</a:t>
            </a:r>
          </a:p>
          <a:p>
            <a:pPr marL="0" indent="0">
              <a:buNone/>
            </a:pPr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6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881689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Accelerator Tunnel PSS Zones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7</a:t>
            </a:fld>
            <a:endParaRPr lang="sv-SE" dirty="0"/>
          </a:p>
        </p:txBody>
      </p:sp>
      <p:pic>
        <p:nvPicPr>
          <p:cNvPr id="5" name="Picture 4" descr="Accelerator Tunnel-PSS Zones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20888"/>
            <a:ext cx="9144000" cy="178067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7504" y="1700808"/>
            <a:ext cx="89306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To facilitate the search procedure in accelerator tunnel, PSS has considered 7 zones in the tunnel which are separated from each other by </a:t>
            </a:r>
          </a:p>
          <a:p>
            <a:r>
              <a:rPr lang="en-US" sz="1200" dirty="0"/>
              <a:t>6</a:t>
            </a:r>
            <a:r>
              <a:rPr lang="en-US" sz="1200" dirty="0" smtClean="0"/>
              <a:t> fences. The position of these fences will be continuously monitored through two safety switches installed on each fence. (It should also be</a:t>
            </a:r>
          </a:p>
          <a:p>
            <a:r>
              <a:rPr lang="en-US" sz="1200" dirty="0"/>
              <a:t>n</a:t>
            </a:r>
            <a:r>
              <a:rPr lang="en-US" sz="1200" dirty="0" smtClean="0"/>
              <a:t>oted that the emergency exit routes are also considered as independent search zones)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95536" y="4365104"/>
            <a:ext cx="4292862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Zone 1 includes: Proton Source, LEBT, RFQ, </a:t>
            </a:r>
            <a:r>
              <a:rPr lang="en-US" sz="1600" dirty="0"/>
              <a:t>MEBT</a:t>
            </a:r>
            <a:endParaRPr lang="en-US" sz="1600" dirty="0" smtClean="0"/>
          </a:p>
          <a:p>
            <a:r>
              <a:rPr lang="en-US" sz="1600" dirty="0" smtClean="0"/>
              <a:t>Zone 2 includes: DTLs</a:t>
            </a:r>
          </a:p>
          <a:p>
            <a:r>
              <a:rPr lang="en-US" sz="1600" dirty="0" smtClean="0"/>
              <a:t>Zone 3 includes: Spoke cavities</a:t>
            </a:r>
          </a:p>
          <a:p>
            <a:r>
              <a:rPr lang="en-US" sz="1600" dirty="0" smtClean="0"/>
              <a:t>Zone 4 includes: Elliptical cavities</a:t>
            </a:r>
          </a:p>
          <a:p>
            <a:r>
              <a:rPr lang="en-US" sz="1600" dirty="0" smtClean="0"/>
              <a:t>Zone 5 includes: Elliptical cavities</a:t>
            </a:r>
          </a:p>
          <a:p>
            <a:r>
              <a:rPr lang="en-US" sz="1600" dirty="0" smtClean="0"/>
              <a:t>Zone 6 includes: HEBT</a:t>
            </a:r>
          </a:p>
          <a:p>
            <a:r>
              <a:rPr lang="en-US" sz="1600" dirty="0" smtClean="0"/>
              <a:t>Zone 7: A2T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0582456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8</a:t>
            </a:fld>
            <a:endParaRPr lang="sv-SE" dirty="0"/>
          </a:p>
        </p:txBody>
      </p:sp>
      <p:pic>
        <p:nvPicPr>
          <p:cNvPr id="5" name="Picture 4" descr="Screen Shot 2016-07-12 at 21.06.1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556792"/>
            <a:ext cx="8667559" cy="4816856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39136" cy="1143000"/>
          </a:xfrm>
        </p:spPr>
        <p:txBody>
          <a:bodyPr/>
          <a:lstStyle/>
          <a:p>
            <a:r>
              <a:rPr lang="en-US" dirty="0" smtClean="0"/>
              <a:t>Accelerator Tunnel PSS1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54250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PSS 1 H</a:t>
            </a:r>
            <a:r>
              <a:rPr lang="en-US" dirty="0" smtClean="0"/>
              <a:t>ardware: Beam-off Stations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9</a:t>
            </a:fld>
            <a:endParaRPr lang="sv-SE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556792"/>
            <a:ext cx="7308252" cy="5162400"/>
          </a:xfrm>
          <a:prstGeom prst="rect">
            <a:avLst/>
          </a:prstGeom>
        </p:spPr>
      </p:pic>
      <p:cxnSp>
        <p:nvCxnSpPr>
          <p:cNvPr id="12" name="Straight Connector 11"/>
          <p:cNvCxnSpPr>
            <a:endCxn id="1044" idx="7"/>
          </p:cNvCxnSpPr>
          <p:nvPr/>
        </p:nvCxnSpPr>
        <p:spPr>
          <a:xfrm flipH="1">
            <a:off x="1506259" y="3717032"/>
            <a:ext cx="1409557" cy="2011856"/>
          </a:xfrm>
          <a:prstGeom prst="line">
            <a:avLst/>
          </a:prstGeom>
          <a:ln w="127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endCxn id="60" idx="0"/>
          </p:cNvCxnSpPr>
          <p:nvPr/>
        </p:nvCxnSpPr>
        <p:spPr>
          <a:xfrm>
            <a:off x="4004517" y="3896032"/>
            <a:ext cx="999531" cy="1815670"/>
          </a:xfrm>
          <a:prstGeom prst="line">
            <a:avLst/>
          </a:prstGeom>
          <a:ln w="127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4067944" y="3609020"/>
            <a:ext cx="1193167" cy="2218595"/>
          </a:xfrm>
          <a:prstGeom prst="line">
            <a:avLst/>
          </a:prstGeom>
          <a:ln w="127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endCxn id="63" idx="0"/>
          </p:cNvCxnSpPr>
          <p:nvPr/>
        </p:nvCxnSpPr>
        <p:spPr>
          <a:xfrm>
            <a:off x="3352906" y="3795133"/>
            <a:ext cx="181385" cy="1917078"/>
          </a:xfrm>
          <a:prstGeom prst="line">
            <a:avLst/>
          </a:prstGeom>
          <a:ln w="127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3587553" y="2743811"/>
            <a:ext cx="3183562" cy="1575023"/>
          </a:xfrm>
          <a:prstGeom prst="line">
            <a:avLst/>
          </a:prstGeom>
          <a:ln w="127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3595158" y="2983342"/>
            <a:ext cx="3065074" cy="2317866"/>
          </a:xfrm>
          <a:prstGeom prst="line">
            <a:avLst/>
          </a:prstGeom>
          <a:ln w="127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043" name="Rectangle 1042"/>
          <p:cNvSpPr/>
          <p:nvPr/>
        </p:nvSpPr>
        <p:spPr>
          <a:xfrm>
            <a:off x="1439333" y="1742173"/>
            <a:ext cx="1180122" cy="18040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lum bright="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67"/>
          <a:stretch/>
        </p:blipFill>
        <p:spPr bwMode="auto">
          <a:xfrm>
            <a:off x="2619774" y="1912163"/>
            <a:ext cx="1575624" cy="2142359"/>
          </a:xfrm>
          <a:prstGeom prst="rect">
            <a:avLst/>
          </a:prstGeom>
          <a:noFill/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7" name="Group 36"/>
          <p:cNvGrpSpPr/>
          <p:nvPr/>
        </p:nvGrpSpPr>
        <p:grpSpPr>
          <a:xfrm>
            <a:off x="1321871" y="5697252"/>
            <a:ext cx="216024" cy="216024"/>
            <a:chOff x="1321871" y="5697252"/>
            <a:chExt cx="216024" cy="216024"/>
          </a:xfrm>
        </p:grpSpPr>
        <p:sp>
          <p:nvSpPr>
            <p:cNvPr id="1044" name="Oval 1043"/>
            <p:cNvSpPr/>
            <p:nvPr/>
          </p:nvSpPr>
          <p:spPr>
            <a:xfrm>
              <a:off x="1321871" y="5697252"/>
              <a:ext cx="216024" cy="216024"/>
            </a:xfrm>
            <a:prstGeom prst="ellipse">
              <a:avLst/>
            </a:prstGeom>
            <a:noFill/>
            <a:ln w="127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6" name="Oval 1045"/>
            <p:cNvSpPr/>
            <p:nvPr/>
          </p:nvSpPr>
          <p:spPr>
            <a:xfrm>
              <a:off x="1403648" y="5781896"/>
              <a:ext cx="45719" cy="45719"/>
            </a:xfrm>
            <a:prstGeom prst="ellipse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5179334" y="5800682"/>
            <a:ext cx="216024" cy="216024"/>
            <a:chOff x="1321871" y="5697252"/>
            <a:chExt cx="216024" cy="216024"/>
          </a:xfrm>
        </p:grpSpPr>
        <p:sp>
          <p:nvSpPr>
            <p:cNvPr id="57" name="Oval 56"/>
            <p:cNvSpPr/>
            <p:nvPr/>
          </p:nvSpPr>
          <p:spPr>
            <a:xfrm>
              <a:off x="1321871" y="5697252"/>
              <a:ext cx="216024" cy="216024"/>
            </a:xfrm>
            <a:prstGeom prst="ellipse">
              <a:avLst/>
            </a:prstGeom>
            <a:noFill/>
            <a:ln w="127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/>
            <p:cNvSpPr/>
            <p:nvPr/>
          </p:nvSpPr>
          <p:spPr>
            <a:xfrm>
              <a:off x="1403648" y="5781896"/>
              <a:ext cx="45719" cy="45719"/>
            </a:xfrm>
            <a:prstGeom prst="ellipse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4896036" y="5711702"/>
            <a:ext cx="216024" cy="216024"/>
            <a:chOff x="1321871" y="5697252"/>
            <a:chExt cx="216024" cy="216024"/>
          </a:xfrm>
        </p:grpSpPr>
        <p:sp>
          <p:nvSpPr>
            <p:cNvPr id="60" name="Oval 59"/>
            <p:cNvSpPr/>
            <p:nvPr/>
          </p:nvSpPr>
          <p:spPr>
            <a:xfrm>
              <a:off x="1321871" y="5697252"/>
              <a:ext cx="216024" cy="216024"/>
            </a:xfrm>
            <a:prstGeom prst="ellipse">
              <a:avLst/>
            </a:prstGeom>
            <a:noFill/>
            <a:ln w="127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/>
            <p:cNvSpPr/>
            <p:nvPr/>
          </p:nvSpPr>
          <p:spPr>
            <a:xfrm>
              <a:off x="1403648" y="5781896"/>
              <a:ext cx="45719" cy="45719"/>
            </a:xfrm>
            <a:prstGeom prst="ellipse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3426279" y="5712211"/>
            <a:ext cx="216024" cy="216024"/>
            <a:chOff x="1321871" y="5697252"/>
            <a:chExt cx="216024" cy="216024"/>
          </a:xfrm>
        </p:grpSpPr>
        <p:sp>
          <p:nvSpPr>
            <p:cNvPr id="63" name="Oval 62"/>
            <p:cNvSpPr/>
            <p:nvPr/>
          </p:nvSpPr>
          <p:spPr>
            <a:xfrm>
              <a:off x="1321871" y="5697252"/>
              <a:ext cx="216024" cy="216024"/>
            </a:xfrm>
            <a:prstGeom prst="ellipse">
              <a:avLst/>
            </a:prstGeom>
            <a:noFill/>
            <a:ln w="127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/>
            <p:cNvSpPr/>
            <p:nvPr/>
          </p:nvSpPr>
          <p:spPr>
            <a:xfrm>
              <a:off x="1403648" y="5781896"/>
              <a:ext cx="45719" cy="45719"/>
            </a:xfrm>
            <a:prstGeom prst="ellipse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7232920" y="5661248"/>
            <a:ext cx="216024" cy="216024"/>
            <a:chOff x="1321871" y="5697252"/>
            <a:chExt cx="216024" cy="216024"/>
          </a:xfrm>
        </p:grpSpPr>
        <p:sp>
          <p:nvSpPr>
            <p:cNvPr id="66" name="Oval 65"/>
            <p:cNvSpPr/>
            <p:nvPr/>
          </p:nvSpPr>
          <p:spPr>
            <a:xfrm>
              <a:off x="1321871" y="5697252"/>
              <a:ext cx="216024" cy="216024"/>
            </a:xfrm>
            <a:prstGeom prst="ellipse">
              <a:avLst/>
            </a:prstGeom>
            <a:noFill/>
            <a:ln w="127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/>
            <p:cNvSpPr/>
            <p:nvPr/>
          </p:nvSpPr>
          <p:spPr>
            <a:xfrm>
              <a:off x="1403648" y="5781896"/>
              <a:ext cx="45719" cy="45719"/>
            </a:xfrm>
            <a:prstGeom prst="ellipse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7236296" y="4437112"/>
            <a:ext cx="216024" cy="216024"/>
            <a:chOff x="1321871" y="5697252"/>
            <a:chExt cx="216024" cy="216024"/>
          </a:xfrm>
        </p:grpSpPr>
        <p:sp>
          <p:nvSpPr>
            <p:cNvPr id="69" name="Oval 68"/>
            <p:cNvSpPr/>
            <p:nvPr/>
          </p:nvSpPr>
          <p:spPr>
            <a:xfrm>
              <a:off x="1321871" y="5697252"/>
              <a:ext cx="216024" cy="216024"/>
            </a:xfrm>
            <a:prstGeom prst="ellipse">
              <a:avLst/>
            </a:prstGeom>
            <a:noFill/>
            <a:ln w="127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69"/>
            <p:cNvSpPr/>
            <p:nvPr/>
          </p:nvSpPr>
          <p:spPr>
            <a:xfrm>
              <a:off x="1403648" y="5781896"/>
              <a:ext cx="45719" cy="45719"/>
            </a:xfrm>
            <a:prstGeom prst="ellipse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53" name="Rectangle 1052"/>
          <p:cNvSpPr/>
          <p:nvPr/>
        </p:nvSpPr>
        <p:spPr>
          <a:xfrm>
            <a:off x="1178852" y="5952745"/>
            <a:ext cx="5020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dirty="0"/>
              <a:t>Zone </a:t>
            </a:r>
            <a:r>
              <a:rPr lang="en-US" sz="900" dirty="0" smtClean="0"/>
              <a:t>2</a:t>
            </a:r>
          </a:p>
          <a:p>
            <a:r>
              <a:rPr lang="en-US" sz="900" dirty="0" smtClean="0"/>
              <a:t>BOS 1</a:t>
            </a:r>
            <a:endParaRPr lang="en-US" sz="900" dirty="0"/>
          </a:p>
        </p:txBody>
      </p:sp>
      <p:sp>
        <p:nvSpPr>
          <p:cNvPr id="79" name="Rectangle 78"/>
          <p:cNvSpPr/>
          <p:nvPr/>
        </p:nvSpPr>
        <p:spPr>
          <a:xfrm>
            <a:off x="4666052" y="5962473"/>
            <a:ext cx="5132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dirty="0"/>
              <a:t>Zone </a:t>
            </a:r>
            <a:r>
              <a:rPr lang="en-US" sz="900" dirty="0" smtClean="0"/>
              <a:t>2</a:t>
            </a:r>
          </a:p>
          <a:p>
            <a:r>
              <a:rPr lang="en-US" sz="900" dirty="0" smtClean="0"/>
              <a:t>BOS 3</a:t>
            </a:r>
            <a:endParaRPr lang="en-US" sz="900" dirty="0"/>
          </a:p>
        </p:txBody>
      </p:sp>
      <p:sp>
        <p:nvSpPr>
          <p:cNvPr id="80" name="Rectangle 79"/>
          <p:cNvSpPr/>
          <p:nvPr/>
        </p:nvSpPr>
        <p:spPr>
          <a:xfrm>
            <a:off x="3279884" y="5965121"/>
            <a:ext cx="5020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dirty="0"/>
              <a:t>Zone </a:t>
            </a:r>
            <a:r>
              <a:rPr lang="en-US" sz="900" dirty="0" smtClean="0"/>
              <a:t>2</a:t>
            </a:r>
          </a:p>
          <a:p>
            <a:r>
              <a:rPr lang="en-US" sz="900" dirty="0" smtClean="0"/>
              <a:t>BOS 2</a:t>
            </a:r>
            <a:endParaRPr lang="en-US" sz="900" dirty="0"/>
          </a:p>
        </p:txBody>
      </p:sp>
      <p:sp>
        <p:nvSpPr>
          <p:cNvPr id="81" name="Rectangle 80"/>
          <p:cNvSpPr/>
          <p:nvPr/>
        </p:nvSpPr>
        <p:spPr>
          <a:xfrm>
            <a:off x="5346718" y="5692246"/>
            <a:ext cx="5020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dirty="0"/>
              <a:t>Zone 1</a:t>
            </a:r>
            <a:endParaRPr lang="en-US" sz="900" dirty="0" smtClean="0"/>
          </a:p>
          <a:p>
            <a:r>
              <a:rPr lang="en-US" sz="900" dirty="0" smtClean="0"/>
              <a:t>BOS 1</a:t>
            </a:r>
            <a:endParaRPr lang="en-US" sz="900" dirty="0"/>
          </a:p>
        </p:txBody>
      </p:sp>
      <p:sp>
        <p:nvSpPr>
          <p:cNvPr id="82" name="Rectangle 81"/>
          <p:cNvSpPr/>
          <p:nvPr/>
        </p:nvSpPr>
        <p:spPr>
          <a:xfrm>
            <a:off x="7469871" y="5637880"/>
            <a:ext cx="5020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dirty="0"/>
              <a:t>Zone 1</a:t>
            </a:r>
            <a:endParaRPr lang="en-US" sz="900" dirty="0" smtClean="0"/>
          </a:p>
          <a:p>
            <a:r>
              <a:rPr lang="en-US" sz="900" dirty="0" smtClean="0"/>
              <a:t>BOS 2</a:t>
            </a:r>
            <a:endParaRPr lang="en-US" sz="900" dirty="0"/>
          </a:p>
        </p:txBody>
      </p:sp>
      <p:sp>
        <p:nvSpPr>
          <p:cNvPr id="83" name="Rectangle 82"/>
          <p:cNvSpPr/>
          <p:nvPr/>
        </p:nvSpPr>
        <p:spPr>
          <a:xfrm>
            <a:off x="7470303" y="4426107"/>
            <a:ext cx="5020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dirty="0"/>
              <a:t>Zone 1</a:t>
            </a:r>
            <a:endParaRPr lang="en-US" sz="900" dirty="0" smtClean="0"/>
          </a:p>
          <a:p>
            <a:r>
              <a:rPr lang="en-US" sz="900" dirty="0" smtClean="0"/>
              <a:t>BOS 3</a:t>
            </a:r>
            <a:endParaRPr lang="en-US" sz="900" dirty="0"/>
          </a:p>
        </p:txBody>
      </p:sp>
      <p:sp>
        <p:nvSpPr>
          <p:cNvPr id="92" name="TextBox 91"/>
          <p:cNvSpPr txBox="1"/>
          <p:nvPr/>
        </p:nvSpPr>
        <p:spPr>
          <a:xfrm>
            <a:off x="762286" y="1759176"/>
            <a:ext cx="1496721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100" b="1" dirty="0" smtClean="0"/>
              <a:t>PSS 1 Area Plan View</a:t>
            </a:r>
            <a:endParaRPr lang="en-US" sz="11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822183" y="1781358"/>
            <a:ext cx="1368152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100" b="1" dirty="0"/>
              <a:t>Beam-off Stations</a:t>
            </a:r>
          </a:p>
        </p:txBody>
      </p:sp>
    </p:spTree>
    <p:extLst>
      <p:ext uri="{BB962C8B-B14F-4D97-AF65-F5344CB8AC3E}">
        <p14:creationId xmlns:p14="http://schemas.microsoft.com/office/powerpoint/2010/main" val="24867041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232 -0.225 L 4.72222E-6 1.11111E-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25" y="1125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823 -0.2 L -2.5E-6 0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3" y="1000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316 -0.20463 L 3.61111E-6 -2.96296E-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49" y="10231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135 -0.18612 L -4.72222E-6 4.07407E-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59" y="9306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7413 -0.11273 L 0.05174 0.03774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85" y="7523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7152 -0.17153 L 0.06528 0.06412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40" y="11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3" grpId="0"/>
      <p:bldP spid="79" grpId="0"/>
      <p:bldP spid="80" grpId="0"/>
      <p:bldP spid="81" grpId="0"/>
      <p:bldP spid="82" grpId="0"/>
      <p:bldP spid="83" grpId="0"/>
      <p:bldP spid="5" grpId="0" animBg="1"/>
    </p:bldLst>
  </p:timing>
</p:sld>
</file>

<file path=ppt/theme/theme1.xml><?xml version="1.0" encoding="utf-8"?>
<a:theme xmlns:a="http://schemas.openxmlformats.org/drawingml/2006/main" name="Chess Core Powerpoi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sentation3" id="{304B92AB-78BC-4C78-8451-6C93EA327D00}" vid="{09D1907C-5BBC-45D0-9EBC-8615AFB12B8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Chess Core Powerpoint.potx</Template>
  <TotalTime>83</TotalTime>
  <Words>1571</Words>
  <Application>Microsoft Macintosh PowerPoint</Application>
  <PresentationFormat>On-screen Show (4:3)</PresentationFormat>
  <Paragraphs>395</Paragraphs>
  <Slides>22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Chess Core Powerpoint</vt:lpstr>
      <vt:lpstr>Commissioning - Safety</vt:lpstr>
      <vt:lpstr>Readiness Reviews &amp;  Commissioning Steps </vt:lpstr>
      <vt:lpstr>1st Stage of Proton Beam Commissioning</vt:lpstr>
      <vt:lpstr>1st Stage of Proton Beam Commissioning</vt:lpstr>
      <vt:lpstr>1st Stage of Proton Beam Commissioning</vt:lpstr>
      <vt:lpstr>1st Stage of Proton Beam Commissioning</vt:lpstr>
      <vt:lpstr>Accelerator Tunnel PSS Zones</vt:lpstr>
      <vt:lpstr>Accelerator Tunnel PSS1</vt:lpstr>
      <vt:lpstr>PSS 1 Hardware: Beam-off Stations</vt:lpstr>
      <vt:lpstr>PSS 1 Hardware: Radiation Monitors</vt:lpstr>
      <vt:lpstr>PSS 1 Hardware: Access &amp; E-exit Doors</vt:lpstr>
      <vt:lpstr>PSS 1 Hardware: Fire Door &amp; Zone Fences</vt:lpstr>
      <vt:lpstr>PSS 1 Hardware: PSS Blue &amp; Red Lights</vt:lpstr>
      <vt:lpstr>PSS 1 Hardware: Message Display</vt:lpstr>
      <vt:lpstr>PSS 1 Hardware: Public Address System</vt:lpstr>
      <vt:lpstr>Licensing View</vt:lpstr>
      <vt:lpstr>Science Directorate (SD) work areas</vt:lpstr>
      <vt:lpstr>PowerPoint Presentation</vt:lpstr>
      <vt:lpstr>Science Directorate: Experimental Facilities</vt:lpstr>
      <vt:lpstr>Instrument in the short hall Loki</vt:lpstr>
      <vt:lpstr>Instrument in the long hall - NMX</vt:lpstr>
      <vt:lpstr>Safety Acceptance Review (SAR)</vt:lpstr>
    </vt:vector>
  </TitlesOfParts>
  <Company>ESS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Heléne Björkman</dc:creator>
  <cp:lastModifiedBy>Peter Jacobsson</cp:lastModifiedBy>
  <cp:revision>10</cp:revision>
  <dcterms:created xsi:type="dcterms:W3CDTF">2013-10-29T16:05:10Z</dcterms:created>
  <dcterms:modified xsi:type="dcterms:W3CDTF">2016-10-02T19:29:38Z</dcterms:modified>
</cp:coreProperties>
</file>