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2"/>
  </p:notesMasterIdLst>
  <p:sldIdLst>
    <p:sldId id="256" r:id="rId2"/>
    <p:sldId id="271" r:id="rId3"/>
    <p:sldId id="259" r:id="rId4"/>
    <p:sldId id="258" r:id="rId5"/>
    <p:sldId id="286" r:id="rId6"/>
    <p:sldId id="257" r:id="rId7"/>
    <p:sldId id="267" r:id="rId8"/>
    <p:sldId id="287" r:id="rId9"/>
    <p:sldId id="264" r:id="rId10"/>
    <p:sldId id="265" r:id="rId11"/>
    <p:sldId id="269" r:id="rId12"/>
    <p:sldId id="276" r:id="rId13"/>
    <p:sldId id="273" r:id="rId14"/>
    <p:sldId id="274" r:id="rId15"/>
    <p:sldId id="275" r:id="rId16"/>
    <p:sldId id="277" r:id="rId17"/>
    <p:sldId id="278" r:id="rId18"/>
    <p:sldId id="279" r:id="rId19"/>
    <p:sldId id="280" r:id="rId20"/>
    <p:sldId id="281" r:id="rId21"/>
  </p:sldIdLst>
  <p:sldSz cx="9144000" cy="6858000" type="screen4x3"/>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4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204" autoAdjust="0"/>
    <p:restoredTop sz="98750" autoAdjust="0"/>
  </p:normalViewPr>
  <p:slideViewPr>
    <p:cSldViewPr>
      <p:cViewPr>
        <p:scale>
          <a:sx n="85" d="100"/>
          <a:sy n="85" d="100"/>
        </p:scale>
        <p:origin x="-904" y="-12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9F57FC-B3FF-4DF2-9417-962901C07B3B}" type="datetimeFigureOut">
              <a:rPr lang="sv-SE" smtClean="0"/>
              <a:t>02/10/2016</a:t>
            </a:fld>
            <a:endParaRPr lang="sv-SE"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v-SE"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1A53A7-64CD-4D0E-AAE8-1AC9C79D7085}" type="slidenum">
              <a:rPr lang="sv-SE" smtClean="0"/>
              <a:t>‹#›</a:t>
            </a:fld>
            <a:endParaRPr lang="sv-SE" dirty="0"/>
          </a:p>
        </p:txBody>
      </p:sp>
    </p:spTree>
    <p:extLst>
      <p:ext uri="{BB962C8B-B14F-4D97-AF65-F5344CB8AC3E}">
        <p14:creationId xmlns:p14="http://schemas.microsoft.com/office/powerpoint/2010/main" val="1284655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Sustainability is one of ESS core values.</a:t>
            </a:r>
            <a:r>
              <a:rPr lang="en-US" sz="1600" baseline="0" dirty="0" smtClean="0"/>
              <a:t> </a:t>
            </a:r>
          </a:p>
          <a:p>
            <a:endParaRPr lang="en-US" sz="16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effectLst/>
                <a:latin typeface="+mn-lt"/>
                <a:ea typeface="+mn-ea"/>
                <a:cs typeface="+mn-cs"/>
              </a:rPr>
              <a:t>Minimizing the environmental impact has been one of the keystones of the Swedish proposal for ESS</a:t>
            </a:r>
            <a:r>
              <a:rPr lang="en-US" sz="1600" kern="1200" baseline="0" dirty="0" smtClean="0">
                <a:solidFill>
                  <a:schemeClr val="tx1"/>
                </a:solidFill>
                <a:effectLst/>
                <a:latin typeface="+mn-lt"/>
                <a:ea typeface="+mn-ea"/>
                <a:cs typeface="+mn-cs"/>
              </a:rPr>
              <a:t> and also </a:t>
            </a:r>
            <a:r>
              <a:rPr lang="en-US" sz="1600" dirty="0" smtClean="0"/>
              <a:t>one</a:t>
            </a:r>
            <a:r>
              <a:rPr lang="en-US" sz="1600" baseline="0" dirty="0" smtClean="0"/>
              <a:t> of the main reasons for the decision to locate ESS in Lund.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Originally, three possible ESS sites were under consideration: Bilbao (Spain), Debrecen (Hungary) and Lund (Sweden).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aseline="0" dirty="0" smtClean="0"/>
          </a:p>
          <a:p>
            <a:r>
              <a:rPr lang="en-US" sz="1600" baseline="0" dirty="0" smtClean="0"/>
              <a:t>The ambition is to create a sustainable research facility.</a:t>
            </a:r>
          </a:p>
          <a:p>
            <a:endParaRPr lang="en-US" sz="1600" baseline="0" dirty="0" smtClean="0"/>
          </a:p>
          <a:p>
            <a:r>
              <a:rPr lang="en-US" sz="1600" baseline="0" dirty="0" smtClean="0"/>
              <a:t>Hope is that the results of the research will be the main (positive) sustainability aspect but we also know that we do have some issues to work with during design and construction as well as operations…such as</a:t>
            </a:r>
          </a:p>
          <a:p>
            <a:r>
              <a:rPr lang="en-US" sz="1600" dirty="0" smtClean="0">
                <a:solidFill>
                  <a:srgbClr val="000000"/>
                </a:solidFill>
              </a:rPr>
              <a:t>Ionizing radiation, </a:t>
            </a:r>
          </a:p>
          <a:p>
            <a:r>
              <a:rPr lang="en-US" sz="1600" dirty="0" smtClean="0">
                <a:solidFill>
                  <a:srgbClr val="000000"/>
                </a:solidFill>
              </a:rPr>
              <a:t>Energy and excess heat, </a:t>
            </a:r>
          </a:p>
          <a:p>
            <a:r>
              <a:rPr lang="en-US" sz="1600" dirty="0" smtClean="0">
                <a:solidFill>
                  <a:srgbClr val="000000"/>
                </a:solidFill>
              </a:rPr>
              <a:t>Waste, </a:t>
            </a:r>
          </a:p>
          <a:p>
            <a:r>
              <a:rPr lang="en-US" sz="1600" dirty="0" smtClean="0">
                <a:solidFill>
                  <a:srgbClr val="000000"/>
                </a:solidFill>
              </a:rPr>
              <a:t>Built-in material, </a:t>
            </a:r>
          </a:p>
          <a:p>
            <a:r>
              <a:rPr lang="en-US" sz="1600" dirty="0" smtClean="0">
                <a:solidFill>
                  <a:srgbClr val="000000"/>
                </a:solidFill>
              </a:rPr>
              <a:t>Releases to soil and water,</a:t>
            </a:r>
          </a:p>
          <a:p>
            <a:r>
              <a:rPr lang="en-US" sz="1600" dirty="0" err="1" smtClean="0">
                <a:solidFill>
                  <a:srgbClr val="000000"/>
                </a:solidFill>
              </a:rPr>
              <a:t>etc</a:t>
            </a:r>
            <a:endParaRPr lang="en-US" sz="1600" dirty="0" smtClean="0"/>
          </a:p>
        </p:txBody>
      </p:sp>
      <p:sp>
        <p:nvSpPr>
          <p:cNvPr id="4" name="Slide Number Placeholder 3"/>
          <p:cNvSpPr>
            <a:spLocks noGrp="1"/>
          </p:cNvSpPr>
          <p:nvPr>
            <p:ph type="sldNum" sz="quarter" idx="10"/>
          </p:nvPr>
        </p:nvSpPr>
        <p:spPr/>
        <p:txBody>
          <a:bodyPr/>
          <a:lstStyle/>
          <a:p>
            <a:fld id="{161A53A7-64CD-4D0E-AAE8-1AC9C79D7085}" type="slidenum">
              <a:rPr lang="sv-SE" smtClean="0"/>
              <a:t>2</a:t>
            </a:fld>
            <a:endParaRPr lang="sv-SE"/>
          </a:p>
        </p:txBody>
      </p:sp>
    </p:spTree>
    <p:extLst>
      <p:ext uri="{BB962C8B-B14F-4D97-AF65-F5344CB8AC3E}">
        <p14:creationId xmlns:p14="http://schemas.microsoft.com/office/powerpoint/2010/main" val="6127539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February 2016</a:t>
            </a:r>
          </a:p>
          <a:p>
            <a:endParaRPr lang="en-US" dirty="0" smtClean="0"/>
          </a:p>
          <a:p>
            <a:r>
              <a:rPr lang="en-US" baseline="0" dirty="0" smtClean="0"/>
              <a:t>There is a </a:t>
            </a:r>
            <a:r>
              <a:rPr lang="en-US" baseline="0" dirty="0" err="1" smtClean="0"/>
              <a:t>Natura</a:t>
            </a:r>
            <a:r>
              <a:rPr lang="en-US" baseline="0" dirty="0" smtClean="0"/>
              <a:t> 2000 area south of our property, the protection of which is one of the main focus areas for the supervising authority. For that reason, we have committed ourselves not to use the drainage company going to the </a:t>
            </a:r>
            <a:r>
              <a:rPr lang="en-US" baseline="0" dirty="0" err="1" smtClean="0"/>
              <a:t>Natura</a:t>
            </a:r>
            <a:r>
              <a:rPr lang="en-US" baseline="0" dirty="0" smtClean="0"/>
              <a:t> 2000 area during the construction phase.</a:t>
            </a:r>
          </a:p>
          <a:p>
            <a:endParaRPr lang="en-US" baseline="0" dirty="0" smtClean="0"/>
          </a:p>
          <a:p>
            <a:r>
              <a:rPr lang="en-US" baseline="0" dirty="0" smtClean="0"/>
              <a:t>As for construction activities, we know that we will generate noise, and even though we don’t have many </a:t>
            </a:r>
            <a:r>
              <a:rPr lang="en-US" baseline="0" dirty="0" err="1" smtClean="0"/>
              <a:t>neighbours</a:t>
            </a:r>
            <a:r>
              <a:rPr lang="en-US" baseline="0" dirty="0" smtClean="0"/>
              <a:t> our estimations show that we will probably exceed the EPA guiding principles for noise from construction sites, and since we are bound by a license we will have to handle this issue in a responsible way.</a:t>
            </a:r>
          </a:p>
          <a:p>
            <a:endParaRPr lang="en-US" baseline="0" dirty="0" smtClean="0"/>
          </a:p>
          <a:p>
            <a:r>
              <a:rPr lang="en-US" baseline="0" dirty="0" smtClean="0"/>
              <a:t>These issues have been identified as significant environmental aspects in the </a:t>
            </a:r>
            <a:r>
              <a:rPr lang="en-US" baseline="0" dirty="0" err="1" smtClean="0"/>
              <a:t>environental</a:t>
            </a:r>
            <a:r>
              <a:rPr lang="en-US" baseline="0" dirty="0" smtClean="0"/>
              <a:t> management system of ESS, which is under development. Objectives and plans of action have not been defined yet; the EC commitments and CF requirements can be regarded as our answer to the significant environmental aspects.</a:t>
            </a:r>
          </a:p>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17</a:t>
            </a:fld>
            <a:endParaRPr lang="sv-SE"/>
          </a:p>
        </p:txBody>
      </p:sp>
    </p:spTree>
    <p:extLst>
      <p:ext uri="{BB962C8B-B14F-4D97-AF65-F5344CB8AC3E}">
        <p14:creationId xmlns:p14="http://schemas.microsoft.com/office/powerpoint/2010/main" val="38047660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dirty="0"/>
          </a:p>
        </p:txBody>
      </p:sp>
      <p:sp>
        <p:nvSpPr>
          <p:cNvPr id="4" name="Platshållare för bildnummer 3"/>
          <p:cNvSpPr>
            <a:spLocks noGrp="1"/>
          </p:cNvSpPr>
          <p:nvPr>
            <p:ph type="sldNum" sz="quarter" idx="10"/>
          </p:nvPr>
        </p:nvSpPr>
        <p:spPr/>
        <p:txBody>
          <a:bodyPr/>
          <a:lstStyle/>
          <a:p>
            <a:fld id="{161A53A7-64CD-4D0E-AAE8-1AC9C79D7085}" type="slidenum">
              <a:rPr lang="sv-SE" smtClean="0"/>
              <a:pPr/>
              <a:t>20</a:t>
            </a:fld>
            <a:endParaRPr lang="sv-SE"/>
          </a:p>
        </p:txBody>
      </p:sp>
    </p:spTree>
    <p:extLst>
      <p:ext uri="{BB962C8B-B14F-4D97-AF65-F5344CB8AC3E}">
        <p14:creationId xmlns:p14="http://schemas.microsoft.com/office/powerpoint/2010/main" val="1936544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sv-SE" sz="1200" noProof="0" dirty="0" smtClean="0">
                <a:latin typeface="Gill Sans" charset="0"/>
                <a:ea typeface="ＭＳ Ｐゴシック" charset="0"/>
                <a:cs typeface="ＭＳ Ｐゴシック" charset="0"/>
              </a:rPr>
              <a:t>ESS har förbundit sig</a:t>
            </a:r>
            <a:r>
              <a:rPr lang="sv-SE" sz="1200" baseline="0" noProof="0" dirty="0" smtClean="0">
                <a:latin typeface="Gill Sans" charset="0"/>
                <a:ea typeface="ＭＳ Ｐゴシック" charset="0"/>
                <a:cs typeface="ＭＳ Ｐゴシック" charset="0"/>
              </a:rPr>
              <a:t> till att </a:t>
            </a:r>
            <a:r>
              <a:rPr lang="sv-SE" sz="1200" noProof="0" dirty="0" smtClean="0">
                <a:latin typeface="Gill Sans" charset="0"/>
                <a:ea typeface="ＭＳ Ｐゴシック" charset="0"/>
                <a:cs typeface="ＭＳ Ｐゴシック" charset="0"/>
              </a:rPr>
              <a:t>implementera energikonceptet 3R “</a:t>
            </a:r>
            <a:r>
              <a:rPr lang="sv-SE" sz="1200" noProof="0" dirty="0" err="1" smtClean="0">
                <a:latin typeface="Gill Sans" charset="0"/>
                <a:ea typeface="ＭＳ Ｐゴシック" charset="0"/>
                <a:cs typeface="ＭＳ Ｐゴシック" charset="0"/>
              </a:rPr>
              <a:t>Responsible</a:t>
            </a:r>
            <a:r>
              <a:rPr lang="sv-SE" sz="1200" noProof="0" dirty="0" smtClean="0">
                <a:latin typeface="Gill Sans" charset="0"/>
                <a:ea typeface="ＭＳ Ｐゴシック" charset="0"/>
                <a:cs typeface="ＭＳ Ｐゴシック" charset="0"/>
              </a:rPr>
              <a:t>, </a:t>
            </a:r>
            <a:r>
              <a:rPr lang="sv-SE" sz="1200" noProof="0" dirty="0" err="1" smtClean="0">
                <a:latin typeface="Gill Sans" charset="0"/>
                <a:ea typeface="ＭＳ Ｐゴシック" charset="0"/>
                <a:cs typeface="ＭＳ Ｐゴシック" charset="0"/>
              </a:rPr>
              <a:t>Renewable</a:t>
            </a:r>
            <a:r>
              <a:rPr lang="sv-SE" sz="1200" noProof="0" dirty="0" smtClean="0">
                <a:latin typeface="Gill Sans" charset="0"/>
                <a:ea typeface="ＭＳ Ｐゴシック" charset="0"/>
                <a:cs typeface="ＭＳ Ｐゴシック" charset="0"/>
              </a:rPr>
              <a:t>, </a:t>
            </a:r>
            <a:r>
              <a:rPr lang="sv-SE" sz="1200" noProof="0" dirty="0" err="1" smtClean="0">
                <a:latin typeface="Gill Sans" charset="0"/>
                <a:ea typeface="ＭＳ Ｐゴシック" charset="0"/>
                <a:cs typeface="ＭＳ Ｐゴシック" charset="0"/>
              </a:rPr>
              <a:t>Recyclable</a:t>
            </a:r>
            <a:r>
              <a:rPr lang="sv-SE" sz="1200" noProof="0" dirty="0" smtClean="0">
                <a:latin typeface="Gill Sans" charset="0"/>
                <a:ea typeface="ＭＳ Ｐゴシック" charset="0"/>
                <a:cs typeface="ＭＳ Ｐゴシック" charset="0"/>
              </a:rPr>
              <a:t>”, vilket innebär att anläggningen måste vara energieffektiv, endast</a:t>
            </a:r>
            <a:r>
              <a:rPr lang="sv-SE" sz="1200" baseline="0" noProof="0" dirty="0" smtClean="0">
                <a:latin typeface="Gill Sans" charset="0"/>
                <a:ea typeface="ＭＳ Ｐゴシック" charset="0"/>
                <a:cs typeface="ＭＳ Ｐゴシック" charset="0"/>
              </a:rPr>
              <a:t> använda förnybara energikällor och elen vi stoppar in ska kunna återvinnas. Dessa åtaganden gjordes av värdländerna till partnerländerna I samband att ESS placering I Lund bestämdes.</a:t>
            </a:r>
            <a:r>
              <a:rPr lang="sv-SE" sz="1200" noProof="0" dirty="0" smtClean="0">
                <a:latin typeface="Gill Sans" charset="0"/>
                <a:ea typeface="ＭＳ Ｐゴシック" charset="0"/>
                <a:cs typeface="ＭＳ Ｐゴシック" charset="0"/>
              </a:rPr>
              <a:t> </a:t>
            </a:r>
          </a:p>
          <a:p>
            <a:r>
              <a:rPr lang="sv-SE" sz="1200" baseline="0" noProof="0" dirty="0" smtClean="0">
                <a:latin typeface="Gill Sans" charset="0"/>
                <a:ea typeface="ＭＳ Ｐゴシック" charset="0"/>
                <a:cs typeface="ＭＳ Ｐゴシック" charset="0"/>
              </a:rPr>
              <a:t>Ansvarsfullt</a:t>
            </a:r>
          </a:p>
          <a:p>
            <a:r>
              <a:rPr lang="sv-SE" sz="1200" baseline="0" noProof="0" dirty="0" smtClean="0">
                <a:latin typeface="Gill Sans" charset="0"/>
                <a:ea typeface="ＭＳ Ｐゴシック" charset="0"/>
                <a:cs typeface="ＭＳ Ｐゴシック" charset="0"/>
              </a:rPr>
              <a:t>Förnybart</a:t>
            </a:r>
          </a:p>
          <a:p>
            <a:r>
              <a:rPr lang="sv-SE" sz="1200" baseline="0" noProof="0" dirty="0" smtClean="0">
                <a:latin typeface="Gill Sans" charset="0"/>
                <a:ea typeface="ＭＳ Ｐゴシック" charset="0"/>
                <a:cs typeface="ＭＳ Ｐゴシック" charset="0"/>
              </a:rPr>
              <a:t>Återvinningsbart</a:t>
            </a:r>
          </a:p>
        </p:txBody>
      </p:sp>
      <p:sp>
        <p:nvSpPr>
          <p:cNvPr id="4" name="Slide Number Placeholder 3"/>
          <p:cNvSpPr>
            <a:spLocks noGrp="1"/>
          </p:cNvSpPr>
          <p:nvPr>
            <p:ph type="sldNum" sz="quarter" idx="10"/>
          </p:nvPr>
        </p:nvSpPr>
        <p:spPr/>
        <p:txBody>
          <a:bodyPr/>
          <a:lstStyle/>
          <a:p>
            <a:fld id="{161A53A7-64CD-4D0E-AAE8-1AC9C79D7085}" type="slidenum">
              <a:rPr lang="sv-SE" smtClean="0"/>
              <a:t>3</a:t>
            </a:fld>
            <a:endParaRPr lang="sv-SE" dirty="0"/>
          </a:p>
        </p:txBody>
      </p:sp>
    </p:spTree>
    <p:extLst>
      <p:ext uri="{BB962C8B-B14F-4D97-AF65-F5344CB8AC3E}">
        <p14:creationId xmlns:p14="http://schemas.microsoft.com/office/powerpoint/2010/main" val="2267205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Well below our goal of 270 GWh it seems, right?</a:t>
            </a:r>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7</a:t>
            </a:fld>
            <a:endParaRPr lang="sv-SE" dirty="0"/>
          </a:p>
        </p:txBody>
      </p:sp>
    </p:spTree>
    <p:extLst>
      <p:ext uri="{BB962C8B-B14F-4D97-AF65-F5344CB8AC3E}">
        <p14:creationId xmlns:p14="http://schemas.microsoft.com/office/powerpoint/2010/main" val="920558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GB" dirty="0" smtClean="0">
                <a:solidFill>
                  <a:schemeClr val="tx2">
                    <a:lumMod val="75000"/>
                  </a:schemeClr>
                </a:solidFill>
              </a:rPr>
              <a:t>DH recycling and agricultural recycling</a:t>
            </a:r>
          </a:p>
          <a:p>
            <a:pPr marL="0" marR="0" lvl="1" indent="0" algn="l" defTabSz="914400" rtl="0" eaLnBrk="1" fontAlgn="auto" latinLnBrk="0" hangingPunct="1">
              <a:lnSpc>
                <a:spcPct val="100000"/>
              </a:lnSpc>
              <a:spcBef>
                <a:spcPts val="0"/>
              </a:spcBef>
              <a:spcAft>
                <a:spcPts val="0"/>
              </a:spcAft>
              <a:buClrTx/>
              <a:buSzTx/>
              <a:buFontTx/>
              <a:buNone/>
              <a:tabLst/>
              <a:defRPr/>
            </a:pPr>
            <a:r>
              <a:rPr lang="en-GB" dirty="0" smtClean="0">
                <a:solidFill>
                  <a:schemeClr val="tx2">
                    <a:lumMod val="75000"/>
                  </a:schemeClr>
                </a:solidFill>
              </a:rPr>
              <a:t>Presenting only the Baseline results </a:t>
            </a:r>
          </a:p>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10</a:t>
            </a:fld>
            <a:endParaRPr lang="sv-SE" dirty="0"/>
          </a:p>
        </p:txBody>
      </p:sp>
    </p:spTree>
    <p:extLst>
      <p:ext uri="{BB962C8B-B14F-4D97-AF65-F5344CB8AC3E}">
        <p14:creationId xmlns:p14="http://schemas.microsoft.com/office/powerpoint/2010/main" val="3919874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u="sng" dirty="0" smtClean="0"/>
              <a:t>Unknown</a:t>
            </a:r>
          </a:p>
          <a:p>
            <a:r>
              <a:rPr lang="en-US" dirty="0" smtClean="0"/>
              <a:t>NSS instruments are generic guesses</a:t>
            </a:r>
          </a:p>
          <a:p>
            <a:r>
              <a:rPr lang="en-US" dirty="0" smtClean="0"/>
              <a:t>Cooling solution</a:t>
            </a:r>
          </a:p>
          <a:p>
            <a:endParaRPr lang="en-US" dirty="0" smtClean="0"/>
          </a:p>
          <a:p>
            <a:r>
              <a:rPr lang="en-US" u="sng" dirty="0" smtClean="0"/>
              <a:t>Improvements</a:t>
            </a:r>
          </a:p>
          <a:p>
            <a:r>
              <a:rPr lang="en-US" dirty="0" smtClean="0"/>
              <a:t>Delta T</a:t>
            </a:r>
          </a:p>
          <a:p>
            <a:r>
              <a:rPr lang="en-US" dirty="0" smtClean="0"/>
              <a:t>Cutting cooling equipment</a:t>
            </a:r>
          </a:p>
          <a:p>
            <a:r>
              <a:rPr lang="en-US" dirty="0" smtClean="0"/>
              <a:t>Better estimates and efficiency work from projects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11</a:t>
            </a:fld>
            <a:endParaRPr lang="sv-SE" dirty="0"/>
          </a:p>
        </p:txBody>
      </p:sp>
    </p:spTree>
    <p:extLst>
      <p:ext uri="{BB962C8B-B14F-4D97-AF65-F5344CB8AC3E}">
        <p14:creationId xmlns:p14="http://schemas.microsoft.com/office/powerpoint/2010/main" val="12545001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BREEAM is an environmental performance certification system that can be applied at building and/or community level. In order to gain maximum benefit from implementing BREEAM in a project a </a:t>
            </a:r>
            <a:r>
              <a:rPr lang="en-US" dirty="0" err="1" smtClean="0"/>
              <a:t>suitible</a:t>
            </a:r>
            <a:r>
              <a:rPr lang="en-US" dirty="0" smtClean="0"/>
              <a:t> credit strategy is set in early design phase. The manual is then allowed to enrich the project as a design guideline for environmental best practices, performance benchmarking, quality control and innovation catalyst. The manual contains practices that has been proven cost effective for most projects.</a:t>
            </a:r>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12</a:t>
            </a:fld>
            <a:endParaRPr lang="sv-SE" dirty="0"/>
          </a:p>
        </p:txBody>
      </p:sp>
    </p:spTree>
    <p:extLst>
      <p:ext uri="{BB962C8B-B14F-4D97-AF65-F5344CB8AC3E}">
        <p14:creationId xmlns:p14="http://schemas.microsoft.com/office/powerpoint/2010/main" val="1009719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Pictures 2014</a:t>
            </a:r>
          </a:p>
          <a:p>
            <a:endParaRPr lang="en-US" dirty="0" smtClean="0"/>
          </a:p>
          <a:p>
            <a:r>
              <a:rPr lang="en-US" dirty="0" smtClean="0"/>
              <a:t>As </a:t>
            </a:r>
            <a:r>
              <a:rPr lang="en-US" dirty="0" err="1" smtClean="0"/>
              <a:t>beeing</a:t>
            </a:r>
            <a:r>
              <a:rPr lang="en-US" dirty="0" smtClean="0"/>
              <a:t> a green field project ESS uses one of </a:t>
            </a:r>
            <a:r>
              <a:rPr lang="en-US" baseline="0" dirty="0" smtClean="0"/>
              <a:t>the world’s best arable land for a research facility. The </a:t>
            </a:r>
            <a:r>
              <a:rPr lang="en-US" baseline="0" dirty="0" err="1" smtClean="0"/>
              <a:t>rhetorics</a:t>
            </a:r>
            <a:r>
              <a:rPr lang="en-US" baseline="0" dirty="0" smtClean="0"/>
              <a:t> from ESS has been that we will restore the land (to the use being specified in the “</a:t>
            </a:r>
            <a:r>
              <a:rPr lang="en-US" baseline="0" dirty="0" err="1" smtClean="0"/>
              <a:t>detaljplan</a:t>
            </a:r>
            <a:r>
              <a:rPr lang="en-US" baseline="0" dirty="0" smtClean="0"/>
              <a:t>” at the time of decommissioning).</a:t>
            </a:r>
          </a:p>
          <a:p>
            <a:r>
              <a:rPr lang="en-US" baseline="0" dirty="0" smtClean="0"/>
              <a:t>The ambition is also to increase the biodiversity on site.</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a:t>
            </a:r>
            <a:r>
              <a:rPr lang="en-US" sz="1200" dirty="0" err="1" smtClean="0"/>
              <a:t>Nuvarande</a:t>
            </a:r>
            <a:r>
              <a:rPr lang="en-US" sz="1200" dirty="0" smtClean="0"/>
              <a:t> </a:t>
            </a:r>
            <a:r>
              <a:rPr lang="en-US" sz="1200" dirty="0" err="1" smtClean="0"/>
              <a:t>utgångspunkt</a:t>
            </a:r>
            <a:r>
              <a:rPr lang="en-US" sz="1200" dirty="0" smtClean="0"/>
              <a:t> </a:t>
            </a:r>
            <a:r>
              <a:rPr lang="en-US" sz="1200" dirty="0" err="1" smtClean="0"/>
              <a:t>är</a:t>
            </a:r>
            <a:r>
              <a:rPr lang="en-US" sz="1200" dirty="0" smtClean="0"/>
              <a:t> </a:t>
            </a:r>
            <a:r>
              <a:rPr lang="en-US" sz="1200" dirty="0" err="1" smtClean="0"/>
              <a:t>att</a:t>
            </a:r>
            <a:r>
              <a:rPr lang="en-US" sz="1200" dirty="0" smtClean="0"/>
              <a:t> </a:t>
            </a:r>
            <a:r>
              <a:rPr lang="en-US" sz="1200" dirty="0" err="1" smtClean="0"/>
              <a:t>marken</a:t>
            </a:r>
            <a:r>
              <a:rPr lang="en-US" sz="1200" dirty="0" smtClean="0"/>
              <a:t> </a:t>
            </a:r>
            <a:r>
              <a:rPr lang="en-US" sz="1200" dirty="0" err="1" smtClean="0"/>
              <a:t>inom</a:t>
            </a:r>
            <a:r>
              <a:rPr lang="en-US" sz="1200" dirty="0" smtClean="0"/>
              <a:t> </a:t>
            </a:r>
            <a:r>
              <a:rPr lang="en-US" sz="1200" dirty="0" err="1" smtClean="0"/>
              <a:t>verksamhetsområdet</a:t>
            </a:r>
            <a:r>
              <a:rPr lang="en-US" sz="1200" dirty="0" smtClean="0"/>
              <a:t> </a:t>
            </a:r>
            <a:r>
              <a:rPr lang="en-US" sz="1200" dirty="0" err="1" smtClean="0"/>
              <a:t>ska</a:t>
            </a:r>
            <a:r>
              <a:rPr lang="en-US" sz="1200" dirty="0" smtClean="0"/>
              <a:t> </a:t>
            </a:r>
            <a:r>
              <a:rPr lang="en-US" sz="1200" dirty="0" err="1" smtClean="0"/>
              <a:t>återställas</a:t>
            </a:r>
            <a:r>
              <a:rPr lang="en-US" sz="1200" dirty="0" smtClean="0"/>
              <a:t> till den </a:t>
            </a:r>
            <a:r>
              <a:rPr lang="en-US" sz="1200" dirty="0" err="1" smtClean="0"/>
              <a:t>kvalitet</a:t>
            </a:r>
            <a:r>
              <a:rPr lang="en-US" sz="1200" dirty="0" smtClean="0"/>
              <a:t> </a:t>
            </a:r>
            <a:r>
              <a:rPr lang="en-US" sz="1200" dirty="0" err="1" smtClean="0"/>
              <a:t>som</a:t>
            </a:r>
            <a:r>
              <a:rPr lang="en-US" sz="1200" dirty="0" smtClean="0"/>
              <a:t> </a:t>
            </a:r>
            <a:r>
              <a:rPr lang="en-US" sz="1200" dirty="0" err="1" smtClean="0"/>
              <a:t>krävs</a:t>
            </a:r>
            <a:r>
              <a:rPr lang="en-US" sz="1200" dirty="0" smtClean="0"/>
              <a:t> </a:t>
            </a:r>
            <a:r>
              <a:rPr lang="en-US" sz="1200" dirty="0" err="1" smtClean="0"/>
              <a:t>för</a:t>
            </a:r>
            <a:r>
              <a:rPr lang="en-US" sz="1200" dirty="0" smtClean="0"/>
              <a:t> </a:t>
            </a:r>
            <a:r>
              <a:rPr lang="en-US" sz="1200" dirty="0" err="1" smtClean="0"/>
              <a:t>att</a:t>
            </a:r>
            <a:r>
              <a:rPr lang="en-US" sz="1200" dirty="0" smtClean="0"/>
              <a:t> </a:t>
            </a:r>
            <a:r>
              <a:rPr lang="en-US" sz="1200" dirty="0" err="1" smtClean="0"/>
              <a:t>möjliggöra</a:t>
            </a:r>
            <a:r>
              <a:rPr lang="en-US" sz="1200" dirty="0" smtClean="0"/>
              <a:t> den </a:t>
            </a:r>
            <a:r>
              <a:rPr lang="en-US" sz="1200" dirty="0" err="1" smtClean="0"/>
              <a:t>markanvändning</a:t>
            </a:r>
            <a:r>
              <a:rPr lang="en-US" sz="1200" dirty="0" smtClean="0"/>
              <a:t> </a:t>
            </a:r>
            <a:r>
              <a:rPr lang="en-US" sz="1200" dirty="0" err="1" smtClean="0"/>
              <a:t>som</a:t>
            </a:r>
            <a:r>
              <a:rPr lang="en-US" sz="1200" dirty="0" smtClean="0"/>
              <a:t> </a:t>
            </a:r>
            <a:r>
              <a:rPr lang="en-US" sz="1200" dirty="0" err="1" smtClean="0"/>
              <a:t>regleras</a:t>
            </a:r>
            <a:r>
              <a:rPr lang="en-US" sz="1200" dirty="0" smtClean="0"/>
              <a:t> </a:t>
            </a:r>
            <a:r>
              <a:rPr lang="en-US" sz="1200" dirty="0" err="1" smtClean="0"/>
              <a:t>i</a:t>
            </a:r>
            <a:r>
              <a:rPr lang="en-US" sz="1200" dirty="0" smtClean="0"/>
              <a:t> den vid </a:t>
            </a:r>
            <a:r>
              <a:rPr lang="en-US" sz="1200" dirty="0" err="1" smtClean="0"/>
              <a:t>avveck</a:t>
            </a:r>
            <a:r>
              <a:rPr lang="en-US" sz="1200" dirty="0" smtClean="0"/>
              <a:t>- </a:t>
            </a:r>
            <a:r>
              <a:rPr lang="en-US" sz="1200" dirty="0" err="1" smtClean="0"/>
              <a:t>lingstillfället</a:t>
            </a:r>
            <a:r>
              <a:rPr lang="en-US" sz="1200" dirty="0" smtClean="0"/>
              <a:t> </a:t>
            </a:r>
            <a:r>
              <a:rPr lang="en-US" sz="1200" dirty="0" err="1" smtClean="0"/>
              <a:t>gällande</a:t>
            </a:r>
            <a:r>
              <a:rPr lang="en-US" sz="1200" dirty="0" smtClean="0"/>
              <a:t> </a:t>
            </a:r>
            <a:r>
              <a:rPr lang="en-US" sz="1200" dirty="0" err="1" smtClean="0"/>
              <a:t>detaljplanen</a:t>
            </a:r>
            <a:r>
              <a:rPr lang="en-US" sz="1200" dirty="0" smtClean="0"/>
              <a:t>, </a:t>
            </a:r>
            <a:r>
              <a:rPr lang="en-US" sz="1200" dirty="0" err="1" smtClean="0"/>
              <a:t>om</a:t>
            </a:r>
            <a:r>
              <a:rPr lang="en-US" sz="1200" dirty="0" smtClean="0"/>
              <a:t> en </a:t>
            </a:r>
            <a:r>
              <a:rPr lang="en-US" sz="1200" dirty="0" err="1" smtClean="0"/>
              <a:t>sådan</a:t>
            </a:r>
            <a:r>
              <a:rPr lang="en-US" sz="1200" dirty="0" smtClean="0"/>
              <a:t> </a:t>
            </a:r>
            <a:r>
              <a:rPr lang="en-US" sz="1200" dirty="0" err="1" smtClean="0"/>
              <a:t>föreligger</a:t>
            </a:r>
            <a:r>
              <a:rPr lang="en-US" sz="1200" dirty="0" smtClean="0"/>
              <a:t>. </a:t>
            </a:r>
            <a:r>
              <a:rPr lang="en-US" sz="1200" dirty="0" err="1" smtClean="0"/>
              <a:t>Ett</a:t>
            </a:r>
            <a:r>
              <a:rPr lang="en-US" sz="1200" dirty="0" smtClean="0"/>
              <a:t> </a:t>
            </a:r>
            <a:r>
              <a:rPr lang="en-US" sz="1200" dirty="0" err="1" smtClean="0"/>
              <a:t>tänkbart</a:t>
            </a:r>
            <a:r>
              <a:rPr lang="en-US" sz="1200" dirty="0" smtClean="0"/>
              <a:t> scenario </a:t>
            </a:r>
            <a:r>
              <a:rPr lang="en-US" sz="1200" dirty="0" err="1" smtClean="0"/>
              <a:t>är</a:t>
            </a:r>
            <a:r>
              <a:rPr lang="en-US" sz="1200" dirty="0" smtClean="0"/>
              <a:t> </a:t>
            </a:r>
            <a:r>
              <a:rPr lang="en-US" sz="1200" dirty="0" err="1" smtClean="0"/>
              <a:t>att</a:t>
            </a:r>
            <a:r>
              <a:rPr lang="en-US" sz="1200" dirty="0" smtClean="0"/>
              <a:t> en </a:t>
            </a:r>
            <a:r>
              <a:rPr lang="en-US" sz="1200" dirty="0" err="1" smtClean="0"/>
              <a:t>sådan</a:t>
            </a:r>
            <a:r>
              <a:rPr lang="en-US" sz="1200" dirty="0" smtClean="0"/>
              <a:t> </a:t>
            </a:r>
            <a:r>
              <a:rPr lang="en-US" sz="1200" dirty="0" err="1" smtClean="0"/>
              <a:t>detaljplan</a:t>
            </a:r>
            <a:r>
              <a:rPr lang="en-US" sz="1200" dirty="0" smtClean="0"/>
              <a:t> </a:t>
            </a:r>
            <a:r>
              <a:rPr lang="en-US" sz="1200" dirty="0" err="1" smtClean="0"/>
              <a:t>skulle</a:t>
            </a:r>
            <a:r>
              <a:rPr lang="en-US" sz="1200" dirty="0" smtClean="0"/>
              <a:t> </a:t>
            </a:r>
            <a:r>
              <a:rPr lang="en-US" sz="1200" dirty="0" err="1" smtClean="0"/>
              <a:t>avse</a:t>
            </a:r>
            <a:r>
              <a:rPr lang="en-US" sz="1200" dirty="0" smtClean="0"/>
              <a:t> </a:t>
            </a:r>
            <a:r>
              <a:rPr lang="en-US" sz="1200" dirty="0" err="1" smtClean="0"/>
              <a:t>någon</a:t>
            </a:r>
            <a:r>
              <a:rPr lang="en-US" sz="1200" dirty="0" smtClean="0"/>
              <a:t> </a:t>
            </a:r>
            <a:r>
              <a:rPr lang="en-US" sz="1200" dirty="0" err="1" smtClean="0"/>
              <a:t>typ</a:t>
            </a:r>
            <a:r>
              <a:rPr lang="en-US" sz="1200" dirty="0" smtClean="0"/>
              <a:t> </a:t>
            </a:r>
            <a:r>
              <a:rPr lang="en-US" sz="1200" dirty="0" err="1" smtClean="0"/>
              <a:t>av</a:t>
            </a:r>
            <a:r>
              <a:rPr lang="en-US" sz="1200" dirty="0" smtClean="0"/>
              <a:t> </a:t>
            </a:r>
            <a:r>
              <a:rPr lang="en-US" sz="1200" dirty="0" err="1" smtClean="0"/>
              <a:t>mindre</a:t>
            </a:r>
            <a:r>
              <a:rPr lang="en-US" sz="1200" dirty="0" smtClean="0"/>
              <a:t> </a:t>
            </a:r>
            <a:r>
              <a:rPr lang="en-US" sz="1200" dirty="0" err="1" smtClean="0"/>
              <a:t>känslig</a:t>
            </a:r>
            <a:r>
              <a:rPr lang="en-US" sz="1200" dirty="0" smtClean="0"/>
              <a:t> </a:t>
            </a:r>
            <a:r>
              <a:rPr lang="en-US" sz="1200" dirty="0" err="1" smtClean="0"/>
              <a:t>markanvändning</a:t>
            </a:r>
            <a:r>
              <a:rPr lang="en-US" sz="1200" dirty="0" smtClean="0"/>
              <a:t>, </a:t>
            </a:r>
            <a:r>
              <a:rPr lang="en-US" sz="1200" dirty="0" err="1" smtClean="0"/>
              <a:t>exempelvis</a:t>
            </a:r>
            <a:r>
              <a:rPr lang="en-US" sz="1200" dirty="0" smtClean="0"/>
              <a:t> </a:t>
            </a:r>
            <a:r>
              <a:rPr lang="en-US" sz="1200" dirty="0" err="1" smtClean="0"/>
              <a:t>industriverksamhet</a:t>
            </a:r>
            <a:r>
              <a:rPr lang="en-US" sz="1200" dirty="0" smtClean="0"/>
              <a:t>. </a:t>
            </a:r>
            <a:r>
              <a:rPr lang="en-US" sz="1200" u="sng" dirty="0" err="1" smtClean="0"/>
              <a:t>Tekniskt</a:t>
            </a:r>
            <a:r>
              <a:rPr lang="en-US" sz="1200" u="sng" dirty="0" smtClean="0"/>
              <a:t> sett </a:t>
            </a:r>
            <a:r>
              <a:rPr lang="en-US" sz="1200" u="sng" dirty="0" err="1" smtClean="0"/>
              <a:t>bedöms</a:t>
            </a:r>
            <a:r>
              <a:rPr lang="en-US" sz="1200" u="sng" dirty="0" smtClean="0"/>
              <a:t> </a:t>
            </a:r>
            <a:r>
              <a:rPr lang="en-US" sz="1200" u="sng" dirty="0" err="1" smtClean="0"/>
              <a:t>det</a:t>
            </a:r>
            <a:r>
              <a:rPr lang="en-US" sz="1200" u="sng" dirty="0" smtClean="0"/>
              <a:t> </a:t>
            </a:r>
            <a:r>
              <a:rPr lang="en-US" sz="1200" u="sng" dirty="0" err="1" smtClean="0"/>
              <a:t>även</a:t>
            </a:r>
            <a:r>
              <a:rPr lang="en-US" sz="1200" u="sng" dirty="0" smtClean="0"/>
              <a:t> </a:t>
            </a:r>
            <a:r>
              <a:rPr lang="en-US" sz="1200" u="sng" dirty="0" err="1" smtClean="0"/>
              <a:t>vara</a:t>
            </a:r>
            <a:r>
              <a:rPr lang="en-US" sz="1200" u="sng" dirty="0" smtClean="0"/>
              <a:t> </a:t>
            </a:r>
            <a:r>
              <a:rPr lang="en-US" sz="1200" u="sng" dirty="0" err="1" smtClean="0"/>
              <a:t>möjligt</a:t>
            </a:r>
            <a:r>
              <a:rPr lang="en-US" sz="1200" u="sng" dirty="0" smtClean="0"/>
              <a:t> </a:t>
            </a:r>
            <a:r>
              <a:rPr lang="en-US" sz="1200" u="sng" dirty="0" err="1" smtClean="0"/>
              <a:t>att</a:t>
            </a:r>
            <a:r>
              <a:rPr lang="en-US" sz="1200" u="sng" dirty="0" smtClean="0"/>
              <a:t> </a:t>
            </a:r>
            <a:r>
              <a:rPr lang="en-US" sz="1200" u="sng" dirty="0" err="1" smtClean="0"/>
              <a:t>återställa</a:t>
            </a:r>
            <a:r>
              <a:rPr lang="en-US" sz="1200" u="sng" dirty="0" smtClean="0"/>
              <a:t> </a:t>
            </a:r>
            <a:r>
              <a:rPr lang="en-US" sz="1200" u="sng" dirty="0" err="1" smtClean="0"/>
              <a:t>området</a:t>
            </a:r>
            <a:r>
              <a:rPr lang="en-US" sz="1200" u="sng" dirty="0" smtClean="0"/>
              <a:t> </a:t>
            </a:r>
            <a:r>
              <a:rPr lang="en-US" sz="1200" u="sng" dirty="0" err="1" smtClean="0"/>
              <a:t>för</a:t>
            </a:r>
            <a:r>
              <a:rPr lang="en-US" sz="1200" u="sng" dirty="0" smtClean="0"/>
              <a:t> </a:t>
            </a:r>
            <a:r>
              <a:rPr lang="en-US" sz="1200" u="sng" dirty="0" err="1" smtClean="0"/>
              <a:t>känslig</a:t>
            </a:r>
            <a:r>
              <a:rPr lang="en-US" sz="1200" u="sng" dirty="0" smtClean="0"/>
              <a:t> </a:t>
            </a:r>
            <a:r>
              <a:rPr lang="en-US" sz="1200" u="sng" dirty="0" err="1" smtClean="0"/>
              <a:t>markanvändning</a:t>
            </a:r>
            <a:r>
              <a:rPr lang="en-US" sz="1200" u="sng" dirty="0" smtClean="0"/>
              <a:t>, </a:t>
            </a:r>
            <a:r>
              <a:rPr lang="en-US" sz="1200" u="sng" dirty="0" err="1" smtClean="0"/>
              <a:t>såsom</a:t>
            </a:r>
            <a:r>
              <a:rPr lang="en-US" sz="1200" u="sng" dirty="0" smtClean="0"/>
              <a:t> </a:t>
            </a:r>
            <a:r>
              <a:rPr lang="en-US" sz="1200" u="sng" dirty="0" err="1" smtClean="0"/>
              <a:t>åkerbruk</a:t>
            </a:r>
            <a:r>
              <a:rPr lang="en-US" sz="1200" u="sng" dirty="0" smtClean="0"/>
              <a:t> </a:t>
            </a:r>
            <a:r>
              <a:rPr lang="en-US" sz="1200" u="sng" dirty="0" err="1" smtClean="0"/>
              <a:t>eller</a:t>
            </a:r>
            <a:r>
              <a:rPr lang="en-US" sz="1200" u="sng" dirty="0" smtClean="0"/>
              <a:t> </a:t>
            </a:r>
            <a:r>
              <a:rPr lang="en-US" sz="1200" u="sng" dirty="0" err="1" smtClean="0"/>
              <a:t>bostadsbebyggelse</a:t>
            </a:r>
            <a:r>
              <a:rPr lang="en-US" sz="1200" u="sng" dirty="0" smtClean="0"/>
              <a:t>.</a:t>
            </a:r>
            <a:r>
              <a:rPr lang="en-US" sz="1200" dirty="0" smtClean="0"/>
              <a:t>”</a:t>
            </a:r>
          </a:p>
          <a:p>
            <a:endParaRPr lang="en-US" dirty="0" smtClean="0"/>
          </a:p>
          <a:p>
            <a:r>
              <a:rPr lang="en-US" dirty="0" smtClean="0"/>
              <a:t>The objective is to restore the land to the quality that is regulated in the detailed plan currently applicable during decommissioning. Technically it is possible to restore the land to be arable or for residential development. </a:t>
            </a:r>
          </a:p>
          <a:p>
            <a:r>
              <a:rPr lang="en-US" dirty="0" smtClean="0"/>
              <a:t>Promote biodiversity.</a:t>
            </a:r>
          </a:p>
          <a:p>
            <a:endParaRPr lang="en-US" dirty="0" smtClean="0"/>
          </a:p>
          <a:p>
            <a:r>
              <a:rPr lang="en-US" dirty="0" smtClean="0"/>
              <a:t>The facility shall be designed so that its impact on the open agricultural landscape is not greater than necessary and so that it, despite its size, may be perceived as a positive addition to the skyline.</a:t>
            </a:r>
          </a:p>
          <a:p>
            <a:endParaRPr lang="en-US" dirty="0" smtClean="0"/>
          </a:p>
          <a:p>
            <a:r>
              <a:rPr lang="en-US" dirty="0" smtClean="0">
                <a:solidFill>
                  <a:schemeClr val="tx1"/>
                </a:solidFill>
              </a:rPr>
              <a:t>The objective is to restore the land to the quality that is regulated in the detailed plan currently applicable during decommissioning. Technically it is possible to restore the land to be arable or for residential development. </a:t>
            </a:r>
          </a:p>
          <a:p>
            <a:r>
              <a:rPr lang="en-US" dirty="0" smtClean="0">
                <a:solidFill>
                  <a:schemeClr val="tx1"/>
                </a:solidFill>
              </a:rPr>
              <a:t>The property is going to be designed to promote </a:t>
            </a:r>
            <a:r>
              <a:rPr lang="en-US" dirty="0" smtClean="0">
                <a:solidFill>
                  <a:srgbClr val="000000"/>
                </a:solidFill>
              </a:rPr>
              <a:t>biodiversity.</a:t>
            </a:r>
          </a:p>
          <a:p>
            <a:r>
              <a:rPr lang="en-US" dirty="0" smtClean="0">
                <a:solidFill>
                  <a:srgbClr val="000000"/>
                </a:solidFill>
              </a:rPr>
              <a:t>The facility is designed so that its impact on the open agricultural landscape is not greater than necessary and so that it, despite its size, may be perceived as a positive addition to the skyline.</a:t>
            </a:r>
          </a:p>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13</a:t>
            </a:fld>
            <a:endParaRPr lang="sv-SE"/>
          </a:p>
        </p:txBody>
      </p:sp>
    </p:spTree>
    <p:extLst>
      <p:ext uri="{BB962C8B-B14F-4D97-AF65-F5344CB8AC3E}">
        <p14:creationId xmlns:p14="http://schemas.microsoft.com/office/powerpoint/2010/main" val="626040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The landscape is designed to promote biodiversity. </a:t>
            </a:r>
          </a:p>
          <a:p>
            <a:pPr marL="228600" indent="-228600">
              <a:buAutoNum type="arabicPeriod"/>
            </a:pPr>
            <a:endParaRPr lang="en-US" dirty="0" smtClean="0"/>
          </a:p>
          <a:p>
            <a:pPr marL="228600" indent="-228600">
              <a:buAutoNum type="arabicPeriod"/>
            </a:pPr>
            <a:r>
              <a:rPr lang="en-US" dirty="0" smtClean="0"/>
              <a:t>Meadow and grassland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The meadow and grassland will consist of a selection of native herb and </a:t>
            </a:r>
            <a:r>
              <a:rPr lang="en-US" sz="1200" dirty="0" err="1" smtClean="0"/>
              <a:t>gras</a:t>
            </a:r>
            <a:r>
              <a:rPr lang="en-US" sz="1200" dirty="0" smtClean="0"/>
              <a:t> species in character comparable to the meadow areas of the nearby </a:t>
            </a:r>
            <a:r>
              <a:rPr lang="en-US" sz="1200" dirty="0" err="1" smtClean="0"/>
              <a:t>reservate</a:t>
            </a:r>
            <a:r>
              <a:rPr lang="en-US" sz="1200" dirty="0" smtClean="0"/>
              <a:t> and EU </a:t>
            </a:r>
            <a:r>
              <a:rPr lang="en-US" sz="1200" dirty="0" err="1" smtClean="0"/>
              <a:t>Natura</a:t>
            </a:r>
            <a:r>
              <a:rPr lang="en-US" sz="1200" dirty="0" smtClean="0"/>
              <a:t> 2000 site – </a:t>
            </a:r>
            <a:r>
              <a:rPr lang="en-US" sz="1200" dirty="0" err="1" smtClean="0"/>
              <a:t>Kungsmarken</a:t>
            </a:r>
            <a:r>
              <a:rPr lang="en-US" sz="120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2. Open water channels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TBD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3. Campus area</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TBD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4. Solitary trees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As a freestanding element the solitary tree is provided unobstructed growth without competition from adjacent tree’s allowing it to reach it’s full potential.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5. Detention ponds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Storm </a:t>
            </a:r>
            <a:r>
              <a:rPr lang="en-US" dirty="0" smtClean="0"/>
              <a:t>water is managed through infiltration as a basic principle (i.e. grass reinforcement). On the area we also have 4 </a:t>
            </a:r>
            <a:r>
              <a:rPr lang="en-US" dirty="0" err="1" smtClean="0"/>
              <a:t>detentiuon</a:t>
            </a:r>
            <a:r>
              <a:rPr lang="en-US" dirty="0" smtClean="0"/>
              <a:t> ponds which are designed to accommodate a 100-year</a:t>
            </a:r>
            <a:r>
              <a:rPr lang="en-US" baseline="0" dirty="0" smtClean="0"/>
              <a:t> rain and designed for water purification.</a:t>
            </a:r>
            <a:r>
              <a:rPr lang="en-US" dirty="0" smtClean="0"/>
              <a:t> </a:t>
            </a:r>
            <a:r>
              <a:rPr lang="en-US" sz="1200" dirty="0" smtClean="0"/>
              <a:t>Functioning not only as storage for rainwater the detention ponds create a unique habitat for fauna and flora, allowing for a wider range of animals and plants to prop- agate.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6. Tree</a:t>
            </a:r>
            <a:r>
              <a:rPr lang="en-US" sz="1200" baseline="0" dirty="0" smtClean="0"/>
              <a:t> group and shelter belts</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Especially a wide range of birds are drawn to the more dense plantings or thickets which can support nesting.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p:txBody>
      </p:sp>
      <p:sp>
        <p:nvSpPr>
          <p:cNvPr id="4" name="Slide Number Placeholder 3"/>
          <p:cNvSpPr>
            <a:spLocks noGrp="1"/>
          </p:cNvSpPr>
          <p:nvPr>
            <p:ph type="sldNum" sz="quarter" idx="10"/>
          </p:nvPr>
        </p:nvSpPr>
        <p:spPr/>
        <p:txBody>
          <a:bodyPr/>
          <a:lstStyle/>
          <a:p>
            <a:fld id="{161A53A7-64CD-4D0E-AAE8-1AC9C79D7085}" type="slidenum">
              <a:rPr lang="sv-SE" smtClean="0"/>
              <a:t>14</a:t>
            </a:fld>
            <a:endParaRPr lang="sv-SE"/>
          </a:p>
        </p:txBody>
      </p:sp>
    </p:spTree>
    <p:extLst>
      <p:ext uri="{BB962C8B-B14F-4D97-AF65-F5344CB8AC3E}">
        <p14:creationId xmlns:p14="http://schemas.microsoft.com/office/powerpoint/2010/main" val="3004820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Built</a:t>
            </a:r>
            <a:r>
              <a:rPr lang="en-US" baseline="0" dirty="0" smtClean="0"/>
              <a:t> in materials are assessed in BVB, </a:t>
            </a:r>
            <a:r>
              <a:rPr lang="en-US" baseline="0" dirty="0" err="1" smtClean="0"/>
              <a:t>Sunda</a:t>
            </a:r>
            <a:r>
              <a:rPr lang="en-US" baseline="0" dirty="0" smtClean="0"/>
              <a:t> Hus and BASTA in order to phase out hazardous substances.</a:t>
            </a:r>
          </a:p>
          <a:p>
            <a:endParaRPr lang="en-US" dirty="0" smtClean="0"/>
          </a:p>
          <a:p>
            <a:r>
              <a:rPr lang="en-US" dirty="0" smtClean="0"/>
              <a:t>Life cycle</a:t>
            </a:r>
            <a:r>
              <a:rPr lang="en-US" baseline="0" dirty="0" smtClean="0"/>
              <a:t> perspective</a:t>
            </a:r>
          </a:p>
          <a:p>
            <a:endParaRPr lang="en-US" baseline="0" dirty="0" smtClean="0"/>
          </a:p>
          <a:p>
            <a:pPr marL="171450" lvl="0" indent="-171450">
              <a:buFont typeface="Arial"/>
              <a:buChar char="•"/>
            </a:pPr>
            <a:r>
              <a:rPr lang="en-US" sz="1200" kern="1200" dirty="0" smtClean="0">
                <a:solidFill>
                  <a:schemeClr val="tx1"/>
                </a:solidFill>
                <a:effectLst/>
                <a:latin typeface="+mn-lt"/>
                <a:ea typeface="+mn-ea"/>
                <a:cs typeface="+mn-cs"/>
              </a:rPr>
              <a:t>the possibility to use locally produced materials and products or mode of transport with low environmental impact</a:t>
            </a:r>
          </a:p>
          <a:p>
            <a:pPr marL="171450" lvl="0" indent="-171450">
              <a:buFont typeface="Arial"/>
              <a:buChar char="•"/>
            </a:pPr>
            <a:r>
              <a:rPr lang="en-US" sz="1200" kern="1200" dirty="0" smtClean="0">
                <a:solidFill>
                  <a:schemeClr val="tx1"/>
                </a:solidFill>
                <a:effectLst/>
                <a:latin typeface="+mn-lt"/>
                <a:ea typeface="+mn-ea"/>
                <a:cs typeface="+mn-cs"/>
              </a:rPr>
              <a:t>construction method</a:t>
            </a:r>
          </a:p>
          <a:p>
            <a:pPr marL="171450" lvl="0" indent="-171450">
              <a:buFont typeface="Arial"/>
              <a:buChar char="•"/>
            </a:pPr>
            <a:r>
              <a:rPr lang="en-US" sz="1200" kern="1200" dirty="0" smtClean="0">
                <a:solidFill>
                  <a:schemeClr val="tx1"/>
                </a:solidFill>
                <a:effectLst/>
                <a:latin typeface="+mn-lt"/>
                <a:ea typeface="+mn-ea"/>
                <a:cs typeface="+mn-cs"/>
              </a:rPr>
              <a:t>the service-life of the material or product,</a:t>
            </a:r>
          </a:p>
          <a:p>
            <a:pPr marL="171450" lvl="0" indent="-171450">
              <a:buFont typeface="Arial"/>
              <a:buChar char="•"/>
            </a:pPr>
            <a:r>
              <a:rPr lang="en-US" sz="1200" kern="1200" dirty="0" smtClean="0">
                <a:solidFill>
                  <a:schemeClr val="tx1"/>
                </a:solidFill>
                <a:effectLst/>
                <a:latin typeface="+mn-lt"/>
                <a:ea typeface="+mn-ea"/>
                <a:cs typeface="+mn-cs"/>
              </a:rPr>
              <a:t>the need for maintenance and consumables during the operation phase,</a:t>
            </a:r>
          </a:p>
          <a:p>
            <a:pPr marL="171450" lvl="0" indent="-171450">
              <a:buFont typeface="Arial"/>
              <a:buChar char="•"/>
            </a:pPr>
            <a:r>
              <a:rPr lang="en-US" sz="1200" kern="1200" dirty="0" smtClean="0">
                <a:solidFill>
                  <a:schemeClr val="tx1"/>
                </a:solidFill>
                <a:effectLst/>
                <a:latin typeface="+mn-lt"/>
                <a:ea typeface="+mn-ea"/>
                <a:cs typeface="+mn-cs"/>
              </a:rPr>
              <a:t>the possibility to disassemble the constituent materials in the product at refurbishments and/or at the decommissioning phase, and</a:t>
            </a:r>
          </a:p>
          <a:p>
            <a:pPr marL="171450" lvl="0" indent="-171450">
              <a:buFont typeface="Arial"/>
              <a:buChar char="•"/>
            </a:pPr>
            <a:r>
              <a:rPr lang="en-US" sz="1200" kern="1200" dirty="0" smtClean="0">
                <a:solidFill>
                  <a:schemeClr val="tx1"/>
                </a:solidFill>
                <a:effectLst/>
                <a:latin typeface="+mn-lt"/>
                <a:ea typeface="+mn-ea"/>
                <a:cs typeface="+mn-cs"/>
              </a:rPr>
              <a:t>the possibility to reuse or recycle the material or product at refurbishments and/or at the decommission.</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Materials shall be procured with responsible sourcing. Materials with elevated risks of negative environmental and/or social impacts during material production shall undergo investigations to ensure that environmental and social issues in the production of materials are followed up in procurement.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15</a:t>
            </a:fld>
            <a:endParaRPr lang="sv-SE"/>
          </a:p>
        </p:txBody>
      </p:sp>
    </p:spTree>
    <p:extLst>
      <p:ext uri="{BB962C8B-B14F-4D97-AF65-F5344CB8AC3E}">
        <p14:creationId xmlns:p14="http://schemas.microsoft.com/office/powerpoint/2010/main" val="2333134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sv-SE"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Click to edit Master subtitle style</a:t>
            </a:r>
            <a:endParaRPr lang="sv-SE"/>
          </a:p>
        </p:txBody>
      </p:sp>
      <p:sp>
        <p:nvSpPr>
          <p:cNvPr id="4" name="Date Placeholder 3"/>
          <p:cNvSpPr>
            <a:spLocks noGrp="1"/>
          </p:cNvSpPr>
          <p:nvPr>
            <p:ph type="dt" sz="half" idx="10"/>
          </p:nvPr>
        </p:nvSpPr>
        <p:spPr/>
        <p:txBody>
          <a:bodyPr/>
          <a:lstStyle/>
          <a:p>
            <a:fld id="{5ED7AC81-318B-4D49-A602-9E30227C87EC}" type="datetime1">
              <a:rPr lang="sv-SE" smtClean="0"/>
              <a:t>02/10/2016</a:t>
            </a:fld>
            <a:endParaRPr lang="sv-SE" dirty="0"/>
          </a:p>
        </p:txBody>
      </p:sp>
      <p:sp>
        <p:nvSpPr>
          <p:cNvPr id="5" name="Footer Placeholder 4"/>
          <p:cNvSpPr>
            <a:spLocks noGrp="1"/>
          </p:cNvSpPr>
          <p:nvPr>
            <p:ph type="ftr" sz="quarter" idx="11"/>
          </p:nvPr>
        </p:nvSpPr>
        <p:spPr/>
        <p:txBody>
          <a:bodyPr/>
          <a:lstStyle/>
          <a:p>
            <a:endParaRPr lang="sv-SE" dirty="0"/>
          </a:p>
        </p:txBody>
      </p:sp>
      <p:sp>
        <p:nvSpPr>
          <p:cNvPr id="6" name="Slide Number Placeholder 5"/>
          <p:cNvSpPr>
            <a:spLocks noGrp="1"/>
          </p:cNvSpPr>
          <p:nvPr>
            <p:ph type="sldNum" sz="quarter" idx="12"/>
          </p:nvPr>
        </p:nvSpPr>
        <p:spPr/>
        <p:txBody>
          <a:bodyPr/>
          <a:lstStyle/>
          <a:p>
            <a:fld id="{551115BC-487E-4422-894C-CB7CD3E79223}" type="slidenum">
              <a:rPr lang="sv-SE" smtClean="0"/>
              <a:t>‹#›</a:t>
            </a:fld>
            <a:endParaRPr lang="sv-SE" dirty="0"/>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8304" y="260648"/>
            <a:ext cx="1656184" cy="886059"/>
          </a:xfrm>
          <a:prstGeom prst="rect">
            <a:avLst/>
          </a:prstGeom>
        </p:spPr>
      </p:pic>
    </p:spTree>
    <p:extLst>
      <p:ext uri="{BB962C8B-B14F-4D97-AF65-F5344CB8AC3E}">
        <p14:creationId xmlns:p14="http://schemas.microsoft.com/office/powerpoint/2010/main" val="2439884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solidFill>
                <a:srgbClr val="0094CA"/>
              </a:solidFill>
            </a:endParaRPr>
          </a:p>
        </p:txBody>
      </p:sp>
      <p:sp>
        <p:nvSpPr>
          <p:cNvPr id="2" name="Title 1"/>
          <p:cNvSpPr>
            <a:spLocks noGrp="1"/>
          </p:cNvSpPr>
          <p:nvPr>
            <p:ph type="title"/>
          </p:nvPr>
        </p:nvSpPr>
        <p:spPr/>
        <p:txBody>
          <a:bodyPr/>
          <a:lstStyle/>
          <a:p>
            <a:r>
              <a:rPr lang="sv-SE" smtClean="0"/>
              <a:t>Click to edit Master title style</a:t>
            </a:r>
            <a:endParaRPr lang="sv-SE"/>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
        <p:nvSpPr>
          <p:cNvPr id="4" name="Date Placeholder 3"/>
          <p:cNvSpPr>
            <a:spLocks noGrp="1"/>
          </p:cNvSpPr>
          <p:nvPr>
            <p:ph type="dt" sz="half" idx="10"/>
          </p:nvPr>
        </p:nvSpPr>
        <p:spPr/>
        <p:txBody>
          <a:bodyPr/>
          <a:lstStyle/>
          <a:p>
            <a:fld id="{6EB99CB0-346B-43FA-9EE6-F90C3F3BC0BA}" type="datetime1">
              <a:rPr lang="sv-SE" smtClean="0"/>
              <a:t>02/10/2016</a:t>
            </a:fld>
            <a:endParaRPr lang="sv-SE" dirty="0"/>
          </a:p>
        </p:txBody>
      </p:sp>
      <p:sp>
        <p:nvSpPr>
          <p:cNvPr id="5" name="Footer Placeholder 4"/>
          <p:cNvSpPr>
            <a:spLocks noGrp="1"/>
          </p:cNvSpPr>
          <p:nvPr>
            <p:ph type="ftr" sz="quarter" idx="11"/>
          </p:nvPr>
        </p:nvSpPr>
        <p:spPr/>
        <p:txBody>
          <a:bodyPr/>
          <a:lstStyle/>
          <a:p>
            <a:endParaRPr lang="sv-SE" dirty="0"/>
          </a:p>
        </p:txBody>
      </p:sp>
      <p:sp>
        <p:nvSpPr>
          <p:cNvPr id="6" name="Slide Number Placeholder 5"/>
          <p:cNvSpPr>
            <a:spLocks noGrp="1"/>
          </p:cNvSpPr>
          <p:nvPr>
            <p:ph type="sldNum" sz="quarter" idx="12"/>
          </p:nvPr>
        </p:nvSpPr>
        <p:spPr/>
        <p:txBody>
          <a:bodyPr/>
          <a:lstStyle/>
          <a:p>
            <a:fld id="{551115BC-487E-4422-894C-CB7CD3E79223}" type="slidenum">
              <a:rPr lang="sv-SE" smtClean="0"/>
              <a:t>‹#›</a:t>
            </a:fld>
            <a:endParaRPr lang="sv-SE" dirty="0"/>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1351099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solidFill>
                <a:srgbClr val="0094CA"/>
              </a:solidFill>
            </a:endParaRPr>
          </a:p>
        </p:txBody>
      </p:sp>
      <p:sp>
        <p:nvSpPr>
          <p:cNvPr id="2" name="Title 1"/>
          <p:cNvSpPr>
            <a:spLocks noGrp="1"/>
          </p:cNvSpPr>
          <p:nvPr>
            <p:ph type="title"/>
          </p:nvPr>
        </p:nvSpPr>
        <p:spPr/>
        <p:txBody>
          <a:bodyPr/>
          <a:lstStyle/>
          <a:p>
            <a:r>
              <a:rPr lang="sv-SE" smtClean="0"/>
              <a:t>Click to edit Master title style</a:t>
            </a:r>
            <a:endParaRPr lang="sv-SE"/>
          </a:p>
        </p:txBody>
      </p:sp>
      <p:sp>
        <p:nvSpPr>
          <p:cNvPr id="3" name="Content Placeholder 2"/>
          <p:cNvSpPr>
            <a:spLocks noGrp="1"/>
          </p:cNvSpPr>
          <p:nvPr>
            <p:ph sz="half" idx="1"/>
          </p:nvPr>
        </p:nvSpPr>
        <p:spPr>
          <a:xfrm>
            <a:off x="457200" y="1600200"/>
            <a:ext cx="4038600" cy="45259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p:txBody>
      </p:sp>
      <p:sp>
        <p:nvSpPr>
          <p:cNvPr id="4" name="Content Placeholder 3"/>
          <p:cNvSpPr>
            <a:spLocks noGrp="1"/>
          </p:cNvSpPr>
          <p:nvPr>
            <p:ph sz="half" idx="2"/>
          </p:nvPr>
        </p:nvSpPr>
        <p:spPr>
          <a:xfrm>
            <a:off x="4648200" y="1600200"/>
            <a:ext cx="4038600" cy="45259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p:txBody>
      </p:sp>
      <p:sp>
        <p:nvSpPr>
          <p:cNvPr id="5" name="Date Placeholder 4"/>
          <p:cNvSpPr>
            <a:spLocks noGrp="1"/>
          </p:cNvSpPr>
          <p:nvPr>
            <p:ph type="dt" sz="half" idx="10"/>
          </p:nvPr>
        </p:nvSpPr>
        <p:spPr/>
        <p:txBody>
          <a:bodyPr/>
          <a:lstStyle/>
          <a:p>
            <a:fld id="{42E66B7F-8271-49DA-A25A-F4BB9F476347}" type="datetime1">
              <a:rPr lang="sv-SE" smtClean="0"/>
              <a:t>02/10/2016</a:t>
            </a:fld>
            <a:endParaRPr lang="sv-SE" dirty="0"/>
          </a:p>
        </p:txBody>
      </p:sp>
      <p:sp>
        <p:nvSpPr>
          <p:cNvPr id="6" name="Footer Placeholder 5"/>
          <p:cNvSpPr>
            <a:spLocks noGrp="1"/>
          </p:cNvSpPr>
          <p:nvPr>
            <p:ph type="ftr" sz="quarter" idx="11"/>
          </p:nvPr>
        </p:nvSpPr>
        <p:spPr/>
        <p:txBody>
          <a:bodyPr/>
          <a:lstStyle/>
          <a:p>
            <a:endParaRPr lang="sv-SE" dirty="0"/>
          </a:p>
        </p:txBody>
      </p:sp>
      <p:sp>
        <p:nvSpPr>
          <p:cNvPr id="7" name="Slide Number Placeholder 6"/>
          <p:cNvSpPr>
            <a:spLocks noGrp="1"/>
          </p:cNvSpPr>
          <p:nvPr>
            <p:ph type="sldNum" sz="quarter" idx="12"/>
          </p:nvPr>
        </p:nvSpPr>
        <p:spPr/>
        <p:txBody>
          <a:bodyPr/>
          <a:lstStyle/>
          <a:p>
            <a:fld id="{551115BC-487E-4422-894C-CB7CD3E79223}" type="slidenum">
              <a:rPr lang="sv-SE" smtClean="0"/>
              <a:t>‹#›</a:t>
            </a:fld>
            <a:endParaRPr lang="sv-SE" dirty="0"/>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04662" y="260648"/>
            <a:ext cx="1359826" cy="727507"/>
          </a:xfrm>
          <a:prstGeom prst="rect">
            <a:avLst/>
          </a:prstGeom>
        </p:spPr>
      </p:pic>
    </p:spTree>
    <p:extLst>
      <p:ext uri="{BB962C8B-B14F-4D97-AF65-F5344CB8AC3E}">
        <p14:creationId xmlns:p14="http://schemas.microsoft.com/office/powerpoint/2010/main" val="136283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v-SE" smtClean="0"/>
              <a:t>Click to edit Master title style</a:t>
            </a:r>
            <a:endParaRPr lang="sv-S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7" name="Date Placeholder 6"/>
          <p:cNvSpPr>
            <a:spLocks noGrp="1"/>
          </p:cNvSpPr>
          <p:nvPr>
            <p:ph type="dt" sz="half" idx="10"/>
          </p:nvPr>
        </p:nvSpPr>
        <p:spPr/>
        <p:txBody>
          <a:bodyPr/>
          <a:lstStyle/>
          <a:p>
            <a:fld id="{3C7D23FA-05C4-4CC1-B281-2F815585BC1C}" type="datetime1">
              <a:rPr lang="sv-SE" smtClean="0"/>
              <a:t>02/10/2016</a:t>
            </a:fld>
            <a:endParaRPr lang="sv-SE" dirty="0"/>
          </a:p>
        </p:txBody>
      </p:sp>
      <p:sp>
        <p:nvSpPr>
          <p:cNvPr id="8" name="Footer Placeholder 7"/>
          <p:cNvSpPr>
            <a:spLocks noGrp="1"/>
          </p:cNvSpPr>
          <p:nvPr>
            <p:ph type="ftr" sz="quarter" idx="11"/>
          </p:nvPr>
        </p:nvSpPr>
        <p:spPr/>
        <p:txBody>
          <a:bodyPr/>
          <a:lstStyle/>
          <a:p>
            <a:endParaRPr lang="sv-SE" dirty="0"/>
          </a:p>
        </p:txBody>
      </p:sp>
      <p:sp>
        <p:nvSpPr>
          <p:cNvPr id="9" name="Slide Number Placeholder 8"/>
          <p:cNvSpPr>
            <a:spLocks noGrp="1"/>
          </p:cNvSpPr>
          <p:nvPr>
            <p:ph type="sldNum" sz="quarter" idx="12"/>
          </p:nvPr>
        </p:nvSpPr>
        <p:spPr/>
        <p:txBody>
          <a:bodyPr/>
          <a:lstStyle/>
          <a:p>
            <a:fld id="{551115BC-487E-4422-894C-CB7CD3E79223}" type="slidenum">
              <a:rPr lang="sv-SE" smtClean="0"/>
              <a:t>‹#›</a:t>
            </a:fld>
            <a:endParaRPr lang="sv-SE" dirty="0"/>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solidFill>
                <a:srgbClr val="0094CA"/>
              </a:solidFill>
            </a:endParaRPr>
          </a:p>
        </p:txBody>
      </p:sp>
    </p:spTree>
    <p:extLst>
      <p:ext uri="{BB962C8B-B14F-4D97-AF65-F5344CB8AC3E}">
        <p14:creationId xmlns:p14="http://schemas.microsoft.com/office/powerpoint/2010/main" val="12497403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39136" cy="1143000"/>
          </a:xfrm>
          <a:prstGeom prst="rect">
            <a:avLst/>
          </a:prstGeom>
        </p:spPr>
        <p:txBody>
          <a:bodyPr vert="horz" lIns="91440" tIns="45720" rIns="91440" bIns="45720" rtlCol="0" anchor="ctr">
            <a:normAutofit/>
          </a:bodyPr>
          <a:lstStyle/>
          <a:p>
            <a:r>
              <a:rPr lang="sv-SE" smtClean="0"/>
              <a:t>Click to edit Master title style</a:t>
            </a:r>
            <a:endParaRPr lang="sv-SE"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03233B-D569-4A6E-878F-CDE152514C47}" type="datetime1">
              <a:rPr lang="sv-SE" smtClean="0"/>
              <a:t>02/10/2016</a:t>
            </a:fld>
            <a:endParaRPr lang="sv-SE"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1115BC-487E-4422-894C-CB7CD3E79223}" type="slidenum">
              <a:rPr lang="sv-SE" smtClean="0"/>
              <a:t>‹#›</a:t>
            </a:fld>
            <a:endParaRPr lang="sv-SE" dirty="0"/>
          </a:p>
        </p:txBody>
      </p:sp>
    </p:spTree>
    <p:extLst>
      <p:ext uri="{BB962C8B-B14F-4D97-AF65-F5344CB8AC3E}">
        <p14:creationId xmlns:p14="http://schemas.microsoft.com/office/powerpoint/2010/main" val="38064080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Lst>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4.em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jpe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0.gif"/><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 Id="rId3"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3568" y="1484784"/>
            <a:ext cx="7772400" cy="1470025"/>
          </a:xfrm>
        </p:spPr>
        <p:txBody>
          <a:bodyPr>
            <a:normAutofit/>
          </a:bodyPr>
          <a:lstStyle/>
          <a:p>
            <a:pPr algn="ctr"/>
            <a:r>
              <a:rPr lang="en-US" sz="4000" dirty="0" smtClean="0"/>
              <a:t>ESS – Sustainability Program </a:t>
            </a:r>
            <a:br>
              <a:rPr lang="en-US" sz="4000" dirty="0" smtClean="0"/>
            </a:br>
            <a:r>
              <a:rPr lang="en-US" sz="4000" dirty="0" smtClean="0"/>
              <a:t>Some issues</a:t>
            </a:r>
            <a:endParaRPr lang="en-GB" sz="4000" noProof="0" dirty="0"/>
          </a:p>
        </p:txBody>
      </p:sp>
      <p:sp>
        <p:nvSpPr>
          <p:cNvPr id="3" name="Subtitle 2"/>
          <p:cNvSpPr>
            <a:spLocks noGrp="1"/>
          </p:cNvSpPr>
          <p:nvPr>
            <p:ph type="subTitle" idx="1"/>
          </p:nvPr>
        </p:nvSpPr>
        <p:spPr/>
        <p:txBody>
          <a:bodyPr>
            <a:noAutofit/>
          </a:bodyPr>
          <a:lstStyle/>
          <a:p>
            <a:r>
              <a:rPr lang="en-GB" sz="2400" dirty="0" smtClean="0">
                <a:solidFill>
                  <a:schemeClr val="bg1"/>
                </a:solidFill>
              </a:rPr>
              <a:t>ESHAC #5</a:t>
            </a:r>
            <a:endParaRPr lang="en-GB" sz="2400" noProof="0" dirty="0" smtClean="0">
              <a:solidFill>
                <a:schemeClr val="bg1"/>
              </a:solidFill>
            </a:endParaRPr>
          </a:p>
          <a:p>
            <a:endParaRPr lang="en-GB" sz="2000" dirty="0">
              <a:solidFill>
                <a:schemeClr val="bg1"/>
              </a:solidFill>
            </a:endParaRPr>
          </a:p>
          <a:p>
            <a:r>
              <a:rPr lang="en-GB" sz="2000" noProof="0" dirty="0" smtClean="0">
                <a:solidFill>
                  <a:schemeClr val="bg1"/>
                </a:solidFill>
              </a:rPr>
              <a:t>Peter Jacobsson</a:t>
            </a:r>
          </a:p>
          <a:p>
            <a:r>
              <a:rPr lang="en-GB" sz="2000" dirty="0" smtClean="0">
                <a:solidFill>
                  <a:schemeClr val="bg1"/>
                </a:solidFill>
              </a:rPr>
              <a:t>Head of Environment, Safety &amp; Health</a:t>
            </a:r>
            <a:endParaRPr lang="en-GB" sz="2000" noProof="0" dirty="0">
              <a:solidFill>
                <a:schemeClr val="bg1"/>
              </a:solidFill>
            </a:endParaRPr>
          </a:p>
        </p:txBody>
      </p:sp>
    </p:spTree>
    <p:extLst>
      <p:ext uri="{BB962C8B-B14F-4D97-AF65-F5344CB8AC3E}">
        <p14:creationId xmlns:p14="http://schemas.microsoft.com/office/powerpoint/2010/main" val="139461338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SS coolingchai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0026" y="1412776"/>
            <a:ext cx="4983974" cy="3264152"/>
          </a:xfrm>
          <a:prstGeom prst="rect">
            <a:avLst/>
          </a:prstGeom>
        </p:spPr>
      </p:pic>
      <p:sp>
        <p:nvSpPr>
          <p:cNvPr id="4" name="Slide Number Placeholder 3"/>
          <p:cNvSpPr>
            <a:spLocks noGrp="1"/>
          </p:cNvSpPr>
          <p:nvPr>
            <p:ph type="sldNum" sz="quarter" idx="12"/>
          </p:nvPr>
        </p:nvSpPr>
        <p:spPr/>
        <p:txBody>
          <a:bodyPr/>
          <a:lstStyle/>
          <a:p>
            <a:fld id="{551115BC-487E-4422-894C-CB7CD3E79223}" type="slidenum">
              <a:rPr lang="sv-SE" smtClean="0"/>
              <a:t>10</a:t>
            </a:fld>
            <a:endParaRPr lang="sv-SE" dirty="0"/>
          </a:p>
        </p:txBody>
      </p:sp>
      <p:sp>
        <p:nvSpPr>
          <p:cNvPr id="6" name="Title 1"/>
          <p:cNvSpPr>
            <a:spLocks noGrp="1"/>
          </p:cNvSpPr>
          <p:nvPr>
            <p:ph type="title"/>
          </p:nvPr>
        </p:nvSpPr>
        <p:spPr/>
        <p:txBody>
          <a:bodyPr/>
          <a:lstStyle/>
          <a:p>
            <a:r>
              <a:rPr lang="en-US" dirty="0" smtClean="0"/>
              <a:t>Different solutions for cooling - REC</a:t>
            </a:r>
            <a:endParaRPr lang="en-US" dirty="0"/>
          </a:p>
        </p:txBody>
      </p:sp>
      <p:pic>
        <p:nvPicPr>
          <p:cNvPr id="7" name="Picture 6" descr="Concept 0.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8" y="3140968"/>
            <a:ext cx="4720328" cy="3717395"/>
          </a:xfrm>
          <a:prstGeom prst="rect">
            <a:avLst/>
          </a:prstGeom>
        </p:spPr>
      </p:pic>
    </p:spTree>
    <p:extLst>
      <p:ext uri="{BB962C8B-B14F-4D97-AF65-F5344CB8AC3E}">
        <p14:creationId xmlns:p14="http://schemas.microsoft.com/office/powerpoint/2010/main" val="133363442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fontScale="92500"/>
          </a:bodyPr>
          <a:lstStyle/>
          <a:p>
            <a:r>
              <a:rPr lang="en-US" dirty="0" smtClean="0"/>
              <a:t>Best estimate of the electricity </a:t>
            </a:r>
            <a:r>
              <a:rPr lang="en-US" dirty="0"/>
              <a:t>consumption </a:t>
            </a:r>
            <a:r>
              <a:rPr lang="en-US" dirty="0" smtClean="0"/>
              <a:t>is </a:t>
            </a:r>
            <a:r>
              <a:rPr lang="en-US" u="sng" dirty="0" smtClean="0"/>
              <a:t>229 </a:t>
            </a:r>
            <a:r>
              <a:rPr lang="en-US" u="sng" dirty="0" err="1" smtClean="0"/>
              <a:t>GWh</a:t>
            </a:r>
            <a:r>
              <a:rPr lang="en-US" u="sng" dirty="0" smtClean="0"/>
              <a:t>. </a:t>
            </a:r>
          </a:p>
          <a:p>
            <a:r>
              <a:rPr lang="en-US" dirty="0" smtClean="0"/>
              <a:t>Uncertainties still exist for the calculated electricity consumption still exist. Some overlap between accelerator/target/CF exist.</a:t>
            </a:r>
            <a:br>
              <a:rPr lang="en-US" dirty="0" smtClean="0"/>
            </a:br>
            <a:endParaRPr lang="en-US" dirty="0" smtClean="0"/>
          </a:p>
          <a:p>
            <a:r>
              <a:rPr lang="en-US" dirty="0" smtClean="0"/>
              <a:t>A new solution for the </a:t>
            </a:r>
            <a:r>
              <a:rPr lang="en-GB" dirty="0" smtClean="0"/>
              <a:t>recuperated </a:t>
            </a:r>
            <a:r>
              <a:rPr lang="en-GB" dirty="0"/>
              <a:t>heat solutions </a:t>
            </a:r>
            <a:r>
              <a:rPr lang="en-US" dirty="0" smtClean="0"/>
              <a:t>heat  are under way that will lower the electricity consumption</a:t>
            </a:r>
          </a:p>
          <a:p>
            <a:r>
              <a:rPr lang="en-US" dirty="0" smtClean="0"/>
              <a:t>Many open possibilities for improvements regardless of chosen cooling solution</a:t>
            </a:r>
          </a:p>
          <a:p>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11</a:t>
            </a:fld>
            <a:endParaRPr lang="sv-SE" dirty="0"/>
          </a:p>
        </p:txBody>
      </p:sp>
    </p:spTree>
    <p:extLst>
      <p:ext uri="{BB962C8B-B14F-4D97-AF65-F5344CB8AC3E}">
        <p14:creationId xmlns:p14="http://schemas.microsoft.com/office/powerpoint/2010/main" val="267364283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BREEAM</a:t>
            </a:r>
            <a:endParaRPr lang="en-US" dirty="0"/>
          </a:p>
        </p:txBody>
      </p:sp>
      <p:sp>
        <p:nvSpPr>
          <p:cNvPr id="3" name="Content Placeholder 2"/>
          <p:cNvSpPr>
            <a:spLocks noGrp="1"/>
          </p:cNvSpPr>
          <p:nvPr>
            <p:ph idx="1"/>
          </p:nvPr>
        </p:nvSpPr>
        <p:spPr>
          <a:xfrm>
            <a:off x="457200" y="1600201"/>
            <a:ext cx="8147248" cy="1540768"/>
          </a:xfrm>
        </p:spPr>
        <p:txBody>
          <a:bodyPr>
            <a:normAutofit fontScale="77500" lnSpcReduction="20000"/>
          </a:bodyPr>
          <a:lstStyle/>
          <a:p>
            <a:r>
              <a:rPr lang="en-US" dirty="0" smtClean="0">
                <a:solidFill>
                  <a:srgbClr val="000000"/>
                </a:solidFill>
                <a:ea typeface="Calibri"/>
                <a:cs typeface="Calibri"/>
              </a:rPr>
              <a:t>BREEAM = Building </a:t>
            </a:r>
            <a:r>
              <a:rPr lang="en-US" dirty="0">
                <a:solidFill>
                  <a:srgbClr val="000000"/>
                </a:solidFill>
                <a:ea typeface="Calibri"/>
                <a:cs typeface="Calibri"/>
              </a:rPr>
              <a:t>Research Establishment Environmental </a:t>
            </a:r>
            <a:r>
              <a:rPr lang="en-US" dirty="0" smtClean="0">
                <a:solidFill>
                  <a:srgbClr val="000000"/>
                </a:solidFill>
                <a:ea typeface="Calibri"/>
                <a:cs typeface="Calibri"/>
              </a:rPr>
              <a:t>Assessment</a:t>
            </a:r>
          </a:p>
          <a:p>
            <a:r>
              <a:rPr lang="en-US" dirty="0" smtClean="0">
                <a:solidFill>
                  <a:schemeClr val="tx1"/>
                </a:solidFill>
              </a:rPr>
              <a:t>BREEAM </a:t>
            </a:r>
            <a:r>
              <a:rPr lang="en-US" dirty="0">
                <a:solidFill>
                  <a:schemeClr val="tx1"/>
                </a:solidFill>
              </a:rPr>
              <a:t>is an environmental performance certification system that can be applied at building and/or community </a:t>
            </a:r>
            <a:r>
              <a:rPr lang="en-US" dirty="0" smtClean="0">
                <a:solidFill>
                  <a:schemeClr val="tx1"/>
                </a:solidFill>
              </a:rPr>
              <a:t>level</a:t>
            </a:r>
          </a:p>
          <a:p>
            <a:pPr marL="0" indent="0">
              <a:buNone/>
            </a:pPr>
            <a:endParaRPr lang="en-US" dirty="0" smtClean="0">
              <a:solidFill>
                <a:srgbClr val="000000"/>
              </a:solidFill>
              <a:ea typeface="Calibri"/>
              <a:cs typeface="Calibri"/>
            </a:endParaRPr>
          </a:p>
        </p:txBody>
      </p:sp>
      <p:sp>
        <p:nvSpPr>
          <p:cNvPr id="4" name="Slide Number Placeholder 3"/>
          <p:cNvSpPr>
            <a:spLocks noGrp="1"/>
          </p:cNvSpPr>
          <p:nvPr>
            <p:ph type="sldNum" sz="quarter" idx="12"/>
          </p:nvPr>
        </p:nvSpPr>
        <p:spPr/>
        <p:txBody>
          <a:bodyPr/>
          <a:lstStyle/>
          <a:p>
            <a:fld id="{551115BC-487E-4422-894C-CB7CD3E79223}" type="slidenum">
              <a:rPr lang="sv-SE" smtClean="0"/>
              <a:t>12</a:t>
            </a:fld>
            <a:endParaRPr lang="sv-SE"/>
          </a:p>
        </p:txBody>
      </p:sp>
      <p:pic>
        <p:nvPicPr>
          <p:cNvPr id="7" name="Picture 6" descr="KN4911_international.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584" y="3068959"/>
            <a:ext cx="2376264" cy="3359909"/>
          </a:xfrm>
          <a:prstGeom prst="rect">
            <a:avLst/>
          </a:prstGeom>
        </p:spPr>
      </p:pic>
      <p:sp>
        <p:nvSpPr>
          <p:cNvPr id="8" name="TextBox 7"/>
          <p:cNvSpPr txBox="1"/>
          <p:nvPr/>
        </p:nvSpPr>
        <p:spPr>
          <a:xfrm>
            <a:off x="3419872" y="3068960"/>
            <a:ext cx="3960440" cy="3139321"/>
          </a:xfrm>
          <a:prstGeom prst="rect">
            <a:avLst/>
          </a:prstGeom>
          <a:noFill/>
        </p:spPr>
        <p:txBody>
          <a:bodyPr wrap="square" rtlCol="0">
            <a:spAutoFit/>
          </a:bodyPr>
          <a:lstStyle/>
          <a:p>
            <a:pPr marL="342900" indent="-342900">
              <a:buFont typeface="Arial"/>
              <a:buChar char="•"/>
            </a:pPr>
            <a:r>
              <a:rPr lang="en-US" sz="2200" dirty="0">
                <a:solidFill>
                  <a:srgbClr val="000000"/>
                </a:solidFill>
                <a:ea typeface="Calibri"/>
                <a:cs typeface="Calibri"/>
              </a:rPr>
              <a:t>Management </a:t>
            </a:r>
          </a:p>
          <a:p>
            <a:pPr marL="342900" indent="-342900">
              <a:buFont typeface="Arial"/>
              <a:buChar char="•"/>
            </a:pPr>
            <a:r>
              <a:rPr lang="en-US" sz="2200" dirty="0">
                <a:solidFill>
                  <a:srgbClr val="000000"/>
                </a:solidFill>
                <a:ea typeface="Calibri"/>
                <a:cs typeface="Calibri"/>
              </a:rPr>
              <a:t>Health &amp; Wellbeing</a:t>
            </a:r>
          </a:p>
          <a:p>
            <a:pPr marL="342900" indent="-342900">
              <a:buFont typeface="Arial"/>
              <a:buChar char="•"/>
            </a:pPr>
            <a:r>
              <a:rPr lang="en-US" sz="2200" dirty="0">
                <a:solidFill>
                  <a:srgbClr val="000000"/>
                </a:solidFill>
                <a:ea typeface="Calibri"/>
                <a:cs typeface="Calibri"/>
              </a:rPr>
              <a:t>Energy</a:t>
            </a:r>
          </a:p>
          <a:p>
            <a:pPr marL="342900" indent="-342900">
              <a:buFont typeface="Arial"/>
              <a:buChar char="•"/>
            </a:pPr>
            <a:r>
              <a:rPr lang="en-US" sz="2200" dirty="0">
                <a:solidFill>
                  <a:srgbClr val="000000"/>
                </a:solidFill>
                <a:ea typeface="Calibri"/>
                <a:cs typeface="Calibri"/>
              </a:rPr>
              <a:t>Transport</a:t>
            </a:r>
          </a:p>
          <a:p>
            <a:pPr marL="342900" indent="-342900">
              <a:buFont typeface="Arial"/>
              <a:buChar char="•"/>
            </a:pPr>
            <a:r>
              <a:rPr lang="en-US" sz="2200" dirty="0">
                <a:solidFill>
                  <a:srgbClr val="000000"/>
                </a:solidFill>
                <a:ea typeface="Calibri"/>
                <a:cs typeface="Calibri"/>
              </a:rPr>
              <a:t>Water</a:t>
            </a:r>
          </a:p>
          <a:p>
            <a:pPr marL="342900" indent="-342900">
              <a:buFont typeface="Arial"/>
              <a:buChar char="•"/>
            </a:pPr>
            <a:r>
              <a:rPr lang="en-US" sz="2200" dirty="0">
                <a:solidFill>
                  <a:srgbClr val="000000"/>
                </a:solidFill>
                <a:ea typeface="Calibri"/>
                <a:cs typeface="Calibri"/>
              </a:rPr>
              <a:t>Material</a:t>
            </a:r>
          </a:p>
          <a:p>
            <a:pPr marL="342900" indent="-342900">
              <a:buFont typeface="Arial"/>
              <a:buChar char="•"/>
            </a:pPr>
            <a:r>
              <a:rPr lang="en-US" sz="2200" dirty="0">
                <a:solidFill>
                  <a:srgbClr val="000000"/>
                </a:solidFill>
                <a:ea typeface="Calibri"/>
                <a:cs typeface="Calibri"/>
              </a:rPr>
              <a:t>Waste</a:t>
            </a:r>
          </a:p>
          <a:p>
            <a:pPr marL="342900" indent="-342900">
              <a:buFont typeface="Arial"/>
              <a:buChar char="•"/>
            </a:pPr>
            <a:r>
              <a:rPr lang="en-US" sz="2200" dirty="0">
                <a:solidFill>
                  <a:srgbClr val="000000"/>
                </a:solidFill>
                <a:ea typeface="Calibri"/>
                <a:cs typeface="Calibri"/>
              </a:rPr>
              <a:t>Land use &amp; Ecology</a:t>
            </a:r>
          </a:p>
          <a:p>
            <a:pPr marL="342900" indent="-342900">
              <a:buFont typeface="Arial"/>
              <a:buChar char="•"/>
            </a:pPr>
            <a:r>
              <a:rPr lang="en-US" sz="2200" dirty="0">
                <a:solidFill>
                  <a:srgbClr val="000000"/>
                </a:solidFill>
                <a:ea typeface="Calibri"/>
                <a:cs typeface="Calibri"/>
              </a:rPr>
              <a:t>Pollution</a:t>
            </a:r>
            <a:endParaRPr lang="en-US" sz="2200" dirty="0">
              <a:solidFill>
                <a:srgbClr val="000000"/>
              </a:solidFill>
            </a:endParaRPr>
          </a:p>
        </p:txBody>
      </p:sp>
    </p:spTree>
    <p:extLst>
      <p:ext uri="{BB962C8B-B14F-4D97-AF65-F5344CB8AC3E}">
        <p14:creationId xmlns:p14="http://schemas.microsoft.com/office/powerpoint/2010/main" val="164778841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1"/>
            <a:ext cx="4834880" cy="4565103"/>
          </a:xfrm>
        </p:spPr>
        <p:txBody>
          <a:bodyPr>
            <a:normAutofit fontScale="70000" lnSpcReduction="20000"/>
          </a:bodyPr>
          <a:lstStyle/>
          <a:p>
            <a:endParaRPr lang="en-US" dirty="0"/>
          </a:p>
          <a:p>
            <a:r>
              <a:rPr lang="en-US" dirty="0" smtClean="0">
                <a:solidFill>
                  <a:schemeClr val="tx1"/>
                </a:solidFill>
              </a:rPr>
              <a:t>High grade arable land (class 10)</a:t>
            </a:r>
          </a:p>
          <a:p>
            <a:pPr lvl="1"/>
            <a:r>
              <a:rPr lang="en-US" dirty="0" smtClean="0">
                <a:solidFill>
                  <a:schemeClr val="tx1"/>
                </a:solidFill>
              </a:rPr>
              <a:t>Ambition to restore </a:t>
            </a:r>
            <a:r>
              <a:rPr lang="en-US" dirty="0">
                <a:solidFill>
                  <a:schemeClr val="tx1"/>
                </a:solidFill>
              </a:rPr>
              <a:t>the land to the quality that is regulated in the detailed plan currently applicable during decommissioning. Technically it is possible to restore the land to be arable or for residential development. </a:t>
            </a:r>
          </a:p>
          <a:p>
            <a:r>
              <a:rPr lang="en-US" dirty="0" smtClean="0">
                <a:solidFill>
                  <a:srgbClr val="000000"/>
                </a:solidFill>
              </a:rPr>
              <a:t>Impact on open agricultural landscape</a:t>
            </a:r>
          </a:p>
          <a:p>
            <a:pPr lvl="1"/>
            <a:r>
              <a:rPr lang="en-US" dirty="0" smtClean="0">
                <a:solidFill>
                  <a:srgbClr val="000000"/>
                </a:solidFill>
              </a:rPr>
              <a:t>Facility is designed </a:t>
            </a:r>
            <a:r>
              <a:rPr lang="en-US" dirty="0">
                <a:solidFill>
                  <a:srgbClr val="000000"/>
                </a:solidFill>
              </a:rPr>
              <a:t>so that its impact on the open agricultural landscape is not greater than necessary and so that it, despite its size, may be perceived as a positive addition to the skyline</a:t>
            </a:r>
            <a:r>
              <a:rPr lang="en-US" dirty="0" smtClean="0">
                <a:solidFill>
                  <a:srgbClr val="000000"/>
                </a:solidFill>
              </a:rPr>
              <a:t>.</a:t>
            </a:r>
          </a:p>
          <a:p>
            <a:r>
              <a:rPr lang="en-US" dirty="0">
                <a:solidFill>
                  <a:schemeClr val="tx1"/>
                </a:solidFill>
              </a:rPr>
              <a:t>Natural values in cultivated arable land are generally low</a:t>
            </a:r>
          </a:p>
          <a:p>
            <a:pPr lvl="1"/>
            <a:r>
              <a:rPr lang="en-US" dirty="0">
                <a:solidFill>
                  <a:schemeClr val="tx1"/>
                </a:solidFill>
              </a:rPr>
              <a:t>The property is going to be designed to promote </a:t>
            </a:r>
            <a:r>
              <a:rPr lang="en-US" dirty="0">
                <a:solidFill>
                  <a:srgbClr val="000000"/>
                </a:solidFill>
              </a:rPr>
              <a:t>biodiversity</a:t>
            </a:r>
            <a:r>
              <a:rPr lang="en-US" dirty="0" smtClean="0">
                <a:solidFill>
                  <a:srgbClr val="000000"/>
                </a:solidFill>
              </a:rPr>
              <a:t>.</a:t>
            </a:r>
            <a:endParaRPr lang="en-US" dirty="0">
              <a:solidFill>
                <a:srgbClr val="000000"/>
              </a:solidFill>
            </a:endParaRPr>
          </a:p>
          <a:p>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13</a:t>
            </a:fld>
            <a:endParaRPr lang="sv-SE"/>
          </a:p>
        </p:txBody>
      </p:sp>
      <p:pic>
        <p:nvPicPr>
          <p:cNvPr id="5" name="Picture 4" descr="Screen Shot 2016-01-14 at 08.40.55.png"/>
          <p:cNvPicPr>
            <a:picLocks noChangeAspect="1"/>
          </p:cNvPicPr>
          <p:nvPr/>
        </p:nvPicPr>
        <p:blipFill rotWithShape="1">
          <a:blip r:embed="rId3" cstate="print">
            <a:extLst>
              <a:ext uri="{28A0092B-C50C-407E-A947-70E740481C1C}">
                <a14:useLocalDpi xmlns:a14="http://schemas.microsoft.com/office/drawing/2010/main" val="0"/>
              </a:ext>
            </a:extLst>
          </a:blip>
          <a:srcRect l="17223" t="11152" r="25184" b="12140"/>
          <a:stretch/>
        </p:blipFill>
        <p:spPr>
          <a:xfrm>
            <a:off x="5652120" y="1556792"/>
            <a:ext cx="2880320" cy="2157925"/>
          </a:xfrm>
          <a:prstGeom prst="rect">
            <a:avLst/>
          </a:prstGeom>
        </p:spPr>
      </p:pic>
      <p:sp>
        <p:nvSpPr>
          <p:cNvPr id="8" name="Title 1"/>
          <p:cNvSpPr>
            <a:spLocks noGrp="1"/>
          </p:cNvSpPr>
          <p:nvPr>
            <p:ph type="title"/>
          </p:nvPr>
        </p:nvSpPr>
        <p:spPr/>
        <p:txBody>
          <a:bodyPr/>
          <a:lstStyle/>
          <a:p>
            <a:r>
              <a:rPr lang="en-US" dirty="0"/>
              <a:t>Green field project</a:t>
            </a:r>
          </a:p>
        </p:txBody>
      </p:sp>
      <p:sp>
        <p:nvSpPr>
          <p:cNvPr id="13" name="Right Arrow 12"/>
          <p:cNvSpPr/>
          <p:nvPr/>
        </p:nvSpPr>
        <p:spPr>
          <a:xfrm rot="5400000">
            <a:off x="6840252" y="2960948"/>
            <a:ext cx="504056" cy="2160240"/>
          </a:xfrm>
          <a:prstGeom prst="rightArrow">
            <a:avLst/>
          </a:prstGeom>
          <a:solidFill>
            <a:srgbClr val="FFFFFF"/>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4"/>
          <a:stretch>
            <a:fillRect/>
          </a:stretch>
        </p:blipFill>
        <p:spPr>
          <a:xfrm>
            <a:off x="5652120" y="4365104"/>
            <a:ext cx="2880320" cy="2058035"/>
          </a:xfrm>
          <a:prstGeom prst="rect">
            <a:avLst/>
          </a:prstGeom>
        </p:spPr>
      </p:pic>
    </p:spTree>
    <p:extLst>
      <p:ext uri="{BB962C8B-B14F-4D97-AF65-F5344CB8AC3E}">
        <p14:creationId xmlns:p14="http://schemas.microsoft.com/office/powerpoint/2010/main" val="413329630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Landscape design</a:t>
            </a:r>
            <a:endParaRPr lang="en-US" dirty="0"/>
          </a:p>
        </p:txBody>
      </p:sp>
      <p:pic>
        <p:nvPicPr>
          <p:cNvPr id="9" name="Content Placeholder 8" descr="Screen Shot 2016-01-15 at 09.15.53.png"/>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969" t="7047" r="19577" b="7515"/>
          <a:stretch/>
        </p:blipFill>
        <p:spPr>
          <a:xfrm>
            <a:off x="467544" y="1556792"/>
            <a:ext cx="8280920" cy="5138256"/>
          </a:xfrm>
        </p:spPr>
      </p:pic>
      <p:sp>
        <p:nvSpPr>
          <p:cNvPr id="4" name="Slide Number Placeholder 3"/>
          <p:cNvSpPr>
            <a:spLocks noGrp="1"/>
          </p:cNvSpPr>
          <p:nvPr>
            <p:ph type="sldNum" sz="quarter" idx="12"/>
          </p:nvPr>
        </p:nvSpPr>
        <p:spPr/>
        <p:txBody>
          <a:bodyPr/>
          <a:lstStyle/>
          <a:p>
            <a:fld id="{551115BC-487E-4422-894C-CB7CD3E79223}" type="slidenum">
              <a:rPr lang="sv-SE" smtClean="0"/>
              <a:t>14</a:t>
            </a:fld>
            <a:endParaRPr lang="sv-SE"/>
          </a:p>
        </p:txBody>
      </p:sp>
    </p:spTree>
    <p:extLst>
      <p:ext uri="{BB962C8B-B14F-4D97-AF65-F5344CB8AC3E}">
        <p14:creationId xmlns:p14="http://schemas.microsoft.com/office/powerpoint/2010/main" val="98808737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Sustainable material selection</a:t>
            </a:r>
          </a:p>
        </p:txBody>
      </p:sp>
      <p:sp>
        <p:nvSpPr>
          <p:cNvPr id="3" name="Content Placeholder 2"/>
          <p:cNvSpPr>
            <a:spLocks noGrp="1"/>
          </p:cNvSpPr>
          <p:nvPr>
            <p:ph idx="1"/>
          </p:nvPr>
        </p:nvSpPr>
        <p:spPr>
          <a:xfrm>
            <a:off x="457200" y="1600200"/>
            <a:ext cx="4618856" cy="4781128"/>
          </a:xfrm>
        </p:spPr>
        <p:txBody>
          <a:bodyPr/>
          <a:lstStyle/>
          <a:p>
            <a:r>
              <a:rPr lang="en-US" sz="2000" dirty="0">
                <a:solidFill>
                  <a:schemeClr val="tx1"/>
                </a:solidFill>
              </a:rPr>
              <a:t>Phase out of hazardous substances by using BVB, </a:t>
            </a:r>
            <a:r>
              <a:rPr lang="en-US" sz="2000" dirty="0" err="1">
                <a:solidFill>
                  <a:schemeClr val="tx1"/>
                </a:solidFill>
              </a:rPr>
              <a:t>SundaHus</a:t>
            </a:r>
            <a:r>
              <a:rPr lang="en-US" sz="2000" dirty="0">
                <a:solidFill>
                  <a:schemeClr val="tx1"/>
                </a:solidFill>
              </a:rPr>
              <a:t>, BASTA</a:t>
            </a:r>
          </a:p>
          <a:p>
            <a:r>
              <a:rPr lang="en-US" sz="2000" dirty="0">
                <a:solidFill>
                  <a:schemeClr val="tx1"/>
                </a:solidFill>
              </a:rPr>
              <a:t>Avoiding materials containing </a:t>
            </a:r>
          </a:p>
          <a:p>
            <a:pPr lvl="1"/>
            <a:r>
              <a:rPr lang="en-US" sz="1600" dirty="0">
                <a:solidFill>
                  <a:schemeClr val="tx1"/>
                </a:solidFill>
              </a:rPr>
              <a:t>halogens (F, </a:t>
            </a:r>
            <a:r>
              <a:rPr lang="en-US" sz="1600" dirty="0" err="1">
                <a:solidFill>
                  <a:schemeClr val="tx1"/>
                </a:solidFill>
              </a:rPr>
              <a:t>Cl</a:t>
            </a:r>
            <a:r>
              <a:rPr lang="en-US" sz="1600" dirty="0">
                <a:solidFill>
                  <a:schemeClr val="tx1"/>
                </a:solidFill>
              </a:rPr>
              <a:t>, Br</a:t>
            </a:r>
            <a:r>
              <a:rPr lang="en-US" sz="1600" dirty="0" smtClean="0">
                <a:solidFill>
                  <a:schemeClr val="tx1"/>
                </a:solidFill>
              </a:rPr>
              <a:t>)</a:t>
            </a:r>
            <a:endParaRPr lang="en-US" sz="1600" dirty="0">
              <a:solidFill>
                <a:schemeClr val="tx1"/>
              </a:solidFill>
            </a:endParaRPr>
          </a:p>
          <a:p>
            <a:pPr lvl="1"/>
            <a:r>
              <a:rPr lang="en-US" sz="1600" dirty="0">
                <a:solidFill>
                  <a:schemeClr val="tx1"/>
                </a:solidFill>
              </a:rPr>
              <a:t>sulfur hexafluoride (SF6)</a:t>
            </a:r>
          </a:p>
          <a:p>
            <a:pPr lvl="1"/>
            <a:r>
              <a:rPr lang="en-US" sz="1600" dirty="0">
                <a:solidFill>
                  <a:schemeClr val="tx1"/>
                </a:solidFill>
              </a:rPr>
              <a:t>high VOC-emissions </a:t>
            </a:r>
          </a:p>
          <a:p>
            <a:pPr lvl="1"/>
            <a:r>
              <a:rPr lang="en-US" sz="1600" dirty="0">
                <a:solidFill>
                  <a:schemeClr val="tx1"/>
                </a:solidFill>
              </a:rPr>
              <a:t>zinc/copper in materials situated outdoors and in contact with water </a:t>
            </a:r>
          </a:p>
          <a:p>
            <a:r>
              <a:rPr lang="en-US" sz="2000" dirty="0" smtClean="0">
                <a:solidFill>
                  <a:schemeClr val="tx1"/>
                </a:solidFill>
              </a:rPr>
              <a:t>Life </a:t>
            </a:r>
            <a:r>
              <a:rPr lang="en-US" sz="2000" dirty="0">
                <a:solidFill>
                  <a:schemeClr val="tx1"/>
                </a:solidFill>
              </a:rPr>
              <a:t>cycle perspective</a:t>
            </a:r>
          </a:p>
          <a:p>
            <a:r>
              <a:rPr lang="en-US" sz="2000" dirty="0">
                <a:solidFill>
                  <a:schemeClr val="tx1"/>
                </a:solidFill>
              </a:rPr>
              <a:t>Responsible Sourcing </a:t>
            </a:r>
          </a:p>
          <a:p>
            <a:pPr lvl="1"/>
            <a:r>
              <a:rPr lang="en-US" sz="1600" dirty="0">
                <a:solidFill>
                  <a:schemeClr val="tx1"/>
                </a:solidFill>
              </a:rPr>
              <a:t>Wood originates from sustainably managed forests </a:t>
            </a:r>
          </a:p>
        </p:txBody>
      </p:sp>
      <p:sp>
        <p:nvSpPr>
          <p:cNvPr id="4" name="Slide Number Placeholder 3"/>
          <p:cNvSpPr>
            <a:spLocks noGrp="1"/>
          </p:cNvSpPr>
          <p:nvPr>
            <p:ph type="sldNum" sz="quarter" idx="12"/>
          </p:nvPr>
        </p:nvSpPr>
        <p:spPr/>
        <p:txBody>
          <a:bodyPr/>
          <a:lstStyle/>
          <a:p>
            <a:fld id="{551115BC-487E-4422-894C-CB7CD3E79223}" type="slidenum">
              <a:rPr lang="sv-SE" smtClean="0"/>
              <a:t>15</a:t>
            </a:fld>
            <a:endParaRPr lang="sv-SE"/>
          </a:p>
        </p:txBody>
      </p:sp>
      <p:pic>
        <p:nvPicPr>
          <p:cNvPr id="5" name="Picture 4" descr="logotypeBVB.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0152" y="1628800"/>
            <a:ext cx="2294042" cy="435868"/>
          </a:xfrm>
          <a:prstGeom prst="rect">
            <a:avLst/>
          </a:prstGeom>
        </p:spPr>
      </p:pic>
      <p:pic>
        <p:nvPicPr>
          <p:cNvPr id="6" name="Picture 5"/>
          <p:cNvPicPr>
            <a:picLocks noChangeAspect="1"/>
          </p:cNvPicPr>
          <p:nvPr/>
        </p:nvPicPr>
        <p:blipFill>
          <a:blip r:embed="rId4"/>
          <a:stretch>
            <a:fillRect/>
          </a:stretch>
        </p:blipFill>
        <p:spPr>
          <a:xfrm>
            <a:off x="5868144" y="3356992"/>
            <a:ext cx="2425440" cy="331477"/>
          </a:xfrm>
          <a:prstGeom prst="rect">
            <a:avLst/>
          </a:prstGeom>
        </p:spPr>
      </p:pic>
      <p:pic>
        <p:nvPicPr>
          <p:cNvPr id="7" name="Picture 6"/>
          <p:cNvPicPr>
            <a:picLocks noChangeAspect="1"/>
          </p:cNvPicPr>
          <p:nvPr/>
        </p:nvPicPr>
        <p:blipFill>
          <a:blip r:embed="rId5"/>
          <a:stretch>
            <a:fillRect/>
          </a:stretch>
        </p:blipFill>
        <p:spPr>
          <a:xfrm>
            <a:off x="6660232" y="2204864"/>
            <a:ext cx="898492" cy="936104"/>
          </a:xfrm>
          <a:prstGeom prst="rect">
            <a:avLst/>
          </a:prstGeom>
        </p:spPr>
      </p:pic>
      <p:pic>
        <p:nvPicPr>
          <p:cNvPr id="8" name="Picture 7"/>
          <p:cNvPicPr>
            <a:picLocks noChangeAspect="1"/>
          </p:cNvPicPr>
          <p:nvPr/>
        </p:nvPicPr>
        <p:blipFill>
          <a:blip r:embed="rId6"/>
          <a:stretch>
            <a:fillRect/>
          </a:stretch>
        </p:blipFill>
        <p:spPr>
          <a:xfrm>
            <a:off x="6300192" y="4365104"/>
            <a:ext cx="1196752" cy="1196752"/>
          </a:xfrm>
          <a:prstGeom prst="rect">
            <a:avLst/>
          </a:prstGeom>
        </p:spPr>
      </p:pic>
      <p:pic>
        <p:nvPicPr>
          <p:cNvPr id="9" name="Picture 8"/>
          <p:cNvPicPr>
            <a:picLocks noChangeAspect="1"/>
          </p:cNvPicPr>
          <p:nvPr/>
        </p:nvPicPr>
        <p:blipFill>
          <a:blip r:embed="rId7"/>
          <a:stretch>
            <a:fillRect/>
          </a:stretch>
        </p:blipFill>
        <p:spPr>
          <a:xfrm>
            <a:off x="7812360" y="5013176"/>
            <a:ext cx="838376" cy="1124744"/>
          </a:xfrm>
          <a:prstGeom prst="rect">
            <a:avLst/>
          </a:prstGeom>
        </p:spPr>
      </p:pic>
      <p:pic>
        <p:nvPicPr>
          <p:cNvPr id="10" name="Picture 9"/>
          <p:cNvPicPr>
            <a:picLocks noChangeAspect="1"/>
          </p:cNvPicPr>
          <p:nvPr/>
        </p:nvPicPr>
        <p:blipFill>
          <a:blip r:embed="rId8"/>
          <a:stretch>
            <a:fillRect/>
          </a:stretch>
        </p:blipFill>
        <p:spPr>
          <a:xfrm>
            <a:off x="5868144" y="5589240"/>
            <a:ext cx="1876801" cy="894609"/>
          </a:xfrm>
          <a:prstGeom prst="rect">
            <a:avLst/>
          </a:prstGeom>
        </p:spPr>
      </p:pic>
    </p:spTree>
    <p:extLst>
      <p:ext uri="{BB962C8B-B14F-4D97-AF65-F5344CB8AC3E}">
        <p14:creationId xmlns:p14="http://schemas.microsoft.com/office/powerpoint/2010/main" val="7449361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a typeface="Calibri"/>
                <a:cs typeface="Calibri"/>
              </a:rPr>
              <a:t>BREEAM buildings</a:t>
            </a:r>
            <a:endParaRPr lang="en-US" dirty="0"/>
          </a:p>
        </p:txBody>
      </p:sp>
      <p:sp>
        <p:nvSpPr>
          <p:cNvPr id="3" name="Content Placeholder 2"/>
          <p:cNvSpPr>
            <a:spLocks noGrp="1"/>
          </p:cNvSpPr>
          <p:nvPr>
            <p:ph idx="1"/>
          </p:nvPr>
        </p:nvSpPr>
        <p:spPr>
          <a:xfrm>
            <a:off x="457200" y="1672208"/>
            <a:ext cx="8229600" cy="4525963"/>
          </a:xfrm>
        </p:spPr>
        <p:txBody>
          <a:bodyPr/>
          <a:lstStyle/>
          <a:p>
            <a:endParaRPr lang="en-US" dirty="0"/>
          </a:p>
        </p:txBody>
      </p:sp>
      <p:sp>
        <p:nvSpPr>
          <p:cNvPr id="4" name="Slide Number Placeholder 3"/>
          <p:cNvSpPr>
            <a:spLocks noGrp="1"/>
          </p:cNvSpPr>
          <p:nvPr>
            <p:ph type="sldNum" sz="quarter" idx="12"/>
          </p:nvPr>
        </p:nvSpPr>
        <p:spPr>
          <a:xfrm>
            <a:off x="6553200" y="6428358"/>
            <a:ext cx="2133600" cy="365125"/>
          </a:xfrm>
        </p:spPr>
        <p:txBody>
          <a:bodyPr/>
          <a:lstStyle/>
          <a:p>
            <a:fld id="{551115BC-487E-4422-894C-CB7CD3E79223}" type="slidenum">
              <a:rPr lang="sv-SE" smtClean="0"/>
              <a:t>16</a:t>
            </a:fld>
            <a:endParaRPr lang="sv-SE"/>
          </a:p>
        </p:txBody>
      </p:sp>
      <p:pic>
        <p:nvPicPr>
          <p:cNvPr id="5" name="Bildobjekt 2" descr="BREEAM scope.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70597"/>
            <a:ext cx="9144000" cy="5142779"/>
          </a:xfrm>
          <a:prstGeom prst="rect">
            <a:avLst/>
          </a:prstGeom>
        </p:spPr>
      </p:pic>
      <p:sp>
        <p:nvSpPr>
          <p:cNvPr id="6" name="Rectangle 1"/>
          <p:cNvSpPr>
            <a:spLocks noChangeArrowheads="1"/>
          </p:cNvSpPr>
          <p:nvPr/>
        </p:nvSpPr>
        <p:spPr bwMode="auto">
          <a:xfrm>
            <a:off x="2794001" y="5115057"/>
            <a:ext cx="1858209" cy="276999"/>
          </a:xfrm>
          <a:prstGeom prst="rect">
            <a:avLst/>
          </a:prstGeom>
          <a:noFill/>
          <a:ln w="9525">
            <a:noFill/>
            <a:miter lim="800000"/>
            <a:headEnd/>
            <a:tailEnd/>
          </a:ln>
          <a:effectLst/>
        </p:spPr>
        <p:txBody>
          <a:bodyPr wrap="square" anchor="t">
            <a:spAutoFit/>
          </a:bodyPr>
          <a:lstStyle/>
          <a:p>
            <a:pPr eaLnBrk="0" hangingPunct="0">
              <a:spcBef>
                <a:spcPts val="600"/>
              </a:spcBef>
              <a:tabLst>
                <a:tab pos="1526400" algn="l"/>
              </a:tabLst>
              <a:defRPr/>
            </a:pPr>
            <a:r>
              <a:rPr lang="sv-SE" sz="1200" dirty="0" smtClean="0">
                <a:solidFill>
                  <a:srgbClr val="FFFFFF"/>
                </a:solidFill>
                <a:latin typeface="+mn-lt"/>
                <a:ea typeface="Times New Roman" pitchFamily="18" charset="0"/>
                <a:cs typeface="+mn-cs"/>
              </a:rPr>
              <a:t>ACCELERATOR (not tunnel)</a:t>
            </a:r>
          </a:p>
        </p:txBody>
      </p:sp>
      <p:sp>
        <p:nvSpPr>
          <p:cNvPr id="7" name="Rectangle 1"/>
          <p:cNvSpPr>
            <a:spLocks noChangeArrowheads="1"/>
          </p:cNvSpPr>
          <p:nvPr/>
        </p:nvSpPr>
        <p:spPr bwMode="auto">
          <a:xfrm>
            <a:off x="5245771" y="3435986"/>
            <a:ext cx="743283" cy="276999"/>
          </a:xfrm>
          <a:prstGeom prst="rect">
            <a:avLst/>
          </a:prstGeom>
          <a:noFill/>
          <a:ln w="9525">
            <a:noFill/>
            <a:miter lim="800000"/>
            <a:headEnd/>
            <a:tailEnd/>
          </a:ln>
          <a:effectLst/>
        </p:spPr>
        <p:txBody>
          <a:bodyPr wrap="square" anchor="t">
            <a:spAutoFit/>
          </a:bodyPr>
          <a:lstStyle/>
          <a:p>
            <a:pPr eaLnBrk="0" hangingPunct="0">
              <a:spcBef>
                <a:spcPts val="600"/>
              </a:spcBef>
              <a:tabLst>
                <a:tab pos="1526400" algn="l"/>
              </a:tabLst>
              <a:defRPr/>
            </a:pPr>
            <a:r>
              <a:rPr lang="sv-SE" sz="1200" dirty="0" smtClean="0">
                <a:solidFill>
                  <a:schemeClr val="bg1"/>
                </a:solidFill>
                <a:latin typeface="+mn-lt"/>
                <a:ea typeface="Times New Roman" pitchFamily="18" charset="0"/>
                <a:cs typeface="+mn-cs"/>
              </a:rPr>
              <a:t>TARGET</a:t>
            </a:r>
          </a:p>
        </p:txBody>
      </p:sp>
      <p:sp>
        <p:nvSpPr>
          <p:cNvPr id="8" name="Rectangle 1"/>
          <p:cNvSpPr>
            <a:spLocks noChangeArrowheads="1"/>
          </p:cNvSpPr>
          <p:nvPr/>
        </p:nvSpPr>
        <p:spPr bwMode="auto">
          <a:xfrm>
            <a:off x="6569247" y="4358406"/>
            <a:ext cx="1278020" cy="276999"/>
          </a:xfrm>
          <a:prstGeom prst="rect">
            <a:avLst/>
          </a:prstGeom>
          <a:noFill/>
          <a:ln w="9525">
            <a:noFill/>
            <a:miter lim="800000"/>
            <a:headEnd/>
            <a:tailEnd/>
          </a:ln>
          <a:effectLst/>
        </p:spPr>
        <p:txBody>
          <a:bodyPr wrap="square" anchor="t">
            <a:spAutoFit/>
          </a:bodyPr>
          <a:lstStyle/>
          <a:p>
            <a:pPr eaLnBrk="0" hangingPunct="0">
              <a:spcBef>
                <a:spcPts val="600"/>
              </a:spcBef>
              <a:tabLst>
                <a:tab pos="1526400" algn="l"/>
              </a:tabLst>
              <a:defRPr/>
            </a:pPr>
            <a:r>
              <a:rPr lang="sv-SE" sz="1200" dirty="0" smtClean="0">
                <a:solidFill>
                  <a:srgbClr val="FFFFFF"/>
                </a:solidFill>
                <a:latin typeface="+mn-lt"/>
                <a:ea typeface="Times New Roman" pitchFamily="18" charset="0"/>
                <a:cs typeface="+mn-cs"/>
              </a:rPr>
              <a:t>WASTE BUILDING</a:t>
            </a:r>
          </a:p>
        </p:txBody>
      </p:sp>
      <p:sp>
        <p:nvSpPr>
          <p:cNvPr id="9" name="Rectangle 1"/>
          <p:cNvSpPr>
            <a:spLocks noChangeArrowheads="1"/>
          </p:cNvSpPr>
          <p:nvPr/>
        </p:nvSpPr>
        <p:spPr bwMode="auto">
          <a:xfrm>
            <a:off x="6922170" y="3922601"/>
            <a:ext cx="1633618" cy="276999"/>
          </a:xfrm>
          <a:prstGeom prst="rect">
            <a:avLst/>
          </a:prstGeom>
          <a:noFill/>
          <a:ln w="9525">
            <a:noFill/>
            <a:miter lim="800000"/>
            <a:headEnd/>
            <a:tailEnd/>
          </a:ln>
          <a:effectLst/>
        </p:spPr>
        <p:txBody>
          <a:bodyPr wrap="square" anchor="t">
            <a:spAutoFit/>
          </a:bodyPr>
          <a:lstStyle/>
          <a:p>
            <a:pPr eaLnBrk="0" hangingPunct="0">
              <a:spcBef>
                <a:spcPts val="600"/>
              </a:spcBef>
              <a:tabLst>
                <a:tab pos="1526400" algn="l"/>
              </a:tabLst>
              <a:defRPr/>
            </a:pPr>
            <a:r>
              <a:rPr lang="sv-SE" sz="1200" dirty="0" smtClean="0">
                <a:solidFill>
                  <a:srgbClr val="FFFFFF"/>
                </a:solidFill>
                <a:latin typeface="+mn-lt"/>
                <a:ea typeface="Times New Roman" pitchFamily="18" charset="0"/>
                <a:cs typeface="+mn-cs"/>
              </a:rPr>
              <a:t>EXPERIMENTAL HALLS</a:t>
            </a:r>
          </a:p>
        </p:txBody>
      </p:sp>
      <p:sp>
        <p:nvSpPr>
          <p:cNvPr id="10" name="Rectangle 1"/>
          <p:cNvSpPr>
            <a:spLocks noChangeArrowheads="1"/>
          </p:cNvSpPr>
          <p:nvPr/>
        </p:nvSpPr>
        <p:spPr bwMode="auto">
          <a:xfrm>
            <a:off x="986596" y="4323648"/>
            <a:ext cx="1687089" cy="276999"/>
          </a:xfrm>
          <a:prstGeom prst="rect">
            <a:avLst/>
          </a:prstGeom>
          <a:noFill/>
          <a:ln w="9525">
            <a:noFill/>
            <a:miter lim="800000"/>
            <a:headEnd/>
            <a:tailEnd/>
          </a:ln>
          <a:effectLst/>
        </p:spPr>
        <p:txBody>
          <a:bodyPr wrap="square" anchor="t">
            <a:spAutoFit/>
          </a:bodyPr>
          <a:lstStyle/>
          <a:p>
            <a:pPr eaLnBrk="0" hangingPunct="0">
              <a:spcBef>
                <a:spcPts val="600"/>
              </a:spcBef>
              <a:tabLst>
                <a:tab pos="1526400" algn="l"/>
              </a:tabLst>
              <a:defRPr/>
            </a:pPr>
            <a:r>
              <a:rPr lang="sv-SE" sz="1200" dirty="0" smtClean="0">
                <a:solidFill>
                  <a:schemeClr val="bg1"/>
                </a:solidFill>
                <a:latin typeface="+mn-lt"/>
                <a:ea typeface="Times New Roman" pitchFamily="18" charset="0"/>
                <a:cs typeface="+mn-cs"/>
              </a:rPr>
              <a:t>SHIPPING &amp; RECEIVING</a:t>
            </a:r>
          </a:p>
        </p:txBody>
      </p:sp>
      <p:sp>
        <p:nvSpPr>
          <p:cNvPr id="11" name="Rectangle 1"/>
          <p:cNvSpPr>
            <a:spLocks noChangeArrowheads="1"/>
          </p:cNvSpPr>
          <p:nvPr/>
        </p:nvSpPr>
        <p:spPr bwMode="auto">
          <a:xfrm>
            <a:off x="5523826" y="2791635"/>
            <a:ext cx="1200487" cy="276999"/>
          </a:xfrm>
          <a:prstGeom prst="rect">
            <a:avLst/>
          </a:prstGeom>
          <a:noFill/>
          <a:ln w="9525">
            <a:noFill/>
            <a:miter lim="800000"/>
            <a:headEnd/>
            <a:tailEnd/>
          </a:ln>
          <a:effectLst/>
        </p:spPr>
        <p:txBody>
          <a:bodyPr wrap="square" anchor="t">
            <a:spAutoFit/>
          </a:bodyPr>
          <a:lstStyle/>
          <a:p>
            <a:pPr eaLnBrk="0" hangingPunct="0">
              <a:spcBef>
                <a:spcPts val="600"/>
              </a:spcBef>
              <a:tabLst>
                <a:tab pos="1526400" algn="l"/>
              </a:tabLst>
              <a:defRPr/>
            </a:pPr>
            <a:r>
              <a:rPr lang="sv-SE" sz="1200" dirty="0" smtClean="0">
                <a:solidFill>
                  <a:srgbClr val="FFFFFF"/>
                </a:solidFill>
                <a:latin typeface="+mn-lt"/>
                <a:ea typeface="Times New Roman" pitchFamily="18" charset="0"/>
                <a:cs typeface="+mn-cs"/>
              </a:rPr>
              <a:t>GUARD HOUSE</a:t>
            </a:r>
          </a:p>
        </p:txBody>
      </p:sp>
      <p:sp>
        <p:nvSpPr>
          <p:cNvPr id="12" name="Rectangle 1"/>
          <p:cNvSpPr>
            <a:spLocks noChangeArrowheads="1"/>
          </p:cNvSpPr>
          <p:nvPr/>
        </p:nvSpPr>
        <p:spPr bwMode="auto">
          <a:xfrm>
            <a:off x="4994439" y="3064348"/>
            <a:ext cx="1048087" cy="276999"/>
          </a:xfrm>
          <a:prstGeom prst="rect">
            <a:avLst/>
          </a:prstGeom>
          <a:noFill/>
          <a:ln w="9525">
            <a:noFill/>
            <a:miter lim="800000"/>
            <a:headEnd/>
            <a:tailEnd/>
          </a:ln>
          <a:effectLst/>
        </p:spPr>
        <p:txBody>
          <a:bodyPr wrap="square" anchor="t">
            <a:spAutoFit/>
          </a:bodyPr>
          <a:lstStyle/>
          <a:p>
            <a:pPr eaLnBrk="0" hangingPunct="0">
              <a:spcBef>
                <a:spcPts val="600"/>
              </a:spcBef>
              <a:tabLst>
                <a:tab pos="1526400" algn="l"/>
              </a:tabLst>
              <a:defRPr/>
            </a:pPr>
            <a:r>
              <a:rPr lang="sv-SE" sz="1200" dirty="0" smtClean="0">
                <a:solidFill>
                  <a:srgbClr val="FFFFFF"/>
                </a:solidFill>
                <a:latin typeface="+mn-lt"/>
                <a:ea typeface="Times New Roman" pitchFamily="18" charset="0"/>
                <a:cs typeface="+mn-cs"/>
              </a:rPr>
              <a:t>LABORATORY</a:t>
            </a:r>
          </a:p>
        </p:txBody>
      </p:sp>
      <p:sp>
        <p:nvSpPr>
          <p:cNvPr id="13" name="Rectangle 1"/>
          <p:cNvSpPr>
            <a:spLocks noChangeArrowheads="1"/>
          </p:cNvSpPr>
          <p:nvPr/>
        </p:nvSpPr>
        <p:spPr bwMode="auto">
          <a:xfrm>
            <a:off x="6523790" y="3163276"/>
            <a:ext cx="802108" cy="276999"/>
          </a:xfrm>
          <a:prstGeom prst="rect">
            <a:avLst/>
          </a:prstGeom>
          <a:noFill/>
          <a:ln w="9525">
            <a:noFill/>
            <a:miter lim="800000"/>
            <a:headEnd/>
            <a:tailEnd/>
          </a:ln>
          <a:effectLst/>
        </p:spPr>
        <p:txBody>
          <a:bodyPr wrap="square" anchor="t">
            <a:spAutoFit/>
          </a:bodyPr>
          <a:lstStyle/>
          <a:p>
            <a:pPr eaLnBrk="0" hangingPunct="0">
              <a:spcBef>
                <a:spcPts val="600"/>
              </a:spcBef>
              <a:tabLst>
                <a:tab pos="1526400" algn="l"/>
              </a:tabLst>
              <a:defRPr/>
            </a:pPr>
            <a:r>
              <a:rPr lang="sv-SE" sz="1200" dirty="0" smtClean="0">
                <a:solidFill>
                  <a:srgbClr val="FFFFFF"/>
                </a:solidFill>
                <a:latin typeface="+mn-lt"/>
                <a:ea typeface="Times New Roman" pitchFamily="18" charset="0"/>
                <a:cs typeface="+mn-cs"/>
              </a:rPr>
              <a:t>OFFICES</a:t>
            </a:r>
          </a:p>
        </p:txBody>
      </p:sp>
      <p:pic>
        <p:nvPicPr>
          <p:cNvPr id="16" name="Picture 15" descr="Screen Shot 2014-11-17 at 14.47.11.png"/>
          <p:cNvPicPr>
            <a:picLocks noChangeAspect="1"/>
          </p:cNvPicPr>
          <p:nvPr/>
        </p:nvPicPr>
        <p:blipFill rotWithShape="1">
          <a:blip r:embed="rId3" cstate="print">
            <a:extLst>
              <a:ext uri="{28A0092B-C50C-407E-A947-70E740481C1C}">
                <a14:useLocalDpi xmlns:a14="http://schemas.microsoft.com/office/drawing/2010/main" val="0"/>
              </a:ext>
            </a:extLst>
          </a:blip>
          <a:srcRect l="50110" t="54897" r="26662" b="12783"/>
          <a:stretch/>
        </p:blipFill>
        <p:spPr>
          <a:xfrm>
            <a:off x="489389" y="1700808"/>
            <a:ext cx="1607992" cy="1258516"/>
          </a:xfrm>
          <a:prstGeom prst="rect">
            <a:avLst/>
          </a:prstGeom>
        </p:spPr>
      </p:pic>
    </p:spTree>
    <p:extLst>
      <p:ext uri="{BB962C8B-B14F-4D97-AF65-F5344CB8AC3E}">
        <p14:creationId xmlns:p14="http://schemas.microsoft.com/office/powerpoint/2010/main" val="44568168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Construction site impact</a:t>
            </a:r>
          </a:p>
        </p:txBody>
      </p:sp>
      <p:pic>
        <p:nvPicPr>
          <p:cNvPr id="5" name="Content Placeholder 4" descr="essaerial_17feb2016.jpg"/>
          <p:cNvPicPr>
            <a:picLocks noGrp="1" noChangeAspect="1"/>
          </p:cNvPicPr>
          <p:nvPr>
            <p:ph idx="1"/>
          </p:nvPr>
        </p:nvPicPr>
        <p:blipFill>
          <a:blip r:embed="rId3" cstate="print">
            <a:extLst>
              <a:ext uri="{28A0092B-C50C-407E-A947-70E740481C1C}">
                <a14:useLocalDpi xmlns:a14="http://schemas.microsoft.com/office/drawing/2010/main" val="0"/>
              </a:ext>
            </a:extLst>
          </a:blip>
          <a:srcRect l="-10610" r="-10610"/>
          <a:stretch>
            <a:fillRect/>
          </a:stretch>
        </p:blipFill>
        <p:spPr>
          <a:xfrm>
            <a:off x="-1044624" y="1412776"/>
            <a:ext cx="11233248" cy="6177854"/>
          </a:xfrm>
        </p:spPr>
      </p:pic>
      <p:sp>
        <p:nvSpPr>
          <p:cNvPr id="4" name="Slide Number Placeholder 3"/>
          <p:cNvSpPr>
            <a:spLocks noGrp="1"/>
          </p:cNvSpPr>
          <p:nvPr>
            <p:ph type="sldNum" sz="quarter" idx="12"/>
          </p:nvPr>
        </p:nvSpPr>
        <p:spPr/>
        <p:txBody>
          <a:bodyPr/>
          <a:lstStyle/>
          <a:p>
            <a:fld id="{551115BC-487E-4422-894C-CB7CD3E79223}" type="slidenum">
              <a:rPr lang="sv-SE" smtClean="0"/>
              <a:t>17</a:t>
            </a:fld>
            <a:endParaRPr lang="sv-SE"/>
          </a:p>
        </p:txBody>
      </p:sp>
      <p:sp>
        <p:nvSpPr>
          <p:cNvPr id="6" name="TextBox 5"/>
          <p:cNvSpPr txBox="1"/>
          <p:nvPr/>
        </p:nvSpPr>
        <p:spPr>
          <a:xfrm>
            <a:off x="179512" y="2276872"/>
            <a:ext cx="2952328" cy="3416320"/>
          </a:xfrm>
          <a:prstGeom prst="rect">
            <a:avLst/>
          </a:prstGeom>
          <a:solidFill>
            <a:schemeClr val="tx1">
              <a:lumMod val="95000"/>
              <a:lumOff val="5000"/>
              <a:alpha val="50000"/>
            </a:schemeClr>
          </a:solidFill>
        </p:spPr>
        <p:txBody>
          <a:bodyPr wrap="square" rtlCol="0">
            <a:spAutoFit/>
          </a:bodyPr>
          <a:lstStyle/>
          <a:p>
            <a:r>
              <a:rPr lang="en-US" dirty="0" smtClean="0">
                <a:solidFill>
                  <a:schemeClr val="bg1"/>
                </a:solidFill>
              </a:rPr>
              <a:t>Handling of chemicals</a:t>
            </a:r>
          </a:p>
          <a:p>
            <a:r>
              <a:rPr lang="en-US" dirty="0" smtClean="0">
                <a:solidFill>
                  <a:schemeClr val="bg1"/>
                </a:solidFill>
              </a:rPr>
              <a:t>Noise </a:t>
            </a:r>
          </a:p>
          <a:p>
            <a:r>
              <a:rPr lang="en-US" dirty="0" smtClean="0">
                <a:solidFill>
                  <a:schemeClr val="bg1"/>
                </a:solidFill>
              </a:rPr>
              <a:t>Air pollution</a:t>
            </a:r>
          </a:p>
          <a:p>
            <a:r>
              <a:rPr lang="en-US" dirty="0" smtClean="0">
                <a:solidFill>
                  <a:schemeClr val="bg1"/>
                </a:solidFill>
              </a:rPr>
              <a:t>Water</a:t>
            </a:r>
          </a:p>
          <a:p>
            <a:r>
              <a:rPr lang="en-US" dirty="0" smtClean="0">
                <a:solidFill>
                  <a:schemeClr val="bg1"/>
                </a:solidFill>
              </a:rPr>
              <a:t>Groundwater</a:t>
            </a:r>
          </a:p>
          <a:p>
            <a:r>
              <a:rPr lang="en-US" dirty="0" smtClean="0">
                <a:solidFill>
                  <a:schemeClr val="bg1"/>
                </a:solidFill>
              </a:rPr>
              <a:t>Spill and leakage</a:t>
            </a:r>
          </a:p>
          <a:p>
            <a:pPr lvl="0"/>
            <a:r>
              <a:rPr lang="en-GB" dirty="0" smtClean="0">
                <a:solidFill>
                  <a:srgbClr val="FFFFFF"/>
                </a:solidFill>
              </a:rPr>
              <a:t>Excavated soil</a:t>
            </a:r>
            <a:endParaRPr lang="en-US" dirty="0">
              <a:solidFill>
                <a:srgbClr val="FFFFFF"/>
              </a:solidFill>
            </a:endParaRPr>
          </a:p>
          <a:p>
            <a:pPr lvl="0"/>
            <a:r>
              <a:rPr lang="en-GB" dirty="0" smtClean="0">
                <a:solidFill>
                  <a:srgbClr val="FFFFFF"/>
                </a:solidFill>
              </a:rPr>
              <a:t>Dust</a:t>
            </a:r>
            <a:endParaRPr lang="en-US" dirty="0">
              <a:solidFill>
                <a:srgbClr val="FFFFFF"/>
              </a:solidFill>
            </a:endParaRPr>
          </a:p>
          <a:p>
            <a:pPr lvl="0"/>
            <a:r>
              <a:rPr lang="en-GB" dirty="0">
                <a:solidFill>
                  <a:srgbClr val="FFFFFF"/>
                </a:solidFill>
              </a:rPr>
              <a:t>Road </a:t>
            </a:r>
            <a:r>
              <a:rPr lang="en-GB" dirty="0" smtClean="0">
                <a:solidFill>
                  <a:srgbClr val="FFFFFF"/>
                </a:solidFill>
              </a:rPr>
              <a:t>sweeping</a:t>
            </a:r>
            <a:endParaRPr lang="en-US" dirty="0">
              <a:solidFill>
                <a:srgbClr val="FFFFFF"/>
              </a:solidFill>
            </a:endParaRPr>
          </a:p>
          <a:p>
            <a:pPr lvl="0"/>
            <a:r>
              <a:rPr lang="en-GB" dirty="0">
                <a:solidFill>
                  <a:srgbClr val="FFFFFF"/>
                </a:solidFill>
              </a:rPr>
              <a:t>Light </a:t>
            </a:r>
            <a:r>
              <a:rPr lang="en-GB" dirty="0" smtClean="0">
                <a:solidFill>
                  <a:srgbClr val="FFFFFF"/>
                </a:solidFill>
              </a:rPr>
              <a:t>emissions</a:t>
            </a:r>
            <a:endParaRPr lang="en-US" dirty="0">
              <a:solidFill>
                <a:srgbClr val="FFFFFF"/>
              </a:solidFill>
            </a:endParaRPr>
          </a:p>
          <a:p>
            <a:pPr lvl="0"/>
            <a:r>
              <a:rPr lang="en-GB" dirty="0" smtClean="0">
                <a:solidFill>
                  <a:srgbClr val="FFFFFF"/>
                </a:solidFill>
              </a:rPr>
              <a:t>Waste</a:t>
            </a:r>
            <a:endParaRPr lang="en-US" dirty="0">
              <a:solidFill>
                <a:srgbClr val="FFFFFF"/>
              </a:solidFill>
            </a:endParaRPr>
          </a:p>
          <a:p>
            <a:pPr lvl="0"/>
            <a:r>
              <a:rPr lang="en-GB" dirty="0" smtClean="0">
                <a:solidFill>
                  <a:srgbClr val="FFFFFF"/>
                </a:solidFill>
              </a:rPr>
              <a:t>Energy</a:t>
            </a:r>
            <a:endParaRPr lang="en-US" dirty="0">
              <a:solidFill>
                <a:srgbClr val="FFFFFF"/>
              </a:solidFill>
            </a:endParaRPr>
          </a:p>
        </p:txBody>
      </p:sp>
    </p:spTree>
    <p:extLst>
      <p:ext uri="{BB962C8B-B14F-4D97-AF65-F5344CB8AC3E}">
        <p14:creationId xmlns:p14="http://schemas.microsoft.com/office/powerpoint/2010/main" val="229168031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Catchment areas</a:t>
            </a:r>
            <a:endParaRPr lang="en-US" dirty="0"/>
          </a:p>
        </p:txBody>
      </p:sp>
      <p:pic>
        <p:nvPicPr>
          <p:cNvPr id="5" name="Content Placeholder 4" descr="Screen Shot 2016-03-31 at 15.25.38.pn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6778" t="8360" r="38415" b="41053"/>
          <a:stretch/>
        </p:blipFill>
        <p:spPr>
          <a:xfrm>
            <a:off x="1475656" y="1556792"/>
            <a:ext cx="6048672" cy="4945067"/>
          </a:xfrm>
        </p:spPr>
      </p:pic>
      <p:sp>
        <p:nvSpPr>
          <p:cNvPr id="4" name="Slide Number Placeholder 3"/>
          <p:cNvSpPr>
            <a:spLocks noGrp="1"/>
          </p:cNvSpPr>
          <p:nvPr>
            <p:ph type="sldNum" sz="quarter" idx="12"/>
          </p:nvPr>
        </p:nvSpPr>
        <p:spPr/>
        <p:txBody>
          <a:bodyPr/>
          <a:lstStyle/>
          <a:p>
            <a:fld id="{551115BC-487E-4422-894C-CB7CD3E79223}" type="slidenum">
              <a:rPr lang="sv-SE" smtClean="0"/>
              <a:t>18</a:t>
            </a:fld>
            <a:endParaRPr lang="sv-SE" dirty="0"/>
          </a:p>
        </p:txBody>
      </p:sp>
    </p:spTree>
    <p:extLst>
      <p:ext uri="{BB962C8B-B14F-4D97-AF65-F5344CB8AC3E}">
        <p14:creationId xmlns:p14="http://schemas.microsoft.com/office/powerpoint/2010/main" val="387687509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err="1"/>
              <a:t>Water</a:t>
            </a:r>
            <a:r>
              <a:rPr lang="sv-SE" dirty="0"/>
              <a:t> management system</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19</a:t>
            </a:fld>
            <a:endParaRPr lang="sv-SE"/>
          </a:p>
        </p:txBody>
      </p:sp>
      <p:pic>
        <p:nvPicPr>
          <p:cNvPr id="5" name="Picture 2"/>
          <p:cNvPicPr>
            <a:picLocks noChangeAspect="1" noChangeArrowheads="1"/>
          </p:cNvPicPr>
          <p:nvPr/>
        </p:nvPicPr>
        <p:blipFill>
          <a:blip r:embed="rId2" cstate="print"/>
          <a:srcRect l="24672" t="21417" r="25197" b="20577"/>
          <a:stretch>
            <a:fillRect/>
          </a:stretch>
        </p:blipFill>
        <p:spPr bwMode="auto">
          <a:xfrm>
            <a:off x="755576" y="1628800"/>
            <a:ext cx="6552728" cy="4739201"/>
          </a:xfrm>
          <a:prstGeom prst="rect">
            <a:avLst/>
          </a:prstGeom>
          <a:noFill/>
          <a:ln w="9525">
            <a:noFill/>
            <a:miter lim="800000"/>
            <a:headEnd/>
            <a:tailEnd/>
          </a:ln>
        </p:spPr>
      </p:pic>
      <p:sp>
        <p:nvSpPr>
          <p:cNvPr id="6" name="textruta 6"/>
          <p:cNvSpPr txBox="1"/>
          <p:nvPr/>
        </p:nvSpPr>
        <p:spPr>
          <a:xfrm>
            <a:off x="7164288" y="5661248"/>
            <a:ext cx="1224136" cy="523220"/>
          </a:xfrm>
          <a:prstGeom prst="rect">
            <a:avLst/>
          </a:prstGeom>
          <a:noFill/>
        </p:spPr>
        <p:txBody>
          <a:bodyPr wrap="square" rtlCol="0">
            <a:spAutoFit/>
          </a:bodyPr>
          <a:lstStyle/>
          <a:p>
            <a:r>
              <a:rPr lang="sv-SE" sz="2800" dirty="0" err="1" smtClean="0"/>
              <a:t>Igelösa</a:t>
            </a:r>
            <a:endParaRPr lang="sv-SE" sz="2800" dirty="0"/>
          </a:p>
        </p:txBody>
      </p:sp>
      <p:sp>
        <p:nvSpPr>
          <p:cNvPr id="7" name="textruta 7"/>
          <p:cNvSpPr txBox="1"/>
          <p:nvPr/>
        </p:nvSpPr>
        <p:spPr>
          <a:xfrm>
            <a:off x="3491880" y="1556792"/>
            <a:ext cx="1800200" cy="523220"/>
          </a:xfrm>
          <a:prstGeom prst="rect">
            <a:avLst/>
          </a:prstGeom>
          <a:noFill/>
        </p:spPr>
        <p:txBody>
          <a:bodyPr wrap="square" rtlCol="0">
            <a:spAutoFit/>
          </a:bodyPr>
          <a:lstStyle/>
          <a:p>
            <a:r>
              <a:rPr lang="sv-SE" sz="2800" dirty="0" err="1" smtClean="0"/>
              <a:t>Hoby</a:t>
            </a:r>
            <a:endParaRPr lang="sv-SE" sz="2800" dirty="0"/>
          </a:p>
        </p:txBody>
      </p:sp>
      <p:sp>
        <p:nvSpPr>
          <p:cNvPr id="8" name="textruta 8"/>
          <p:cNvSpPr txBox="1"/>
          <p:nvPr/>
        </p:nvSpPr>
        <p:spPr>
          <a:xfrm>
            <a:off x="1619672" y="6309320"/>
            <a:ext cx="2160240" cy="461665"/>
          </a:xfrm>
          <a:prstGeom prst="rect">
            <a:avLst/>
          </a:prstGeom>
          <a:noFill/>
        </p:spPr>
        <p:txBody>
          <a:bodyPr wrap="square" rtlCol="0">
            <a:spAutoFit/>
          </a:bodyPr>
          <a:lstStyle/>
          <a:p>
            <a:r>
              <a:rPr lang="sv-SE" sz="2400" dirty="0" err="1" smtClean="0"/>
              <a:t>Puggängarna</a:t>
            </a:r>
            <a:endParaRPr lang="sv-SE" dirty="0"/>
          </a:p>
        </p:txBody>
      </p:sp>
      <p:sp>
        <p:nvSpPr>
          <p:cNvPr id="9" name="Ellips 9"/>
          <p:cNvSpPr/>
          <p:nvPr/>
        </p:nvSpPr>
        <p:spPr>
          <a:xfrm>
            <a:off x="7092280" y="5589240"/>
            <a:ext cx="1440160" cy="792088"/>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10" name="Grupp 19"/>
          <p:cNvGrpSpPr/>
          <p:nvPr/>
        </p:nvGrpSpPr>
        <p:grpSpPr>
          <a:xfrm>
            <a:off x="1835696" y="6309320"/>
            <a:ext cx="1224136" cy="432048"/>
            <a:chOff x="7308304" y="3933056"/>
            <a:chExt cx="1224136" cy="432048"/>
          </a:xfrm>
        </p:grpSpPr>
        <p:cxnSp>
          <p:nvCxnSpPr>
            <p:cNvPr id="11" name="Rak 14"/>
            <p:cNvCxnSpPr/>
            <p:nvPr/>
          </p:nvCxnSpPr>
          <p:spPr>
            <a:xfrm>
              <a:off x="7308304" y="3933056"/>
              <a:ext cx="1224136" cy="4320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Rak 17"/>
            <p:cNvCxnSpPr/>
            <p:nvPr/>
          </p:nvCxnSpPr>
          <p:spPr>
            <a:xfrm flipH="1">
              <a:off x="7308304" y="3933056"/>
              <a:ext cx="1224136" cy="4320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3" name="Frihandsfigur 16"/>
          <p:cNvSpPr/>
          <p:nvPr/>
        </p:nvSpPr>
        <p:spPr>
          <a:xfrm>
            <a:off x="1763688" y="3933056"/>
            <a:ext cx="622663" cy="1619794"/>
          </a:xfrm>
          <a:custGeom>
            <a:avLst/>
            <a:gdLst>
              <a:gd name="connsiteX0" fmla="*/ 139337 w 622663"/>
              <a:gd name="connsiteY0" fmla="*/ 0 h 1619794"/>
              <a:gd name="connsiteX1" fmla="*/ 21771 w 622663"/>
              <a:gd name="connsiteY1" fmla="*/ 600891 h 1619794"/>
              <a:gd name="connsiteX2" fmla="*/ 269966 w 622663"/>
              <a:gd name="connsiteY2" fmla="*/ 1267097 h 1619794"/>
              <a:gd name="connsiteX3" fmla="*/ 622663 w 622663"/>
              <a:gd name="connsiteY3" fmla="*/ 1619794 h 1619794"/>
              <a:gd name="connsiteX4" fmla="*/ 622663 w 622663"/>
              <a:gd name="connsiteY4" fmla="*/ 1619794 h 1619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663" h="1619794">
                <a:moveTo>
                  <a:pt x="139337" y="0"/>
                </a:moveTo>
                <a:cubicBezTo>
                  <a:pt x="69668" y="194854"/>
                  <a:pt x="0" y="389708"/>
                  <a:pt x="21771" y="600891"/>
                </a:cubicBezTo>
                <a:cubicBezTo>
                  <a:pt x="43542" y="812074"/>
                  <a:pt x="169817" y="1097280"/>
                  <a:pt x="269966" y="1267097"/>
                </a:cubicBezTo>
                <a:cubicBezTo>
                  <a:pt x="370115" y="1436914"/>
                  <a:pt x="622663" y="1619794"/>
                  <a:pt x="622663" y="1619794"/>
                </a:cubicBezTo>
                <a:lnTo>
                  <a:pt x="622663" y="1619794"/>
                </a:lnTo>
              </a:path>
            </a:pathLst>
          </a:custGeom>
          <a:ln w="7302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4" name="Likbent triangel 25"/>
          <p:cNvSpPr/>
          <p:nvPr/>
        </p:nvSpPr>
        <p:spPr>
          <a:xfrm>
            <a:off x="2123728" y="5301208"/>
            <a:ext cx="288032" cy="288032"/>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5" name="Kurva 29"/>
          <p:cNvCxnSpPr/>
          <p:nvPr/>
        </p:nvCxnSpPr>
        <p:spPr>
          <a:xfrm flipV="1">
            <a:off x="4355976" y="5517232"/>
            <a:ext cx="1584176" cy="288032"/>
          </a:xfrm>
          <a:prstGeom prst="curvedConnector3">
            <a:avLst>
              <a:gd name="adj1" fmla="val 50000"/>
            </a:avLst>
          </a:prstGeom>
          <a:ln w="825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6" name="Kurva 34"/>
          <p:cNvCxnSpPr/>
          <p:nvPr/>
        </p:nvCxnSpPr>
        <p:spPr>
          <a:xfrm>
            <a:off x="2555776" y="5733256"/>
            <a:ext cx="1584176" cy="72008"/>
          </a:xfrm>
          <a:prstGeom prst="curvedConnector3">
            <a:avLst>
              <a:gd name="adj1" fmla="val 50000"/>
            </a:avLst>
          </a:prstGeom>
          <a:ln w="825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7" name="Rak pil 50"/>
          <p:cNvCxnSpPr/>
          <p:nvPr/>
        </p:nvCxnSpPr>
        <p:spPr>
          <a:xfrm flipV="1">
            <a:off x="1907704" y="3284984"/>
            <a:ext cx="648072" cy="360040"/>
          </a:xfrm>
          <a:prstGeom prst="straightConnector1">
            <a:avLst/>
          </a:prstGeom>
          <a:ln w="7302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8" name="Rak pil 51"/>
          <p:cNvCxnSpPr/>
          <p:nvPr/>
        </p:nvCxnSpPr>
        <p:spPr>
          <a:xfrm flipV="1">
            <a:off x="4932040" y="2636912"/>
            <a:ext cx="504056" cy="864096"/>
          </a:xfrm>
          <a:prstGeom prst="straightConnector1">
            <a:avLst/>
          </a:prstGeom>
          <a:ln w="7302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9" name="Rak pil 53"/>
          <p:cNvCxnSpPr/>
          <p:nvPr/>
        </p:nvCxnSpPr>
        <p:spPr>
          <a:xfrm flipV="1">
            <a:off x="3059832" y="2132856"/>
            <a:ext cx="1080120" cy="936104"/>
          </a:xfrm>
          <a:prstGeom prst="straightConnector1">
            <a:avLst/>
          </a:prstGeom>
          <a:ln w="7302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0" name="Rak pil 56"/>
          <p:cNvCxnSpPr/>
          <p:nvPr/>
        </p:nvCxnSpPr>
        <p:spPr>
          <a:xfrm flipH="1" flipV="1">
            <a:off x="4355976" y="1916832"/>
            <a:ext cx="1080120" cy="504056"/>
          </a:xfrm>
          <a:prstGeom prst="straightConnector1">
            <a:avLst/>
          </a:prstGeom>
          <a:ln w="7302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1" name="Ellips 62"/>
          <p:cNvSpPr/>
          <p:nvPr/>
        </p:nvSpPr>
        <p:spPr>
          <a:xfrm>
            <a:off x="2699792" y="3068960"/>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Ellips 63"/>
          <p:cNvSpPr/>
          <p:nvPr/>
        </p:nvSpPr>
        <p:spPr>
          <a:xfrm>
            <a:off x="5436096" y="2348880"/>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Ellips 64"/>
          <p:cNvSpPr/>
          <p:nvPr/>
        </p:nvSpPr>
        <p:spPr>
          <a:xfrm>
            <a:off x="5940152" y="5373216"/>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Ellips 65"/>
          <p:cNvSpPr/>
          <p:nvPr/>
        </p:nvSpPr>
        <p:spPr>
          <a:xfrm>
            <a:off x="4067944" y="5733256"/>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Ellips 66"/>
          <p:cNvSpPr/>
          <p:nvPr/>
        </p:nvSpPr>
        <p:spPr>
          <a:xfrm>
            <a:off x="2267744" y="5517232"/>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6" name="Rak pil 26"/>
          <p:cNvCxnSpPr/>
          <p:nvPr/>
        </p:nvCxnSpPr>
        <p:spPr>
          <a:xfrm flipV="1">
            <a:off x="6228184" y="5373216"/>
            <a:ext cx="1008112" cy="144016"/>
          </a:xfrm>
          <a:prstGeom prst="straightConnector1">
            <a:avLst/>
          </a:prstGeom>
          <a:ln w="7302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7" name="Ellips 9"/>
          <p:cNvSpPr/>
          <p:nvPr/>
        </p:nvSpPr>
        <p:spPr>
          <a:xfrm>
            <a:off x="3275856" y="1484784"/>
            <a:ext cx="1440160" cy="792088"/>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TextBox 27"/>
          <p:cNvSpPr txBox="1"/>
          <p:nvPr/>
        </p:nvSpPr>
        <p:spPr>
          <a:xfrm>
            <a:off x="467544" y="1772816"/>
            <a:ext cx="1872208" cy="1200329"/>
          </a:xfrm>
          <a:prstGeom prst="rect">
            <a:avLst/>
          </a:prstGeom>
          <a:solidFill>
            <a:schemeClr val="tx1">
              <a:lumMod val="95000"/>
              <a:lumOff val="5000"/>
              <a:alpha val="39000"/>
            </a:schemeClr>
          </a:solidFill>
        </p:spPr>
        <p:txBody>
          <a:bodyPr wrap="square" rtlCol="0">
            <a:spAutoFit/>
          </a:bodyPr>
          <a:lstStyle/>
          <a:p>
            <a:r>
              <a:rPr lang="en-US" dirty="0" smtClean="0">
                <a:solidFill>
                  <a:srgbClr val="FFFFFF"/>
                </a:solidFill>
              </a:rPr>
              <a:t>Outgoing flow</a:t>
            </a:r>
          </a:p>
          <a:p>
            <a:r>
              <a:rPr lang="en-US" dirty="0" smtClean="0">
                <a:solidFill>
                  <a:srgbClr val="FFFFFF"/>
                </a:solidFill>
              </a:rPr>
              <a:t>pH</a:t>
            </a:r>
          </a:p>
          <a:p>
            <a:r>
              <a:rPr lang="en-US" dirty="0" smtClean="0">
                <a:solidFill>
                  <a:srgbClr val="FFFFFF"/>
                </a:solidFill>
              </a:rPr>
              <a:t>Suspended solids</a:t>
            </a:r>
          </a:p>
          <a:p>
            <a:r>
              <a:rPr lang="en-US" dirty="0" smtClean="0">
                <a:solidFill>
                  <a:srgbClr val="FFFFFF"/>
                </a:solidFill>
              </a:rPr>
              <a:t>Oil</a:t>
            </a:r>
            <a:endParaRPr lang="en-US" dirty="0">
              <a:solidFill>
                <a:srgbClr val="FFFFFF"/>
              </a:solidFill>
            </a:endParaRPr>
          </a:p>
        </p:txBody>
      </p:sp>
    </p:spTree>
    <p:extLst>
      <p:ext uri="{BB962C8B-B14F-4D97-AF65-F5344CB8AC3E}">
        <p14:creationId xmlns:p14="http://schemas.microsoft.com/office/powerpoint/2010/main" val="415729324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ESS core values</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2</a:t>
            </a:fld>
            <a:endParaRPr lang="sv-SE"/>
          </a:p>
        </p:txBody>
      </p:sp>
      <p:pic>
        <p:nvPicPr>
          <p:cNvPr id="5" name="Content Placeholder 1"/>
          <p:cNvPicPr>
            <a:picLocks noChangeAspect="1"/>
          </p:cNvPicPr>
          <p:nvPr/>
        </p:nvPicPr>
        <p:blipFill rotWithShape="1">
          <a:blip r:embed="rId3" cstate="print">
            <a:extLst>
              <a:ext uri="{28A0092B-C50C-407E-A947-70E740481C1C}">
                <a14:useLocalDpi xmlns:a14="http://schemas.microsoft.com/office/drawing/2010/main"/>
              </a:ext>
            </a:extLst>
          </a:blip>
          <a:srcRect t="-1" b="25832"/>
          <a:stretch/>
        </p:blipFill>
        <p:spPr>
          <a:xfrm>
            <a:off x="0" y="2644555"/>
            <a:ext cx="9144000" cy="4213445"/>
          </a:xfrm>
          <a:prstGeom prst="rect">
            <a:avLst/>
          </a:prstGeom>
        </p:spPr>
      </p:pic>
      <p:sp>
        <p:nvSpPr>
          <p:cNvPr id="3" name="Content Placeholder 2"/>
          <p:cNvSpPr>
            <a:spLocks noGrp="1"/>
          </p:cNvSpPr>
          <p:nvPr>
            <p:ph idx="1"/>
          </p:nvPr>
        </p:nvSpPr>
        <p:spPr>
          <a:xfrm>
            <a:off x="457200" y="1783357"/>
            <a:ext cx="8229600" cy="4525963"/>
          </a:xfrm>
        </p:spPr>
        <p:txBody>
          <a:bodyPr>
            <a:normAutofit/>
          </a:bodyPr>
          <a:lstStyle/>
          <a:p>
            <a:pPr marL="0" indent="0">
              <a:buNone/>
            </a:pPr>
            <a:r>
              <a:rPr lang="en-US" sz="2400" dirty="0" smtClean="0">
                <a:solidFill>
                  <a:schemeClr val="tx1"/>
                </a:solidFill>
              </a:rPr>
              <a:t>The core values of ESS are:</a:t>
            </a:r>
          </a:p>
          <a:p>
            <a:pPr lvl="0"/>
            <a:r>
              <a:rPr lang="en-US" sz="2400" dirty="0" smtClean="0">
                <a:solidFill>
                  <a:schemeClr val="tx1"/>
                </a:solidFill>
              </a:rPr>
              <a:t>Community and collaboration</a:t>
            </a:r>
          </a:p>
          <a:p>
            <a:pPr lvl="0"/>
            <a:r>
              <a:rPr lang="en-US" sz="2400" dirty="0" smtClean="0">
                <a:solidFill>
                  <a:schemeClr val="tx1"/>
                </a:solidFill>
              </a:rPr>
              <a:t>Service</a:t>
            </a:r>
          </a:p>
          <a:p>
            <a:pPr lvl="0"/>
            <a:r>
              <a:rPr lang="en-US" sz="2400" dirty="0" smtClean="0">
                <a:solidFill>
                  <a:schemeClr val="tx1"/>
                </a:solidFill>
              </a:rPr>
              <a:t>Openness</a:t>
            </a:r>
          </a:p>
          <a:p>
            <a:pPr lvl="0"/>
            <a:r>
              <a:rPr lang="en-US" sz="2400" b="1" dirty="0" smtClean="0">
                <a:solidFill>
                  <a:schemeClr val="tx1"/>
                </a:solidFill>
              </a:rPr>
              <a:t>Sustainability</a:t>
            </a:r>
          </a:p>
          <a:p>
            <a:pPr lvl="0"/>
            <a:r>
              <a:rPr lang="en-US" sz="2400" dirty="0" smtClean="0">
                <a:solidFill>
                  <a:schemeClr val="tx1"/>
                </a:solidFill>
              </a:rPr>
              <a:t>Credibility</a:t>
            </a:r>
          </a:p>
          <a:p>
            <a:pPr lvl="0"/>
            <a:endParaRPr lang="en-US" dirty="0">
              <a:solidFill>
                <a:srgbClr val="FF0000"/>
              </a:solidFill>
            </a:endParaRPr>
          </a:p>
        </p:txBody>
      </p:sp>
    </p:spTree>
    <p:extLst>
      <p:ext uri="{BB962C8B-B14F-4D97-AF65-F5344CB8AC3E}">
        <p14:creationId xmlns:p14="http://schemas.microsoft.com/office/powerpoint/2010/main" val="325531127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Mobile </a:t>
            </a:r>
            <a:r>
              <a:rPr lang="sv-SE" dirty="0" err="1" smtClean="0"/>
              <a:t>water</a:t>
            </a:r>
            <a:r>
              <a:rPr lang="sv-SE" dirty="0" smtClean="0"/>
              <a:t> </a:t>
            </a:r>
            <a:r>
              <a:rPr lang="sv-SE" dirty="0" err="1" smtClean="0"/>
              <a:t>treatment</a:t>
            </a:r>
            <a:r>
              <a:rPr lang="sv-SE" dirty="0" smtClean="0"/>
              <a:t> plant</a:t>
            </a:r>
            <a:endParaRPr lang="sv-SE" dirty="0"/>
          </a:p>
        </p:txBody>
      </p:sp>
      <p:sp>
        <p:nvSpPr>
          <p:cNvPr id="4" name="Platshållare för bildnummer 3"/>
          <p:cNvSpPr>
            <a:spLocks noGrp="1"/>
          </p:cNvSpPr>
          <p:nvPr>
            <p:ph type="sldNum" sz="quarter" idx="12"/>
          </p:nvPr>
        </p:nvSpPr>
        <p:spPr/>
        <p:txBody>
          <a:bodyPr/>
          <a:lstStyle/>
          <a:p>
            <a:fld id="{551115BC-487E-4422-894C-CB7CD3E79223}" type="slidenum">
              <a:rPr lang="sv-SE" smtClean="0"/>
              <a:pPr/>
              <a:t>20</a:t>
            </a:fld>
            <a:endParaRPr lang="sv-SE"/>
          </a:p>
        </p:txBody>
      </p:sp>
      <p:pic>
        <p:nvPicPr>
          <p:cNvPr id="5" name="Bildobjekt 4" descr="mobil vattenrening.JPG"/>
          <p:cNvPicPr>
            <a:picLocks noChangeAspect="1"/>
          </p:cNvPicPr>
          <p:nvPr/>
        </p:nvPicPr>
        <p:blipFill>
          <a:blip r:embed="rId3" cstate="print"/>
          <a:stretch>
            <a:fillRect/>
          </a:stretch>
        </p:blipFill>
        <p:spPr>
          <a:xfrm>
            <a:off x="-10664" y="1412775"/>
            <a:ext cx="9335191" cy="7001393"/>
          </a:xfrm>
          <a:prstGeom prst="rect">
            <a:avLst/>
          </a:prstGeom>
        </p:spPr>
      </p:pic>
    </p:spTree>
    <p:extLst>
      <p:ext uri="{BB962C8B-B14F-4D97-AF65-F5344CB8AC3E}">
        <p14:creationId xmlns:p14="http://schemas.microsoft.com/office/powerpoint/2010/main" val="339901350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R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1700808"/>
            <a:ext cx="8600728" cy="4896544"/>
          </a:xfrm>
          <a:prstGeom prst="rect">
            <a:avLst/>
          </a:prstGeom>
        </p:spPr>
      </p:pic>
      <p:sp>
        <p:nvSpPr>
          <p:cNvPr id="2" name="Title 1"/>
          <p:cNvSpPr>
            <a:spLocks noGrp="1"/>
          </p:cNvSpPr>
          <p:nvPr>
            <p:ph type="title"/>
          </p:nvPr>
        </p:nvSpPr>
        <p:spPr/>
        <p:txBody>
          <a:bodyPr/>
          <a:lstStyle/>
          <a:p>
            <a:r>
              <a:rPr lang="sv-SE" dirty="0" smtClean="0"/>
              <a:t>Energy Policy</a:t>
            </a:r>
            <a:r>
              <a:rPr lang="en-US" dirty="0" smtClean="0"/>
              <a:t> – 3R</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3</a:t>
            </a:fld>
            <a:endParaRPr lang="sv-SE" dirty="0"/>
          </a:p>
        </p:txBody>
      </p:sp>
    </p:spTree>
    <p:extLst>
      <p:ext uri="{BB962C8B-B14F-4D97-AF65-F5344CB8AC3E}">
        <p14:creationId xmlns:p14="http://schemas.microsoft.com/office/powerpoint/2010/main" val="149511752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On-going work</a:t>
            </a:r>
            <a:endParaRPr lang="en-GB" noProof="0" dirty="0"/>
          </a:p>
        </p:txBody>
      </p:sp>
      <p:sp>
        <p:nvSpPr>
          <p:cNvPr id="3" name="Content Placeholder 2"/>
          <p:cNvSpPr>
            <a:spLocks noGrp="1"/>
          </p:cNvSpPr>
          <p:nvPr>
            <p:ph idx="1"/>
          </p:nvPr>
        </p:nvSpPr>
        <p:spPr/>
        <p:txBody>
          <a:bodyPr>
            <a:normAutofit fontScale="92500" lnSpcReduction="10000"/>
          </a:bodyPr>
          <a:lstStyle/>
          <a:p>
            <a:r>
              <a:rPr lang="en-GB" dirty="0" smtClean="0"/>
              <a:t>Renewable</a:t>
            </a:r>
          </a:p>
          <a:p>
            <a:pPr lvl="1"/>
            <a:r>
              <a:rPr lang="en-GB" dirty="0" smtClean="0"/>
              <a:t>Contract for electricity in place for the construction of ESS up until 2018-12-31.</a:t>
            </a:r>
          </a:p>
          <a:p>
            <a:pPr lvl="1"/>
            <a:r>
              <a:rPr lang="en-GB" dirty="0" smtClean="0"/>
              <a:t>Procurement will start for a contract 2019-2023</a:t>
            </a:r>
          </a:p>
          <a:p>
            <a:r>
              <a:rPr lang="en-GB" dirty="0" smtClean="0"/>
              <a:t>Energy efficiency (reduction of electricity consumption)</a:t>
            </a:r>
          </a:p>
          <a:p>
            <a:pPr lvl="1"/>
            <a:r>
              <a:rPr lang="en-GB" dirty="0" smtClean="0"/>
              <a:t>The accelerator</a:t>
            </a:r>
          </a:p>
          <a:p>
            <a:pPr lvl="1"/>
            <a:r>
              <a:rPr lang="en-GB" dirty="0" smtClean="0"/>
              <a:t>The target</a:t>
            </a:r>
          </a:p>
          <a:p>
            <a:pPr lvl="1"/>
            <a:r>
              <a:rPr lang="en-GB" dirty="0" smtClean="0"/>
              <a:t>The buildings</a:t>
            </a:r>
          </a:p>
          <a:p>
            <a:r>
              <a:rPr lang="en-GB" dirty="0" smtClean="0"/>
              <a:t>Recovery of energy</a:t>
            </a:r>
          </a:p>
          <a:p>
            <a:pPr lvl="1"/>
            <a:r>
              <a:rPr lang="en-GB" dirty="0" smtClean="0"/>
              <a:t>Recuperated heat solutions is under way</a:t>
            </a:r>
          </a:p>
          <a:p>
            <a:pPr lvl="1"/>
            <a:r>
              <a:rPr lang="en-GB" dirty="0" smtClean="0"/>
              <a:t>Has to be a solution that is beneficial for both ESS and its counterpart</a:t>
            </a:r>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en-GB" smtClean="0"/>
              <a:t>4</a:t>
            </a:fld>
            <a:endParaRPr lang="en-GB"/>
          </a:p>
        </p:txBody>
      </p:sp>
    </p:spTree>
    <p:extLst>
      <p:ext uri="{BB962C8B-B14F-4D97-AF65-F5344CB8AC3E}">
        <p14:creationId xmlns:p14="http://schemas.microsoft.com/office/powerpoint/2010/main" val="202481565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Electricity market in Sweden</a:t>
            </a:r>
            <a:endParaRPr lang="en-GB" dirty="0"/>
          </a:p>
        </p:txBody>
      </p:sp>
      <p:sp>
        <p:nvSpPr>
          <p:cNvPr id="3" name="Content Placeholder 2"/>
          <p:cNvSpPr>
            <a:spLocks noGrp="1"/>
          </p:cNvSpPr>
          <p:nvPr>
            <p:ph idx="1"/>
          </p:nvPr>
        </p:nvSpPr>
        <p:spPr/>
        <p:txBody>
          <a:bodyPr>
            <a:normAutofit fontScale="92500" lnSpcReduction="10000"/>
          </a:bodyPr>
          <a:lstStyle/>
          <a:p>
            <a:r>
              <a:rPr lang="en-GB" dirty="0" smtClean="0"/>
              <a:t>A common market for the Nordic and Baltic countries; </a:t>
            </a:r>
            <a:r>
              <a:rPr lang="en-GB" dirty="0" err="1" smtClean="0"/>
              <a:t>NordPool</a:t>
            </a:r>
            <a:endParaRPr lang="en-GB" dirty="0" smtClean="0"/>
          </a:p>
          <a:p>
            <a:r>
              <a:rPr lang="en-GB" dirty="0" smtClean="0"/>
              <a:t>Possible for customers to choose a supplier (although the owner of the local grid has a monopoly)  </a:t>
            </a:r>
          </a:p>
          <a:p>
            <a:r>
              <a:rPr lang="en-GB" dirty="0"/>
              <a:t>Production in Sweden – 2015; 158,5 </a:t>
            </a:r>
            <a:r>
              <a:rPr lang="en-GB" dirty="0" err="1"/>
              <a:t>TWh</a:t>
            </a:r>
            <a:endParaRPr lang="en-GB" dirty="0"/>
          </a:p>
          <a:p>
            <a:pPr lvl="1"/>
            <a:r>
              <a:rPr lang="en-GB" dirty="0"/>
              <a:t>Hydropower; 74 </a:t>
            </a:r>
            <a:r>
              <a:rPr lang="en-GB" dirty="0" err="1"/>
              <a:t>TWh</a:t>
            </a:r>
            <a:r>
              <a:rPr lang="en-GB" dirty="0"/>
              <a:t> (47 %)</a:t>
            </a:r>
          </a:p>
          <a:p>
            <a:pPr lvl="1"/>
            <a:r>
              <a:rPr lang="en-GB" dirty="0"/>
              <a:t>Nuclear Power; 54,4 </a:t>
            </a:r>
            <a:r>
              <a:rPr lang="en-GB" dirty="0" err="1"/>
              <a:t>TWh</a:t>
            </a:r>
            <a:r>
              <a:rPr lang="en-GB" dirty="0"/>
              <a:t> (34 %)</a:t>
            </a:r>
          </a:p>
          <a:p>
            <a:pPr lvl="1"/>
            <a:r>
              <a:rPr lang="en-GB" dirty="0"/>
              <a:t>Wind Power; 16,6 </a:t>
            </a:r>
            <a:r>
              <a:rPr lang="en-GB" dirty="0" err="1"/>
              <a:t>TWh</a:t>
            </a:r>
            <a:r>
              <a:rPr lang="en-GB" dirty="0"/>
              <a:t> (10 %)</a:t>
            </a:r>
          </a:p>
          <a:p>
            <a:pPr lvl="1"/>
            <a:r>
              <a:rPr lang="en-GB" dirty="0"/>
              <a:t>Other; 13,5 </a:t>
            </a:r>
            <a:r>
              <a:rPr lang="en-GB" dirty="0" err="1"/>
              <a:t>TWh</a:t>
            </a:r>
            <a:r>
              <a:rPr lang="en-GB" dirty="0"/>
              <a:t> ( 9 %)</a:t>
            </a:r>
          </a:p>
          <a:p>
            <a:r>
              <a:rPr lang="en-GB" dirty="0" smtClean="0"/>
              <a:t>A very low electricity market price for 2015</a:t>
            </a:r>
          </a:p>
          <a:p>
            <a:r>
              <a:rPr lang="en-GB" dirty="0" smtClean="0"/>
              <a:t>A good opportunity for purchasing electricity</a:t>
            </a:r>
          </a:p>
        </p:txBody>
      </p:sp>
      <p:sp>
        <p:nvSpPr>
          <p:cNvPr id="4" name="Slide Number Placeholder 3"/>
          <p:cNvSpPr>
            <a:spLocks noGrp="1"/>
          </p:cNvSpPr>
          <p:nvPr>
            <p:ph type="sldNum" sz="quarter" idx="12"/>
          </p:nvPr>
        </p:nvSpPr>
        <p:spPr/>
        <p:txBody>
          <a:bodyPr/>
          <a:lstStyle/>
          <a:p>
            <a:fld id="{551115BC-487E-4422-894C-CB7CD3E79223}" type="slidenum">
              <a:rPr lang="sv-SE" smtClean="0"/>
              <a:t>5</a:t>
            </a:fld>
            <a:endParaRPr lang="sv-SE" dirty="0"/>
          </a:p>
        </p:txBody>
      </p:sp>
    </p:spTree>
    <p:extLst>
      <p:ext uri="{BB962C8B-B14F-4D97-AF65-F5344CB8AC3E}">
        <p14:creationId xmlns:p14="http://schemas.microsoft.com/office/powerpoint/2010/main" val="270064200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Why try to be as efficient as possible?</a:t>
            </a:r>
            <a:endParaRPr lang="en-US" dirty="0"/>
          </a:p>
        </p:txBody>
      </p:sp>
      <p:sp>
        <p:nvSpPr>
          <p:cNvPr id="9" name="Content Placeholder 8"/>
          <p:cNvSpPr>
            <a:spLocks noGrp="1"/>
          </p:cNvSpPr>
          <p:nvPr>
            <p:ph idx="1"/>
          </p:nvPr>
        </p:nvSpPr>
        <p:spPr/>
        <p:txBody>
          <a:bodyPr/>
          <a:lstStyle/>
          <a:p>
            <a:r>
              <a:rPr lang="en-US" dirty="0" smtClean="0"/>
              <a:t>More resources for research</a:t>
            </a:r>
          </a:p>
          <a:p>
            <a:r>
              <a:rPr lang="en-US" dirty="0" smtClean="0"/>
              <a:t>Environmental friendly</a:t>
            </a:r>
          </a:p>
          <a:p>
            <a:r>
              <a:rPr lang="en-US" dirty="0" smtClean="0"/>
              <a:t>The differences on the electricity market price will have less effect on the operation budget</a:t>
            </a:r>
          </a:p>
          <a:p>
            <a:r>
              <a:rPr lang="en-US" dirty="0" smtClean="0"/>
              <a:t>The stakeholders are satisfied</a:t>
            </a:r>
          </a:p>
          <a:p>
            <a:r>
              <a:rPr lang="en-US" dirty="0" smtClean="0"/>
              <a:t>A good margin in the design gives a possibility of future investments in a sustainable facility</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en-GB" smtClean="0"/>
              <a:pPr/>
              <a:t>6</a:t>
            </a:fld>
            <a:endParaRPr lang="en-GB"/>
          </a:p>
        </p:txBody>
      </p:sp>
    </p:spTree>
    <p:extLst>
      <p:ext uri="{BB962C8B-B14F-4D97-AF65-F5344CB8AC3E}">
        <p14:creationId xmlns:p14="http://schemas.microsoft.com/office/powerpoint/2010/main" val="148902854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Electricity consumption of ESS – current estimate</a:t>
            </a:r>
            <a:endParaRPr lang="en-GB" noProof="0" dirty="0"/>
          </a:p>
        </p:txBody>
      </p:sp>
      <p:sp>
        <p:nvSpPr>
          <p:cNvPr id="3" name="Content Placeholder 2"/>
          <p:cNvSpPr>
            <a:spLocks noGrp="1"/>
          </p:cNvSpPr>
          <p:nvPr>
            <p:ph idx="1"/>
          </p:nvPr>
        </p:nvSpPr>
        <p:spPr/>
        <p:txBody>
          <a:bodyPr>
            <a:normAutofit/>
          </a:bodyPr>
          <a:lstStyle/>
          <a:p>
            <a:pPr marL="0" indent="0">
              <a:buNone/>
            </a:pPr>
            <a:r>
              <a:rPr lang="en-GB" dirty="0" smtClean="0">
                <a:solidFill>
                  <a:srgbClr val="17375E"/>
                </a:solidFill>
              </a:rPr>
              <a:t>Estimated annual electricity consumption [GWh]</a:t>
            </a:r>
          </a:p>
          <a:p>
            <a:endParaRPr lang="en-GB" dirty="0" smtClean="0"/>
          </a:p>
          <a:p>
            <a:endParaRPr lang="en-GB" dirty="0"/>
          </a:p>
          <a:p>
            <a:endParaRPr lang="en-GB" dirty="0" smtClean="0"/>
          </a:p>
          <a:p>
            <a:endParaRPr lang="en-GB" dirty="0" smtClean="0"/>
          </a:p>
          <a:p>
            <a:pPr marL="0" indent="0">
              <a:buNone/>
            </a:pPr>
            <a:endParaRPr lang="en-GB" dirty="0"/>
          </a:p>
        </p:txBody>
      </p:sp>
      <p:graphicFrame>
        <p:nvGraphicFramePr>
          <p:cNvPr id="6" name="Table 5"/>
          <p:cNvGraphicFramePr>
            <a:graphicFrameLocks noGrp="1"/>
          </p:cNvGraphicFramePr>
          <p:nvPr>
            <p:extLst>
              <p:ext uri="{D42A27DB-BD31-4B8C-83A1-F6EECF244321}">
                <p14:modId xmlns:p14="http://schemas.microsoft.com/office/powerpoint/2010/main" val="1552793413"/>
              </p:ext>
            </p:extLst>
          </p:nvPr>
        </p:nvGraphicFramePr>
        <p:xfrm>
          <a:off x="539554" y="2276873"/>
          <a:ext cx="7128791" cy="3535913"/>
        </p:xfrm>
        <a:graphic>
          <a:graphicData uri="http://schemas.openxmlformats.org/drawingml/2006/table">
            <a:tbl>
              <a:tblPr/>
              <a:tblGrid>
                <a:gridCol w="2220196"/>
                <a:gridCol w="981719"/>
                <a:gridCol w="981719"/>
                <a:gridCol w="981719"/>
                <a:gridCol w="981719"/>
                <a:gridCol w="981719"/>
              </a:tblGrid>
              <a:tr h="336039">
                <a:tc>
                  <a:txBody>
                    <a:bodyPr/>
                    <a:lstStyle/>
                    <a:p>
                      <a:pPr algn="l" fontAlgn="ctr"/>
                      <a:r>
                        <a:rPr lang="en-US" sz="1900" b="1" i="0" u="none" strike="noStrike" dirty="0">
                          <a:solidFill>
                            <a:srgbClr val="17375E"/>
                          </a:solidFill>
                          <a:effectLst/>
                          <a:latin typeface="Calibri"/>
                        </a:rPr>
                        <a:t>Part of facility</a:t>
                      </a:r>
                    </a:p>
                  </a:txBody>
                  <a:tcPr marL="12700" marR="12700" marT="1270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900" b="1" i="0" u="none" strike="noStrike">
                          <a:solidFill>
                            <a:srgbClr val="17375E"/>
                          </a:solidFill>
                          <a:effectLst/>
                          <a:latin typeface="Calibri"/>
                        </a:rPr>
                        <a:t>2012*</a:t>
                      </a:r>
                    </a:p>
                  </a:txBody>
                  <a:tcPr marL="12700" marR="12700" marT="1270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900" b="1" i="0" u="none" strike="noStrike">
                          <a:solidFill>
                            <a:srgbClr val="17375E"/>
                          </a:solidFill>
                          <a:effectLst/>
                          <a:latin typeface="Calibri"/>
                        </a:rPr>
                        <a:t>2013*</a:t>
                      </a:r>
                    </a:p>
                  </a:txBody>
                  <a:tcPr marL="12700" marR="12700" marT="1270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900" b="1" i="0" u="none" strike="noStrike">
                          <a:solidFill>
                            <a:srgbClr val="17375E"/>
                          </a:solidFill>
                          <a:effectLst/>
                          <a:latin typeface="Calibri"/>
                        </a:rPr>
                        <a:t>2013</a:t>
                      </a:r>
                    </a:p>
                  </a:txBody>
                  <a:tcPr marL="12700" marR="12700" marT="1270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900" b="1" i="0" u="none" strike="noStrike" dirty="0" smtClean="0">
                          <a:solidFill>
                            <a:srgbClr val="17375E"/>
                          </a:solidFill>
                          <a:effectLst/>
                          <a:latin typeface="Calibri"/>
                        </a:rPr>
                        <a:t>2014</a:t>
                      </a:r>
                      <a:endParaRPr lang="en-US" sz="1900" b="1" i="0" u="none" strike="noStrike" dirty="0">
                        <a:solidFill>
                          <a:srgbClr val="17375E"/>
                        </a:solidFill>
                        <a:effectLst/>
                        <a:latin typeface="Calibri"/>
                      </a:endParaRPr>
                    </a:p>
                  </a:txBody>
                  <a:tcPr marL="12700" marR="12700" marT="1270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900" b="1" i="0" u="none" strike="noStrike" dirty="0" smtClean="0">
                          <a:solidFill>
                            <a:srgbClr val="17375E"/>
                          </a:solidFill>
                          <a:effectLst/>
                          <a:latin typeface="Calibri"/>
                        </a:rPr>
                        <a:t>2014</a:t>
                      </a:r>
                      <a:endParaRPr lang="en-US" sz="1900" b="1" i="0" u="none" strike="noStrike" dirty="0">
                        <a:solidFill>
                          <a:srgbClr val="17375E"/>
                        </a:solidFill>
                        <a:effectLst/>
                        <a:latin typeface="Calibri"/>
                      </a:endParaRPr>
                    </a:p>
                  </a:txBody>
                  <a:tcPr marL="12700" marR="12700" marT="12700" marB="0" anchor="ctr">
                    <a:lnL>
                      <a:noFill/>
                    </a:lnL>
                    <a:lnR>
                      <a:noFill/>
                    </a:lnR>
                    <a:lnT>
                      <a:noFill/>
                    </a:lnT>
                    <a:lnB w="6350" cap="flat" cmpd="sng" algn="ctr">
                      <a:solidFill>
                        <a:srgbClr val="000000"/>
                      </a:solidFill>
                      <a:prstDash val="solid"/>
                      <a:round/>
                      <a:headEnd type="none" w="med" len="med"/>
                      <a:tailEnd type="none" w="med" len="med"/>
                    </a:lnB>
                  </a:tcPr>
                </a:tc>
              </a:tr>
              <a:tr h="336039">
                <a:tc>
                  <a:txBody>
                    <a:bodyPr/>
                    <a:lstStyle/>
                    <a:p>
                      <a:pPr algn="l" fontAlgn="ctr"/>
                      <a:r>
                        <a:rPr lang="en-US" sz="1900" b="0" i="0" u="none" strike="noStrike">
                          <a:solidFill>
                            <a:srgbClr val="17375E"/>
                          </a:solidFill>
                          <a:effectLst/>
                          <a:latin typeface="Calibri"/>
                        </a:rPr>
                        <a:t>Accelerator</a:t>
                      </a:r>
                    </a:p>
                  </a:txBody>
                  <a:tcPr marL="12700" marR="12700" marT="1270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900" b="0" i="0" u="none" strike="noStrike">
                          <a:solidFill>
                            <a:srgbClr val="17375E"/>
                          </a:solidFill>
                          <a:effectLst/>
                          <a:latin typeface="Calibri"/>
                        </a:rPr>
                        <a:t>189</a:t>
                      </a:r>
                    </a:p>
                  </a:txBody>
                  <a:tcPr marL="12700" marR="12700" marT="1270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900" b="0" i="0" u="none" strike="noStrike">
                          <a:solidFill>
                            <a:srgbClr val="17375E"/>
                          </a:solidFill>
                          <a:effectLst/>
                          <a:latin typeface="Calibri"/>
                        </a:rPr>
                        <a:t>191,5</a:t>
                      </a:r>
                    </a:p>
                  </a:txBody>
                  <a:tcPr marL="12700" marR="12700" marT="1270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900" b="0" i="0" u="none" strike="noStrike">
                          <a:solidFill>
                            <a:srgbClr val="17375E"/>
                          </a:solidFill>
                          <a:effectLst/>
                          <a:latin typeface="Calibri"/>
                        </a:rPr>
                        <a:t>119</a:t>
                      </a:r>
                    </a:p>
                  </a:txBody>
                  <a:tcPr marL="12700" marR="12700" marT="1270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900" b="0" i="0" u="none" strike="noStrike">
                          <a:solidFill>
                            <a:srgbClr val="17375E"/>
                          </a:solidFill>
                          <a:effectLst/>
                          <a:latin typeface="Calibri"/>
                        </a:rPr>
                        <a:t>109,6</a:t>
                      </a:r>
                    </a:p>
                  </a:txBody>
                  <a:tcPr marL="12700" marR="12700" marT="1270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900" b="0" i="0" u="none" strike="noStrike" dirty="0">
                          <a:solidFill>
                            <a:srgbClr val="17375E"/>
                          </a:solidFill>
                          <a:effectLst/>
                          <a:latin typeface="Calibri"/>
                        </a:rPr>
                        <a:t>110,3</a:t>
                      </a:r>
                    </a:p>
                  </a:txBody>
                  <a:tcPr marL="12700" marR="12700" marT="12700" marB="0" anchor="ctr">
                    <a:lnL>
                      <a:noFill/>
                    </a:lnL>
                    <a:lnR>
                      <a:noFill/>
                    </a:lnR>
                    <a:lnT w="6350" cap="flat" cmpd="sng" algn="ctr">
                      <a:solidFill>
                        <a:srgbClr val="000000"/>
                      </a:solidFill>
                      <a:prstDash val="solid"/>
                      <a:round/>
                      <a:headEnd type="none" w="med" len="med"/>
                      <a:tailEnd type="none" w="med" len="med"/>
                    </a:lnT>
                    <a:lnB>
                      <a:noFill/>
                    </a:lnB>
                  </a:tcPr>
                </a:tc>
              </a:tr>
              <a:tr h="336039">
                <a:tc>
                  <a:txBody>
                    <a:bodyPr/>
                    <a:lstStyle/>
                    <a:p>
                      <a:pPr algn="l" fontAlgn="ctr"/>
                      <a:r>
                        <a:rPr lang="en-US" sz="1900" b="0" i="0" u="none" strike="noStrike">
                          <a:solidFill>
                            <a:srgbClr val="17375E"/>
                          </a:solidFill>
                          <a:effectLst/>
                          <a:latin typeface="Calibri"/>
                        </a:rPr>
                        <a:t>Target</a:t>
                      </a:r>
                    </a:p>
                  </a:txBody>
                  <a:tcPr marL="12700" marR="12700" marT="12700" marB="0" anchor="ctr">
                    <a:lnL>
                      <a:noFill/>
                    </a:lnL>
                    <a:lnR>
                      <a:noFill/>
                    </a:lnR>
                    <a:lnT>
                      <a:noFill/>
                    </a:lnT>
                    <a:lnB>
                      <a:noFill/>
                    </a:lnB>
                  </a:tcPr>
                </a:tc>
                <a:tc>
                  <a:txBody>
                    <a:bodyPr/>
                    <a:lstStyle/>
                    <a:p>
                      <a:pPr algn="ctr" fontAlgn="ctr"/>
                      <a:r>
                        <a:rPr lang="en-US" sz="1900" b="0" i="0" u="none" strike="noStrike">
                          <a:solidFill>
                            <a:srgbClr val="17375E"/>
                          </a:solidFill>
                          <a:effectLst/>
                          <a:latin typeface="Calibri"/>
                        </a:rPr>
                        <a:t>34</a:t>
                      </a:r>
                    </a:p>
                  </a:txBody>
                  <a:tcPr marL="12700" marR="12700" marT="12700" marB="0" anchor="ctr">
                    <a:lnL>
                      <a:noFill/>
                    </a:lnL>
                    <a:lnR>
                      <a:noFill/>
                    </a:lnR>
                    <a:lnT>
                      <a:noFill/>
                    </a:lnT>
                    <a:lnB>
                      <a:noFill/>
                    </a:lnB>
                  </a:tcPr>
                </a:tc>
                <a:tc>
                  <a:txBody>
                    <a:bodyPr/>
                    <a:lstStyle/>
                    <a:p>
                      <a:pPr algn="ctr" fontAlgn="ctr"/>
                      <a:r>
                        <a:rPr lang="en-US" sz="1900" b="0" i="0" u="none" strike="noStrike">
                          <a:solidFill>
                            <a:srgbClr val="17375E"/>
                          </a:solidFill>
                          <a:effectLst/>
                          <a:latin typeface="Calibri"/>
                        </a:rPr>
                        <a:t>34,6</a:t>
                      </a:r>
                    </a:p>
                  </a:txBody>
                  <a:tcPr marL="12700" marR="12700" marT="12700" marB="0" anchor="ctr">
                    <a:lnL>
                      <a:noFill/>
                    </a:lnL>
                    <a:lnR>
                      <a:noFill/>
                    </a:lnR>
                    <a:lnT>
                      <a:noFill/>
                    </a:lnT>
                    <a:lnB>
                      <a:noFill/>
                    </a:lnB>
                  </a:tcPr>
                </a:tc>
                <a:tc>
                  <a:txBody>
                    <a:bodyPr/>
                    <a:lstStyle/>
                    <a:p>
                      <a:pPr algn="ctr" fontAlgn="ctr"/>
                      <a:r>
                        <a:rPr lang="en-US" sz="1900" b="0" i="0" u="none" strike="noStrike">
                          <a:solidFill>
                            <a:srgbClr val="17375E"/>
                          </a:solidFill>
                          <a:effectLst/>
                          <a:latin typeface="Calibri"/>
                        </a:rPr>
                        <a:t>21,1</a:t>
                      </a:r>
                    </a:p>
                  </a:txBody>
                  <a:tcPr marL="12700" marR="12700" marT="12700" marB="0" anchor="ctr">
                    <a:lnL>
                      <a:noFill/>
                    </a:lnL>
                    <a:lnR>
                      <a:noFill/>
                    </a:lnR>
                    <a:lnT>
                      <a:noFill/>
                    </a:lnT>
                    <a:lnB>
                      <a:noFill/>
                    </a:lnB>
                  </a:tcPr>
                </a:tc>
                <a:tc>
                  <a:txBody>
                    <a:bodyPr/>
                    <a:lstStyle/>
                    <a:p>
                      <a:pPr algn="ctr" fontAlgn="ctr"/>
                      <a:r>
                        <a:rPr lang="en-US" sz="1900" b="0" i="0" u="none" strike="noStrike">
                          <a:solidFill>
                            <a:srgbClr val="17375E"/>
                          </a:solidFill>
                          <a:effectLst/>
                          <a:latin typeface="Calibri"/>
                        </a:rPr>
                        <a:t>3,2</a:t>
                      </a:r>
                    </a:p>
                  </a:txBody>
                  <a:tcPr marL="12700" marR="12700" marT="12700" marB="0" anchor="ctr">
                    <a:lnL>
                      <a:noFill/>
                    </a:lnL>
                    <a:lnR>
                      <a:noFill/>
                    </a:lnR>
                    <a:lnT>
                      <a:noFill/>
                    </a:lnT>
                    <a:lnB>
                      <a:noFill/>
                    </a:lnB>
                  </a:tcPr>
                </a:tc>
                <a:tc>
                  <a:txBody>
                    <a:bodyPr/>
                    <a:lstStyle/>
                    <a:p>
                      <a:pPr algn="ctr" fontAlgn="ctr"/>
                      <a:r>
                        <a:rPr lang="en-US" sz="1900" b="0" i="0" u="none" strike="noStrike" dirty="0" smtClean="0">
                          <a:solidFill>
                            <a:srgbClr val="17375E"/>
                          </a:solidFill>
                          <a:effectLst/>
                          <a:latin typeface="Calibri"/>
                        </a:rPr>
                        <a:t>3,8</a:t>
                      </a:r>
                      <a:endParaRPr lang="en-US" sz="1900" b="0" i="0" u="none" strike="noStrike" dirty="0">
                        <a:solidFill>
                          <a:srgbClr val="17375E"/>
                        </a:solidFill>
                        <a:effectLst/>
                        <a:latin typeface="Calibri"/>
                      </a:endParaRPr>
                    </a:p>
                  </a:txBody>
                  <a:tcPr marL="12700" marR="12700" marT="12700" marB="0" anchor="ctr">
                    <a:lnL>
                      <a:noFill/>
                    </a:lnL>
                    <a:lnR>
                      <a:noFill/>
                    </a:lnR>
                    <a:lnT>
                      <a:noFill/>
                    </a:lnT>
                    <a:lnB>
                      <a:noFill/>
                    </a:lnB>
                  </a:tcPr>
                </a:tc>
              </a:tr>
              <a:tr h="336039">
                <a:tc>
                  <a:txBody>
                    <a:bodyPr/>
                    <a:lstStyle/>
                    <a:p>
                      <a:pPr algn="l" fontAlgn="ctr"/>
                      <a:r>
                        <a:rPr lang="en-US" sz="1900" b="0" i="0" u="none" strike="noStrike">
                          <a:solidFill>
                            <a:srgbClr val="17375E"/>
                          </a:solidFill>
                          <a:effectLst/>
                          <a:latin typeface="Calibri"/>
                        </a:rPr>
                        <a:t>Cryo</a:t>
                      </a:r>
                    </a:p>
                  </a:txBody>
                  <a:tcPr marL="12700" marR="12700" marT="12700" marB="0" anchor="ctr">
                    <a:lnL>
                      <a:noFill/>
                    </a:lnL>
                    <a:lnR>
                      <a:noFill/>
                    </a:lnR>
                    <a:lnT>
                      <a:noFill/>
                    </a:lnT>
                    <a:lnB>
                      <a:noFill/>
                    </a:lnB>
                  </a:tcPr>
                </a:tc>
                <a:tc>
                  <a:txBody>
                    <a:bodyPr/>
                    <a:lstStyle/>
                    <a:p>
                      <a:pPr algn="ctr" fontAlgn="ctr"/>
                      <a:endParaRPr lang="en-US" sz="1900" b="0" i="0" u="none" strike="noStrike">
                        <a:solidFill>
                          <a:srgbClr val="17375E"/>
                        </a:solidFill>
                        <a:effectLst/>
                        <a:latin typeface="Calibri"/>
                      </a:endParaRPr>
                    </a:p>
                  </a:txBody>
                  <a:tcPr marL="12700" marR="12700" marT="12700" marB="0" anchor="ctr">
                    <a:lnL>
                      <a:noFill/>
                    </a:lnL>
                    <a:lnR>
                      <a:noFill/>
                    </a:lnR>
                    <a:lnT>
                      <a:noFill/>
                    </a:lnT>
                    <a:lnB>
                      <a:noFill/>
                    </a:lnB>
                  </a:tcPr>
                </a:tc>
                <a:tc>
                  <a:txBody>
                    <a:bodyPr/>
                    <a:lstStyle/>
                    <a:p>
                      <a:pPr algn="ctr" fontAlgn="ctr"/>
                      <a:endParaRPr lang="en-US" sz="1900" b="0" i="0" u="none" strike="noStrike">
                        <a:solidFill>
                          <a:srgbClr val="17375E"/>
                        </a:solidFill>
                        <a:effectLst/>
                        <a:latin typeface="Calibri"/>
                      </a:endParaRPr>
                    </a:p>
                  </a:txBody>
                  <a:tcPr marL="12700" marR="12700" marT="12700" marB="0" anchor="ctr">
                    <a:lnL>
                      <a:noFill/>
                    </a:lnL>
                    <a:lnR>
                      <a:noFill/>
                    </a:lnR>
                    <a:lnT>
                      <a:noFill/>
                    </a:lnT>
                    <a:lnB>
                      <a:noFill/>
                    </a:lnB>
                  </a:tcPr>
                </a:tc>
                <a:tc>
                  <a:txBody>
                    <a:bodyPr/>
                    <a:lstStyle/>
                    <a:p>
                      <a:pPr algn="ctr" fontAlgn="ctr"/>
                      <a:r>
                        <a:rPr lang="en-US" sz="1900" b="0" i="0" u="none" strike="noStrike">
                          <a:solidFill>
                            <a:srgbClr val="17375E"/>
                          </a:solidFill>
                          <a:effectLst/>
                          <a:latin typeface="Calibri"/>
                        </a:rPr>
                        <a:t>44,4</a:t>
                      </a:r>
                    </a:p>
                  </a:txBody>
                  <a:tcPr marL="12700" marR="12700" marT="12700" marB="0" anchor="ctr">
                    <a:lnL>
                      <a:noFill/>
                    </a:lnL>
                    <a:lnR>
                      <a:noFill/>
                    </a:lnR>
                    <a:lnT>
                      <a:noFill/>
                    </a:lnT>
                    <a:lnB>
                      <a:noFill/>
                    </a:lnB>
                  </a:tcPr>
                </a:tc>
                <a:tc>
                  <a:txBody>
                    <a:bodyPr/>
                    <a:lstStyle/>
                    <a:p>
                      <a:pPr algn="ctr" fontAlgn="ctr"/>
                      <a:r>
                        <a:rPr lang="en-US" sz="1900" b="0" i="0" u="none" strike="noStrike">
                          <a:solidFill>
                            <a:srgbClr val="17375E"/>
                          </a:solidFill>
                          <a:effectLst/>
                          <a:latin typeface="Calibri"/>
                        </a:rPr>
                        <a:t>42,5</a:t>
                      </a:r>
                    </a:p>
                  </a:txBody>
                  <a:tcPr marL="12700" marR="12700" marT="12700" marB="0" anchor="ctr">
                    <a:lnL>
                      <a:noFill/>
                    </a:lnL>
                    <a:lnR>
                      <a:noFill/>
                    </a:lnR>
                    <a:lnT>
                      <a:noFill/>
                    </a:lnT>
                    <a:lnB>
                      <a:noFill/>
                    </a:lnB>
                  </a:tcPr>
                </a:tc>
                <a:tc>
                  <a:txBody>
                    <a:bodyPr/>
                    <a:lstStyle/>
                    <a:p>
                      <a:pPr algn="ctr" fontAlgn="ctr"/>
                      <a:r>
                        <a:rPr lang="en-US" sz="1900" b="0" i="0" u="none" strike="noStrike" dirty="0">
                          <a:solidFill>
                            <a:srgbClr val="17375E"/>
                          </a:solidFill>
                          <a:effectLst/>
                          <a:latin typeface="Calibri"/>
                        </a:rPr>
                        <a:t>41,1</a:t>
                      </a:r>
                    </a:p>
                  </a:txBody>
                  <a:tcPr marL="12700" marR="12700" marT="12700" marB="0" anchor="ctr">
                    <a:lnL>
                      <a:noFill/>
                    </a:lnL>
                    <a:lnR>
                      <a:noFill/>
                    </a:lnR>
                    <a:lnT>
                      <a:noFill/>
                    </a:lnT>
                    <a:lnB>
                      <a:noFill/>
                    </a:lnB>
                  </a:tcPr>
                </a:tc>
              </a:tr>
              <a:tr h="336039">
                <a:tc>
                  <a:txBody>
                    <a:bodyPr/>
                    <a:lstStyle/>
                    <a:p>
                      <a:pPr algn="l" fontAlgn="ctr"/>
                      <a:r>
                        <a:rPr lang="en-US" sz="1900" b="0" i="0" u="none" strike="noStrike" dirty="0" smtClean="0">
                          <a:solidFill>
                            <a:srgbClr val="17375E"/>
                          </a:solidFill>
                          <a:effectLst/>
                          <a:latin typeface="Calibri"/>
                        </a:rPr>
                        <a:t>CF**</a:t>
                      </a:r>
                      <a:endParaRPr lang="en-US" sz="1900" b="0" i="0" u="none" strike="noStrike" dirty="0">
                        <a:solidFill>
                          <a:srgbClr val="17375E"/>
                        </a:solidFill>
                        <a:effectLst/>
                        <a:latin typeface="Calibri"/>
                      </a:endParaRPr>
                    </a:p>
                  </a:txBody>
                  <a:tcPr marL="12700" marR="12700" marT="12700" marB="0" anchor="ctr">
                    <a:lnL>
                      <a:noFill/>
                    </a:lnL>
                    <a:lnR>
                      <a:noFill/>
                    </a:lnR>
                    <a:lnT>
                      <a:noFill/>
                    </a:lnT>
                    <a:lnB>
                      <a:noFill/>
                    </a:lnB>
                  </a:tcPr>
                </a:tc>
                <a:tc>
                  <a:txBody>
                    <a:bodyPr/>
                    <a:lstStyle/>
                    <a:p>
                      <a:pPr algn="ctr" fontAlgn="ctr"/>
                      <a:r>
                        <a:rPr lang="en-US" sz="1900" b="0" i="0" u="none" strike="noStrike">
                          <a:solidFill>
                            <a:srgbClr val="17375E"/>
                          </a:solidFill>
                          <a:effectLst/>
                          <a:latin typeface="Calibri"/>
                        </a:rPr>
                        <a:t>4</a:t>
                      </a:r>
                    </a:p>
                  </a:txBody>
                  <a:tcPr marL="12700" marR="12700" marT="12700" marB="0" anchor="ctr">
                    <a:lnL>
                      <a:noFill/>
                    </a:lnL>
                    <a:lnR>
                      <a:noFill/>
                    </a:lnR>
                    <a:lnT>
                      <a:noFill/>
                    </a:lnT>
                    <a:lnB>
                      <a:noFill/>
                    </a:lnB>
                  </a:tcPr>
                </a:tc>
                <a:tc>
                  <a:txBody>
                    <a:bodyPr/>
                    <a:lstStyle/>
                    <a:p>
                      <a:pPr algn="ctr" fontAlgn="ctr"/>
                      <a:r>
                        <a:rPr lang="en-US" sz="1900" b="0" i="0" u="none" strike="noStrike">
                          <a:solidFill>
                            <a:srgbClr val="17375E"/>
                          </a:solidFill>
                          <a:effectLst/>
                          <a:latin typeface="Calibri"/>
                        </a:rPr>
                        <a:t>8,9</a:t>
                      </a:r>
                    </a:p>
                  </a:txBody>
                  <a:tcPr marL="12700" marR="12700" marT="12700" marB="0" anchor="ctr">
                    <a:lnL>
                      <a:noFill/>
                    </a:lnL>
                    <a:lnR>
                      <a:noFill/>
                    </a:lnR>
                    <a:lnT>
                      <a:noFill/>
                    </a:lnT>
                    <a:lnB>
                      <a:noFill/>
                    </a:lnB>
                  </a:tcPr>
                </a:tc>
                <a:tc>
                  <a:txBody>
                    <a:bodyPr/>
                    <a:lstStyle/>
                    <a:p>
                      <a:pPr algn="ctr" fontAlgn="ctr"/>
                      <a:r>
                        <a:rPr lang="en-US" sz="1900" b="0" i="0" u="none" strike="noStrike">
                          <a:solidFill>
                            <a:srgbClr val="17375E"/>
                          </a:solidFill>
                          <a:effectLst/>
                          <a:latin typeface="Calibri"/>
                        </a:rPr>
                        <a:t>7,2</a:t>
                      </a:r>
                    </a:p>
                  </a:txBody>
                  <a:tcPr marL="12700" marR="12700" marT="12700" marB="0" anchor="ctr">
                    <a:lnL>
                      <a:noFill/>
                    </a:lnL>
                    <a:lnR>
                      <a:noFill/>
                    </a:lnR>
                    <a:lnT>
                      <a:noFill/>
                    </a:lnT>
                    <a:lnB>
                      <a:noFill/>
                    </a:lnB>
                  </a:tcPr>
                </a:tc>
                <a:tc>
                  <a:txBody>
                    <a:bodyPr/>
                    <a:lstStyle/>
                    <a:p>
                      <a:pPr algn="ctr" fontAlgn="ctr"/>
                      <a:r>
                        <a:rPr lang="en-US" sz="1900" b="0" i="0" u="none" strike="noStrike">
                          <a:solidFill>
                            <a:srgbClr val="17375E"/>
                          </a:solidFill>
                          <a:effectLst/>
                          <a:latin typeface="Calibri"/>
                        </a:rPr>
                        <a:t>4,9</a:t>
                      </a:r>
                    </a:p>
                  </a:txBody>
                  <a:tcPr marL="12700" marR="12700" marT="12700" marB="0" anchor="ctr">
                    <a:lnL>
                      <a:noFill/>
                    </a:lnL>
                    <a:lnR>
                      <a:noFill/>
                    </a:lnR>
                    <a:lnT>
                      <a:noFill/>
                    </a:lnT>
                    <a:lnB>
                      <a:noFill/>
                    </a:lnB>
                  </a:tcPr>
                </a:tc>
                <a:tc>
                  <a:txBody>
                    <a:bodyPr/>
                    <a:lstStyle/>
                    <a:p>
                      <a:pPr algn="ctr" fontAlgn="ctr"/>
                      <a:r>
                        <a:rPr lang="en-US" sz="1900" b="0" i="0" u="none" strike="noStrike" dirty="0">
                          <a:solidFill>
                            <a:srgbClr val="17375E"/>
                          </a:solidFill>
                          <a:effectLst/>
                          <a:latin typeface="Calibri"/>
                        </a:rPr>
                        <a:t>5,3</a:t>
                      </a:r>
                    </a:p>
                  </a:txBody>
                  <a:tcPr marL="12700" marR="12700" marT="12700" marB="0" anchor="ctr">
                    <a:lnL>
                      <a:noFill/>
                    </a:lnL>
                    <a:lnR>
                      <a:noFill/>
                    </a:lnR>
                    <a:lnT>
                      <a:noFill/>
                    </a:lnT>
                    <a:lnB>
                      <a:noFill/>
                    </a:lnB>
                  </a:tcPr>
                </a:tc>
              </a:tr>
              <a:tr h="561340">
                <a:tc>
                  <a:txBody>
                    <a:bodyPr/>
                    <a:lstStyle/>
                    <a:p>
                      <a:pPr algn="l" fontAlgn="ctr"/>
                      <a:r>
                        <a:rPr lang="en-US" sz="1900" b="0" i="0" u="none" strike="noStrike">
                          <a:solidFill>
                            <a:srgbClr val="17375E"/>
                          </a:solidFill>
                          <a:effectLst/>
                          <a:latin typeface="Calibri"/>
                        </a:rPr>
                        <a:t>Neutron Scattering Systems</a:t>
                      </a:r>
                    </a:p>
                  </a:txBody>
                  <a:tcPr marL="12700" marR="12700" marT="12700" marB="0" anchor="ctr">
                    <a:lnL>
                      <a:noFill/>
                    </a:lnL>
                    <a:lnR>
                      <a:noFill/>
                    </a:lnR>
                    <a:lnT>
                      <a:noFill/>
                    </a:lnT>
                    <a:lnB>
                      <a:noFill/>
                    </a:lnB>
                  </a:tcPr>
                </a:tc>
                <a:tc>
                  <a:txBody>
                    <a:bodyPr/>
                    <a:lstStyle/>
                    <a:p>
                      <a:pPr algn="ctr" fontAlgn="ctr"/>
                      <a:r>
                        <a:rPr lang="en-US" sz="1900" b="0" i="0" u="none" strike="noStrike">
                          <a:solidFill>
                            <a:srgbClr val="17375E"/>
                          </a:solidFill>
                          <a:effectLst/>
                          <a:latin typeface="Calibri"/>
                        </a:rPr>
                        <a:t>14</a:t>
                      </a:r>
                    </a:p>
                  </a:txBody>
                  <a:tcPr marL="12700" marR="12700" marT="12700" marB="0" anchor="ctr">
                    <a:lnL>
                      <a:noFill/>
                    </a:lnL>
                    <a:lnR>
                      <a:noFill/>
                    </a:lnR>
                    <a:lnT>
                      <a:noFill/>
                    </a:lnT>
                    <a:lnB>
                      <a:noFill/>
                    </a:lnB>
                  </a:tcPr>
                </a:tc>
                <a:tc>
                  <a:txBody>
                    <a:bodyPr/>
                    <a:lstStyle/>
                    <a:p>
                      <a:pPr algn="ctr" fontAlgn="ctr"/>
                      <a:r>
                        <a:rPr lang="en-US" sz="1900" b="0" i="0" u="none" strike="noStrike">
                          <a:solidFill>
                            <a:srgbClr val="17375E"/>
                          </a:solidFill>
                          <a:effectLst/>
                          <a:latin typeface="Calibri"/>
                        </a:rPr>
                        <a:t>10,5</a:t>
                      </a:r>
                    </a:p>
                  </a:txBody>
                  <a:tcPr marL="12700" marR="12700" marT="12700" marB="0" anchor="ctr">
                    <a:lnL>
                      <a:noFill/>
                    </a:lnL>
                    <a:lnR>
                      <a:noFill/>
                    </a:lnR>
                    <a:lnT>
                      <a:noFill/>
                    </a:lnT>
                    <a:lnB>
                      <a:noFill/>
                    </a:lnB>
                  </a:tcPr>
                </a:tc>
                <a:tc>
                  <a:txBody>
                    <a:bodyPr/>
                    <a:lstStyle/>
                    <a:p>
                      <a:pPr algn="ctr" fontAlgn="ctr"/>
                      <a:r>
                        <a:rPr lang="en-US" sz="1900" b="0" i="0" u="none" strike="noStrike">
                          <a:solidFill>
                            <a:srgbClr val="17375E"/>
                          </a:solidFill>
                          <a:effectLst/>
                          <a:latin typeface="Calibri"/>
                        </a:rPr>
                        <a:t>10,5</a:t>
                      </a:r>
                    </a:p>
                  </a:txBody>
                  <a:tcPr marL="12700" marR="12700" marT="12700" marB="0" anchor="ctr">
                    <a:lnL>
                      <a:noFill/>
                    </a:lnL>
                    <a:lnR>
                      <a:noFill/>
                    </a:lnR>
                    <a:lnT>
                      <a:noFill/>
                    </a:lnT>
                    <a:lnB>
                      <a:noFill/>
                    </a:lnB>
                  </a:tcPr>
                </a:tc>
                <a:tc>
                  <a:txBody>
                    <a:bodyPr/>
                    <a:lstStyle/>
                    <a:p>
                      <a:pPr algn="ctr" fontAlgn="ctr"/>
                      <a:r>
                        <a:rPr lang="en-US" sz="1900" b="0" i="0" u="none" strike="noStrike">
                          <a:solidFill>
                            <a:srgbClr val="17375E"/>
                          </a:solidFill>
                          <a:effectLst/>
                          <a:latin typeface="Calibri"/>
                        </a:rPr>
                        <a:t>29,5</a:t>
                      </a:r>
                    </a:p>
                  </a:txBody>
                  <a:tcPr marL="12700" marR="12700" marT="12700" marB="0" anchor="ctr">
                    <a:lnL>
                      <a:noFill/>
                    </a:lnL>
                    <a:lnR>
                      <a:noFill/>
                    </a:lnR>
                    <a:lnT>
                      <a:noFill/>
                    </a:lnT>
                    <a:lnB>
                      <a:noFill/>
                    </a:lnB>
                  </a:tcPr>
                </a:tc>
                <a:tc>
                  <a:txBody>
                    <a:bodyPr/>
                    <a:lstStyle/>
                    <a:p>
                      <a:pPr algn="ctr" fontAlgn="ctr"/>
                      <a:r>
                        <a:rPr lang="en-US" sz="1900" b="0" i="0" u="none" strike="noStrike" dirty="0">
                          <a:solidFill>
                            <a:srgbClr val="17375E"/>
                          </a:solidFill>
                          <a:effectLst/>
                          <a:latin typeface="Calibri"/>
                        </a:rPr>
                        <a:t>29,5</a:t>
                      </a:r>
                    </a:p>
                  </a:txBody>
                  <a:tcPr marL="12700" marR="12700" marT="12700" marB="0" anchor="ctr">
                    <a:lnL>
                      <a:noFill/>
                    </a:lnL>
                    <a:lnR>
                      <a:noFill/>
                    </a:lnR>
                    <a:lnT>
                      <a:noFill/>
                    </a:lnT>
                    <a:lnB>
                      <a:noFill/>
                    </a:lnB>
                  </a:tcPr>
                </a:tc>
              </a:tr>
              <a:tr h="561340">
                <a:tc>
                  <a:txBody>
                    <a:bodyPr/>
                    <a:lstStyle/>
                    <a:p>
                      <a:pPr algn="l" fontAlgn="ctr"/>
                      <a:r>
                        <a:rPr lang="en-US" sz="1900" b="0" i="0" u="none" strike="noStrike">
                          <a:solidFill>
                            <a:srgbClr val="17375E"/>
                          </a:solidFill>
                          <a:effectLst/>
                          <a:latin typeface="Calibri"/>
                        </a:rPr>
                        <a:t>Integrated Control Systems</a:t>
                      </a:r>
                    </a:p>
                  </a:txBody>
                  <a:tcPr marL="12700" marR="12700" marT="12700" marB="0" anchor="ctr">
                    <a:lnL>
                      <a:noFill/>
                    </a:lnL>
                    <a:lnR>
                      <a:noFill/>
                    </a:lnR>
                    <a:lnT>
                      <a:noFill/>
                    </a:lnT>
                    <a:lnB>
                      <a:noFill/>
                    </a:lnB>
                  </a:tcPr>
                </a:tc>
                <a:tc>
                  <a:txBody>
                    <a:bodyPr/>
                    <a:lstStyle/>
                    <a:p>
                      <a:pPr algn="ctr" fontAlgn="ctr"/>
                      <a:endParaRPr lang="en-US" sz="1900" b="0" i="0" u="none" strike="noStrike">
                        <a:solidFill>
                          <a:srgbClr val="17375E"/>
                        </a:solidFill>
                        <a:effectLst/>
                        <a:latin typeface="Calibri"/>
                      </a:endParaRPr>
                    </a:p>
                  </a:txBody>
                  <a:tcPr marL="12700" marR="12700" marT="12700" marB="0" anchor="ctr">
                    <a:lnL>
                      <a:noFill/>
                    </a:lnL>
                    <a:lnR>
                      <a:noFill/>
                    </a:lnR>
                    <a:lnT>
                      <a:noFill/>
                    </a:lnT>
                    <a:lnB>
                      <a:noFill/>
                    </a:lnB>
                  </a:tcPr>
                </a:tc>
                <a:tc>
                  <a:txBody>
                    <a:bodyPr/>
                    <a:lstStyle/>
                    <a:p>
                      <a:pPr algn="ctr" fontAlgn="ctr"/>
                      <a:endParaRPr lang="en-US" sz="1900" b="0" i="0" u="none" strike="noStrike">
                        <a:solidFill>
                          <a:srgbClr val="17375E"/>
                        </a:solidFill>
                        <a:effectLst/>
                        <a:latin typeface="Calibri"/>
                      </a:endParaRPr>
                    </a:p>
                  </a:txBody>
                  <a:tcPr marL="12700" marR="12700" marT="12700" marB="0" anchor="ctr">
                    <a:lnL>
                      <a:noFill/>
                    </a:lnL>
                    <a:lnR>
                      <a:noFill/>
                    </a:lnR>
                    <a:lnT>
                      <a:noFill/>
                    </a:lnT>
                    <a:lnB>
                      <a:noFill/>
                    </a:lnB>
                  </a:tcPr>
                </a:tc>
                <a:tc>
                  <a:txBody>
                    <a:bodyPr/>
                    <a:lstStyle/>
                    <a:p>
                      <a:pPr algn="ctr" fontAlgn="ctr"/>
                      <a:r>
                        <a:rPr lang="en-US" sz="1900" b="0" i="0" u="none" strike="noStrike">
                          <a:solidFill>
                            <a:srgbClr val="17375E"/>
                          </a:solidFill>
                          <a:effectLst/>
                          <a:latin typeface="Calibri"/>
                        </a:rPr>
                        <a:t>3,2</a:t>
                      </a:r>
                    </a:p>
                  </a:txBody>
                  <a:tcPr marL="12700" marR="12700" marT="12700" marB="0" anchor="ctr">
                    <a:lnL>
                      <a:noFill/>
                    </a:lnL>
                    <a:lnR>
                      <a:noFill/>
                    </a:lnR>
                    <a:lnT>
                      <a:noFill/>
                    </a:lnT>
                    <a:lnB>
                      <a:noFill/>
                    </a:lnB>
                  </a:tcPr>
                </a:tc>
                <a:tc>
                  <a:txBody>
                    <a:bodyPr/>
                    <a:lstStyle/>
                    <a:p>
                      <a:pPr algn="ctr" fontAlgn="ctr"/>
                      <a:r>
                        <a:rPr lang="en-US" sz="1900" b="0" i="0" u="none" strike="noStrike">
                          <a:solidFill>
                            <a:srgbClr val="17375E"/>
                          </a:solidFill>
                          <a:effectLst/>
                          <a:latin typeface="Calibri"/>
                        </a:rPr>
                        <a:t>4,1</a:t>
                      </a:r>
                    </a:p>
                  </a:txBody>
                  <a:tcPr marL="12700" marR="12700" marT="12700" marB="0" anchor="ctr">
                    <a:lnL>
                      <a:noFill/>
                    </a:lnL>
                    <a:lnR>
                      <a:noFill/>
                    </a:lnR>
                    <a:lnT>
                      <a:noFill/>
                    </a:lnT>
                    <a:lnB>
                      <a:noFill/>
                    </a:lnB>
                  </a:tcPr>
                </a:tc>
                <a:tc>
                  <a:txBody>
                    <a:bodyPr/>
                    <a:lstStyle/>
                    <a:p>
                      <a:pPr algn="ctr" fontAlgn="ctr"/>
                      <a:r>
                        <a:rPr lang="en-US" sz="1900" b="0" i="0" u="none" strike="noStrike" dirty="0">
                          <a:solidFill>
                            <a:srgbClr val="17375E"/>
                          </a:solidFill>
                          <a:effectLst/>
                          <a:latin typeface="Calibri"/>
                        </a:rPr>
                        <a:t>4,1</a:t>
                      </a:r>
                    </a:p>
                  </a:txBody>
                  <a:tcPr marL="12700" marR="12700" marT="12700" marB="0" anchor="ctr">
                    <a:lnL>
                      <a:noFill/>
                    </a:lnL>
                    <a:lnR>
                      <a:noFill/>
                    </a:lnR>
                    <a:lnT>
                      <a:noFill/>
                    </a:lnT>
                    <a:lnB>
                      <a:noFill/>
                    </a:lnB>
                  </a:tcPr>
                </a:tc>
              </a:tr>
              <a:tr h="336039">
                <a:tc>
                  <a:txBody>
                    <a:bodyPr/>
                    <a:lstStyle/>
                    <a:p>
                      <a:pPr algn="l" fontAlgn="ctr"/>
                      <a:r>
                        <a:rPr lang="en-US" sz="1900" b="0" i="0" u="none" strike="noStrike" dirty="0" smtClean="0">
                          <a:solidFill>
                            <a:srgbClr val="17375E"/>
                          </a:solidFill>
                          <a:effectLst/>
                          <a:latin typeface="Calibri"/>
                        </a:rPr>
                        <a:t>CUB</a:t>
                      </a:r>
                      <a:endParaRPr lang="en-US" sz="1900" b="0" i="0" u="none" strike="noStrike" dirty="0">
                        <a:solidFill>
                          <a:srgbClr val="17375E"/>
                        </a:solidFill>
                        <a:effectLst/>
                        <a:latin typeface="Calibri"/>
                      </a:endParaRPr>
                    </a:p>
                  </a:txBody>
                  <a:tcPr marL="12700" marR="12700" marT="1270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900" b="0" i="0" u="none" strike="noStrike">
                          <a:solidFill>
                            <a:srgbClr val="17375E"/>
                          </a:solidFill>
                          <a:effectLst/>
                          <a:latin typeface="Calibri"/>
                        </a:rPr>
                        <a:t>49</a:t>
                      </a:r>
                    </a:p>
                  </a:txBody>
                  <a:tcPr marL="12700" marR="12700" marT="1270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900" b="0" i="0" u="none" strike="noStrike">
                          <a:solidFill>
                            <a:srgbClr val="17375E"/>
                          </a:solidFill>
                          <a:effectLst/>
                          <a:latin typeface="Calibri"/>
                        </a:rPr>
                        <a:t>71</a:t>
                      </a:r>
                    </a:p>
                  </a:txBody>
                  <a:tcPr marL="12700" marR="12700" marT="1270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900" b="0" i="0" u="none" strike="noStrike">
                          <a:solidFill>
                            <a:srgbClr val="17375E"/>
                          </a:solidFill>
                          <a:effectLst/>
                          <a:latin typeface="Calibri"/>
                        </a:rPr>
                        <a:t>60</a:t>
                      </a:r>
                    </a:p>
                  </a:txBody>
                  <a:tcPr marL="12700" marR="12700" marT="1270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900" b="0" i="0" u="none" strike="noStrike">
                          <a:solidFill>
                            <a:srgbClr val="17375E"/>
                          </a:solidFill>
                          <a:effectLst/>
                          <a:latin typeface="Calibri"/>
                        </a:rPr>
                        <a:t>96</a:t>
                      </a:r>
                    </a:p>
                  </a:txBody>
                  <a:tcPr marL="12700" marR="12700" marT="1270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900" b="0" i="0" u="none" strike="noStrike" dirty="0" smtClean="0">
                          <a:solidFill>
                            <a:srgbClr val="17375E"/>
                          </a:solidFill>
                          <a:effectLst/>
                          <a:latin typeface="Calibri"/>
                        </a:rPr>
                        <a:t>34,4</a:t>
                      </a:r>
                    </a:p>
                  </a:txBody>
                  <a:tcPr marL="12700" marR="12700" marT="12700" marB="0" anchor="ctr">
                    <a:lnL>
                      <a:noFill/>
                    </a:lnL>
                    <a:lnR>
                      <a:noFill/>
                    </a:lnR>
                    <a:lnT>
                      <a:noFill/>
                    </a:lnT>
                    <a:lnB w="6350" cap="flat" cmpd="sng" algn="ctr">
                      <a:solidFill>
                        <a:srgbClr val="000000"/>
                      </a:solidFill>
                      <a:prstDash val="solid"/>
                      <a:round/>
                      <a:headEnd type="none" w="med" len="med"/>
                      <a:tailEnd type="none" w="med" len="med"/>
                    </a:lnB>
                  </a:tcPr>
                </a:tc>
              </a:tr>
              <a:tr h="336039">
                <a:tc>
                  <a:txBody>
                    <a:bodyPr/>
                    <a:lstStyle/>
                    <a:p>
                      <a:pPr algn="l" fontAlgn="ctr"/>
                      <a:r>
                        <a:rPr lang="en-US" sz="1900" b="1" i="0" u="none" strike="noStrike">
                          <a:solidFill>
                            <a:srgbClr val="17375E"/>
                          </a:solidFill>
                          <a:effectLst/>
                          <a:latin typeface="Calibri"/>
                        </a:rPr>
                        <a:t>Total [GWh]</a:t>
                      </a:r>
                    </a:p>
                  </a:txBody>
                  <a:tcPr marL="12700" marR="12700" marT="1270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900" b="1" i="0" u="none" strike="noStrike">
                          <a:solidFill>
                            <a:srgbClr val="17375E"/>
                          </a:solidFill>
                          <a:effectLst/>
                          <a:latin typeface="Calibri"/>
                        </a:rPr>
                        <a:t>290</a:t>
                      </a:r>
                    </a:p>
                  </a:txBody>
                  <a:tcPr marL="12700" marR="12700" marT="1270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900" b="1" i="0" u="none" strike="noStrike">
                          <a:solidFill>
                            <a:srgbClr val="17375E"/>
                          </a:solidFill>
                          <a:effectLst/>
                          <a:latin typeface="Calibri"/>
                        </a:rPr>
                        <a:t>317</a:t>
                      </a:r>
                    </a:p>
                  </a:txBody>
                  <a:tcPr marL="12700" marR="12700" marT="1270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900" b="1" i="0" u="none" strike="noStrike">
                          <a:solidFill>
                            <a:srgbClr val="17375E"/>
                          </a:solidFill>
                          <a:effectLst/>
                          <a:latin typeface="Calibri"/>
                        </a:rPr>
                        <a:t>265</a:t>
                      </a:r>
                    </a:p>
                  </a:txBody>
                  <a:tcPr marL="12700" marR="12700" marT="1270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900" b="1" i="0" u="none" strike="noStrike">
                          <a:solidFill>
                            <a:srgbClr val="17375E"/>
                          </a:solidFill>
                          <a:effectLst/>
                          <a:latin typeface="Calibri"/>
                        </a:rPr>
                        <a:t>290</a:t>
                      </a:r>
                    </a:p>
                  </a:txBody>
                  <a:tcPr marL="12700" marR="12700" marT="1270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900" b="1" i="0" u="none" strike="noStrike" dirty="0" smtClean="0">
                          <a:solidFill>
                            <a:srgbClr val="17375E"/>
                          </a:solidFill>
                          <a:effectLst/>
                          <a:latin typeface="Calibri"/>
                        </a:rPr>
                        <a:t>229</a:t>
                      </a:r>
                      <a:endParaRPr lang="en-US" sz="1900" b="1" i="0" u="none" strike="noStrike" dirty="0">
                        <a:solidFill>
                          <a:srgbClr val="17375E"/>
                        </a:solidFill>
                        <a:effectLst/>
                        <a:latin typeface="Calibri"/>
                      </a:endParaRPr>
                    </a:p>
                  </a:txBody>
                  <a:tcPr marL="12700" marR="12700" marT="1270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5" name="Rounded Rectangle 4"/>
          <p:cNvSpPr/>
          <p:nvPr/>
        </p:nvSpPr>
        <p:spPr>
          <a:xfrm>
            <a:off x="6660232" y="2204864"/>
            <a:ext cx="1008112" cy="3600400"/>
          </a:xfrm>
          <a:prstGeom prst="roundRect">
            <a:avLst/>
          </a:prstGeom>
          <a:noFill/>
          <a:ln w="28575" cmpd="sng">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39552" y="5934671"/>
            <a:ext cx="6408712" cy="1200329"/>
          </a:xfrm>
          <a:prstGeom prst="rect">
            <a:avLst/>
          </a:prstGeom>
          <a:noFill/>
        </p:spPr>
        <p:txBody>
          <a:bodyPr wrap="square" rtlCol="0">
            <a:spAutoFit/>
          </a:bodyPr>
          <a:lstStyle/>
          <a:p>
            <a:endParaRPr lang="en-US" dirty="0" smtClean="0"/>
          </a:p>
          <a:p>
            <a:r>
              <a:rPr lang="en-US" dirty="0" smtClean="0"/>
              <a:t>* Cryo was included in Accelerator</a:t>
            </a:r>
          </a:p>
          <a:p>
            <a:r>
              <a:rPr lang="en-US" dirty="0" smtClean="0"/>
              <a:t>** Cooling/HVAC not included</a:t>
            </a:r>
          </a:p>
          <a:p>
            <a:endParaRPr lang="en-US" dirty="0"/>
          </a:p>
        </p:txBody>
      </p:sp>
    </p:spTree>
    <p:extLst>
      <p:ext uri="{BB962C8B-B14F-4D97-AF65-F5344CB8AC3E}">
        <p14:creationId xmlns:p14="http://schemas.microsoft.com/office/powerpoint/2010/main" val="371943166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Reusing the excess heat</a:t>
            </a:r>
            <a:endParaRPr lang="en-GB" dirty="0"/>
          </a:p>
        </p:txBody>
      </p:sp>
      <p:sp>
        <p:nvSpPr>
          <p:cNvPr id="3" name="Content Placeholder 2"/>
          <p:cNvSpPr>
            <a:spLocks noGrp="1"/>
          </p:cNvSpPr>
          <p:nvPr>
            <p:ph idx="1"/>
          </p:nvPr>
        </p:nvSpPr>
        <p:spPr/>
        <p:txBody>
          <a:bodyPr>
            <a:normAutofit fontScale="92500"/>
          </a:bodyPr>
          <a:lstStyle/>
          <a:p>
            <a:r>
              <a:rPr lang="en-GB" dirty="0" smtClean="0"/>
              <a:t>Originally, the intention was to send back/sell/give the excess heat to the district heating system of Lund.</a:t>
            </a:r>
          </a:p>
          <a:p>
            <a:r>
              <a:rPr lang="en-GB" dirty="0" smtClean="0"/>
              <a:t>However, the district heating company demanded that they would only accept an inlet temperature of 90 °C while the outlet temperature from the water cooled accelerator components would be 50 °C.</a:t>
            </a:r>
          </a:p>
          <a:p>
            <a:r>
              <a:rPr lang="en-GB" dirty="0" smtClean="0"/>
              <a:t>What to do</a:t>
            </a:r>
          </a:p>
          <a:p>
            <a:pPr lvl="1"/>
            <a:r>
              <a:rPr lang="en-GB" dirty="0" smtClean="0"/>
              <a:t>Use the energy for heating up the ESS buildings</a:t>
            </a:r>
          </a:p>
          <a:p>
            <a:pPr lvl="1"/>
            <a:r>
              <a:rPr lang="en-GB" dirty="0" smtClean="0"/>
              <a:t>Use the energy for a new local district heating system</a:t>
            </a:r>
          </a:p>
          <a:p>
            <a:pPr lvl="1"/>
            <a:r>
              <a:rPr lang="en-GB" dirty="0" smtClean="0"/>
              <a:t>Find a partner who can take care of the 50 °C water</a:t>
            </a:r>
            <a:r>
              <a:rPr lang="sv-SE" dirty="0" smtClean="0"/>
              <a:t> </a:t>
            </a:r>
          </a:p>
        </p:txBody>
      </p:sp>
      <p:sp>
        <p:nvSpPr>
          <p:cNvPr id="4" name="Slide Number Placeholder 3"/>
          <p:cNvSpPr>
            <a:spLocks noGrp="1"/>
          </p:cNvSpPr>
          <p:nvPr>
            <p:ph type="sldNum" sz="quarter" idx="12"/>
          </p:nvPr>
        </p:nvSpPr>
        <p:spPr/>
        <p:txBody>
          <a:bodyPr/>
          <a:lstStyle/>
          <a:p>
            <a:fld id="{551115BC-487E-4422-894C-CB7CD3E79223}" type="slidenum">
              <a:rPr lang="sv-SE" smtClean="0"/>
              <a:t>8</a:t>
            </a:fld>
            <a:endParaRPr lang="sv-SE" dirty="0"/>
          </a:p>
        </p:txBody>
      </p:sp>
    </p:spTree>
    <p:extLst>
      <p:ext uri="{BB962C8B-B14F-4D97-AF65-F5344CB8AC3E}">
        <p14:creationId xmlns:p14="http://schemas.microsoft.com/office/powerpoint/2010/main" val="107751248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 solutions for cooling – Base line</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9</a:t>
            </a:fld>
            <a:endParaRPr lang="sv-SE" dirty="0"/>
          </a:p>
        </p:txBody>
      </p:sp>
      <p:pic>
        <p:nvPicPr>
          <p:cNvPr id="11" name="Picture 10" descr="Concept 0.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5696" y="1988841"/>
            <a:ext cx="5499100" cy="4330700"/>
          </a:xfrm>
          <a:prstGeom prst="rect">
            <a:avLst/>
          </a:prstGeom>
        </p:spPr>
      </p:pic>
    </p:spTree>
    <p:extLst>
      <p:ext uri="{BB962C8B-B14F-4D97-AF65-F5344CB8AC3E}">
        <p14:creationId xmlns:p14="http://schemas.microsoft.com/office/powerpoint/2010/main" val="17343613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ESS Core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ESS Core Powerpoint" id="{F02C5803-D437-4A4B-B279-84472F47EB33}" vid="{77746F4A-52A9-724A-84EC-D1436FAAE3A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ESS Core Powerpoint.potx</Template>
  <TotalTime>5493</TotalTime>
  <Words>1904</Words>
  <Application>Microsoft Macintosh PowerPoint</Application>
  <PresentationFormat>On-screen Show (4:3)</PresentationFormat>
  <Paragraphs>288</Paragraphs>
  <Slides>20</Slides>
  <Notes>11</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ESS Core Powerpoint</vt:lpstr>
      <vt:lpstr>ESS – Sustainability Program  Some issues</vt:lpstr>
      <vt:lpstr>ESS core values</vt:lpstr>
      <vt:lpstr>Energy Policy – 3R</vt:lpstr>
      <vt:lpstr>On-going work</vt:lpstr>
      <vt:lpstr>Electricity market in Sweden</vt:lpstr>
      <vt:lpstr>Why try to be as efficient as possible?</vt:lpstr>
      <vt:lpstr>Electricity consumption of ESS – current estimate</vt:lpstr>
      <vt:lpstr>Reusing the excess heat</vt:lpstr>
      <vt:lpstr>Different solutions for cooling – Base line</vt:lpstr>
      <vt:lpstr>Different solutions for cooling - REC</vt:lpstr>
      <vt:lpstr>Summary</vt:lpstr>
      <vt:lpstr>BREEAM</vt:lpstr>
      <vt:lpstr>Green field project</vt:lpstr>
      <vt:lpstr>Landscape design</vt:lpstr>
      <vt:lpstr>Sustainable material selection</vt:lpstr>
      <vt:lpstr>BREEAM buildings</vt:lpstr>
      <vt:lpstr>Construction site impact</vt:lpstr>
      <vt:lpstr>Catchment areas</vt:lpstr>
      <vt:lpstr>Water management system</vt:lpstr>
      <vt:lpstr>Mobile water treatment plant</vt:lpstr>
    </vt:vector>
  </TitlesOfParts>
  <Company>ESS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Heléne Björkman</dc:creator>
  <cp:lastModifiedBy>Peter Jacobsson</cp:lastModifiedBy>
  <cp:revision>28</cp:revision>
  <dcterms:created xsi:type="dcterms:W3CDTF">2013-10-29T16:05:10Z</dcterms:created>
  <dcterms:modified xsi:type="dcterms:W3CDTF">2016-10-02T18:51:32Z</dcterms:modified>
</cp:coreProperties>
</file>