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Lst>
  <p:notesMasterIdLst>
    <p:notesMasterId r:id="rId70"/>
  </p:notesMasterIdLst>
  <p:sldIdLst>
    <p:sldId id="256" r:id="rId4"/>
    <p:sldId id="345" r:id="rId5"/>
    <p:sldId id="348" r:id="rId6"/>
    <p:sldId id="391" r:id="rId7"/>
    <p:sldId id="350" r:id="rId8"/>
    <p:sldId id="351" r:id="rId9"/>
    <p:sldId id="352" r:id="rId10"/>
    <p:sldId id="354" r:id="rId11"/>
    <p:sldId id="355" r:id="rId12"/>
    <p:sldId id="382" r:id="rId13"/>
    <p:sldId id="356" r:id="rId14"/>
    <p:sldId id="290" r:id="rId15"/>
    <p:sldId id="291" r:id="rId16"/>
    <p:sldId id="357" r:id="rId17"/>
    <p:sldId id="358" r:id="rId18"/>
    <p:sldId id="360" r:id="rId19"/>
    <p:sldId id="361" r:id="rId20"/>
    <p:sldId id="300" r:id="rId21"/>
    <p:sldId id="301" r:id="rId22"/>
    <p:sldId id="374" r:id="rId23"/>
    <p:sldId id="380" r:id="rId24"/>
    <p:sldId id="392" r:id="rId25"/>
    <p:sldId id="393" r:id="rId26"/>
    <p:sldId id="376" r:id="rId27"/>
    <p:sldId id="375" r:id="rId28"/>
    <p:sldId id="394" r:id="rId29"/>
    <p:sldId id="395" r:id="rId30"/>
    <p:sldId id="324" r:id="rId31"/>
    <p:sldId id="323" r:id="rId32"/>
    <p:sldId id="390" r:id="rId33"/>
    <p:sldId id="389" r:id="rId34"/>
    <p:sldId id="385" r:id="rId35"/>
    <p:sldId id="383" r:id="rId36"/>
    <p:sldId id="387" r:id="rId37"/>
    <p:sldId id="381" r:id="rId38"/>
    <p:sldId id="362" r:id="rId39"/>
    <p:sldId id="363" r:id="rId40"/>
    <p:sldId id="364" r:id="rId41"/>
    <p:sldId id="365" r:id="rId42"/>
    <p:sldId id="366" r:id="rId43"/>
    <p:sldId id="367" r:id="rId44"/>
    <p:sldId id="368" r:id="rId45"/>
    <p:sldId id="369" r:id="rId46"/>
    <p:sldId id="370" r:id="rId47"/>
    <p:sldId id="371" r:id="rId48"/>
    <p:sldId id="388" r:id="rId49"/>
    <p:sldId id="372" r:id="rId50"/>
    <p:sldId id="325"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2"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94" autoAdjust="0"/>
    <p:restoredTop sz="90133" autoAdjust="0"/>
  </p:normalViewPr>
  <p:slideViewPr>
    <p:cSldViewPr snapToGrid="0" snapToObjects="1">
      <p:cViewPr>
        <p:scale>
          <a:sx n="100" d="100"/>
          <a:sy n="100" d="100"/>
        </p:scale>
        <p:origin x="-968" y="-320"/>
      </p:cViewPr>
      <p:guideLst>
        <p:guide orient="horz" pos="2160"/>
        <p:guide pos="2880"/>
      </p:guideLst>
    </p:cSldViewPr>
  </p:slideViewPr>
  <p:outlineViewPr>
    <p:cViewPr>
      <p:scale>
        <a:sx n="33" d="100"/>
        <a:sy n="33" d="100"/>
      </p:scale>
      <p:origin x="0" y="2224"/>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70" Type="http://schemas.openxmlformats.org/officeDocument/2006/relationships/notesMaster" Target="notesMasters/notesMaster1.xml"/><Relationship Id="rId71" Type="http://schemas.openxmlformats.org/officeDocument/2006/relationships/printerSettings" Target="printerSettings/printerSettings1.bin"/><Relationship Id="rId72" Type="http://schemas.openxmlformats.org/officeDocument/2006/relationships/presProps" Target="presProp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charts/_rels/chart1.xml.rels><?xml version="1.0" encoding="UTF-8" standalone="yes"?>
<Relationships xmlns="http://schemas.openxmlformats.org/package/2006/relationships"><Relationship Id="rId1" Type="http://schemas.openxmlformats.org/officeDocument/2006/relationships/oleObject" Target="file:///C:\Users\duyphan\Desktop\ODH%20-%20Accelerator%20Tunnel\ODH%20tunnel%20-%20Case%201B.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duyphan\Desktop\ODH%20-%20Accelerator%20Tunnel\ODH%20tunnel%20-%20Case%202B.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duyphan\Desktop\ODH%20-%20Accelerator%20Tunnel\ODH%20tunnel%20-%20Case%204B.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duyphan\Desktop\ODH%20-%20Accelerator%20Tunnel\ODH%20tunnel%20-%20Case%206B.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duyphan\Desktop\ODH%20-%20Accelerator%20Tunnel\ODH%20tunnel%20-%20Case%204C%20(30%20s).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duyphan\Desktop\ODH%20-%20Accelerator%20Tunnel\ODH%20tunnel%20-%20Case%206C%20(30%20s).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600" dirty="0"/>
              <a:t>Oxygen concentration over time evolution (min)</a:t>
            </a:r>
          </a:p>
        </c:rich>
      </c:tx>
      <c:layout>
        <c:manualLayout>
          <c:xMode val="edge"/>
          <c:yMode val="edge"/>
          <c:x val="0.0899412178326941"/>
          <c:y val="0.0515442996874873"/>
        </c:manualLayout>
      </c:layout>
      <c:overlay val="0"/>
    </c:title>
    <c:autoTitleDeleted val="0"/>
    <c:plotArea>
      <c:layout/>
      <c:lineChart>
        <c:grouping val="standard"/>
        <c:varyColors val="0"/>
        <c:ser>
          <c:idx val="0"/>
          <c:order val="0"/>
          <c:tx>
            <c:v>Oxygen concentration</c:v>
          </c:tx>
          <c:marker>
            <c:symbol val="none"/>
          </c:marker>
          <c:cat>
            <c:numRef>
              <c:f>'ODH Assessment (Fermilab)'!$K$17:$K$26</c:f>
              <c:numCache>
                <c:formatCode>General</c:formatCode>
                <c:ptCount val="10"/>
                <c:pt idx="0">
                  <c:v>0.0</c:v>
                </c:pt>
                <c:pt idx="1">
                  <c:v>0.0166</c:v>
                </c:pt>
                <c:pt idx="2">
                  <c:v>0.02166</c:v>
                </c:pt>
                <c:pt idx="3">
                  <c:v>0.5</c:v>
                </c:pt>
                <c:pt idx="4">
                  <c:v>1.0</c:v>
                </c:pt>
                <c:pt idx="5">
                  <c:v>5.0</c:v>
                </c:pt>
                <c:pt idx="6">
                  <c:v>10.0</c:v>
                </c:pt>
                <c:pt idx="7">
                  <c:v>15.0</c:v>
                </c:pt>
                <c:pt idx="8">
                  <c:v>30.0</c:v>
                </c:pt>
                <c:pt idx="9">
                  <c:v>60.0</c:v>
                </c:pt>
              </c:numCache>
            </c:numRef>
          </c:cat>
          <c:val>
            <c:numRef>
              <c:f>'ODH Assessment (Fermilab)'!$L$17:$L$26</c:f>
              <c:numCache>
                <c:formatCode>0.00%</c:formatCode>
                <c:ptCount val="10"/>
                <c:pt idx="0">
                  <c:v>0.21</c:v>
                </c:pt>
                <c:pt idx="1">
                  <c:v>0.203831828918512</c:v>
                </c:pt>
                <c:pt idx="2">
                  <c:v>0.201987929139537</c:v>
                </c:pt>
                <c:pt idx="3">
                  <c:v>0.202049992891316</c:v>
                </c:pt>
                <c:pt idx="4">
                  <c:v>0.202113956184537</c:v>
                </c:pt>
                <c:pt idx="5">
                  <c:v>0.202607479534111</c:v>
                </c:pt>
                <c:pt idx="6">
                  <c:v>0.203181180055066</c:v>
                </c:pt>
                <c:pt idx="7">
                  <c:v>0.203710358238984</c:v>
                </c:pt>
                <c:pt idx="8">
                  <c:v>0.205063990671058</c:v>
                </c:pt>
                <c:pt idx="9">
                  <c:v>0.206959982417768</c:v>
                </c:pt>
              </c:numCache>
            </c:numRef>
          </c:val>
          <c:smooth val="1"/>
        </c:ser>
        <c:ser>
          <c:idx val="1"/>
          <c:order val="1"/>
          <c:tx>
            <c:v>ODH threshold</c:v>
          </c:tx>
          <c:spPr>
            <a:ln>
              <a:solidFill>
                <a:srgbClr val="FF0000"/>
              </a:solidFill>
              <a:prstDash val="sysDot"/>
            </a:ln>
          </c:spPr>
          <c:marker>
            <c:symbol val="none"/>
          </c:marker>
          <c:cat>
            <c:numRef>
              <c:f>'ODH Assessment (Fermilab)'!$K$17:$K$26</c:f>
              <c:numCache>
                <c:formatCode>General</c:formatCode>
                <c:ptCount val="10"/>
                <c:pt idx="0">
                  <c:v>0.0</c:v>
                </c:pt>
                <c:pt idx="1">
                  <c:v>0.0166</c:v>
                </c:pt>
                <c:pt idx="2">
                  <c:v>0.02166</c:v>
                </c:pt>
                <c:pt idx="3">
                  <c:v>0.5</c:v>
                </c:pt>
                <c:pt idx="4">
                  <c:v>1.0</c:v>
                </c:pt>
                <c:pt idx="5">
                  <c:v>5.0</c:v>
                </c:pt>
                <c:pt idx="6">
                  <c:v>10.0</c:v>
                </c:pt>
                <c:pt idx="7">
                  <c:v>15.0</c:v>
                </c:pt>
                <c:pt idx="8">
                  <c:v>30.0</c:v>
                </c:pt>
                <c:pt idx="9">
                  <c:v>60.0</c:v>
                </c:pt>
              </c:numCache>
            </c:numRef>
          </c:cat>
          <c:val>
            <c:numRef>
              <c:f>'ODH Assessment (Fermilab)'!$N$17:$N$26</c:f>
              <c:numCache>
                <c:formatCode>0.00%</c:formatCode>
                <c:ptCount val="10"/>
                <c:pt idx="0">
                  <c:v>0.18</c:v>
                </c:pt>
                <c:pt idx="1">
                  <c:v>0.18</c:v>
                </c:pt>
                <c:pt idx="2">
                  <c:v>0.18</c:v>
                </c:pt>
                <c:pt idx="3">
                  <c:v>0.18</c:v>
                </c:pt>
                <c:pt idx="4">
                  <c:v>0.18</c:v>
                </c:pt>
                <c:pt idx="5">
                  <c:v>0.18</c:v>
                </c:pt>
                <c:pt idx="6">
                  <c:v>0.18</c:v>
                </c:pt>
                <c:pt idx="7">
                  <c:v>0.18</c:v>
                </c:pt>
                <c:pt idx="8">
                  <c:v>0.18</c:v>
                </c:pt>
                <c:pt idx="9">
                  <c:v>0.18</c:v>
                </c:pt>
              </c:numCache>
            </c:numRef>
          </c:val>
          <c:smooth val="1"/>
        </c:ser>
        <c:dLbls>
          <c:showLegendKey val="0"/>
          <c:showVal val="0"/>
          <c:showCatName val="0"/>
          <c:showSerName val="0"/>
          <c:showPercent val="0"/>
          <c:showBubbleSize val="0"/>
        </c:dLbls>
        <c:marker val="1"/>
        <c:smooth val="0"/>
        <c:axId val="-616467368"/>
        <c:axId val="-615847496"/>
      </c:lineChart>
      <c:catAx>
        <c:axId val="-616467368"/>
        <c:scaling>
          <c:orientation val="minMax"/>
        </c:scaling>
        <c:delete val="0"/>
        <c:axPos val="b"/>
        <c:numFmt formatCode="General" sourceLinked="1"/>
        <c:majorTickMark val="out"/>
        <c:minorTickMark val="none"/>
        <c:tickLblPos val="nextTo"/>
        <c:crossAx val="-615847496"/>
        <c:crosses val="autoZero"/>
        <c:auto val="1"/>
        <c:lblAlgn val="ctr"/>
        <c:lblOffset val="100"/>
        <c:noMultiLvlLbl val="0"/>
      </c:catAx>
      <c:valAx>
        <c:axId val="-615847496"/>
        <c:scaling>
          <c:orientation val="minMax"/>
          <c:max val="0.22"/>
          <c:min val="0.0"/>
        </c:scaling>
        <c:delete val="0"/>
        <c:axPos val="l"/>
        <c:majorGridlines/>
        <c:numFmt formatCode="0%" sourceLinked="0"/>
        <c:majorTickMark val="out"/>
        <c:minorTickMark val="none"/>
        <c:tickLblPos val="nextTo"/>
        <c:crossAx val="-616467368"/>
        <c:crosses val="autoZero"/>
        <c:crossBetween val="midCat"/>
      </c:valAx>
      <c:spPr>
        <a:solidFill>
          <a:schemeClr val="bg1">
            <a:lumMod val="95000"/>
          </a:schemeClr>
        </a:solidFill>
      </c:spPr>
    </c:plotArea>
    <c:legend>
      <c:legendPos val="b"/>
      <c:legendEntry>
        <c:idx val="1"/>
        <c:txPr>
          <a:bodyPr/>
          <a:lstStyle/>
          <a:p>
            <a:pPr>
              <a:defRPr sz="1200">
                <a:solidFill>
                  <a:srgbClr val="FF0000"/>
                </a:solidFill>
              </a:defRPr>
            </a:pPr>
            <a:endParaRPr lang="en-US"/>
          </a:p>
        </c:txPr>
      </c:legendEntry>
      <c:overlay val="0"/>
      <c:txPr>
        <a:bodyPr/>
        <a:lstStyle/>
        <a:p>
          <a:pPr>
            <a:defRPr sz="1200"/>
          </a:pPr>
          <a:endParaRPr lang="en-US"/>
        </a:p>
      </c:txPr>
    </c:legend>
    <c:plotVisOnly val="1"/>
    <c:dispBlanksAs val="gap"/>
    <c:showDLblsOverMax val="0"/>
  </c:chart>
  <c:spPr>
    <a:solidFill>
      <a:schemeClr val="bg1"/>
    </a:solidFill>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600" dirty="0"/>
              <a:t>Oxygen concentration over time evolution (min)</a:t>
            </a:r>
          </a:p>
        </c:rich>
      </c:tx>
      <c:layout>
        <c:manualLayout>
          <c:xMode val="edge"/>
          <c:yMode val="edge"/>
          <c:x val="0.11669891116617"/>
          <c:y val="0.0475654944853648"/>
        </c:manualLayout>
      </c:layout>
      <c:overlay val="0"/>
    </c:title>
    <c:autoTitleDeleted val="0"/>
    <c:plotArea>
      <c:layout/>
      <c:lineChart>
        <c:grouping val="standard"/>
        <c:varyColors val="0"/>
        <c:ser>
          <c:idx val="0"/>
          <c:order val="0"/>
          <c:tx>
            <c:v>Oxygen concentration</c:v>
          </c:tx>
          <c:marker>
            <c:symbol val="none"/>
          </c:marker>
          <c:cat>
            <c:numRef>
              <c:f>'ODH Assessment (Fermilab)'!$K$17:$K$26</c:f>
              <c:numCache>
                <c:formatCode>General</c:formatCode>
                <c:ptCount val="10"/>
                <c:pt idx="0">
                  <c:v>0.0</c:v>
                </c:pt>
                <c:pt idx="1">
                  <c:v>0.0166</c:v>
                </c:pt>
                <c:pt idx="2">
                  <c:v>0.02166</c:v>
                </c:pt>
                <c:pt idx="3">
                  <c:v>0.5</c:v>
                </c:pt>
                <c:pt idx="4">
                  <c:v>1.0</c:v>
                </c:pt>
                <c:pt idx="5">
                  <c:v>5.0</c:v>
                </c:pt>
                <c:pt idx="6">
                  <c:v>10.0</c:v>
                </c:pt>
                <c:pt idx="7">
                  <c:v>15.0</c:v>
                </c:pt>
                <c:pt idx="8">
                  <c:v>30.0</c:v>
                </c:pt>
                <c:pt idx="9">
                  <c:v>60.0</c:v>
                </c:pt>
              </c:numCache>
            </c:numRef>
          </c:cat>
          <c:val>
            <c:numRef>
              <c:f>'ODH Assessment (Fermilab)'!$L$17:$L$26</c:f>
              <c:numCache>
                <c:formatCode>0.00%</c:formatCode>
                <c:ptCount val="10"/>
                <c:pt idx="0">
                  <c:v>0.21</c:v>
                </c:pt>
                <c:pt idx="1">
                  <c:v>0.183939824710739</c:v>
                </c:pt>
                <c:pt idx="2">
                  <c:v>0.176658847221395</c:v>
                </c:pt>
                <c:pt idx="3">
                  <c:v>0.179998293985806</c:v>
                </c:pt>
                <c:pt idx="4">
                  <c:v>0.18301087137603</c:v>
                </c:pt>
                <c:pt idx="5">
                  <c:v>0.1984247025785</c:v>
                </c:pt>
                <c:pt idx="6">
                  <c:v>0.205982450110482</c:v>
                </c:pt>
                <c:pt idx="7">
                  <c:v>0.20860559029051</c:v>
                </c:pt>
                <c:pt idx="8">
                  <c:v>0.209941698764643</c:v>
                </c:pt>
                <c:pt idx="9">
                  <c:v>0.209999898081629</c:v>
                </c:pt>
              </c:numCache>
            </c:numRef>
          </c:val>
          <c:smooth val="1"/>
        </c:ser>
        <c:ser>
          <c:idx val="1"/>
          <c:order val="1"/>
          <c:tx>
            <c:v>ODH threshold</c:v>
          </c:tx>
          <c:spPr>
            <a:ln>
              <a:solidFill>
                <a:srgbClr val="FF0000"/>
              </a:solidFill>
              <a:prstDash val="sysDot"/>
            </a:ln>
          </c:spPr>
          <c:marker>
            <c:symbol val="none"/>
          </c:marker>
          <c:cat>
            <c:numRef>
              <c:f>'ODH Assessment (Fermilab)'!$K$17:$K$26</c:f>
              <c:numCache>
                <c:formatCode>General</c:formatCode>
                <c:ptCount val="10"/>
                <c:pt idx="0">
                  <c:v>0.0</c:v>
                </c:pt>
                <c:pt idx="1">
                  <c:v>0.0166</c:v>
                </c:pt>
                <c:pt idx="2">
                  <c:v>0.02166</c:v>
                </c:pt>
                <c:pt idx="3">
                  <c:v>0.5</c:v>
                </c:pt>
                <c:pt idx="4">
                  <c:v>1.0</c:v>
                </c:pt>
                <c:pt idx="5">
                  <c:v>5.0</c:v>
                </c:pt>
                <c:pt idx="6">
                  <c:v>10.0</c:v>
                </c:pt>
                <c:pt idx="7">
                  <c:v>15.0</c:v>
                </c:pt>
                <c:pt idx="8">
                  <c:v>30.0</c:v>
                </c:pt>
                <c:pt idx="9">
                  <c:v>60.0</c:v>
                </c:pt>
              </c:numCache>
            </c:numRef>
          </c:cat>
          <c:val>
            <c:numRef>
              <c:f>'ODH Assessment (Fermilab)'!$N$17:$N$26</c:f>
              <c:numCache>
                <c:formatCode>0.00%</c:formatCode>
                <c:ptCount val="10"/>
                <c:pt idx="0">
                  <c:v>0.18</c:v>
                </c:pt>
                <c:pt idx="1">
                  <c:v>0.18</c:v>
                </c:pt>
                <c:pt idx="2">
                  <c:v>0.18</c:v>
                </c:pt>
                <c:pt idx="3">
                  <c:v>0.18</c:v>
                </c:pt>
                <c:pt idx="4">
                  <c:v>0.18</c:v>
                </c:pt>
                <c:pt idx="5">
                  <c:v>0.18</c:v>
                </c:pt>
                <c:pt idx="6">
                  <c:v>0.18</c:v>
                </c:pt>
                <c:pt idx="7">
                  <c:v>0.18</c:v>
                </c:pt>
                <c:pt idx="8">
                  <c:v>0.18</c:v>
                </c:pt>
                <c:pt idx="9">
                  <c:v>0.18</c:v>
                </c:pt>
              </c:numCache>
            </c:numRef>
          </c:val>
          <c:smooth val="1"/>
        </c:ser>
        <c:dLbls>
          <c:showLegendKey val="0"/>
          <c:showVal val="0"/>
          <c:showCatName val="0"/>
          <c:showSerName val="0"/>
          <c:showPercent val="0"/>
          <c:showBubbleSize val="0"/>
        </c:dLbls>
        <c:marker val="1"/>
        <c:smooth val="0"/>
        <c:axId val="-2086454024"/>
        <c:axId val="-2086306696"/>
      </c:lineChart>
      <c:catAx>
        <c:axId val="-2086454024"/>
        <c:scaling>
          <c:orientation val="minMax"/>
        </c:scaling>
        <c:delete val="0"/>
        <c:axPos val="b"/>
        <c:numFmt formatCode="General" sourceLinked="1"/>
        <c:majorTickMark val="out"/>
        <c:minorTickMark val="none"/>
        <c:tickLblPos val="nextTo"/>
        <c:crossAx val="-2086306696"/>
        <c:crosses val="autoZero"/>
        <c:auto val="1"/>
        <c:lblAlgn val="ctr"/>
        <c:lblOffset val="100"/>
        <c:noMultiLvlLbl val="0"/>
      </c:catAx>
      <c:valAx>
        <c:axId val="-2086306696"/>
        <c:scaling>
          <c:orientation val="minMax"/>
          <c:max val="0.22"/>
          <c:min val="0.0"/>
        </c:scaling>
        <c:delete val="0"/>
        <c:axPos val="l"/>
        <c:majorGridlines/>
        <c:numFmt formatCode="0%" sourceLinked="0"/>
        <c:majorTickMark val="out"/>
        <c:minorTickMark val="none"/>
        <c:tickLblPos val="nextTo"/>
        <c:crossAx val="-2086454024"/>
        <c:crosses val="autoZero"/>
        <c:crossBetween val="midCat"/>
      </c:valAx>
      <c:spPr>
        <a:solidFill>
          <a:schemeClr val="bg1">
            <a:lumMod val="95000"/>
          </a:schemeClr>
        </a:solidFill>
      </c:spPr>
    </c:plotArea>
    <c:legend>
      <c:legendPos val="b"/>
      <c:legendEntry>
        <c:idx val="1"/>
        <c:txPr>
          <a:bodyPr/>
          <a:lstStyle/>
          <a:p>
            <a:pPr>
              <a:defRPr sz="1200">
                <a:solidFill>
                  <a:srgbClr val="FF0000"/>
                </a:solidFill>
              </a:defRPr>
            </a:pPr>
            <a:endParaRPr lang="en-US"/>
          </a:p>
        </c:txPr>
      </c:legendEntry>
      <c:overlay val="0"/>
      <c:txPr>
        <a:bodyPr/>
        <a:lstStyle/>
        <a:p>
          <a:pPr>
            <a:defRPr sz="1200"/>
          </a:pPr>
          <a:endParaRPr lang="en-US"/>
        </a:p>
      </c:txPr>
    </c:legend>
    <c:plotVisOnly val="1"/>
    <c:dispBlanksAs val="gap"/>
    <c:showDLblsOverMax val="0"/>
  </c:chart>
  <c:spPr>
    <a:solidFill>
      <a:schemeClr val="bg1"/>
    </a:solidFill>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600" dirty="0"/>
              <a:t>Oxygen concentration over time evolution (min</a:t>
            </a:r>
            <a:r>
              <a:rPr lang="en-US" sz="1600" dirty="0" smtClean="0"/>
              <a:t>)</a:t>
            </a:r>
            <a:endParaRPr lang="en-US" sz="1600" dirty="0"/>
          </a:p>
        </c:rich>
      </c:tx>
      <c:layout>
        <c:manualLayout>
          <c:xMode val="edge"/>
          <c:yMode val="edge"/>
          <c:x val="0.111950716895654"/>
          <c:y val="0.0703740491537798"/>
        </c:manualLayout>
      </c:layout>
      <c:overlay val="0"/>
    </c:title>
    <c:autoTitleDeleted val="0"/>
    <c:plotArea>
      <c:layout/>
      <c:lineChart>
        <c:grouping val="standard"/>
        <c:varyColors val="0"/>
        <c:ser>
          <c:idx val="0"/>
          <c:order val="0"/>
          <c:tx>
            <c:v>Oxygen concentration</c:v>
          </c:tx>
          <c:marker>
            <c:symbol val="none"/>
          </c:marker>
          <c:cat>
            <c:numRef>
              <c:f>'ODH Assessment (Fermilab)'!$K$17:$K$26</c:f>
              <c:numCache>
                <c:formatCode>General</c:formatCode>
                <c:ptCount val="10"/>
                <c:pt idx="0">
                  <c:v>0.0</c:v>
                </c:pt>
                <c:pt idx="1">
                  <c:v>0.0166</c:v>
                </c:pt>
                <c:pt idx="2">
                  <c:v>0.02166</c:v>
                </c:pt>
                <c:pt idx="3">
                  <c:v>0.5</c:v>
                </c:pt>
                <c:pt idx="4">
                  <c:v>1.0</c:v>
                </c:pt>
                <c:pt idx="5">
                  <c:v>5.0</c:v>
                </c:pt>
                <c:pt idx="6">
                  <c:v>10.0</c:v>
                </c:pt>
                <c:pt idx="7">
                  <c:v>15.0</c:v>
                </c:pt>
                <c:pt idx="8">
                  <c:v>30.0</c:v>
                </c:pt>
                <c:pt idx="9">
                  <c:v>60.0</c:v>
                </c:pt>
              </c:numCache>
            </c:numRef>
          </c:cat>
          <c:val>
            <c:numRef>
              <c:f>'ODH Assessment (Fermilab)'!$L$17:$L$26</c:f>
              <c:numCache>
                <c:formatCode>0.00%</c:formatCode>
                <c:ptCount val="10"/>
                <c:pt idx="0">
                  <c:v>0.21</c:v>
                </c:pt>
                <c:pt idx="1">
                  <c:v>0.183939824710739</c:v>
                </c:pt>
                <c:pt idx="2">
                  <c:v>0.176658847221395</c:v>
                </c:pt>
                <c:pt idx="3">
                  <c:v>0.18132852364716</c:v>
                </c:pt>
                <c:pt idx="4">
                  <c:v>0.18535112665105</c:v>
                </c:pt>
                <c:pt idx="5">
                  <c:v>0.20264516032606</c:v>
                </c:pt>
                <c:pt idx="6">
                  <c:v>0.208378027894183</c:v>
                </c:pt>
                <c:pt idx="7">
                  <c:v>0.209642304437802</c:v>
                </c:pt>
                <c:pt idx="8">
                  <c:v>0.209996163598387</c:v>
                </c:pt>
                <c:pt idx="9">
                  <c:v>0.209999999558689</c:v>
                </c:pt>
              </c:numCache>
            </c:numRef>
          </c:val>
          <c:smooth val="1"/>
        </c:ser>
        <c:ser>
          <c:idx val="1"/>
          <c:order val="1"/>
          <c:tx>
            <c:v>ODH threshold</c:v>
          </c:tx>
          <c:spPr>
            <a:ln>
              <a:solidFill>
                <a:srgbClr val="FF0000"/>
              </a:solidFill>
              <a:prstDash val="sysDot"/>
            </a:ln>
          </c:spPr>
          <c:marker>
            <c:symbol val="none"/>
          </c:marker>
          <c:cat>
            <c:numRef>
              <c:f>'ODH Assessment (Fermilab)'!$K$17:$K$26</c:f>
              <c:numCache>
                <c:formatCode>General</c:formatCode>
                <c:ptCount val="10"/>
                <c:pt idx="0">
                  <c:v>0.0</c:v>
                </c:pt>
                <c:pt idx="1">
                  <c:v>0.0166</c:v>
                </c:pt>
                <c:pt idx="2">
                  <c:v>0.02166</c:v>
                </c:pt>
                <c:pt idx="3">
                  <c:v>0.5</c:v>
                </c:pt>
                <c:pt idx="4">
                  <c:v>1.0</c:v>
                </c:pt>
                <c:pt idx="5">
                  <c:v>5.0</c:v>
                </c:pt>
                <c:pt idx="6">
                  <c:v>10.0</c:v>
                </c:pt>
                <c:pt idx="7">
                  <c:v>15.0</c:v>
                </c:pt>
                <c:pt idx="8">
                  <c:v>30.0</c:v>
                </c:pt>
                <c:pt idx="9">
                  <c:v>60.0</c:v>
                </c:pt>
              </c:numCache>
            </c:numRef>
          </c:cat>
          <c:val>
            <c:numRef>
              <c:f>'ODH Assessment (Fermilab)'!$N$17:$N$26</c:f>
              <c:numCache>
                <c:formatCode>0.00%</c:formatCode>
                <c:ptCount val="10"/>
                <c:pt idx="0">
                  <c:v>0.18</c:v>
                </c:pt>
                <c:pt idx="1">
                  <c:v>0.18</c:v>
                </c:pt>
                <c:pt idx="2">
                  <c:v>0.18</c:v>
                </c:pt>
                <c:pt idx="3">
                  <c:v>0.18</c:v>
                </c:pt>
                <c:pt idx="4">
                  <c:v>0.18</c:v>
                </c:pt>
                <c:pt idx="5">
                  <c:v>0.18</c:v>
                </c:pt>
                <c:pt idx="6">
                  <c:v>0.18</c:v>
                </c:pt>
                <c:pt idx="7">
                  <c:v>0.18</c:v>
                </c:pt>
                <c:pt idx="8">
                  <c:v>0.18</c:v>
                </c:pt>
                <c:pt idx="9">
                  <c:v>0.18</c:v>
                </c:pt>
              </c:numCache>
            </c:numRef>
          </c:val>
          <c:smooth val="1"/>
        </c:ser>
        <c:dLbls>
          <c:showLegendKey val="0"/>
          <c:showVal val="0"/>
          <c:showCatName val="0"/>
          <c:showSerName val="0"/>
          <c:showPercent val="0"/>
          <c:showBubbleSize val="0"/>
        </c:dLbls>
        <c:marker val="1"/>
        <c:smooth val="0"/>
        <c:axId val="2116883432"/>
        <c:axId val="2116877800"/>
      </c:lineChart>
      <c:catAx>
        <c:axId val="2116883432"/>
        <c:scaling>
          <c:orientation val="minMax"/>
        </c:scaling>
        <c:delete val="0"/>
        <c:axPos val="b"/>
        <c:numFmt formatCode="General" sourceLinked="1"/>
        <c:majorTickMark val="out"/>
        <c:minorTickMark val="none"/>
        <c:tickLblPos val="nextTo"/>
        <c:crossAx val="2116877800"/>
        <c:crosses val="autoZero"/>
        <c:auto val="1"/>
        <c:lblAlgn val="ctr"/>
        <c:lblOffset val="100"/>
        <c:noMultiLvlLbl val="0"/>
      </c:catAx>
      <c:valAx>
        <c:axId val="2116877800"/>
        <c:scaling>
          <c:orientation val="minMax"/>
          <c:max val="0.22"/>
          <c:min val="0.0"/>
        </c:scaling>
        <c:delete val="0"/>
        <c:axPos val="l"/>
        <c:majorGridlines/>
        <c:numFmt formatCode="0%" sourceLinked="0"/>
        <c:majorTickMark val="out"/>
        <c:minorTickMark val="none"/>
        <c:tickLblPos val="nextTo"/>
        <c:crossAx val="2116883432"/>
        <c:crosses val="autoZero"/>
        <c:crossBetween val="midCat"/>
      </c:valAx>
      <c:spPr>
        <a:solidFill>
          <a:schemeClr val="bg1">
            <a:lumMod val="95000"/>
          </a:schemeClr>
        </a:solidFill>
      </c:spPr>
    </c:plotArea>
    <c:legend>
      <c:legendPos val="b"/>
      <c:legendEntry>
        <c:idx val="1"/>
        <c:txPr>
          <a:bodyPr/>
          <a:lstStyle/>
          <a:p>
            <a:pPr>
              <a:defRPr sz="1200">
                <a:solidFill>
                  <a:srgbClr val="FF0000"/>
                </a:solidFill>
              </a:defRPr>
            </a:pPr>
            <a:endParaRPr lang="en-US"/>
          </a:p>
        </c:txPr>
      </c:legendEntry>
      <c:overlay val="0"/>
      <c:txPr>
        <a:bodyPr/>
        <a:lstStyle/>
        <a:p>
          <a:pPr>
            <a:defRPr sz="1200"/>
          </a:pPr>
          <a:endParaRPr lang="en-US"/>
        </a:p>
      </c:txPr>
    </c:legend>
    <c:plotVisOnly val="1"/>
    <c:dispBlanksAs val="gap"/>
    <c:showDLblsOverMax val="0"/>
  </c:chart>
  <c:spPr>
    <a:solidFill>
      <a:schemeClr val="bg1"/>
    </a:solidFill>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600" dirty="0"/>
              <a:t>Oxygen concentration over time evolution (min)</a:t>
            </a:r>
          </a:p>
        </c:rich>
      </c:tx>
      <c:layout>
        <c:manualLayout>
          <c:xMode val="edge"/>
          <c:yMode val="edge"/>
          <c:x val="0.123091769043206"/>
          <c:y val="0.0750039372145519"/>
        </c:manualLayout>
      </c:layout>
      <c:overlay val="0"/>
    </c:title>
    <c:autoTitleDeleted val="0"/>
    <c:plotArea>
      <c:layout/>
      <c:lineChart>
        <c:grouping val="standard"/>
        <c:varyColors val="0"/>
        <c:ser>
          <c:idx val="0"/>
          <c:order val="0"/>
          <c:tx>
            <c:v>Oxygen concentration</c:v>
          </c:tx>
          <c:marker>
            <c:symbol val="none"/>
          </c:marker>
          <c:cat>
            <c:numRef>
              <c:f>'ODH Assessment (Fermilab)'!$K$17:$K$26</c:f>
              <c:numCache>
                <c:formatCode>General</c:formatCode>
                <c:ptCount val="10"/>
                <c:pt idx="0">
                  <c:v>0.0</c:v>
                </c:pt>
                <c:pt idx="1">
                  <c:v>0.0166</c:v>
                </c:pt>
                <c:pt idx="2">
                  <c:v>0.02166</c:v>
                </c:pt>
                <c:pt idx="3">
                  <c:v>0.5</c:v>
                </c:pt>
                <c:pt idx="4">
                  <c:v>1.0</c:v>
                </c:pt>
                <c:pt idx="5">
                  <c:v>5.0</c:v>
                </c:pt>
                <c:pt idx="6">
                  <c:v>10.0</c:v>
                </c:pt>
                <c:pt idx="7">
                  <c:v>15.0</c:v>
                </c:pt>
                <c:pt idx="8">
                  <c:v>30.0</c:v>
                </c:pt>
                <c:pt idx="9">
                  <c:v>60.0</c:v>
                </c:pt>
              </c:numCache>
            </c:numRef>
          </c:cat>
          <c:val>
            <c:numRef>
              <c:f>'ODH Assessment (Fermilab)'!$L$17:$L$26</c:f>
              <c:numCache>
                <c:formatCode>0.00%</c:formatCode>
                <c:ptCount val="10"/>
                <c:pt idx="0">
                  <c:v>0.21</c:v>
                </c:pt>
                <c:pt idx="1">
                  <c:v>0.183939824710739</c:v>
                </c:pt>
                <c:pt idx="2">
                  <c:v>0.176658847221395</c:v>
                </c:pt>
                <c:pt idx="3">
                  <c:v>0.18535112665105</c:v>
                </c:pt>
                <c:pt idx="4">
                  <c:v>0.191782402290707</c:v>
                </c:pt>
                <c:pt idx="5">
                  <c:v>0.208378027894183</c:v>
                </c:pt>
                <c:pt idx="6">
                  <c:v>0.209921116944763</c:v>
                </c:pt>
                <c:pt idx="7">
                  <c:v>0.209996163598387</c:v>
                </c:pt>
                <c:pt idx="8">
                  <c:v>0.209999999558689</c:v>
                </c:pt>
                <c:pt idx="9">
                  <c:v>0.21</c:v>
                </c:pt>
              </c:numCache>
            </c:numRef>
          </c:val>
          <c:smooth val="1"/>
        </c:ser>
        <c:ser>
          <c:idx val="1"/>
          <c:order val="1"/>
          <c:tx>
            <c:v>ODH threshold</c:v>
          </c:tx>
          <c:spPr>
            <a:ln>
              <a:solidFill>
                <a:srgbClr val="FF0000"/>
              </a:solidFill>
              <a:prstDash val="sysDot"/>
            </a:ln>
          </c:spPr>
          <c:marker>
            <c:symbol val="none"/>
          </c:marker>
          <c:cat>
            <c:numRef>
              <c:f>'ODH Assessment (Fermilab)'!$K$17:$K$26</c:f>
              <c:numCache>
                <c:formatCode>General</c:formatCode>
                <c:ptCount val="10"/>
                <c:pt idx="0">
                  <c:v>0.0</c:v>
                </c:pt>
                <c:pt idx="1">
                  <c:v>0.0166</c:v>
                </c:pt>
                <c:pt idx="2">
                  <c:v>0.02166</c:v>
                </c:pt>
                <c:pt idx="3">
                  <c:v>0.5</c:v>
                </c:pt>
                <c:pt idx="4">
                  <c:v>1.0</c:v>
                </c:pt>
                <c:pt idx="5">
                  <c:v>5.0</c:v>
                </c:pt>
                <c:pt idx="6">
                  <c:v>10.0</c:v>
                </c:pt>
                <c:pt idx="7">
                  <c:v>15.0</c:v>
                </c:pt>
                <c:pt idx="8">
                  <c:v>30.0</c:v>
                </c:pt>
                <c:pt idx="9">
                  <c:v>60.0</c:v>
                </c:pt>
              </c:numCache>
            </c:numRef>
          </c:cat>
          <c:val>
            <c:numRef>
              <c:f>'ODH Assessment (Fermilab)'!$N$17:$N$26</c:f>
              <c:numCache>
                <c:formatCode>0.00%</c:formatCode>
                <c:ptCount val="10"/>
                <c:pt idx="0">
                  <c:v>0.18</c:v>
                </c:pt>
                <c:pt idx="1">
                  <c:v>0.18</c:v>
                </c:pt>
                <c:pt idx="2">
                  <c:v>0.18</c:v>
                </c:pt>
                <c:pt idx="3">
                  <c:v>0.18</c:v>
                </c:pt>
                <c:pt idx="4">
                  <c:v>0.18</c:v>
                </c:pt>
                <c:pt idx="5">
                  <c:v>0.18</c:v>
                </c:pt>
                <c:pt idx="6">
                  <c:v>0.18</c:v>
                </c:pt>
                <c:pt idx="7">
                  <c:v>0.18</c:v>
                </c:pt>
                <c:pt idx="8">
                  <c:v>0.18</c:v>
                </c:pt>
                <c:pt idx="9">
                  <c:v>0.18</c:v>
                </c:pt>
              </c:numCache>
            </c:numRef>
          </c:val>
          <c:smooth val="1"/>
        </c:ser>
        <c:dLbls>
          <c:showLegendKey val="0"/>
          <c:showVal val="0"/>
          <c:showCatName val="0"/>
          <c:showSerName val="0"/>
          <c:showPercent val="0"/>
          <c:showBubbleSize val="0"/>
        </c:dLbls>
        <c:marker val="1"/>
        <c:smooth val="0"/>
        <c:axId val="-969667720"/>
        <c:axId val="-969664680"/>
      </c:lineChart>
      <c:catAx>
        <c:axId val="-969667720"/>
        <c:scaling>
          <c:orientation val="minMax"/>
        </c:scaling>
        <c:delete val="0"/>
        <c:axPos val="b"/>
        <c:numFmt formatCode="General" sourceLinked="1"/>
        <c:majorTickMark val="out"/>
        <c:minorTickMark val="none"/>
        <c:tickLblPos val="nextTo"/>
        <c:crossAx val="-969664680"/>
        <c:crosses val="autoZero"/>
        <c:auto val="1"/>
        <c:lblAlgn val="ctr"/>
        <c:lblOffset val="100"/>
        <c:noMultiLvlLbl val="0"/>
      </c:catAx>
      <c:valAx>
        <c:axId val="-969664680"/>
        <c:scaling>
          <c:orientation val="minMax"/>
          <c:max val="0.22"/>
          <c:min val="0.0"/>
        </c:scaling>
        <c:delete val="0"/>
        <c:axPos val="l"/>
        <c:majorGridlines/>
        <c:numFmt formatCode="0%" sourceLinked="0"/>
        <c:majorTickMark val="out"/>
        <c:minorTickMark val="none"/>
        <c:tickLblPos val="nextTo"/>
        <c:crossAx val="-969667720"/>
        <c:crosses val="autoZero"/>
        <c:crossBetween val="midCat"/>
      </c:valAx>
      <c:spPr>
        <a:solidFill>
          <a:schemeClr val="bg1">
            <a:lumMod val="95000"/>
          </a:schemeClr>
        </a:solidFill>
      </c:spPr>
    </c:plotArea>
    <c:legend>
      <c:legendPos val="b"/>
      <c:legendEntry>
        <c:idx val="1"/>
        <c:txPr>
          <a:bodyPr/>
          <a:lstStyle/>
          <a:p>
            <a:pPr>
              <a:defRPr sz="1200">
                <a:solidFill>
                  <a:srgbClr val="FF0000"/>
                </a:solidFill>
              </a:defRPr>
            </a:pPr>
            <a:endParaRPr lang="en-US"/>
          </a:p>
        </c:txPr>
      </c:legendEntry>
      <c:overlay val="0"/>
      <c:txPr>
        <a:bodyPr/>
        <a:lstStyle/>
        <a:p>
          <a:pPr>
            <a:defRPr sz="1200"/>
          </a:pPr>
          <a:endParaRPr lang="en-US"/>
        </a:p>
      </c:txPr>
    </c:legend>
    <c:plotVisOnly val="1"/>
    <c:dispBlanksAs val="gap"/>
    <c:showDLblsOverMax val="0"/>
  </c:chart>
  <c:spPr>
    <a:solidFill>
      <a:schemeClr val="bg1"/>
    </a:solidFill>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600" dirty="0"/>
              <a:t>Oxygen concentration over time evolution (min)</a:t>
            </a:r>
          </a:p>
        </c:rich>
      </c:tx>
      <c:layout>
        <c:manualLayout>
          <c:xMode val="edge"/>
          <c:yMode val="edge"/>
          <c:x val="0.127905689502963"/>
          <c:y val="0.0645367424317013"/>
        </c:manualLayout>
      </c:layout>
      <c:overlay val="0"/>
    </c:title>
    <c:autoTitleDeleted val="0"/>
    <c:plotArea>
      <c:layout/>
      <c:lineChart>
        <c:grouping val="standard"/>
        <c:varyColors val="0"/>
        <c:ser>
          <c:idx val="0"/>
          <c:order val="0"/>
          <c:tx>
            <c:v>Oxygen concentration</c:v>
          </c:tx>
          <c:marker>
            <c:symbol val="none"/>
          </c:marker>
          <c:cat>
            <c:numRef>
              <c:f>'ODH Assessment (Fermilab)'!$K$17:$K$26</c:f>
              <c:numCache>
                <c:formatCode>General</c:formatCode>
                <c:ptCount val="10"/>
                <c:pt idx="0">
                  <c:v>0.0</c:v>
                </c:pt>
                <c:pt idx="1">
                  <c:v>0.0166</c:v>
                </c:pt>
                <c:pt idx="2">
                  <c:v>0.02166</c:v>
                </c:pt>
                <c:pt idx="3">
                  <c:v>0.1</c:v>
                </c:pt>
                <c:pt idx="4">
                  <c:v>0.3</c:v>
                </c:pt>
                <c:pt idx="5">
                  <c:v>0.4</c:v>
                </c:pt>
                <c:pt idx="6">
                  <c:v>0.52166</c:v>
                </c:pt>
                <c:pt idx="7">
                  <c:v>0.7</c:v>
                </c:pt>
                <c:pt idx="8">
                  <c:v>2.0</c:v>
                </c:pt>
                <c:pt idx="9">
                  <c:v>5.0</c:v>
                </c:pt>
              </c:numCache>
            </c:numRef>
          </c:cat>
          <c:val>
            <c:numRef>
              <c:f>'ODH Assessment (Fermilab)'!$L$17:$L$26</c:f>
              <c:numCache>
                <c:formatCode>0.00%</c:formatCode>
                <c:ptCount val="10"/>
                <c:pt idx="0">
                  <c:v>0.21</c:v>
                </c:pt>
                <c:pt idx="1">
                  <c:v>0.183939824710739</c:v>
                </c:pt>
                <c:pt idx="2">
                  <c:v>0.176658847221395</c:v>
                </c:pt>
                <c:pt idx="3">
                  <c:v>0.176712911432276</c:v>
                </c:pt>
                <c:pt idx="4">
                  <c:v>0.176825794249714</c:v>
                </c:pt>
                <c:pt idx="5">
                  <c:v>0.176888923071274</c:v>
                </c:pt>
                <c:pt idx="6">
                  <c:v>0.176965563638377</c:v>
                </c:pt>
                <c:pt idx="7">
                  <c:v>0.178699606654418</c:v>
                </c:pt>
                <c:pt idx="8">
                  <c:v>0.188872308844903</c:v>
                </c:pt>
                <c:pt idx="9">
                  <c:v>0.201470292427909</c:v>
                </c:pt>
              </c:numCache>
            </c:numRef>
          </c:val>
          <c:smooth val="1"/>
        </c:ser>
        <c:ser>
          <c:idx val="1"/>
          <c:order val="1"/>
          <c:tx>
            <c:v>ODH threshold</c:v>
          </c:tx>
          <c:spPr>
            <a:ln>
              <a:solidFill>
                <a:srgbClr val="FF0000"/>
              </a:solidFill>
              <a:prstDash val="sysDot"/>
            </a:ln>
          </c:spPr>
          <c:marker>
            <c:symbol val="none"/>
          </c:marker>
          <c:cat>
            <c:numRef>
              <c:f>'ODH Assessment (Fermilab)'!$K$17:$K$26</c:f>
              <c:numCache>
                <c:formatCode>General</c:formatCode>
                <c:ptCount val="10"/>
                <c:pt idx="0">
                  <c:v>0.0</c:v>
                </c:pt>
                <c:pt idx="1">
                  <c:v>0.0166</c:v>
                </c:pt>
                <c:pt idx="2">
                  <c:v>0.02166</c:v>
                </c:pt>
                <c:pt idx="3">
                  <c:v>0.1</c:v>
                </c:pt>
                <c:pt idx="4">
                  <c:v>0.3</c:v>
                </c:pt>
                <c:pt idx="5">
                  <c:v>0.4</c:v>
                </c:pt>
                <c:pt idx="6">
                  <c:v>0.52166</c:v>
                </c:pt>
                <c:pt idx="7">
                  <c:v>0.7</c:v>
                </c:pt>
                <c:pt idx="8">
                  <c:v>2.0</c:v>
                </c:pt>
                <c:pt idx="9">
                  <c:v>5.0</c:v>
                </c:pt>
              </c:numCache>
            </c:numRef>
          </c:cat>
          <c:val>
            <c:numRef>
              <c:f>'ODH Assessment (Fermilab)'!$N$17:$N$26</c:f>
              <c:numCache>
                <c:formatCode>0.00%</c:formatCode>
                <c:ptCount val="10"/>
                <c:pt idx="0">
                  <c:v>0.18</c:v>
                </c:pt>
                <c:pt idx="1">
                  <c:v>0.18</c:v>
                </c:pt>
                <c:pt idx="2">
                  <c:v>0.18</c:v>
                </c:pt>
                <c:pt idx="3">
                  <c:v>0.18</c:v>
                </c:pt>
                <c:pt idx="4">
                  <c:v>0.18</c:v>
                </c:pt>
                <c:pt idx="5">
                  <c:v>0.18</c:v>
                </c:pt>
                <c:pt idx="6">
                  <c:v>0.18</c:v>
                </c:pt>
                <c:pt idx="7">
                  <c:v>0.18</c:v>
                </c:pt>
                <c:pt idx="8">
                  <c:v>0.18</c:v>
                </c:pt>
                <c:pt idx="9">
                  <c:v>0.18</c:v>
                </c:pt>
              </c:numCache>
            </c:numRef>
          </c:val>
          <c:smooth val="1"/>
        </c:ser>
        <c:dLbls>
          <c:showLegendKey val="0"/>
          <c:showVal val="0"/>
          <c:showCatName val="0"/>
          <c:showSerName val="0"/>
          <c:showPercent val="0"/>
          <c:showBubbleSize val="0"/>
        </c:dLbls>
        <c:marker val="1"/>
        <c:smooth val="0"/>
        <c:axId val="2116801032"/>
        <c:axId val="2116796664"/>
      </c:lineChart>
      <c:catAx>
        <c:axId val="2116801032"/>
        <c:scaling>
          <c:orientation val="minMax"/>
        </c:scaling>
        <c:delete val="0"/>
        <c:axPos val="b"/>
        <c:numFmt formatCode="General" sourceLinked="1"/>
        <c:majorTickMark val="out"/>
        <c:minorTickMark val="none"/>
        <c:tickLblPos val="nextTo"/>
        <c:crossAx val="2116796664"/>
        <c:crosses val="autoZero"/>
        <c:auto val="1"/>
        <c:lblAlgn val="ctr"/>
        <c:lblOffset val="100"/>
        <c:noMultiLvlLbl val="0"/>
      </c:catAx>
      <c:valAx>
        <c:axId val="2116796664"/>
        <c:scaling>
          <c:orientation val="minMax"/>
          <c:max val="0.22"/>
          <c:min val="0.0"/>
        </c:scaling>
        <c:delete val="0"/>
        <c:axPos val="l"/>
        <c:majorGridlines/>
        <c:numFmt formatCode="0%" sourceLinked="0"/>
        <c:majorTickMark val="out"/>
        <c:minorTickMark val="none"/>
        <c:tickLblPos val="nextTo"/>
        <c:crossAx val="2116801032"/>
        <c:crosses val="autoZero"/>
        <c:crossBetween val="midCat"/>
      </c:valAx>
      <c:spPr>
        <a:solidFill>
          <a:schemeClr val="bg1">
            <a:lumMod val="95000"/>
          </a:schemeClr>
        </a:solidFill>
      </c:spPr>
    </c:plotArea>
    <c:legend>
      <c:legendPos val="b"/>
      <c:legendEntry>
        <c:idx val="1"/>
        <c:txPr>
          <a:bodyPr/>
          <a:lstStyle/>
          <a:p>
            <a:pPr>
              <a:defRPr sz="1200">
                <a:solidFill>
                  <a:srgbClr val="FF0000"/>
                </a:solidFill>
              </a:defRPr>
            </a:pPr>
            <a:endParaRPr lang="en-US"/>
          </a:p>
        </c:txPr>
      </c:legendEntry>
      <c:overlay val="0"/>
      <c:txPr>
        <a:bodyPr/>
        <a:lstStyle/>
        <a:p>
          <a:pPr>
            <a:defRPr sz="1200"/>
          </a:pPr>
          <a:endParaRPr lang="en-US"/>
        </a:p>
      </c:txPr>
    </c:legend>
    <c:plotVisOnly val="1"/>
    <c:dispBlanksAs val="gap"/>
    <c:showDLblsOverMax val="0"/>
  </c:chart>
  <c:spPr>
    <a:solidFill>
      <a:schemeClr val="bg1"/>
    </a:solidFill>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600" dirty="0"/>
              <a:t>Oxygen concentration over time evolution (min)</a:t>
            </a:r>
          </a:p>
        </c:rich>
      </c:tx>
      <c:layout>
        <c:manualLayout>
          <c:xMode val="edge"/>
          <c:yMode val="edge"/>
          <c:x val="0.174747780255312"/>
          <c:y val="0.0525142412071046"/>
        </c:manualLayout>
      </c:layout>
      <c:overlay val="0"/>
    </c:title>
    <c:autoTitleDeleted val="0"/>
    <c:plotArea>
      <c:layout/>
      <c:lineChart>
        <c:grouping val="standard"/>
        <c:varyColors val="0"/>
        <c:ser>
          <c:idx val="0"/>
          <c:order val="0"/>
          <c:tx>
            <c:v>Oxygen concentration</c:v>
          </c:tx>
          <c:marker>
            <c:symbol val="none"/>
          </c:marker>
          <c:cat>
            <c:numRef>
              <c:f>'ODH Assessment (Fermilab)'!$K$17:$K$26</c:f>
              <c:numCache>
                <c:formatCode>General</c:formatCode>
                <c:ptCount val="10"/>
                <c:pt idx="0">
                  <c:v>0.0</c:v>
                </c:pt>
                <c:pt idx="1">
                  <c:v>0.0166</c:v>
                </c:pt>
                <c:pt idx="2">
                  <c:v>0.02166</c:v>
                </c:pt>
                <c:pt idx="3">
                  <c:v>0.1</c:v>
                </c:pt>
                <c:pt idx="4">
                  <c:v>0.3</c:v>
                </c:pt>
                <c:pt idx="5">
                  <c:v>0.4</c:v>
                </c:pt>
                <c:pt idx="6">
                  <c:v>0.52166</c:v>
                </c:pt>
                <c:pt idx="7">
                  <c:v>0.7</c:v>
                </c:pt>
                <c:pt idx="8">
                  <c:v>2.0</c:v>
                </c:pt>
                <c:pt idx="9">
                  <c:v>5.0</c:v>
                </c:pt>
              </c:numCache>
            </c:numRef>
          </c:cat>
          <c:val>
            <c:numRef>
              <c:f>'ODH Assessment (Fermilab)'!$L$17:$L$26</c:f>
              <c:numCache>
                <c:formatCode>0.00%</c:formatCode>
                <c:ptCount val="10"/>
                <c:pt idx="0">
                  <c:v>0.21</c:v>
                </c:pt>
                <c:pt idx="1">
                  <c:v>0.183939824710739</c:v>
                </c:pt>
                <c:pt idx="2">
                  <c:v>0.176658847221395</c:v>
                </c:pt>
                <c:pt idx="3">
                  <c:v>0.176712911432276</c:v>
                </c:pt>
                <c:pt idx="4">
                  <c:v>0.176825794249714</c:v>
                </c:pt>
                <c:pt idx="5">
                  <c:v>0.176888923071274</c:v>
                </c:pt>
                <c:pt idx="6">
                  <c:v>0.176965563638377</c:v>
                </c:pt>
                <c:pt idx="7">
                  <c:v>0.180342626316872</c:v>
                </c:pt>
                <c:pt idx="8">
                  <c:v>0.196487454223262</c:v>
                </c:pt>
                <c:pt idx="9">
                  <c:v>0.207797573705544</c:v>
                </c:pt>
              </c:numCache>
            </c:numRef>
          </c:val>
          <c:smooth val="1"/>
        </c:ser>
        <c:ser>
          <c:idx val="1"/>
          <c:order val="1"/>
          <c:tx>
            <c:v>ODH threshold</c:v>
          </c:tx>
          <c:spPr>
            <a:ln>
              <a:solidFill>
                <a:srgbClr val="FF0000"/>
              </a:solidFill>
              <a:prstDash val="sysDot"/>
            </a:ln>
          </c:spPr>
          <c:marker>
            <c:symbol val="none"/>
          </c:marker>
          <c:cat>
            <c:numRef>
              <c:f>'ODH Assessment (Fermilab)'!$K$17:$K$26</c:f>
              <c:numCache>
                <c:formatCode>General</c:formatCode>
                <c:ptCount val="10"/>
                <c:pt idx="0">
                  <c:v>0.0</c:v>
                </c:pt>
                <c:pt idx="1">
                  <c:v>0.0166</c:v>
                </c:pt>
                <c:pt idx="2">
                  <c:v>0.02166</c:v>
                </c:pt>
                <c:pt idx="3">
                  <c:v>0.1</c:v>
                </c:pt>
                <c:pt idx="4">
                  <c:v>0.3</c:v>
                </c:pt>
                <c:pt idx="5">
                  <c:v>0.4</c:v>
                </c:pt>
                <c:pt idx="6">
                  <c:v>0.52166</c:v>
                </c:pt>
                <c:pt idx="7">
                  <c:v>0.7</c:v>
                </c:pt>
                <c:pt idx="8">
                  <c:v>2.0</c:v>
                </c:pt>
                <c:pt idx="9">
                  <c:v>5.0</c:v>
                </c:pt>
              </c:numCache>
            </c:numRef>
          </c:cat>
          <c:val>
            <c:numRef>
              <c:f>'ODH Assessment (Fermilab)'!$N$17:$N$26</c:f>
              <c:numCache>
                <c:formatCode>0.00%</c:formatCode>
                <c:ptCount val="10"/>
                <c:pt idx="0">
                  <c:v>0.18</c:v>
                </c:pt>
                <c:pt idx="1">
                  <c:v>0.18</c:v>
                </c:pt>
                <c:pt idx="2">
                  <c:v>0.18</c:v>
                </c:pt>
                <c:pt idx="3">
                  <c:v>0.18</c:v>
                </c:pt>
                <c:pt idx="4">
                  <c:v>0.18</c:v>
                </c:pt>
                <c:pt idx="5">
                  <c:v>0.18</c:v>
                </c:pt>
                <c:pt idx="6">
                  <c:v>0.18</c:v>
                </c:pt>
                <c:pt idx="7">
                  <c:v>0.18</c:v>
                </c:pt>
                <c:pt idx="8">
                  <c:v>0.18</c:v>
                </c:pt>
                <c:pt idx="9">
                  <c:v>0.18</c:v>
                </c:pt>
              </c:numCache>
            </c:numRef>
          </c:val>
          <c:smooth val="1"/>
        </c:ser>
        <c:dLbls>
          <c:showLegendKey val="0"/>
          <c:showVal val="0"/>
          <c:showCatName val="0"/>
          <c:showSerName val="0"/>
          <c:showPercent val="0"/>
          <c:showBubbleSize val="0"/>
        </c:dLbls>
        <c:marker val="1"/>
        <c:smooth val="0"/>
        <c:axId val="2116841096"/>
        <c:axId val="2116814344"/>
      </c:lineChart>
      <c:catAx>
        <c:axId val="2116841096"/>
        <c:scaling>
          <c:orientation val="minMax"/>
        </c:scaling>
        <c:delete val="0"/>
        <c:axPos val="b"/>
        <c:numFmt formatCode="General" sourceLinked="1"/>
        <c:majorTickMark val="out"/>
        <c:minorTickMark val="none"/>
        <c:tickLblPos val="nextTo"/>
        <c:crossAx val="2116814344"/>
        <c:crosses val="autoZero"/>
        <c:auto val="1"/>
        <c:lblAlgn val="ctr"/>
        <c:lblOffset val="100"/>
        <c:noMultiLvlLbl val="0"/>
      </c:catAx>
      <c:valAx>
        <c:axId val="2116814344"/>
        <c:scaling>
          <c:orientation val="minMax"/>
          <c:max val="0.22"/>
          <c:min val="0.0"/>
        </c:scaling>
        <c:delete val="0"/>
        <c:axPos val="l"/>
        <c:majorGridlines/>
        <c:numFmt formatCode="0%" sourceLinked="0"/>
        <c:majorTickMark val="out"/>
        <c:minorTickMark val="none"/>
        <c:tickLblPos val="nextTo"/>
        <c:crossAx val="2116841096"/>
        <c:crosses val="autoZero"/>
        <c:crossBetween val="midCat"/>
      </c:valAx>
      <c:spPr>
        <a:solidFill>
          <a:schemeClr val="bg1">
            <a:lumMod val="95000"/>
          </a:schemeClr>
        </a:solidFill>
      </c:spPr>
    </c:plotArea>
    <c:legend>
      <c:legendPos val="b"/>
      <c:legendEntry>
        <c:idx val="1"/>
        <c:txPr>
          <a:bodyPr/>
          <a:lstStyle/>
          <a:p>
            <a:pPr>
              <a:defRPr sz="1200">
                <a:solidFill>
                  <a:srgbClr val="FF0000"/>
                </a:solidFill>
              </a:defRPr>
            </a:pPr>
            <a:endParaRPr lang="en-US"/>
          </a:p>
        </c:txPr>
      </c:legendEntry>
      <c:overlay val="0"/>
      <c:txPr>
        <a:bodyPr/>
        <a:lstStyle/>
        <a:p>
          <a:pPr>
            <a:defRPr sz="1200"/>
          </a:pPr>
          <a:endParaRPr lang="en-US"/>
        </a:p>
      </c:txPr>
    </c:legend>
    <c:plotVisOnly val="1"/>
    <c:dispBlanksAs val="gap"/>
    <c:showDLblsOverMax val="0"/>
  </c:chart>
  <c:spPr>
    <a:solidFill>
      <a:schemeClr val="bg1"/>
    </a:solidFill>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10E735-580D-4241-8127-8DB19D1B3114}" type="datetimeFigureOut">
              <a:rPr lang="sv-SE" smtClean="0"/>
              <a:t>28/09/16</a:t>
            </a:fld>
            <a:endParaRPr lang="sv-S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217165-B1F3-4503-81F3-12397FD6F90F}" type="slidenum">
              <a:rPr lang="sv-SE" smtClean="0"/>
              <a:t>‹#›</a:t>
            </a:fld>
            <a:endParaRPr lang="sv-SE"/>
          </a:p>
        </p:txBody>
      </p:sp>
    </p:spTree>
    <p:extLst>
      <p:ext uri="{BB962C8B-B14F-4D97-AF65-F5344CB8AC3E}">
        <p14:creationId xmlns:p14="http://schemas.microsoft.com/office/powerpoint/2010/main" val="3526015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17165-B1F3-4503-81F3-12397FD6F90F}" type="slidenum">
              <a:rPr lang="sv-SE" smtClean="0"/>
              <a:t>1</a:t>
            </a:fld>
            <a:endParaRPr lang="sv-SE"/>
          </a:p>
        </p:txBody>
      </p:sp>
    </p:spTree>
    <p:extLst>
      <p:ext uri="{BB962C8B-B14F-4D97-AF65-F5344CB8AC3E}">
        <p14:creationId xmlns:p14="http://schemas.microsoft.com/office/powerpoint/2010/main" val="1011113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17165-B1F3-4503-81F3-12397FD6F90F}" type="slidenum">
              <a:rPr lang="sv-SE" smtClean="0"/>
              <a:t>13</a:t>
            </a:fld>
            <a:endParaRPr lang="sv-SE"/>
          </a:p>
        </p:txBody>
      </p:sp>
    </p:spTree>
    <p:extLst>
      <p:ext uri="{BB962C8B-B14F-4D97-AF65-F5344CB8AC3E}">
        <p14:creationId xmlns:p14="http://schemas.microsoft.com/office/powerpoint/2010/main" val="3907927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17165-B1F3-4503-81F3-12397FD6F90F}" type="slidenum">
              <a:rPr lang="sv-SE" smtClean="0"/>
              <a:t>14</a:t>
            </a:fld>
            <a:endParaRPr lang="sv-SE"/>
          </a:p>
        </p:txBody>
      </p:sp>
    </p:spTree>
    <p:extLst>
      <p:ext uri="{BB962C8B-B14F-4D97-AF65-F5344CB8AC3E}">
        <p14:creationId xmlns:p14="http://schemas.microsoft.com/office/powerpoint/2010/main" val="3907927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17165-B1F3-4503-81F3-12397FD6F90F}" type="slidenum">
              <a:rPr lang="sv-SE" smtClean="0"/>
              <a:t>15</a:t>
            </a:fld>
            <a:endParaRPr lang="sv-SE"/>
          </a:p>
        </p:txBody>
      </p:sp>
    </p:spTree>
    <p:extLst>
      <p:ext uri="{BB962C8B-B14F-4D97-AF65-F5344CB8AC3E}">
        <p14:creationId xmlns:p14="http://schemas.microsoft.com/office/powerpoint/2010/main" val="3907927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17165-B1F3-4503-81F3-12397FD6F90F}" type="slidenum">
              <a:rPr lang="sv-SE" smtClean="0"/>
              <a:t>16</a:t>
            </a:fld>
            <a:endParaRPr lang="sv-SE"/>
          </a:p>
        </p:txBody>
      </p:sp>
    </p:spTree>
    <p:extLst>
      <p:ext uri="{BB962C8B-B14F-4D97-AF65-F5344CB8AC3E}">
        <p14:creationId xmlns:p14="http://schemas.microsoft.com/office/powerpoint/2010/main" val="3907927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17165-B1F3-4503-81F3-12397FD6F90F}" type="slidenum">
              <a:rPr lang="sv-SE" smtClean="0"/>
              <a:t>17</a:t>
            </a:fld>
            <a:endParaRPr lang="sv-SE"/>
          </a:p>
        </p:txBody>
      </p:sp>
    </p:spTree>
    <p:extLst>
      <p:ext uri="{BB962C8B-B14F-4D97-AF65-F5344CB8AC3E}">
        <p14:creationId xmlns:p14="http://schemas.microsoft.com/office/powerpoint/2010/main" val="3907927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17165-B1F3-4503-81F3-12397FD6F90F}" type="slidenum">
              <a:rPr lang="sv-SE" smtClean="0"/>
              <a:t>18</a:t>
            </a:fld>
            <a:endParaRPr lang="sv-SE"/>
          </a:p>
        </p:txBody>
      </p:sp>
    </p:spTree>
    <p:extLst>
      <p:ext uri="{BB962C8B-B14F-4D97-AF65-F5344CB8AC3E}">
        <p14:creationId xmlns:p14="http://schemas.microsoft.com/office/powerpoint/2010/main" val="3907927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17165-B1F3-4503-81F3-12397FD6F90F}" type="slidenum">
              <a:rPr lang="sv-SE" smtClean="0"/>
              <a:t>19</a:t>
            </a:fld>
            <a:endParaRPr lang="sv-SE"/>
          </a:p>
        </p:txBody>
      </p:sp>
    </p:spTree>
    <p:extLst>
      <p:ext uri="{BB962C8B-B14F-4D97-AF65-F5344CB8AC3E}">
        <p14:creationId xmlns:p14="http://schemas.microsoft.com/office/powerpoint/2010/main" val="3907927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17165-B1F3-4503-81F3-12397FD6F90F}" type="slidenum">
              <a:rPr lang="sv-SE" smtClean="0"/>
              <a:t>20</a:t>
            </a:fld>
            <a:endParaRPr lang="sv-SE"/>
          </a:p>
        </p:txBody>
      </p:sp>
    </p:spTree>
    <p:extLst>
      <p:ext uri="{BB962C8B-B14F-4D97-AF65-F5344CB8AC3E}">
        <p14:creationId xmlns:p14="http://schemas.microsoft.com/office/powerpoint/2010/main" val="3907927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17165-B1F3-4503-81F3-12397FD6F90F}" type="slidenum">
              <a:rPr lang="sv-SE" smtClean="0"/>
              <a:t>21</a:t>
            </a:fld>
            <a:endParaRPr lang="sv-SE"/>
          </a:p>
        </p:txBody>
      </p:sp>
    </p:spTree>
    <p:extLst>
      <p:ext uri="{BB962C8B-B14F-4D97-AF65-F5344CB8AC3E}">
        <p14:creationId xmlns:p14="http://schemas.microsoft.com/office/powerpoint/2010/main" val="39079274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17165-B1F3-4503-81F3-12397FD6F90F}" type="slidenum">
              <a:rPr lang="sv-SE" smtClean="0"/>
              <a:t>22</a:t>
            </a:fld>
            <a:endParaRPr lang="sv-SE"/>
          </a:p>
        </p:txBody>
      </p:sp>
    </p:spTree>
    <p:extLst>
      <p:ext uri="{BB962C8B-B14F-4D97-AF65-F5344CB8AC3E}">
        <p14:creationId xmlns:p14="http://schemas.microsoft.com/office/powerpoint/2010/main" val="3907927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DB217165-B1F3-4503-81F3-12397FD6F90F}" type="slidenum">
              <a:rPr lang="sv-SE" smtClean="0"/>
              <a:t>3</a:t>
            </a:fld>
            <a:endParaRPr lang="sv-SE"/>
          </a:p>
        </p:txBody>
      </p:sp>
    </p:spTree>
    <p:extLst>
      <p:ext uri="{BB962C8B-B14F-4D97-AF65-F5344CB8AC3E}">
        <p14:creationId xmlns:p14="http://schemas.microsoft.com/office/powerpoint/2010/main" val="1829554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17165-B1F3-4503-81F3-12397FD6F90F}" type="slidenum">
              <a:rPr lang="sv-SE" smtClean="0"/>
              <a:t>23</a:t>
            </a:fld>
            <a:endParaRPr lang="sv-SE"/>
          </a:p>
        </p:txBody>
      </p:sp>
    </p:spTree>
    <p:extLst>
      <p:ext uri="{BB962C8B-B14F-4D97-AF65-F5344CB8AC3E}">
        <p14:creationId xmlns:p14="http://schemas.microsoft.com/office/powerpoint/2010/main" val="3907927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17165-B1F3-4503-81F3-12397FD6F90F}" type="slidenum">
              <a:rPr lang="sv-SE" smtClean="0"/>
              <a:t>24</a:t>
            </a:fld>
            <a:endParaRPr lang="sv-SE"/>
          </a:p>
        </p:txBody>
      </p:sp>
    </p:spTree>
    <p:extLst>
      <p:ext uri="{BB962C8B-B14F-4D97-AF65-F5344CB8AC3E}">
        <p14:creationId xmlns:p14="http://schemas.microsoft.com/office/powerpoint/2010/main" val="39079274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17165-B1F3-4503-81F3-12397FD6F90F}" type="slidenum">
              <a:rPr lang="sv-SE" smtClean="0"/>
              <a:t>25</a:t>
            </a:fld>
            <a:endParaRPr lang="sv-SE"/>
          </a:p>
        </p:txBody>
      </p:sp>
    </p:spTree>
    <p:extLst>
      <p:ext uri="{BB962C8B-B14F-4D97-AF65-F5344CB8AC3E}">
        <p14:creationId xmlns:p14="http://schemas.microsoft.com/office/powerpoint/2010/main" val="3907927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17165-B1F3-4503-81F3-12397FD6F90F}" type="slidenum">
              <a:rPr lang="sv-SE" smtClean="0"/>
              <a:t>26</a:t>
            </a:fld>
            <a:endParaRPr lang="sv-SE"/>
          </a:p>
        </p:txBody>
      </p:sp>
    </p:spTree>
    <p:extLst>
      <p:ext uri="{BB962C8B-B14F-4D97-AF65-F5344CB8AC3E}">
        <p14:creationId xmlns:p14="http://schemas.microsoft.com/office/powerpoint/2010/main" val="39079274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17165-B1F3-4503-81F3-12397FD6F90F}" type="slidenum">
              <a:rPr lang="sv-SE" smtClean="0"/>
              <a:t>27</a:t>
            </a:fld>
            <a:endParaRPr lang="sv-SE"/>
          </a:p>
        </p:txBody>
      </p:sp>
    </p:spTree>
    <p:extLst>
      <p:ext uri="{BB962C8B-B14F-4D97-AF65-F5344CB8AC3E}">
        <p14:creationId xmlns:p14="http://schemas.microsoft.com/office/powerpoint/2010/main" val="39079274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17165-B1F3-4503-81F3-12397FD6F90F}" type="slidenum">
              <a:rPr lang="sv-SE" smtClean="0"/>
              <a:t>28</a:t>
            </a:fld>
            <a:endParaRPr lang="sv-SE"/>
          </a:p>
        </p:txBody>
      </p:sp>
    </p:spTree>
    <p:extLst>
      <p:ext uri="{BB962C8B-B14F-4D97-AF65-F5344CB8AC3E}">
        <p14:creationId xmlns:p14="http://schemas.microsoft.com/office/powerpoint/2010/main" val="39079274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17165-B1F3-4503-81F3-12397FD6F90F}" type="slidenum">
              <a:rPr lang="sv-SE" smtClean="0"/>
              <a:t>29</a:t>
            </a:fld>
            <a:endParaRPr lang="sv-SE"/>
          </a:p>
        </p:txBody>
      </p:sp>
    </p:spTree>
    <p:extLst>
      <p:ext uri="{BB962C8B-B14F-4D97-AF65-F5344CB8AC3E}">
        <p14:creationId xmlns:p14="http://schemas.microsoft.com/office/powerpoint/2010/main" val="39079274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17165-B1F3-4503-81F3-12397FD6F90F}" type="slidenum">
              <a:rPr lang="sv-SE" smtClean="0"/>
              <a:t>30</a:t>
            </a:fld>
            <a:endParaRPr lang="sv-SE"/>
          </a:p>
        </p:txBody>
      </p:sp>
    </p:spTree>
    <p:extLst>
      <p:ext uri="{BB962C8B-B14F-4D97-AF65-F5344CB8AC3E}">
        <p14:creationId xmlns:p14="http://schemas.microsoft.com/office/powerpoint/2010/main" val="39079274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17165-B1F3-4503-81F3-12397FD6F90F}" type="slidenum">
              <a:rPr lang="sv-SE" smtClean="0"/>
              <a:t>31</a:t>
            </a:fld>
            <a:endParaRPr lang="sv-SE"/>
          </a:p>
        </p:txBody>
      </p:sp>
    </p:spTree>
    <p:extLst>
      <p:ext uri="{BB962C8B-B14F-4D97-AF65-F5344CB8AC3E}">
        <p14:creationId xmlns:p14="http://schemas.microsoft.com/office/powerpoint/2010/main" val="33877186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17165-B1F3-4503-81F3-12397FD6F90F}" type="slidenum">
              <a:rPr lang="sv-SE" smtClean="0"/>
              <a:t>32</a:t>
            </a:fld>
            <a:endParaRPr lang="sv-SE"/>
          </a:p>
        </p:txBody>
      </p:sp>
    </p:spTree>
    <p:extLst>
      <p:ext uri="{BB962C8B-B14F-4D97-AF65-F5344CB8AC3E}">
        <p14:creationId xmlns:p14="http://schemas.microsoft.com/office/powerpoint/2010/main" val="701947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17165-B1F3-4503-81F3-12397FD6F90F}" type="slidenum">
              <a:rPr lang="sv-SE" smtClean="0"/>
              <a:t>6</a:t>
            </a:fld>
            <a:endParaRPr lang="sv-SE"/>
          </a:p>
        </p:txBody>
      </p:sp>
    </p:spTree>
    <p:extLst>
      <p:ext uri="{BB962C8B-B14F-4D97-AF65-F5344CB8AC3E}">
        <p14:creationId xmlns:p14="http://schemas.microsoft.com/office/powerpoint/2010/main" val="18290737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17165-B1F3-4503-81F3-12397FD6F90F}" type="slidenum">
              <a:rPr lang="sv-SE" smtClean="0"/>
              <a:t>33</a:t>
            </a:fld>
            <a:endParaRPr lang="sv-SE"/>
          </a:p>
        </p:txBody>
      </p:sp>
    </p:spTree>
    <p:extLst>
      <p:ext uri="{BB962C8B-B14F-4D97-AF65-F5344CB8AC3E}">
        <p14:creationId xmlns:p14="http://schemas.microsoft.com/office/powerpoint/2010/main" val="7019474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17165-B1F3-4503-81F3-12397FD6F90F}" type="slidenum">
              <a:rPr lang="sv-SE" smtClean="0"/>
              <a:t>34</a:t>
            </a:fld>
            <a:endParaRPr lang="sv-SE"/>
          </a:p>
        </p:txBody>
      </p:sp>
    </p:spTree>
    <p:extLst>
      <p:ext uri="{BB962C8B-B14F-4D97-AF65-F5344CB8AC3E}">
        <p14:creationId xmlns:p14="http://schemas.microsoft.com/office/powerpoint/2010/main" val="7019474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17165-B1F3-4503-81F3-12397FD6F90F}" type="slidenum">
              <a:rPr lang="sv-SE" smtClean="0"/>
              <a:t>35</a:t>
            </a:fld>
            <a:endParaRPr lang="sv-SE"/>
          </a:p>
        </p:txBody>
      </p:sp>
    </p:spTree>
    <p:extLst>
      <p:ext uri="{BB962C8B-B14F-4D97-AF65-F5344CB8AC3E}">
        <p14:creationId xmlns:p14="http://schemas.microsoft.com/office/powerpoint/2010/main" val="39079274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17165-B1F3-4503-81F3-12397FD6F90F}" type="slidenum">
              <a:rPr lang="sv-SE" smtClean="0"/>
              <a:t>40</a:t>
            </a:fld>
            <a:endParaRPr lang="sv-SE"/>
          </a:p>
        </p:txBody>
      </p:sp>
    </p:spTree>
    <p:extLst>
      <p:ext uri="{BB962C8B-B14F-4D97-AF65-F5344CB8AC3E}">
        <p14:creationId xmlns:p14="http://schemas.microsoft.com/office/powerpoint/2010/main" val="39079274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17165-B1F3-4503-81F3-12397FD6F90F}" type="slidenum">
              <a:rPr lang="sv-SE" smtClean="0"/>
              <a:t>41</a:t>
            </a:fld>
            <a:endParaRPr lang="sv-SE"/>
          </a:p>
        </p:txBody>
      </p:sp>
    </p:spTree>
    <p:extLst>
      <p:ext uri="{BB962C8B-B14F-4D97-AF65-F5344CB8AC3E}">
        <p14:creationId xmlns:p14="http://schemas.microsoft.com/office/powerpoint/2010/main" val="39079274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Punkter</a:t>
            </a:r>
            <a:r>
              <a:rPr lang="en-US" dirty="0" smtClean="0"/>
              <a:t> I mitten </a:t>
            </a:r>
            <a:r>
              <a:rPr lang="en-US" dirty="0" err="1" smtClean="0"/>
              <a:t>av</a:t>
            </a:r>
            <a:r>
              <a:rPr lang="en-US" dirty="0" smtClean="0"/>
              <a:t> </a:t>
            </a:r>
            <a:r>
              <a:rPr lang="en-US" dirty="0" err="1" smtClean="0"/>
              <a:t>gången</a:t>
            </a:r>
            <a:r>
              <a:rPr lang="en-US" dirty="0" smtClean="0"/>
              <a:t>….</a:t>
            </a:r>
            <a:r>
              <a:rPr lang="en-US" dirty="0" err="1" smtClean="0"/>
              <a:t>Ska</a:t>
            </a:r>
            <a:r>
              <a:rPr lang="en-US" dirty="0" smtClean="0"/>
              <a:t> </a:t>
            </a:r>
            <a:r>
              <a:rPr lang="en-US" dirty="0" err="1" smtClean="0"/>
              <a:t>bara</a:t>
            </a:r>
            <a:r>
              <a:rPr lang="en-US" dirty="0" smtClean="0"/>
              <a:t> visa </a:t>
            </a:r>
            <a:r>
              <a:rPr lang="en-US" dirty="0" err="1" smtClean="0"/>
              <a:t>resultat</a:t>
            </a:r>
            <a:r>
              <a:rPr lang="en-US" dirty="0" smtClean="0"/>
              <a:t> </a:t>
            </a:r>
            <a:r>
              <a:rPr lang="en-US" dirty="0" err="1" smtClean="0"/>
              <a:t>från</a:t>
            </a:r>
            <a:r>
              <a:rPr lang="en-US" dirty="0" smtClean="0"/>
              <a:t> de </a:t>
            </a:r>
            <a:r>
              <a:rPr lang="en-US" dirty="0" err="1" smtClean="0"/>
              <a:t>närmsta</a:t>
            </a:r>
            <a:r>
              <a:rPr lang="en-US" dirty="0" smtClean="0"/>
              <a:t> </a:t>
            </a:r>
            <a:r>
              <a:rPr lang="en-US" dirty="0" err="1" smtClean="0"/>
              <a:t>punkterna</a:t>
            </a:r>
            <a:r>
              <a:rPr lang="en-US" dirty="0" smtClean="0"/>
              <a:t>,</a:t>
            </a:r>
            <a:r>
              <a:rPr lang="en-US" baseline="0" dirty="0" smtClean="0"/>
              <a:t> de 15 m </a:t>
            </a:r>
            <a:r>
              <a:rPr lang="en-US" baseline="0" dirty="0" err="1" smtClean="0"/>
              <a:t>bakåt</a:t>
            </a:r>
            <a:r>
              <a:rPr lang="en-US" baseline="0" dirty="0" smtClean="0"/>
              <a:t> </a:t>
            </a:r>
            <a:r>
              <a:rPr lang="en-US" baseline="0" dirty="0" err="1" smtClean="0"/>
              <a:t>och</a:t>
            </a:r>
            <a:r>
              <a:rPr lang="en-US" baseline="0" dirty="0" smtClean="0"/>
              <a:t> </a:t>
            </a:r>
            <a:r>
              <a:rPr lang="en-US" baseline="0" dirty="0" err="1" smtClean="0"/>
              <a:t>närmsta</a:t>
            </a:r>
            <a:r>
              <a:rPr lang="en-US" baseline="0" dirty="0" smtClean="0"/>
              <a:t> exit </a:t>
            </a:r>
            <a:r>
              <a:rPr lang="en-US" baseline="0" dirty="0" err="1" smtClean="0"/>
              <a:t>från</a:t>
            </a:r>
            <a:r>
              <a:rPr lang="en-US" baseline="0" dirty="0" smtClean="0"/>
              <a:t> A2T</a:t>
            </a:r>
          </a:p>
          <a:p>
            <a:r>
              <a:rPr lang="en-US" baseline="0" dirty="0" err="1" smtClean="0"/>
              <a:t>Punkterna</a:t>
            </a:r>
            <a:r>
              <a:rPr lang="en-US" baseline="0" dirty="0" smtClean="0"/>
              <a:t> </a:t>
            </a:r>
            <a:r>
              <a:rPr lang="en-US" baseline="0" dirty="0" err="1" smtClean="0"/>
              <a:t>är</a:t>
            </a:r>
            <a:r>
              <a:rPr lang="en-US" baseline="0" dirty="0" smtClean="0"/>
              <a:t> </a:t>
            </a:r>
            <a:r>
              <a:rPr lang="en-US" baseline="0" dirty="0" err="1" smtClean="0"/>
              <a:t>på</a:t>
            </a:r>
            <a:r>
              <a:rPr lang="en-US" baseline="0" dirty="0" smtClean="0"/>
              <a:t> 0.5m, 1.75m </a:t>
            </a:r>
            <a:r>
              <a:rPr lang="en-US" baseline="0" dirty="0" err="1" smtClean="0"/>
              <a:t>och</a:t>
            </a:r>
            <a:r>
              <a:rPr lang="en-US" baseline="0" dirty="0" smtClean="0"/>
              <a:t> 3m</a:t>
            </a:r>
          </a:p>
        </p:txBody>
      </p:sp>
      <p:sp>
        <p:nvSpPr>
          <p:cNvPr id="4" name="Slide Number Placeholder 3"/>
          <p:cNvSpPr>
            <a:spLocks noGrp="1"/>
          </p:cNvSpPr>
          <p:nvPr>
            <p:ph type="sldNum" sz="quarter" idx="10"/>
          </p:nvPr>
        </p:nvSpPr>
        <p:spPr/>
        <p:txBody>
          <a:bodyPr/>
          <a:lstStyle/>
          <a:p>
            <a:fld id="{161A53A7-64CD-4D0E-AAE8-1AC9C79D7085}" type="slidenum">
              <a:rPr lang="sv-SE" smtClean="0">
                <a:solidFill>
                  <a:prstClr val="black"/>
                </a:solidFill>
                <a:latin typeface="Calibri"/>
              </a:rPr>
              <a:pPr/>
              <a:t>42</a:t>
            </a:fld>
            <a:endParaRPr lang="sv-SE" dirty="0">
              <a:solidFill>
                <a:prstClr val="black"/>
              </a:solidFill>
              <a:latin typeface="Calibri"/>
            </a:endParaRPr>
          </a:p>
        </p:txBody>
      </p:sp>
    </p:spTree>
    <p:extLst>
      <p:ext uri="{BB962C8B-B14F-4D97-AF65-F5344CB8AC3E}">
        <p14:creationId xmlns:p14="http://schemas.microsoft.com/office/powerpoint/2010/main" val="11577174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17165-B1F3-4503-81F3-12397FD6F90F}" type="slidenum">
              <a:rPr lang="sv-SE" smtClean="0"/>
              <a:t>46</a:t>
            </a:fld>
            <a:endParaRPr lang="sv-SE"/>
          </a:p>
        </p:txBody>
      </p:sp>
    </p:spTree>
    <p:extLst>
      <p:ext uri="{BB962C8B-B14F-4D97-AF65-F5344CB8AC3E}">
        <p14:creationId xmlns:p14="http://schemas.microsoft.com/office/powerpoint/2010/main" val="39079274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17165-B1F3-4503-81F3-12397FD6F90F}" type="slidenum">
              <a:rPr lang="sv-SE" smtClean="0"/>
              <a:t>47</a:t>
            </a:fld>
            <a:endParaRPr lang="sv-SE"/>
          </a:p>
        </p:txBody>
      </p:sp>
    </p:spTree>
    <p:extLst>
      <p:ext uri="{BB962C8B-B14F-4D97-AF65-F5344CB8AC3E}">
        <p14:creationId xmlns:p14="http://schemas.microsoft.com/office/powerpoint/2010/main" val="39079274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Berätta</a:t>
            </a:r>
            <a:r>
              <a:rPr lang="en-US" dirty="0" smtClean="0"/>
              <a:t> </a:t>
            </a:r>
            <a:r>
              <a:rPr lang="en-US" dirty="0" err="1" smtClean="0"/>
              <a:t>att</a:t>
            </a:r>
            <a:r>
              <a:rPr lang="en-US" dirty="0" smtClean="0"/>
              <a:t> </a:t>
            </a:r>
            <a:r>
              <a:rPr lang="en-US" dirty="0" err="1" smtClean="0"/>
              <a:t>geometrin</a:t>
            </a:r>
            <a:r>
              <a:rPr lang="en-US" dirty="0" smtClean="0"/>
              <a:t> </a:t>
            </a:r>
            <a:r>
              <a:rPr lang="en-US" dirty="0" err="1" smtClean="0"/>
              <a:t>har</a:t>
            </a:r>
            <a:r>
              <a:rPr lang="en-US" dirty="0" smtClean="0"/>
              <a:t> </a:t>
            </a:r>
            <a:r>
              <a:rPr lang="en-US" dirty="0" err="1" smtClean="0"/>
              <a:t>ändrats</a:t>
            </a:r>
            <a:endParaRPr lang="en-US" baseline="0" dirty="0" smtClean="0"/>
          </a:p>
          <a:p>
            <a:r>
              <a:rPr lang="en-US" baseline="0" dirty="0" smtClean="0"/>
              <a:t>Orientation of the burst disks…</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solidFill>
                  <a:prstClr val="black"/>
                </a:solidFill>
                <a:latin typeface="Calibri"/>
              </a:rPr>
              <a:pPr/>
              <a:t>48</a:t>
            </a:fld>
            <a:endParaRPr lang="sv-SE" dirty="0">
              <a:solidFill>
                <a:prstClr val="black"/>
              </a:solidFill>
              <a:latin typeface="Calibri"/>
            </a:endParaRPr>
          </a:p>
        </p:txBody>
      </p:sp>
    </p:spTree>
    <p:extLst>
      <p:ext uri="{BB962C8B-B14F-4D97-AF65-F5344CB8AC3E}">
        <p14:creationId xmlns:p14="http://schemas.microsoft.com/office/powerpoint/2010/main" val="11577174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solidFill>
                  <a:prstClr val="black"/>
                </a:solidFill>
                <a:latin typeface="Calibri"/>
              </a:rPr>
              <a:pPr/>
              <a:t>49</a:t>
            </a:fld>
            <a:endParaRPr lang="sv-SE" dirty="0">
              <a:solidFill>
                <a:prstClr val="black"/>
              </a:solidFill>
              <a:latin typeface="Calibri"/>
            </a:endParaRPr>
          </a:p>
        </p:txBody>
      </p:sp>
    </p:spTree>
    <p:extLst>
      <p:ext uri="{BB962C8B-B14F-4D97-AF65-F5344CB8AC3E}">
        <p14:creationId xmlns:p14="http://schemas.microsoft.com/office/powerpoint/2010/main" val="1157717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17165-B1F3-4503-81F3-12397FD6F90F}" type="slidenum">
              <a:rPr lang="sv-SE" smtClean="0"/>
              <a:t>7</a:t>
            </a:fld>
            <a:endParaRPr lang="sv-SE"/>
          </a:p>
        </p:txBody>
      </p:sp>
    </p:spTree>
    <p:extLst>
      <p:ext uri="{BB962C8B-B14F-4D97-AF65-F5344CB8AC3E}">
        <p14:creationId xmlns:p14="http://schemas.microsoft.com/office/powerpoint/2010/main" val="37549290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solidFill>
                  <a:prstClr val="black"/>
                </a:solidFill>
                <a:latin typeface="Calibri"/>
              </a:rPr>
              <a:pPr/>
              <a:t>56</a:t>
            </a:fld>
            <a:endParaRPr lang="sv-SE" dirty="0">
              <a:solidFill>
                <a:prstClr val="black"/>
              </a:solidFill>
              <a:latin typeface="Calibri"/>
            </a:endParaRPr>
          </a:p>
        </p:txBody>
      </p:sp>
    </p:spTree>
    <p:extLst>
      <p:ext uri="{BB962C8B-B14F-4D97-AF65-F5344CB8AC3E}">
        <p14:creationId xmlns:p14="http://schemas.microsoft.com/office/powerpoint/2010/main" val="20247822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solidFill>
                  <a:prstClr val="black"/>
                </a:solidFill>
                <a:latin typeface="Calibri"/>
              </a:rPr>
              <a:pPr/>
              <a:t>57</a:t>
            </a:fld>
            <a:endParaRPr lang="sv-SE" dirty="0">
              <a:solidFill>
                <a:prstClr val="black"/>
              </a:solidFill>
              <a:latin typeface="Calibri"/>
            </a:endParaRPr>
          </a:p>
        </p:txBody>
      </p:sp>
    </p:spTree>
    <p:extLst>
      <p:ext uri="{BB962C8B-B14F-4D97-AF65-F5344CB8AC3E}">
        <p14:creationId xmlns:p14="http://schemas.microsoft.com/office/powerpoint/2010/main" val="5207161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solidFill>
                  <a:prstClr val="black"/>
                </a:solidFill>
                <a:latin typeface="Calibri"/>
              </a:rPr>
              <a:pPr/>
              <a:t>58</a:t>
            </a:fld>
            <a:endParaRPr lang="sv-SE" dirty="0">
              <a:solidFill>
                <a:prstClr val="black"/>
              </a:solidFill>
              <a:latin typeface="Calibri"/>
            </a:endParaRPr>
          </a:p>
        </p:txBody>
      </p:sp>
    </p:spTree>
    <p:extLst>
      <p:ext uri="{BB962C8B-B14F-4D97-AF65-F5344CB8AC3E}">
        <p14:creationId xmlns:p14="http://schemas.microsoft.com/office/powerpoint/2010/main" val="5207161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solidFill>
                  <a:prstClr val="black"/>
                </a:solidFill>
                <a:latin typeface="Calibri"/>
              </a:rPr>
              <a:pPr/>
              <a:t>59</a:t>
            </a:fld>
            <a:endParaRPr lang="sv-SE" dirty="0">
              <a:solidFill>
                <a:prstClr val="black"/>
              </a:solidFill>
              <a:latin typeface="Calibri"/>
            </a:endParaRPr>
          </a:p>
        </p:txBody>
      </p:sp>
    </p:spTree>
    <p:extLst>
      <p:ext uri="{BB962C8B-B14F-4D97-AF65-F5344CB8AC3E}">
        <p14:creationId xmlns:p14="http://schemas.microsoft.com/office/powerpoint/2010/main" val="5207161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solidFill>
                  <a:prstClr val="black"/>
                </a:solidFill>
                <a:latin typeface="Calibri"/>
              </a:rPr>
              <a:pPr/>
              <a:t>62</a:t>
            </a:fld>
            <a:endParaRPr lang="sv-SE" dirty="0">
              <a:solidFill>
                <a:prstClr val="black"/>
              </a:solidFill>
              <a:latin typeface="Calibri"/>
            </a:endParaRPr>
          </a:p>
        </p:txBody>
      </p:sp>
    </p:spTree>
    <p:extLst>
      <p:ext uri="{BB962C8B-B14F-4D97-AF65-F5344CB8AC3E}">
        <p14:creationId xmlns:p14="http://schemas.microsoft.com/office/powerpoint/2010/main" val="5207161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solidFill>
                  <a:prstClr val="black"/>
                </a:solidFill>
                <a:latin typeface="Calibri"/>
              </a:rPr>
              <a:pPr/>
              <a:t>63</a:t>
            </a:fld>
            <a:endParaRPr lang="sv-SE" dirty="0">
              <a:solidFill>
                <a:prstClr val="black"/>
              </a:solidFill>
              <a:latin typeface="Calibri"/>
            </a:endParaRPr>
          </a:p>
        </p:txBody>
      </p:sp>
    </p:spTree>
    <p:extLst>
      <p:ext uri="{BB962C8B-B14F-4D97-AF65-F5344CB8AC3E}">
        <p14:creationId xmlns:p14="http://schemas.microsoft.com/office/powerpoint/2010/main" val="5207161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solidFill>
                  <a:prstClr val="black"/>
                </a:solidFill>
                <a:latin typeface="Calibri"/>
              </a:rPr>
              <a:pPr/>
              <a:t>64</a:t>
            </a:fld>
            <a:endParaRPr lang="sv-SE" dirty="0">
              <a:solidFill>
                <a:prstClr val="black"/>
              </a:solidFill>
              <a:latin typeface="Calibri"/>
            </a:endParaRPr>
          </a:p>
        </p:txBody>
      </p:sp>
    </p:spTree>
    <p:extLst>
      <p:ext uri="{BB962C8B-B14F-4D97-AF65-F5344CB8AC3E}">
        <p14:creationId xmlns:p14="http://schemas.microsoft.com/office/powerpoint/2010/main" val="5207161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solidFill>
                  <a:prstClr val="black"/>
                </a:solidFill>
                <a:latin typeface="Calibri"/>
              </a:rPr>
              <a:pPr/>
              <a:t>65</a:t>
            </a:fld>
            <a:endParaRPr lang="sv-SE" dirty="0">
              <a:solidFill>
                <a:prstClr val="black"/>
              </a:solidFill>
              <a:latin typeface="Calibri"/>
            </a:endParaRPr>
          </a:p>
        </p:txBody>
      </p:sp>
    </p:spTree>
    <p:extLst>
      <p:ext uri="{BB962C8B-B14F-4D97-AF65-F5344CB8AC3E}">
        <p14:creationId xmlns:p14="http://schemas.microsoft.com/office/powerpoint/2010/main" val="520716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17165-B1F3-4503-81F3-12397FD6F90F}" type="slidenum">
              <a:rPr lang="sv-SE" smtClean="0"/>
              <a:t>8</a:t>
            </a:fld>
            <a:endParaRPr lang="sv-SE"/>
          </a:p>
        </p:txBody>
      </p:sp>
    </p:spTree>
    <p:extLst>
      <p:ext uri="{BB962C8B-B14F-4D97-AF65-F5344CB8AC3E}">
        <p14:creationId xmlns:p14="http://schemas.microsoft.com/office/powerpoint/2010/main" val="701947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17165-B1F3-4503-81F3-12397FD6F90F}" type="slidenum">
              <a:rPr lang="sv-SE" smtClean="0"/>
              <a:t>9</a:t>
            </a:fld>
            <a:endParaRPr lang="sv-SE"/>
          </a:p>
        </p:txBody>
      </p:sp>
    </p:spTree>
    <p:extLst>
      <p:ext uri="{BB962C8B-B14F-4D97-AF65-F5344CB8AC3E}">
        <p14:creationId xmlns:p14="http://schemas.microsoft.com/office/powerpoint/2010/main" val="701947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17165-B1F3-4503-81F3-12397FD6F90F}" type="slidenum">
              <a:rPr lang="sv-SE" smtClean="0"/>
              <a:t>10</a:t>
            </a:fld>
            <a:endParaRPr lang="sv-SE"/>
          </a:p>
        </p:txBody>
      </p:sp>
    </p:spTree>
    <p:extLst>
      <p:ext uri="{BB962C8B-B14F-4D97-AF65-F5344CB8AC3E}">
        <p14:creationId xmlns:p14="http://schemas.microsoft.com/office/powerpoint/2010/main" val="2072725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17165-B1F3-4503-81F3-12397FD6F90F}" type="slidenum">
              <a:rPr lang="sv-SE" smtClean="0"/>
              <a:t>11</a:t>
            </a:fld>
            <a:endParaRPr lang="sv-SE"/>
          </a:p>
        </p:txBody>
      </p:sp>
    </p:spTree>
    <p:extLst>
      <p:ext uri="{BB962C8B-B14F-4D97-AF65-F5344CB8AC3E}">
        <p14:creationId xmlns:p14="http://schemas.microsoft.com/office/powerpoint/2010/main" val="2072725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17165-B1F3-4503-81F3-12397FD6F90F}" type="slidenum">
              <a:rPr lang="sv-SE" smtClean="0"/>
              <a:t>12</a:t>
            </a:fld>
            <a:endParaRPr lang="sv-SE"/>
          </a:p>
        </p:txBody>
      </p:sp>
    </p:spTree>
    <p:extLst>
      <p:ext uri="{BB962C8B-B14F-4D97-AF65-F5344CB8AC3E}">
        <p14:creationId xmlns:p14="http://schemas.microsoft.com/office/powerpoint/2010/main" val="3907927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216C5678-EE20-4FA5-88E2-6E0BD67A2E26}" type="datetime1">
              <a:rPr lang="en-US" smtClean="0"/>
              <a:pPr/>
              <a:t>28/09/16</a:t>
            </a:fld>
            <a:endParaRPr lang="en-US" dirty="0"/>
          </a:p>
        </p:txBody>
      </p:sp>
      <p:sp>
        <p:nvSpPr>
          <p:cNvPr id="8" name="Slide Number Placeholder 7"/>
          <p:cNvSpPr>
            <a:spLocks noGrp="1"/>
          </p:cNvSpPr>
          <p:nvPr>
            <p:ph type="sldNum" sz="quarter" idx="11"/>
          </p:nvPr>
        </p:nvSpPr>
        <p:spPr/>
        <p:txBody>
          <a:bodyPr/>
          <a:lstStyle/>
          <a:p>
            <a:fld id="{BA9B540C-44DA-4F69-89C9-7C84606640D3}" type="slidenum">
              <a:rPr lang="en-US" smtClean="0"/>
              <a:pPr/>
              <a:t>‹#›</a:t>
            </a:fld>
            <a:endParaRPr lang="en-US" dirty="0"/>
          </a:p>
        </p:txBody>
      </p:sp>
      <p:sp>
        <p:nvSpPr>
          <p:cNvPr id="9" name="Footer Placeholder 8"/>
          <p:cNvSpPr>
            <a:spLocks noGrp="1"/>
          </p:cNvSpPr>
          <p:nvPr>
            <p:ph type="ftr" sz="quarter" idx="12"/>
          </p:nvPr>
        </p:nvSpPr>
        <p:spPr/>
        <p:txBody>
          <a:bodyPr/>
          <a:lstStyle/>
          <a:p>
            <a:r>
              <a:rPr lang="en-US" smtClean="0"/>
              <a:t>Footer Text</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051B39-B140-43FE-96DB-472A2B59CE7C}" type="datetime1">
              <a:rPr lang="en-US" smtClean="0"/>
              <a:pPr/>
              <a:t>28/09/16</a:t>
            </a:fld>
            <a:endParaRPr lang="en-US"/>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600BB2-27C5-458B-ABCE-839C88CF47CE}" type="datetime1">
              <a:rPr lang="en-US" smtClean="0"/>
              <a:pPr/>
              <a:t>28/09/16</a:t>
            </a:fld>
            <a:endParaRPr lang="en-US"/>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solidFill>
                  <a:prstClr val="black">
                    <a:tint val="75000"/>
                  </a:prstClr>
                </a:solidFill>
                <a:latin typeface="Calibri"/>
              </a:rPr>
              <a:pPr/>
              <a:t>28/09/16</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35507282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6EB99CB0-346B-43FA-9EE6-F90C3F3BC0BA}" type="datetime1">
              <a:rPr lang="sv-SE" smtClean="0">
                <a:solidFill>
                  <a:prstClr val="black">
                    <a:tint val="75000"/>
                  </a:prstClr>
                </a:solidFill>
                <a:latin typeface="Calibri"/>
              </a:rPr>
              <a:pPr/>
              <a:t>28/09/16</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2735730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solidFill>
                  <a:prstClr val="black">
                    <a:tint val="75000"/>
                  </a:prstClr>
                </a:solidFill>
                <a:latin typeface="Calibri"/>
              </a:rPr>
              <a:pPr/>
              <a:t>28/09/16</a:t>
            </a:fld>
            <a:endParaRPr lang="sv-SE"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186868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solidFill>
                  <a:prstClr val="black">
                    <a:tint val="75000"/>
                  </a:prstClr>
                </a:solidFill>
                <a:latin typeface="Calibri"/>
              </a:rPr>
              <a:pPr/>
              <a:t>28/09/16</a:t>
            </a:fld>
            <a:endParaRPr lang="sv-SE"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rgbClr val="0094CA"/>
              </a:solidFill>
              <a:latin typeface="Calibri"/>
            </a:endParaRPr>
          </a:p>
        </p:txBody>
      </p:sp>
    </p:spTree>
    <p:extLst>
      <p:ext uri="{BB962C8B-B14F-4D97-AF65-F5344CB8AC3E}">
        <p14:creationId xmlns:p14="http://schemas.microsoft.com/office/powerpoint/2010/main" val="194430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solidFill>
                  <a:prstClr val="black">
                    <a:tint val="75000"/>
                  </a:prstClr>
                </a:solidFill>
                <a:latin typeface="Calibri"/>
              </a:rPr>
              <a:pPr/>
              <a:t>28/09/16</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189842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6EB99CB0-346B-43FA-9EE6-F90C3F3BC0BA}" type="datetime1">
              <a:rPr lang="sv-SE" smtClean="0">
                <a:solidFill>
                  <a:prstClr val="black">
                    <a:tint val="75000"/>
                  </a:prstClr>
                </a:solidFill>
                <a:latin typeface="Calibri"/>
              </a:rPr>
              <a:pPr/>
              <a:t>28/09/16</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2165870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solidFill>
                  <a:prstClr val="black">
                    <a:tint val="75000"/>
                  </a:prstClr>
                </a:solidFill>
                <a:latin typeface="Calibri"/>
              </a:rPr>
              <a:pPr/>
              <a:t>28/09/16</a:t>
            </a:fld>
            <a:endParaRPr lang="sv-SE"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3525154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solidFill>
                  <a:prstClr val="black">
                    <a:tint val="75000"/>
                  </a:prstClr>
                </a:solidFill>
                <a:latin typeface="Calibri"/>
              </a:rPr>
              <a:pPr/>
              <a:t>28/09/16</a:t>
            </a:fld>
            <a:endParaRPr lang="sv-SE"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rgbClr val="0094CA"/>
              </a:solidFill>
              <a:latin typeface="Calibri"/>
            </a:endParaRPr>
          </a:p>
        </p:txBody>
      </p:sp>
    </p:spTree>
    <p:extLst>
      <p:ext uri="{BB962C8B-B14F-4D97-AF65-F5344CB8AC3E}">
        <p14:creationId xmlns:p14="http://schemas.microsoft.com/office/powerpoint/2010/main" val="4076499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B11D738E-8962-435F-8C43-147B8DD7E819}" type="datetime1">
              <a:rPr lang="en-US" smtClean="0"/>
              <a:pPr/>
              <a:t>28/09/16</a:t>
            </a:fld>
            <a:endParaRPr lang="en-US"/>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CAEA93-55E7-4DA9-90C2-089A26EEFEC4}" type="datetime1">
              <a:rPr lang="en-US" smtClean="0"/>
              <a:pPr/>
              <a:t>28/09/16</a:t>
            </a:fld>
            <a:endParaRPr lang="en-US"/>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E34CF3C7-6809-4F39-BD67-A75817BDDE0A}" type="datetime1">
              <a:rPr lang="en-US" smtClean="0"/>
              <a:pPr/>
              <a:t>28/09/16</a:t>
            </a:fld>
            <a:endParaRPr lang="en-US"/>
          </a:p>
        </p:txBody>
      </p:sp>
      <p:sp>
        <p:nvSpPr>
          <p:cNvPr id="6" name="Footer Placeholder 5"/>
          <p:cNvSpPr>
            <a:spLocks noGrp="1"/>
          </p:cNvSpPr>
          <p:nvPr>
            <p:ph type="ftr" sz="quarter" idx="11"/>
          </p:nvPr>
        </p:nvSpPr>
        <p:spPr/>
        <p:txBody>
          <a:bodyPr/>
          <a:lstStyle/>
          <a:p>
            <a:r>
              <a:rPr lang="en-US" smtClean="0"/>
              <a:t>Footer Text</a:t>
            </a:r>
            <a:endParaRPr lang="en-US"/>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F7EAEB24-CE78-465C-A726-91D0868FA48F}" type="datetime1">
              <a:rPr lang="en-US" smtClean="0"/>
              <a:pPr/>
              <a:t>28/09/16</a:t>
            </a:fld>
            <a:endParaRPr lang="en-US"/>
          </a:p>
        </p:txBody>
      </p:sp>
      <p:sp>
        <p:nvSpPr>
          <p:cNvPr id="8" name="Footer Placeholder 7"/>
          <p:cNvSpPr>
            <a:spLocks noGrp="1"/>
          </p:cNvSpPr>
          <p:nvPr>
            <p:ph type="ftr" sz="quarter" idx="11"/>
          </p:nvPr>
        </p:nvSpPr>
        <p:spPr/>
        <p:txBody>
          <a:bodyPr/>
          <a:lstStyle/>
          <a:p>
            <a:r>
              <a:rPr lang="en-US" smtClean="0"/>
              <a:t>Footer Text</a:t>
            </a:r>
            <a:endParaRPr lang="en-US"/>
          </a:p>
        </p:txBody>
      </p:sp>
      <p:sp>
        <p:nvSpPr>
          <p:cNvPr id="9" name="Slide Number Placeholder 8"/>
          <p:cNvSpPr>
            <a:spLocks noGrp="1"/>
          </p:cNvSpPr>
          <p:nvPr>
            <p:ph type="sldNum" sz="quarter" idx="12"/>
          </p:nvPr>
        </p:nvSpPr>
        <p:spPr/>
        <p:txBody>
          <a:bodyPr/>
          <a:lstStyle/>
          <a:p>
            <a:fld id="{BA9B540C-44DA-4F69-89C9-7C84606640D3}" type="slidenum">
              <a:rPr lang="en-US" smtClean="0"/>
              <a:pPr/>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0BAADF0-1749-4E8B-9691-B44A5F8C0895}" type="datetime1">
              <a:rPr lang="en-US" smtClean="0"/>
              <a:pPr/>
              <a:t>28/09/16</a:t>
            </a:fld>
            <a:endParaRPr lang="en-US"/>
          </a:p>
        </p:txBody>
      </p:sp>
      <p:sp>
        <p:nvSpPr>
          <p:cNvPr id="4" name="Footer Placeholder 3"/>
          <p:cNvSpPr>
            <a:spLocks noGrp="1"/>
          </p:cNvSpPr>
          <p:nvPr>
            <p:ph type="ftr" sz="quarter" idx="11"/>
          </p:nvPr>
        </p:nvSpPr>
        <p:spPr/>
        <p:txBody>
          <a:bodyPr/>
          <a:lstStyle/>
          <a:p>
            <a:r>
              <a:rPr lang="en-US" smtClean="0"/>
              <a:t>Footer Text</a:t>
            </a:r>
            <a:endParaRPr lang="en-US"/>
          </a:p>
        </p:txBody>
      </p:sp>
      <p:sp>
        <p:nvSpPr>
          <p:cNvPr id="5" name="Slide Number Placeholder 4"/>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AF628A-A867-4937-BBE5-207DB6F9C51A}" type="datetime1">
              <a:rPr lang="en-US" smtClean="0"/>
              <a:pPr/>
              <a:t>28/09/16</a:t>
            </a:fld>
            <a:endParaRPr lang="en-US"/>
          </a:p>
        </p:txBody>
      </p:sp>
      <p:sp>
        <p:nvSpPr>
          <p:cNvPr id="3" name="Footer Placeholder 2"/>
          <p:cNvSpPr>
            <a:spLocks noGrp="1"/>
          </p:cNvSpPr>
          <p:nvPr>
            <p:ph type="ftr" sz="quarter" idx="11"/>
          </p:nvPr>
        </p:nvSpPr>
        <p:spPr/>
        <p:txBody>
          <a:bodyPr/>
          <a:lstStyle/>
          <a:p>
            <a:r>
              <a:rPr lang="en-US" smtClean="0"/>
              <a:t>Footer Text</a:t>
            </a:r>
            <a:endParaRPr lang="en-US"/>
          </a:p>
        </p:txBody>
      </p:sp>
      <p:sp>
        <p:nvSpPr>
          <p:cNvPr id="4" name="Slide Number Placeholder 3"/>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8BBB94-68E6-4675-A946-F1C5994EDBD7}" type="datetime1">
              <a:rPr lang="en-US" smtClean="0"/>
              <a:pPr/>
              <a:t>28/09/16</a:t>
            </a:fld>
            <a:endParaRPr lang="en-US"/>
          </a:p>
        </p:txBody>
      </p:sp>
      <p:sp>
        <p:nvSpPr>
          <p:cNvPr id="6" name="Footer Placeholder 5"/>
          <p:cNvSpPr>
            <a:spLocks noGrp="1"/>
          </p:cNvSpPr>
          <p:nvPr>
            <p:ph type="ftr" sz="quarter" idx="11"/>
          </p:nvPr>
        </p:nvSpPr>
        <p:spPr/>
        <p:txBody>
          <a:bodyPr/>
          <a:lstStyle/>
          <a:p>
            <a:r>
              <a:rPr lang="en-US" smtClean="0"/>
              <a:t>Footer Text</a:t>
            </a:r>
            <a:endParaRPr lang="en-US"/>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3B8377-21E3-4835-B75D-4E2847E2750F}" type="datetime1">
              <a:rPr lang="en-US" smtClean="0"/>
              <a:pPr/>
              <a:t>28/09/16</a:t>
            </a:fld>
            <a:endParaRPr lang="en-US"/>
          </a:p>
        </p:txBody>
      </p:sp>
      <p:sp>
        <p:nvSpPr>
          <p:cNvPr id="6" name="Footer Placeholder 5"/>
          <p:cNvSpPr>
            <a:spLocks noGrp="1"/>
          </p:cNvSpPr>
          <p:nvPr>
            <p:ph type="ftr" sz="quarter" idx="11"/>
          </p:nvPr>
        </p:nvSpPr>
        <p:spPr/>
        <p:txBody>
          <a:bodyPr/>
          <a:lstStyle/>
          <a:p>
            <a:r>
              <a:rPr lang="en-US" smtClean="0"/>
              <a:t>Footer Text</a:t>
            </a:r>
            <a:endParaRPr lang="en-US"/>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theme" Target="../theme/theme3.xml"/><Relationship Id="rId1" Type="http://schemas.openxmlformats.org/officeDocument/2006/relationships/slideLayout" Target="../slideLayouts/slideLayout16.xml"/><Relationship Id="rId2"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B0C4986D-6BE9-4264-908F-02DB36FD8D6C}" type="datetime1">
              <a:rPr lang="en-US" smtClean="0"/>
              <a:pPr/>
              <a:t>28/09/16</a:t>
            </a:fld>
            <a:endParaRPr lang="en-US" dirty="0"/>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US" smtClean="0"/>
              <a:t>Footer Text</a:t>
            </a:r>
            <a:endParaRPr lang="en-US" dirty="0"/>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BA9B540C-44DA-4F69-89C9-7C84606640D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dirty="0"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3233B-D569-4A6E-878F-CDE152514C47}" type="datetime1">
              <a:rPr lang="sv-SE" smtClean="0">
                <a:solidFill>
                  <a:prstClr val="black">
                    <a:tint val="75000"/>
                  </a:prstClr>
                </a:solidFill>
                <a:latin typeface="Calibri"/>
              </a:rPr>
              <a:pPr/>
              <a:t>28/09/16</a:t>
            </a:fld>
            <a:endParaRPr lang="sv-SE"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41594445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dirty="0"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3233B-D569-4A6E-878F-CDE152514C47}" type="datetime1">
              <a:rPr lang="sv-SE" smtClean="0">
                <a:solidFill>
                  <a:prstClr val="black">
                    <a:tint val="75000"/>
                  </a:prstClr>
                </a:solidFill>
                <a:latin typeface="Calibri"/>
              </a:rPr>
              <a:pPr/>
              <a:t>28/09/16</a:t>
            </a:fld>
            <a:endParaRPr lang="sv-SE"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272383059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hyperlink" Target="mailto:duy.phan@esss.se"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microsoft.com/office/2007/relationships/media" Target="../media/media2.mp4"/><Relationship Id="rId4" Type="http://schemas.openxmlformats.org/officeDocument/2006/relationships/video" Target="../media/media2.mp4"/><Relationship Id="rId5" Type="http://schemas.openxmlformats.org/officeDocument/2006/relationships/slideLayout" Target="../slideLayouts/slideLayout2.xml"/><Relationship Id="rId6" Type="http://schemas.openxmlformats.org/officeDocument/2006/relationships/notesSlide" Target="../notesSlides/notesSlide13.xml"/><Relationship Id="rId7" Type="http://schemas.openxmlformats.org/officeDocument/2006/relationships/image" Target="../media/image56.png"/><Relationship Id="rId8" Type="http://schemas.openxmlformats.org/officeDocument/2006/relationships/image" Target="../media/image57.png"/><Relationship Id="rId1" Type="http://schemas.microsoft.com/office/2007/relationships/media" Target="../media/media1.mp4"/><Relationship Id="rId2" Type="http://schemas.openxmlformats.org/officeDocument/2006/relationships/video" Target="../media/media1.mp4"/></Relationships>
</file>

<file path=ppt/slides/_rels/slide17.xml.rels><?xml version="1.0" encoding="UTF-8" standalone="yes"?>
<Relationships xmlns="http://schemas.openxmlformats.org/package/2006/relationships"><Relationship Id="rId3" Type="http://schemas.microsoft.com/office/2007/relationships/media" Target="../media/media4.mp4"/><Relationship Id="rId4" Type="http://schemas.openxmlformats.org/officeDocument/2006/relationships/video" Target="../media/media4.mp4"/><Relationship Id="rId5" Type="http://schemas.openxmlformats.org/officeDocument/2006/relationships/slideLayout" Target="../slideLayouts/slideLayout2.xml"/><Relationship Id="rId6" Type="http://schemas.openxmlformats.org/officeDocument/2006/relationships/notesSlide" Target="../notesSlides/notesSlide14.xml"/><Relationship Id="rId7" Type="http://schemas.openxmlformats.org/officeDocument/2006/relationships/image" Target="../media/image58.png"/><Relationship Id="rId8" Type="http://schemas.openxmlformats.org/officeDocument/2006/relationships/image" Target="../media/image59.png"/><Relationship Id="rId1" Type="http://schemas.microsoft.com/office/2007/relationships/media" Target="../media/media3.mp4"/><Relationship Id="rId2" Type="http://schemas.openxmlformats.org/officeDocument/2006/relationships/video" Target="../media/media3.mp4"/></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jpeg"/><Relationship Id="rId7" Type="http://schemas.openxmlformats.org/officeDocument/2006/relationships/image" Target="../media/image64.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hyperlink" Target="https://indico.esss.lu.se/event/438/" TargetMode="External"/><Relationship Id="rId4" Type="http://schemas.openxmlformats.org/officeDocument/2006/relationships/image" Target="../media/image65.png"/><Relationship Id="rId5" Type="http://schemas.openxmlformats.org/officeDocument/2006/relationships/image" Target="../media/image66.gif"/><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69.jpeg"/><Relationship Id="rId9" Type="http://schemas.openxmlformats.org/officeDocument/2006/relationships/image" Target="../media/image70.png"/><Relationship Id="rId10"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chess.esss.lu.se/enovia/link/ESS-0038692/21308.51166.6144.45848/valid"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indico.esss.lu.se/event/542/" TargetMode="External"/><Relationship Id="rId4" Type="http://schemas.openxmlformats.org/officeDocument/2006/relationships/image" Target="../media/image68.png"/><Relationship Id="rId5"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hyperlink" Target="https://indico.esss.lu.se/event/625/" TargetMode="External"/><Relationship Id="rId4" Type="http://schemas.openxmlformats.org/officeDocument/2006/relationships/image" Target="../media/image68.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7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76.jpeg"/></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png"/><Relationship Id="rId5" Type="http://schemas.openxmlformats.org/officeDocument/2006/relationships/image" Target="../media/image79.jpeg"/><Relationship Id="rId6" Type="http://schemas.openxmlformats.org/officeDocument/2006/relationships/image" Target="../media/image80.jp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hyperlink" Target="mailto:duy.phan@esss.se" TargetMode="External"/><Relationship Id="rId4"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1" Type="http://schemas.openxmlformats.org/officeDocument/2006/relationships/image" Target="../media/image12.jpeg"/><Relationship Id="rId12"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jpeg"/><Relationship Id="rId7" Type="http://schemas.openxmlformats.org/officeDocument/2006/relationships/image" Target="../media/image8.png"/><Relationship Id="rId8" Type="http://schemas.openxmlformats.org/officeDocument/2006/relationships/image" Target="../media/image9.jpeg"/><Relationship Id="rId9" Type="http://schemas.openxmlformats.org/officeDocument/2006/relationships/image" Target="../media/image10.jpeg"/><Relationship Id="rId10" Type="http://schemas.openxmlformats.org/officeDocument/2006/relationships/image" Target="../media/image1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10.jpeg"/><Relationship Id="rId5" Type="http://schemas.openxmlformats.org/officeDocument/2006/relationships/image" Target="../media/image85.jpe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86.png"/></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jpeg"/><Relationship Id="rId5" Type="http://schemas.openxmlformats.org/officeDocument/2006/relationships/image" Target="../media/image93.jpeg"/><Relationship Id="rId6" Type="http://schemas.openxmlformats.org/officeDocument/2006/relationships/image" Target="../media/image94.jpe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jpeg"/><Relationship Id="rId3" Type="http://schemas.openxmlformats.org/officeDocument/2006/relationships/image" Target="../media/image9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jpeg"/><Relationship Id="rId3" Type="http://schemas.openxmlformats.org/officeDocument/2006/relationships/image" Target="../media/image98.jpeg"/></Relationships>
</file>

<file path=ppt/slides/_rels/slide38.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101.jpeg"/><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39.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104.jpeg"/><Relationship Id="rId1" Type="http://schemas.openxmlformats.org/officeDocument/2006/relationships/slideLayout" Target="../slideLayouts/slideLayout2.xml"/><Relationship Id="rId2" Type="http://schemas.openxmlformats.org/officeDocument/2006/relationships/image" Target="../media/image10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1.xml.rels><?xml version="1.0" encoding="UTF-8" standalone="yes"?>
<Relationships xmlns="http://schemas.openxmlformats.org/package/2006/relationships"><Relationship Id="rId3" Type="http://schemas.microsoft.com/office/2007/relationships/media" Target="../media/media3.mp4"/><Relationship Id="rId4" Type="http://schemas.openxmlformats.org/officeDocument/2006/relationships/video" Target="../media/media3.mp4"/><Relationship Id="rId5" Type="http://schemas.openxmlformats.org/officeDocument/2006/relationships/slideLayout" Target="../slideLayouts/slideLayout2.xml"/><Relationship Id="rId6" Type="http://schemas.openxmlformats.org/officeDocument/2006/relationships/notesSlide" Target="../notesSlides/notesSlide34.xml"/><Relationship Id="rId7" Type="http://schemas.openxmlformats.org/officeDocument/2006/relationships/image" Target="../media/image107.png"/><Relationship Id="rId8" Type="http://schemas.openxmlformats.org/officeDocument/2006/relationships/image" Target="../media/image108.png"/><Relationship Id="rId1" Type="http://schemas.microsoft.com/office/2007/relationships/media" Target="../media/media5.mp4"/><Relationship Id="rId2" Type="http://schemas.openxmlformats.org/officeDocument/2006/relationships/video" Target="../media/media5.mp4"/></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0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JPG"/><Relationship Id="rId3" Type="http://schemas.openxmlformats.org/officeDocument/2006/relationships/image" Target="../media/image11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JPG"/><Relationship Id="rId3" Type="http://schemas.openxmlformats.org/officeDocument/2006/relationships/image" Target="../media/image11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JPG"/><Relationship Id="rId3" Type="http://schemas.openxmlformats.org/officeDocument/2006/relationships/image" Target="../media/image115.JP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116.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7.xml"/><Relationship Id="rId5" Type="http://schemas.openxmlformats.org/officeDocument/2006/relationships/image" Target="../media/image117.png"/><Relationship Id="rId1" Type="http://schemas.microsoft.com/office/2007/relationships/media" Target="../media/media6.mp4"/><Relationship Id="rId2" Type="http://schemas.openxmlformats.org/officeDocument/2006/relationships/video" Target="../media/media6.mp4"/></Relationships>
</file>

<file path=ppt/slides/_rels/slide48.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png"/><Relationship Id="rId5" Type="http://schemas.openxmlformats.org/officeDocument/2006/relationships/image" Target="../media/image120.png"/><Relationship Id="rId6" Type="http://schemas.openxmlformats.org/officeDocument/2006/relationships/image" Target="../media/image121.png"/><Relationship Id="rId1" Type="http://schemas.openxmlformats.org/officeDocument/2006/relationships/slideLayout" Target="../slideLayouts/slideLayout17.xml"/><Relationship Id="rId2" Type="http://schemas.openxmlformats.org/officeDocument/2006/relationships/notesSlide" Target="../notesSlides/notesSlide3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12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eg"/><Relationship Id="rId5" Type="http://schemas.openxmlformats.org/officeDocument/2006/relationships/hyperlink" Target="https://chess.esss.lu.se/enovia/link/ESS-0038692/21308.51166.6144.45848/valid" TargetMode="External"/><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1" Type="http://schemas.openxmlformats.org/officeDocument/2006/relationships/slideLayout" Target="../slideLayouts/slideLayout13.xml"/><Relationship Id="rId2" Type="http://schemas.openxmlformats.org/officeDocument/2006/relationships/chart" Target="../charts/chart1.xml"/></Relationships>
</file>

<file path=ppt/slides/_rels/slide51.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1" Type="http://schemas.openxmlformats.org/officeDocument/2006/relationships/slideLayout" Target="../slideLayouts/slideLayout13.xml"/><Relationship Id="rId2" Type="http://schemas.openxmlformats.org/officeDocument/2006/relationships/chart" Target="../charts/char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1" Type="http://schemas.openxmlformats.org/officeDocument/2006/relationships/slideLayout" Target="../slideLayouts/slideLayout13.xml"/><Relationship Id="rId2" Type="http://schemas.openxmlformats.org/officeDocument/2006/relationships/chart" Target="../charts/chart3.xml"/></Relationships>
</file>

<file path=ppt/slides/_rels/slide53.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1" Type="http://schemas.openxmlformats.org/officeDocument/2006/relationships/slideLayout" Target="../slideLayouts/slideLayout13.xml"/><Relationship Id="rId2" Type="http://schemas.openxmlformats.org/officeDocument/2006/relationships/chart" Target="../charts/chart4.xml"/></Relationships>
</file>

<file path=ppt/slides/_rels/slide54.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1" Type="http://schemas.openxmlformats.org/officeDocument/2006/relationships/slideLayout" Target="../slideLayouts/slideLayout13.xml"/><Relationship Id="rId2" Type="http://schemas.openxmlformats.org/officeDocument/2006/relationships/chart" Target="../charts/chart5.xml"/></Relationships>
</file>

<file path=ppt/slides/_rels/slide55.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1" Type="http://schemas.openxmlformats.org/officeDocument/2006/relationships/slideLayout" Target="../slideLayouts/slideLayout13.xml"/><Relationship Id="rId2" Type="http://schemas.openxmlformats.org/officeDocument/2006/relationships/chart" Target="../charts/char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126.png"/><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127.png"/><Relationship Id="rId5" Type="http://schemas.openxmlformats.org/officeDocument/2006/relationships/image" Target="../media/image128.png"/><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129.png"/><Relationship Id="rId5" Type="http://schemas.openxmlformats.org/officeDocument/2006/relationships/image" Target="../media/image130.png"/><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6.xml.rels><?xml version="1.0" encoding="UTF-8" standalone="yes"?>
<Relationships xmlns="http://schemas.openxmlformats.org/package/2006/relationships"><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image" Target="../media/image27.png"/><Relationship Id="rId14" Type="http://schemas.openxmlformats.org/officeDocument/2006/relationships/image" Target="../media/image28.jpeg"/><Relationship Id="rId15" Type="http://schemas.openxmlformats.org/officeDocument/2006/relationships/image" Target="../media/image29.png"/><Relationship Id="rId16" Type="http://schemas.openxmlformats.org/officeDocument/2006/relationships/image" Target="../media/image30.png"/><Relationship Id="rId17" Type="http://schemas.openxmlformats.org/officeDocument/2006/relationships/image" Target="../media/image31.png"/><Relationship Id="rId18"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jpeg"/><Relationship Id="rId9" Type="http://schemas.openxmlformats.org/officeDocument/2006/relationships/image" Target="../media/image23.png"/><Relationship Id="rId10" Type="http://schemas.openxmlformats.org/officeDocument/2006/relationships/image" Target="../media/image2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2.png"/><Relationship Id="rId3" Type="http://schemas.openxmlformats.org/officeDocument/2006/relationships/image" Target="../media/image131.png"/></Relationships>
</file>

<file path=ppt/slides/_rels/slide62.xml.rels><?xml version="1.0" encoding="UTF-8" standalone="yes"?>
<Relationships xmlns="http://schemas.openxmlformats.org/package/2006/relationships"><Relationship Id="rId3" Type="http://schemas.openxmlformats.org/officeDocument/2006/relationships/image" Target="../media/image133.jpeg"/><Relationship Id="rId4" Type="http://schemas.openxmlformats.org/officeDocument/2006/relationships/image" Target="../media/image134.png"/><Relationship Id="rId5" Type="http://schemas.openxmlformats.org/officeDocument/2006/relationships/image" Target="../media/image135.jpeg"/><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63.xml.rels><?xml version="1.0" encoding="UTF-8" standalone="yes"?>
<Relationships xmlns="http://schemas.openxmlformats.org/package/2006/relationships"><Relationship Id="rId3" Type="http://schemas.openxmlformats.org/officeDocument/2006/relationships/image" Target="../media/image133.jpeg"/><Relationship Id="rId4" Type="http://schemas.openxmlformats.org/officeDocument/2006/relationships/image" Target="../media/image135.jpeg"/><Relationship Id="rId5" Type="http://schemas.openxmlformats.org/officeDocument/2006/relationships/image" Target="../media/image123.png"/><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64.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33.jpeg"/><Relationship Id="rId5" Type="http://schemas.openxmlformats.org/officeDocument/2006/relationships/hyperlink" Target="https://ess-ics.atlassian.net/wiki/download/attachments/29655221/WP5_SafetySizing__nt-safety-devices-2015-01-14.docx?version=1&amp;modificationDate=1426093011056&amp;api=v2" TargetMode="External"/><Relationship Id="rId6" Type="http://schemas.openxmlformats.org/officeDocument/2006/relationships/image" Target="../media/image137.jpeg"/><Relationship Id="rId7" Type="http://schemas.openxmlformats.org/officeDocument/2006/relationships/image" Target="../media/image134.png"/><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65.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33.jpeg"/><Relationship Id="rId5" Type="http://schemas.openxmlformats.org/officeDocument/2006/relationships/hyperlink" Target="https://ess-ics.atlassian.net/wiki/download/attachments/29655221/WP5_SafetySizing__nt-safety-devices-2015-01-14.docx?version=1&amp;modificationDate=1426093011056&amp;api=v2" TargetMode="External"/><Relationship Id="rId6" Type="http://schemas.openxmlformats.org/officeDocument/2006/relationships/image" Target="../media/image137.jpeg"/><Relationship Id="rId7" Type="http://schemas.openxmlformats.org/officeDocument/2006/relationships/image" Target="../media/image123.png"/><Relationship Id="rId1" Type="http://schemas.openxmlformats.org/officeDocument/2006/relationships/slideLayout" Target="../slideLayouts/slideLayout13.xml"/><Relationship Id="rId2" Type="http://schemas.openxmlformats.org/officeDocument/2006/relationships/notesSlide" Target="../notesSlides/notesSlide4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9.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jpe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hyperlink" Target="https://chess.esss.lu.se/enovia/link/ESS-0063324/21308.51166.24064.16278/valid" TargetMode="External"/><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hyperlink" Target="https://chess.esss.lu.se/enovia/link/ESS-0063324/21308.51166.24064.16278/valid" TargetMode="External"/><Relationship Id="rId4" Type="http://schemas.openxmlformats.org/officeDocument/2006/relationships/image" Target="../media/image38.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321" y="1771748"/>
            <a:ext cx="9144000" cy="2255866"/>
          </a:xfrm>
          <a:effectLst/>
        </p:spPr>
        <p:txBody>
          <a:bodyPr/>
          <a:lstStyle/>
          <a:p>
            <a:pPr algn="l"/>
            <a:r>
              <a:rPr lang="en-US" sz="7200" b="1" dirty="0" smtClean="0">
                <a:latin typeface="Avenir Next Medium"/>
                <a:cs typeface="Avenir Next Medium"/>
              </a:rPr>
              <a:t>S</a:t>
            </a:r>
            <a:r>
              <a:rPr lang="en-US" sz="4400" b="1" dirty="0" smtClean="0">
                <a:solidFill>
                  <a:srgbClr val="2F5897"/>
                </a:solidFill>
                <a:latin typeface="Avenir Next Medium"/>
                <a:cs typeface="Avenir Next Medium"/>
              </a:rPr>
              <a:t>TATUS OF </a:t>
            </a:r>
            <a:r>
              <a:rPr lang="en-US" sz="7200" b="1" dirty="0" smtClean="0">
                <a:latin typeface="Avenir Next Medium"/>
                <a:cs typeface="Avenir Next Medium"/>
              </a:rPr>
              <a:t>C</a:t>
            </a:r>
            <a:r>
              <a:rPr lang="en-US" sz="4400" b="1" dirty="0" smtClean="0">
                <a:latin typeface="Avenir Next Medium"/>
                <a:cs typeface="Avenir Next Medium"/>
              </a:rPr>
              <a:t>RYOGENIC </a:t>
            </a:r>
            <a:r>
              <a:rPr lang="en-US" sz="7200" b="1" dirty="0" smtClean="0">
                <a:latin typeface="Avenir Next Medium"/>
                <a:cs typeface="Avenir Next Medium"/>
              </a:rPr>
              <a:t>H</a:t>
            </a:r>
            <a:r>
              <a:rPr lang="en-US" sz="4400" b="1" dirty="0" smtClean="0">
                <a:latin typeface="Avenir Next Medium"/>
                <a:cs typeface="Avenir Next Medium"/>
              </a:rPr>
              <a:t>AZARD AT </a:t>
            </a:r>
            <a:r>
              <a:rPr lang="en-US" sz="7200" b="1" dirty="0" smtClean="0">
                <a:latin typeface="Avenir Next Medium"/>
                <a:cs typeface="Avenir Next Medium"/>
              </a:rPr>
              <a:t>ESS</a:t>
            </a:r>
            <a:r>
              <a:rPr lang="en-US" sz="4400" b="1" dirty="0">
                <a:latin typeface="Avenir Next Medium"/>
                <a:cs typeface="Avenir Next Medium"/>
              </a:rPr>
              <a:t> </a:t>
            </a:r>
            <a:r>
              <a:rPr lang="en-US" sz="3600" b="1" dirty="0" smtClean="0">
                <a:latin typeface="Avenir Next Medium"/>
                <a:cs typeface="Avenir Next Medium"/>
              </a:rPr>
              <a:t>S</a:t>
            </a:r>
            <a:r>
              <a:rPr lang="en-US" sz="2400" b="1" dirty="0" smtClean="0">
                <a:latin typeface="Avenir Next Medium"/>
                <a:cs typeface="Avenir Next Medium"/>
              </a:rPr>
              <a:t>INCE </a:t>
            </a:r>
            <a:r>
              <a:rPr lang="en-US" sz="3600" b="1" dirty="0" smtClean="0">
                <a:latin typeface="Avenir Next Medium"/>
                <a:cs typeface="Avenir Next Medium"/>
              </a:rPr>
              <a:t>ESHAC</a:t>
            </a:r>
            <a:r>
              <a:rPr lang="en-US" sz="3600" b="1" dirty="0">
                <a:latin typeface="Avenir Next Medium"/>
                <a:cs typeface="Avenir Next Medium"/>
              </a:rPr>
              <a:t>#3</a:t>
            </a:r>
          </a:p>
        </p:txBody>
      </p:sp>
      <p:pic>
        <p:nvPicPr>
          <p:cNvPr id="4" name="Picture 3" descr="ESS_Logo_Frugal_Blue_cmyk.jpg"/>
          <p:cNvPicPr>
            <a:picLocks noChangeAspect="1"/>
          </p:cNvPicPr>
          <p:nvPr/>
        </p:nvPicPr>
        <p:blipFill>
          <a:blip r:embed="rId3"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a:off x="207350" y="126542"/>
            <a:ext cx="1692569" cy="910748"/>
          </a:xfrm>
          <a:prstGeom prst="rect">
            <a:avLst/>
          </a:prstGeom>
        </p:spPr>
      </p:pic>
      <p:sp>
        <p:nvSpPr>
          <p:cNvPr id="11" name="Rectangle 10"/>
          <p:cNvSpPr/>
          <p:nvPr/>
        </p:nvSpPr>
        <p:spPr>
          <a:xfrm>
            <a:off x="207350" y="4808974"/>
            <a:ext cx="8569659" cy="923330"/>
          </a:xfrm>
          <a:prstGeom prst="rect">
            <a:avLst/>
          </a:prstGeom>
        </p:spPr>
        <p:txBody>
          <a:bodyPr wrap="square">
            <a:spAutoFit/>
          </a:bodyPr>
          <a:lstStyle/>
          <a:p>
            <a:r>
              <a:rPr lang="en-US" b="1" dirty="0" err="1" smtClean="0">
                <a:solidFill>
                  <a:srgbClr val="2F5897"/>
                </a:solidFill>
                <a:latin typeface="Avenir Next Medium"/>
                <a:cs typeface="Avenir Next Medium"/>
              </a:rPr>
              <a:t>D.Phan</a:t>
            </a:r>
            <a:r>
              <a:rPr lang="en-US" b="1" dirty="0" smtClean="0">
                <a:solidFill>
                  <a:srgbClr val="2F5897"/>
                </a:solidFill>
                <a:latin typeface="Avenir Next Medium"/>
                <a:cs typeface="Avenir Next Medium"/>
              </a:rPr>
              <a:t> </a:t>
            </a:r>
            <a:r>
              <a:rPr lang="en-US" sz="1400" b="1" dirty="0" smtClean="0">
                <a:solidFill>
                  <a:srgbClr val="2F5897"/>
                </a:solidFill>
                <a:latin typeface="Avenir Next Medium"/>
                <a:cs typeface="Avenir Next Medium"/>
              </a:rPr>
              <a:t>with the contribution of </a:t>
            </a:r>
            <a:r>
              <a:rPr lang="en-US" sz="1400" b="1" dirty="0" err="1" smtClean="0">
                <a:solidFill>
                  <a:srgbClr val="2F5897"/>
                </a:solidFill>
                <a:latin typeface="Avenir Next Medium"/>
                <a:cs typeface="Avenir Next Medium"/>
              </a:rPr>
              <a:t>S.Birch</a:t>
            </a:r>
            <a:r>
              <a:rPr lang="en-US" sz="1400" b="1" dirty="0" smtClean="0">
                <a:solidFill>
                  <a:srgbClr val="2F5897"/>
                </a:solidFill>
                <a:latin typeface="Avenir Next Medium"/>
                <a:cs typeface="Avenir Next Medium"/>
              </a:rPr>
              <a:t>, </a:t>
            </a:r>
            <a:r>
              <a:rPr lang="en-US" sz="1400" b="1" dirty="0" err="1" smtClean="0">
                <a:solidFill>
                  <a:srgbClr val="2F5897"/>
                </a:solidFill>
                <a:latin typeface="Avenir Next Medium"/>
                <a:cs typeface="Avenir Next Medium"/>
              </a:rPr>
              <a:t>E.Lundh</a:t>
            </a:r>
            <a:r>
              <a:rPr lang="en-US" sz="1400" b="1" dirty="0" smtClean="0">
                <a:solidFill>
                  <a:srgbClr val="2F5897"/>
                </a:solidFill>
                <a:latin typeface="Avenir Next Medium"/>
                <a:cs typeface="Avenir Next Medium"/>
              </a:rPr>
              <a:t>, </a:t>
            </a:r>
            <a:r>
              <a:rPr lang="en-US" sz="1400" b="1" dirty="0" err="1" smtClean="0">
                <a:solidFill>
                  <a:srgbClr val="2F5897"/>
                </a:solidFill>
                <a:latin typeface="Avenir Next Medium"/>
                <a:cs typeface="Avenir Next Medium"/>
              </a:rPr>
              <a:t>J.Fydrych</a:t>
            </a:r>
            <a:r>
              <a:rPr lang="en-US" sz="1400" b="1" dirty="0" smtClean="0">
                <a:solidFill>
                  <a:srgbClr val="2F5897"/>
                </a:solidFill>
                <a:latin typeface="Avenir Next Medium"/>
                <a:cs typeface="Avenir Next Medium"/>
              </a:rPr>
              <a:t>, IK-partners and others</a:t>
            </a:r>
            <a:endParaRPr lang="en-US" sz="1200" dirty="0" smtClean="0">
              <a:solidFill>
                <a:srgbClr val="2F5897"/>
              </a:solidFill>
            </a:endParaRPr>
          </a:p>
          <a:p>
            <a:endParaRPr lang="en-US" b="1" dirty="0" smtClean="0">
              <a:solidFill>
                <a:srgbClr val="2F5897"/>
              </a:solidFill>
              <a:latin typeface="Avenir Next Medium"/>
              <a:cs typeface="Avenir Next Medium"/>
            </a:endParaRPr>
          </a:p>
          <a:p>
            <a:r>
              <a:rPr lang="en-US" b="1" dirty="0">
                <a:solidFill>
                  <a:srgbClr val="2F5897"/>
                </a:solidFill>
                <a:latin typeface="Avenir Next Medium"/>
                <a:cs typeface="Avenir Next Medium"/>
              </a:rPr>
              <a:t>ESHAC</a:t>
            </a:r>
            <a:r>
              <a:rPr lang="en-US" b="1" dirty="0" smtClean="0">
                <a:solidFill>
                  <a:srgbClr val="2F5897"/>
                </a:solidFill>
                <a:latin typeface="Avenir Next Medium"/>
                <a:cs typeface="Avenir Next Medium"/>
              </a:rPr>
              <a:t>#5 – 3</a:t>
            </a:r>
            <a:r>
              <a:rPr lang="en-US" b="1" baseline="30000" dirty="0" smtClean="0">
                <a:solidFill>
                  <a:srgbClr val="2F5897"/>
                </a:solidFill>
                <a:latin typeface="Avenir Next Medium"/>
                <a:cs typeface="Avenir Next Medium"/>
              </a:rPr>
              <a:t>rd</a:t>
            </a:r>
            <a:r>
              <a:rPr lang="en-US" b="1" dirty="0" smtClean="0">
                <a:solidFill>
                  <a:srgbClr val="2F5897"/>
                </a:solidFill>
                <a:latin typeface="Avenir Next Medium"/>
                <a:cs typeface="Avenir Next Medium"/>
              </a:rPr>
              <a:t> and 4</a:t>
            </a:r>
            <a:r>
              <a:rPr lang="en-US" b="1" baseline="30000" dirty="0" smtClean="0">
                <a:solidFill>
                  <a:srgbClr val="2F5897"/>
                </a:solidFill>
                <a:latin typeface="Avenir Next Medium"/>
                <a:cs typeface="Avenir Next Medium"/>
              </a:rPr>
              <a:t>th</a:t>
            </a:r>
            <a:r>
              <a:rPr lang="en-US" b="1" dirty="0" smtClean="0">
                <a:solidFill>
                  <a:srgbClr val="2F5897"/>
                </a:solidFill>
                <a:latin typeface="Avenir Next Medium"/>
                <a:cs typeface="Avenir Next Medium"/>
              </a:rPr>
              <a:t> October 2016</a:t>
            </a:r>
            <a:endParaRPr lang="en-US" b="1" dirty="0">
              <a:solidFill>
                <a:srgbClr val="2F5897"/>
              </a:solidFill>
              <a:latin typeface="Avenir Next Medium"/>
              <a:cs typeface="Avenir Next Medium"/>
            </a:endParaRPr>
          </a:p>
        </p:txBody>
      </p:sp>
      <p:sp>
        <p:nvSpPr>
          <p:cNvPr id="12" name="Rectangle 11"/>
          <p:cNvSpPr/>
          <p:nvPr/>
        </p:nvSpPr>
        <p:spPr>
          <a:xfrm>
            <a:off x="0" y="6581001"/>
            <a:ext cx="2108269" cy="276999"/>
          </a:xfrm>
          <a:prstGeom prst="rect">
            <a:avLst/>
          </a:prstGeom>
        </p:spPr>
        <p:txBody>
          <a:bodyPr wrap="none">
            <a:spAutoFit/>
          </a:bodyPr>
          <a:lstStyle/>
          <a:p>
            <a:r>
              <a:rPr lang="en-GB" sz="1200" b="1" dirty="0" smtClean="0">
                <a:solidFill>
                  <a:srgbClr val="1F497D"/>
                </a:solidFill>
                <a:latin typeface="Avenir Next Medium"/>
                <a:cs typeface="Avenir Next Medium"/>
              </a:rPr>
              <a:t>Contact</a:t>
            </a:r>
            <a:r>
              <a:rPr lang="en-GB" sz="1200" dirty="0" smtClean="0">
                <a:solidFill>
                  <a:srgbClr val="1F497D"/>
                </a:solidFill>
                <a:latin typeface="Avenir Next Medium"/>
                <a:cs typeface="Avenir Next Medium"/>
              </a:rPr>
              <a:t>: </a:t>
            </a:r>
            <a:r>
              <a:rPr lang="en-GB" sz="1200" dirty="0" smtClean="0">
                <a:solidFill>
                  <a:srgbClr val="1F497D"/>
                </a:solidFill>
                <a:latin typeface="Avenir Next Medium"/>
                <a:cs typeface="Avenir Next Medium"/>
                <a:hlinkClick r:id="rId4"/>
              </a:rPr>
              <a:t>duy.phan@esss.se</a:t>
            </a:r>
            <a:endParaRPr lang="en-US" sz="1200" dirty="0">
              <a:latin typeface="Avenir Next Medium"/>
              <a:cs typeface="Avenir Next Medium"/>
            </a:endParaRPr>
          </a:p>
        </p:txBody>
      </p:sp>
    </p:spTree>
    <p:extLst>
      <p:ext uri="{BB962C8B-B14F-4D97-AF65-F5344CB8AC3E}">
        <p14:creationId xmlns:p14="http://schemas.microsoft.com/office/powerpoint/2010/main" val="186288816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536" y="3501008"/>
            <a:ext cx="8316416" cy="1621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0403" y="1352930"/>
            <a:ext cx="2016224" cy="1416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Connector 9"/>
          <p:cNvCxnSpPr/>
          <p:nvPr/>
        </p:nvCxnSpPr>
        <p:spPr>
          <a:xfrm flipH="1">
            <a:off x="2084162" y="5643246"/>
            <a:ext cx="1335710" cy="1800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5436096" y="3601962"/>
            <a:ext cx="2299230" cy="7058"/>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7093948" y="5874920"/>
            <a:ext cx="1872209"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48" name="Content Placeholder 3"/>
          <p:cNvSpPr>
            <a:spLocks noGrp="1"/>
          </p:cNvSpPr>
          <p:nvPr>
            <p:ph sz="half" idx="2"/>
          </p:nvPr>
        </p:nvSpPr>
        <p:spPr>
          <a:xfrm>
            <a:off x="7086063" y="5512692"/>
            <a:ext cx="1979712" cy="540060"/>
          </a:xfrm>
        </p:spPr>
        <p:txBody>
          <a:bodyPr anchor="t">
            <a:noAutofit/>
          </a:bodyPr>
          <a:lstStyle/>
          <a:p>
            <a:pPr marL="0" indent="0">
              <a:buNone/>
            </a:pPr>
            <a:r>
              <a:rPr lang="en-US" sz="1800" dirty="0" smtClean="0">
                <a:solidFill>
                  <a:srgbClr val="2F5897"/>
                </a:solidFill>
                <a:latin typeface="Avenir Medium"/>
                <a:cs typeface="Avenir Medium"/>
              </a:rPr>
              <a:t>Emergency exits</a:t>
            </a:r>
            <a:endParaRPr lang="en-US" sz="1800" dirty="0">
              <a:solidFill>
                <a:srgbClr val="2F5897"/>
              </a:solidFill>
              <a:latin typeface="Avenir Medium"/>
              <a:cs typeface="Avenir Medium"/>
            </a:endParaRPr>
          </a:p>
        </p:txBody>
      </p:sp>
      <p:cxnSp>
        <p:nvCxnSpPr>
          <p:cNvPr id="49" name="Straight Connector 48"/>
          <p:cNvCxnSpPr/>
          <p:nvPr/>
        </p:nvCxnSpPr>
        <p:spPr>
          <a:xfrm>
            <a:off x="1619672" y="4653136"/>
            <a:ext cx="5474276" cy="122178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347864" y="4653136"/>
            <a:ext cx="3746084" cy="122178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5220072" y="4581128"/>
            <a:ext cx="1873876" cy="129379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6948264" y="4653136"/>
            <a:ext cx="149042" cy="122178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7735326" y="3609020"/>
            <a:ext cx="869122" cy="82809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81" name="Oval 80"/>
          <p:cNvSpPr/>
          <p:nvPr/>
        </p:nvSpPr>
        <p:spPr>
          <a:xfrm>
            <a:off x="634419" y="1712969"/>
            <a:ext cx="45719" cy="45719"/>
          </a:xfrm>
          <a:prstGeom prst="ellipse">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2" name="Oval 81"/>
          <p:cNvSpPr/>
          <p:nvPr/>
        </p:nvSpPr>
        <p:spPr>
          <a:xfrm>
            <a:off x="852454" y="2004191"/>
            <a:ext cx="45719" cy="45719"/>
          </a:xfrm>
          <a:prstGeom prst="ellipse">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3" name="Oval 82"/>
          <p:cNvSpPr/>
          <p:nvPr/>
        </p:nvSpPr>
        <p:spPr>
          <a:xfrm>
            <a:off x="1354499" y="2217025"/>
            <a:ext cx="45719" cy="45719"/>
          </a:xfrm>
          <a:prstGeom prst="ellipse">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4" name="Oval 83"/>
          <p:cNvSpPr/>
          <p:nvPr/>
        </p:nvSpPr>
        <p:spPr>
          <a:xfrm>
            <a:off x="1714539" y="2505057"/>
            <a:ext cx="45719" cy="45719"/>
          </a:xfrm>
          <a:prstGeom prst="ellipse">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5" name="Oval 84"/>
          <p:cNvSpPr/>
          <p:nvPr/>
        </p:nvSpPr>
        <p:spPr>
          <a:xfrm>
            <a:off x="732760" y="4342244"/>
            <a:ext cx="45719" cy="45719"/>
          </a:xfrm>
          <a:prstGeom prst="ellipse">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6" name="Oval 85"/>
          <p:cNvSpPr/>
          <p:nvPr/>
        </p:nvSpPr>
        <p:spPr>
          <a:xfrm>
            <a:off x="1573953" y="4630276"/>
            <a:ext cx="45719" cy="45719"/>
          </a:xfrm>
          <a:prstGeom prst="ellipse">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7" name="Oval 86"/>
          <p:cNvSpPr/>
          <p:nvPr/>
        </p:nvSpPr>
        <p:spPr>
          <a:xfrm>
            <a:off x="3347864" y="4658071"/>
            <a:ext cx="45719" cy="45719"/>
          </a:xfrm>
          <a:prstGeom prst="ellipse">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8" name="Oval 87"/>
          <p:cNvSpPr/>
          <p:nvPr/>
        </p:nvSpPr>
        <p:spPr>
          <a:xfrm>
            <a:off x="5174353" y="4581128"/>
            <a:ext cx="45719" cy="45719"/>
          </a:xfrm>
          <a:prstGeom prst="ellipse">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9" name="Oval 88"/>
          <p:cNvSpPr/>
          <p:nvPr/>
        </p:nvSpPr>
        <p:spPr>
          <a:xfrm>
            <a:off x="6925404" y="4620734"/>
            <a:ext cx="45719" cy="45719"/>
          </a:xfrm>
          <a:prstGeom prst="ellipse">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0" name="Oval 89"/>
          <p:cNvSpPr/>
          <p:nvPr/>
        </p:nvSpPr>
        <p:spPr>
          <a:xfrm>
            <a:off x="8581588" y="4437112"/>
            <a:ext cx="45719" cy="45719"/>
          </a:xfrm>
          <a:prstGeom prst="ellipse">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2" name="Oval 91"/>
          <p:cNvSpPr/>
          <p:nvPr/>
        </p:nvSpPr>
        <p:spPr>
          <a:xfrm>
            <a:off x="611559" y="1496945"/>
            <a:ext cx="45719" cy="45719"/>
          </a:xfrm>
          <a:prstGeom prst="ellipse">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3" name="Oval 92"/>
          <p:cNvSpPr/>
          <p:nvPr/>
        </p:nvSpPr>
        <p:spPr>
          <a:xfrm>
            <a:off x="2146587" y="2649073"/>
            <a:ext cx="45719" cy="45719"/>
          </a:xfrm>
          <a:prstGeom prst="ellipse">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Oval 35"/>
          <p:cNvSpPr/>
          <p:nvPr/>
        </p:nvSpPr>
        <p:spPr>
          <a:xfrm>
            <a:off x="3336156" y="4797152"/>
            <a:ext cx="45719" cy="45719"/>
          </a:xfrm>
          <a:prstGeom prst="ellipse">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3" name="Content Placeholder 3"/>
          <p:cNvSpPr>
            <a:spLocks noGrp="1"/>
          </p:cNvSpPr>
          <p:nvPr>
            <p:ph sz="half" idx="2"/>
          </p:nvPr>
        </p:nvSpPr>
        <p:spPr>
          <a:xfrm>
            <a:off x="467544" y="2924944"/>
            <a:ext cx="2736304" cy="540060"/>
          </a:xfrm>
        </p:spPr>
        <p:txBody>
          <a:bodyPr anchor="t">
            <a:noAutofit/>
          </a:bodyPr>
          <a:lstStyle/>
          <a:p>
            <a:pPr marL="0" indent="0">
              <a:buNone/>
            </a:pPr>
            <a:r>
              <a:rPr lang="en-US" sz="1800" dirty="0" smtClean="0">
                <a:solidFill>
                  <a:srgbClr val="2F5897"/>
                </a:solidFill>
                <a:latin typeface="Avenir Medium"/>
                <a:cs typeface="Avenir Medium"/>
              </a:rPr>
              <a:t>HEBT entrance </a:t>
            </a:r>
            <a:br>
              <a:rPr lang="en-US" sz="1800" dirty="0" smtClean="0">
                <a:solidFill>
                  <a:srgbClr val="2F5897"/>
                </a:solidFill>
                <a:latin typeface="Avenir Medium"/>
                <a:cs typeface="Avenir Medium"/>
              </a:rPr>
            </a:br>
            <a:r>
              <a:rPr lang="en-US" sz="1800" dirty="0" smtClean="0">
                <a:solidFill>
                  <a:srgbClr val="2F5897"/>
                </a:solidFill>
                <a:latin typeface="Avenir Medium"/>
                <a:cs typeface="Avenir Medium"/>
              </a:rPr>
              <a:t>(chicane)</a:t>
            </a:r>
            <a:endParaRPr lang="en-US" sz="1800" dirty="0">
              <a:solidFill>
                <a:srgbClr val="2F5897"/>
              </a:solidFill>
              <a:latin typeface="Avenir Medium"/>
              <a:cs typeface="Avenir Medium"/>
            </a:endParaRPr>
          </a:p>
        </p:txBody>
      </p:sp>
      <p:sp>
        <p:nvSpPr>
          <p:cNvPr id="47" name="Content Placeholder 3"/>
          <p:cNvSpPr>
            <a:spLocks noGrp="1"/>
          </p:cNvSpPr>
          <p:nvPr>
            <p:ph sz="half" idx="2"/>
          </p:nvPr>
        </p:nvSpPr>
        <p:spPr>
          <a:xfrm>
            <a:off x="5321508" y="3256340"/>
            <a:ext cx="2736304" cy="540060"/>
          </a:xfrm>
        </p:spPr>
        <p:txBody>
          <a:bodyPr anchor="t">
            <a:noAutofit/>
          </a:bodyPr>
          <a:lstStyle/>
          <a:p>
            <a:pPr marL="0" indent="0">
              <a:buNone/>
            </a:pPr>
            <a:r>
              <a:rPr lang="en-US" sz="1800" dirty="0" smtClean="0">
                <a:solidFill>
                  <a:srgbClr val="2F5897"/>
                </a:solidFill>
                <a:latin typeface="Avenir Medium"/>
                <a:cs typeface="Avenir Medium"/>
              </a:rPr>
              <a:t>FEB entrance (chicane)</a:t>
            </a:r>
            <a:endParaRPr lang="en-US" sz="1800" dirty="0">
              <a:solidFill>
                <a:srgbClr val="2F5897"/>
              </a:solidFill>
              <a:latin typeface="Avenir Medium"/>
              <a:cs typeface="Avenir Medium"/>
            </a:endParaRPr>
          </a:p>
        </p:txBody>
      </p:sp>
      <p:grpSp>
        <p:nvGrpSpPr>
          <p:cNvPr id="6" name="Group 5"/>
          <p:cNvGrpSpPr/>
          <p:nvPr/>
        </p:nvGrpSpPr>
        <p:grpSpPr>
          <a:xfrm>
            <a:off x="490403" y="3540216"/>
            <a:ext cx="2857461" cy="1256936"/>
            <a:chOff x="850443" y="5422139"/>
            <a:chExt cx="2857461" cy="1256936"/>
          </a:xfrm>
        </p:grpSpPr>
        <p:cxnSp>
          <p:nvCxnSpPr>
            <p:cNvPr id="33" name="Straight Connector 32"/>
            <p:cNvCxnSpPr/>
            <p:nvPr/>
          </p:nvCxnSpPr>
          <p:spPr>
            <a:xfrm flipH="1">
              <a:off x="850443" y="5426083"/>
              <a:ext cx="1561317"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411760" y="5422139"/>
              <a:ext cx="1296144" cy="1256936"/>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p:cNvCxnSpPr/>
          <p:nvPr/>
        </p:nvCxnSpPr>
        <p:spPr>
          <a:xfrm>
            <a:off x="788277" y="4385134"/>
            <a:ext cx="1296144" cy="127611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90403" y="2409178"/>
            <a:ext cx="1225438" cy="369332"/>
          </a:xfrm>
          <a:prstGeom prst="rect">
            <a:avLst/>
          </a:prstGeom>
        </p:spPr>
        <p:txBody>
          <a:bodyPr wrap="none">
            <a:spAutoFit/>
          </a:bodyPr>
          <a:lstStyle/>
          <a:p>
            <a:r>
              <a:rPr lang="en-US" dirty="0" smtClean="0">
                <a:solidFill>
                  <a:schemeClr val="tx2"/>
                </a:solidFill>
                <a:latin typeface="Avenir Medium"/>
                <a:cs typeface="Avenir Medium"/>
              </a:rPr>
              <a:t>Overview</a:t>
            </a:r>
            <a:endParaRPr lang="sv-SE" dirty="0">
              <a:solidFill>
                <a:schemeClr val="tx2"/>
              </a:solidFill>
              <a:latin typeface="Avenir Medium"/>
              <a:cs typeface="Avenir Medium"/>
            </a:endParaRPr>
          </a:p>
        </p:txBody>
      </p:sp>
      <p:sp>
        <p:nvSpPr>
          <p:cNvPr id="51" name="Oval 50"/>
          <p:cNvSpPr/>
          <p:nvPr/>
        </p:nvSpPr>
        <p:spPr>
          <a:xfrm>
            <a:off x="922451" y="1906133"/>
            <a:ext cx="45719" cy="45719"/>
          </a:xfrm>
          <a:prstGeom prst="ellipse">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3" name="Picture 5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157812" y="5712336"/>
            <a:ext cx="1224645" cy="1134347"/>
          </a:xfrm>
          <a:prstGeom prst="rect">
            <a:avLst/>
          </a:prstGeom>
        </p:spPr>
      </p:pic>
      <p:sp>
        <p:nvSpPr>
          <p:cNvPr id="12" name="Rectangle 11"/>
          <p:cNvSpPr/>
          <p:nvPr/>
        </p:nvSpPr>
        <p:spPr>
          <a:xfrm>
            <a:off x="2066104" y="5312304"/>
            <a:ext cx="1356126" cy="369332"/>
          </a:xfrm>
          <a:prstGeom prst="rect">
            <a:avLst/>
          </a:prstGeom>
        </p:spPr>
        <p:txBody>
          <a:bodyPr wrap="none">
            <a:spAutoFit/>
          </a:bodyPr>
          <a:lstStyle/>
          <a:p>
            <a:r>
              <a:rPr lang="en-US" dirty="0">
                <a:solidFill>
                  <a:srgbClr val="2F5897"/>
                </a:solidFill>
                <a:latin typeface="Avenir Medium"/>
                <a:cs typeface="Avenir Medium"/>
              </a:rPr>
              <a:t>A2T egress</a:t>
            </a:r>
          </a:p>
        </p:txBody>
      </p:sp>
      <p:cxnSp>
        <p:nvCxnSpPr>
          <p:cNvPr id="54" name="Straight Connector 53"/>
          <p:cNvCxnSpPr/>
          <p:nvPr/>
        </p:nvCxnSpPr>
        <p:spPr>
          <a:xfrm>
            <a:off x="6779213" y="4437112"/>
            <a:ext cx="1742487" cy="0"/>
          </a:xfrm>
          <a:prstGeom prst="line">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Content Placeholder 3"/>
          <p:cNvSpPr>
            <a:spLocks noGrp="1"/>
          </p:cNvSpPr>
          <p:nvPr>
            <p:ph sz="half" idx="2"/>
          </p:nvPr>
        </p:nvSpPr>
        <p:spPr>
          <a:xfrm>
            <a:off x="6880813" y="4105042"/>
            <a:ext cx="1520237" cy="540060"/>
          </a:xfrm>
        </p:spPr>
        <p:txBody>
          <a:bodyPr anchor="t">
            <a:noAutofit/>
          </a:bodyPr>
          <a:lstStyle/>
          <a:p>
            <a:pPr marL="0" indent="0" algn="ctr">
              <a:buNone/>
            </a:pPr>
            <a:r>
              <a:rPr lang="en-US" sz="1200" dirty="0" smtClean="0">
                <a:solidFill>
                  <a:srgbClr val="FF0000"/>
                </a:solidFill>
                <a:latin typeface="Avenir Medium"/>
                <a:cs typeface="Avenir Medium"/>
              </a:rPr>
              <a:t>135 m</a:t>
            </a:r>
            <a:endParaRPr lang="en-US" sz="1200" dirty="0">
              <a:solidFill>
                <a:srgbClr val="FF0000"/>
              </a:solidFill>
              <a:latin typeface="Avenir Medium"/>
              <a:cs typeface="Avenir Medium"/>
            </a:endParaRPr>
          </a:p>
        </p:txBody>
      </p:sp>
      <p:cxnSp>
        <p:nvCxnSpPr>
          <p:cNvPr id="58" name="Straight Connector 57"/>
          <p:cNvCxnSpPr/>
          <p:nvPr/>
        </p:nvCxnSpPr>
        <p:spPr>
          <a:xfrm>
            <a:off x="4993506" y="4439915"/>
            <a:ext cx="1785707" cy="778"/>
          </a:xfrm>
          <a:prstGeom prst="line">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9" name="Content Placeholder 3"/>
          <p:cNvSpPr>
            <a:spLocks noGrp="1"/>
          </p:cNvSpPr>
          <p:nvPr>
            <p:ph sz="half" idx="2"/>
          </p:nvPr>
        </p:nvSpPr>
        <p:spPr>
          <a:xfrm>
            <a:off x="5121775" y="4105042"/>
            <a:ext cx="1520237" cy="540060"/>
          </a:xfrm>
        </p:spPr>
        <p:txBody>
          <a:bodyPr anchor="t">
            <a:noAutofit/>
          </a:bodyPr>
          <a:lstStyle/>
          <a:p>
            <a:pPr marL="0" indent="0" algn="ctr">
              <a:buNone/>
            </a:pPr>
            <a:r>
              <a:rPr lang="en-US" sz="1200" dirty="0" smtClean="0">
                <a:solidFill>
                  <a:srgbClr val="FF0000"/>
                </a:solidFill>
                <a:latin typeface="Avenir Medium"/>
                <a:cs typeface="Avenir Medium"/>
              </a:rPr>
              <a:t>133 m</a:t>
            </a:r>
            <a:endParaRPr lang="en-US" sz="1200" dirty="0">
              <a:solidFill>
                <a:srgbClr val="FF0000"/>
              </a:solidFill>
              <a:latin typeface="Avenir Medium"/>
              <a:cs typeface="Avenir Medium"/>
            </a:endParaRPr>
          </a:p>
        </p:txBody>
      </p:sp>
      <p:sp>
        <p:nvSpPr>
          <p:cNvPr id="61" name="Content Placeholder 3"/>
          <p:cNvSpPr>
            <a:spLocks noGrp="1"/>
          </p:cNvSpPr>
          <p:nvPr>
            <p:ph sz="half" idx="2"/>
          </p:nvPr>
        </p:nvSpPr>
        <p:spPr>
          <a:xfrm>
            <a:off x="3347864" y="4105042"/>
            <a:ext cx="1520237" cy="540060"/>
          </a:xfrm>
        </p:spPr>
        <p:txBody>
          <a:bodyPr anchor="t">
            <a:noAutofit/>
          </a:bodyPr>
          <a:lstStyle/>
          <a:p>
            <a:pPr marL="0" indent="0" algn="ctr">
              <a:buNone/>
            </a:pPr>
            <a:r>
              <a:rPr lang="en-US" sz="1200" dirty="0" smtClean="0">
                <a:solidFill>
                  <a:srgbClr val="FF0000"/>
                </a:solidFill>
                <a:latin typeface="Avenir Medium"/>
                <a:cs typeface="Avenir Medium"/>
              </a:rPr>
              <a:t>130 m</a:t>
            </a:r>
            <a:endParaRPr lang="en-US" sz="1200" dirty="0">
              <a:solidFill>
                <a:srgbClr val="FF0000"/>
              </a:solidFill>
              <a:latin typeface="Avenir Medium"/>
              <a:cs typeface="Avenir Medium"/>
            </a:endParaRPr>
          </a:p>
        </p:txBody>
      </p:sp>
      <p:sp>
        <p:nvSpPr>
          <p:cNvPr id="64" name="Content Placeholder 3"/>
          <p:cNvSpPr>
            <a:spLocks noGrp="1"/>
          </p:cNvSpPr>
          <p:nvPr>
            <p:ph sz="half" idx="2"/>
          </p:nvPr>
        </p:nvSpPr>
        <p:spPr>
          <a:xfrm>
            <a:off x="1573953" y="4105042"/>
            <a:ext cx="1520237" cy="540060"/>
          </a:xfrm>
        </p:spPr>
        <p:txBody>
          <a:bodyPr anchor="t">
            <a:noAutofit/>
          </a:bodyPr>
          <a:lstStyle/>
          <a:p>
            <a:pPr marL="0" indent="0" algn="ctr">
              <a:buNone/>
            </a:pPr>
            <a:r>
              <a:rPr lang="en-US" sz="1200" dirty="0" smtClean="0">
                <a:solidFill>
                  <a:srgbClr val="FF0000"/>
                </a:solidFill>
                <a:latin typeface="Avenir Medium"/>
                <a:cs typeface="Avenir Medium"/>
              </a:rPr>
              <a:t>132 m</a:t>
            </a:r>
            <a:endParaRPr lang="en-US" sz="1200" dirty="0">
              <a:solidFill>
                <a:srgbClr val="FF0000"/>
              </a:solidFill>
              <a:latin typeface="Avenir Medium"/>
              <a:cs typeface="Avenir Medium"/>
            </a:endParaRPr>
          </a:p>
        </p:txBody>
      </p:sp>
      <p:cxnSp>
        <p:nvCxnSpPr>
          <p:cNvPr id="65" name="Straight Connector 64"/>
          <p:cNvCxnSpPr/>
          <p:nvPr/>
        </p:nvCxnSpPr>
        <p:spPr>
          <a:xfrm flipV="1">
            <a:off x="666688" y="4436334"/>
            <a:ext cx="755712" cy="6893"/>
          </a:xfrm>
          <a:prstGeom prst="line">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6" name="Content Placeholder 3"/>
          <p:cNvSpPr>
            <a:spLocks noGrp="1"/>
          </p:cNvSpPr>
          <p:nvPr>
            <p:ph sz="half" idx="2"/>
          </p:nvPr>
        </p:nvSpPr>
        <p:spPr>
          <a:xfrm>
            <a:off x="666689" y="4105042"/>
            <a:ext cx="755712" cy="540060"/>
          </a:xfrm>
        </p:spPr>
        <p:txBody>
          <a:bodyPr anchor="t">
            <a:noAutofit/>
          </a:bodyPr>
          <a:lstStyle/>
          <a:p>
            <a:pPr marL="0" indent="0" algn="ctr">
              <a:buNone/>
            </a:pPr>
            <a:r>
              <a:rPr lang="en-US" sz="1200" dirty="0" smtClean="0">
                <a:solidFill>
                  <a:srgbClr val="FF0000"/>
                </a:solidFill>
                <a:latin typeface="Avenir Medium"/>
                <a:cs typeface="Avenir Medium"/>
              </a:rPr>
              <a:t>51 m</a:t>
            </a:r>
            <a:endParaRPr lang="en-US" sz="1200" dirty="0">
              <a:solidFill>
                <a:srgbClr val="FF0000"/>
              </a:solidFill>
              <a:latin typeface="Avenir Medium"/>
              <a:cs typeface="Avenir Medium"/>
            </a:endParaRPr>
          </a:p>
        </p:txBody>
      </p:sp>
      <p:sp>
        <p:nvSpPr>
          <p:cNvPr id="50" name="Rectangle 49"/>
          <p:cNvSpPr/>
          <p:nvPr/>
        </p:nvSpPr>
        <p:spPr>
          <a:xfrm>
            <a:off x="364273" y="297934"/>
            <a:ext cx="8460059" cy="830997"/>
          </a:xfrm>
          <a:prstGeom prst="rect">
            <a:avLst/>
          </a:prstGeom>
        </p:spPr>
        <p:txBody>
          <a:bodyPr wrap="square">
            <a:spAutoFit/>
          </a:bodyPr>
          <a:lstStyle/>
          <a:p>
            <a:r>
              <a:rPr lang="en-US" sz="2800" b="1" dirty="0" smtClean="0">
                <a:solidFill>
                  <a:schemeClr val="tx2"/>
                </a:solidFill>
                <a:latin typeface="Avenir Next Medium"/>
                <a:cs typeface="Avenir Next Medium"/>
              </a:rPr>
              <a:t>Accelerator tunnel</a:t>
            </a:r>
          </a:p>
          <a:p>
            <a:r>
              <a:rPr lang="en-US" sz="2000" b="1" dirty="0" smtClean="0">
                <a:solidFill>
                  <a:schemeClr val="tx2"/>
                </a:solidFill>
                <a:latin typeface="Avenir Next Medium"/>
                <a:cs typeface="Avenir Next Medium"/>
              </a:rPr>
              <a:t>Layout of the ODH monitoring system</a:t>
            </a:r>
            <a:endParaRPr lang="sv-SE" sz="1400" dirty="0"/>
          </a:p>
        </p:txBody>
      </p:sp>
      <p:sp>
        <p:nvSpPr>
          <p:cNvPr id="130" name="Rettangolo 40"/>
          <p:cNvSpPr/>
          <p:nvPr/>
        </p:nvSpPr>
        <p:spPr>
          <a:xfrm>
            <a:off x="7128393" y="6611779"/>
            <a:ext cx="1954554" cy="230832"/>
          </a:xfrm>
          <a:prstGeom prst="rect">
            <a:avLst/>
          </a:prstGeom>
        </p:spPr>
        <p:txBody>
          <a:bodyPr wrap="none">
            <a:spAutoFit/>
          </a:bodyPr>
          <a:lstStyle/>
          <a:p>
            <a:pPr>
              <a:spcBef>
                <a:spcPct val="0"/>
              </a:spcBef>
            </a:pPr>
            <a:r>
              <a:rPr lang="en-GB" sz="900" cap="all" dirty="0" smtClean="0">
                <a:solidFill>
                  <a:srgbClr val="1F497D"/>
                </a:solidFill>
                <a:latin typeface="Avenir Next Medium"/>
                <a:cs typeface="Avenir Next Medium"/>
              </a:rPr>
              <a:t>Acknowledgement : S.BIRCH</a:t>
            </a:r>
            <a:endParaRPr lang="en-GB" sz="900" cap="all" dirty="0">
              <a:solidFill>
                <a:srgbClr val="1F497D"/>
              </a:solidFill>
              <a:latin typeface="Avenir Next Medium"/>
              <a:cs typeface="Avenir Next Medium"/>
            </a:endParaRPr>
          </a:p>
        </p:txBody>
      </p:sp>
      <p:sp>
        <p:nvSpPr>
          <p:cNvPr id="131" name="Rectangle 130"/>
          <p:cNvSpPr/>
          <p:nvPr/>
        </p:nvSpPr>
        <p:spPr>
          <a:xfrm>
            <a:off x="-27894" y="48288"/>
            <a:ext cx="834099"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Introduction</a:t>
            </a:r>
          </a:p>
        </p:txBody>
      </p:sp>
      <p:sp>
        <p:nvSpPr>
          <p:cNvPr id="132" name="Rectangle 131"/>
          <p:cNvSpPr/>
          <p:nvPr/>
        </p:nvSpPr>
        <p:spPr>
          <a:xfrm>
            <a:off x="879939" y="48288"/>
            <a:ext cx="2664333"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ESS ODH Safety process and implementation</a:t>
            </a:r>
          </a:p>
        </p:txBody>
      </p:sp>
      <p:sp>
        <p:nvSpPr>
          <p:cNvPr id="133" name="Rectangle 132"/>
          <p:cNvSpPr/>
          <p:nvPr/>
        </p:nvSpPr>
        <p:spPr>
          <a:xfrm>
            <a:off x="5289664" y="48288"/>
            <a:ext cx="1736373" cy="230832"/>
          </a:xfrm>
          <a:prstGeom prst="rect">
            <a:avLst/>
          </a:prstGeom>
        </p:spPr>
        <p:txBody>
          <a:bodyPr wrap="none">
            <a:spAutoFit/>
          </a:bodyPr>
          <a:lstStyle/>
          <a:p>
            <a:r>
              <a:rPr lang="en-US" sz="900" dirty="0" smtClean="0">
                <a:solidFill>
                  <a:srgbClr val="1F497D">
                    <a:alpha val="20000"/>
                  </a:srgbClr>
                </a:solidFill>
                <a:latin typeface="Avenir Next Medium"/>
                <a:cs typeface="Avenir Next Medium"/>
              </a:rPr>
              <a:t>Results from CFD simulations</a:t>
            </a:r>
            <a:endParaRPr lang="en-US" sz="900" dirty="0">
              <a:solidFill>
                <a:srgbClr val="1F497D">
                  <a:alpha val="20000"/>
                </a:srgbClr>
              </a:solidFill>
              <a:latin typeface="Avenir Next Medium"/>
              <a:cs typeface="Avenir Next Medium"/>
            </a:endParaRPr>
          </a:p>
        </p:txBody>
      </p:sp>
      <p:sp>
        <p:nvSpPr>
          <p:cNvPr id="134" name="Rectangle 133"/>
          <p:cNvSpPr/>
          <p:nvPr/>
        </p:nvSpPr>
        <p:spPr>
          <a:xfrm>
            <a:off x="3442146" y="48288"/>
            <a:ext cx="1764922" cy="230832"/>
          </a:xfrm>
          <a:prstGeom prst="rect">
            <a:avLst/>
          </a:prstGeom>
        </p:spPr>
        <p:txBody>
          <a:bodyPr wrap="none">
            <a:spAutoFit/>
          </a:bodyPr>
          <a:lstStyle/>
          <a:p>
            <a:r>
              <a:rPr lang="en-US" sz="900" dirty="0">
                <a:solidFill>
                  <a:srgbClr val="1F497D"/>
                </a:solidFill>
                <a:latin typeface="Avenir Next Medium"/>
                <a:cs typeface="Avenir Next Medium"/>
              </a:rPr>
              <a:t>ODH in the accelerator tunnel</a:t>
            </a:r>
          </a:p>
        </p:txBody>
      </p:sp>
      <p:sp>
        <p:nvSpPr>
          <p:cNvPr id="135" name="Rectangle 134"/>
          <p:cNvSpPr/>
          <p:nvPr/>
        </p:nvSpPr>
        <p:spPr>
          <a:xfrm>
            <a:off x="7078849" y="48288"/>
            <a:ext cx="2069797" cy="230832"/>
          </a:xfrm>
          <a:prstGeom prst="rect">
            <a:avLst/>
          </a:prstGeom>
        </p:spPr>
        <p:txBody>
          <a:bodyPr wrap="none">
            <a:spAutoFit/>
          </a:bodyPr>
          <a:lstStyle/>
          <a:p>
            <a:r>
              <a:rPr lang="en-US" sz="900" dirty="0" smtClean="0">
                <a:solidFill>
                  <a:srgbClr val="1F497D">
                    <a:alpha val="20000"/>
                  </a:srgbClr>
                </a:solidFill>
                <a:latin typeface="Avenir Next Medium"/>
                <a:cs typeface="Avenir Next Medium"/>
              </a:rPr>
              <a:t>Upcoming activities and challenges</a:t>
            </a:r>
            <a:endParaRPr lang="en-US" sz="900" dirty="0">
              <a:solidFill>
                <a:srgbClr val="1F497D">
                  <a:alpha val="20000"/>
                </a:srgbClr>
              </a:solidFill>
              <a:latin typeface="Avenir Next Medium"/>
              <a:cs typeface="Avenir Next Medium"/>
            </a:endParaRPr>
          </a:p>
        </p:txBody>
      </p:sp>
      <p:cxnSp>
        <p:nvCxnSpPr>
          <p:cNvPr id="136" name="Straight Connector 135"/>
          <p:cNvCxnSpPr/>
          <p:nvPr/>
        </p:nvCxnSpPr>
        <p:spPr>
          <a:xfrm>
            <a:off x="34266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a:off x="830153"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a:off x="52287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a:off x="7013429"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flipV="1">
            <a:off x="1422401" y="4432027"/>
            <a:ext cx="1824566" cy="11200"/>
          </a:xfrm>
          <a:prstGeom prst="line">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3225713" y="4436334"/>
            <a:ext cx="1767793" cy="0"/>
          </a:xfrm>
          <a:prstGeom prst="line">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7" name="Picture 56" descr="Screen Shot 2016-09-15 at 13.57.08.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274089" y="1146997"/>
            <a:ext cx="3437863" cy="1808890"/>
          </a:xfrm>
          <a:prstGeom prst="rect">
            <a:avLst/>
          </a:prstGeom>
        </p:spPr>
      </p:pic>
    </p:spTree>
    <p:extLst>
      <p:ext uri="{BB962C8B-B14F-4D97-AF65-F5344CB8AC3E}">
        <p14:creationId xmlns:p14="http://schemas.microsoft.com/office/powerpoint/2010/main" val="39121662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536" y="3501008"/>
            <a:ext cx="8316416" cy="1621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Rectangle 49"/>
          <p:cNvSpPr/>
          <p:nvPr/>
        </p:nvSpPr>
        <p:spPr>
          <a:xfrm>
            <a:off x="364273" y="297934"/>
            <a:ext cx="8460059" cy="830997"/>
          </a:xfrm>
          <a:prstGeom prst="rect">
            <a:avLst/>
          </a:prstGeom>
        </p:spPr>
        <p:txBody>
          <a:bodyPr wrap="square">
            <a:spAutoFit/>
          </a:bodyPr>
          <a:lstStyle/>
          <a:p>
            <a:r>
              <a:rPr lang="en-US" sz="2800" b="1" dirty="0" smtClean="0">
                <a:solidFill>
                  <a:schemeClr val="tx2"/>
                </a:solidFill>
                <a:latin typeface="Avenir Next Medium"/>
                <a:cs typeface="Avenir Next Medium"/>
              </a:rPr>
              <a:t>Accelerator tunnel</a:t>
            </a:r>
          </a:p>
          <a:p>
            <a:r>
              <a:rPr lang="en-US" sz="2000" b="1" dirty="0" smtClean="0">
                <a:solidFill>
                  <a:schemeClr val="tx2"/>
                </a:solidFill>
                <a:latin typeface="Avenir Next Medium"/>
                <a:cs typeface="Avenir Next Medium"/>
              </a:rPr>
              <a:t>Layout of the ODH monitoring system</a:t>
            </a:r>
            <a:endParaRPr lang="sv-SE" sz="1400" dirty="0"/>
          </a:p>
        </p:txBody>
      </p:sp>
      <p:grpSp>
        <p:nvGrpSpPr>
          <p:cNvPr id="98" name="Group 97"/>
          <p:cNvGrpSpPr/>
          <p:nvPr/>
        </p:nvGrpSpPr>
        <p:grpSpPr>
          <a:xfrm>
            <a:off x="4104859" y="4380387"/>
            <a:ext cx="473181" cy="79573"/>
            <a:chOff x="6577250" y="1131099"/>
            <a:chExt cx="618187" cy="103958"/>
          </a:xfrm>
          <a:solidFill>
            <a:srgbClr val="008000"/>
          </a:solidFill>
        </p:grpSpPr>
        <p:sp>
          <p:nvSpPr>
            <p:cNvPr id="99" name="Rectangle 98"/>
            <p:cNvSpPr/>
            <p:nvPr/>
          </p:nvSpPr>
          <p:spPr>
            <a:xfrm rot="2706664">
              <a:off x="6579420" y="1128931"/>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rot="2706664">
              <a:off x="6752432" y="1128930"/>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rot="2706664">
              <a:off x="6923408" y="1128930"/>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rot="2706664">
              <a:off x="7089312" y="1128929"/>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102"/>
          <p:cNvGrpSpPr/>
          <p:nvPr/>
        </p:nvGrpSpPr>
        <p:grpSpPr>
          <a:xfrm>
            <a:off x="3573468" y="4378950"/>
            <a:ext cx="473181" cy="79573"/>
            <a:chOff x="6577250" y="1131099"/>
            <a:chExt cx="618187" cy="103958"/>
          </a:xfrm>
          <a:solidFill>
            <a:srgbClr val="008000"/>
          </a:solidFill>
        </p:grpSpPr>
        <p:sp>
          <p:nvSpPr>
            <p:cNvPr id="104" name="Rectangle 103"/>
            <p:cNvSpPr/>
            <p:nvPr/>
          </p:nvSpPr>
          <p:spPr>
            <a:xfrm rot="2706664">
              <a:off x="6579420" y="1128931"/>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rot="2706664">
              <a:off x="6752432" y="1128930"/>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rot="2706664">
              <a:off x="6923408" y="1128930"/>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rot="2706664">
              <a:off x="7089312" y="1128929"/>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p:cNvGrpSpPr/>
          <p:nvPr/>
        </p:nvGrpSpPr>
        <p:grpSpPr>
          <a:xfrm>
            <a:off x="4633276" y="4378950"/>
            <a:ext cx="473181" cy="79573"/>
            <a:chOff x="6577250" y="1131099"/>
            <a:chExt cx="618187" cy="103958"/>
          </a:xfrm>
          <a:solidFill>
            <a:srgbClr val="008000"/>
          </a:solidFill>
        </p:grpSpPr>
        <p:sp>
          <p:nvSpPr>
            <p:cNvPr id="111" name="Rectangle 110"/>
            <p:cNvSpPr/>
            <p:nvPr/>
          </p:nvSpPr>
          <p:spPr>
            <a:xfrm rot="2706664">
              <a:off x="6579420" y="1128931"/>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rot="2706664">
              <a:off x="6752432" y="1128930"/>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rot="2706664">
              <a:off x="6923408" y="1128930"/>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rot="2706664">
              <a:off x="7089312" y="1128929"/>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14"/>
          <p:cNvGrpSpPr/>
          <p:nvPr/>
        </p:nvGrpSpPr>
        <p:grpSpPr>
          <a:xfrm>
            <a:off x="2535108" y="4382285"/>
            <a:ext cx="473181" cy="79573"/>
            <a:chOff x="6577250" y="1131099"/>
            <a:chExt cx="618187" cy="103958"/>
          </a:xfrm>
          <a:solidFill>
            <a:srgbClr val="008000"/>
          </a:solidFill>
        </p:grpSpPr>
        <p:sp>
          <p:nvSpPr>
            <p:cNvPr id="116" name="Rectangle 115"/>
            <p:cNvSpPr/>
            <p:nvPr/>
          </p:nvSpPr>
          <p:spPr>
            <a:xfrm rot="2706664">
              <a:off x="6579420" y="1128931"/>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rot="2706664">
              <a:off x="6752432" y="1128930"/>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rot="2706664">
              <a:off x="6923408" y="1128930"/>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rot="2706664">
              <a:off x="7089312" y="1128929"/>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 119"/>
          <p:cNvGrpSpPr/>
          <p:nvPr/>
        </p:nvGrpSpPr>
        <p:grpSpPr>
          <a:xfrm>
            <a:off x="1932650" y="4382285"/>
            <a:ext cx="473181" cy="79573"/>
            <a:chOff x="6577250" y="1131099"/>
            <a:chExt cx="618187" cy="103958"/>
          </a:xfrm>
          <a:solidFill>
            <a:srgbClr val="008000"/>
          </a:solidFill>
        </p:grpSpPr>
        <p:sp>
          <p:nvSpPr>
            <p:cNvPr id="121" name="Rectangle 120"/>
            <p:cNvSpPr/>
            <p:nvPr/>
          </p:nvSpPr>
          <p:spPr>
            <a:xfrm rot="2706664">
              <a:off x="6579420" y="1128931"/>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rot="2706664">
              <a:off x="6752432" y="1128930"/>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rot="2706664">
              <a:off x="6923408" y="1128930"/>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rot="2706664">
              <a:off x="7089312" y="1128929"/>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124"/>
          <p:cNvGrpSpPr/>
          <p:nvPr/>
        </p:nvGrpSpPr>
        <p:grpSpPr>
          <a:xfrm>
            <a:off x="1337362" y="4377552"/>
            <a:ext cx="473181" cy="79573"/>
            <a:chOff x="6577250" y="1131099"/>
            <a:chExt cx="618187" cy="103958"/>
          </a:xfrm>
          <a:solidFill>
            <a:srgbClr val="008000"/>
          </a:solidFill>
        </p:grpSpPr>
        <p:sp>
          <p:nvSpPr>
            <p:cNvPr id="126" name="Rectangle 125"/>
            <p:cNvSpPr/>
            <p:nvPr/>
          </p:nvSpPr>
          <p:spPr>
            <a:xfrm rot="2706664">
              <a:off x="6579420" y="1128931"/>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p:nvPr/>
          </p:nvSpPr>
          <p:spPr>
            <a:xfrm rot="2706664">
              <a:off x="6752432" y="1128930"/>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p:cNvSpPr/>
            <p:nvPr/>
          </p:nvSpPr>
          <p:spPr>
            <a:xfrm rot="2706664">
              <a:off x="6923408" y="1128930"/>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p:cNvSpPr/>
            <p:nvPr/>
          </p:nvSpPr>
          <p:spPr>
            <a:xfrm rot="2706664">
              <a:off x="7089312" y="1128929"/>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0" name="Rettangolo 40"/>
          <p:cNvSpPr/>
          <p:nvPr/>
        </p:nvSpPr>
        <p:spPr>
          <a:xfrm>
            <a:off x="7128393" y="6611779"/>
            <a:ext cx="1954554" cy="230832"/>
          </a:xfrm>
          <a:prstGeom prst="rect">
            <a:avLst/>
          </a:prstGeom>
        </p:spPr>
        <p:txBody>
          <a:bodyPr wrap="none">
            <a:spAutoFit/>
          </a:bodyPr>
          <a:lstStyle/>
          <a:p>
            <a:pPr>
              <a:spcBef>
                <a:spcPct val="0"/>
              </a:spcBef>
            </a:pPr>
            <a:r>
              <a:rPr lang="en-GB" sz="900" cap="all" dirty="0" smtClean="0">
                <a:solidFill>
                  <a:srgbClr val="1F497D"/>
                </a:solidFill>
                <a:latin typeface="Avenir Next Medium"/>
                <a:cs typeface="Avenir Next Medium"/>
              </a:rPr>
              <a:t>Acknowledgement : S.BIRCH</a:t>
            </a:r>
            <a:endParaRPr lang="en-GB" sz="900" cap="all" dirty="0">
              <a:solidFill>
                <a:srgbClr val="1F497D"/>
              </a:solidFill>
              <a:latin typeface="Avenir Next Medium"/>
              <a:cs typeface="Avenir Next Medium"/>
            </a:endParaRPr>
          </a:p>
        </p:txBody>
      </p:sp>
      <p:sp>
        <p:nvSpPr>
          <p:cNvPr id="131" name="Rectangle 130"/>
          <p:cNvSpPr/>
          <p:nvPr/>
        </p:nvSpPr>
        <p:spPr>
          <a:xfrm>
            <a:off x="-27894" y="48288"/>
            <a:ext cx="834099"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Introduction</a:t>
            </a:r>
          </a:p>
        </p:txBody>
      </p:sp>
      <p:sp>
        <p:nvSpPr>
          <p:cNvPr id="132" name="Rectangle 131"/>
          <p:cNvSpPr/>
          <p:nvPr/>
        </p:nvSpPr>
        <p:spPr>
          <a:xfrm>
            <a:off x="879939" y="48288"/>
            <a:ext cx="2664333"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ESS ODH Safety process and implementation</a:t>
            </a:r>
          </a:p>
        </p:txBody>
      </p:sp>
      <p:sp>
        <p:nvSpPr>
          <p:cNvPr id="133" name="Rectangle 132"/>
          <p:cNvSpPr/>
          <p:nvPr/>
        </p:nvSpPr>
        <p:spPr>
          <a:xfrm>
            <a:off x="5289664" y="48288"/>
            <a:ext cx="1736373" cy="230832"/>
          </a:xfrm>
          <a:prstGeom prst="rect">
            <a:avLst/>
          </a:prstGeom>
        </p:spPr>
        <p:txBody>
          <a:bodyPr wrap="none">
            <a:spAutoFit/>
          </a:bodyPr>
          <a:lstStyle/>
          <a:p>
            <a:r>
              <a:rPr lang="en-US" sz="900" dirty="0" smtClean="0">
                <a:solidFill>
                  <a:srgbClr val="1F497D">
                    <a:alpha val="20000"/>
                  </a:srgbClr>
                </a:solidFill>
                <a:latin typeface="Avenir Next Medium"/>
                <a:cs typeface="Avenir Next Medium"/>
              </a:rPr>
              <a:t>Results from CFD simulations</a:t>
            </a:r>
            <a:endParaRPr lang="en-US" sz="900" dirty="0">
              <a:solidFill>
                <a:srgbClr val="1F497D">
                  <a:alpha val="20000"/>
                </a:srgbClr>
              </a:solidFill>
              <a:latin typeface="Avenir Next Medium"/>
              <a:cs typeface="Avenir Next Medium"/>
            </a:endParaRPr>
          </a:p>
        </p:txBody>
      </p:sp>
      <p:sp>
        <p:nvSpPr>
          <p:cNvPr id="134" name="Rectangle 133"/>
          <p:cNvSpPr/>
          <p:nvPr/>
        </p:nvSpPr>
        <p:spPr>
          <a:xfrm>
            <a:off x="3442146" y="48288"/>
            <a:ext cx="1764922" cy="230832"/>
          </a:xfrm>
          <a:prstGeom prst="rect">
            <a:avLst/>
          </a:prstGeom>
        </p:spPr>
        <p:txBody>
          <a:bodyPr wrap="none">
            <a:spAutoFit/>
          </a:bodyPr>
          <a:lstStyle/>
          <a:p>
            <a:r>
              <a:rPr lang="en-US" sz="900" dirty="0">
                <a:solidFill>
                  <a:srgbClr val="1F497D"/>
                </a:solidFill>
                <a:latin typeface="Avenir Next Medium"/>
                <a:cs typeface="Avenir Next Medium"/>
              </a:rPr>
              <a:t>ODH in the accelerator tunnel</a:t>
            </a:r>
          </a:p>
        </p:txBody>
      </p:sp>
      <p:sp>
        <p:nvSpPr>
          <p:cNvPr id="135" name="Rectangle 134"/>
          <p:cNvSpPr/>
          <p:nvPr/>
        </p:nvSpPr>
        <p:spPr>
          <a:xfrm>
            <a:off x="7078849" y="48288"/>
            <a:ext cx="2069797" cy="230832"/>
          </a:xfrm>
          <a:prstGeom prst="rect">
            <a:avLst/>
          </a:prstGeom>
        </p:spPr>
        <p:txBody>
          <a:bodyPr wrap="none">
            <a:spAutoFit/>
          </a:bodyPr>
          <a:lstStyle/>
          <a:p>
            <a:r>
              <a:rPr lang="en-US" sz="900" dirty="0" smtClean="0">
                <a:solidFill>
                  <a:srgbClr val="1F497D">
                    <a:alpha val="20000"/>
                  </a:srgbClr>
                </a:solidFill>
                <a:latin typeface="Avenir Next Medium"/>
                <a:cs typeface="Avenir Next Medium"/>
              </a:rPr>
              <a:t>Upcoming activities and challenges</a:t>
            </a:r>
            <a:endParaRPr lang="en-US" sz="900" dirty="0">
              <a:solidFill>
                <a:srgbClr val="1F497D">
                  <a:alpha val="20000"/>
                </a:srgbClr>
              </a:solidFill>
              <a:latin typeface="Avenir Next Medium"/>
              <a:cs typeface="Avenir Next Medium"/>
            </a:endParaRPr>
          </a:p>
        </p:txBody>
      </p:sp>
      <p:cxnSp>
        <p:nvCxnSpPr>
          <p:cNvPr id="136" name="Straight Connector 135"/>
          <p:cNvCxnSpPr/>
          <p:nvPr/>
        </p:nvCxnSpPr>
        <p:spPr>
          <a:xfrm>
            <a:off x="34266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a:off x="830153"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a:off x="52287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a:off x="7013429"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pic>
        <p:nvPicPr>
          <p:cNvPr id="94" name="Picture 9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86370" y="4052033"/>
            <a:ext cx="220572" cy="288032"/>
          </a:xfrm>
          <a:prstGeom prst="rect">
            <a:avLst/>
          </a:prstGeom>
        </p:spPr>
      </p:pic>
      <p:pic>
        <p:nvPicPr>
          <p:cNvPr id="95" name="Picture 9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71488" y="4050260"/>
            <a:ext cx="220572" cy="288032"/>
          </a:xfrm>
          <a:prstGeom prst="rect">
            <a:avLst/>
          </a:prstGeom>
        </p:spPr>
      </p:pic>
      <p:pic>
        <p:nvPicPr>
          <p:cNvPr id="96" name="Picture 9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61153" y="4046925"/>
            <a:ext cx="220572" cy="288032"/>
          </a:xfrm>
          <a:prstGeom prst="rect">
            <a:avLst/>
          </a:prstGeom>
        </p:spPr>
      </p:pic>
      <p:pic>
        <p:nvPicPr>
          <p:cNvPr id="97" name="Picture 9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41877" y="4048362"/>
            <a:ext cx="220572" cy="288032"/>
          </a:xfrm>
          <a:prstGeom prst="rect">
            <a:avLst/>
          </a:prstGeom>
        </p:spPr>
      </p:pic>
      <p:pic>
        <p:nvPicPr>
          <p:cNvPr id="108" name="Picture 10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70294" y="4046925"/>
            <a:ext cx="220572" cy="288032"/>
          </a:xfrm>
          <a:prstGeom prst="rect">
            <a:avLst/>
          </a:prstGeom>
        </p:spPr>
      </p:pic>
      <p:grpSp>
        <p:nvGrpSpPr>
          <p:cNvPr id="109" name="Group 108"/>
          <p:cNvGrpSpPr/>
          <p:nvPr/>
        </p:nvGrpSpPr>
        <p:grpSpPr>
          <a:xfrm>
            <a:off x="5155272" y="4377961"/>
            <a:ext cx="473181" cy="79573"/>
            <a:chOff x="6577250" y="1131099"/>
            <a:chExt cx="618187" cy="103958"/>
          </a:xfrm>
          <a:solidFill>
            <a:srgbClr val="008000"/>
          </a:solidFill>
        </p:grpSpPr>
        <p:sp>
          <p:nvSpPr>
            <p:cNvPr id="140" name="Rectangle 139"/>
            <p:cNvSpPr/>
            <p:nvPr/>
          </p:nvSpPr>
          <p:spPr>
            <a:xfrm rot="2706664">
              <a:off x="6579420" y="1128931"/>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p:cNvSpPr/>
            <p:nvPr/>
          </p:nvSpPr>
          <p:spPr>
            <a:xfrm rot="2706664">
              <a:off x="6752432" y="1128930"/>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p:cNvSpPr/>
            <p:nvPr/>
          </p:nvSpPr>
          <p:spPr>
            <a:xfrm rot="2706664">
              <a:off x="6923408" y="1128930"/>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p:cNvSpPr/>
            <p:nvPr/>
          </p:nvSpPr>
          <p:spPr>
            <a:xfrm rot="2706664">
              <a:off x="7089312" y="1128929"/>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 name="Group 144"/>
          <p:cNvGrpSpPr/>
          <p:nvPr/>
        </p:nvGrpSpPr>
        <p:grpSpPr>
          <a:xfrm>
            <a:off x="5673166" y="4377662"/>
            <a:ext cx="473181" cy="79573"/>
            <a:chOff x="6577250" y="1131099"/>
            <a:chExt cx="618187" cy="103958"/>
          </a:xfrm>
          <a:solidFill>
            <a:srgbClr val="008000"/>
          </a:solidFill>
        </p:grpSpPr>
        <p:sp>
          <p:nvSpPr>
            <p:cNvPr id="146" name="Rectangle 145"/>
            <p:cNvSpPr/>
            <p:nvPr/>
          </p:nvSpPr>
          <p:spPr>
            <a:xfrm rot="2706664">
              <a:off x="6579420" y="1128931"/>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p:cNvSpPr/>
            <p:nvPr/>
          </p:nvSpPr>
          <p:spPr>
            <a:xfrm rot="2706664">
              <a:off x="6752432" y="1128930"/>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p:cNvSpPr/>
            <p:nvPr/>
          </p:nvSpPr>
          <p:spPr>
            <a:xfrm rot="2706664">
              <a:off x="6923408" y="1128930"/>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rot="2706664">
              <a:off x="7089312" y="1128929"/>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149"/>
          <p:cNvGrpSpPr/>
          <p:nvPr/>
        </p:nvGrpSpPr>
        <p:grpSpPr>
          <a:xfrm>
            <a:off x="6204549" y="4376155"/>
            <a:ext cx="473181" cy="79573"/>
            <a:chOff x="6577250" y="1131099"/>
            <a:chExt cx="618187" cy="103958"/>
          </a:xfrm>
          <a:solidFill>
            <a:srgbClr val="008000"/>
          </a:solidFill>
        </p:grpSpPr>
        <p:sp>
          <p:nvSpPr>
            <p:cNvPr id="151" name="Rectangle 150"/>
            <p:cNvSpPr/>
            <p:nvPr/>
          </p:nvSpPr>
          <p:spPr>
            <a:xfrm rot="2706664">
              <a:off x="6579420" y="1128931"/>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rot="2706664">
              <a:off x="6752432" y="1128930"/>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p:cNvSpPr/>
            <p:nvPr/>
          </p:nvSpPr>
          <p:spPr>
            <a:xfrm rot="2706664">
              <a:off x="6923408" y="1128930"/>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rot="2706664">
              <a:off x="7089312" y="1128929"/>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5" name="Picture 15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01745" y="4045152"/>
            <a:ext cx="220572" cy="288032"/>
          </a:xfrm>
          <a:prstGeom prst="rect">
            <a:avLst/>
          </a:prstGeom>
        </p:spPr>
      </p:pic>
      <p:pic>
        <p:nvPicPr>
          <p:cNvPr id="156" name="Picture 15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26886" y="4046415"/>
            <a:ext cx="220572" cy="288032"/>
          </a:xfrm>
          <a:prstGeom prst="rect">
            <a:avLst/>
          </a:prstGeom>
        </p:spPr>
      </p:pic>
      <p:pic>
        <p:nvPicPr>
          <p:cNvPr id="157" name="Picture 15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53345" y="4043481"/>
            <a:ext cx="220572" cy="288032"/>
          </a:xfrm>
          <a:prstGeom prst="rect">
            <a:avLst/>
          </a:prstGeom>
        </p:spPr>
      </p:pic>
      <p:grpSp>
        <p:nvGrpSpPr>
          <p:cNvPr id="158" name="Group 157"/>
          <p:cNvGrpSpPr/>
          <p:nvPr/>
        </p:nvGrpSpPr>
        <p:grpSpPr>
          <a:xfrm>
            <a:off x="3055796" y="4375862"/>
            <a:ext cx="473181" cy="79573"/>
            <a:chOff x="6577250" y="1131099"/>
            <a:chExt cx="618187" cy="103958"/>
          </a:xfrm>
          <a:solidFill>
            <a:srgbClr val="008000"/>
          </a:solidFill>
        </p:grpSpPr>
        <p:sp>
          <p:nvSpPr>
            <p:cNvPr id="159" name="Rectangle 158"/>
            <p:cNvSpPr/>
            <p:nvPr/>
          </p:nvSpPr>
          <p:spPr>
            <a:xfrm rot="2706664">
              <a:off x="6579420" y="1128931"/>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p:cNvSpPr/>
            <p:nvPr/>
          </p:nvSpPr>
          <p:spPr>
            <a:xfrm rot="2706664">
              <a:off x="6752432" y="1128930"/>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p:cNvSpPr/>
            <p:nvPr/>
          </p:nvSpPr>
          <p:spPr>
            <a:xfrm rot="2706664">
              <a:off x="6923408" y="1128930"/>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p:cNvSpPr/>
            <p:nvPr/>
          </p:nvSpPr>
          <p:spPr>
            <a:xfrm rot="2706664">
              <a:off x="7089312" y="1128929"/>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3" name="Picture 16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43481" y="4043837"/>
            <a:ext cx="220572" cy="288032"/>
          </a:xfrm>
          <a:prstGeom prst="rect">
            <a:avLst/>
          </a:prstGeom>
        </p:spPr>
      </p:pic>
      <p:grpSp>
        <p:nvGrpSpPr>
          <p:cNvPr id="164" name="Group 163"/>
          <p:cNvGrpSpPr/>
          <p:nvPr/>
        </p:nvGrpSpPr>
        <p:grpSpPr>
          <a:xfrm>
            <a:off x="6739955" y="4376271"/>
            <a:ext cx="473181" cy="79573"/>
            <a:chOff x="6577250" y="1131099"/>
            <a:chExt cx="618187" cy="103958"/>
          </a:xfrm>
          <a:solidFill>
            <a:srgbClr val="008000"/>
          </a:solidFill>
        </p:grpSpPr>
        <p:sp>
          <p:nvSpPr>
            <p:cNvPr id="165" name="Rectangle 164"/>
            <p:cNvSpPr/>
            <p:nvPr/>
          </p:nvSpPr>
          <p:spPr>
            <a:xfrm rot="2706664">
              <a:off x="6579420" y="1128931"/>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p:cNvSpPr/>
            <p:nvPr/>
          </p:nvSpPr>
          <p:spPr>
            <a:xfrm rot="2706664">
              <a:off x="6752432" y="1128930"/>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p:cNvSpPr/>
            <p:nvPr/>
          </p:nvSpPr>
          <p:spPr>
            <a:xfrm rot="2706664">
              <a:off x="6923408" y="1128930"/>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p:cNvSpPr/>
            <p:nvPr/>
          </p:nvSpPr>
          <p:spPr>
            <a:xfrm rot="2706664">
              <a:off x="7089312" y="1128929"/>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9" name="Picture 16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88751" y="4043597"/>
            <a:ext cx="220572" cy="288032"/>
          </a:xfrm>
          <a:prstGeom prst="rect">
            <a:avLst/>
          </a:prstGeom>
        </p:spPr>
      </p:pic>
      <p:grpSp>
        <p:nvGrpSpPr>
          <p:cNvPr id="170" name="Group 169"/>
          <p:cNvGrpSpPr/>
          <p:nvPr/>
        </p:nvGrpSpPr>
        <p:grpSpPr>
          <a:xfrm>
            <a:off x="7258951" y="4374210"/>
            <a:ext cx="473181" cy="79573"/>
            <a:chOff x="6577250" y="1131099"/>
            <a:chExt cx="618187" cy="103958"/>
          </a:xfrm>
          <a:solidFill>
            <a:srgbClr val="008000"/>
          </a:solidFill>
        </p:grpSpPr>
        <p:sp>
          <p:nvSpPr>
            <p:cNvPr id="171" name="Rectangle 170"/>
            <p:cNvSpPr/>
            <p:nvPr/>
          </p:nvSpPr>
          <p:spPr>
            <a:xfrm rot="2706664">
              <a:off x="6579420" y="1128931"/>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p:cNvSpPr/>
            <p:nvPr/>
          </p:nvSpPr>
          <p:spPr>
            <a:xfrm rot="2706664">
              <a:off x="6752432" y="1128930"/>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p:cNvSpPr/>
            <p:nvPr/>
          </p:nvSpPr>
          <p:spPr>
            <a:xfrm rot="2706664">
              <a:off x="6923408" y="1128930"/>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p:cNvSpPr/>
            <p:nvPr/>
          </p:nvSpPr>
          <p:spPr>
            <a:xfrm rot="2706664">
              <a:off x="7089312" y="1128929"/>
              <a:ext cx="103956" cy="1082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5" name="Picture 17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07747" y="4041536"/>
            <a:ext cx="220572" cy="288032"/>
          </a:xfrm>
          <a:prstGeom prst="rect">
            <a:avLst/>
          </a:prstGeom>
        </p:spPr>
      </p:pic>
      <p:pic>
        <p:nvPicPr>
          <p:cNvPr id="176" name="Picture 17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25769" y="4492465"/>
            <a:ext cx="220572" cy="288032"/>
          </a:xfrm>
          <a:prstGeom prst="rect">
            <a:avLst/>
          </a:prstGeom>
        </p:spPr>
      </p:pic>
      <p:pic>
        <p:nvPicPr>
          <p:cNvPr id="14" name="Picture 13" descr="Screen Shot 2016-09-17 at 14.17.06.png"/>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396732" y="1270572"/>
            <a:ext cx="4289610" cy="2129930"/>
          </a:xfrm>
          <a:prstGeom prst="rect">
            <a:avLst/>
          </a:prstGeom>
          <a:ln w="12700" cap="sq" cmpd="sng">
            <a:solidFill>
              <a:srgbClr val="000000"/>
            </a:solidFill>
            <a:prstDash val="solid"/>
            <a:miter lim="800000"/>
          </a:ln>
          <a:effectLst/>
        </p:spPr>
      </p:pic>
      <p:pic>
        <p:nvPicPr>
          <p:cNvPr id="178" name="Picture 17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14553" y="4750932"/>
            <a:ext cx="220572" cy="288032"/>
          </a:xfrm>
          <a:prstGeom prst="rect">
            <a:avLst/>
          </a:prstGeom>
        </p:spPr>
      </p:pic>
      <p:cxnSp>
        <p:nvCxnSpPr>
          <p:cNvPr id="16" name="Straight Arrow Connector 15"/>
          <p:cNvCxnSpPr>
            <a:endCxn id="97" idx="0"/>
          </p:cNvCxnSpPr>
          <p:nvPr/>
        </p:nvCxnSpPr>
        <p:spPr>
          <a:xfrm flipH="1">
            <a:off x="4352163" y="3400502"/>
            <a:ext cx="638703" cy="647860"/>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179" name="Picture 17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87114" y="4746056"/>
            <a:ext cx="220572" cy="288032"/>
          </a:xfrm>
          <a:prstGeom prst="rect">
            <a:avLst/>
          </a:prstGeom>
        </p:spPr>
      </p:pic>
      <p:pic>
        <p:nvPicPr>
          <p:cNvPr id="180" name="Picture 17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10486" y="4577325"/>
            <a:ext cx="220572" cy="288032"/>
          </a:xfrm>
          <a:prstGeom prst="rect">
            <a:avLst/>
          </a:prstGeom>
        </p:spPr>
      </p:pic>
      <p:pic>
        <p:nvPicPr>
          <p:cNvPr id="181" name="Picture 18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96782" y="4577325"/>
            <a:ext cx="220572" cy="288032"/>
          </a:xfrm>
          <a:prstGeom prst="rect">
            <a:avLst/>
          </a:prstGeom>
        </p:spPr>
      </p:pic>
      <p:pic>
        <p:nvPicPr>
          <p:cNvPr id="182" name="Picture 18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98489" y="4577325"/>
            <a:ext cx="220572" cy="288032"/>
          </a:xfrm>
          <a:prstGeom prst="rect">
            <a:avLst/>
          </a:prstGeom>
        </p:spPr>
      </p:pic>
      <p:sp>
        <p:nvSpPr>
          <p:cNvPr id="183" name="Rectangle 182"/>
          <p:cNvSpPr/>
          <p:nvPr/>
        </p:nvSpPr>
        <p:spPr>
          <a:xfrm>
            <a:off x="316202" y="5176972"/>
            <a:ext cx="7375236" cy="1477328"/>
          </a:xfrm>
          <a:prstGeom prst="rect">
            <a:avLst/>
          </a:prstGeom>
        </p:spPr>
        <p:txBody>
          <a:bodyPr wrap="square">
            <a:spAutoFit/>
          </a:bodyPr>
          <a:lstStyle/>
          <a:p>
            <a:pPr marL="285750" indent="-285750">
              <a:buFont typeface="Wingdings" charset="2"/>
              <a:buChar char="ü"/>
            </a:pPr>
            <a:r>
              <a:rPr lang="en-GB" dirty="0" smtClean="0">
                <a:solidFill>
                  <a:schemeClr val="tx2"/>
                </a:solidFill>
                <a:latin typeface="Avenir Next Medium"/>
                <a:cs typeface="Avenir Next Medium"/>
              </a:rPr>
              <a:t>Accelerator tunnel</a:t>
            </a:r>
            <a:r>
              <a:rPr lang="en-GB" dirty="0" smtClean="0">
                <a:solidFill>
                  <a:srgbClr val="FF0000"/>
                </a:solidFill>
                <a:latin typeface="Avenir Next Medium"/>
                <a:cs typeface="Avenir Next Medium"/>
              </a:rPr>
              <a:t> 14 </a:t>
            </a:r>
            <a:r>
              <a:rPr lang="en-GB" dirty="0">
                <a:solidFill>
                  <a:srgbClr val="FF0000"/>
                </a:solidFill>
                <a:latin typeface="Avenir Next Medium"/>
                <a:cs typeface="Avenir Next Medium"/>
              </a:rPr>
              <a:t>x 4 </a:t>
            </a:r>
            <a:r>
              <a:rPr lang="en-GB" dirty="0">
                <a:solidFill>
                  <a:srgbClr val="2F5897"/>
                </a:solidFill>
                <a:latin typeface="Avenir Next Medium"/>
                <a:cs typeface="Avenir Next Medium"/>
              </a:rPr>
              <a:t>port </a:t>
            </a:r>
            <a:r>
              <a:rPr lang="en-GB" dirty="0" err="1">
                <a:solidFill>
                  <a:srgbClr val="2F5897"/>
                </a:solidFill>
                <a:latin typeface="Avenir Next Medium"/>
                <a:cs typeface="Avenir Next Medium"/>
              </a:rPr>
              <a:t>Oxigraf</a:t>
            </a:r>
            <a:r>
              <a:rPr lang="en-GB" dirty="0">
                <a:solidFill>
                  <a:srgbClr val="2F5897"/>
                </a:solidFill>
                <a:latin typeface="Avenir Next Medium"/>
                <a:cs typeface="Avenir Next Medium"/>
              </a:rPr>
              <a:t> Model O2iM oxygen deficiency Monitors</a:t>
            </a:r>
            <a:r>
              <a:rPr lang="en-GB" dirty="0">
                <a:solidFill>
                  <a:srgbClr val="FF0000"/>
                </a:solidFill>
                <a:latin typeface="Avenir Next Medium"/>
                <a:cs typeface="Avenir Next Medium"/>
              </a:rPr>
              <a:t> </a:t>
            </a:r>
            <a:r>
              <a:rPr lang="en-GB" dirty="0">
                <a:solidFill>
                  <a:schemeClr val="tx2"/>
                </a:solidFill>
                <a:latin typeface="Avenir Next Medium"/>
                <a:cs typeface="Avenir Next Medium"/>
              </a:rPr>
              <a:t>mounted at high level. </a:t>
            </a:r>
            <a:endParaRPr lang="en-GB" dirty="0" smtClean="0">
              <a:solidFill>
                <a:schemeClr val="tx2"/>
              </a:solidFill>
              <a:latin typeface="Avenir Next Medium"/>
              <a:cs typeface="Avenir Next Medium"/>
            </a:endParaRPr>
          </a:p>
          <a:p>
            <a:pPr marL="285750" indent="-285750">
              <a:buFont typeface="Wingdings" charset="2"/>
              <a:buChar char="ü"/>
            </a:pPr>
            <a:r>
              <a:rPr lang="en-GB" dirty="0" smtClean="0">
                <a:solidFill>
                  <a:schemeClr val="tx2"/>
                </a:solidFill>
                <a:latin typeface="Avenir Next Medium"/>
                <a:cs typeface="Avenir Next Medium"/>
              </a:rPr>
              <a:t>Accelerator Tunnel exits and entrances </a:t>
            </a:r>
            <a:r>
              <a:rPr lang="en-GB" dirty="0" smtClean="0">
                <a:solidFill>
                  <a:srgbClr val="FF0000"/>
                </a:solidFill>
                <a:latin typeface="Avenir Next Medium"/>
                <a:cs typeface="Avenir Next Medium"/>
              </a:rPr>
              <a:t>6 </a:t>
            </a:r>
            <a:r>
              <a:rPr lang="en-GB" dirty="0">
                <a:solidFill>
                  <a:srgbClr val="FF0000"/>
                </a:solidFill>
                <a:latin typeface="Avenir Next Medium"/>
                <a:cs typeface="Avenir Next Medium"/>
              </a:rPr>
              <a:t>x 1 </a:t>
            </a:r>
            <a:r>
              <a:rPr lang="en-GB" dirty="0">
                <a:solidFill>
                  <a:schemeClr val="tx2"/>
                </a:solidFill>
                <a:latin typeface="Avenir Next Medium"/>
                <a:cs typeface="Avenir Next Medium"/>
              </a:rPr>
              <a:t>port </a:t>
            </a:r>
            <a:r>
              <a:rPr lang="en-GB" dirty="0" err="1">
                <a:solidFill>
                  <a:schemeClr val="tx2"/>
                </a:solidFill>
                <a:latin typeface="Avenir Next Medium"/>
                <a:cs typeface="Avenir Next Medium"/>
              </a:rPr>
              <a:t>Oxigraf</a:t>
            </a:r>
            <a:r>
              <a:rPr lang="en-GB" dirty="0">
                <a:solidFill>
                  <a:schemeClr val="tx2"/>
                </a:solidFill>
                <a:latin typeface="Avenir Next Medium"/>
                <a:cs typeface="Avenir Next Medium"/>
              </a:rPr>
              <a:t> Model O2iM oxygen deficiency </a:t>
            </a:r>
            <a:r>
              <a:rPr lang="en-GB" dirty="0" smtClean="0">
                <a:solidFill>
                  <a:schemeClr val="tx2"/>
                </a:solidFill>
                <a:latin typeface="Avenir Next Medium"/>
                <a:cs typeface="Avenir Next Medium"/>
              </a:rPr>
              <a:t>Monitors </a:t>
            </a:r>
            <a:r>
              <a:rPr lang="en-GB" dirty="0">
                <a:solidFill>
                  <a:schemeClr val="tx2"/>
                </a:solidFill>
                <a:latin typeface="Avenir Next Medium"/>
                <a:cs typeface="Avenir Next Medium"/>
              </a:rPr>
              <a:t>mounted at high level. </a:t>
            </a:r>
          </a:p>
          <a:p>
            <a:pPr marL="285750" indent="-285750">
              <a:buFont typeface="Wingdings" charset="2"/>
              <a:buChar char="ü"/>
            </a:pPr>
            <a:r>
              <a:rPr lang="en-GB" dirty="0" smtClean="0">
                <a:solidFill>
                  <a:srgbClr val="FF0000"/>
                </a:solidFill>
                <a:latin typeface="Avenir Next Medium"/>
                <a:cs typeface="Avenir Next Medium"/>
              </a:rPr>
              <a:t>50</a:t>
            </a:r>
            <a:r>
              <a:rPr lang="en-GB" dirty="0" smtClean="0">
                <a:solidFill>
                  <a:schemeClr val="tx2"/>
                </a:solidFill>
                <a:latin typeface="Avenir Next Medium"/>
                <a:cs typeface="Avenir Next Medium"/>
              </a:rPr>
              <a:t> Accelerator Beam Off Stations + </a:t>
            </a:r>
            <a:r>
              <a:rPr lang="en-GB" dirty="0" smtClean="0">
                <a:solidFill>
                  <a:srgbClr val="FF0000"/>
                </a:solidFill>
                <a:latin typeface="Avenir Next Medium"/>
                <a:cs typeface="Avenir Next Medium"/>
              </a:rPr>
              <a:t>30</a:t>
            </a:r>
            <a:r>
              <a:rPr lang="en-GB" dirty="0" smtClean="0">
                <a:solidFill>
                  <a:schemeClr val="tx2"/>
                </a:solidFill>
                <a:latin typeface="Avenir Next Medium"/>
                <a:cs typeface="Avenir Next Medium"/>
              </a:rPr>
              <a:t> strobes and sirens.</a:t>
            </a:r>
            <a:endParaRPr lang="en-GB" dirty="0">
              <a:solidFill>
                <a:schemeClr val="tx2"/>
              </a:solidFill>
              <a:latin typeface="Avenir Next Medium"/>
              <a:cs typeface="Avenir Next Medium"/>
            </a:endParaRPr>
          </a:p>
        </p:txBody>
      </p:sp>
      <p:pic>
        <p:nvPicPr>
          <p:cNvPr id="184" name="Picture 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808832" y="5441982"/>
            <a:ext cx="561218" cy="1013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descr="Screen Shot 2016-09-17 at 14.34.36.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079904" y="1675115"/>
            <a:ext cx="1961456" cy="1518467"/>
          </a:xfrm>
          <a:prstGeom prst="rect">
            <a:avLst/>
          </a:prstGeom>
        </p:spPr>
      </p:pic>
      <p:sp>
        <p:nvSpPr>
          <p:cNvPr id="185" name="TextBox 184"/>
          <p:cNvSpPr txBox="1"/>
          <p:nvPr/>
        </p:nvSpPr>
        <p:spPr>
          <a:xfrm>
            <a:off x="2069477" y="1683053"/>
            <a:ext cx="449635" cy="230832"/>
          </a:xfrm>
          <a:prstGeom prst="rect">
            <a:avLst/>
          </a:prstGeom>
          <a:solidFill>
            <a:schemeClr val="bg1"/>
          </a:solidFill>
          <a:ln w="9525" cmpd="sng">
            <a:solidFill>
              <a:schemeClr val="tx1"/>
            </a:solidFill>
          </a:ln>
        </p:spPr>
        <p:txBody>
          <a:bodyPr wrap="square" rtlCol="0">
            <a:spAutoFit/>
          </a:bodyPr>
          <a:lstStyle>
            <a:defPPr>
              <a:defRPr lang="sv-SE"/>
            </a:defPPr>
            <a:lvl1pPr algn="ctr">
              <a:defRPr sz="900" b="1"/>
            </a:lvl1pPr>
          </a:lstStyle>
          <a:p>
            <a:r>
              <a:rPr lang="fr-FR" dirty="0" smtClean="0">
                <a:solidFill>
                  <a:srgbClr val="2F5897"/>
                </a:solidFill>
                <a:latin typeface="Avenir Next Medium"/>
                <a:cs typeface="Avenir Next Medium"/>
              </a:rPr>
              <a:t>Stub</a:t>
            </a:r>
            <a:endParaRPr lang="fr-FR" dirty="0">
              <a:solidFill>
                <a:srgbClr val="2F5897"/>
              </a:solidFill>
              <a:latin typeface="Avenir Next Medium"/>
              <a:cs typeface="Avenir Next Medium"/>
            </a:endParaRPr>
          </a:p>
        </p:txBody>
      </p:sp>
    </p:spTree>
    <p:extLst>
      <p:ext uri="{BB962C8B-B14F-4D97-AF65-F5344CB8AC3E}">
        <p14:creationId xmlns:p14="http://schemas.microsoft.com/office/powerpoint/2010/main" val="142870752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gLg_BD_A2T_1.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1944216"/>
            <a:ext cx="9144001" cy="4366066"/>
          </a:xfrm>
          <a:prstGeom prst="rect">
            <a:avLst/>
          </a:prstGeom>
        </p:spPr>
      </p:pic>
      <p:sp>
        <p:nvSpPr>
          <p:cNvPr id="4" name="Rectangle 3"/>
          <p:cNvSpPr/>
          <p:nvPr/>
        </p:nvSpPr>
        <p:spPr>
          <a:xfrm>
            <a:off x="364273" y="297934"/>
            <a:ext cx="8460059" cy="830997"/>
          </a:xfrm>
          <a:prstGeom prst="rect">
            <a:avLst/>
          </a:prstGeom>
        </p:spPr>
        <p:txBody>
          <a:bodyPr wrap="square">
            <a:spAutoFit/>
          </a:bodyPr>
          <a:lstStyle/>
          <a:p>
            <a:r>
              <a:rPr lang="en-US" sz="2800" b="1" dirty="0" smtClean="0">
                <a:solidFill>
                  <a:schemeClr val="tx2"/>
                </a:solidFill>
                <a:latin typeface="Avenir Next Medium"/>
                <a:cs typeface="Avenir Next Medium"/>
              </a:rPr>
              <a:t>Accelerator tunnel</a:t>
            </a:r>
          </a:p>
          <a:p>
            <a:r>
              <a:rPr lang="en-US" sz="2000" b="1" dirty="0" smtClean="0">
                <a:solidFill>
                  <a:schemeClr val="tx2"/>
                </a:solidFill>
                <a:latin typeface="Avenir Next Medium"/>
                <a:cs typeface="Avenir Next Medium"/>
              </a:rPr>
              <a:t>Safety issue in the A2T area</a:t>
            </a:r>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53464" y="4651975"/>
            <a:ext cx="360040" cy="360040"/>
          </a:xfrm>
          <a:prstGeom prst="rect">
            <a:avLst/>
          </a:prstGeom>
        </p:spPr>
      </p:pic>
      <p:cxnSp>
        <p:nvCxnSpPr>
          <p:cNvPr id="11" name="Straight Arrow Connector 10"/>
          <p:cNvCxnSpPr/>
          <p:nvPr/>
        </p:nvCxnSpPr>
        <p:spPr>
          <a:xfrm flipV="1">
            <a:off x="3210560" y="3675960"/>
            <a:ext cx="3609242" cy="1080120"/>
          </a:xfrm>
          <a:prstGeom prst="straightConnector1">
            <a:avLst/>
          </a:prstGeom>
          <a:ln w="19050" cmpd="sng">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983760" y="4063741"/>
            <a:ext cx="1796152" cy="261610"/>
          </a:xfrm>
          <a:prstGeom prst="rect">
            <a:avLst/>
          </a:prstGeom>
          <a:solidFill>
            <a:schemeClr val="bg1"/>
          </a:solidFill>
          <a:ln w="19050">
            <a:solidFill>
              <a:schemeClr val="tx1"/>
            </a:solidFill>
          </a:ln>
        </p:spPr>
        <p:txBody>
          <a:bodyPr wrap="square" rtlCol="0">
            <a:spAutoFit/>
          </a:bodyPr>
          <a:lstStyle/>
          <a:p>
            <a:pPr algn="ctr"/>
            <a:r>
              <a:rPr lang="fr-FR" sz="1100" b="1" dirty="0" smtClean="0">
                <a:solidFill>
                  <a:schemeClr val="tx2"/>
                </a:solidFill>
                <a:latin typeface="Avenir Next Medium"/>
                <a:cs typeface="Avenir Next Medium"/>
              </a:rPr>
              <a:t>51 m to the </a:t>
            </a:r>
            <a:r>
              <a:rPr lang="fr-FR" sz="1100" b="1" dirty="0" err="1" smtClean="0">
                <a:solidFill>
                  <a:schemeClr val="tx2"/>
                </a:solidFill>
                <a:latin typeface="Avenir Next Medium"/>
                <a:cs typeface="Avenir Next Medium"/>
              </a:rPr>
              <a:t>nearest</a:t>
            </a:r>
            <a:r>
              <a:rPr lang="fr-FR" sz="1100" b="1" dirty="0" smtClean="0">
                <a:solidFill>
                  <a:schemeClr val="tx2"/>
                </a:solidFill>
                <a:latin typeface="Avenir Next Medium"/>
                <a:cs typeface="Avenir Next Medium"/>
              </a:rPr>
              <a:t> exit</a:t>
            </a:r>
          </a:p>
        </p:txBody>
      </p:sp>
      <p:cxnSp>
        <p:nvCxnSpPr>
          <p:cNvPr id="13" name="Straight Arrow Connector 12"/>
          <p:cNvCxnSpPr/>
          <p:nvPr/>
        </p:nvCxnSpPr>
        <p:spPr>
          <a:xfrm flipV="1">
            <a:off x="152400" y="3666816"/>
            <a:ext cx="6667402" cy="2381856"/>
          </a:xfrm>
          <a:prstGeom prst="straightConnector1">
            <a:avLst/>
          </a:prstGeom>
          <a:ln w="19050" cmpd="sng">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47799" y="5904656"/>
            <a:ext cx="2232248" cy="261610"/>
          </a:xfrm>
          <a:prstGeom prst="rect">
            <a:avLst/>
          </a:prstGeom>
          <a:solidFill>
            <a:schemeClr val="bg1"/>
          </a:solidFill>
          <a:ln w="19050">
            <a:solidFill>
              <a:schemeClr val="tx1"/>
            </a:solidFill>
          </a:ln>
        </p:spPr>
        <p:txBody>
          <a:bodyPr wrap="square" rtlCol="0">
            <a:spAutoFit/>
          </a:bodyPr>
          <a:lstStyle/>
          <a:p>
            <a:pPr algn="ctr"/>
            <a:r>
              <a:rPr lang="fr-FR" sz="1100" b="1" dirty="0" smtClean="0">
                <a:solidFill>
                  <a:schemeClr val="tx2"/>
                </a:solidFill>
                <a:latin typeface="Avenir Next Medium"/>
                <a:cs typeface="Avenir Next Medium"/>
              </a:rPr>
              <a:t>219 m to the last </a:t>
            </a:r>
            <a:r>
              <a:rPr lang="fr-FR" sz="1100" b="1" dirty="0" err="1" smtClean="0">
                <a:solidFill>
                  <a:schemeClr val="tx2"/>
                </a:solidFill>
                <a:latin typeface="Avenir Next Medium"/>
                <a:cs typeface="Avenir Next Medium"/>
              </a:rPr>
              <a:t>cryomodule</a:t>
            </a:r>
            <a:endParaRPr lang="fr-FR" sz="1100" b="1" dirty="0" smtClean="0">
              <a:solidFill>
                <a:schemeClr val="tx2"/>
              </a:solidFill>
              <a:latin typeface="Avenir Next Medium"/>
              <a:cs typeface="Avenir Next Medium"/>
            </a:endParaRPr>
          </a:p>
        </p:txBody>
      </p:sp>
      <p:sp>
        <p:nvSpPr>
          <p:cNvPr id="15" name="Rettangolo 40"/>
          <p:cNvSpPr/>
          <p:nvPr/>
        </p:nvSpPr>
        <p:spPr>
          <a:xfrm>
            <a:off x="7163971" y="6310282"/>
            <a:ext cx="1980029" cy="230832"/>
          </a:xfrm>
          <a:prstGeom prst="rect">
            <a:avLst/>
          </a:prstGeom>
        </p:spPr>
        <p:txBody>
          <a:bodyPr wrap="none">
            <a:spAutoFit/>
          </a:bodyPr>
          <a:lstStyle/>
          <a:p>
            <a:pPr>
              <a:spcBef>
                <a:spcPct val="0"/>
              </a:spcBef>
            </a:pPr>
            <a:r>
              <a:rPr lang="en-GB" sz="900" cap="all" dirty="0" smtClean="0">
                <a:solidFill>
                  <a:srgbClr val="1F497D"/>
                </a:solidFill>
                <a:latin typeface="Avenir Next Medium"/>
                <a:cs typeface="Avenir Next Medium"/>
              </a:rPr>
              <a:t>Acknowledgement : N.GAZIS</a:t>
            </a:r>
            <a:endParaRPr lang="en-GB" sz="900" cap="all" dirty="0">
              <a:solidFill>
                <a:srgbClr val="1F497D"/>
              </a:solidFill>
              <a:latin typeface="Avenir Next Medium"/>
              <a:cs typeface="Avenir Next Medium"/>
            </a:endParaRPr>
          </a:p>
        </p:txBody>
      </p:sp>
      <p:pic>
        <p:nvPicPr>
          <p:cNvPr id="16" name="Picture 1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52055" y="5472608"/>
            <a:ext cx="1311698" cy="764704"/>
          </a:xfrm>
          <a:prstGeom prst="rect">
            <a:avLst/>
          </a:prstGeom>
        </p:spPr>
      </p:pic>
      <p:sp>
        <p:nvSpPr>
          <p:cNvPr id="17" name="TextBox 16"/>
          <p:cNvSpPr txBox="1"/>
          <p:nvPr/>
        </p:nvSpPr>
        <p:spPr>
          <a:xfrm>
            <a:off x="6732240" y="4581128"/>
            <a:ext cx="1944216" cy="430887"/>
          </a:xfrm>
          <a:prstGeom prst="rect">
            <a:avLst/>
          </a:prstGeom>
          <a:solidFill>
            <a:schemeClr val="bg1"/>
          </a:solidFill>
          <a:ln w="19050">
            <a:solidFill>
              <a:schemeClr val="tx1"/>
            </a:solidFill>
          </a:ln>
        </p:spPr>
        <p:txBody>
          <a:bodyPr wrap="square" rtlCol="0">
            <a:spAutoFit/>
          </a:bodyPr>
          <a:lstStyle/>
          <a:p>
            <a:pPr algn="ctr"/>
            <a:r>
              <a:rPr lang="fr-FR" sz="1100" b="1" dirty="0" smtClean="0">
                <a:solidFill>
                  <a:srgbClr val="FF0000"/>
                </a:solidFill>
                <a:latin typeface="Avenir Next Medium"/>
                <a:cs typeface="Avenir Next Medium"/>
              </a:rPr>
              <a:t>64 seconds (30+34) to </a:t>
            </a:r>
            <a:r>
              <a:rPr lang="fr-FR" sz="1100" b="1" dirty="0" err="1" smtClean="0">
                <a:solidFill>
                  <a:srgbClr val="FF0000"/>
                </a:solidFill>
                <a:latin typeface="Avenir Next Medium"/>
                <a:cs typeface="Avenir Next Medium"/>
              </a:rPr>
              <a:t>reach</a:t>
            </a:r>
            <a:r>
              <a:rPr lang="fr-FR" sz="1100" b="1" dirty="0" smtClean="0">
                <a:solidFill>
                  <a:srgbClr val="FF0000"/>
                </a:solidFill>
                <a:latin typeface="Avenir Next Medium"/>
                <a:cs typeface="Avenir Next Medium"/>
              </a:rPr>
              <a:t> the </a:t>
            </a:r>
            <a:r>
              <a:rPr lang="fr-FR" sz="1100" b="1" dirty="0" err="1" smtClean="0">
                <a:solidFill>
                  <a:srgbClr val="FF0000"/>
                </a:solidFill>
                <a:latin typeface="Avenir Next Medium"/>
                <a:cs typeface="Avenir Next Medium"/>
              </a:rPr>
              <a:t>nearest</a:t>
            </a:r>
            <a:r>
              <a:rPr lang="fr-FR" sz="1100" b="1" dirty="0" smtClean="0">
                <a:solidFill>
                  <a:srgbClr val="FF0000"/>
                </a:solidFill>
                <a:latin typeface="Avenir Next Medium"/>
                <a:cs typeface="Avenir Next Medium"/>
              </a:rPr>
              <a:t> exit</a:t>
            </a:r>
          </a:p>
        </p:txBody>
      </p:sp>
      <p:pic>
        <p:nvPicPr>
          <p:cNvPr id="18" name="Picture 17"/>
          <p:cNvPicPr>
            <a:picLocks noChangeAspect="1"/>
          </p:cNvPicPr>
          <p:nvPr/>
        </p:nvPicPr>
        <p:blipFill>
          <a:blip r:embed="rId6"/>
          <a:stretch>
            <a:fillRect/>
          </a:stretch>
        </p:blipFill>
        <p:spPr>
          <a:xfrm>
            <a:off x="6732240" y="5085184"/>
            <a:ext cx="1967049" cy="1152128"/>
          </a:xfrm>
          <a:prstGeom prst="rect">
            <a:avLst/>
          </a:prstGeom>
        </p:spPr>
      </p:pic>
      <p:sp>
        <p:nvSpPr>
          <p:cNvPr id="19" name="Rectangle 18"/>
          <p:cNvSpPr/>
          <p:nvPr/>
        </p:nvSpPr>
        <p:spPr>
          <a:xfrm>
            <a:off x="-27894" y="48288"/>
            <a:ext cx="834099"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Introduction</a:t>
            </a:r>
          </a:p>
        </p:txBody>
      </p:sp>
      <p:sp>
        <p:nvSpPr>
          <p:cNvPr id="20" name="Rectangle 19"/>
          <p:cNvSpPr/>
          <p:nvPr/>
        </p:nvSpPr>
        <p:spPr>
          <a:xfrm>
            <a:off x="879939" y="48288"/>
            <a:ext cx="2664333"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ESS ODH Safety process and implementation</a:t>
            </a:r>
          </a:p>
        </p:txBody>
      </p:sp>
      <p:sp>
        <p:nvSpPr>
          <p:cNvPr id="21" name="Rectangle 20"/>
          <p:cNvSpPr/>
          <p:nvPr/>
        </p:nvSpPr>
        <p:spPr>
          <a:xfrm>
            <a:off x="5289664" y="48288"/>
            <a:ext cx="1736373" cy="230832"/>
          </a:xfrm>
          <a:prstGeom prst="rect">
            <a:avLst/>
          </a:prstGeom>
        </p:spPr>
        <p:txBody>
          <a:bodyPr wrap="none">
            <a:spAutoFit/>
          </a:bodyPr>
          <a:lstStyle/>
          <a:p>
            <a:r>
              <a:rPr lang="en-US" sz="900" dirty="0" smtClean="0">
                <a:solidFill>
                  <a:srgbClr val="1F497D">
                    <a:alpha val="20000"/>
                  </a:srgbClr>
                </a:solidFill>
                <a:latin typeface="Avenir Next Medium"/>
                <a:cs typeface="Avenir Next Medium"/>
              </a:rPr>
              <a:t>Results from CFD simulations</a:t>
            </a:r>
            <a:endParaRPr lang="en-US" sz="900" dirty="0">
              <a:solidFill>
                <a:srgbClr val="1F497D">
                  <a:alpha val="20000"/>
                </a:srgbClr>
              </a:solidFill>
              <a:latin typeface="Avenir Next Medium"/>
              <a:cs typeface="Avenir Next Medium"/>
            </a:endParaRPr>
          </a:p>
        </p:txBody>
      </p:sp>
      <p:sp>
        <p:nvSpPr>
          <p:cNvPr id="22" name="Rectangle 21"/>
          <p:cNvSpPr/>
          <p:nvPr/>
        </p:nvSpPr>
        <p:spPr>
          <a:xfrm>
            <a:off x="3442146" y="48288"/>
            <a:ext cx="1764922" cy="230832"/>
          </a:xfrm>
          <a:prstGeom prst="rect">
            <a:avLst/>
          </a:prstGeom>
        </p:spPr>
        <p:txBody>
          <a:bodyPr wrap="none">
            <a:spAutoFit/>
          </a:bodyPr>
          <a:lstStyle/>
          <a:p>
            <a:r>
              <a:rPr lang="en-US" sz="900" dirty="0">
                <a:solidFill>
                  <a:srgbClr val="1F497D"/>
                </a:solidFill>
                <a:latin typeface="Avenir Next Medium"/>
                <a:cs typeface="Avenir Next Medium"/>
              </a:rPr>
              <a:t>ODH in the accelerator tunnel</a:t>
            </a:r>
          </a:p>
        </p:txBody>
      </p:sp>
      <p:sp>
        <p:nvSpPr>
          <p:cNvPr id="23" name="Rectangle 22"/>
          <p:cNvSpPr/>
          <p:nvPr/>
        </p:nvSpPr>
        <p:spPr>
          <a:xfrm>
            <a:off x="7078849" y="48288"/>
            <a:ext cx="2069797" cy="230832"/>
          </a:xfrm>
          <a:prstGeom prst="rect">
            <a:avLst/>
          </a:prstGeom>
        </p:spPr>
        <p:txBody>
          <a:bodyPr wrap="none">
            <a:spAutoFit/>
          </a:bodyPr>
          <a:lstStyle/>
          <a:p>
            <a:r>
              <a:rPr lang="en-US" sz="900" dirty="0" smtClean="0">
                <a:solidFill>
                  <a:srgbClr val="1F497D">
                    <a:alpha val="20000"/>
                  </a:srgbClr>
                </a:solidFill>
                <a:latin typeface="Avenir Next Medium"/>
                <a:cs typeface="Avenir Next Medium"/>
              </a:rPr>
              <a:t>Upcoming activities and challenges</a:t>
            </a:r>
            <a:endParaRPr lang="en-US" sz="900" dirty="0">
              <a:solidFill>
                <a:srgbClr val="1F497D">
                  <a:alpha val="20000"/>
                </a:srgbClr>
              </a:solidFill>
              <a:latin typeface="Avenir Next Medium"/>
              <a:cs typeface="Avenir Next Medium"/>
            </a:endParaRPr>
          </a:p>
        </p:txBody>
      </p:sp>
      <p:cxnSp>
        <p:nvCxnSpPr>
          <p:cNvPr id="24" name="Straight Connector 23"/>
          <p:cNvCxnSpPr/>
          <p:nvPr/>
        </p:nvCxnSpPr>
        <p:spPr>
          <a:xfrm>
            <a:off x="34266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830153"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2287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7013429"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85892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132856"/>
            <a:ext cx="6082806" cy="3177975"/>
          </a:xfrm>
          <a:prstGeom prst="rect">
            <a:avLst/>
          </a:prstGeom>
        </p:spPr>
      </p:pic>
      <p:sp>
        <p:nvSpPr>
          <p:cNvPr id="4" name="Rectangle 3"/>
          <p:cNvSpPr/>
          <p:nvPr/>
        </p:nvSpPr>
        <p:spPr>
          <a:xfrm>
            <a:off x="364273" y="297934"/>
            <a:ext cx="8460059" cy="830997"/>
          </a:xfrm>
          <a:prstGeom prst="rect">
            <a:avLst/>
          </a:prstGeom>
        </p:spPr>
        <p:txBody>
          <a:bodyPr wrap="square">
            <a:spAutoFit/>
          </a:bodyPr>
          <a:lstStyle/>
          <a:p>
            <a:r>
              <a:rPr lang="en-US" sz="2800" b="1" dirty="0" smtClean="0">
                <a:solidFill>
                  <a:schemeClr val="tx2"/>
                </a:solidFill>
                <a:latin typeface="Avenir Next Medium"/>
                <a:cs typeface="Avenir Next Medium"/>
              </a:rPr>
              <a:t>Accelerator tunnel</a:t>
            </a:r>
          </a:p>
          <a:p>
            <a:r>
              <a:rPr lang="en-US" sz="2000" b="1" dirty="0" smtClean="0">
                <a:solidFill>
                  <a:schemeClr val="tx2"/>
                </a:solidFill>
                <a:latin typeface="Avenir Next Medium"/>
                <a:cs typeface="Avenir Next Medium"/>
              </a:rPr>
              <a:t>Safety issue in the A2T area</a:t>
            </a:r>
          </a:p>
        </p:txBody>
      </p:sp>
      <p:sp>
        <p:nvSpPr>
          <p:cNvPr id="21" name="Rettangolo 40"/>
          <p:cNvSpPr/>
          <p:nvPr/>
        </p:nvSpPr>
        <p:spPr>
          <a:xfrm>
            <a:off x="33367" y="5401328"/>
            <a:ext cx="2172390" cy="246221"/>
          </a:xfrm>
          <a:prstGeom prst="rect">
            <a:avLst/>
          </a:prstGeom>
        </p:spPr>
        <p:txBody>
          <a:bodyPr wrap="none">
            <a:spAutoFit/>
          </a:bodyPr>
          <a:lstStyle/>
          <a:p>
            <a:pPr>
              <a:spcBef>
                <a:spcPct val="0"/>
              </a:spcBef>
            </a:pPr>
            <a:r>
              <a:rPr lang="en-GB" sz="1000" cap="all" dirty="0" smtClean="0">
                <a:solidFill>
                  <a:srgbClr val="1F497D"/>
                </a:solidFill>
                <a:latin typeface="Avenir Next Medium"/>
                <a:cs typeface="Avenir Next Medium"/>
              </a:rPr>
              <a:t>Acknowledgement : N.GAZIS</a:t>
            </a:r>
            <a:endParaRPr lang="en-GB" sz="1000" cap="all" dirty="0">
              <a:solidFill>
                <a:srgbClr val="1F497D"/>
              </a:solidFill>
              <a:latin typeface="Avenir Next Medium"/>
              <a:cs typeface="Avenir Next Medium"/>
            </a:endParaRPr>
          </a:p>
        </p:txBody>
      </p:sp>
      <p:sp>
        <p:nvSpPr>
          <p:cNvPr id="22" name="Rectangle 21"/>
          <p:cNvSpPr/>
          <p:nvPr/>
        </p:nvSpPr>
        <p:spPr>
          <a:xfrm>
            <a:off x="6732241" y="1365528"/>
            <a:ext cx="2160240" cy="954107"/>
          </a:xfrm>
          <a:prstGeom prst="rect">
            <a:avLst/>
          </a:prstGeom>
        </p:spPr>
        <p:txBody>
          <a:bodyPr wrap="square">
            <a:spAutoFit/>
          </a:bodyPr>
          <a:lstStyle/>
          <a:p>
            <a:pPr algn="ctr"/>
            <a:r>
              <a:rPr lang="en-US" sz="1400" dirty="0" smtClean="0">
                <a:solidFill>
                  <a:schemeClr val="tx2"/>
                </a:solidFill>
                <a:latin typeface="Avenir Next Medium"/>
                <a:cs typeface="Avenir Next Medium"/>
              </a:rPr>
              <a:t>Decision taken on December 2015 to implement a safety hatch in the A2T area</a:t>
            </a:r>
            <a:endParaRPr lang="en-US" sz="1400" b="1" dirty="0">
              <a:latin typeface="Avenir Next Medium"/>
              <a:cs typeface="Avenir Next Medium"/>
            </a:endParaRPr>
          </a:p>
        </p:txBody>
      </p:sp>
      <p:sp>
        <p:nvSpPr>
          <p:cNvPr id="23" name="Left Bracket 22"/>
          <p:cNvSpPr/>
          <p:nvPr/>
        </p:nvSpPr>
        <p:spPr>
          <a:xfrm>
            <a:off x="6732240" y="1444670"/>
            <a:ext cx="72008" cy="792088"/>
          </a:xfrm>
          <a:prstGeom prst="leftBracket">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venir Next Medium"/>
              <a:cs typeface="Avenir Next Medium"/>
            </a:endParaRPr>
          </a:p>
        </p:txBody>
      </p:sp>
      <p:sp>
        <p:nvSpPr>
          <p:cNvPr id="24" name="Right Bracket 23"/>
          <p:cNvSpPr/>
          <p:nvPr/>
        </p:nvSpPr>
        <p:spPr>
          <a:xfrm>
            <a:off x="8815139" y="1443886"/>
            <a:ext cx="72008" cy="792088"/>
          </a:xfrm>
          <a:prstGeom prst="rightBracket">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venir Next Medium"/>
              <a:cs typeface="Avenir Next Medium"/>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819399" y="2636912"/>
            <a:ext cx="6324601" cy="3556234"/>
          </a:xfrm>
          <a:prstGeom prst="rect">
            <a:avLst/>
          </a:prstGeom>
        </p:spPr>
      </p:pic>
      <p:pic>
        <p:nvPicPr>
          <p:cNvPr id="26" name="Picture 25"/>
          <p:cNvPicPr>
            <a:picLocks noChangeAspect="1"/>
          </p:cNvPicPr>
          <p:nvPr/>
        </p:nvPicPr>
        <p:blipFill>
          <a:blip r:embed="rId5"/>
          <a:stretch>
            <a:fillRect/>
          </a:stretch>
        </p:blipFill>
        <p:spPr>
          <a:xfrm>
            <a:off x="5004048" y="2636912"/>
            <a:ext cx="2898415" cy="3933056"/>
          </a:xfrm>
          <a:prstGeom prst="rect">
            <a:avLst/>
          </a:prstGeom>
        </p:spPr>
      </p:pic>
      <p:sp>
        <p:nvSpPr>
          <p:cNvPr id="3" name="TextBox 2"/>
          <p:cNvSpPr txBox="1"/>
          <p:nvPr/>
        </p:nvSpPr>
        <p:spPr>
          <a:xfrm>
            <a:off x="9711267" y="4216400"/>
            <a:ext cx="184666" cy="369332"/>
          </a:xfrm>
          <a:prstGeom prst="rect">
            <a:avLst/>
          </a:prstGeom>
          <a:noFill/>
        </p:spPr>
        <p:txBody>
          <a:bodyPr wrap="none" rtlCol="0">
            <a:spAutoFit/>
          </a:bodyPr>
          <a:lstStyle/>
          <a:p>
            <a:endParaRPr lang="en-US" dirty="0"/>
          </a:p>
        </p:txBody>
      </p:sp>
      <p:pic>
        <p:nvPicPr>
          <p:cNvPr id="7" name="Picture 6" descr="Screen Shot 2016-04-19 at 11.18.44.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1266" y="2388324"/>
            <a:ext cx="4120315" cy="2540732"/>
          </a:xfrm>
          <a:prstGeom prst="rect">
            <a:avLst/>
          </a:prstGeom>
        </p:spPr>
      </p:pic>
      <p:sp>
        <p:nvSpPr>
          <p:cNvPr id="13" name="Rectangle 12"/>
          <p:cNvSpPr/>
          <p:nvPr/>
        </p:nvSpPr>
        <p:spPr>
          <a:xfrm>
            <a:off x="-27894" y="48288"/>
            <a:ext cx="834099"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Introduction</a:t>
            </a:r>
          </a:p>
        </p:txBody>
      </p:sp>
      <p:sp>
        <p:nvSpPr>
          <p:cNvPr id="14" name="Rectangle 13"/>
          <p:cNvSpPr/>
          <p:nvPr/>
        </p:nvSpPr>
        <p:spPr>
          <a:xfrm>
            <a:off x="879939" y="48288"/>
            <a:ext cx="2664333"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ESS ODH Safety process and implementation</a:t>
            </a:r>
          </a:p>
        </p:txBody>
      </p:sp>
      <p:sp>
        <p:nvSpPr>
          <p:cNvPr id="15" name="Rectangle 14"/>
          <p:cNvSpPr/>
          <p:nvPr/>
        </p:nvSpPr>
        <p:spPr>
          <a:xfrm>
            <a:off x="5289664" y="48288"/>
            <a:ext cx="1736373" cy="230832"/>
          </a:xfrm>
          <a:prstGeom prst="rect">
            <a:avLst/>
          </a:prstGeom>
        </p:spPr>
        <p:txBody>
          <a:bodyPr wrap="none">
            <a:spAutoFit/>
          </a:bodyPr>
          <a:lstStyle/>
          <a:p>
            <a:r>
              <a:rPr lang="en-US" sz="900" dirty="0" smtClean="0">
                <a:solidFill>
                  <a:srgbClr val="1F497D">
                    <a:alpha val="20000"/>
                  </a:srgbClr>
                </a:solidFill>
                <a:latin typeface="Avenir Next Medium"/>
                <a:cs typeface="Avenir Next Medium"/>
              </a:rPr>
              <a:t>Results from CFD simulations</a:t>
            </a:r>
            <a:endParaRPr lang="en-US" sz="900" dirty="0">
              <a:solidFill>
                <a:srgbClr val="1F497D">
                  <a:alpha val="20000"/>
                </a:srgbClr>
              </a:solidFill>
              <a:latin typeface="Avenir Next Medium"/>
              <a:cs typeface="Avenir Next Medium"/>
            </a:endParaRPr>
          </a:p>
        </p:txBody>
      </p:sp>
      <p:sp>
        <p:nvSpPr>
          <p:cNvPr id="16" name="Rectangle 15"/>
          <p:cNvSpPr/>
          <p:nvPr/>
        </p:nvSpPr>
        <p:spPr>
          <a:xfrm>
            <a:off x="3442146" y="48288"/>
            <a:ext cx="1764922" cy="230832"/>
          </a:xfrm>
          <a:prstGeom prst="rect">
            <a:avLst/>
          </a:prstGeom>
        </p:spPr>
        <p:txBody>
          <a:bodyPr wrap="none">
            <a:spAutoFit/>
          </a:bodyPr>
          <a:lstStyle/>
          <a:p>
            <a:r>
              <a:rPr lang="en-US" sz="900" dirty="0">
                <a:solidFill>
                  <a:srgbClr val="1F497D"/>
                </a:solidFill>
                <a:latin typeface="Avenir Next Medium"/>
                <a:cs typeface="Avenir Next Medium"/>
              </a:rPr>
              <a:t>ODH in the accelerator tunnel</a:t>
            </a:r>
          </a:p>
        </p:txBody>
      </p:sp>
      <p:sp>
        <p:nvSpPr>
          <p:cNvPr id="17" name="Rectangle 16"/>
          <p:cNvSpPr/>
          <p:nvPr/>
        </p:nvSpPr>
        <p:spPr>
          <a:xfrm>
            <a:off x="7078849" y="48288"/>
            <a:ext cx="2069797" cy="230832"/>
          </a:xfrm>
          <a:prstGeom prst="rect">
            <a:avLst/>
          </a:prstGeom>
        </p:spPr>
        <p:txBody>
          <a:bodyPr wrap="none">
            <a:spAutoFit/>
          </a:bodyPr>
          <a:lstStyle/>
          <a:p>
            <a:r>
              <a:rPr lang="en-US" sz="900" dirty="0" smtClean="0">
                <a:solidFill>
                  <a:srgbClr val="1F497D">
                    <a:alpha val="20000"/>
                  </a:srgbClr>
                </a:solidFill>
                <a:latin typeface="Avenir Next Medium"/>
                <a:cs typeface="Avenir Next Medium"/>
              </a:rPr>
              <a:t>Upcoming activities and challenges</a:t>
            </a:r>
            <a:endParaRPr lang="en-US" sz="900" dirty="0">
              <a:solidFill>
                <a:srgbClr val="1F497D">
                  <a:alpha val="20000"/>
                </a:srgbClr>
              </a:solidFill>
              <a:latin typeface="Avenir Next Medium"/>
              <a:cs typeface="Avenir Next Medium"/>
            </a:endParaRPr>
          </a:p>
        </p:txBody>
      </p:sp>
      <p:cxnSp>
        <p:nvCxnSpPr>
          <p:cNvPr id="18" name="Straight Connector 17"/>
          <p:cNvCxnSpPr/>
          <p:nvPr/>
        </p:nvCxnSpPr>
        <p:spPr>
          <a:xfrm>
            <a:off x="34266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830153"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87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013429"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74864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88032" y="4491429"/>
            <a:ext cx="4248471" cy="923330"/>
          </a:xfrm>
          <a:prstGeom prst="rect">
            <a:avLst/>
          </a:prstGeom>
        </p:spPr>
        <p:txBody>
          <a:bodyPr wrap="square">
            <a:spAutoFit/>
          </a:bodyPr>
          <a:lstStyle/>
          <a:p>
            <a:r>
              <a:rPr lang="en-US" dirty="0" smtClean="0">
                <a:solidFill>
                  <a:schemeClr val="tx2"/>
                </a:solidFill>
                <a:latin typeface="Avenir Next Medium"/>
                <a:cs typeface="Avenir Next Medium"/>
              </a:rPr>
              <a:t>Discharge of </a:t>
            </a:r>
            <a:r>
              <a:rPr lang="en-US" dirty="0" err="1" smtClean="0">
                <a:solidFill>
                  <a:schemeClr val="tx2"/>
                </a:solidFill>
                <a:latin typeface="Avenir Next Medium"/>
                <a:cs typeface="Avenir Next Medium"/>
              </a:rPr>
              <a:t>GHe</a:t>
            </a:r>
            <a:r>
              <a:rPr lang="en-US" dirty="0" smtClean="0">
                <a:solidFill>
                  <a:schemeClr val="tx2"/>
                </a:solidFill>
                <a:latin typeface="Avenir Next Medium"/>
                <a:cs typeface="Avenir Next Medium"/>
              </a:rPr>
              <a:t> through the 2 rupture disks located on the </a:t>
            </a:r>
            <a:r>
              <a:rPr lang="en-US" dirty="0" err="1" smtClean="0">
                <a:solidFill>
                  <a:schemeClr val="tx2"/>
                </a:solidFill>
                <a:latin typeface="Avenir Next Medium"/>
                <a:cs typeface="Avenir Next Medium"/>
              </a:rPr>
              <a:t>LHe</a:t>
            </a:r>
            <a:r>
              <a:rPr lang="en-US" dirty="0" smtClean="0">
                <a:solidFill>
                  <a:schemeClr val="tx2"/>
                </a:solidFill>
                <a:latin typeface="Avenir Next Medium"/>
                <a:cs typeface="Avenir Next Medium"/>
              </a:rPr>
              <a:t> line (</a:t>
            </a:r>
            <a:r>
              <a:rPr lang="en-US" b="1" dirty="0" smtClean="0">
                <a:solidFill>
                  <a:schemeClr val="tx2"/>
                </a:solidFill>
                <a:latin typeface="Avenir Next Medium"/>
                <a:cs typeface="Avenir Next Medium"/>
              </a:rPr>
              <a:t>1,9 s</a:t>
            </a:r>
            <a:r>
              <a:rPr lang="en-US" dirty="0" smtClean="0">
                <a:solidFill>
                  <a:schemeClr val="tx2"/>
                </a:solidFill>
                <a:latin typeface="Avenir Next Medium"/>
                <a:cs typeface="Avenir Next Medium"/>
              </a:rPr>
              <a:t>)</a:t>
            </a:r>
            <a:endParaRPr lang="en-GB" dirty="0">
              <a:solidFill>
                <a:schemeClr val="tx2"/>
              </a:solidFill>
              <a:latin typeface="Avenir Next Medium"/>
              <a:cs typeface="Avenir Next Medium"/>
            </a:endParaRPr>
          </a:p>
        </p:txBody>
      </p:sp>
      <p:sp>
        <p:nvSpPr>
          <p:cNvPr id="27" name="Rectangle 26"/>
          <p:cNvSpPr/>
          <p:nvPr/>
        </p:nvSpPr>
        <p:spPr>
          <a:xfrm>
            <a:off x="288032" y="3265552"/>
            <a:ext cx="4248471" cy="923330"/>
          </a:xfrm>
          <a:prstGeom prst="rect">
            <a:avLst/>
          </a:prstGeom>
        </p:spPr>
        <p:txBody>
          <a:bodyPr wrap="square">
            <a:spAutoFit/>
          </a:bodyPr>
          <a:lstStyle/>
          <a:p>
            <a:r>
              <a:rPr lang="en-US" dirty="0" smtClean="0">
                <a:solidFill>
                  <a:srgbClr val="1F497D"/>
                </a:solidFill>
                <a:latin typeface="Avenir Next Medium"/>
                <a:cs typeface="Avenir Next Medium"/>
              </a:rPr>
              <a:t>Loss of the content of 1 High-β</a:t>
            </a:r>
            <a:r>
              <a:rPr lang="en-US" dirty="0" smtClean="0">
                <a:solidFill>
                  <a:srgbClr val="FF0000"/>
                </a:solidFill>
                <a:latin typeface="Avenir Next Medium"/>
                <a:cs typeface="Avenir Next Medium"/>
              </a:rPr>
              <a:t>*</a:t>
            </a:r>
            <a:r>
              <a:rPr lang="en-US" dirty="0" smtClean="0">
                <a:solidFill>
                  <a:srgbClr val="1F497D"/>
                </a:solidFill>
                <a:latin typeface="Avenir Next Medium"/>
                <a:cs typeface="Avenir Next Medium"/>
              </a:rPr>
              <a:t> </a:t>
            </a:r>
            <a:r>
              <a:rPr lang="en-US" dirty="0" err="1" smtClean="0">
                <a:solidFill>
                  <a:srgbClr val="1F497D"/>
                </a:solidFill>
                <a:latin typeface="Avenir Next Medium"/>
                <a:cs typeface="Avenir Next Medium"/>
              </a:rPr>
              <a:t>cryomodule</a:t>
            </a:r>
            <a:r>
              <a:rPr lang="en-US" dirty="0" smtClean="0">
                <a:solidFill>
                  <a:srgbClr val="1F497D"/>
                </a:solidFill>
                <a:latin typeface="Avenir Next Medium"/>
                <a:cs typeface="Avenir Next Medium"/>
              </a:rPr>
              <a:t> (</a:t>
            </a:r>
            <a:r>
              <a:rPr lang="en-US" b="1" dirty="0" smtClean="0">
                <a:solidFill>
                  <a:srgbClr val="1F497D"/>
                </a:solidFill>
                <a:latin typeface="Avenir Next Medium"/>
                <a:cs typeface="Avenir Next Medium"/>
              </a:rPr>
              <a:t>28,4 kg at 2 K and 2.04 </a:t>
            </a:r>
            <a:r>
              <a:rPr lang="en-US" b="1" dirty="0" err="1" smtClean="0">
                <a:solidFill>
                  <a:srgbClr val="1F497D"/>
                </a:solidFill>
                <a:latin typeface="Avenir Next Medium"/>
                <a:cs typeface="Avenir Next Medium"/>
              </a:rPr>
              <a:t>bara</a:t>
            </a:r>
            <a:r>
              <a:rPr lang="en-US" dirty="0" smtClean="0">
                <a:solidFill>
                  <a:srgbClr val="1F497D"/>
                </a:solidFill>
                <a:latin typeface="Avenir Next Medium"/>
                <a:cs typeface="Avenir Next Medium"/>
              </a:rPr>
              <a:t>)</a:t>
            </a:r>
            <a:endParaRPr lang="en-GB" dirty="0">
              <a:solidFill>
                <a:srgbClr val="1F497D"/>
              </a:solidFill>
              <a:latin typeface="Avenir Next Medium"/>
              <a:cs typeface="Avenir Next Medium"/>
            </a:endParaRPr>
          </a:p>
        </p:txBody>
      </p:sp>
      <p:pic>
        <p:nvPicPr>
          <p:cNvPr id="11" name="Picture 1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64496" y="1897400"/>
            <a:ext cx="4229241" cy="2465597"/>
          </a:xfrm>
          <a:prstGeom prst="rect">
            <a:avLst/>
          </a:prstGeom>
        </p:spPr>
      </p:pic>
      <p:sp>
        <p:nvSpPr>
          <p:cNvPr id="31" name="Oval 30"/>
          <p:cNvSpPr/>
          <p:nvPr/>
        </p:nvSpPr>
        <p:spPr>
          <a:xfrm>
            <a:off x="4937074" y="3024805"/>
            <a:ext cx="432048" cy="432048"/>
          </a:xfrm>
          <a:prstGeom prst="ellipse">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Next Medium"/>
              <a:cs typeface="Avenir Next Medium"/>
            </a:endParaRPr>
          </a:p>
        </p:txBody>
      </p:sp>
      <p:sp>
        <p:nvSpPr>
          <p:cNvPr id="4" name="Rectangle 3"/>
          <p:cNvSpPr/>
          <p:nvPr/>
        </p:nvSpPr>
        <p:spPr>
          <a:xfrm>
            <a:off x="364273" y="297934"/>
            <a:ext cx="8460059" cy="830997"/>
          </a:xfrm>
          <a:prstGeom prst="rect">
            <a:avLst/>
          </a:prstGeom>
        </p:spPr>
        <p:txBody>
          <a:bodyPr wrap="square">
            <a:spAutoFit/>
          </a:bodyPr>
          <a:lstStyle/>
          <a:p>
            <a:r>
              <a:rPr lang="en-US" sz="2800" b="1" dirty="0" smtClean="0">
                <a:solidFill>
                  <a:schemeClr val="tx2"/>
                </a:solidFill>
                <a:latin typeface="Avenir Next Medium"/>
                <a:cs typeface="Avenir Next Medium"/>
              </a:rPr>
              <a:t>Accelerator tunnel</a:t>
            </a:r>
          </a:p>
          <a:p>
            <a:r>
              <a:rPr lang="en-US" sz="2000" b="1" dirty="0" smtClean="0">
                <a:solidFill>
                  <a:schemeClr val="tx2"/>
                </a:solidFill>
                <a:latin typeface="Avenir Next Medium"/>
                <a:cs typeface="Avenir Next Medium"/>
              </a:rPr>
              <a:t>CFD simulations</a:t>
            </a:r>
          </a:p>
        </p:txBody>
      </p:sp>
      <p:sp>
        <p:nvSpPr>
          <p:cNvPr id="12" name="Content Placeholder 2"/>
          <p:cNvSpPr>
            <a:spLocks noGrp="1"/>
          </p:cNvSpPr>
          <p:nvPr>
            <p:ph idx="1"/>
          </p:nvPr>
        </p:nvSpPr>
        <p:spPr>
          <a:xfrm>
            <a:off x="216024" y="1268760"/>
            <a:ext cx="8676456" cy="720080"/>
          </a:xfrm>
        </p:spPr>
        <p:txBody>
          <a:bodyPr>
            <a:noAutofit/>
          </a:bodyPr>
          <a:lstStyle/>
          <a:p>
            <a:pPr marL="0" indent="0">
              <a:buNone/>
            </a:pPr>
            <a:r>
              <a:rPr lang="en-GB" b="1" u="sng" dirty="0" smtClean="0">
                <a:solidFill>
                  <a:srgbClr val="1F497D"/>
                </a:solidFill>
                <a:latin typeface="Avenir Next Medium"/>
                <a:cs typeface="Avenir Next Medium"/>
              </a:rPr>
              <a:t>Failure scenarios considered (during access)</a:t>
            </a:r>
          </a:p>
        </p:txBody>
      </p:sp>
      <p:sp>
        <p:nvSpPr>
          <p:cNvPr id="14" name="Rectangle 13"/>
          <p:cNvSpPr/>
          <p:nvPr/>
        </p:nvSpPr>
        <p:spPr>
          <a:xfrm>
            <a:off x="288032" y="1969408"/>
            <a:ext cx="4320480" cy="954107"/>
          </a:xfrm>
          <a:prstGeom prst="rect">
            <a:avLst/>
          </a:prstGeom>
        </p:spPr>
        <p:txBody>
          <a:bodyPr wrap="square">
            <a:spAutoFit/>
          </a:bodyPr>
          <a:lstStyle/>
          <a:p>
            <a:r>
              <a:rPr lang="en-US" sz="2000" b="1" dirty="0" smtClean="0">
                <a:solidFill>
                  <a:srgbClr val="FF0000"/>
                </a:solidFill>
                <a:latin typeface="Avenir Next Medium"/>
                <a:cs typeface="Avenir Next Medium"/>
              </a:rPr>
              <a:t>Scenario 1</a:t>
            </a:r>
          </a:p>
          <a:p>
            <a:r>
              <a:rPr lang="en-US" dirty="0" smtClean="0">
                <a:solidFill>
                  <a:srgbClr val="1F497D"/>
                </a:solidFill>
                <a:latin typeface="Avenir Next Medium"/>
                <a:cs typeface="Avenir Next Medium"/>
              </a:rPr>
              <a:t>Rupture of the power coupler’s window or beam line</a:t>
            </a:r>
            <a:endParaRPr lang="en-GB" dirty="0" smtClean="0">
              <a:solidFill>
                <a:srgbClr val="1F497D"/>
              </a:solidFill>
              <a:latin typeface="Avenir Next Medium"/>
              <a:cs typeface="Avenir Next Medium"/>
            </a:endParaRPr>
          </a:p>
        </p:txBody>
      </p:sp>
      <p:sp>
        <p:nvSpPr>
          <p:cNvPr id="15" name="Down Arrow 14"/>
          <p:cNvSpPr/>
          <p:nvPr/>
        </p:nvSpPr>
        <p:spPr>
          <a:xfrm>
            <a:off x="1800200" y="2761496"/>
            <a:ext cx="432048" cy="50405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venir Next Medium"/>
              <a:cs typeface="Avenir Next Medium"/>
            </a:endParaRPr>
          </a:p>
        </p:txBody>
      </p:sp>
      <p:sp>
        <p:nvSpPr>
          <p:cNvPr id="17" name="Down Arrow 16"/>
          <p:cNvSpPr/>
          <p:nvPr/>
        </p:nvSpPr>
        <p:spPr>
          <a:xfrm>
            <a:off x="1800200" y="5281776"/>
            <a:ext cx="432048" cy="50405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venir Next Medium"/>
              <a:cs typeface="Avenir Next Medium"/>
            </a:endParaRPr>
          </a:p>
        </p:txBody>
      </p:sp>
      <p:sp>
        <p:nvSpPr>
          <p:cNvPr id="18" name="Rectangle 17"/>
          <p:cNvSpPr/>
          <p:nvPr/>
        </p:nvSpPr>
        <p:spPr>
          <a:xfrm>
            <a:off x="288032" y="5787573"/>
            <a:ext cx="5256584" cy="369332"/>
          </a:xfrm>
          <a:prstGeom prst="rect">
            <a:avLst/>
          </a:prstGeom>
        </p:spPr>
        <p:txBody>
          <a:bodyPr wrap="square">
            <a:spAutoFit/>
          </a:bodyPr>
          <a:lstStyle/>
          <a:p>
            <a:r>
              <a:rPr lang="en-US" dirty="0" smtClean="0">
                <a:solidFill>
                  <a:srgbClr val="1F497D"/>
                </a:solidFill>
                <a:latin typeface="Avenir Next Medium"/>
                <a:cs typeface="Avenir Next Medium"/>
              </a:rPr>
              <a:t>Max. mass flow rate = </a:t>
            </a:r>
            <a:r>
              <a:rPr lang="en-US" b="1" dirty="0" smtClean="0">
                <a:solidFill>
                  <a:srgbClr val="1F497D"/>
                </a:solidFill>
                <a:latin typeface="Avenir Next Medium"/>
                <a:cs typeface="Avenir Next Medium"/>
              </a:rPr>
              <a:t>15,2 kg.s</a:t>
            </a:r>
            <a:r>
              <a:rPr lang="en-US" b="1" baseline="30000" dirty="0" smtClean="0">
                <a:solidFill>
                  <a:srgbClr val="1F497D"/>
                </a:solidFill>
                <a:latin typeface="Avenir Next Medium"/>
                <a:cs typeface="Avenir Next Medium"/>
              </a:rPr>
              <a:t>-1</a:t>
            </a:r>
            <a:endParaRPr lang="en-GB" sz="1100" b="1" baseline="30000" dirty="0">
              <a:solidFill>
                <a:srgbClr val="1F497D"/>
              </a:solidFill>
              <a:latin typeface="Avenir Next Medium"/>
              <a:cs typeface="Avenir Next Medium"/>
            </a:endParaRPr>
          </a:p>
        </p:txBody>
      </p:sp>
      <p:sp>
        <p:nvSpPr>
          <p:cNvPr id="28" name="Down Arrow 27"/>
          <p:cNvSpPr/>
          <p:nvPr/>
        </p:nvSpPr>
        <p:spPr>
          <a:xfrm>
            <a:off x="1800200" y="3987373"/>
            <a:ext cx="432048" cy="50405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venir Next Medium"/>
              <a:cs typeface="Avenir Next Medium"/>
            </a:endParaRPr>
          </a:p>
        </p:txBody>
      </p:sp>
      <p:sp>
        <p:nvSpPr>
          <p:cNvPr id="29" name="Rettangolo 40"/>
          <p:cNvSpPr/>
          <p:nvPr/>
        </p:nvSpPr>
        <p:spPr>
          <a:xfrm>
            <a:off x="0" y="6596191"/>
            <a:ext cx="4070345" cy="215444"/>
          </a:xfrm>
          <a:prstGeom prst="rect">
            <a:avLst/>
          </a:prstGeom>
        </p:spPr>
        <p:txBody>
          <a:bodyPr wrap="none">
            <a:spAutoFit/>
          </a:bodyPr>
          <a:lstStyle/>
          <a:p>
            <a:pPr>
              <a:spcBef>
                <a:spcPct val="0"/>
              </a:spcBef>
            </a:pPr>
            <a:r>
              <a:rPr lang="en-GB" sz="800" cap="all" dirty="0" smtClean="0">
                <a:solidFill>
                  <a:srgbClr val="1F497D"/>
                </a:solidFill>
                <a:latin typeface="Avenir Next Medium"/>
                <a:cs typeface="Avenir Next Medium"/>
              </a:rPr>
              <a:t>Acknowledgement : J.P THERMEAU – WP5_SAFETYSIZING_SAFETY_DEVICES</a:t>
            </a:r>
            <a:endParaRPr lang="en-GB" sz="800" cap="all" dirty="0">
              <a:solidFill>
                <a:srgbClr val="1F497D"/>
              </a:solidFill>
              <a:latin typeface="Avenir Next Medium"/>
              <a:cs typeface="Avenir Next Medium"/>
            </a:endParaRPr>
          </a:p>
        </p:txBody>
      </p:sp>
      <p:sp>
        <p:nvSpPr>
          <p:cNvPr id="32" name="Oval 31"/>
          <p:cNvSpPr/>
          <p:nvPr/>
        </p:nvSpPr>
        <p:spPr>
          <a:xfrm>
            <a:off x="8208912" y="2329448"/>
            <a:ext cx="432048" cy="432048"/>
          </a:xfrm>
          <a:prstGeom prst="ellipse">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Next Medium"/>
              <a:cs typeface="Avenir Next Medium"/>
            </a:endParaRPr>
          </a:p>
        </p:txBody>
      </p:sp>
      <p:sp>
        <p:nvSpPr>
          <p:cNvPr id="61" name="Rectangle 60"/>
          <p:cNvSpPr/>
          <p:nvPr/>
        </p:nvSpPr>
        <p:spPr>
          <a:xfrm>
            <a:off x="4536504" y="6156905"/>
            <a:ext cx="4607496" cy="646331"/>
          </a:xfrm>
          <a:prstGeom prst="rect">
            <a:avLst/>
          </a:prstGeom>
        </p:spPr>
        <p:txBody>
          <a:bodyPr wrap="square">
            <a:spAutoFit/>
          </a:bodyPr>
          <a:lstStyle/>
          <a:p>
            <a:r>
              <a:rPr lang="en-GB" sz="1200" dirty="0" smtClean="0">
                <a:solidFill>
                  <a:srgbClr val="FF0000"/>
                </a:solidFill>
                <a:latin typeface="Avenir Next Medium"/>
                <a:cs typeface="Avenir Next Medium"/>
              </a:rPr>
              <a:t>*the loss of 2 High-Beta </a:t>
            </a:r>
            <a:r>
              <a:rPr lang="en-GB" sz="1200" dirty="0" err="1" smtClean="0">
                <a:solidFill>
                  <a:srgbClr val="FF0000"/>
                </a:solidFill>
                <a:latin typeface="Avenir Next Medium"/>
                <a:cs typeface="Avenir Next Medium"/>
              </a:rPr>
              <a:t>cryomodules</a:t>
            </a:r>
            <a:r>
              <a:rPr lang="en-GB" sz="1200" dirty="0" smtClean="0">
                <a:solidFill>
                  <a:srgbClr val="FF0000"/>
                </a:solidFill>
                <a:latin typeface="Avenir Next Medium"/>
                <a:cs typeface="Avenir Next Medium"/>
              </a:rPr>
              <a:t> has not been considered thanks to the CLOSE position of the gate valves in-between </a:t>
            </a:r>
            <a:r>
              <a:rPr lang="en-GB" sz="1200" dirty="0" err="1" smtClean="0">
                <a:solidFill>
                  <a:srgbClr val="FF0000"/>
                </a:solidFill>
                <a:latin typeface="Avenir Next Medium"/>
                <a:cs typeface="Avenir Next Medium"/>
              </a:rPr>
              <a:t>cryomodules</a:t>
            </a:r>
            <a:r>
              <a:rPr lang="en-GB" sz="1200" dirty="0" smtClean="0">
                <a:solidFill>
                  <a:srgbClr val="FF0000"/>
                </a:solidFill>
                <a:latin typeface="Avenir Next Medium"/>
                <a:cs typeface="Avenir Next Medium"/>
              </a:rPr>
              <a:t> during access</a:t>
            </a:r>
            <a:endParaRPr lang="sv-SE" sz="1200" dirty="0">
              <a:solidFill>
                <a:srgbClr val="FF0000"/>
              </a:solidFill>
              <a:latin typeface="Avenir Next Medium"/>
              <a:cs typeface="Avenir Next Medium"/>
            </a:endParaRPr>
          </a:p>
        </p:txBody>
      </p:sp>
      <p:sp>
        <p:nvSpPr>
          <p:cNvPr id="62" name="Rectangle 61"/>
          <p:cNvSpPr/>
          <p:nvPr/>
        </p:nvSpPr>
        <p:spPr>
          <a:xfrm>
            <a:off x="-27894" y="48288"/>
            <a:ext cx="834099"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Introduction</a:t>
            </a:r>
          </a:p>
        </p:txBody>
      </p:sp>
      <p:sp>
        <p:nvSpPr>
          <p:cNvPr id="63" name="Rectangle 62"/>
          <p:cNvSpPr/>
          <p:nvPr/>
        </p:nvSpPr>
        <p:spPr>
          <a:xfrm>
            <a:off x="879939" y="48288"/>
            <a:ext cx="2664333"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ESS ODH Safety process and implementation</a:t>
            </a:r>
          </a:p>
        </p:txBody>
      </p:sp>
      <p:sp>
        <p:nvSpPr>
          <p:cNvPr id="64" name="Rectangle 63"/>
          <p:cNvSpPr/>
          <p:nvPr/>
        </p:nvSpPr>
        <p:spPr>
          <a:xfrm>
            <a:off x="5289664" y="48288"/>
            <a:ext cx="1736373" cy="230832"/>
          </a:xfrm>
          <a:prstGeom prst="rect">
            <a:avLst/>
          </a:prstGeom>
        </p:spPr>
        <p:txBody>
          <a:bodyPr wrap="none">
            <a:spAutoFit/>
          </a:bodyPr>
          <a:lstStyle/>
          <a:p>
            <a:r>
              <a:rPr lang="en-US" sz="900" dirty="0">
                <a:solidFill>
                  <a:srgbClr val="1F497D"/>
                </a:solidFill>
                <a:latin typeface="Avenir Next Medium"/>
                <a:cs typeface="Avenir Next Medium"/>
              </a:rPr>
              <a:t>Results from CFD simulations</a:t>
            </a:r>
          </a:p>
        </p:txBody>
      </p:sp>
      <p:sp>
        <p:nvSpPr>
          <p:cNvPr id="65" name="Rectangle 64"/>
          <p:cNvSpPr/>
          <p:nvPr/>
        </p:nvSpPr>
        <p:spPr>
          <a:xfrm>
            <a:off x="3442146" y="48288"/>
            <a:ext cx="1764922"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ODH in the accelerator tunnel</a:t>
            </a:r>
          </a:p>
        </p:txBody>
      </p:sp>
      <p:sp>
        <p:nvSpPr>
          <p:cNvPr id="66" name="Rectangle 65"/>
          <p:cNvSpPr/>
          <p:nvPr/>
        </p:nvSpPr>
        <p:spPr>
          <a:xfrm>
            <a:off x="7078849" y="48288"/>
            <a:ext cx="2069797" cy="230832"/>
          </a:xfrm>
          <a:prstGeom prst="rect">
            <a:avLst/>
          </a:prstGeom>
        </p:spPr>
        <p:txBody>
          <a:bodyPr wrap="none">
            <a:spAutoFit/>
          </a:bodyPr>
          <a:lstStyle/>
          <a:p>
            <a:r>
              <a:rPr lang="en-US" sz="900" dirty="0" smtClean="0">
                <a:solidFill>
                  <a:srgbClr val="1F497D">
                    <a:alpha val="20000"/>
                  </a:srgbClr>
                </a:solidFill>
                <a:latin typeface="Avenir Next Medium"/>
                <a:cs typeface="Avenir Next Medium"/>
              </a:rPr>
              <a:t>Upcoming activities and challenges</a:t>
            </a:r>
            <a:endParaRPr lang="en-US" sz="900" dirty="0">
              <a:solidFill>
                <a:srgbClr val="1F497D">
                  <a:alpha val="20000"/>
                </a:srgbClr>
              </a:solidFill>
              <a:latin typeface="Avenir Next Medium"/>
              <a:cs typeface="Avenir Next Medium"/>
            </a:endParaRPr>
          </a:p>
        </p:txBody>
      </p:sp>
      <p:cxnSp>
        <p:nvCxnSpPr>
          <p:cNvPr id="67" name="Straight Connector 66"/>
          <p:cNvCxnSpPr/>
          <p:nvPr/>
        </p:nvCxnSpPr>
        <p:spPr>
          <a:xfrm>
            <a:off x="34266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830153"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52287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7013429"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25328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7" grpId="0"/>
      <p:bldP spid="31" grpId="0" animBg="1"/>
      <p:bldP spid="14" grpId="0"/>
      <p:bldP spid="15" grpId="0" animBg="1"/>
      <p:bldP spid="17" grpId="0" animBg="1"/>
      <p:bldP spid="18" grpId="0"/>
      <p:bldP spid="28" grpId="0" animBg="1"/>
      <p:bldP spid="29" grpId="0"/>
      <p:bldP spid="32" grpId="0" animBg="1"/>
      <p:bldP spid="6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4273" y="297934"/>
            <a:ext cx="8460059" cy="830997"/>
          </a:xfrm>
          <a:prstGeom prst="rect">
            <a:avLst/>
          </a:prstGeom>
        </p:spPr>
        <p:txBody>
          <a:bodyPr wrap="square">
            <a:spAutoFit/>
          </a:bodyPr>
          <a:lstStyle/>
          <a:p>
            <a:r>
              <a:rPr lang="en-US" sz="2800" b="1" dirty="0" smtClean="0">
                <a:solidFill>
                  <a:schemeClr val="tx2"/>
                </a:solidFill>
                <a:latin typeface="Avenir Next Medium"/>
                <a:cs typeface="Avenir Next Medium"/>
              </a:rPr>
              <a:t>Accelerator tunnel</a:t>
            </a:r>
          </a:p>
          <a:p>
            <a:r>
              <a:rPr lang="en-US" sz="2000" b="1" dirty="0" smtClean="0">
                <a:solidFill>
                  <a:schemeClr val="tx2"/>
                </a:solidFill>
                <a:latin typeface="Avenir Next Medium"/>
                <a:cs typeface="Avenir Next Medium"/>
              </a:rPr>
              <a:t>CFD simulations</a:t>
            </a:r>
          </a:p>
        </p:txBody>
      </p:sp>
      <p:sp>
        <p:nvSpPr>
          <p:cNvPr id="12" name="Content Placeholder 2"/>
          <p:cNvSpPr>
            <a:spLocks noGrp="1"/>
          </p:cNvSpPr>
          <p:nvPr>
            <p:ph idx="1"/>
          </p:nvPr>
        </p:nvSpPr>
        <p:spPr>
          <a:xfrm>
            <a:off x="216024" y="1268760"/>
            <a:ext cx="8676456" cy="720080"/>
          </a:xfrm>
        </p:spPr>
        <p:txBody>
          <a:bodyPr>
            <a:noAutofit/>
          </a:bodyPr>
          <a:lstStyle/>
          <a:p>
            <a:pPr marL="0" indent="0">
              <a:buNone/>
            </a:pPr>
            <a:r>
              <a:rPr lang="en-GB" b="1" u="sng" dirty="0" smtClean="0">
                <a:solidFill>
                  <a:srgbClr val="1F497D"/>
                </a:solidFill>
                <a:latin typeface="Avenir Next Medium"/>
                <a:cs typeface="Avenir Next Medium"/>
              </a:rPr>
              <a:t>Failure scenarios considered (during access)</a:t>
            </a:r>
          </a:p>
        </p:txBody>
      </p:sp>
      <p:sp>
        <p:nvSpPr>
          <p:cNvPr id="62" name="Rectangle 61"/>
          <p:cNvSpPr/>
          <p:nvPr/>
        </p:nvSpPr>
        <p:spPr>
          <a:xfrm>
            <a:off x="539552" y="2011660"/>
            <a:ext cx="4176464" cy="954107"/>
          </a:xfrm>
          <a:prstGeom prst="rect">
            <a:avLst/>
          </a:prstGeom>
        </p:spPr>
        <p:txBody>
          <a:bodyPr wrap="square">
            <a:spAutoFit/>
          </a:bodyPr>
          <a:lstStyle/>
          <a:p>
            <a:r>
              <a:rPr lang="en-US" sz="2000" b="1" dirty="0" smtClean="0">
                <a:solidFill>
                  <a:srgbClr val="FF0000"/>
                </a:solidFill>
                <a:latin typeface="Avenir Next Medium"/>
                <a:cs typeface="Avenir Next Medium"/>
              </a:rPr>
              <a:t>Scenario 2</a:t>
            </a:r>
          </a:p>
          <a:p>
            <a:r>
              <a:rPr lang="en-US" dirty="0" smtClean="0">
                <a:solidFill>
                  <a:schemeClr val="tx2"/>
                </a:solidFill>
                <a:latin typeface="Avenir Next Medium"/>
                <a:cs typeface="Avenir Next Medium"/>
              </a:rPr>
              <a:t>Rupture of the insulation vacuum vessel of 1 High-</a:t>
            </a:r>
            <a:r>
              <a:rPr lang="en-US" dirty="0" smtClean="0">
                <a:solidFill>
                  <a:srgbClr val="1F497D"/>
                </a:solidFill>
                <a:latin typeface="Avenir Next Medium"/>
                <a:cs typeface="Avenir Next Medium"/>
              </a:rPr>
              <a:t>β </a:t>
            </a:r>
            <a:r>
              <a:rPr lang="en-US" dirty="0" err="1" smtClean="0">
                <a:solidFill>
                  <a:schemeClr val="tx2"/>
                </a:solidFill>
                <a:latin typeface="Avenir Next Medium"/>
                <a:cs typeface="Avenir Next Medium"/>
              </a:rPr>
              <a:t>cryomodule</a:t>
            </a:r>
            <a:r>
              <a:rPr lang="en-US" dirty="0" smtClean="0">
                <a:solidFill>
                  <a:schemeClr val="tx2"/>
                </a:solidFill>
                <a:latin typeface="Avenir Next Medium"/>
                <a:cs typeface="Avenir Next Medium"/>
              </a:rPr>
              <a:t> </a:t>
            </a:r>
            <a:endParaRPr lang="en-GB" dirty="0" smtClean="0">
              <a:solidFill>
                <a:schemeClr val="tx2"/>
              </a:solidFill>
              <a:latin typeface="Avenir Next Medium"/>
              <a:cs typeface="Avenir Next Medium"/>
            </a:endParaRPr>
          </a:p>
        </p:txBody>
      </p:sp>
      <p:sp>
        <p:nvSpPr>
          <p:cNvPr id="63" name="Down Arrow 62"/>
          <p:cNvSpPr/>
          <p:nvPr/>
        </p:nvSpPr>
        <p:spPr>
          <a:xfrm>
            <a:off x="2051720" y="3010480"/>
            <a:ext cx="432048" cy="50405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venir Next Medium"/>
              <a:cs typeface="Avenir Next Medium"/>
            </a:endParaRPr>
          </a:p>
        </p:txBody>
      </p:sp>
      <p:sp>
        <p:nvSpPr>
          <p:cNvPr id="64" name="Down Arrow 63"/>
          <p:cNvSpPr/>
          <p:nvPr/>
        </p:nvSpPr>
        <p:spPr>
          <a:xfrm>
            <a:off x="2051720" y="5385003"/>
            <a:ext cx="432048" cy="50405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venir Next Medium"/>
              <a:cs typeface="Avenir Next Medium"/>
            </a:endParaRPr>
          </a:p>
        </p:txBody>
      </p:sp>
      <p:sp>
        <p:nvSpPr>
          <p:cNvPr id="65" name="Down Arrow 64"/>
          <p:cNvSpPr/>
          <p:nvPr/>
        </p:nvSpPr>
        <p:spPr>
          <a:xfrm>
            <a:off x="2051720" y="4162608"/>
            <a:ext cx="432048" cy="50405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venir Next Medium"/>
              <a:cs typeface="Avenir Next Medium"/>
            </a:endParaRPr>
          </a:p>
        </p:txBody>
      </p:sp>
      <p:sp>
        <p:nvSpPr>
          <p:cNvPr id="67" name="Rectangle 66"/>
          <p:cNvSpPr/>
          <p:nvPr/>
        </p:nvSpPr>
        <p:spPr>
          <a:xfrm>
            <a:off x="539552" y="3514536"/>
            <a:ext cx="4248471" cy="923330"/>
          </a:xfrm>
          <a:prstGeom prst="rect">
            <a:avLst/>
          </a:prstGeom>
        </p:spPr>
        <p:txBody>
          <a:bodyPr wrap="square">
            <a:spAutoFit/>
          </a:bodyPr>
          <a:lstStyle/>
          <a:p>
            <a:r>
              <a:rPr lang="en-US" dirty="0" smtClean="0">
                <a:solidFill>
                  <a:srgbClr val="1F497D"/>
                </a:solidFill>
                <a:latin typeface="Avenir Next Medium"/>
                <a:cs typeface="Avenir Next Medium"/>
              </a:rPr>
              <a:t>Loss of the content of 1 High</a:t>
            </a:r>
            <a:r>
              <a:rPr lang="en-US" dirty="0">
                <a:solidFill>
                  <a:srgbClr val="1F497D"/>
                </a:solidFill>
                <a:latin typeface="Avenir Next Medium"/>
                <a:cs typeface="Avenir Next Medium"/>
              </a:rPr>
              <a:t>-β</a:t>
            </a:r>
            <a:r>
              <a:rPr lang="en-US" dirty="0" smtClean="0">
                <a:solidFill>
                  <a:srgbClr val="FF0000"/>
                </a:solidFill>
                <a:latin typeface="Avenir Next Medium"/>
                <a:cs typeface="Avenir Next Medium"/>
              </a:rPr>
              <a:t>*</a:t>
            </a:r>
            <a:r>
              <a:rPr lang="en-US" dirty="0" smtClean="0">
                <a:solidFill>
                  <a:srgbClr val="1F497D"/>
                </a:solidFill>
                <a:latin typeface="Avenir Next Medium"/>
                <a:cs typeface="Avenir Next Medium"/>
              </a:rPr>
              <a:t> </a:t>
            </a:r>
            <a:r>
              <a:rPr lang="en-US" dirty="0" err="1" smtClean="0">
                <a:solidFill>
                  <a:srgbClr val="1F497D"/>
                </a:solidFill>
                <a:latin typeface="Avenir Next Medium"/>
                <a:cs typeface="Avenir Next Medium"/>
              </a:rPr>
              <a:t>cryomodule</a:t>
            </a:r>
            <a:r>
              <a:rPr lang="en-US" dirty="0" smtClean="0">
                <a:solidFill>
                  <a:srgbClr val="1F497D"/>
                </a:solidFill>
                <a:latin typeface="Avenir Next Medium"/>
                <a:cs typeface="Avenir Next Medium"/>
              </a:rPr>
              <a:t> (</a:t>
            </a:r>
            <a:r>
              <a:rPr lang="en-US" b="1" dirty="0" smtClean="0">
                <a:solidFill>
                  <a:srgbClr val="1F497D"/>
                </a:solidFill>
                <a:latin typeface="Avenir Next Medium"/>
                <a:cs typeface="Avenir Next Medium"/>
              </a:rPr>
              <a:t>28,4 kg at 2 K and 2.04 </a:t>
            </a:r>
            <a:r>
              <a:rPr lang="en-US" b="1" dirty="0" err="1" smtClean="0">
                <a:solidFill>
                  <a:srgbClr val="1F497D"/>
                </a:solidFill>
                <a:latin typeface="Avenir Next Medium"/>
                <a:cs typeface="Avenir Next Medium"/>
              </a:rPr>
              <a:t>bara</a:t>
            </a:r>
            <a:r>
              <a:rPr lang="en-US" dirty="0" smtClean="0">
                <a:solidFill>
                  <a:srgbClr val="1F497D"/>
                </a:solidFill>
                <a:latin typeface="Avenir Next Medium"/>
                <a:cs typeface="Avenir Next Medium"/>
              </a:rPr>
              <a:t>)</a:t>
            </a:r>
            <a:endParaRPr lang="en-GB" dirty="0">
              <a:solidFill>
                <a:srgbClr val="1F497D"/>
              </a:solidFill>
              <a:latin typeface="Avenir Next Medium"/>
              <a:cs typeface="Avenir Next Medium"/>
            </a:endParaRPr>
          </a:p>
        </p:txBody>
      </p:sp>
      <p:sp>
        <p:nvSpPr>
          <p:cNvPr id="68" name="Rectangle 67"/>
          <p:cNvSpPr/>
          <p:nvPr/>
        </p:nvSpPr>
        <p:spPr>
          <a:xfrm>
            <a:off x="539552" y="4677697"/>
            <a:ext cx="4248471" cy="923330"/>
          </a:xfrm>
          <a:prstGeom prst="rect">
            <a:avLst/>
          </a:prstGeom>
        </p:spPr>
        <p:txBody>
          <a:bodyPr wrap="square">
            <a:spAutoFit/>
          </a:bodyPr>
          <a:lstStyle/>
          <a:p>
            <a:r>
              <a:rPr lang="en-US" dirty="0" smtClean="0">
                <a:solidFill>
                  <a:schemeClr val="tx2"/>
                </a:solidFill>
                <a:latin typeface="Avenir Next Medium"/>
                <a:cs typeface="Avenir Next Medium"/>
              </a:rPr>
              <a:t>Discharge of </a:t>
            </a:r>
            <a:r>
              <a:rPr lang="en-US" dirty="0" err="1" smtClean="0">
                <a:solidFill>
                  <a:schemeClr val="tx2"/>
                </a:solidFill>
                <a:latin typeface="Avenir Next Medium"/>
                <a:cs typeface="Avenir Next Medium"/>
              </a:rPr>
              <a:t>GHe</a:t>
            </a:r>
            <a:r>
              <a:rPr lang="en-US" dirty="0" smtClean="0">
                <a:solidFill>
                  <a:schemeClr val="tx2"/>
                </a:solidFill>
                <a:latin typeface="Avenir Next Medium"/>
                <a:cs typeface="Avenir Next Medium"/>
              </a:rPr>
              <a:t> through the 2 rupture disks located on the </a:t>
            </a:r>
            <a:r>
              <a:rPr lang="en-US" dirty="0" err="1" smtClean="0">
                <a:solidFill>
                  <a:schemeClr val="tx2"/>
                </a:solidFill>
                <a:latin typeface="Avenir Next Medium"/>
                <a:cs typeface="Avenir Next Medium"/>
              </a:rPr>
              <a:t>LHe</a:t>
            </a:r>
            <a:r>
              <a:rPr lang="en-US" dirty="0" smtClean="0">
                <a:solidFill>
                  <a:schemeClr val="tx2"/>
                </a:solidFill>
                <a:latin typeface="Avenir Next Medium"/>
                <a:cs typeface="Avenir Next Medium"/>
              </a:rPr>
              <a:t> line (</a:t>
            </a:r>
            <a:r>
              <a:rPr lang="en-US" b="1" dirty="0" smtClean="0">
                <a:solidFill>
                  <a:schemeClr val="tx2"/>
                </a:solidFill>
                <a:latin typeface="Avenir Next Medium"/>
                <a:cs typeface="Avenir Next Medium"/>
              </a:rPr>
              <a:t>11,8 s</a:t>
            </a:r>
            <a:r>
              <a:rPr lang="en-US" dirty="0" smtClean="0">
                <a:solidFill>
                  <a:schemeClr val="tx2"/>
                </a:solidFill>
                <a:latin typeface="Avenir Next Medium"/>
                <a:cs typeface="Avenir Next Medium"/>
              </a:rPr>
              <a:t>)</a:t>
            </a:r>
            <a:endParaRPr lang="en-GB" dirty="0">
              <a:solidFill>
                <a:schemeClr val="tx2"/>
              </a:solidFill>
              <a:latin typeface="Avenir Next Medium"/>
              <a:cs typeface="Avenir Next Medium"/>
            </a:endParaRPr>
          </a:p>
        </p:txBody>
      </p:sp>
      <p:sp>
        <p:nvSpPr>
          <p:cNvPr id="69" name="Rectangle 68"/>
          <p:cNvSpPr/>
          <p:nvPr/>
        </p:nvSpPr>
        <p:spPr>
          <a:xfrm>
            <a:off x="539552" y="5829825"/>
            <a:ext cx="3996952" cy="369332"/>
          </a:xfrm>
          <a:prstGeom prst="rect">
            <a:avLst/>
          </a:prstGeom>
        </p:spPr>
        <p:txBody>
          <a:bodyPr wrap="square">
            <a:spAutoFit/>
          </a:bodyPr>
          <a:lstStyle/>
          <a:p>
            <a:r>
              <a:rPr lang="en-US" dirty="0" smtClean="0">
                <a:solidFill>
                  <a:srgbClr val="1F497D"/>
                </a:solidFill>
                <a:latin typeface="Avenir Next Medium"/>
                <a:cs typeface="Avenir Next Medium"/>
              </a:rPr>
              <a:t>Max. mass flow rate = </a:t>
            </a:r>
            <a:r>
              <a:rPr lang="en-US" b="1" dirty="0" smtClean="0">
                <a:solidFill>
                  <a:srgbClr val="1F497D"/>
                </a:solidFill>
                <a:latin typeface="Avenir Next Medium"/>
                <a:cs typeface="Avenir Next Medium"/>
              </a:rPr>
              <a:t>2,4 kg/s</a:t>
            </a:r>
            <a:endParaRPr lang="en-GB" sz="1100" b="1" dirty="0">
              <a:solidFill>
                <a:srgbClr val="1F497D"/>
              </a:solidFill>
              <a:latin typeface="Avenir Next Medium"/>
              <a:cs typeface="Avenir Next Medium"/>
            </a:endParaRPr>
          </a:p>
        </p:txBody>
      </p:sp>
      <p:pic>
        <p:nvPicPr>
          <p:cNvPr id="70" name="Picture 6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44008" y="1939652"/>
            <a:ext cx="4229241" cy="2465597"/>
          </a:xfrm>
          <a:prstGeom prst="rect">
            <a:avLst/>
          </a:prstGeom>
        </p:spPr>
      </p:pic>
      <p:sp>
        <p:nvSpPr>
          <p:cNvPr id="71" name="Explosion 1 70"/>
          <p:cNvSpPr/>
          <p:nvPr/>
        </p:nvSpPr>
        <p:spPr>
          <a:xfrm>
            <a:off x="5076056" y="3811860"/>
            <a:ext cx="432048" cy="378042"/>
          </a:xfrm>
          <a:prstGeom prst="irregularSeal1">
            <a:avLst/>
          </a:prstGeom>
          <a:solidFill>
            <a:srgbClr val="C050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Next Medium"/>
              <a:cs typeface="Avenir Next Medium"/>
            </a:endParaRPr>
          </a:p>
        </p:txBody>
      </p:sp>
      <p:sp>
        <p:nvSpPr>
          <p:cNvPr id="72" name="Oval 71"/>
          <p:cNvSpPr/>
          <p:nvPr/>
        </p:nvSpPr>
        <p:spPr>
          <a:xfrm>
            <a:off x="5188594" y="3067057"/>
            <a:ext cx="432048" cy="432048"/>
          </a:xfrm>
          <a:prstGeom prst="ellipse">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Next Medium"/>
              <a:cs typeface="Avenir Next Medium"/>
            </a:endParaRPr>
          </a:p>
        </p:txBody>
      </p:sp>
      <p:sp>
        <p:nvSpPr>
          <p:cNvPr id="73" name="Oval 72"/>
          <p:cNvSpPr/>
          <p:nvPr/>
        </p:nvSpPr>
        <p:spPr>
          <a:xfrm>
            <a:off x="8460432" y="2371700"/>
            <a:ext cx="432048" cy="432048"/>
          </a:xfrm>
          <a:prstGeom prst="ellipse">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Next Medium"/>
              <a:cs typeface="Avenir Next Medium"/>
            </a:endParaRPr>
          </a:p>
        </p:txBody>
      </p:sp>
      <p:sp>
        <p:nvSpPr>
          <p:cNvPr id="75" name="Rectangle 74"/>
          <p:cNvSpPr/>
          <p:nvPr/>
        </p:nvSpPr>
        <p:spPr>
          <a:xfrm>
            <a:off x="4536504" y="5900092"/>
            <a:ext cx="4607496" cy="646331"/>
          </a:xfrm>
          <a:prstGeom prst="rect">
            <a:avLst/>
          </a:prstGeom>
        </p:spPr>
        <p:txBody>
          <a:bodyPr wrap="square">
            <a:spAutoFit/>
          </a:bodyPr>
          <a:lstStyle/>
          <a:p>
            <a:r>
              <a:rPr lang="en-GB" sz="1200" dirty="0" smtClean="0">
                <a:solidFill>
                  <a:srgbClr val="FF0000"/>
                </a:solidFill>
                <a:latin typeface="Avenir Next Medium"/>
                <a:cs typeface="Avenir Next Medium"/>
              </a:rPr>
              <a:t>*the loss of 2 High-Beta </a:t>
            </a:r>
            <a:r>
              <a:rPr lang="en-GB" sz="1200" dirty="0" err="1" smtClean="0">
                <a:solidFill>
                  <a:srgbClr val="FF0000"/>
                </a:solidFill>
                <a:latin typeface="Avenir Next Medium"/>
                <a:cs typeface="Avenir Next Medium"/>
              </a:rPr>
              <a:t>cryomodules</a:t>
            </a:r>
            <a:r>
              <a:rPr lang="en-GB" sz="1200" dirty="0" smtClean="0">
                <a:solidFill>
                  <a:srgbClr val="FF0000"/>
                </a:solidFill>
                <a:latin typeface="Avenir Next Medium"/>
                <a:cs typeface="Avenir Next Medium"/>
              </a:rPr>
              <a:t> has not been considered thanks to the CLOSE position of the gate valves in-between </a:t>
            </a:r>
            <a:r>
              <a:rPr lang="en-GB" sz="1200" dirty="0" err="1" smtClean="0">
                <a:solidFill>
                  <a:srgbClr val="FF0000"/>
                </a:solidFill>
                <a:latin typeface="Avenir Next Medium"/>
                <a:cs typeface="Avenir Next Medium"/>
              </a:rPr>
              <a:t>cryomodules</a:t>
            </a:r>
            <a:r>
              <a:rPr lang="en-GB" sz="1200" dirty="0" smtClean="0">
                <a:solidFill>
                  <a:srgbClr val="FF0000"/>
                </a:solidFill>
                <a:latin typeface="Avenir Next Medium"/>
                <a:cs typeface="Avenir Next Medium"/>
              </a:rPr>
              <a:t> during access</a:t>
            </a:r>
            <a:endParaRPr lang="sv-SE" sz="1200" dirty="0">
              <a:solidFill>
                <a:srgbClr val="FF0000"/>
              </a:solidFill>
              <a:latin typeface="Avenir Next Medium"/>
              <a:cs typeface="Avenir Next Medium"/>
            </a:endParaRPr>
          </a:p>
        </p:txBody>
      </p:sp>
      <p:sp>
        <p:nvSpPr>
          <p:cNvPr id="17" name="Rettangolo 40"/>
          <p:cNvSpPr/>
          <p:nvPr/>
        </p:nvSpPr>
        <p:spPr>
          <a:xfrm>
            <a:off x="0" y="6596191"/>
            <a:ext cx="4070345" cy="215444"/>
          </a:xfrm>
          <a:prstGeom prst="rect">
            <a:avLst/>
          </a:prstGeom>
        </p:spPr>
        <p:txBody>
          <a:bodyPr wrap="none">
            <a:spAutoFit/>
          </a:bodyPr>
          <a:lstStyle/>
          <a:p>
            <a:pPr>
              <a:spcBef>
                <a:spcPct val="0"/>
              </a:spcBef>
            </a:pPr>
            <a:r>
              <a:rPr lang="en-GB" sz="800" cap="all" dirty="0" smtClean="0">
                <a:solidFill>
                  <a:srgbClr val="1F497D"/>
                </a:solidFill>
                <a:latin typeface="Avenir Next Medium"/>
                <a:cs typeface="Avenir Next Medium"/>
              </a:rPr>
              <a:t>Acknowledgement : J.P THERMEAU – WP5_SAFETYSIZING_SAFETY_DEVICES</a:t>
            </a:r>
            <a:endParaRPr lang="en-GB" sz="800" cap="all" dirty="0">
              <a:solidFill>
                <a:srgbClr val="1F497D"/>
              </a:solidFill>
              <a:latin typeface="Avenir Next Medium"/>
              <a:cs typeface="Avenir Next Medium"/>
            </a:endParaRPr>
          </a:p>
        </p:txBody>
      </p:sp>
      <p:sp>
        <p:nvSpPr>
          <p:cNvPr id="27" name="Rectangle 26"/>
          <p:cNvSpPr/>
          <p:nvPr/>
        </p:nvSpPr>
        <p:spPr>
          <a:xfrm>
            <a:off x="-27894" y="48288"/>
            <a:ext cx="834099"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Introduction</a:t>
            </a:r>
          </a:p>
        </p:txBody>
      </p:sp>
      <p:sp>
        <p:nvSpPr>
          <p:cNvPr id="28" name="Rectangle 27"/>
          <p:cNvSpPr/>
          <p:nvPr/>
        </p:nvSpPr>
        <p:spPr>
          <a:xfrm>
            <a:off x="879939" y="48288"/>
            <a:ext cx="2664333"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ESS ODH Safety process and implementation</a:t>
            </a:r>
          </a:p>
        </p:txBody>
      </p:sp>
      <p:sp>
        <p:nvSpPr>
          <p:cNvPr id="29" name="Rectangle 28"/>
          <p:cNvSpPr/>
          <p:nvPr/>
        </p:nvSpPr>
        <p:spPr>
          <a:xfrm>
            <a:off x="5289664" y="48288"/>
            <a:ext cx="1736373" cy="230832"/>
          </a:xfrm>
          <a:prstGeom prst="rect">
            <a:avLst/>
          </a:prstGeom>
        </p:spPr>
        <p:txBody>
          <a:bodyPr wrap="none">
            <a:spAutoFit/>
          </a:bodyPr>
          <a:lstStyle/>
          <a:p>
            <a:r>
              <a:rPr lang="en-US" sz="900" dirty="0">
                <a:solidFill>
                  <a:srgbClr val="1F497D"/>
                </a:solidFill>
                <a:latin typeface="Avenir Next Medium"/>
                <a:cs typeface="Avenir Next Medium"/>
              </a:rPr>
              <a:t>Results from CFD simulations</a:t>
            </a:r>
          </a:p>
        </p:txBody>
      </p:sp>
      <p:sp>
        <p:nvSpPr>
          <p:cNvPr id="30" name="Rectangle 29"/>
          <p:cNvSpPr/>
          <p:nvPr/>
        </p:nvSpPr>
        <p:spPr>
          <a:xfrm>
            <a:off x="3442146" y="48288"/>
            <a:ext cx="1764922"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ODH in the accelerator tunnel</a:t>
            </a:r>
          </a:p>
        </p:txBody>
      </p:sp>
      <p:sp>
        <p:nvSpPr>
          <p:cNvPr id="31" name="Rectangle 30"/>
          <p:cNvSpPr/>
          <p:nvPr/>
        </p:nvSpPr>
        <p:spPr>
          <a:xfrm>
            <a:off x="7078849" y="48288"/>
            <a:ext cx="2069797" cy="230832"/>
          </a:xfrm>
          <a:prstGeom prst="rect">
            <a:avLst/>
          </a:prstGeom>
        </p:spPr>
        <p:txBody>
          <a:bodyPr wrap="none">
            <a:spAutoFit/>
          </a:bodyPr>
          <a:lstStyle/>
          <a:p>
            <a:r>
              <a:rPr lang="en-US" sz="900" dirty="0" smtClean="0">
                <a:solidFill>
                  <a:srgbClr val="1F497D">
                    <a:alpha val="20000"/>
                  </a:srgbClr>
                </a:solidFill>
                <a:latin typeface="Avenir Next Medium"/>
                <a:cs typeface="Avenir Next Medium"/>
              </a:rPr>
              <a:t>Upcoming activities and challenges</a:t>
            </a:r>
            <a:endParaRPr lang="en-US" sz="900" dirty="0">
              <a:solidFill>
                <a:srgbClr val="1F497D">
                  <a:alpha val="20000"/>
                </a:srgbClr>
              </a:solidFill>
              <a:latin typeface="Avenir Next Medium"/>
              <a:cs typeface="Avenir Next Medium"/>
            </a:endParaRPr>
          </a:p>
        </p:txBody>
      </p:sp>
      <p:cxnSp>
        <p:nvCxnSpPr>
          <p:cNvPr id="32" name="Straight Connector 31"/>
          <p:cNvCxnSpPr/>
          <p:nvPr/>
        </p:nvCxnSpPr>
        <p:spPr>
          <a:xfrm>
            <a:off x="34266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830153"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2287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013429"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95038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par>
                                <p:cTn id="8" presetID="10" presetClass="entr" presetSubtype="0" fill="hold"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fade">
                                      <p:cBhvr>
                                        <p:cTn id="10" dur="500"/>
                                        <p:tgtEl>
                                          <p:spTgt spid="7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fade">
                                      <p:cBhvr>
                                        <p:cTn id="13" dur="500"/>
                                        <p:tgtEl>
                                          <p:spTgt spid="71"/>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500"/>
                                        <p:tgtEl>
                                          <p:spTgt spid="7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fade">
                                      <p:cBhvr>
                                        <p:cTn id="20" dur="500"/>
                                        <p:tgtEl>
                                          <p:spTgt spid="7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fade">
                                      <p:cBhvr>
                                        <p:cTn id="28" dur="500"/>
                                        <p:tgtEl>
                                          <p:spTgt spid="6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fade">
                                      <p:cBhvr>
                                        <p:cTn id="33" dur="500"/>
                                        <p:tgtEl>
                                          <p:spTgt spid="6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fade">
                                      <p:cBhvr>
                                        <p:cTn id="36" dur="500"/>
                                        <p:tgtEl>
                                          <p:spTgt spid="6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fade">
                                      <p:cBhvr>
                                        <p:cTn id="41" dur="500"/>
                                        <p:tgtEl>
                                          <p:spTgt spid="6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9"/>
                                        </p:tgtEl>
                                        <p:attrNameLst>
                                          <p:attrName>style.visibility</p:attrName>
                                        </p:attrNameLst>
                                      </p:cBhvr>
                                      <p:to>
                                        <p:strVal val="visible"/>
                                      </p:to>
                                    </p:set>
                                    <p:animEffect transition="in" filter="fade">
                                      <p:cBhvr>
                                        <p:cTn id="44" dur="500"/>
                                        <p:tgtEl>
                                          <p:spTgt spid="6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5"/>
                                        </p:tgtEl>
                                        <p:attrNameLst>
                                          <p:attrName>style.visibility</p:attrName>
                                        </p:attrNameLst>
                                      </p:cBhvr>
                                      <p:to>
                                        <p:strVal val="visible"/>
                                      </p:to>
                                    </p:set>
                                    <p:animEffect transition="in" filter="fade">
                                      <p:cBhvr>
                                        <p:cTn id="47" dur="500"/>
                                        <p:tgtEl>
                                          <p:spTgt spid="7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animBg="1"/>
      <p:bldP spid="64" grpId="0" animBg="1"/>
      <p:bldP spid="65" grpId="0" animBg="1"/>
      <p:bldP spid="67" grpId="0"/>
      <p:bldP spid="68" grpId="0"/>
      <p:bldP spid="69" grpId="0"/>
      <p:bldP spid="71" grpId="0" animBg="1"/>
      <p:bldP spid="72" grpId="0" animBg="1"/>
      <p:bldP spid="73" grpId="0" animBg="1"/>
      <p:bldP spid="75"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4273" y="297934"/>
            <a:ext cx="8460059" cy="830997"/>
          </a:xfrm>
          <a:prstGeom prst="rect">
            <a:avLst/>
          </a:prstGeom>
        </p:spPr>
        <p:txBody>
          <a:bodyPr wrap="square">
            <a:spAutoFit/>
          </a:bodyPr>
          <a:lstStyle/>
          <a:p>
            <a:r>
              <a:rPr lang="en-US" sz="2800" b="1" dirty="0" smtClean="0">
                <a:solidFill>
                  <a:schemeClr val="tx2"/>
                </a:solidFill>
                <a:latin typeface="Avenir Next Medium"/>
                <a:cs typeface="Avenir Next Medium"/>
              </a:rPr>
              <a:t>Accelerator tunnel</a:t>
            </a:r>
          </a:p>
          <a:p>
            <a:r>
              <a:rPr lang="en-US" sz="2000" b="1" dirty="0" smtClean="0">
                <a:solidFill>
                  <a:schemeClr val="tx2"/>
                </a:solidFill>
                <a:latin typeface="Avenir Next Medium"/>
                <a:cs typeface="Avenir Next Medium"/>
              </a:rPr>
              <a:t>CFD simulations</a:t>
            </a:r>
          </a:p>
        </p:txBody>
      </p:sp>
      <p:sp>
        <p:nvSpPr>
          <p:cNvPr id="32" name="Content Placeholder 2"/>
          <p:cNvSpPr>
            <a:spLocks noGrp="1"/>
          </p:cNvSpPr>
          <p:nvPr>
            <p:ph idx="1"/>
          </p:nvPr>
        </p:nvSpPr>
        <p:spPr>
          <a:xfrm>
            <a:off x="467544" y="1484784"/>
            <a:ext cx="8676456" cy="720080"/>
          </a:xfrm>
        </p:spPr>
        <p:txBody>
          <a:bodyPr>
            <a:noAutofit/>
          </a:bodyPr>
          <a:lstStyle/>
          <a:p>
            <a:pPr marL="0" indent="0">
              <a:buNone/>
            </a:pPr>
            <a:r>
              <a:rPr lang="en-GB" b="1" u="sng" dirty="0">
                <a:solidFill>
                  <a:srgbClr val="1F497D"/>
                </a:solidFill>
                <a:latin typeface="Avenir Next Medium"/>
                <a:cs typeface="Avenir Next Medium"/>
              </a:rPr>
              <a:t>Scenario 1 </a:t>
            </a:r>
            <a:r>
              <a:rPr lang="en-GB" u="sng" dirty="0">
                <a:solidFill>
                  <a:srgbClr val="1F497D"/>
                </a:solidFill>
                <a:latin typeface="Avenir Next Medium"/>
                <a:cs typeface="Avenir Next Medium"/>
              </a:rPr>
              <a:t>(15.2 </a:t>
            </a:r>
            <a:r>
              <a:rPr lang="en-GB" u="sng" dirty="0" smtClean="0">
                <a:solidFill>
                  <a:srgbClr val="1F497D"/>
                </a:solidFill>
                <a:latin typeface="Avenir Next Medium"/>
                <a:cs typeface="Avenir Next Medium"/>
              </a:rPr>
              <a:t>kg.s</a:t>
            </a:r>
            <a:r>
              <a:rPr lang="en-GB" u="sng" baseline="30000" dirty="0" smtClean="0">
                <a:solidFill>
                  <a:srgbClr val="1F497D"/>
                </a:solidFill>
                <a:latin typeface="Avenir Next Medium"/>
                <a:cs typeface="Avenir Next Medium"/>
              </a:rPr>
              <a:t>-1 </a:t>
            </a:r>
            <a:r>
              <a:rPr lang="en-GB" u="sng" dirty="0" smtClean="0">
                <a:solidFill>
                  <a:srgbClr val="1F497D"/>
                </a:solidFill>
                <a:latin typeface="Avenir Next Medium"/>
                <a:cs typeface="Avenir Next Medium"/>
              </a:rPr>
              <a:t>during </a:t>
            </a:r>
            <a:r>
              <a:rPr lang="en-GB" u="sng" dirty="0">
                <a:solidFill>
                  <a:srgbClr val="1F497D"/>
                </a:solidFill>
                <a:latin typeface="Avenir Next Medium"/>
                <a:cs typeface="Avenir Next Medium"/>
              </a:rPr>
              <a:t>2 s) – </a:t>
            </a:r>
            <a:r>
              <a:rPr lang="en-GB" sz="1600" u="sng" dirty="0">
                <a:solidFill>
                  <a:srgbClr val="1F497D"/>
                </a:solidFill>
                <a:latin typeface="Avenir Next Medium"/>
                <a:cs typeface="Avenir Next Medium"/>
              </a:rPr>
              <a:t>rupture of the beam line </a:t>
            </a:r>
          </a:p>
        </p:txBody>
      </p:sp>
      <p:pic>
        <p:nvPicPr>
          <p:cNvPr id="7" name="15 kg s during 2 s_Oxygen conc in percent_Close to leak_10 s.appleuniversa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7504" y="2348880"/>
            <a:ext cx="4421591" cy="4172406"/>
          </a:xfrm>
          <a:prstGeom prst="rect">
            <a:avLst/>
          </a:prstGeom>
        </p:spPr>
      </p:pic>
      <p:pic>
        <p:nvPicPr>
          <p:cNvPr id="8" name="15 kg s during 2 s_Temperature in Celsius_Close to leak_10 s.appleuniversal.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644008" y="2348880"/>
            <a:ext cx="4417275" cy="4168332"/>
          </a:xfrm>
          <a:prstGeom prst="rect">
            <a:avLst/>
          </a:prstGeom>
        </p:spPr>
      </p:pic>
      <p:sp>
        <p:nvSpPr>
          <p:cNvPr id="9" name="Rectangle 8"/>
          <p:cNvSpPr/>
          <p:nvPr/>
        </p:nvSpPr>
        <p:spPr>
          <a:xfrm>
            <a:off x="971600" y="2852936"/>
            <a:ext cx="1609040" cy="276999"/>
          </a:xfrm>
          <a:prstGeom prst="rect">
            <a:avLst/>
          </a:prstGeom>
        </p:spPr>
        <p:txBody>
          <a:bodyPr wrap="square">
            <a:spAutoFit/>
          </a:bodyPr>
          <a:lstStyle/>
          <a:p>
            <a:r>
              <a:rPr lang="en-GB" sz="1200" b="1" dirty="0" smtClean="0">
                <a:solidFill>
                  <a:srgbClr val="FF0000"/>
                </a:solidFill>
                <a:latin typeface="Avenir Next Medium"/>
                <a:cs typeface="Avenir Next Medium"/>
              </a:rPr>
              <a:t>ESS Threshold</a:t>
            </a:r>
            <a:endParaRPr lang="en-US" sz="1200" dirty="0">
              <a:solidFill>
                <a:srgbClr val="FF0000"/>
              </a:solidFill>
              <a:latin typeface="Avenir Next Medium"/>
              <a:cs typeface="Avenir Next Medium"/>
            </a:endParaRPr>
          </a:p>
        </p:txBody>
      </p:sp>
      <p:sp>
        <p:nvSpPr>
          <p:cNvPr id="10" name="Rectangle 9"/>
          <p:cNvSpPr/>
          <p:nvPr/>
        </p:nvSpPr>
        <p:spPr>
          <a:xfrm>
            <a:off x="323528" y="2924944"/>
            <a:ext cx="576064" cy="144016"/>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Next Medium"/>
              <a:cs typeface="Avenir Next Medium"/>
            </a:endParaRPr>
          </a:p>
        </p:txBody>
      </p:sp>
      <p:sp>
        <p:nvSpPr>
          <p:cNvPr id="12" name="Rettangolo 40"/>
          <p:cNvSpPr/>
          <p:nvPr/>
        </p:nvSpPr>
        <p:spPr>
          <a:xfrm>
            <a:off x="6971045" y="6629718"/>
            <a:ext cx="2219047" cy="246221"/>
          </a:xfrm>
          <a:prstGeom prst="rect">
            <a:avLst/>
          </a:prstGeom>
        </p:spPr>
        <p:txBody>
          <a:bodyPr wrap="none">
            <a:spAutoFit/>
          </a:bodyPr>
          <a:lstStyle/>
          <a:p>
            <a:pPr>
              <a:spcBef>
                <a:spcPct val="0"/>
              </a:spcBef>
            </a:pPr>
            <a:r>
              <a:rPr lang="en-GB" sz="1000" cap="all" dirty="0" smtClean="0">
                <a:solidFill>
                  <a:schemeClr val="tx2"/>
                </a:solidFill>
                <a:latin typeface="Avenir Next Medium"/>
                <a:cs typeface="Avenir Next Medium"/>
              </a:rPr>
              <a:t>Acknowledgement : E.LUNDH</a:t>
            </a:r>
            <a:endParaRPr lang="en-GB" sz="1000" cap="all" dirty="0">
              <a:solidFill>
                <a:schemeClr val="tx2"/>
              </a:solidFill>
              <a:latin typeface="Avenir Next Medium"/>
              <a:cs typeface="Avenir Next Medium"/>
            </a:endParaRPr>
          </a:p>
        </p:txBody>
      </p:sp>
      <p:sp>
        <p:nvSpPr>
          <p:cNvPr id="13" name="Rectangle 12"/>
          <p:cNvSpPr/>
          <p:nvPr/>
        </p:nvSpPr>
        <p:spPr>
          <a:xfrm>
            <a:off x="-27894" y="48288"/>
            <a:ext cx="834099"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Introduction</a:t>
            </a:r>
          </a:p>
        </p:txBody>
      </p:sp>
      <p:sp>
        <p:nvSpPr>
          <p:cNvPr id="14" name="Rectangle 13"/>
          <p:cNvSpPr/>
          <p:nvPr/>
        </p:nvSpPr>
        <p:spPr>
          <a:xfrm>
            <a:off x="879939" y="48288"/>
            <a:ext cx="2664333"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ESS ODH Safety process and implementation</a:t>
            </a:r>
          </a:p>
        </p:txBody>
      </p:sp>
      <p:sp>
        <p:nvSpPr>
          <p:cNvPr id="15" name="Rectangle 14"/>
          <p:cNvSpPr/>
          <p:nvPr/>
        </p:nvSpPr>
        <p:spPr>
          <a:xfrm>
            <a:off x="5289664" y="48288"/>
            <a:ext cx="1736373" cy="230832"/>
          </a:xfrm>
          <a:prstGeom prst="rect">
            <a:avLst/>
          </a:prstGeom>
        </p:spPr>
        <p:txBody>
          <a:bodyPr wrap="none">
            <a:spAutoFit/>
          </a:bodyPr>
          <a:lstStyle/>
          <a:p>
            <a:r>
              <a:rPr lang="en-US" sz="900" dirty="0">
                <a:solidFill>
                  <a:srgbClr val="1F497D"/>
                </a:solidFill>
                <a:latin typeface="Avenir Next Medium"/>
                <a:cs typeface="Avenir Next Medium"/>
              </a:rPr>
              <a:t>Results from CFD simulations</a:t>
            </a:r>
          </a:p>
        </p:txBody>
      </p:sp>
      <p:sp>
        <p:nvSpPr>
          <p:cNvPr id="16" name="Rectangle 15"/>
          <p:cNvSpPr/>
          <p:nvPr/>
        </p:nvSpPr>
        <p:spPr>
          <a:xfrm>
            <a:off x="3442146" y="48288"/>
            <a:ext cx="1764922"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ODH in the accelerator tunnel</a:t>
            </a:r>
          </a:p>
        </p:txBody>
      </p:sp>
      <p:sp>
        <p:nvSpPr>
          <p:cNvPr id="17" name="Rectangle 16"/>
          <p:cNvSpPr/>
          <p:nvPr/>
        </p:nvSpPr>
        <p:spPr>
          <a:xfrm>
            <a:off x="7078849" y="48288"/>
            <a:ext cx="2069797" cy="230832"/>
          </a:xfrm>
          <a:prstGeom prst="rect">
            <a:avLst/>
          </a:prstGeom>
        </p:spPr>
        <p:txBody>
          <a:bodyPr wrap="none">
            <a:spAutoFit/>
          </a:bodyPr>
          <a:lstStyle/>
          <a:p>
            <a:r>
              <a:rPr lang="en-US" sz="900" dirty="0" smtClean="0">
                <a:solidFill>
                  <a:srgbClr val="1F497D">
                    <a:alpha val="20000"/>
                  </a:srgbClr>
                </a:solidFill>
                <a:latin typeface="Avenir Next Medium"/>
                <a:cs typeface="Avenir Next Medium"/>
              </a:rPr>
              <a:t>Upcoming activities and challenges</a:t>
            </a:r>
            <a:endParaRPr lang="en-US" sz="900" dirty="0">
              <a:solidFill>
                <a:srgbClr val="1F497D">
                  <a:alpha val="20000"/>
                </a:srgbClr>
              </a:solidFill>
              <a:latin typeface="Avenir Next Medium"/>
              <a:cs typeface="Avenir Next Medium"/>
            </a:endParaRPr>
          </a:p>
        </p:txBody>
      </p:sp>
      <p:cxnSp>
        <p:nvCxnSpPr>
          <p:cNvPr id="18" name="Straight Connector 17"/>
          <p:cNvCxnSpPr/>
          <p:nvPr/>
        </p:nvCxnSpPr>
        <p:spPr>
          <a:xfrm>
            <a:off x="34266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830153"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87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7013429"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11146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9459" fill="hold"/>
                                        <p:tgtEl>
                                          <p:spTgt spid="7"/>
                                        </p:tgtEl>
                                      </p:cBhvr>
                                    </p:cmd>
                                  </p:childTnLst>
                                </p:cTn>
                              </p:par>
                              <p:par>
                                <p:cTn id="17" presetID="1" presetClass="mediacall" presetSubtype="0" fill="hold" nodeType="withEffect">
                                  <p:stCondLst>
                                    <p:cond delay="0"/>
                                  </p:stCondLst>
                                  <p:childTnLst>
                                    <p:cmd type="call" cmd="playFrom(0.0)">
                                      <p:cBhvr>
                                        <p:cTn id="18" dur="945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7"/>
                                        </p:tgtEl>
                                      </p:cBhvr>
                                    </p:cmd>
                                  </p:childTnLst>
                                </p:cTn>
                              </p:par>
                            </p:childTnLst>
                          </p:cTn>
                        </p:par>
                      </p:childTnLst>
                    </p:cTn>
                  </p:par>
                </p:childTnLst>
              </p:cTn>
              <p:nextCondLst>
                <p:cond evt="onClick" delay="0">
                  <p:tgtEl>
                    <p:spTgt spid="7"/>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8"/>
                                        </p:tgtEl>
                                      </p:cBhvr>
                                    </p:cmd>
                                  </p:childTnLst>
                                </p:cTn>
                              </p:par>
                            </p:childTnLst>
                          </p:cTn>
                        </p:par>
                      </p:childTnLst>
                    </p:cTn>
                  </p:par>
                </p:childTnLst>
              </p:cTn>
              <p:nextCondLst>
                <p:cond evt="onClick" delay="0">
                  <p:tgtEl>
                    <p:spTgt spid="8"/>
                  </p:tgtEl>
                </p:cond>
              </p:nextCondLst>
            </p:seq>
            <p:video>
              <p:cMediaNode vol="80000">
                <p:cTn id="29" fill="hold" display="0">
                  <p:stCondLst>
                    <p:cond delay="indefinite"/>
                  </p:stCondLst>
                </p:cTn>
                <p:tgtEl>
                  <p:spTgt spid="7"/>
                </p:tgtEl>
              </p:cMediaNode>
            </p:video>
            <p:video>
              <p:cMediaNode vol="80000">
                <p:cTn id="30" fill="hold" display="0">
                  <p:stCondLst>
                    <p:cond delay="indefinite"/>
                  </p:stCondLst>
                </p:cTn>
                <p:tgtEl>
                  <p:spTgt spid="8"/>
                </p:tgtEl>
              </p:cMediaNode>
            </p:video>
          </p:childTnLst>
        </p:cTn>
      </p:par>
    </p:tnLst>
    <p:bldLst>
      <p:bldP spid="9"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4273" y="297934"/>
            <a:ext cx="8460059" cy="830997"/>
          </a:xfrm>
          <a:prstGeom prst="rect">
            <a:avLst/>
          </a:prstGeom>
        </p:spPr>
        <p:txBody>
          <a:bodyPr wrap="square">
            <a:spAutoFit/>
          </a:bodyPr>
          <a:lstStyle/>
          <a:p>
            <a:r>
              <a:rPr lang="en-US" sz="2800" b="1" dirty="0" smtClean="0">
                <a:solidFill>
                  <a:schemeClr val="tx2"/>
                </a:solidFill>
                <a:latin typeface="Avenir Next Medium"/>
                <a:cs typeface="Avenir Next Medium"/>
              </a:rPr>
              <a:t>Accelerator tunnel</a:t>
            </a:r>
          </a:p>
          <a:p>
            <a:r>
              <a:rPr lang="en-US" sz="2000" b="1" dirty="0" smtClean="0">
                <a:solidFill>
                  <a:schemeClr val="tx2"/>
                </a:solidFill>
                <a:latin typeface="Avenir Next Medium"/>
                <a:cs typeface="Avenir Next Medium"/>
              </a:rPr>
              <a:t>CFD simulations</a:t>
            </a:r>
          </a:p>
        </p:txBody>
      </p:sp>
      <p:pic>
        <p:nvPicPr>
          <p:cNvPr id="11" name="Oxygen concentration 3 min_14 extra cryo_Leak from high beta 2.4 kg per s for 12 s 29 kg tot_Zoomed out.appleuniversa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5496" y="1627024"/>
            <a:ext cx="4499992" cy="3374994"/>
          </a:xfrm>
          <a:prstGeom prst="rect">
            <a:avLst/>
          </a:prstGeom>
        </p:spPr>
      </p:pic>
      <p:pic>
        <p:nvPicPr>
          <p:cNvPr id="12" name="Oxygen concentration 3 min_14 extra cryo_Leak from high beta 2.4 kg per s for 12 s 29 kg tot_No ventilation.appleuniversal.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608511" y="1627024"/>
            <a:ext cx="4499993" cy="3374995"/>
          </a:xfrm>
          <a:prstGeom prst="rect">
            <a:avLst/>
          </a:prstGeom>
        </p:spPr>
      </p:pic>
      <p:sp>
        <p:nvSpPr>
          <p:cNvPr id="13" name="Rectangle 12"/>
          <p:cNvSpPr/>
          <p:nvPr/>
        </p:nvSpPr>
        <p:spPr>
          <a:xfrm>
            <a:off x="107504" y="5227424"/>
            <a:ext cx="4352474" cy="1477328"/>
          </a:xfrm>
          <a:prstGeom prst="rect">
            <a:avLst/>
          </a:prstGeom>
        </p:spPr>
        <p:txBody>
          <a:bodyPr wrap="none">
            <a:spAutoFit/>
          </a:bodyPr>
          <a:lstStyle/>
          <a:p>
            <a:r>
              <a:rPr lang="en-US" b="1" dirty="0" smtClean="0">
                <a:solidFill>
                  <a:schemeClr val="tx2"/>
                </a:solidFill>
                <a:latin typeface="Avenir Next Medium"/>
                <a:cs typeface="Avenir Next Medium"/>
              </a:rPr>
              <a:t>Mass flow rate</a:t>
            </a:r>
            <a:r>
              <a:rPr lang="en-US" dirty="0" smtClean="0">
                <a:solidFill>
                  <a:schemeClr val="tx2"/>
                </a:solidFill>
                <a:latin typeface="Avenir Next Medium"/>
                <a:cs typeface="Avenir Next Medium"/>
              </a:rPr>
              <a:t>: 2,4 kg.s</a:t>
            </a:r>
            <a:r>
              <a:rPr lang="en-US" baseline="30000" dirty="0" smtClean="0">
                <a:solidFill>
                  <a:schemeClr val="tx2"/>
                </a:solidFill>
                <a:latin typeface="Avenir Next Medium"/>
                <a:cs typeface="Avenir Next Medium"/>
              </a:rPr>
              <a:t>-1</a:t>
            </a:r>
          </a:p>
          <a:p>
            <a:r>
              <a:rPr lang="sv-SE" b="1" dirty="0" err="1" smtClean="0">
                <a:solidFill>
                  <a:schemeClr val="tx2"/>
                </a:solidFill>
                <a:latin typeface="Avenir Next Medium"/>
                <a:cs typeface="Avenir Next Medium"/>
              </a:rPr>
              <a:t>Mass</a:t>
            </a:r>
            <a:r>
              <a:rPr lang="sv-SE" dirty="0" smtClean="0">
                <a:solidFill>
                  <a:schemeClr val="tx2"/>
                </a:solidFill>
                <a:latin typeface="Avenir Next Medium"/>
                <a:cs typeface="Avenir Next Medium"/>
              </a:rPr>
              <a:t>: 28,4 kg</a:t>
            </a:r>
          </a:p>
          <a:p>
            <a:r>
              <a:rPr lang="sv-SE" b="1" dirty="0" err="1" smtClean="0">
                <a:solidFill>
                  <a:schemeClr val="tx2"/>
                </a:solidFill>
                <a:latin typeface="Avenir Next Medium"/>
                <a:cs typeface="Avenir Next Medium"/>
              </a:rPr>
              <a:t>Leak</a:t>
            </a:r>
            <a:r>
              <a:rPr lang="sv-SE" b="1" dirty="0" smtClean="0">
                <a:solidFill>
                  <a:schemeClr val="tx2"/>
                </a:solidFill>
                <a:latin typeface="Avenir Next Medium"/>
                <a:cs typeface="Avenir Next Medium"/>
              </a:rPr>
              <a:t> duration</a:t>
            </a:r>
            <a:r>
              <a:rPr lang="sv-SE" dirty="0" smtClean="0">
                <a:solidFill>
                  <a:schemeClr val="tx2"/>
                </a:solidFill>
                <a:latin typeface="Avenir Next Medium"/>
                <a:cs typeface="Avenir Next Medium"/>
              </a:rPr>
              <a:t>: 12 s</a:t>
            </a:r>
          </a:p>
          <a:p>
            <a:r>
              <a:rPr lang="sv-SE" b="1" dirty="0" err="1" smtClean="0">
                <a:solidFill>
                  <a:srgbClr val="1F497D"/>
                </a:solidFill>
                <a:latin typeface="Avenir Next Medium"/>
                <a:cs typeface="Avenir Next Medium"/>
              </a:rPr>
              <a:t>Location</a:t>
            </a:r>
            <a:r>
              <a:rPr lang="sv-SE" dirty="0" smtClean="0">
                <a:solidFill>
                  <a:srgbClr val="1F497D"/>
                </a:solidFill>
                <a:latin typeface="Avenir Next Medium"/>
                <a:cs typeface="Avenir Next Medium"/>
              </a:rPr>
              <a:t>: </a:t>
            </a:r>
            <a:r>
              <a:rPr lang="sv-SE" dirty="0" err="1" smtClean="0">
                <a:solidFill>
                  <a:srgbClr val="1F497D"/>
                </a:solidFill>
                <a:latin typeface="Avenir Next Medium"/>
                <a:cs typeface="Avenir Next Medium"/>
              </a:rPr>
              <a:t>contingency</a:t>
            </a:r>
            <a:r>
              <a:rPr lang="sv-SE" dirty="0" smtClean="0">
                <a:solidFill>
                  <a:srgbClr val="1F497D"/>
                </a:solidFill>
                <a:latin typeface="Avenir Next Medium"/>
                <a:cs typeface="Avenir Next Medium"/>
              </a:rPr>
              <a:t> space (A2T area)</a:t>
            </a:r>
          </a:p>
          <a:p>
            <a:r>
              <a:rPr lang="sv-SE" b="1" dirty="0" smtClean="0">
                <a:solidFill>
                  <a:schemeClr val="tx2"/>
                </a:solidFill>
                <a:latin typeface="Avenir Next Medium"/>
                <a:cs typeface="Avenir Next Medium"/>
              </a:rPr>
              <a:t>Ventilation mode</a:t>
            </a:r>
            <a:r>
              <a:rPr lang="sv-SE" dirty="0" smtClean="0">
                <a:solidFill>
                  <a:schemeClr val="tx2"/>
                </a:solidFill>
                <a:latin typeface="Avenir Next Medium"/>
                <a:cs typeface="Avenir Next Medium"/>
              </a:rPr>
              <a:t>: </a:t>
            </a:r>
            <a:r>
              <a:rPr lang="sv-SE" dirty="0" smtClean="0">
                <a:solidFill>
                  <a:srgbClr val="FF0000"/>
                </a:solidFill>
                <a:latin typeface="Avenir Next Medium"/>
                <a:cs typeface="Avenir Next Medium"/>
              </a:rPr>
              <a:t>ON – 25 200 m</a:t>
            </a:r>
            <a:r>
              <a:rPr lang="sv-SE" baseline="30000" dirty="0" smtClean="0">
                <a:solidFill>
                  <a:srgbClr val="FF0000"/>
                </a:solidFill>
                <a:latin typeface="Avenir Next Medium"/>
                <a:cs typeface="Avenir Next Medium"/>
              </a:rPr>
              <a:t>3</a:t>
            </a:r>
            <a:r>
              <a:rPr lang="sv-SE" dirty="0" smtClean="0">
                <a:solidFill>
                  <a:srgbClr val="FF0000"/>
                </a:solidFill>
                <a:latin typeface="Avenir Next Medium"/>
                <a:cs typeface="Avenir Next Medium"/>
              </a:rPr>
              <a:t>/h</a:t>
            </a:r>
          </a:p>
        </p:txBody>
      </p:sp>
      <p:sp>
        <p:nvSpPr>
          <p:cNvPr id="14" name="Rectangle 13"/>
          <p:cNvSpPr/>
          <p:nvPr/>
        </p:nvSpPr>
        <p:spPr>
          <a:xfrm>
            <a:off x="4902185" y="5227424"/>
            <a:ext cx="4352474" cy="1477328"/>
          </a:xfrm>
          <a:prstGeom prst="rect">
            <a:avLst/>
          </a:prstGeom>
        </p:spPr>
        <p:txBody>
          <a:bodyPr wrap="none">
            <a:spAutoFit/>
          </a:bodyPr>
          <a:lstStyle/>
          <a:p>
            <a:r>
              <a:rPr lang="en-US" b="1" dirty="0" smtClean="0">
                <a:solidFill>
                  <a:schemeClr val="tx2"/>
                </a:solidFill>
                <a:latin typeface="Avenir Next Medium"/>
                <a:cs typeface="Avenir Next Medium"/>
              </a:rPr>
              <a:t>Mass flow rate</a:t>
            </a:r>
            <a:r>
              <a:rPr lang="en-US" dirty="0" smtClean="0">
                <a:solidFill>
                  <a:schemeClr val="tx2"/>
                </a:solidFill>
                <a:latin typeface="Avenir Next Medium"/>
                <a:cs typeface="Avenir Next Medium"/>
              </a:rPr>
              <a:t>: 2,4 kg.s</a:t>
            </a:r>
            <a:r>
              <a:rPr lang="en-US" baseline="30000" dirty="0" smtClean="0">
                <a:solidFill>
                  <a:schemeClr val="tx2"/>
                </a:solidFill>
                <a:latin typeface="Avenir Next Medium"/>
                <a:cs typeface="Avenir Next Medium"/>
              </a:rPr>
              <a:t>-1</a:t>
            </a:r>
          </a:p>
          <a:p>
            <a:r>
              <a:rPr lang="sv-SE" b="1" dirty="0" err="1" smtClean="0">
                <a:solidFill>
                  <a:schemeClr val="tx2"/>
                </a:solidFill>
                <a:latin typeface="Avenir Next Medium"/>
                <a:cs typeface="Avenir Next Medium"/>
              </a:rPr>
              <a:t>Mass</a:t>
            </a:r>
            <a:r>
              <a:rPr lang="sv-SE" dirty="0" smtClean="0">
                <a:solidFill>
                  <a:schemeClr val="tx2"/>
                </a:solidFill>
                <a:latin typeface="Avenir Next Medium"/>
                <a:cs typeface="Avenir Next Medium"/>
              </a:rPr>
              <a:t>: 28,4 kg</a:t>
            </a:r>
          </a:p>
          <a:p>
            <a:r>
              <a:rPr lang="sv-SE" b="1" dirty="0" err="1" smtClean="0">
                <a:solidFill>
                  <a:schemeClr val="tx2"/>
                </a:solidFill>
                <a:latin typeface="Avenir Next Medium"/>
                <a:cs typeface="Avenir Next Medium"/>
              </a:rPr>
              <a:t>Leak</a:t>
            </a:r>
            <a:r>
              <a:rPr lang="sv-SE" b="1" dirty="0" smtClean="0">
                <a:solidFill>
                  <a:schemeClr val="tx2"/>
                </a:solidFill>
                <a:latin typeface="Avenir Next Medium"/>
                <a:cs typeface="Avenir Next Medium"/>
              </a:rPr>
              <a:t> duration</a:t>
            </a:r>
            <a:r>
              <a:rPr lang="sv-SE" dirty="0" smtClean="0">
                <a:solidFill>
                  <a:schemeClr val="tx2"/>
                </a:solidFill>
                <a:latin typeface="Avenir Next Medium"/>
                <a:cs typeface="Avenir Next Medium"/>
              </a:rPr>
              <a:t>: 12 s</a:t>
            </a:r>
          </a:p>
          <a:p>
            <a:r>
              <a:rPr lang="sv-SE" b="1" dirty="0" err="1">
                <a:solidFill>
                  <a:srgbClr val="1F497D"/>
                </a:solidFill>
                <a:latin typeface="Avenir Next Medium"/>
                <a:cs typeface="Avenir Next Medium"/>
              </a:rPr>
              <a:t>Location</a:t>
            </a:r>
            <a:r>
              <a:rPr lang="sv-SE" dirty="0">
                <a:solidFill>
                  <a:srgbClr val="1F497D"/>
                </a:solidFill>
                <a:latin typeface="Avenir Next Medium"/>
                <a:cs typeface="Avenir Next Medium"/>
              </a:rPr>
              <a:t>: </a:t>
            </a:r>
            <a:r>
              <a:rPr lang="sv-SE" dirty="0" err="1">
                <a:solidFill>
                  <a:srgbClr val="1F497D"/>
                </a:solidFill>
                <a:latin typeface="Avenir Next Medium"/>
                <a:cs typeface="Avenir Next Medium"/>
              </a:rPr>
              <a:t>contingency</a:t>
            </a:r>
            <a:r>
              <a:rPr lang="sv-SE" dirty="0">
                <a:solidFill>
                  <a:srgbClr val="1F497D"/>
                </a:solidFill>
                <a:latin typeface="Avenir Next Medium"/>
                <a:cs typeface="Avenir Next Medium"/>
              </a:rPr>
              <a:t> </a:t>
            </a:r>
            <a:r>
              <a:rPr lang="sv-SE" dirty="0" smtClean="0">
                <a:solidFill>
                  <a:srgbClr val="1F497D"/>
                </a:solidFill>
                <a:latin typeface="Avenir Next Medium"/>
                <a:cs typeface="Avenir Next Medium"/>
              </a:rPr>
              <a:t>space </a:t>
            </a:r>
            <a:r>
              <a:rPr lang="sv-SE" dirty="0">
                <a:solidFill>
                  <a:srgbClr val="1F497D"/>
                </a:solidFill>
                <a:latin typeface="Avenir Next Medium"/>
                <a:cs typeface="Avenir Next Medium"/>
              </a:rPr>
              <a:t>(A2T area</a:t>
            </a:r>
            <a:r>
              <a:rPr lang="sv-SE" dirty="0" smtClean="0">
                <a:solidFill>
                  <a:srgbClr val="1F497D"/>
                </a:solidFill>
                <a:latin typeface="Avenir Next Medium"/>
                <a:cs typeface="Avenir Next Medium"/>
              </a:rPr>
              <a:t>)</a:t>
            </a:r>
            <a:endParaRPr lang="sv-SE" dirty="0" smtClean="0">
              <a:solidFill>
                <a:schemeClr val="tx2"/>
              </a:solidFill>
              <a:latin typeface="Avenir Next Medium"/>
              <a:cs typeface="Avenir Next Medium"/>
            </a:endParaRPr>
          </a:p>
          <a:p>
            <a:r>
              <a:rPr lang="sv-SE" b="1" dirty="0" smtClean="0">
                <a:solidFill>
                  <a:schemeClr val="tx2"/>
                </a:solidFill>
                <a:latin typeface="Avenir Next Medium"/>
                <a:cs typeface="Avenir Next Medium"/>
              </a:rPr>
              <a:t>Ventilation mode</a:t>
            </a:r>
            <a:r>
              <a:rPr lang="sv-SE" dirty="0" smtClean="0">
                <a:solidFill>
                  <a:schemeClr val="tx2"/>
                </a:solidFill>
                <a:latin typeface="Avenir Next Medium"/>
                <a:cs typeface="Avenir Next Medium"/>
              </a:rPr>
              <a:t>: </a:t>
            </a:r>
            <a:r>
              <a:rPr lang="sv-SE" dirty="0" smtClean="0">
                <a:solidFill>
                  <a:srgbClr val="FF0000"/>
                </a:solidFill>
                <a:latin typeface="Avenir Next Medium"/>
                <a:cs typeface="Avenir Next Medium"/>
              </a:rPr>
              <a:t>OFF</a:t>
            </a:r>
            <a:endParaRPr lang="sv-SE" dirty="0">
              <a:solidFill>
                <a:srgbClr val="FF0000"/>
              </a:solidFill>
              <a:latin typeface="Avenir Next Medium"/>
              <a:cs typeface="Avenir Next Medium"/>
            </a:endParaRPr>
          </a:p>
        </p:txBody>
      </p:sp>
      <p:sp>
        <p:nvSpPr>
          <p:cNvPr id="15" name="Rectangle 14"/>
          <p:cNvSpPr/>
          <p:nvPr/>
        </p:nvSpPr>
        <p:spPr>
          <a:xfrm>
            <a:off x="683568" y="2049733"/>
            <a:ext cx="864339" cy="215444"/>
          </a:xfrm>
          <a:prstGeom prst="rect">
            <a:avLst/>
          </a:prstGeom>
        </p:spPr>
        <p:txBody>
          <a:bodyPr wrap="none">
            <a:spAutoFit/>
          </a:bodyPr>
          <a:lstStyle/>
          <a:p>
            <a:r>
              <a:rPr lang="en-GB" sz="800" b="1" dirty="0" smtClean="0">
                <a:solidFill>
                  <a:srgbClr val="FF0000"/>
                </a:solidFill>
                <a:latin typeface="Avenir Next Medium"/>
                <a:cs typeface="Avenir Next Medium"/>
              </a:rPr>
              <a:t>ESS Threshold</a:t>
            </a:r>
            <a:endParaRPr lang="en-US" sz="800" dirty="0">
              <a:solidFill>
                <a:srgbClr val="FF0000"/>
              </a:solidFill>
              <a:latin typeface="Avenir Next Medium"/>
              <a:cs typeface="Avenir Next Medium"/>
            </a:endParaRPr>
          </a:p>
        </p:txBody>
      </p:sp>
      <p:sp>
        <p:nvSpPr>
          <p:cNvPr id="16" name="Rectangle 15"/>
          <p:cNvSpPr/>
          <p:nvPr/>
        </p:nvSpPr>
        <p:spPr>
          <a:xfrm>
            <a:off x="239664" y="2134442"/>
            <a:ext cx="504056" cy="72008"/>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Next Medium"/>
              <a:cs typeface="Avenir Next Medium"/>
            </a:endParaRPr>
          </a:p>
        </p:txBody>
      </p:sp>
      <p:sp>
        <p:nvSpPr>
          <p:cNvPr id="17" name="Rectangle 16"/>
          <p:cNvSpPr/>
          <p:nvPr/>
        </p:nvSpPr>
        <p:spPr>
          <a:xfrm>
            <a:off x="5220072" y="2059072"/>
            <a:ext cx="864339" cy="215444"/>
          </a:xfrm>
          <a:prstGeom prst="rect">
            <a:avLst/>
          </a:prstGeom>
        </p:spPr>
        <p:txBody>
          <a:bodyPr wrap="none">
            <a:spAutoFit/>
          </a:bodyPr>
          <a:lstStyle/>
          <a:p>
            <a:r>
              <a:rPr lang="en-GB" sz="800" b="1" dirty="0" smtClean="0">
                <a:solidFill>
                  <a:srgbClr val="FF0000"/>
                </a:solidFill>
                <a:latin typeface="Avenir Next Medium"/>
                <a:cs typeface="Avenir Next Medium"/>
              </a:rPr>
              <a:t>ESS Threshold</a:t>
            </a:r>
            <a:endParaRPr lang="en-US" sz="800" dirty="0">
              <a:solidFill>
                <a:srgbClr val="FF0000"/>
              </a:solidFill>
              <a:latin typeface="Avenir Next Medium"/>
              <a:cs typeface="Avenir Next Medium"/>
            </a:endParaRPr>
          </a:p>
        </p:txBody>
      </p:sp>
      <p:sp>
        <p:nvSpPr>
          <p:cNvPr id="18" name="Rectangle 17"/>
          <p:cNvSpPr/>
          <p:nvPr/>
        </p:nvSpPr>
        <p:spPr>
          <a:xfrm>
            <a:off x="4776168" y="2143781"/>
            <a:ext cx="504056" cy="72008"/>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Next Medium"/>
              <a:cs typeface="Avenir Next Medium"/>
            </a:endParaRPr>
          </a:p>
        </p:txBody>
      </p:sp>
      <p:sp>
        <p:nvSpPr>
          <p:cNvPr id="19" name="Rettangolo 40"/>
          <p:cNvSpPr/>
          <p:nvPr/>
        </p:nvSpPr>
        <p:spPr>
          <a:xfrm>
            <a:off x="6971045" y="6629718"/>
            <a:ext cx="2219047" cy="246221"/>
          </a:xfrm>
          <a:prstGeom prst="rect">
            <a:avLst/>
          </a:prstGeom>
        </p:spPr>
        <p:txBody>
          <a:bodyPr wrap="none">
            <a:spAutoFit/>
          </a:bodyPr>
          <a:lstStyle/>
          <a:p>
            <a:pPr>
              <a:spcBef>
                <a:spcPct val="0"/>
              </a:spcBef>
            </a:pPr>
            <a:r>
              <a:rPr lang="en-GB" sz="1000" cap="all" dirty="0" smtClean="0">
                <a:solidFill>
                  <a:schemeClr val="tx2"/>
                </a:solidFill>
                <a:latin typeface="Avenir Next Medium"/>
                <a:cs typeface="Avenir Next Medium"/>
              </a:rPr>
              <a:t>Acknowledgement : E.LUNDH</a:t>
            </a:r>
            <a:endParaRPr lang="en-GB" sz="1000" cap="all" dirty="0">
              <a:solidFill>
                <a:schemeClr val="tx2"/>
              </a:solidFill>
              <a:latin typeface="Avenir Next Medium"/>
              <a:cs typeface="Avenir Next Medium"/>
            </a:endParaRPr>
          </a:p>
        </p:txBody>
      </p:sp>
      <p:sp>
        <p:nvSpPr>
          <p:cNvPr id="32" name="Content Placeholder 2"/>
          <p:cNvSpPr>
            <a:spLocks noGrp="1"/>
          </p:cNvSpPr>
          <p:nvPr>
            <p:ph idx="1"/>
          </p:nvPr>
        </p:nvSpPr>
        <p:spPr>
          <a:xfrm>
            <a:off x="239664" y="1128931"/>
            <a:ext cx="8904336" cy="720080"/>
          </a:xfrm>
        </p:spPr>
        <p:txBody>
          <a:bodyPr>
            <a:noAutofit/>
          </a:bodyPr>
          <a:lstStyle/>
          <a:p>
            <a:pPr marL="0" indent="0">
              <a:buNone/>
            </a:pPr>
            <a:r>
              <a:rPr lang="en-GB" b="1" u="sng" dirty="0">
                <a:solidFill>
                  <a:srgbClr val="1F497D"/>
                </a:solidFill>
                <a:latin typeface="Avenir Next Medium"/>
                <a:cs typeface="Avenir Next Medium"/>
              </a:rPr>
              <a:t>Scenario </a:t>
            </a:r>
            <a:r>
              <a:rPr lang="en-GB" b="1" u="sng" dirty="0" smtClean="0">
                <a:solidFill>
                  <a:srgbClr val="1F497D"/>
                </a:solidFill>
                <a:latin typeface="Avenir Next Medium"/>
                <a:cs typeface="Avenir Next Medium"/>
              </a:rPr>
              <a:t>2 </a:t>
            </a:r>
            <a:r>
              <a:rPr lang="en-GB" u="sng" dirty="0" smtClean="0">
                <a:solidFill>
                  <a:srgbClr val="1F497D"/>
                </a:solidFill>
                <a:latin typeface="Avenir Next Medium"/>
                <a:cs typeface="Avenir Next Medium"/>
              </a:rPr>
              <a:t>(2.4 kg.s</a:t>
            </a:r>
            <a:r>
              <a:rPr lang="en-GB" u="sng" baseline="30000" dirty="0" smtClean="0">
                <a:solidFill>
                  <a:srgbClr val="1F497D"/>
                </a:solidFill>
                <a:latin typeface="Avenir Next Medium"/>
                <a:cs typeface="Avenir Next Medium"/>
              </a:rPr>
              <a:t>-1 </a:t>
            </a:r>
            <a:r>
              <a:rPr lang="en-GB" u="sng" dirty="0">
                <a:solidFill>
                  <a:srgbClr val="1F497D"/>
                </a:solidFill>
                <a:latin typeface="Avenir Next Medium"/>
                <a:cs typeface="Avenir Next Medium"/>
              </a:rPr>
              <a:t>during 2 s) – </a:t>
            </a:r>
            <a:r>
              <a:rPr lang="en-GB" sz="1600" u="sng" dirty="0">
                <a:solidFill>
                  <a:srgbClr val="1F497D"/>
                </a:solidFill>
                <a:latin typeface="Avenir Next Medium"/>
                <a:cs typeface="Avenir Next Medium"/>
              </a:rPr>
              <a:t>rupture of the </a:t>
            </a:r>
            <a:r>
              <a:rPr lang="en-GB" sz="1600" u="sng" dirty="0" smtClean="0">
                <a:solidFill>
                  <a:srgbClr val="1F497D"/>
                </a:solidFill>
                <a:latin typeface="Avenir Next Medium"/>
                <a:cs typeface="Avenir Next Medium"/>
              </a:rPr>
              <a:t>vacuum vessel of a High-β</a:t>
            </a:r>
            <a:endParaRPr lang="en-GB" sz="1600" u="sng" dirty="0">
              <a:solidFill>
                <a:srgbClr val="1F497D"/>
              </a:solidFill>
              <a:latin typeface="Avenir Next Medium"/>
              <a:cs typeface="Avenir Next Medium"/>
            </a:endParaRPr>
          </a:p>
        </p:txBody>
      </p:sp>
      <p:sp>
        <p:nvSpPr>
          <p:cNvPr id="20" name="Rectangle 19"/>
          <p:cNvSpPr/>
          <p:nvPr/>
        </p:nvSpPr>
        <p:spPr>
          <a:xfrm>
            <a:off x="-27894" y="48288"/>
            <a:ext cx="834099"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Introduction</a:t>
            </a:r>
          </a:p>
        </p:txBody>
      </p:sp>
      <p:sp>
        <p:nvSpPr>
          <p:cNvPr id="21" name="Rectangle 20"/>
          <p:cNvSpPr/>
          <p:nvPr/>
        </p:nvSpPr>
        <p:spPr>
          <a:xfrm>
            <a:off x="879939" y="48288"/>
            <a:ext cx="2664333"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ESS ODH Safety process and implementation</a:t>
            </a:r>
          </a:p>
        </p:txBody>
      </p:sp>
      <p:sp>
        <p:nvSpPr>
          <p:cNvPr id="22" name="Rectangle 21"/>
          <p:cNvSpPr/>
          <p:nvPr/>
        </p:nvSpPr>
        <p:spPr>
          <a:xfrm>
            <a:off x="5289664" y="48288"/>
            <a:ext cx="1736373" cy="230832"/>
          </a:xfrm>
          <a:prstGeom prst="rect">
            <a:avLst/>
          </a:prstGeom>
        </p:spPr>
        <p:txBody>
          <a:bodyPr wrap="none">
            <a:spAutoFit/>
          </a:bodyPr>
          <a:lstStyle/>
          <a:p>
            <a:r>
              <a:rPr lang="en-US" sz="900" dirty="0">
                <a:solidFill>
                  <a:srgbClr val="1F497D"/>
                </a:solidFill>
                <a:latin typeface="Avenir Next Medium"/>
                <a:cs typeface="Avenir Next Medium"/>
              </a:rPr>
              <a:t>Results from CFD simulations</a:t>
            </a:r>
          </a:p>
        </p:txBody>
      </p:sp>
      <p:sp>
        <p:nvSpPr>
          <p:cNvPr id="23" name="Rectangle 22"/>
          <p:cNvSpPr/>
          <p:nvPr/>
        </p:nvSpPr>
        <p:spPr>
          <a:xfrm>
            <a:off x="3442146" y="48288"/>
            <a:ext cx="1764922"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ODH in the accelerator tunnel</a:t>
            </a:r>
          </a:p>
        </p:txBody>
      </p:sp>
      <p:sp>
        <p:nvSpPr>
          <p:cNvPr id="24" name="Rectangle 23"/>
          <p:cNvSpPr/>
          <p:nvPr/>
        </p:nvSpPr>
        <p:spPr>
          <a:xfrm>
            <a:off x="7078849" y="48288"/>
            <a:ext cx="2069797" cy="230832"/>
          </a:xfrm>
          <a:prstGeom prst="rect">
            <a:avLst/>
          </a:prstGeom>
        </p:spPr>
        <p:txBody>
          <a:bodyPr wrap="none">
            <a:spAutoFit/>
          </a:bodyPr>
          <a:lstStyle/>
          <a:p>
            <a:r>
              <a:rPr lang="en-US" sz="900" dirty="0" smtClean="0">
                <a:solidFill>
                  <a:srgbClr val="1F497D">
                    <a:alpha val="20000"/>
                  </a:srgbClr>
                </a:solidFill>
                <a:latin typeface="Avenir Next Medium"/>
                <a:cs typeface="Avenir Next Medium"/>
              </a:rPr>
              <a:t>Upcoming activities and challenges</a:t>
            </a:r>
            <a:endParaRPr lang="en-US" sz="900" dirty="0">
              <a:solidFill>
                <a:srgbClr val="1F497D">
                  <a:alpha val="20000"/>
                </a:srgbClr>
              </a:solidFill>
              <a:latin typeface="Avenir Next Medium"/>
              <a:cs typeface="Avenir Next Medium"/>
            </a:endParaRPr>
          </a:p>
        </p:txBody>
      </p:sp>
      <p:cxnSp>
        <p:nvCxnSpPr>
          <p:cNvPr id="25" name="Straight Connector 24"/>
          <p:cNvCxnSpPr/>
          <p:nvPr/>
        </p:nvCxnSpPr>
        <p:spPr>
          <a:xfrm>
            <a:off x="34266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830153"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2287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7013429"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92129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84" fill="hold"/>
                                        <p:tgtEl>
                                          <p:spTgt spid="11"/>
                                        </p:tgtEl>
                                      </p:cBhvr>
                                    </p:cmd>
                                  </p:childTnLst>
                                </p:cTn>
                              </p:par>
                              <p:par>
                                <p:cTn id="7" presetID="1" presetClass="mediacall" presetSubtype="0" fill="hold" nodeType="withEffect">
                                  <p:stCondLst>
                                    <p:cond delay="0"/>
                                  </p:stCondLst>
                                  <p:childTnLst>
                                    <p:cmd type="call" cmd="playFrom(0.0)">
                                      <p:cBhvr>
                                        <p:cTn id="8" dur="21084" fill="hold"/>
                                        <p:tgtEl>
                                          <p:spTgt spid="12"/>
                                        </p:tgtEl>
                                      </p:cBhvr>
                                    </p:cmd>
                                  </p:childTnLst>
                                </p:cTn>
                              </p:par>
                            </p:childTnLst>
                          </p:cTn>
                        </p:par>
                      </p:childTnLst>
                    </p:cTn>
                  </p:par>
                  <p:par>
                    <p:cTn id="9" fill="hold">
                      <p:stCondLst>
                        <p:cond delay="indefinite"/>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par>
                                <p:cTn id="13" presetID="2" presetClass="mediacall" presetSubtype="0" fill="hold" nodeType="withEffect">
                                  <p:stCondLst>
                                    <p:cond delay="0"/>
                                  </p:stCondLst>
                                  <p:childTnLst>
                                    <p:cmd type="call" cmd="togglePause">
                                      <p:cBhvr>
                                        <p:cTn id="14"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1"/>
                                        </p:tgtEl>
                                      </p:cBhvr>
                                    </p:cmd>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2"/>
                                        </p:tgtEl>
                                      </p:cBhvr>
                                    </p:cmd>
                                  </p:childTnLst>
                                </p:cTn>
                              </p:par>
                            </p:childTnLst>
                          </p:cTn>
                        </p:par>
                      </p:childTnLst>
                    </p:cTn>
                  </p:par>
                </p:childTnLst>
              </p:cTn>
              <p:nextCondLst>
                <p:cond evt="onClick" delay="0">
                  <p:tgtEl>
                    <p:spTgt spid="12"/>
                  </p:tgtEl>
                </p:cond>
              </p:nextCondLst>
            </p:seq>
            <p:video>
              <p:cMediaNode vol="80000">
                <p:cTn id="25" fill="hold" display="0">
                  <p:stCondLst>
                    <p:cond delay="indefinite"/>
                  </p:stCondLst>
                </p:cTn>
                <p:tgtEl>
                  <p:spTgt spid="11"/>
                </p:tgtEl>
              </p:cMediaNode>
            </p:video>
            <p:video>
              <p:cMediaNode vol="80000">
                <p:cTn id="26" fill="hold" display="0">
                  <p:stCondLst>
                    <p:cond delay="indefinite"/>
                  </p:stCondLst>
                </p:cTn>
                <p:tgtEl>
                  <p:spTgt spid="1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4273" y="297934"/>
            <a:ext cx="8460059" cy="830997"/>
          </a:xfrm>
          <a:prstGeom prst="rect">
            <a:avLst/>
          </a:prstGeom>
        </p:spPr>
        <p:txBody>
          <a:bodyPr wrap="square">
            <a:spAutoFit/>
          </a:bodyPr>
          <a:lstStyle/>
          <a:p>
            <a:r>
              <a:rPr lang="en-US" sz="2800" b="1" dirty="0" smtClean="0">
                <a:solidFill>
                  <a:schemeClr val="tx2"/>
                </a:solidFill>
                <a:latin typeface="Avenir Next Medium"/>
                <a:cs typeface="Avenir Next Medium"/>
              </a:rPr>
              <a:t>Accelerator tunnel</a:t>
            </a:r>
          </a:p>
          <a:p>
            <a:r>
              <a:rPr lang="en-US" sz="2000" b="1" dirty="0" smtClean="0">
                <a:solidFill>
                  <a:schemeClr val="tx2"/>
                </a:solidFill>
                <a:latin typeface="Avenir Next Medium"/>
                <a:cs typeface="Avenir Next Medium"/>
              </a:rPr>
              <a:t>CFD simulations – Preliminary conclusions</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223933" y="1512801"/>
            <a:ext cx="3868674" cy="2636279"/>
          </a:xfrm>
          <a:prstGeom prst="rect">
            <a:avLst/>
          </a:prstGeom>
        </p:spPr>
      </p:pic>
      <p:sp>
        <p:nvSpPr>
          <p:cNvPr id="8" name="Oval 7"/>
          <p:cNvSpPr/>
          <p:nvPr/>
        </p:nvSpPr>
        <p:spPr>
          <a:xfrm>
            <a:off x="7884368" y="2544330"/>
            <a:ext cx="432048" cy="308606"/>
          </a:xfrm>
          <a:prstGeom prst="ellipse">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Next Medium"/>
              <a:cs typeface="Avenir Next Medium"/>
            </a:endParaRPr>
          </a:p>
        </p:txBody>
      </p:sp>
      <p:cxnSp>
        <p:nvCxnSpPr>
          <p:cNvPr id="9" name="Straight Arrow Connector 8"/>
          <p:cNvCxnSpPr>
            <a:endCxn id="8" idx="4"/>
          </p:cNvCxnSpPr>
          <p:nvPr/>
        </p:nvCxnSpPr>
        <p:spPr>
          <a:xfrm flipV="1">
            <a:off x="8100392" y="2852936"/>
            <a:ext cx="0" cy="627498"/>
          </a:xfrm>
          <a:prstGeom prst="straightConnector1">
            <a:avLst/>
          </a:prstGeom>
          <a:noFill/>
          <a:ln w="12700" cmpd="sng">
            <a:solidFill>
              <a:srgbClr val="FF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10" name="TextBox 9"/>
          <p:cNvSpPr txBox="1"/>
          <p:nvPr/>
        </p:nvSpPr>
        <p:spPr>
          <a:xfrm>
            <a:off x="5220072" y="1522924"/>
            <a:ext cx="936104" cy="261610"/>
          </a:xfrm>
          <a:prstGeom prst="rect">
            <a:avLst/>
          </a:prstGeom>
          <a:solidFill>
            <a:schemeClr val="bg1"/>
          </a:solidFill>
          <a:ln w="19050">
            <a:solidFill>
              <a:schemeClr val="tx1"/>
            </a:solidFill>
          </a:ln>
        </p:spPr>
        <p:txBody>
          <a:bodyPr wrap="square" rtlCol="0">
            <a:spAutoFit/>
          </a:bodyPr>
          <a:lstStyle/>
          <a:p>
            <a:pPr algn="ctr"/>
            <a:r>
              <a:rPr lang="fr-FR" sz="1100" b="1" dirty="0" smtClean="0">
                <a:solidFill>
                  <a:schemeClr val="tx2"/>
                </a:solidFill>
                <a:latin typeface="Avenir Next Medium"/>
                <a:cs typeface="Avenir Next Medium"/>
              </a:rPr>
              <a:t>A2T area</a:t>
            </a:r>
          </a:p>
        </p:txBody>
      </p:sp>
      <p:sp>
        <p:nvSpPr>
          <p:cNvPr id="11" name="Rectangle 10"/>
          <p:cNvSpPr/>
          <p:nvPr/>
        </p:nvSpPr>
        <p:spPr>
          <a:xfrm>
            <a:off x="467544" y="1205384"/>
            <a:ext cx="4680520" cy="1446550"/>
          </a:xfrm>
          <a:prstGeom prst="rect">
            <a:avLst/>
          </a:prstGeom>
        </p:spPr>
        <p:txBody>
          <a:bodyPr wrap="square">
            <a:spAutoFit/>
          </a:bodyPr>
          <a:lstStyle/>
          <a:p>
            <a:r>
              <a:rPr lang="en-US" sz="2000" dirty="0" smtClean="0">
                <a:solidFill>
                  <a:schemeClr val="tx2"/>
                </a:solidFill>
                <a:latin typeface="Avenir Next Medium"/>
                <a:cs typeface="Avenir Next Medium"/>
              </a:rPr>
              <a:t>Implementation of a </a:t>
            </a:r>
            <a:r>
              <a:rPr lang="en-US" sz="2000" b="1" dirty="0" smtClean="0">
                <a:solidFill>
                  <a:schemeClr val="tx2"/>
                </a:solidFill>
                <a:latin typeface="Avenir Next Medium"/>
                <a:cs typeface="Avenir Next Medium"/>
              </a:rPr>
              <a:t>safety hatch</a:t>
            </a:r>
            <a:r>
              <a:rPr lang="en-US" sz="2000" dirty="0" smtClean="0">
                <a:solidFill>
                  <a:schemeClr val="tx2"/>
                </a:solidFill>
                <a:latin typeface="Avenir Next Medium"/>
                <a:cs typeface="Avenir Next Medium"/>
              </a:rPr>
              <a:t> in the A2T area to facilitate evacuation</a:t>
            </a:r>
          </a:p>
          <a:p>
            <a:r>
              <a:rPr lang="en-US" sz="1600" dirty="0">
                <a:solidFill>
                  <a:srgbClr val="FF0000"/>
                </a:solidFill>
                <a:latin typeface="Avenir Next Medium"/>
                <a:cs typeface="Avenir Next Medium"/>
                <a:sym typeface="Wingdings"/>
              </a:rPr>
              <a:t> </a:t>
            </a:r>
            <a:r>
              <a:rPr lang="en-US" sz="1600" dirty="0" smtClean="0">
                <a:solidFill>
                  <a:srgbClr val="FF0000"/>
                </a:solidFill>
                <a:latin typeface="Avenir Next Medium"/>
                <a:cs typeface="Avenir Next Medium"/>
              </a:rPr>
              <a:t>The minimum time needed to reach the nearest exit from the A2T area (64 seconds) does not allow a safe evacuation</a:t>
            </a:r>
            <a:endParaRPr lang="en-US" sz="1600" dirty="0">
              <a:solidFill>
                <a:schemeClr val="tx2"/>
              </a:solidFill>
              <a:latin typeface="Avenir Next Medium"/>
              <a:cs typeface="Avenir Next Medium"/>
            </a:endParaRPr>
          </a:p>
        </p:txBody>
      </p:sp>
      <p:sp>
        <p:nvSpPr>
          <p:cNvPr id="12" name="TextBox 11"/>
          <p:cNvSpPr txBox="1"/>
          <p:nvPr/>
        </p:nvSpPr>
        <p:spPr>
          <a:xfrm>
            <a:off x="-252536" y="989360"/>
            <a:ext cx="1080120" cy="769441"/>
          </a:xfrm>
          <a:prstGeom prst="rect">
            <a:avLst/>
          </a:prstGeom>
          <a:noFill/>
        </p:spPr>
        <p:txBody>
          <a:bodyPr wrap="square" rtlCol="0">
            <a:spAutoFit/>
          </a:bodyPr>
          <a:lstStyle/>
          <a:p>
            <a:pPr algn="ctr"/>
            <a:r>
              <a:rPr lang="fr-FR"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a:cs typeface="Calibri"/>
              </a:rPr>
              <a:t>1</a:t>
            </a:r>
            <a:endParaRPr lang="sv-SE"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a:cs typeface="Calibri"/>
            </a:endParaRPr>
          </a:p>
        </p:txBody>
      </p:sp>
      <p:sp>
        <p:nvSpPr>
          <p:cNvPr id="13" name="Rectangle 12"/>
          <p:cNvSpPr/>
          <p:nvPr/>
        </p:nvSpPr>
        <p:spPr>
          <a:xfrm>
            <a:off x="467544" y="2867958"/>
            <a:ext cx="4680520" cy="1651734"/>
          </a:xfrm>
          <a:prstGeom prst="rect">
            <a:avLst/>
          </a:prstGeom>
        </p:spPr>
        <p:txBody>
          <a:bodyPr wrap="square">
            <a:spAutoFit/>
          </a:bodyPr>
          <a:lstStyle/>
          <a:p>
            <a:r>
              <a:rPr lang="en-US" sz="2000" dirty="0" smtClean="0">
                <a:solidFill>
                  <a:schemeClr val="tx2"/>
                </a:solidFill>
                <a:latin typeface="Avenir Next Medium"/>
                <a:cs typeface="Avenir Next Medium"/>
              </a:rPr>
              <a:t>Reinforcement of the </a:t>
            </a:r>
            <a:r>
              <a:rPr lang="en-US" sz="2000" b="1" dirty="0" smtClean="0">
                <a:solidFill>
                  <a:schemeClr val="tx2"/>
                </a:solidFill>
                <a:latin typeface="Avenir Next Medium"/>
                <a:cs typeface="Avenir Next Medium"/>
              </a:rPr>
              <a:t>hinges</a:t>
            </a:r>
            <a:r>
              <a:rPr lang="en-US" sz="2000" dirty="0" smtClean="0">
                <a:solidFill>
                  <a:schemeClr val="tx2"/>
                </a:solidFill>
                <a:latin typeface="Avenir Next Medium"/>
                <a:cs typeface="Avenir Next Medium"/>
              </a:rPr>
              <a:t> and frame of the emergency exit doors</a:t>
            </a:r>
          </a:p>
          <a:p>
            <a:r>
              <a:rPr lang="en-US" sz="1600" dirty="0">
                <a:solidFill>
                  <a:srgbClr val="FF0000"/>
                </a:solidFill>
                <a:latin typeface="Avenir Next Medium"/>
                <a:cs typeface="Avenir Next Medium"/>
                <a:sym typeface="Wingdings"/>
              </a:rPr>
              <a:t> </a:t>
            </a:r>
            <a:r>
              <a:rPr lang="en-US" sz="1600" dirty="0">
                <a:solidFill>
                  <a:srgbClr val="FF0000"/>
                </a:solidFill>
                <a:latin typeface="Avenir Next Medium"/>
                <a:cs typeface="Avenir Next Medium"/>
              </a:rPr>
              <a:t>The </a:t>
            </a:r>
            <a:r>
              <a:rPr lang="en-US" sz="1600" dirty="0" smtClean="0">
                <a:solidFill>
                  <a:srgbClr val="FF0000"/>
                </a:solidFill>
                <a:latin typeface="Avenir Next Medium"/>
                <a:cs typeface="Avenir Next Medium"/>
              </a:rPr>
              <a:t>force applied on the doors in case of a failure of a </a:t>
            </a:r>
            <a:r>
              <a:rPr lang="en-US" sz="1600" dirty="0" err="1" smtClean="0">
                <a:solidFill>
                  <a:srgbClr val="FF0000"/>
                </a:solidFill>
                <a:latin typeface="Avenir Next Medium"/>
                <a:cs typeface="Avenir Next Medium"/>
              </a:rPr>
              <a:t>cryomodules</a:t>
            </a:r>
            <a:r>
              <a:rPr lang="en-US" sz="1600" dirty="0" smtClean="0">
                <a:solidFill>
                  <a:srgbClr val="FF0000"/>
                </a:solidFill>
                <a:latin typeface="Avenir Next Medium"/>
                <a:cs typeface="Avenir Next Medium"/>
              </a:rPr>
              <a:t> would be around 50 kN.m</a:t>
            </a:r>
            <a:r>
              <a:rPr lang="en-US" sz="1600" baseline="30000" dirty="0">
                <a:solidFill>
                  <a:srgbClr val="FF0000"/>
                </a:solidFill>
                <a:latin typeface="Avenir Next Medium"/>
                <a:cs typeface="Avenir Next Medium"/>
              </a:rPr>
              <a:t>-2</a:t>
            </a:r>
            <a:r>
              <a:rPr lang="en-US" sz="1600" dirty="0" smtClean="0">
                <a:solidFill>
                  <a:srgbClr val="FF0000"/>
                </a:solidFill>
                <a:latin typeface="Avenir Next Medium"/>
                <a:cs typeface="Avenir Next Medium"/>
              </a:rPr>
              <a:t> (500 kg.m</a:t>
            </a:r>
            <a:r>
              <a:rPr lang="en-US" sz="1600" baseline="30000" dirty="0" smtClean="0">
                <a:solidFill>
                  <a:srgbClr val="FF0000"/>
                </a:solidFill>
                <a:latin typeface="Avenir Next Medium"/>
                <a:cs typeface="Avenir Next Medium"/>
              </a:rPr>
              <a:t>-2</a:t>
            </a:r>
            <a:r>
              <a:rPr lang="en-US" sz="1600" dirty="0" smtClean="0">
                <a:solidFill>
                  <a:srgbClr val="FF0000"/>
                </a:solidFill>
                <a:latin typeface="Avenir Next Medium"/>
                <a:cs typeface="Avenir Next Medium"/>
              </a:rPr>
              <a:t>)</a:t>
            </a:r>
            <a:endParaRPr lang="en-US" sz="1600" dirty="0" smtClean="0">
              <a:solidFill>
                <a:schemeClr val="tx2"/>
              </a:solidFill>
              <a:latin typeface="Avenir Next Medium"/>
              <a:cs typeface="Avenir Next Medium"/>
            </a:endParaRPr>
          </a:p>
          <a:p>
            <a:endParaRPr lang="en-US" sz="2000" baseline="30000" dirty="0" smtClean="0">
              <a:solidFill>
                <a:schemeClr val="tx2"/>
              </a:solidFill>
              <a:latin typeface="Avenir Next Medium"/>
              <a:cs typeface="Avenir Next Medium"/>
            </a:endParaRPr>
          </a:p>
        </p:txBody>
      </p:sp>
      <p:sp>
        <p:nvSpPr>
          <p:cNvPr id="14" name="TextBox 13"/>
          <p:cNvSpPr txBox="1"/>
          <p:nvPr/>
        </p:nvSpPr>
        <p:spPr>
          <a:xfrm>
            <a:off x="-252536" y="2651934"/>
            <a:ext cx="1080120" cy="769441"/>
          </a:xfrm>
          <a:prstGeom prst="rect">
            <a:avLst/>
          </a:prstGeom>
          <a:noFill/>
        </p:spPr>
        <p:txBody>
          <a:bodyPr wrap="square" rtlCol="0">
            <a:spAutoFit/>
          </a:bodyPr>
          <a:lstStyle/>
          <a:p>
            <a:pPr algn="ctr"/>
            <a:r>
              <a:rPr lang="fr-FR"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a:cs typeface="Calibri"/>
              </a:rPr>
              <a:t>2</a:t>
            </a:r>
            <a:endParaRPr lang="sv-SE"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a:cs typeface="Calibri"/>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04048" y="4186441"/>
            <a:ext cx="820891" cy="864096"/>
          </a:xfrm>
          <a:prstGeom prst="rect">
            <a:avLst/>
          </a:prstGeom>
        </p:spPr>
      </p:pic>
      <p:sp>
        <p:nvSpPr>
          <p:cNvPr id="16" name="Rectangle 15"/>
          <p:cNvSpPr/>
          <p:nvPr/>
        </p:nvSpPr>
        <p:spPr>
          <a:xfrm>
            <a:off x="467544" y="4702209"/>
            <a:ext cx="4680520" cy="1713289"/>
          </a:xfrm>
          <a:prstGeom prst="rect">
            <a:avLst/>
          </a:prstGeom>
        </p:spPr>
        <p:txBody>
          <a:bodyPr wrap="square">
            <a:spAutoFit/>
          </a:bodyPr>
          <a:lstStyle/>
          <a:p>
            <a:r>
              <a:rPr lang="en-US" sz="2000" dirty="0" smtClean="0">
                <a:solidFill>
                  <a:schemeClr val="tx2"/>
                </a:solidFill>
                <a:latin typeface="Avenir Next Medium"/>
                <a:cs typeface="Avenir Next Medium"/>
              </a:rPr>
              <a:t>Investigation on </a:t>
            </a:r>
            <a:r>
              <a:rPr lang="en-US" sz="2000" b="1" dirty="0" smtClean="0">
                <a:solidFill>
                  <a:schemeClr val="tx2"/>
                </a:solidFill>
                <a:latin typeface="Avenir Next Medium"/>
                <a:cs typeface="Avenir Next Medium"/>
              </a:rPr>
              <a:t>compensatory measures </a:t>
            </a:r>
            <a:r>
              <a:rPr lang="en-US" sz="2000" dirty="0" smtClean="0">
                <a:solidFill>
                  <a:schemeClr val="tx2"/>
                </a:solidFill>
                <a:latin typeface="Avenir Next Medium"/>
                <a:cs typeface="Avenir Next Medium"/>
              </a:rPr>
              <a:t>close to the discharge points </a:t>
            </a:r>
            <a:r>
              <a:rPr lang="en-US" sz="1400" dirty="0" smtClean="0">
                <a:solidFill>
                  <a:schemeClr val="tx2"/>
                </a:solidFill>
                <a:latin typeface="Avenir Next Medium"/>
                <a:cs typeface="Avenir Next Medium"/>
              </a:rPr>
              <a:t>(e.g. helium collection header)</a:t>
            </a:r>
          </a:p>
          <a:p>
            <a:pPr marL="285750" indent="-285750">
              <a:buFont typeface="Wingdings" charset="0"/>
              <a:buChar char="à"/>
            </a:pPr>
            <a:r>
              <a:rPr lang="en-US" sz="1600" dirty="0" smtClean="0">
                <a:solidFill>
                  <a:srgbClr val="FF0000"/>
                </a:solidFill>
                <a:latin typeface="Avenir Next Medium"/>
                <a:cs typeface="Avenir Next Medium"/>
              </a:rPr>
              <a:t>Lowest attainable O2 concentration = 6%</a:t>
            </a:r>
          </a:p>
          <a:p>
            <a:pPr marL="285750" indent="-285750">
              <a:buFont typeface="Wingdings" charset="0"/>
              <a:buChar char="à"/>
            </a:pPr>
            <a:r>
              <a:rPr lang="en-US" sz="1600" dirty="0" smtClean="0">
                <a:solidFill>
                  <a:srgbClr val="FF0000"/>
                </a:solidFill>
                <a:latin typeface="Avenir Next Medium"/>
                <a:cs typeface="Avenir Next Medium"/>
              </a:rPr>
              <a:t>Lowest attainable temperature = -135°C</a:t>
            </a:r>
            <a:endParaRPr lang="en-US" sz="1600" dirty="0" smtClean="0">
              <a:solidFill>
                <a:schemeClr val="tx2"/>
              </a:solidFill>
              <a:latin typeface="Avenir Next Medium"/>
              <a:cs typeface="Avenir Next Medium"/>
            </a:endParaRPr>
          </a:p>
          <a:p>
            <a:endParaRPr lang="en-US" sz="2000" baseline="30000" dirty="0" smtClean="0">
              <a:solidFill>
                <a:schemeClr val="tx2"/>
              </a:solidFill>
              <a:latin typeface="Avenir Next Medium"/>
              <a:cs typeface="Avenir Next Medium"/>
            </a:endParaRPr>
          </a:p>
        </p:txBody>
      </p:sp>
      <p:sp>
        <p:nvSpPr>
          <p:cNvPr id="17" name="TextBox 16"/>
          <p:cNvSpPr txBox="1"/>
          <p:nvPr/>
        </p:nvSpPr>
        <p:spPr>
          <a:xfrm>
            <a:off x="-252536" y="4486185"/>
            <a:ext cx="1080120" cy="769441"/>
          </a:xfrm>
          <a:prstGeom prst="rect">
            <a:avLst/>
          </a:prstGeom>
          <a:noFill/>
        </p:spPr>
        <p:txBody>
          <a:bodyPr wrap="square" rtlCol="0">
            <a:spAutoFit/>
          </a:bodyPr>
          <a:lstStyle/>
          <a:p>
            <a:pPr algn="ctr"/>
            <a:r>
              <a:rPr lang="fr-FR"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a:cs typeface="Calibri"/>
              </a:rPr>
              <a:t>3</a:t>
            </a:r>
            <a:endParaRPr lang="sv-SE"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a:cs typeface="Calibri"/>
            </a:endParaRPr>
          </a:p>
        </p:txBody>
      </p:sp>
      <p:pic>
        <p:nvPicPr>
          <p:cNvPr id="25" name="Picture 24" descr="Screen Shot 2016-04-19 at 11.18.44.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28184" y="3429000"/>
            <a:ext cx="2792249" cy="1721800"/>
          </a:xfrm>
          <a:prstGeom prst="rect">
            <a:avLst/>
          </a:prstGeom>
        </p:spPr>
      </p:pic>
      <p:sp>
        <p:nvSpPr>
          <p:cNvPr id="21" name="TextBox 20"/>
          <p:cNvSpPr txBox="1"/>
          <p:nvPr/>
        </p:nvSpPr>
        <p:spPr>
          <a:xfrm>
            <a:off x="6228184" y="3429000"/>
            <a:ext cx="1083346" cy="261610"/>
          </a:xfrm>
          <a:prstGeom prst="rect">
            <a:avLst/>
          </a:prstGeom>
          <a:solidFill>
            <a:schemeClr val="bg1"/>
          </a:solidFill>
          <a:ln w="19050">
            <a:solidFill>
              <a:schemeClr val="tx1"/>
            </a:solidFill>
          </a:ln>
        </p:spPr>
        <p:txBody>
          <a:bodyPr wrap="square" rtlCol="0">
            <a:spAutoFit/>
          </a:bodyPr>
          <a:lstStyle/>
          <a:p>
            <a:pPr algn="ctr"/>
            <a:r>
              <a:rPr lang="fr-FR" sz="1100" b="1" dirty="0" err="1" smtClean="0">
                <a:solidFill>
                  <a:schemeClr val="tx2"/>
                </a:solidFill>
                <a:latin typeface="Avenir Next Medium"/>
                <a:cs typeface="Avenir Next Medium"/>
              </a:rPr>
              <a:t>Safety</a:t>
            </a:r>
            <a:r>
              <a:rPr lang="fr-FR" sz="1100" b="1" dirty="0" smtClean="0">
                <a:solidFill>
                  <a:schemeClr val="tx2"/>
                </a:solidFill>
                <a:latin typeface="Avenir Next Medium"/>
                <a:cs typeface="Avenir Next Medium"/>
              </a:rPr>
              <a:t> </a:t>
            </a:r>
            <a:r>
              <a:rPr lang="fr-FR" sz="1100" b="1" dirty="0" err="1" smtClean="0">
                <a:solidFill>
                  <a:schemeClr val="tx2"/>
                </a:solidFill>
                <a:latin typeface="Avenir Next Medium"/>
                <a:cs typeface="Avenir Next Medium"/>
              </a:rPr>
              <a:t>hatch</a:t>
            </a:r>
            <a:endParaRPr lang="fr-FR" sz="1100" b="1" dirty="0" smtClean="0">
              <a:solidFill>
                <a:schemeClr val="tx2"/>
              </a:solidFill>
              <a:latin typeface="Avenir Next Medium"/>
              <a:cs typeface="Avenir Next Medium"/>
            </a:endParaRPr>
          </a:p>
        </p:txBody>
      </p:sp>
      <p:pic>
        <p:nvPicPr>
          <p:cNvPr id="28" name="Picture 27" descr="Temp at DP.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48064" y="5831641"/>
            <a:ext cx="2094596" cy="841845"/>
          </a:xfrm>
          <a:prstGeom prst="rect">
            <a:avLst/>
          </a:prstGeom>
        </p:spPr>
      </p:pic>
      <p:pic>
        <p:nvPicPr>
          <p:cNvPr id="29" name="Picture 28" descr="Oxygen at DP.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803299" y="5373216"/>
            <a:ext cx="2289308" cy="944298"/>
          </a:xfrm>
          <a:prstGeom prst="rect">
            <a:avLst/>
          </a:prstGeom>
        </p:spPr>
      </p:pic>
      <p:sp>
        <p:nvSpPr>
          <p:cNvPr id="18" name="Rectangle 17"/>
          <p:cNvSpPr/>
          <p:nvPr/>
        </p:nvSpPr>
        <p:spPr>
          <a:xfrm>
            <a:off x="-27894" y="48288"/>
            <a:ext cx="834099"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Introduction</a:t>
            </a:r>
          </a:p>
        </p:txBody>
      </p:sp>
      <p:sp>
        <p:nvSpPr>
          <p:cNvPr id="19" name="Rectangle 18"/>
          <p:cNvSpPr/>
          <p:nvPr/>
        </p:nvSpPr>
        <p:spPr>
          <a:xfrm>
            <a:off x="879939" y="48288"/>
            <a:ext cx="2664333"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ESS ODH Safety process and implementation</a:t>
            </a:r>
          </a:p>
        </p:txBody>
      </p:sp>
      <p:sp>
        <p:nvSpPr>
          <p:cNvPr id="20" name="Rectangle 19"/>
          <p:cNvSpPr/>
          <p:nvPr/>
        </p:nvSpPr>
        <p:spPr>
          <a:xfrm>
            <a:off x="5289664" y="48288"/>
            <a:ext cx="1736373" cy="230832"/>
          </a:xfrm>
          <a:prstGeom prst="rect">
            <a:avLst/>
          </a:prstGeom>
        </p:spPr>
        <p:txBody>
          <a:bodyPr wrap="none">
            <a:spAutoFit/>
          </a:bodyPr>
          <a:lstStyle/>
          <a:p>
            <a:r>
              <a:rPr lang="en-US" sz="900" dirty="0">
                <a:solidFill>
                  <a:srgbClr val="1F497D"/>
                </a:solidFill>
                <a:latin typeface="Avenir Next Medium"/>
                <a:cs typeface="Avenir Next Medium"/>
              </a:rPr>
              <a:t>Results from CFD simulations</a:t>
            </a:r>
          </a:p>
        </p:txBody>
      </p:sp>
      <p:sp>
        <p:nvSpPr>
          <p:cNvPr id="22" name="Rectangle 21"/>
          <p:cNvSpPr/>
          <p:nvPr/>
        </p:nvSpPr>
        <p:spPr>
          <a:xfrm>
            <a:off x="3442146" y="48288"/>
            <a:ext cx="1764922"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ODH in the accelerator tunnel</a:t>
            </a:r>
          </a:p>
        </p:txBody>
      </p:sp>
      <p:sp>
        <p:nvSpPr>
          <p:cNvPr id="23" name="Rectangle 22"/>
          <p:cNvSpPr/>
          <p:nvPr/>
        </p:nvSpPr>
        <p:spPr>
          <a:xfrm>
            <a:off x="7078849" y="48288"/>
            <a:ext cx="2069797" cy="230832"/>
          </a:xfrm>
          <a:prstGeom prst="rect">
            <a:avLst/>
          </a:prstGeom>
        </p:spPr>
        <p:txBody>
          <a:bodyPr wrap="none">
            <a:spAutoFit/>
          </a:bodyPr>
          <a:lstStyle/>
          <a:p>
            <a:r>
              <a:rPr lang="en-US" sz="900" dirty="0" smtClean="0">
                <a:solidFill>
                  <a:srgbClr val="1F497D">
                    <a:alpha val="20000"/>
                  </a:srgbClr>
                </a:solidFill>
                <a:latin typeface="Avenir Next Medium"/>
                <a:cs typeface="Avenir Next Medium"/>
              </a:rPr>
              <a:t>Upcoming activities and challenges</a:t>
            </a:r>
            <a:endParaRPr lang="en-US" sz="900" dirty="0">
              <a:solidFill>
                <a:srgbClr val="1F497D">
                  <a:alpha val="20000"/>
                </a:srgbClr>
              </a:solidFill>
              <a:latin typeface="Avenir Next Medium"/>
              <a:cs typeface="Avenir Next Medium"/>
            </a:endParaRPr>
          </a:p>
        </p:txBody>
      </p:sp>
      <p:cxnSp>
        <p:nvCxnSpPr>
          <p:cNvPr id="24" name="Straight Connector 23"/>
          <p:cNvCxnSpPr/>
          <p:nvPr/>
        </p:nvCxnSpPr>
        <p:spPr>
          <a:xfrm>
            <a:off x="34266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830153"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2287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7013429"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82105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10" presetClass="entr" presetSubtype="0" fill="hold"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par>
                                <p:cTn id="51" presetID="10" presetClass="entr" presetSubtype="0"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p:bldP spid="12" grpId="0"/>
      <p:bldP spid="13" grpId="0"/>
      <p:bldP spid="14" grpId="0"/>
      <p:bldP spid="16" grpId="0"/>
      <p:bldP spid="17" grpId="0"/>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4273" y="297934"/>
            <a:ext cx="8460059" cy="830997"/>
          </a:xfrm>
          <a:prstGeom prst="rect">
            <a:avLst/>
          </a:prstGeom>
        </p:spPr>
        <p:txBody>
          <a:bodyPr wrap="square">
            <a:spAutoFit/>
          </a:bodyPr>
          <a:lstStyle/>
          <a:p>
            <a:r>
              <a:rPr lang="en-US" sz="2800" b="1" dirty="0" smtClean="0">
                <a:solidFill>
                  <a:schemeClr val="tx2"/>
                </a:solidFill>
                <a:latin typeface="Avenir Next Medium"/>
                <a:cs typeface="Avenir Next Medium"/>
              </a:rPr>
              <a:t>ESS Cryogenic </a:t>
            </a:r>
            <a:r>
              <a:rPr lang="en-US" sz="2800" b="1" dirty="0">
                <a:solidFill>
                  <a:schemeClr val="tx2"/>
                </a:solidFill>
                <a:latin typeface="Avenir Next Medium"/>
                <a:cs typeface="Avenir Next Medium"/>
              </a:rPr>
              <a:t>S</a:t>
            </a:r>
            <a:r>
              <a:rPr lang="en-US" sz="2800" b="1" dirty="0" smtClean="0">
                <a:solidFill>
                  <a:schemeClr val="tx2"/>
                </a:solidFill>
                <a:latin typeface="Avenir Next Medium"/>
                <a:cs typeface="Avenir Next Medium"/>
              </a:rPr>
              <a:t>afety Workshop </a:t>
            </a:r>
            <a:r>
              <a:rPr lang="en-US" b="1" dirty="0" smtClean="0">
                <a:solidFill>
                  <a:schemeClr val="tx2"/>
                </a:solidFill>
                <a:latin typeface="Avenir Next Medium"/>
                <a:cs typeface="Avenir Next Medium"/>
              </a:rPr>
              <a:t>February 10-11, 2016 </a:t>
            </a:r>
            <a:endParaRPr lang="en-US" sz="2400" b="1" dirty="0" smtClean="0">
              <a:solidFill>
                <a:schemeClr val="tx2"/>
              </a:solidFill>
              <a:latin typeface="Avenir Next Medium"/>
              <a:cs typeface="Avenir Next Medium"/>
            </a:endParaRPr>
          </a:p>
          <a:p>
            <a:r>
              <a:rPr lang="en-US" sz="2000" b="1" dirty="0" smtClean="0">
                <a:solidFill>
                  <a:schemeClr val="tx2"/>
                </a:solidFill>
                <a:latin typeface="Avenir Next Medium"/>
                <a:cs typeface="Avenir Next Medium"/>
              </a:rPr>
              <a:t>Highlights</a:t>
            </a:r>
          </a:p>
        </p:txBody>
      </p:sp>
      <p:sp>
        <p:nvSpPr>
          <p:cNvPr id="27" name="Rectangle 26"/>
          <p:cNvSpPr/>
          <p:nvPr/>
        </p:nvSpPr>
        <p:spPr>
          <a:xfrm>
            <a:off x="437894" y="2601122"/>
            <a:ext cx="5327445" cy="584776"/>
          </a:xfrm>
          <a:prstGeom prst="rect">
            <a:avLst/>
          </a:prstGeom>
        </p:spPr>
        <p:txBody>
          <a:bodyPr wrap="square">
            <a:spAutoFit/>
          </a:bodyPr>
          <a:lstStyle/>
          <a:p>
            <a:r>
              <a:rPr lang="en-US" sz="3200" b="1" dirty="0" smtClean="0">
                <a:solidFill>
                  <a:schemeClr val="tx2"/>
                </a:solidFill>
                <a:latin typeface="Avenir Next Medium"/>
                <a:cs typeface="Avenir Next Medium"/>
              </a:rPr>
              <a:t>7 institutes </a:t>
            </a:r>
            <a:r>
              <a:rPr lang="en-US" sz="2400" dirty="0" smtClean="0">
                <a:solidFill>
                  <a:schemeClr val="tx2"/>
                </a:solidFill>
                <a:latin typeface="Avenir Next Medium"/>
                <a:cs typeface="Avenir Next Medium"/>
              </a:rPr>
              <a:t>represented</a:t>
            </a:r>
            <a:endParaRPr lang="en-GB" sz="2400" b="1" dirty="0">
              <a:solidFill>
                <a:schemeClr val="tx2"/>
              </a:solidFill>
              <a:latin typeface="Avenir Next Medium"/>
              <a:cs typeface="Avenir Next Medium"/>
            </a:endParaRPr>
          </a:p>
        </p:txBody>
      </p:sp>
      <p:sp>
        <p:nvSpPr>
          <p:cNvPr id="28" name="Rectangle 27"/>
          <p:cNvSpPr/>
          <p:nvPr/>
        </p:nvSpPr>
        <p:spPr>
          <a:xfrm>
            <a:off x="437894" y="3414241"/>
            <a:ext cx="5327445" cy="584776"/>
          </a:xfrm>
          <a:prstGeom prst="rect">
            <a:avLst/>
          </a:prstGeom>
        </p:spPr>
        <p:txBody>
          <a:bodyPr wrap="square">
            <a:spAutoFit/>
          </a:bodyPr>
          <a:lstStyle/>
          <a:p>
            <a:r>
              <a:rPr lang="en-US" sz="3200" b="1" dirty="0" smtClean="0">
                <a:solidFill>
                  <a:schemeClr val="tx2"/>
                </a:solidFill>
                <a:latin typeface="Avenir Next Medium"/>
                <a:cs typeface="Avenir Next Medium"/>
              </a:rPr>
              <a:t>2-days </a:t>
            </a:r>
            <a:r>
              <a:rPr lang="en-US" sz="2400" dirty="0" smtClean="0">
                <a:solidFill>
                  <a:schemeClr val="tx2"/>
                </a:solidFill>
                <a:latin typeface="Avenir Next Medium"/>
                <a:cs typeface="Avenir Next Medium"/>
              </a:rPr>
              <a:t>workshop</a:t>
            </a:r>
            <a:endParaRPr lang="en-GB" sz="2400" b="1" dirty="0">
              <a:solidFill>
                <a:schemeClr val="tx2"/>
              </a:solidFill>
              <a:latin typeface="Avenir Next Medium"/>
              <a:cs typeface="Avenir Next Medium"/>
            </a:endParaRPr>
          </a:p>
        </p:txBody>
      </p:sp>
      <p:sp>
        <p:nvSpPr>
          <p:cNvPr id="29" name="Rectangle 28"/>
          <p:cNvSpPr/>
          <p:nvPr/>
        </p:nvSpPr>
        <p:spPr>
          <a:xfrm>
            <a:off x="437894" y="4258649"/>
            <a:ext cx="7562681" cy="584776"/>
          </a:xfrm>
          <a:prstGeom prst="rect">
            <a:avLst/>
          </a:prstGeom>
        </p:spPr>
        <p:txBody>
          <a:bodyPr wrap="square">
            <a:spAutoFit/>
          </a:bodyPr>
          <a:lstStyle/>
          <a:p>
            <a:r>
              <a:rPr lang="en-US" sz="3200" b="1" dirty="0" smtClean="0">
                <a:solidFill>
                  <a:schemeClr val="tx2"/>
                </a:solidFill>
                <a:latin typeface="Avenir Next Medium"/>
                <a:cs typeface="Avenir Next Medium"/>
              </a:rPr>
              <a:t>10 recommendations</a:t>
            </a:r>
            <a:r>
              <a:rPr lang="en-US" sz="3200" dirty="0" smtClean="0">
                <a:solidFill>
                  <a:schemeClr val="tx2"/>
                </a:solidFill>
                <a:latin typeface="Avenir Next Medium"/>
                <a:cs typeface="Avenir Next Medium"/>
              </a:rPr>
              <a:t> </a:t>
            </a:r>
            <a:r>
              <a:rPr lang="en-US" sz="2400" dirty="0" smtClean="0">
                <a:solidFill>
                  <a:schemeClr val="tx2"/>
                </a:solidFill>
                <a:latin typeface="Avenir Next Medium"/>
                <a:cs typeface="Avenir Next Medium"/>
              </a:rPr>
              <a:t>addressed to ESS</a:t>
            </a:r>
            <a:endParaRPr lang="en-GB" sz="2400" b="1" dirty="0">
              <a:solidFill>
                <a:schemeClr val="tx2"/>
              </a:solidFill>
              <a:latin typeface="Avenir Next Medium"/>
              <a:cs typeface="Avenir Next Medium"/>
            </a:endParaRPr>
          </a:p>
        </p:txBody>
      </p:sp>
      <p:sp>
        <p:nvSpPr>
          <p:cNvPr id="30" name="Rectangle 29"/>
          <p:cNvSpPr/>
          <p:nvPr/>
        </p:nvSpPr>
        <p:spPr>
          <a:xfrm>
            <a:off x="437894" y="5062624"/>
            <a:ext cx="8616631" cy="584776"/>
          </a:xfrm>
          <a:prstGeom prst="rect">
            <a:avLst/>
          </a:prstGeom>
        </p:spPr>
        <p:txBody>
          <a:bodyPr wrap="square">
            <a:spAutoFit/>
          </a:bodyPr>
          <a:lstStyle/>
          <a:p>
            <a:r>
              <a:rPr lang="en-US" sz="3200" b="1" dirty="0" smtClean="0">
                <a:solidFill>
                  <a:schemeClr val="tx2"/>
                </a:solidFill>
                <a:latin typeface="Avenir Next Medium"/>
                <a:cs typeface="Avenir Next Medium"/>
              </a:rPr>
              <a:t>Presentations </a:t>
            </a:r>
            <a:r>
              <a:rPr lang="en-US" sz="2400" b="1" dirty="0" smtClean="0">
                <a:solidFill>
                  <a:schemeClr val="tx2"/>
                </a:solidFill>
                <a:latin typeface="Avenir Next Medium"/>
                <a:cs typeface="Avenir Next Medium"/>
              </a:rPr>
              <a:t>available </a:t>
            </a:r>
            <a:r>
              <a:rPr lang="en-US" sz="2400" b="1" dirty="0">
                <a:solidFill>
                  <a:schemeClr val="tx2"/>
                </a:solidFill>
                <a:latin typeface="Avenir Next Medium"/>
                <a:cs typeface="Avenir Next Medium"/>
              </a:rPr>
              <a:t>here: </a:t>
            </a:r>
            <a:r>
              <a:rPr lang="en-US" sz="1400" dirty="0">
                <a:solidFill>
                  <a:schemeClr val="tx2"/>
                </a:solidFill>
                <a:latin typeface="Avenir Next Medium"/>
                <a:cs typeface="Avenir Next Medium"/>
                <a:hlinkClick r:id="rId3"/>
              </a:rPr>
              <a:t>https://indico.esss.lu.se/event/438</a:t>
            </a:r>
            <a:r>
              <a:rPr lang="en-US" sz="1400" dirty="0" smtClean="0">
                <a:solidFill>
                  <a:schemeClr val="tx2"/>
                </a:solidFill>
                <a:latin typeface="Avenir Next Medium"/>
                <a:cs typeface="Avenir Next Medium"/>
                <a:hlinkClick r:id="rId3"/>
              </a:rPr>
              <a:t>/</a:t>
            </a:r>
            <a:r>
              <a:rPr lang="en-US" sz="1400" dirty="0" smtClean="0">
                <a:solidFill>
                  <a:schemeClr val="tx2"/>
                </a:solidFill>
                <a:latin typeface="Avenir Next Medium"/>
                <a:cs typeface="Avenir Next Medium"/>
              </a:rPr>
              <a:t>  </a:t>
            </a:r>
            <a:endParaRPr lang="en-GB" sz="2400" dirty="0">
              <a:solidFill>
                <a:schemeClr val="tx2"/>
              </a:solidFill>
              <a:latin typeface="Avenir Next Medium"/>
              <a:cs typeface="Avenir Next Medium"/>
            </a:endParaRPr>
          </a:p>
        </p:txBody>
      </p:sp>
      <p:sp>
        <p:nvSpPr>
          <p:cNvPr id="14" name="Rectangle 13"/>
          <p:cNvSpPr/>
          <p:nvPr/>
        </p:nvSpPr>
        <p:spPr>
          <a:xfrm>
            <a:off x="437894" y="1290364"/>
            <a:ext cx="8234038" cy="1200328"/>
          </a:xfrm>
          <a:prstGeom prst="rect">
            <a:avLst/>
          </a:prstGeom>
          <a:ln>
            <a:solidFill>
              <a:schemeClr val="tx1"/>
            </a:solidFill>
          </a:ln>
        </p:spPr>
        <p:txBody>
          <a:bodyPr wrap="square">
            <a:spAutoFit/>
          </a:bodyPr>
          <a:lstStyle/>
          <a:p>
            <a:r>
              <a:rPr lang="en-US" sz="2400" b="1" u="sng" dirty="0">
                <a:solidFill>
                  <a:schemeClr val="tx2"/>
                </a:solidFill>
                <a:latin typeface="Avenir Next Medium"/>
                <a:cs typeface="Avenir Next Medium"/>
              </a:rPr>
              <a:t>Objective</a:t>
            </a:r>
            <a:r>
              <a:rPr lang="en-US" sz="2400" b="1" dirty="0" smtClean="0">
                <a:solidFill>
                  <a:schemeClr val="tx2"/>
                </a:solidFill>
                <a:latin typeface="Avenir Next Medium"/>
                <a:cs typeface="Avenir Next Medium"/>
              </a:rPr>
              <a:t>: share </a:t>
            </a:r>
            <a:r>
              <a:rPr lang="en-US" sz="2400" b="1" dirty="0">
                <a:solidFill>
                  <a:schemeClr val="tx2"/>
                </a:solidFill>
                <a:latin typeface="Avenir Next Medium"/>
                <a:cs typeface="Avenir Next Medium"/>
              </a:rPr>
              <a:t>experience and technical expertise with cryogenic and safety experts regarding cryogenic safety in accelerator tunnels </a:t>
            </a:r>
            <a:endParaRPr lang="en-GB" b="1" dirty="0">
              <a:solidFill>
                <a:schemeClr val="tx2"/>
              </a:solidFill>
              <a:latin typeface="Avenir Next Medium"/>
              <a:cs typeface="Avenir Next Medium"/>
            </a:endParaRPr>
          </a:p>
        </p:txBody>
      </p:sp>
      <p:pic>
        <p:nvPicPr>
          <p:cNvPr id="15" name="Picture 14" descr="1280px-Oak_Ridge_National_Laboratory_logo.svg.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6875" y="5785452"/>
            <a:ext cx="1071535" cy="552510"/>
          </a:xfrm>
          <a:prstGeom prst="rect">
            <a:avLst/>
          </a:prstGeom>
        </p:spPr>
      </p:pic>
      <p:pic>
        <p:nvPicPr>
          <p:cNvPr id="16" name="Picture 15" descr="DESY-Logo-cyan-RGB_ger.g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22578" y="5791682"/>
            <a:ext cx="552510" cy="552510"/>
          </a:xfrm>
          <a:prstGeom prst="rect">
            <a:avLst/>
          </a:prstGeom>
        </p:spPr>
      </p:pic>
      <p:pic>
        <p:nvPicPr>
          <p:cNvPr id="17" name="Picture 16" descr="download (1).png"/>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21590" y="6392183"/>
            <a:ext cx="1287640" cy="275544"/>
          </a:xfrm>
          <a:prstGeom prst="rect">
            <a:avLst/>
          </a:prstGeom>
        </p:spPr>
      </p:pic>
      <p:pic>
        <p:nvPicPr>
          <p:cNvPr id="18" name="Picture 17" descr="download.png"/>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540190" y="5791683"/>
            <a:ext cx="564952" cy="552509"/>
          </a:xfrm>
          <a:prstGeom prst="rect">
            <a:avLst/>
          </a:prstGeom>
        </p:spPr>
      </p:pic>
      <p:pic>
        <p:nvPicPr>
          <p:cNvPr id="19" name="Picture 18" descr="Picture1.jpg"/>
          <p:cNvPicPr>
            <a:picLocks noChangeAspect="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21590" y="5791683"/>
            <a:ext cx="600942" cy="450706"/>
          </a:xfrm>
          <a:prstGeom prst="rect">
            <a:avLst/>
          </a:prstGeom>
        </p:spPr>
      </p:pic>
      <p:pic>
        <p:nvPicPr>
          <p:cNvPr id="20" name="Picture 19" descr="Spallation_neutron_source_logo.png"/>
          <p:cNvPicPr>
            <a:picLocks noChangeAspect="1"/>
          </p:cNvPicPr>
          <p:nvPr/>
        </p:nvPicPr>
        <p:blipFill>
          <a:blip r:embed="rId9" cstate="email">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548699" y="6392183"/>
            <a:ext cx="556443" cy="370962"/>
          </a:xfrm>
          <a:prstGeom prst="rect">
            <a:avLst/>
          </a:prstGeom>
        </p:spPr>
      </p:pic>
      <p:pic>
        <p:nvPicPr>
          <p:cNvPr id="21" name="Picture 20" descr="ess_logo_frugal_blue_cmyk.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681841" y="6388279"/>
            <a:ext cx="776633" cy="417895"/>
          </a:xfrm>
          <a:prstGeom prst="rect">
            <a:avLst/>
          </a:prstGeom>
        </p:spPr>
      </p:pic>
      <p:sp>
        <p:nvSpPr>
          <p:cNvPr id="22" name="Rectangle 21"/>
          <p:cNvSpPr/>
          <p:nvPr/>
        </p:nvSpPr>
        <p:spPr>
          <a:xfrm>
            <a:off x="-27894" y="48288"/>
            <a:ext cx="834099"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Introduction</a:t>
            </a:r>
          </a:p>
        </p:txBody>
      </p:sp>
      <p:sp>
        <p:nvSpPr>
          <p:cNvPr id="23" name="Rectangle 22"/>
          <p:cNvSpPr/>
          <p:nvPr/>
        </p:nvSpPr>
        <p:spPr>
          <a:xfrm>
            <a:off x="879939" y="48288"/>
            <a:ext cx="2664333"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ESS ODH Safety process and implementation</a:t>
            </a:r>
          </a:p>
        </p:txBody>
      </p:sp>
      <p:sp>
        <p:nvSpPr>
          <p:cNvPr id="31" name="Rectangle 30"/>
          <p:cNvSpPr/>
          <p:nvPr/>
        </p:nvSpPr>
        <p:spPr>
          <a:xfrm>
            <a:off x="5289664" y="48288"/>
            <a:ext cx="1736373"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Results from CFD simulations</a:t>
            </a:r>
          </a:p>
        </p:txBody>
      </p:sp>
      <p:sp>
        <p:nvSpPr>
          <p:cNvPr id="32" name="Rectangle 31"/>
          <p:cNvSpPr/>
          <p:nvPr/>
        </p:nvSpPr>
        <p:spPr>
          <a:xfrm>
            <a:off x="3442146" y="48288"/>
            <a:ext cx="1764922"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ODH in the accelerator tunnel</a:t>
            </a:r>
          </a:p>
        </p:txBody>
      </p:sp>
      <p:sp>
        <p:nvSpPr>
          <p:cNvPr id="33" name="Rectangle 32"/>
          <p:cNvSpPr/>
          <p:nvPr/>
        </p:nvSpPr>
        <p:spPr>
          <a:xfrm>
            <a:off x="7078849" y="48288"/>
            <a:ext cx="2069797" cy="230832"/>
          </a:xfrm>
          <a:prstGeom prst="rect">
            <a:avLst/>
          </a:prstGeom>
        </p:spPr>
        <p:txBody>
          <a:bodyPr wrap="none">
            <a:spAutoFit/>
          </a:bodyPr>
          <a:lstStyle/>
          <a:p>
            <a:r>
              <a:rPr lang="en-US" sz="900" dirty="0">
                <a:solidFill>
                  <a:srgbClr val="1F497D"/>
                </a:solidFill>
                <a:latin typeface="Avenir Next Medium"/>
                <a:cs typeface="Avenir Next Medium"/>
              </a:rPr>
              <a:t>Upcoming activities and challenges</a:t>
            </a:r>
          </a:p>
        </p:txBody>
      </p:sp>
      <p:cxnSp>
        <p:nvCxnSpPr>
          <p:cNvPr id="34" name="Straight Connector 33"/>
          <p:cNvCxnSpPr/>
          <p:nvPr/>
        </p:nvCxnSpPr>
        <p:spPr>
          <a:xfrm>
            <a:off x="34266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830153"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52287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7013429"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918723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87600" y="297934"/>
            <a:ext cx="4366449" cy="523220"/>
          </a:xfrm>
          <a:prstGeom prst="rect">
            <a:avLst/>
          </a:prstGeom>
        </p:spPr>
        <p:txBody>
          <a:bodyPr wrap="square">
            <a:spAutoFit/>
          </a:bodyPr>
          <a:lstStyle/>
          <a:p>
            <a:pPr algn="ctr"/>
            <a:r>
              <a:rPr lang="en-US" sz="2800" b="1" dirty="0" smtClean="0">
                <a:solidFill>
                  <a:schemeClr val="tx2"/>
                </a:solidFill>
                <a:latin typeface="Avenir Next Medium"/>
                <a:cs typeface="Avenir Next Medium"/>
              </a:rPr>
              <a:t>AGENDA</a:t>
            </a:r>
            <a:endParaRPr lang="en-US" sz="2800" dirty="0">
              <a:solidFill>
                <a:schemeClr val="tx2"/>
              </a:solidFill>
            </a:endParaRPr>
          </a:p>
        </p:txBody>
      </p:sp>
      <p:sp>
        <p:nvSpPr>
          <p:cNvPr id="11" name="Rectangle 10"/>
          <p:cNvSpPr/>
          <p:nvPr/>
        </p:nvSpPr>
        <p:spPr>
          <a:xfrm>
            <a:off x="611560" y="1568336"/>
            <a:ext cx="8532440" cy="769441"/>
          </a:xfrm>
          <a:prstGeom prst="rect">
            <a:avLst/>
          </a:prstGeom>
        </p:spPr>
        <p:txBody>
          <a:bodyPr wrap="square">
            <a:spAutoFit/>
          </a:bodyPr>
          <a:lstStyle/>
          <a:p>
            <a:r>
              <a:rPr lang="en-US" sz="2400" dirty="0" smtClean="0">
                <a:solidFill>
                  <a:schemeClr val="tx2"/>
                </a:solidFill>
                <a:latin typeface="Avenir Next Medium"/>
                <a:cs typeface="Avenir Next Medium"/>
              </a:rPr>
              <a:t>Status of </a:t>
            </a:r>
            <a:r>
              <a:rPr lang="en-US" sz="2400" dirty="0">
                <a:solidFill>
                  <a:schemeClr val="tx2"/>
                </a:solidFill>
                <a:latin typeface="Avenir Next Medium"/>
                <a:cs typeface="Avenir Next Medium"/>
              </a:rPr>
              <a:t>the </a:t>
            </a:r>
            <a:r>
              <a:rPr lang="en-US" sz="2400" b="1" dirty="0">
                <a:solidFill>
                  <a:schemeClr val="tx2"/>
                </a:solidFill>
                <a:latin typeface="Avenir Next Medium"/>
                <a:cs typeface="Avenir Next Medium"/>
              </a:rPr>
              <a:t>ESS ODH Safety process and implementation </a:t>
            </a:r>
            <a:r>
              <a:rPr lang="en-US" sz="2000" b="1" dirty="0">
                <a:solidFill>
                  <a:schemeClr val="tx2"/>
                </a:solidFill>
                <a:latin typeface="Avenir Next Medium"/>
                <a:cs typeface="Avenir Next Medium"/>
                <a:hlinkClick r:id="rId2"/>
              </a:rPr>
              <a:t>ESS-0038692</a:t>
            </a:r>
            <a:endParaRPr lang="en-US" sz="2000" b="1" dirty="0">
              <a:solidFill>
                <a:schemeClr val="tx2"/>
              </a:solidFill>
              <a:latin typeface="Avenir Next Medium"/>
              <a:cs typeface="Avenir Next Medium"/>
            </a:endParaRPr>
          </a:p>
        </p:txBody>
      </p:sp>
      <p:sp>
        <p:nvSpPr>
          <p:cNvPr id="13" name="Rectangle 12"/>
          <p:cNvSpPr/>
          <p:nvPr/>
        </p:nvSpPr>
        <p:spPr>
          <a:xfrm>
            <a:off x="611560" y="4275023"/>
            <a:ext cx="8532440" cy="830997"/>
          </a:xfrm>
          <a:prstGeom prst="rect">
            <a:avLst/>
          </a:prstGeom>
        </p:spPr>
        <p:txBody>
          <a:bodyPr wrap="square">
            <a:spAutoFit/>
          </a:bodyPr>
          <a:lstStyle/>
          <a:p>
            <a:r>
              <a:rPr lang="en-GB" sz="2400" b="1" dirty="0">
                <a:solidFill>
                  <a:schemeClr val="tx2"/>
                </a:solidFill>
                <a:latin typeface="Avenir Next Medium"/>
                <a:cs typeface="Avenir Next Medium"/>
              </a:rPr>
              <a:t>Results and lessons learnt from the Computational Fluid Dynamics (CFD) </a:t>
            </a:r>
            <a:r>
              <a:rPr lang="en-GB" sz="2400" dirty="0">
                <a:solidFill>
                  <a:schemeClr val="tx2"/>
                </a:solidFill>
                <a:latin typeface="Avenir Next Medium"/>
                <a:cs typeface="Avenir Next Medium"/>
              </a:rPr>
              <a:t>simulations in the accelerator tunnel</a:t>
            </a:r>
          </a:p>
        </p:txBody>
      </p:sp>
      <p:sp>
        <p:nvSpPr>
          <p:cNvPr id="15" name="Rectangle 14"/>
          <p:cNvSpPr/>
          <p:nvPr/>
        </p:nvSpPr>
        <p:spPr>
          <a:xfrm>
            <a:off x="611953" y="2834863"/>
            <a:ext cx="8532440" cy="830997"/>
          </a:xfrm>
          <a:prstGeom prst="rect">
            <a:avLst/>
          </a:prstGeom>
        </p:spPr>
        <p:txBody>
          <a:bodyPr wrap="square">
            <a:spAutoFit/>
          </a:bodyPr>
          <a:lstStyle/>
          <a:p>
            <a:r>
              <a:rPr lang="en-GB" sz="2400" b="1" dirty="0" smtClean="0">
                <a:solidFill>
                  <a:schemeClr val="tx2"/>
                </a:solidFill>
                <a:latin typeface="Avenir Next Medium"/>
                <a:cs typeface="Avenir Next Medium"/>
              </a:rPr>
              <a:t>Safety studies and concept against Oxygen Deficiency Hazard </a:t>
            </a:r>
            <a:r>
              <a:rPr lang="en-GB" sz="2400" dirty="0" smtClean="0">
                <a:solidFill>
                  <a:schemeClr val="tx2"/>
                </a:solidFill>
                <a:latin typeface="Avenir Next Medium"/>
                <a:cs typeface="Avenir Next Medium"/>
              </a:rPr>
              <a:t>in the accelerator buildings</a:t>
            </a:r>
          </a:p>
        </p:txBody>
      </p:sp>
      <p:sp>
        <p:nvSpPr>
          <p:cNvPr id="16" name="TextBox 15"/>
          <p:cNvSpPr txBox="1"/>
          <p:nvPr/>
        </p:nvSpPr>
        <p:spPr>
          <a:xfrm>
            <a:off x="-111760" y="1337847"/>
            <a:ext cx="888860" cy="769441"/>
          </a:xfrm>
          <a:prstGeom prst="rect">
            <a:avLst/>
          </a:prstGeom>
          <a:noFill/>
        </p:spPr>
        <p:txBody>
          <a:bodyPr wrap="square" rtlCol="0">
            <a:spAutoFit/>
          </a:bodyPr>
          <a:lstStyle/>
          <a:p>
            <a:pPr algn="ctr"/>
            <a:r>
              <a:rPr lang="fr-FR"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a:cs typeface="Calibri"/>
              </a:rPr>
              <a:t>1</a:t>
            </a:r>
            <a:endParaRPr lang="sv-SE"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a:cs typeface="Calibri"/>
            </a:endParaRPr>
          </a:p>
        </p:txBody>
      </p:sp>
      <p:sp>
        <p:nvSpPr>
          <p:cNvPr id="17" name="TextBox 16"/>
          <p:cNvSpPr txBox="1"/>
          <p:nvPr/>
        </p:nvSpPr>
        <p:spPr>
          <a:xfrm>
            <a:off x="-111760" y="2592382"/>
            <a:ext cx="888860" cy="769441"/>
          </a:xfrm>
          <a:prstGeom prst="rect">
            <a:avLst/>
          </a:prstGeom>
          <a:noFill/>
        </p:spPr>
        <p:txBody>
          <a:bodyPr wrap="square" rtlCol="0">
            <a:spAutoFit/>
          </a:bodyPr>
          <a:lstStyle/>
          <a:p>
            <a:pPr algn="ctr"/>
            <a:r>
              <a:rPr lang="fr-FR"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a:cs typeface="Calibri"/>
              </a:rPr>
              <a:t>2</a:t>
            </a:r>
            <a:endParaRPr lang="sv-SE"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a:cs typeface="Calibri"/>
            </a:endParaRPr>
          </a:p>
        </p:txBody>
      </p:sp>
      <p:sp>
        <p:nvSpPr>
          <p:cNvPr id="18" name="TextBox 17"/>
          <p:cNvSpPr txBox="1"/>
          <p:nvPr/>
        </p:nvSpPr>
        <p:spPr>
          <a:xfrm>
            <a:off x="-111760" y="4004622"/>
            <a:ext cx="888860" cy="769441"/>
          </a:xfrm>
          <a:prstGeom prst="rect">
            <a:avLst/>
          </a:prstGeom>
          <a:noFill/>
        </p:spPr>
        <p:txBody>
          <a:bodyPr wrap="square" rtlCol="0">
            <a:spAutoFit/>
          </a:bodyPr>
          <a:lstStyle/>
          <a:p>
            <a:pPr algn="ctr"/>
            <a:r>
              <a:rPr lang="fr-FR"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a:cs typeface="Calibri"/>
              </a:rPr>
              <a:t>3</a:t>
            </a:r>
            <a:endParaRPr lang="sv-SE"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a:cs typeface="Calibri"/>
            </a:endParaRPr>
          </a:p>
        </p:txBody>
      </p:sp>
      <p:sp>
        <p:nvSpPr>
          <p:cNvPr id="19" name="Rectangle 18"/>
          <p:cNvSpPr/>
          <p:nvPr/>
        </p:nvSpPr>
        <p:spPr>
          <a:xfrm>
            <a:off x="611560" y="5713867"/>
            <a:ext cx="8532440" cy="461665"/>
          </a:xfrm>
          <a:prstGeom prst="rect">
            <a:avLst/>
          </a:prstGeom>
        </p:spPr>
        <p:txBody>
          <a:bodyPr wrap="square">
            <a:spAutoFit/>
          </a:bodyPr>
          <a:lstStyle/>
          <a:p>
            <a:r>
              <a:rPr lang="en-GB" sz="2400" b="1" dirty="0" smtClean="0">
                <a:solidFill>
                  <a:schemeClr val="tx2"/>
                </a:solidFill>
                <a:latin typeface="Avenir Next Medium"/>
                <a:cs typeface="Avenir Next Medium"/>
              </a:rPr>
              <a:t>Upcoming activities and challenges</a:t>
            </a:r>
            <a:endParaRPr lang="en-GB" sz="2400" dirty="0">
              <a:solidFill>
                <a:schemeClr val="tx2"/>
              </a:solidFill>
              <a:latin typeface="Avenir Next Medium"/>
              <a:cs typeface="Avenir Next Medium"/>
            </a:endParaRPr>
          </a:p>
        </p:txBody>
      </p:sp>
      <p:sp>
        <p:nvSpPr>
          <p:cNvPr id="20" name="TextBox 19"/>
          <p:cNvSpPr txBox="1"/>
          <p:nvPr/>
        </p:nvSpPr>
        <p:spPr>
          <a:xfrm>
            <a:off x="-111760" y="5443466"/>
            <a:ext cx="888860" cy="769441"/>
          </a:xfrm>
          <a:prstGeom prst="rect">
            <a:avLst/>
          </a:prstGeom>
          <a:noFill/>
        </p:spPr>
        <p:txBody>
          <a:bodyPr wrap="square" rtlCol="0">
            <a:spAutoFit/>
          </a:bodyPr>
          <a:lstStyle/>
          <a:p>
            <a:pPr algn="ctr"/>
            <a:r>
              <a:rPr lang="fr-FR"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a:cs typeface="Calibri"/>
              </a:rPr>
              <a:t>4</a:t>
            </a:r>
            <a:endParaRPr lang="sv-SE"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a:cs typeface="Calibri"/>
            </a:endParaRPr>
          </a:p>
        </p:txBody>
      </p:sp>
    </p:spTree>
    <p:extLst>
      <p:ext uri="{BB962C8B-B14F-4D97-AF65-F5344CB8AC3E}">
        <p14:creationId xmlns:p14="http://schemas.microsoft.com/office/powerpoint/2010/main" val="18098285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6" grpId="0"/>
      <p:bldP spid="17" grpId="0"/>
      <p:bldP spid="18" grpId="0"/>
      <p:bldP spid="19"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4273" y="297934"/>
            <a:ext cx="8460059" cy="830997"/>
          </a:xfrm>
          <a:prstGeom prst="rect">
            <a:avLst/>
          </a:prstGeom>
        </p:spPr>
        <p:txBody>
          <a:bodyPr wrap="square">
            <a:spAutoFit/>
          </a:bodyPr>
          <a:lstStyle/>
          <a:p>
            <a:r>
              <a:rPr lang="en-US" sz="2800" b="1" dirty="0" smtClean="0">
                <a:solidFill>
                  <a:schemeClr val="tx2"/>
                </a:solidFill>
                <a:latin typeface="Avenir Next Medium"/>
                <a:cs typeface="Avenir Next Medium"/>
              </a:rPr>
              <a:t>ESS </a:t>
            </a:r>
            <a:r>
              <a:rPr lang="en-US" sz="2800" b="1" dirty="0" err="1" smtClean="0">
                <a:solidFill>
                  <a:schemeClr val="tx2"/>
                </a:solidFill>
                <a:latin typeface="Avenir Next Medium"/>
                <a:cs typeface="Avenir Next Medium"/>
              </a:rPr>
              <a:t>Cryomodules</a:t>
            </a:r>
            <a:r>
              <a:rPr lang="en-US" sz="2800" b="1" dirty="0" smtClean="0">
                <a:solidFill>
                  <a:schemeClr val="tx2"/>
                </a:solidFill>
                <a:latin typeface="Avenir Next Medium"/>
                <a:cs typeface="Avenir Next Medium"/>
              </a:rPr>
              <a:t> Safety Review </a:t>
            </a:r>
            <a:r>
              <a:rPr lang="en-US" b="1" dirty="0" smtClean="0">
                <a:solidFill>
                  <a:schemeClr val="tx2"/>
                </a:solidFill>
                <a:latin typeface="Avenir Next Medium"/>
                <a:cs typeface="Avenir Next Medium"/>
              </a:rPr>
              <a:t>June 9, 2016</a:t>
            </a:r>
            <a:endParaRPr lang="en-US" sz="2800" b="1" dirty="0" smtClean="0">
              <a:solidFill>
                <a:schemeClr val="tx2"/>
              </a:solidFill>
              <a:latin typeface="Avenir Next Medium"/>
              <a:cs typeface="Avenir Next Medium"/>
            </a:endParaRPr>
          </a:p>
          <a:p>
            <a:r>
              <a:rPr lang="en-US" sz="2000" b="1" dirty="0" smtClean="0">
                <a:solidFill>
                  <a:schemeClr val="tx2"/>
                </a:solidFill>
                <a:latin typeface="Avenir Next Medium"/>
                <a:cs typeface="Avenir Next Medium"/>
              </a:rPr>
              <a:t>Highlights</a:t>
            </a:r>
          </a:p>
        </p:txBody>
      </p:sp>
      <p:sp>
        <p:nvSpPr>
          <p:cNvPr id="30" name="Rectangle 29"/>
          <p:cNvSpPr/>
          <p:nvPr/>
        </p:nvSpPr>
        <p:spPr>
          <a:xfrm>
            <a:off x="437894" y="5612979"/>
            <a:ext cx="8616631" cy="954107"/>
          </a:xfrm>
          <a:prstGeom prst="rect">
            <a:avLst/>
          </a:prstGeom>
        </p:spPr>
        <p:txBody>
          <a:bodyPr wrap="square">
            <a:spAutoFit/>
          </a:bodyPr>
          <a:lstStyle/>
          <a:p>
            <a:r>
              <a:rPr lang="en-US" sz="3200" b="1" dirty="0" smtClean="0">
                <a:solidFill>
                  <a:schemeClr val="tx2"/>
                </a:solidFill>
                <a:latin typeface="Avenir Next Medium"/>
                <a:cs typeface="Avenir Next Medium"/>
              </a:rPr>
              <a:t>Presentations and report from the committee </a:t>
            </a:r>
            <a:r>
              <a:rPr lang="en-US" sz="2400" b="1" dirty="0" smtClean="0">
                <a:solidFill>
                  <a:schemeClr val="tx2"/>
                </a:solidFill>
                <a:latin typeface="Avenir Next Medium"/>
                <a:cs typeface="Avenir Next Medium"/>
              </a:rPr>
              <a:t>available </a:t>
            </a:r>
            <a:r>
              <a:rPr lang="en-US" sz="2400" b="1" dirty="0">
                <a:solidFill>
                  <a:schemeClr val="tx2"/>
                </a:solidFill>
                <a:latin typeface="Avenir Next Medium"/>
                <a:cs typeface="Avenir Next Medium"/>
              </a:rPr>
              <a:t>here</a:t>
            </a:r>
            <a:r>
              <a:rPr lang="en-US" sz="2400" b="1" dirty="0" smtClean="0">
                <a:solidFill>
                  <a:schemeClr val="tx2"/>
                </a:solidFill>
                <a:latin typeface="Avenir Next Medium"/>
                <a:cs typeface="Avenir Next Medium"/>
              </a:rPr>
              <a:t>: </a:t>
            </a:r>
            <a:r>
              <a:rPr lang="en-US" sz="1400" b="1" dirty="0" smtClean="0">
                <a:solidFill>
                  <a:schemeClr val="tx2"/>
                </a:solidFill>
                <a:latin typeface="Avenir Next Medium"/>
                <a:cs typeface="Avenir Next Medium"/>
                <a:hlinkClick r:id="rId3"/>
              </a:rPr>
              <a:t>https</a:t>
            </a:r>
            <a:r>
              <a:rPr lang="en-US" sz="1400" b="1" dirty="0">
                <a:solidFill>
                  <a:schemeClr val="tx2"/>
                </a:solidFill>
                <a:latin typeface="Avenir Next Medium"/>
                <a:cs typeface="Avenir Next Medium"/>
                <a:hlinkClick r:id="rId3"/>
              </a:rPr>
              <a:t>://indico.esss.lu.se/event/542</a:t>
            </a:r>
            <a:r>
              <a:rPr lang="en-US" sz="1400" b="1" dirty="0" smtClean="0">
                <a:solidFill>
                  <a:schemeClr val="tx2"/>
                </a:solidFill>
                <a:latin typeface="Avenir Next Medium"/>
                <a:cs typeface="Avenir Next Medium"/>
                <a:hlinkClick r:id="rId3"/>
              </a:rPr>
              <a:t>/</a:t>
            </a:r>
            <a:r>
              <a:rPr lang="en-US" sz="1400" b="1" dirty="0" smtClean="0">
                <a:solidFill>
                  <a:schemeClr val="tx2"/>
                </a:solidFill>
                <a:latin typeface="Avenir Next Medium"/>
                <a:cs typeface="Avenir Next Medium"/>
              </a:rPr>
              <a:t> </a:t>
            </a:r>
            <a:endParaRPr lang="en-GB" sz="1400" dirty="0">
              <a:solidFill>
                <a:schemeClr val="tx2"/>
              </a:solidFill>
              <a:latin typeface="Avenir Next Medium"/>
              <a:cs typeface="Avenir Next Medium"/>
            </a:endParaRPr>
          </a:p>
        </p:txBody>
      </p:sp>
      <p:sp>
        <p:nvSpPr>
          <p:cNvPr id="14" name="Rectangle 13"/>
          <p:cNvSpPr/>
          <p:nvPr/>
        </p:nvSpPr>
        <p:spPr>
          <a:xfrm>
            <a:off x="437894" y="1290364"/>
            <a:ext cx="8234038" cy="1200328"/>
          </a:xfrm>
          <a:prstGeom prst="rect">
            <a:avLst/>
          </a:prstGeom>
          <a:ln>
            <a:solidFill>
              <a:schemeClr val="tx1"/>
            </a:solidFill>
          </a:ln>
        </p:spPr>
        <p:txBody>
          <a:bodyPr wrap="square">
            <a:spAutoFit/>
          </a:bodyPr>
          <a:lstStyle/>
          <a:p>
            <a:r>
              <a:rPr lang="en-US" sz="2400" b="1" u="sng" dirty="0">
                <a:solidFill>
                  <a:schemeClr val="tx2"/>
                </a:solidFill>
                <a:latin typeface="Avenir Next Medium"/>
                <a:cs typeface="Avenir Next Medium"/>
              </a:rPr>
              <a:t>Objective</a:t>
            </a:r>
            <a:r>
              <a:rPr lang="en-US" sz="2400" b="1" dirty="0" smtClean="0">
                <a:solidFill>
                  <a:schemeClr val="tx2"/>
                </a:solidFill>
                <a:latin typeface="Avenir Next Medium"/>
                <a:cs typeface="Avenir Next Medium"/>
              </a:rPr>
              <a:t>: </a:t>
            </a:r>
            <a:r>
              <a:rPr lang="en-US" sz="2400" b="1" dirty="0">
                <a:solidFill>
                  <a:schemeClr val="tx2"/>
                </a:solidFill>
                <a:latin typeface="Avenir Next Medium"/>
                <a:cs typeface="Avenir Next Medium"/>
              </a:rPr>
              <a:t>evaluate the design of the Spoke and Elliptical</a:t>
            </a:r>
          </a:p>
          <a:p>
            <a:r>
              <a:rPr lang="en-US" sz="2400" b="1" dirty="0" err="1">
                <a:solidFill>
                  <a:schemeClr val="tx2"/>
                </a:solidFill>
                <a:latin typeface="Avenir Next Medium"/>
                <a:cs typeface="Avenir Next Medium"/>
              </a:rPr>
              <a:t>cryomodules</a:t>
            </a:r>
            <a:r>
              <a:rPr lang="en-US" sz="2400" b="1" dirty="0">
                <a:solidFill>
                  <a:schemeClr val="tx2"/>
                </a:solidFill>
                <a:latin typeface="Avenir Next Medium"/>
                <a:cs typeface="Avenir Next Medium"/>
              </a:rPr>
              <a:t> against failures and risks to humans and equipment during operation</a:t>
            </a:r>
            <a:endParaRPr lang="en-GB" b="1" dirty="0">
              <a:solidFill>
                <a:schemeClr val="tx2"/>
              </a:solidFill>
              <a:latin typeface="Avenir Next Medium"/>
              <a:cs typeface="Avenir Next Medium"/>
            </a:endParaRPr>
          </a:p>
        </p:txBody>
      </p:sp>
      <p:pic>
        <p:nvPicPr>
          <p:cNvPr id="16" name="Picture 15" descr="download.pn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255520" y="6189708"/>
            <a:ext cx="564952" cy="552509"/>
          </a:xfrm>
          <a:prstGeom prst="rect">
            <a:avLst/>
          </a:prstGeom>
        </p:spPr>
      </p:pic>
      <p:pic>
        <p:nvPicPr>
          <p:cNvPr id="17" name="Picture 16" descr="ess_logo_frugal_blue_cmyk.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97171" y="6189708"/>
            <a:ext cx="776633" cy="417895"/>
          </a:xfrm>
          <a:prstGeom prst="rect">
            <a:avLst/>
          </a:prstGeom>
        </p:spPr>
      </p:pic>
      <p:sp>
        <p:nvSpPr>
          <p:cNvPr id="19" name="Rectangle 18"/>
          <p:cNvSpPr/>
          <p:nvPr/>
        </p:nvSpPr>
        <p:spPr>
          <a:xfrm>
            <a:off x="437894" y="3141976"/>
            <a:ext cx="8234038" cy="2308324"/>
          </a:xfrm>
          <a:prstGeom prst="rect">
            <a:avLst/>
          </a:prstGeom>
          <a:ln w="19050" cmpd="sng">
            <a:solidFill>
              <a:schemeClr val="tx1"/>
            </a:solidFill>
          </a:ln>
        </p:spPr>
        <p:txBody>
          <a:bodyPr wrap="square">
            <a:spAutoFit/>
          </a:bodyPr>
          <a:lstStyle/>
          <a:p>
            <a:pPr algn="ctr"/>
            <a:r>
              <a:rPr lang="en-US" sz="2400" i="1" dirty="0" smtClean="0">
                <a:solidFill>
                  <a:schemeClr val="tx2"/>
                </a:solidFill>
                <a:latin typeface="Avenir Next Medium"/>
                <a:cs typeface="Avenir Next Medium"/>
              </a:rPr>
              <a:t>The </a:t>
            </a:r>
            <a:r>
              <a:rPr lang="en-US" sz="2400" i="1" dirty="0">
                <a:solidFill>
                  <a:schemeClr val="tx2"/>
                </a:solidFill>
                <a:latin typeface="Avenir Next Medium"/>
                <a:cs typeface="Avenir Next Medium"/>
              </a:rPr>
              <a:t>design of the collector is however still in a preliminary state, and it is </a:t>
            </a:r>
            <a:r>
              <a:rPr lang="en-US" sz="2400" i="1" dirty="0" smtClean="0">
                <a:solidFill>
                  <a:schemeClr val="tx2"/>
                </a:solidFill>
                <a:latin typeface="Avenir Next Medium"/>
                <a:cs typeface="Avenir Next Medium"/>
              </a:rPr>
              <a:t>was not </a:t>
            </a:r>
            <a:r>
              <a:rPr lang="en-US" sz="2400" i="1" dirty="0">
                <a:solidFill>
                  <a:schemeClr val="tx2"/>
                </a:solidFill>
                <a:latin typeface="Avenir Next Medium"/>
                <a:cs typeface="Avenir Next Medium"/>
              </a:rPr>
              <a:t>possible for the committee to review the solution </a:t>
            </a:r>
            <a:r>
              <a:rPr lang="en-US" sz="2400" i="1" dirty="0" smtClean="0">
                <a:solidFill>
                  <a:schemeClr val="tx2"/>
                </a:solidFill>
                <a:latin typeface="Avenir Next Medium"/>
                <a:cs typeface="Avenir Next Medium"/>
              </a:rPr>
              <a:t>in depth.</a:t>
            </a:r>
            <a:r>
              <a:rPr lang="en-US" sz="2400" b="1" i="1" dirty="0" smtClean="0">
                <a:solidFill>
                  <a:srgbClr val="FF0000"/>
                </a:solidFill>
                <a:latin typeface="Avenir Next Medium"/>
                <a:cs typeface="Avenir Next Medium"/>
              </a:rPr>
              <a:t> </a:t>
            </a:r>
            <a:r>
              <a:rPr lang="en-US" sz="2400" b="1" i="1" dirty="0">
                <a:solidFill>
                  <a:srgbClr val="FF0000"/>
                </a:solidFill>
                <a:latin typeface="Avenir Next Medium"/>
                <a:cs typeface="Avenir Next Medium"/>
              </a:rPr>
              <a:t>The </a:t>
            </a:r>
            <a:r>
              <a:rPr lang="en-US" sz="2400" b="1" i="1" dirty="0" smtClean="0">
                <a:solidFill>
                  <a:srgbClr val="FF0000"/>
                </a:solidFill>
                <a:latin typeface="Avenir Next Medium"/>
                <a:cs typeface="Avenir Next Medium"/>
              </a:rPr>
              <a:t>committee supports the continuation </a:t>
            </a:r>
            <a:r>
              <a:rPr lang="en-US" sz="2400" b="1" i="1" dirty="0">
                <a:solidFill>
                  <a:srgbClr val="FF0000"/>
                </a:solidFill>
                <a:latin typeface="Avenir Next Medium"/>
                <a:cs typeface="Avenir Next Medium"/>
              </a:rPr>
              <a:t>of this work with high priority, as well as the evaluation of the impact </a:t>
            </a:r>
            <a:r>
              <a:rPr lang="en-US" sz="2400" b="1" i="1" dirty="0" smtClean="0">
                <a:solidFill>
                  <a:srgbClr val="FF0000"/>
                </a:solidFill>
                <a:latin typeface="Avenir Next Medium"/>
                <a:cs typeface="Avenir Next Medium"/>
              </a:rPr>
              <a:t>of this </a:t>
            </a:r>
            <a:r>
              <a:rPr lang="en-US" sz="2400" b="1" i="1" dirty="0">
                <a:solidFill>
                  <a:srgbClr val="FF0000"/>
                </a:solidFill>
                <a:latin typeface="Avenir Next Medium"/>
                <a:cs typeface="Avenir Next Medium"/>
              </a:rPr>
              <a:t>system </a:t>
            </a:r>
            <a:r>
              <a:rPr lang="en-US" sz="2400" b="1" i="1" dirty="0" smtClean="0">
                <a:solidFill>
                  <a:srgbClr val="FF0000"/>
                </a:solidFill>
                <a:latin typeface="Avenir Next Medium"/>
                <a:cs typeface="Avenir Next Medium"/>
              </a:rPr>
              <a:t>on the </a:t>
            </a:r>
            <a:r>
              <a:rPr lang="en-US" sz="2400" b="1" i="1" dirty="0" err="1">
                <a:solidFill>
                  <a:srgbClr val="FF0000"/>
                </a:solidFill>
                <a:latin typeface="Avenir Next Medium"/>
                <a:cs typeface="Avenir Next Medium"/>
              </a:rPr>
              <a:t>cryomodule</a:t>
            </a:r>
            <a:r>
              <a:rPr lang="en-US" sz="2400" b="1" i="1" dirty="0">
                <a:solidFill>
                  <a:srgbClr val="FF0000"/>
                </a:solidFill>
                <a:latin typeface="Avenir Next Medium"/>
                <a:cs typeface="Avenir Next Medium"/>
              </a:rPr>
              <a:t> design </a:t>
            </a:r>
            <a:r>
              <a:rPr lang="en-US" sz="2400" b="1" i="1" dirty="0" smtClean="0">
                <a:solidFill>
                  <a:srgbClr val="FF0000"/>
                </a:solidFill>
                <a:latin typeface="Avenir Next Medium"/>
                <a:cs typeface="Avenir Next Medium"/>
              </a:rPr>
              <a:t>and integration </a:t>
            </a:r>
            <a:r>
              <a:rPr lang="en-US" sz="2400" b="1" i="1" dirty="0">
                <a:solidFill>
                  <a:srgbClr val="FF0000"/>
                </a:solidFill>
                <a:latin typeface="Avenir Next Medium"/>
                <a:cs typeface="Avenir Next Medium"/>
              </a:rPr>
              <a:t>aspects in the </a:t>
            </a:r>
            <a:r>
              <a:rPr lang="en-US" sz="2400" b="1" i="1" dirty="0" smtClean="0">
                <a:solidFill>
                  <a:srgbClr val="FF0000"/>
                </a:solidFill>
                <a:latin typeface="Avenir Next Medium"/>
                <a:cs typeface="Avenir Next Medium"/>
              </a:rPr>
              <a:t>tunnel.</a:t>
            </a:r>
            <a:r>
              <a:rPr lang="en-US" sz="2400" i="1" dirty="0" smtClean="0">
                <a:solidFill>
                  <a:schemeClr val="tx2"/>
                </a:solidFill>
                <a:latin typeface="Avenir Next Medium"/>
                <a:cs typeface="Avenir Next Medium"/>
              </a:rPr>
              <a:t> </a:t>
            </a:r>
            <a:endParaRPr lang="en-US" sz="2400" i="1" dirty="0">
              <a:solidFill>
                <a:schemeClr val="tx2"/>
              </a:solidFill>
              <a:latin typeface="Avenir Next Medium"/>
              <a:cs typeface="Avenir Next Medium"/>
            </a:endParaRPr>
          </a:p>
        </p:txBody>
      </p:sp>
      <p:sp>
        <p:nvSpPr>
          <p:cNvPr id="20" name="Down Arrow 19"/>
          <p:cNvSpPr/>
          <p:nvPr/>
        </p:nvSpPr>
        <p:spPr>
          <a:xfrm>
            <a:off x="4378076" y="2619228"/>
            <a:ext cx="426659" cy="454171"/>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ctangle 20"/>
          <p:cNvSpPr/>
          <p:nvPr/>
        </p:nvSpPr>
        <p:spPr>
          <a:xfrm>
            <a:off x="879939" y="48288"/>
            <a:ext cx="2664333"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ESS ODH Safety process and implementation</a:t>
            </a:r>
          </a:p>
        </p:txBody>
      </p:sp>
      <p:sp>
        <p:nvSpPr>
          <p:cNvPr id="22" name="Rectangle 21"/>
          <p:cNvSpPr/>
          <p:nvPr/>
        </p:nvSpPr>
        <p:spPr>
          <a:xfrm>
            <a:off x="5289664" y="48288"/>
            <a:ext cx="1736373"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Results from CFD simulations</a:t>
            </a:r>
          </a:p>
        </p:txBody>
      </p:sp>
      <p:sp>
        <p:nvSpPr>
          <p:cNvPr id="23" name="Rectangle 22"/>
          <p:cNvSpPr/>
          <p:nvPr/>
        </p:nvSpPr>
        <p:spPr>
          <a:xfrm>
            <a:off x="3442146" y="48288"/>
            <a:ext cx="1764922"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ODH in the accelerator tunnel</a:t>
            </a:r>
          </a:p>
        </p:txBody>
      </p:sp>
      <p:sp>
        <p:nvSpPr>
          <p:cNvPr id="31" name="Rectangle 30"/>
          <p:cNvSpPr/>
          <p:nvPr/>
        </p:nvSpPr>
        <p:spPr>
          <a:xfrm>
            <a:off x="7078849" y="48288"/>
            <a:ext cx="2069797" cy="230832"/>
          </a:xfrm>
          <a:prstGeom prst="rect">
            <a:avLst/>
          </a:prstGeom>
        </p:spPr>
        <p:txBody>
          <a:bodyPr wrap="none">
            <a:spAutoFit/>
          </a:bodyPr>
          <a:lstStyle/>
          <a:p>
            <a:r>
              <a:rPr lang="en-US" sz="900" dirty="0">
                <a:solidFill>
                  <a:srgbClr val="1F497D"/>
                </a:solidFill>
                <a:latin typeface="Avenir Next Medium"/>
                <a:cs typeface="Avenir Next Medium"/>
              </a:rPr>
              <a:t>Upcoming activities and challenges</a:t>
            </a:r>
          </a:p>
        </p:txBody>
      </p:sp>
      <p:cxnSp>
        <p:nvCxnSpPr>
          <p:cNvPr id="32" name="Straight Connector 31"/>
          <p:cNvCxnSpPr/>
          <p:nvPr/>
        </p:nvCxnSpPr>
        <p:spPr>
          <a:xfrm>
            <a:off x="34266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2287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013429"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27894" y="48288"/>
            <a:ext cx="834099"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Introduction</a:t>
            </a:r>
          </a:p>
        </p:txBody>
      </p:sp>
      <p:cxnSp>
        <p:nvCxnSpPr>
          <p:cNvPr id="39" name="Straight Connector 38"/>
          <p:cNvCxnSpPr/>
          <p:nvPr/>
        </p:nvCxnSpPr>
        <p:spPr>
          <a:xfrm>
            <a:off x="830153"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00828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4273" y="297934"/>
            <a:ext cx="8460059" cy="830997"/>
          </a:xfrm>
          <a:prstGeom prst="rect">
            <a:avLst/>
          </a:prstGeom>
        </p:spPr>
        <p:txBody>
          <a:bodyPr wrap="square">
            <a:spAutoFit/>
          </a:bodyPr>
          <a:lstStyle/>
          <a:p>
            <a:r>
              <a:rPr lang="en-US" sz="2800" b="1" dirty="0" smtClean="0">
                <a:solidFill>
                  <a:schemeClr val="tx2"/>
                </a:solidFill>
                <a:latin typeface="Avenir Next Medium"/>
                <a:cs typeface="Avenir Next Medium"/>
              </a:rPr>
              <a:t>ESS ODH Safety Review </a:t>
            </a:r>
            <a:r>
              <a:rPr lang="en-US" b="1" dirty="0" smtClean="0">
                <a:solidFill>
                  <a:schemeClr val="tx2"/>
                </a:solidFill>
                <a:latin typeface="Avenir Next Medium"/>
                <a:cs typeface="Avenir Next Medium"/>
              </a:rPr>
              <a:t>September 16, 2016</a:t>
            </a:r>
            <a:endParaRPr lang="en-US" sz="2800" b="1" dirty="0" smtClean="0">
              <a:solidFill>
                <a:schemeClr val="tx2"/>
              </a:solidFill>
              <a:latin typeface="Avenir Next Medium"/>
              <a:cs typeface="Avenir Next Medium"/>
            </a:endParaRPr>
          </a:p>
          <a:p>
            <a:r>
              <a:rPr lang="en-US" sz="2000" b="1" dirty="0" smtClean="0">
                <a:solidFill>
                  <a:schemeClr val="tx2"/>
                </a:solidFill>
                <a:latin typeface="Avenir Next Medium"/>
                <a:cs typeface="Avenir Next Medium"/>
              </a:rPr>
              <a:t>Highlights</a:t>
            </a:r>
          </a:p>
        </p:txBody>
      </p:sp>
      <p:sp>
        <p:nvSpPr>
          <p:cNvPr id="30" name="Rectangle 29"/>
          <p:cNvSpPr/>
          <p:nvPr/>
        </p:nvSpPr>
        <p:spPr>
          <a:xfrm>
            <a:off x="437894" y="5519842"/>
            <a:ext cx="8616631" cy="954107"/>
          </a:xfrm>
          <a:prstGeom prst="rect">
            <a:avLst/>
          </a:prstGeom>
        </p:spPr>
        <p:txBody>
          <a:bodyPr wrap="square">
            <a:spAutoFit/>
          </a:bodyPr>
          <a:lstStyle/>
          <a:p>
            <a:r>
              <a:rPr lang="en-US" sz="3200" b="1" dirty="0" smtClean="0">
                <a:solidFill>
                  <a:schemeClr val="tx2"/>
                </a:solidFill>
                <a:latin typeface="Avenir Next Medium"/>
                <a:cs typeface="Avenir Next Medium"/>
              </a:rPr>
              <a:t>Presentations and report from the committee </a:t>
            </a:r>
            <a:r>
              <a:rPr lang="en-US" sz="2400" b="1" dirty="0" smtClean="0">
                <a:solidFill>
                  <a:schemeClr val="tx2"/>
                </a:solidFill>
                <a:latin typeface="Avenir Next Medium"/>
                <a:cs typeface="Avenir Next Medium"/>
              </a:rPr>
              <a:t>available </a:t>
            </a:r>
            <a:r>
              <a:rPr lang="en-US" sz="2400" b="1" dirty="0">
                <a:solidFill>
                  <a:schemeClr val="tx2"/>
                </a:solidFill>
                <a:latin typeface="Avenir Next Medium"/>
                <a:cs typeface="Avenir Next Medium"/>
              </a:rPr>
              <a:t>here</a:t>
            </a:r>
            <a:r>
              <a:rPr lang="en-US" sz="2400" b="1" dirty="0" smtClean="0">
                <a:solidFill>
                  <a:schemeClr val="tx2"/>
                </a:solidFill>
                <a:latin typeface="Avenir Next Medium"/>
                <a:cs typeface="Avenir Next Medium"/>
              </a:rPr>
              <a:t>: </a:t>
            </a:r>
            <a:r>
              <a:rPr lang="en-US" sz="1400" b="1" dirty="0" smtClean="0">
                <a:solidFill>
                  <a:schemeClr val="tx2"/>
                </a:solidFill>
                <a:latin typeface="Avenir Next Medium"/>
                <a:cs typeface="Avenir Next Medium"/>
                <a:hlinkClick r:id="rId3"/>
              </a:rPr>
              <a:t>https</a:t>
            </a:r>
            <a:r>
              <a:rPr lang="en-US" sz="1400" b="1" dirty="0">
                <a:solidFill>
                  <a:schemeClr val="tx2"/>
                </a:solidFill>
                <a:latin typeface="Avenir Next Medium"/>
                <a:cs typeface="Avenir Next Medium"/>
                <a:hlinkClick r:id="rId3"/>
              </a:rPr>
              <a:t>://indico.esss.lu.se/event/625</a:t>
            </a:r>
            <a:r>
              <a:rPr lang="en-US" sz="1400" b="1" dirty="0" smtClean="0">
                <a:solidFill>
                  <a:schemeClr val="tx2"/>
                </a:solidFill>
                <a:latin typeface="Avenir Next Medium"/>
                <a:cs typeface="Avenir Next Medium"/>
                <a:hlinkClick r:id="rId3"/>
              </a:rPr>
              <a:t>/</a:t>
            </a:r>
            <a:r>
              <a:rPr lang="en-US" sz="1400" b="1" dirty="0" smtClean="0">
                <a:solidFill>
                  <a:schemeClr val="tx2"/>
                </a:solidFill>
                <a:latin typeface="Avenir Next Medium"/>
                <a:cs typeface="Avenir Next Medium"/>
              </a:rPr>
              <a:t> </a:t>
            </a:r>
            <a:endParaRPr lang="en-GB" sz="1400" dirty="0">
              <a:solidFill>
                <a:schemeClr val="tx2"/>
              </a:solidFill>
              <a:latin typeface="Avenir Next Medium"/>
              <a:cs typeface="Avenir Next Medium"/>
            </a:endParaRPr>
          </a:p>
        </p:txBody>
      </p:sp>
      <p:sp>
        <p:nvSpPr>
          <p:cNvPr id="14" name="Rectangle 13"/>
          <p:cNvSpPr/>
          <p:nvPr/>
        </p:nvSpPr>
        <p:spPr>
          <a:xfrm>
            <a:off x="437894" y="1290364"/>
            <a:ext cx="8234038" cy="2400657"/>
          </a:xfrm>
          <a:prstGeom prst="rect">
            <a:avLst/>
          </a:prstGeom>
          <a:ln>
            <a:solidFill>
              <a:schemeClr val="tx1"/>
            </a:solidFill>
          </a:ln>
        </p:spPr>
        <p:txBody>
          <a:bodyPr wrap="square">
            <a:spAutoFit/>
          </a:bodyPr>
          <a:lstStyle/>
          <a:p>
            <a:r>
              <a:rPr lang="en-US" sz="2400" b="1" u="sng" dirty="0">
                <a:solidFill>
                  <a:schemeClr val="tx2"/>
                </a:solidFill>
                <a:latin typeface="Avenir Next Medium"/>
                <a:cs typeface="Avenir Next Medium"/>
              </a:rPr>
              <a:t>Objective</a:t>
            </a:r>
            <a:r>
              <a:rPr lang="en-US" sz="2400" b="1" dirty="0" smtClean="0">
                <a:solidFill>
                  <a:schemeClr val="tx2"/>
                </a:solidFill>
                <a:latin typeface="Avenir Next Medium"/>
                <a:cs typeface="Avenir Next Medium"/>
              </a:rPr>
              <a:t>:</a:t>
            </a:r>
          </a:p>
          <a:p>
            <a:pPr marL="342900" indent="-342900">
              <a:buFont typeface="+mj-lt"/>
              <a:buAutoNum type="arabicPeriod"/>
            </a:pPr>
            <a:r>
              <a:rPr lang="en-US" dirty="0">
                <a:solidFill>
                  <a:schemeClr val="tx2"/>
                </a:solidFill>
                <a:latin typeface="Avenir Next Medium"/>
                <a:cs typeface="Avenir Next Medium"/>
              </a:rPr>
              <a:t>Review </a:t>
            </a:r>
            <a:r>
              <a:rPr lang="en-US" b="1" dirty="0">
                <a:solidFill>
                  <a:srgbClr val="FF0000"/>
                </a:solidFill>
                <a:latin typeface="Avenir Next Medium"/>
                <a:cs typeface="Avenir Next Medium"/>
              </a:rPr>
              <a:t>the ODH scenarios </a:t>
            </a:r>
            <a:r>
              <a:rPr lang="en-US" dirty="0">
                <a:solidFill>
                  <a:schemeClr val="tx2"/>
                </a:solidFill>
                <a:latin typeface="Avenir Next Medium"/>
                <a:cs typeface="Avenir Next Medium"/>
              </a:rPr>
              <a:t>of the accelerator buildings (relevancy, calculation model, etc.)</a:t>
            </a:r>
          </a:p>
          <a:p>
            <a:pPr marL="342900" indent="-342900">
              <a:buFont typeface="+mj-lt"/>
              <a:buAutoNum type="arabicPeriod"/>
            </a:pPr>
            <a:r>
              <a:rPr lang="en-US" dirty="0">
                <a:solidFill>
                  <a:schemeClr val="tx2"/>
                </a:solidFill>
                <a:latin typeface="Avenir Next Medium"/>
                <a:cs typeface="Avenir Next Medium"/>
              </a:rPr>
              <a:t>Review the </a:t>
            </a:r>
            <a:r>
              <a:rPr lang="en-US" b="1" dirty="0">
                <a:solidFill>
                  <a:srgbClr val="FF0000"/>
                </a:solidFill>
                <a:latin typeface="Avenir Next Medium"/>
                <a:cs typeface="Avenir Next Medium"/>
              </a:rPr>
              <a:t>strategy and layout of the ODH monitoring system</a:t>
            </a:r>
          </a:p>
          <a:p>
            <a:pPr marL="342900" indent="-342900">
              <a:buFont typeface="+mj-lt"/>
              <a:buAutoNum type="arabicPeriod"/>
            </a:pPr>
            <a:r>
              <a:rPr lang="en-US" dirty="0">
                <a:solidFill>
                  <a:schemeClr val="tx2"/>
                </a:solidFill>
                <a:latin typeface="Avenir Next Medium"/>
                <a:cs typeface="Avenir Next Medium"/>
              </a:rPr>
              <a:t>Advice on </a:t>
            </a:r>
            <a:r>
              <a:rPr lang="en-US" b="1" dirty="0">
                <a:solidFill>
                  <a:srgbClr val="FF0000"/>
                </a:solidFill>
                <a:latin typeface="Avenir Next Medium"/>
                <a:cs typeface="Avenir Next Medium"/>
              </a:rPr>
              <a:t>control measures to be put in place</a:t>
            </a:r>
            <a:r>
              <a:rPr lang="en-US" dirty="0">
                <a:solidFill>
                  <a:schemeClr val="tx2"/>
                </a:solidFill>
                <a:latin typeface="Avenir Next Medium"/>
                <a:cs typeface="Avenir Next Medium"/>
              </a:rPr>
              <a:t> to guarantee the safety of the activity/equipment/installation</a:t>
            </a:r>
          </a:p>
          <a:p>
            <a:pPr marL="342900" indent="-342900">
              <a:buFont typeface="+mj-lt"/>
              <a:buAutoNum type="arabicPeriod"/>
            </a:pPr>
            <a:r>
              <a:rPr lang="en-US" dirty="0">
                <a:solidFill>
                  <a:schemeClr val="tx2"/>
                </a:solidFill>
                <a:latin typeface="Avenir Next Medium"/>
                <a:cs typeface="Avenir Next Medium"/>
              </a:rPr>
              <a:t>Provide a formal recommendation on whether the </a:t>
            </a:r>
            <a:r>
              <a:rPr lang="en-US" b="1" dirty="0">
                <a:solidFill>
                  <a:srgbClr val="FF0000"/>
                </a:solidFill>
                <a:latin typeface="Avenir Next Medium"/>
                <a:cs typeface="Avenir Next Medium"/>
              </a:rPr>
              <a:t>ODH monitoring system should proceed to procurement and installation </a:t>
            </a:r>
            <a:r>
              <a:rPr lang="en-US" b="1" dirty="0" smtClean="0">
                <a:solidFill>
                  <a:srgbClr val="FF0000"/>
                </a:solidFill>
                <a:latin typeface="Avenir Next Medium"/>
                <a:cs typeface="Avenir Next Medium"/>
              </a:rPr>
              <a:t>phases</a:t>
            </a:r>
            <a:endParaRPr lang="en-US" b="1" dirty="0">
              <a:solidFill>
                <a:srgbClr val="FF0000"/>
              </a:solidFill>
              <a:latin typeface="Avenir Next Medium"/>
              <a:cs typeface="Avenir Next Medium"/>
            </a:endParaRPr>
          </a:p>
        </p:txBody>
      </p:sp>
      <p:pic>
        <p:nvPicPr>
          <p:cNvPr id="16" name="Picture 15" descr="download.pn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255520" y="6189708"/>
            <a:ext cx="564952" cy="552509"/>
          </a:xfrm>
          <a:prstGeom prst="rect">
            <a:avLst/>
          </a:prstGeom>
        </p:spPr>
      </p:pic>
      <p:pic>
        <p:nvPicPr>
          <p:cNvPr id="17" name="Picture 16" descr="ess_logo_frugal_blue_cmyk.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97171" y="6189708"/>
            <a:ext cx="776633" cy="417895"/>
          </a:xfrm>
          <a:prstGeom prst="rect">
            <a:avLst/>
          </a:prstGeom>
        </p:spPr>
      </p:pic>
      <p:pic>
        <p:nvPicPr>
          <p:cNvPr id="2" name="Picture 1" descr="Screen Shot 2016-09-14 at 11.11.57.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5866" y="3961975"/>
            <a:ext cx="1794932" cy="1357052"/>
          </a:xfrm>
          <a:prstGeom prst="rect">
            <a:avLst/>
          </a:prstGeom>
          <a:ln>
            <a:noFill/>
          </a:ln>
          <a:effectLst>
            <a:outerShdw blurRad="292100" dist="139700" dir="2700000" algn="tl" rotWithShape="0">
              <a:srgbClr val="333333">
                <a:alpha val="65000"/>
              </a:srgbClr>
            </a:outerShdw>
          </a:effectLst>
        </p:spPr>
      </p:pic>
      <p:pic>
        <p:nvPicPr>
          <p:cNvPr id="3" name="Picture 2" descr="Screen Shot 2016-09-14 at 11.11.43.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767664" y="3961976"/>
            <a:ext cx="1812620" cy="1357052"/>
          </a:xfrm>
          <a:prstGeom prst="rect">
            <a:avLst/>
          </a:prstGeom>
          <a:ln>
            <a:noFill/>
          </a:ln>
          <a:effectLst>
            <a:outerShdw blurRad="292100" dist="139700" dir="2700000" algn="tl" rotWithShape="0">
              <a:srgbClr val="333333">
                <a:alpha val="65000"/>
              </a:srgbClr>
            </a:outerShdw>
          </a:effectLst>
        </p:spPr>
      </p:pic>
      <p:pic>
        <p:nvPicPr>
          <p:cNvPr id="5" name="Picture 4" descr="Screen Shot 2016-09-14 at 11.11.33.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670383" y="3961976"/>
            <a:ext cx="1802967" cy="1357051"/>
          </a:xfrm>
          <a:prstGeom prst="rect">
            <a:avLst/>
          </a:prstGeom>
          <a:ln>
            <a:noFill/>
          </a:ln>
          <a:effectLst>
            <a:outerShdw blurRad="292100" dist="139700" dir="2700000" algn="tl" rotWithShape="0">
              <a:srgbClr val="333333">
                <a:alpha val="65000"/>
              </a:srgbClr>
            </a:outerShdw>
          </a:effectLst>
        </p:spPr>
      </p:pic>
      <p:sp>
        <p:nvSpPr>
          <p:cNvPr id="12" name="Rectangle 11"/>
          <p:cNvSpPr/>
          <p:nvPr/>
        </p:nvSpPr>
        <p:spPr>
          <a:xfrm>
            <a:off x="879939" y="48288"/>
            <a:ext cx="2664333"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ESS ODH Safety process and implementation</a:t>
            </a:r>
          </a:p>
        </p:txBody>
      </p:sp>
      <p:sp>
        <p:nvSpPr>
          <p:cNvPr id="13" name="Rectangle 12"/>
          <p:cNvSpPr/>
          <p:nvPr/>
        </p:nvSpPr>
        <p:spPr>
          <a:xfrm>
            <a:off x="5289664" y="48288"/>
            <a:ext cx="1736373"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Results from CFD simulations</a:t>
            </a:r>
          </a:p>
        </p:txBody>
      </p:sp>
      <p:sp>
        <p:nvSpPr>
          <p:cNvPr id="15" name="Rectangle 14"/>
          <p:cNvSpPr/>
          <p:nvPr/>
        </p:nvSpPr>
        <p:spPr>
          <a:xfrm>
            <a:off x="3442146" y="48288"/>
            <a:ext cx="1764922"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ODH in the accelerator tunnel</a:t>
            </a:r>
          </a:p>
        </p:txBody>
      </p:sp>
      <p:sp>
        <p:nvSpPr>
          <p:cNvPr id="18" name="Rectangle 17"/>
          <p:cNvSpPr/>
          <p:nvPr/>
        </p:nvSpPr>
        <p:spPr>
          <a:xfrm>
            <a:off x="7078849" y="48288"/>
            <a:ext cx="2069797" cy="230832"/>
          </a:xfrm>
          <a:prstGeom prst="rect">
            <a:avLst/>
          </a:prstGeom>
        </p:spPr>
        <p:txBody>
          <a:bodyPr wrap="none">
            <a:spAutoFit/>
          </a:bodyPr>
          <a:lstStyle/>
          <a:p>
            <a:r>
              <a:rPr lang="en-US" sz="900" dirty="0">
                <a:solidFill>
                  <a:srgbClr val="1F497D"/>
                </a:solidFill>
                <a:latin typeface="Avenir Next Medium"/>
                <a:cs typeface="Avenir Next Medium"/>
              </a:rPr>
              <a:t>Upcoming activities and challenges</a:t>
            </a:r>
          </a:p>
        </p:txBody>
      </p:sp>
      <p:cxnSp>
        <p:nvCxnSpPr>
          <p:cNvPr id="21" name="Straight Connector 20"/>
          <p:cNvCxnSpPr/>
          <p:nvPr/>
        </p:nvCxnSpPr>
        <p:spPr>
          <a:xfrm>
            <a:off x="34266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2287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013429"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27894" y="48288"/>
            <a:ext cx="834099"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Introduction</a:t>
            </a:r>
          </a:p>
        </p:txBody>
      </p:sp>
      <p:cxnSp>
        <p:nvCxnSpPr>
          <p:cNvPr id="25" name="Straight Connector 24"/>
          <p:cNvCxnSpPr/>
          <p:nvPr/>
        </p:nvCxnSpPr>
        <p:spPr>
          <a:xfrm>
            <a:off x="830153"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70240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4273" y="297934"/>
            <a:ext cx="8460059" cy="830997"/>
          </a:xfrm>
          <a:prstGeom prst="rect">
            <a:avLst/>
          </a:prstGeom>
        </p:spPr>
        <p:txBody>
          <a:bodyPr wrap="square">
            <a:spAutoFit/>
          </a:bodyPr>
          <a:lstStyle/>
          <a:p>
            <a:r>
              <a:rPr lang="en-US" sz="2800" b="1" dirty="0" smtClean="0">
                <a:solidFill>
                  <a:schemeClr val="tx2"/>
                </a:solidFill>
                <a:latin typeface="Avenir Next Medium"/>
                <a:cs typeface="Avenir Next Medium"/>
              </a:rPr>
              <a:t>ESS ODH Safety Review </a:t>
            </a:r>
            <a:r>
              <a:rPr lang="en-US" b="1" dirty="0" smtClean="0">
                <a:solidFill>
                  <a:schemeClr val="tx2"/>
                </a:solidFill>
                <a:latin typeface="Avenir Next Medium"/>
                <a:cs typeface="Avenir Next Medium"/>
              </a:rPr>
              <a:t>September 16, 2016</a:t>
            </a:r>
            <a:endParaRPr lang="en-US" sz="2800" b="1" dirty="0" smtClean="0">
              <a:solidFill>
                <a:schemeClr val="tx2"/>
              </a:solidFill>
              <a:latin typeface="Avenir Next Medium"/>
              <a:cs typeface="Avenir Next Medium"/>
            </a:endParaRPr>
          </a:p>
          <a:p>
            <a:r>
              <a:rPr lang="en-US" sz="2000" b="1" dirty="0" smtClean="0">
                <a:solidFill>
                  <a:schemeClr val="tx2"/>
                </a:solidFill>
                <a:latin typeface="Avenir Next Medium"/>
                <a:cs typeface="Avenir Next Medium"/>
              </a:rPr>
              <a:t>Top 5 recommendations</a:t>
            </a:r>
          </a:p>
        </p:txBody>
      </p:sp>
      <p:pic>
        <p:nvPicPr>
          <p:cNvPr id="16" name="Picture 15" descr="download.pn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255520" y="6189708"/>
            <a:ext cx="564952" cy="552509"/>
          </a:xfrm>
          <a:prstGeom prst="rect">
            <a:avLst/>
          </a:prstGeom>
        </p:spPr>
      </p:pic>
      <p:pic>
        <p:nvPicPr>
          <p:cNvPr id="17" name="Picture 16" descr="ess_logo_frugal_blue_cmy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7171" y="6189708"/>
            <a:ext cx="776633" cy="417895"/>
          </a:xfrm>
          <a:prstGeom prst="rect">
            <a:avLst/>
          </a:prstGeom>
        </p:spPr>
      </p:pic>
      <p:sp>
        <p:nvSpPr>
          <p:cNvPr id="12" name="Rectangle 11"/>
          <p:cNvSpPr/>
          <p:nvPr/>
        </p:nvSpPr>
        <p:spPr>
          <a:xfrm>
            <a:off x="879939" y="48288"/>
            <a:ext cx="2664333"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ESS ODH Safety process and implementation</a:t>
            </a:r>
          </a:p>
        </p:txBody>
      </p:sp>
      <p:sp>
        <p:nvSpPr>
          <p:cNvPr id="13" name="Rectangle 12"/>
          <p:cNvSpPr/>
          <p:nvPr/>
        </p:nvSpPr>
        <p:spPr>
          <a:xfrm>
            <a:off x="5289664" y="48288"/>
            <a:ext cx="1736373"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Results from CFD simulations</a:t>
            </a:r>
          </a:p>
        </p:txBody>
      </p:sp>
      <p:sp>
        <p:nvSpPr>
          <p:cNvPr id="15" name="Rectangle 14"/>
          <p:cNvSpPr/>
          <p:nvPr/>
        </p:nvSpPr>
        <p:spPr>
          <a:xfrm>
            <a:off x="3442146" y="48288"/>
            <a:ext cx="1764922"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ODH in the accelerator tunnel</a:t>
            </a:r>
          </a:p>
        </p:txBody>
      </p:sp>
      <p:sp>
        <p:nvSpPr>
          <p:cNvPr id="18" name="Rectangle 17"/>
          <p:cNvSpPr/>
          <p:nvPr/>
        </p:nvSpPr>
        <p:spPr>
          <a:xfrm>
            <a:off x="7078849" y="48288"/>
            <a:ext cx="2069797" cy="230832"/>
          </a:xfrm>
          <a:prstGeom prst="rect">
            <a:avLst/>
          </a:prstGeom>
        </p:spPr>
        <p:txBody>
          <a:bodyPr wrap="none">
            <a:spAutoFit/>
          </a:bodyPr>
          <a:lstStyle/>
          <a:p>
            <a:r>
              <a:rPr lang="en-US" sz="900" dirty="0">
                <a:solidFill>
                  <a:srgbClr val="1F497D"/>
                </a:solidFill>
                <a:latin typeface="Avenir Next Medium"/>
                <a:cs typeface="Avenir Next Medium"/>
              </a:rPr>
              <a:t>Upcoming activities and challenges</a:t>
            </a:r>
          </a:p>
        </p:txBody>
      </p:sp>
      <p:cxnSp>
        <p:nvCxnSpPr>
          <p:cNvPr id="21" name="Straight Connector 20"/>
          <p:cNvCxnSpPr/>
          <p:nvPr/>
        </p:nvCxnSpPr>
        <p:spPr>
          <a:xfrm>
            <a:off x="34266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2287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013429"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27894" y="48288"/>
            <a:ext cx="834099"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Introduction</a:t>
            </a:r>
          </a:p>
        </p:txBody>
      </p:sp>
      <p:cxnSp>
        <p:nvCxnSpPr>
          <p:cNvPr id="25" name="Straight Connector 24"/>
          <p:cNvCxnSpPr/>
          <p:nvPr/>
        </p:nvCxnSpPr>
        <p:spPr>
          <a:xfrm>
            <a:off x="830153"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611560" y="1541840"/>
            <a:ext cx="8537086" cy="1477328"/>
          </a:xfrm>
          <a:prstGeom prst="rect">
            <a:avLst/>
          </a:prstGeom>
        </p:spPr>
        <p:txBody>
          <a:bodyPr wrap="square">
            <a:spAutoFit/>
          </a:bodyPr>
          <a:lstStyle/>
          <a:p>
            <a:r>
              <a:rPr lang="en-US" i="1" dirty="0">
                <a:solidFill>
                  <a:schemeClr val="tx2"/>
                </a:solidFill>
                <a:latin typeface="Avenir Next Medium"/>
                <a:cs typeface="Avenir Next Medium"/>
              </a:rPr>
              <a:t>The methodology presented to assess ODH is globally satisfying and seems to be adequate and rather complete </a:t>
            </a:r>
            <a:r>
              <a:rPr lang="en-US" b="1" i="1" dirty="0">
                <a:solidFill>
                  <a:srgbClr val="FF0000"/>
                </a:solidFill>
                <a:latin typeface="Avenir Next Medium"/>
                <a:cs typeface="Avenir Next Medium"/>
              </a:rPr>
              <a:t>but a complementary evaluation of the evacuation time in the event of a helium/nitrogen release should be performed</a:t>
            </a:r>
            <a:r>
              <a:rPr lang="en-US" i="1" dirty="0">
                <a:solidFill>
                  <a:schemeClr val="tx2"/>
                </a:solidFill>
                <a:latin typeface="Avenir Next Medium"/>
                <a:cs typeface="Avenir Next Medium"/>
              </a:rPr>
              <a:t> for each accelerator building in order to identify potential additional control measures.</a:t>
            </a:r>
          </a:p>
        </p:txBody>
      </p:sp>
      <p:sp>
        <p:nvSpPr>
          <p:cNvPr id="20" name="TextBox 19"/>
          <p:cNvSpPr txBox="1"/>
          <p:nvPr/>
        </p:nvSpPr>
        <p:spPr>
          <a:xfrm>
            <a:off x="-200181" y="1333947"/>
            <a:ext cx="1080120" cy="769441"/>
          </a:xfrm>
          <a:prstGeom prst="rect">
            <a:avLst/>
          </a:prstGeom>
          <a:noFill/>
        </p:spPr>
        <p:txBody>
          <a:bodyPr wrap="square" rtlCol="0">
            <a:spAutoFit/>
          </a:bodyPr>
          <a:lstStyle/>
          <a:p>
            <a:pPr algn="ctr"/>
            <a:r>
              <a:rPr lang="fr-FR"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a:cs typeface="Calibri"/>
              </a:rPr>
              <a:t>1</a:t>
            </a:r>
            <a:endParaRPr lang="sv-SE"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a:cs typeface="Calibri"/>
            </a:endParaRPr>
          </a:p>
        </p:txBody>
      </p:sp>
      <p:sp>
        <p:nvSpPr>
          <p:cNvPr id="26" name="TextBox 25"/>
          <p:cNvSpPr txBox="1"/>
          <p:nvPr/>
        </p:nvSpPr>
        <p:spPr>
          <a:xfrm>
            <a:off x="-200181" y="3251647"/>
            <a:ext cx="1080120" cy="769441"/>
          </a:xfrm>
          <a:prstGeom prst="rect">
            <a:avLst/>
          </a:prstGeom>
          <a:noFill/>
        </p:spPr>
        <p:txBody>
          <a:bodyPr wrap="square" rtlCol="0">
            <a:spAutoFit/>
          </a:bodyPr>
          <a:lstStyle/>
          <a:p>
            <a:pPr algn="ctr"/>
            <a:r>
              <a:rPr lang="fr-FR"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a:cs typeface="Calibri"/>
              </a:rPr>
              <a:t>2</a:t>
            </a:r>
            <a:endParaRPr lang="sv-SE"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a:cs typeface="Calibri"/>
            </a:endParaRPr>
          </a:p>
        </p:txBody>
      </p:sp>
      <p:sp>
        <p:nvSpPr>
          <p:cNvPr id="27" name="Rectangle 26"/>
          <p:cNvSpPr/>
          <p:nvPr/>
        </p:nvSpPr>
        <p:spPr>
          <a:xfrm>
            <a:off x="611560" y="3446840"/>
            <a:ext cx="8537086" cy="646331"/>
          </a:xfrm>
          <a:prstGeom prst="rect">
            <a:avLst/>
          </a:prstGeom>
        </p:spPr>
        <p:txBody>
          <a:bodyPr wrap="square">
            <a:spAutoFit/>
          </a:bodyPr>
          <a:lstStyle/>
          <a:p>
            <a:r>
              <a:rPr lang="en-US" i="1" dirty="0">
                <a:solidFill>
                  <a:schemeClr val="tx2"/>
                </a:solidFill>
                <a:latin typeface="Avenir Next Medium"/>
                <a:cs typeface="Avenir Next Medium"/>
              </a:rPr>
              <a:t>ESS should </a:t>
            </a:r>
            <a:r>
              <a:rPr lang="en-US" b="1" i="1" dirty="0">
                <a:solidFill>
                  <a:srgbClr val="FF0000"/>
                </a:solidFill>
                <a:latin typeface="Avenir Next Medium"/>
                <a:cs typeface="Avenir Next Medium"/>
              </a:rPr>
              <a:t>re-evaluate the needs to carry personal oxygen monitors</a:t>
            </a:r>
            <a:r>
              <a:rPr lang="en-US" i="1" dirty="0">
                <a:solidFill>
                  <a:schemeClr val="tx2"/>
                </a:solidFill>
                <a:latin typeface="Avenir Next Medium"/>
                <a:cs typeface="Avenir Next Medium"/>
              </a:rPr>
              <a:t> in each building potentially subject to oxygen depletion.</a:t>
            </a:r>
          </a:p>
        </p:txBody>
      </p:sp>
      <p:sp>
        <p:nvSpPr>
          <p:cNvPr id="28" name="Rectangle 27"/>
          <p:cNvSpPr/>
          <p:nvPr/>
        </p:nvSpPr>
        <p:spPr>
          <a:xfrm>
            <a:off x="611560" y="4551740"/>
            <a:ext cx="8537086" cy="1477328"/>
          </a:xfrm>
          <a:prstGeom prst="rect">
            <a:avLst/>
          </a:prstGeom>
        </p:spPr>
        <p:txBody>
          <a:bodyPr wrap="square">
            <a:spAutoFit/>
          </a:bodyPr>
          <a:lstStyle/>
          <a:p>
            <a:r>
              <a:rPr lang="en-US" i="1" dirty="0">
                <a:solidFill>
                  <a:schemeClr val="tx2"/>
                </a:solidFill>
                <a:latin typeface="Avenir Next Medium"/>
                <a:cs typeface="Avenir Next Medium"/>
              </a:rPr>
              <a:t>In case of on an ODH event, the cryogenic and main control room will be informed upon trigger of the ODH detection system but there is no formal ESS emergency procedure at the moment. </a:t>
            </a:r>
            <a:r>
              <a:rPr lang="en-US" b="1" i="1" dirty="0">
                <a:solidFill>
                  <a:srgbClr val="FF0000"/>
                </a:solidFill>
                <a:latin typeface="Avenir Next Medium"/>
                <a:cs typeface="Avenir Next Medium"/>
              </a:rPr>
              <a:t>Therefore ESS, in particular ES&amp;H Division, needs to clarify as soon as possible the alert procedure of the rescue team in the event of an </a:t>
            </a:r>
            <a:r>
              <a:rPr lang="en-US" b="1" i="1" dirty="0" smtClean="0">
                <a:solidFill>
                  <a:srgbClr val="FF0000"/>
                </a:solidFill>
                <a:latin typeface="Avenir Next Medium"/>
                <a:cs typeface="Avenir Next Medium"/>
              </a:rPr>
              <a:t>ODH.</a:t>
            </a:r>
            <a:endParaRPr lang="en-US" b="1" i="1" dirty="0">
              <a:solidFill>
                <a:srgbClr val="FF0000"/>
              </a:solidFill>
              <a:latin typeface="Avenir Next Medium"/>
              <a:cs typeface="Avenir Next Medium"/>
            </a:endParaRPr>
          </a:p>
        </p:txBody>
      </p:sp>
      <p:sp>
        <p:nvSpPr>
          <p:cNvPr id="29" name="TextBox 28"/>
          <p:cNvSpPr txBox="1"/>
          <p:nvPr/>
        </p:nvSpPr>
        <p:spPr>
          <a:xfrm>
            <a:off x="-200181" y="4394647"/>
            <a:ext cx="1080120" cy="769441"/>
          </a:xfrm>
          <a:prstGeom prst="rect">
            <a:avLst/>
          </a:prstGeom>
          <a:noFill/>
        </p:spPr>
        <p:txBody>
          <a:bodyPr wrap="square" rtlCol="0">
            <a:spAutoFit/>
          </a:bodyPr>
          <a:lstStyle/>
          <a:p>
            <a:pPr algn="ctr"/>
            <a:r>
              <a:rPr lang="fr-FR"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a:cs typeface="Calibri"/>
              </a:rPr>
              <a:t>3</a:t>
            </a:r>
            <a:endParaRPr lang="sv-SE"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a:cs typeface="Calibri"/>
            </a:endParaRPr>
          </a:p>
        </p:txBody>
      </p:sp>
    </p:spTree>
    <p:extLst>
      <p:ext uri="{BB962C8B-B14F-4D97-AF65-F5344CB8AC3E}">
        <p14:creationId xmlns:p14="http://schemas.microsoft.com/office/powerpoint/2010/main" val="36145260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6" grpId="0"/>
      <p:bldP spid="27" grpId="0"/>
      <p:bldP spid="28" grpId="0"/>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4273" y="297934"/>
            <a:ext cx="8460059" cy="830997"/>
          </a:xfrm>
          <a:prstGeom prst="rect">
            <a:avLst/>
          </a:prstGeom>
        </p:spPr>
        <p:txBody>
          <a:bodyPr wrap="square">
            <a:spAutoFit/>
          </a:bodyPr>
          <a:lstStyle/>
          <a:p>
            <a:r>
              <a:rPr lang="en-US" sz="2800" b="1" dirty="0" smtClean="0">
                <a:solidFill>
                  <a:schemeClr val="tx2"/>
                </a:solidFill>
                <a:latin typeface="Avenir Next Medium"/>
                <a:cs typeface="Avenir Next Medium"/>
              </a:rPr>
              <a:t>ESS ODH Safety Review </a:t>
            </a:r>
            <a:r>
              <a:rPr lang="en-US" b="1" dirty="0" smtClean="0">
                <a:solidFill>
                  <a:schemeClr val="tx2"/>
                </a:solidFill>
                <a:latin typeface="Avenir Next Medium"/>
                <a:cs typeface="Avenir Next Medium"/>
              </a:rPr>
              <a:t>September 16, 2016</a:t>
            </a:r>
            <a:endParaRPr lang="en-US" sz="2800" b="1" dirty="0" smtClean="0">
              <a:solidFill>
                <a:schemeClr val="tx2"/>
              </a:solidFill>
              <a:latin typeface="Avenir Next Medium"/>
              <a:cs typeface="Avenir Next Medium"/>
            </a:endParaRPr>
          </a:p>
          <a:p>
            <a:r>
              <a:rPr lang="en-US" sz="2000" b="1" dirty="0" smtClean="0">
                <a:solidFill>
                  <a:schemeClr val="tx2"/>
                </a:solidFill>
                <a:latin typeface="Avenir Next Medium"/>
                <a:cs typeface="Avenir Next Medium"/>
              </a:rPr>
              <a:t>Top 5 recommendations</a:t>
            </a:r>
          </a:p>
        </p:txBody>
      </p:sp>
      <p:pic>
        <p:nvPicPr>
          <p:cNvPr id="16" name="Picture 15" descr="download.pn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255520" y="6189708"/>
            <a:ext cx="564952" cy="552509"/>
          </a:xfrm>
          <a:prstGeom prst="rect">
            <a:avLst/>
          </a:prstGeom>
        </p:spPr>
      </p:pic>
      <p:pic>
        <p:nvPicPr>
          <p:cNvPr id="17" name="Picture 16" descr="ess_logo_frugal_blue_cmy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7171" y="6189708"/>
            <a:ext cx="776633" cy="417895"/>
          </a:xfrm>
          <a:prstGeom prst="rect">
            <a:avLst/>
          </a:prstGeom>
        </p:spPr>
      </p:pic>
      <p:sp>
        <p:nvSpPr>
          <p:cNvPr id="12" name="Rectangle 11"/>
          <p:cNvSpPr/>
          <p:nvPr/>
        </p:nvSpPr>
        <p:spPr>
          <a:xfrm>
            <a:off x="879939" y="48288"/>
            <a:ext cx="2664333"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ESS ODH Safety process and implementation</a:t>
            </a:r>
          </a:p>
        </p:txBody>
      </p:sp>
      <p:sp>
        <p:nvSpPr>
          <p:cNvPr id="13" name="Rectangle 12"/>
          <p:cNvSpPr/>
          <p:nvPr/>
        </p:nvSpPr>
        <p:spPr>
          <a:xfrm>
            <a:off x="5289664" y="48288"/>
            <a:ext cx="1736373"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Results from CFD simulations</a:t>
            </a:r>
          </a:p>
        </p:txBody>
      </p:sp>
      <p:sp>
        <p:nvSpPr>
          <p:cNvPr id="15" name="Rectangle 14"/>
          <p:cNvSpPr/>
          <p:nvPr/>
        </p:nvSpPr>
        <p:spPr>
          <a:xfrm>
            <a:off x="3442146" y="48288"/>
            <a:ext cx="1764922"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ODH in the accelerator tunnel</a:t>
            </a:r>
          </a:p>
        </p:txBody>
      </p:sp>
      <p:sp>
        <p:nvSpPr>
          <p:cNvPr id="18" name="Rectangle 17"/>
          <p:cNvSpPr/>
          <p:nvPr/>
        </p:nvSpPr>
        <p:spPr>
          <a:xfrm>
            <a:off x="7078849" y="48288"/>
            <a:ext cx="2069797" cy="230832"/>
          </a:xfrm>
          <a:prstGeom prst="rect">
            <a:avLst/>
          </a:prstGeom>
        </p:spPr>
        <p:txBody>
          <a:bodyPr wrap="none">
            <a:spAutoFit/>
          </a:bodyPr>
          <a:lstStyle/>
          <a:p>
            <a:r>
              <a:rPr lang="en-US" sz="900" dirty="0">
                <a:solidFill>
                  <a:srgbClr val="1F497D"/>
                </a:solidFill>
                <a:latin typeface="Avenir Next Medium"/>
                <a:cs typeface="Avenir Next Medium"/>
              </a:rPr>
              <a:t>Upcoming activities and challenges</a:t>
            </a:r>
          </a:p>
        </p:txBody>
      </p:sp>
      <p:cxnSp>
        <p:nvCxnSpPr>
          <p:cNvPr id="21" name="Straight Connector 20"/>
          <p:cNvCxnSpPr/>
          <p:nvPr/>
        </p:nvCxnSpPr>
        <p:spPr>
          <a:xfrm>
            <a:off x="34266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2287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013429"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27894" y="48288"/>
            <a:ext cx="834099"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Introduction</a:t>
            </a:r>
          </a:p>
        </p:txBody>
      </p:sp>
      <p:cxnSp>
        <p:nvCxnSpPr>
          <p:cNvPr id="25" name="Straight Connector 24"/>
          <p:cNvCxnSpPr/>
          <p:nvPr/>
        </p:nvCxnSpPr>
        <p:spPr>
          <a:xfrm>
            <a:off x="830153"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611560" y="1541840"/>
            <a:ext cx="8537086" cy="1754327"/>
          </a:xfrm>
          <a:prstGeom prst="rect">
            <a:avLst/>
          </a:prstGeom>
        </p:spPr>
        <p:txBody>
          <a:bodyPr wrap="square">
            <a:spAutoFit/>
          </a:bodyPr>
          <a:lstStyle/>
          <a:p>
            <a:r>
              <a:rPr lang="en-US" i="1" dirty="0" smtClean="0">
                <a:solidFill>
                  <a:schemeClr val="tx2"/>
                </a:solidFill>
                <a:latin typeface="Avenir Next Medium"/>
                <a:cs typeface="Avenir Next Medium"/>
              </a:rPr>
              <a:t>Efforts </a:t>
            </a:r>
            <a:r>
              <a:rPr lang="en-US" i="1" dirty="0">
                <a:solidFill>
                  <a:schemeClr val="tx2"/>
                </a:solidFill>
                <a:latin typeface="Avenir Next Medium"/>
                <a:cs typeface="Avenir Next Medium"/>
              </a:rPr>
              <a:t>should be made to </a:t>
            </a:r>
            <a:r>
              <a:rPr lang="en-US" b="1" i="1" dirty="0">
                <a:solidFill>
                  <a:srgbClr val="FF0000"/>
                </a:solidFill>
                <a:latin typeface="Avenir Next Medium"/>
                <a:cs typeface="Avenir Next Medium"/>
              </a:rPr>
              <a:t>align the ODH and fire alarms and strobe lights, and to reduce the number of lights of the beam-off stations</a:t>
            </a:r>
            <a:r>
              <a:rPr lang="en-US" i="1" dirty="0">
                <a:solidFill>
                  <a:schemeClr val="tx2"/>
                </a:solidFill>
                <a:latin typeface="Avenir Next Medium"/>
                <a:cs typeface="Avenir Next Medium"/>
              </a:rPr>
              <a:t> in order not to confuse the operators in case of an emergency situation, especially in the accelerator tunnel. In the same context, ESS should also consider </a:t>
            </a:r>
            <a:r>
              <a:rPr lang="en-US" b="1" i="1" dirty="0">
                <a:solidFill>
                  <a:srgbClr val="FF0000"/>
                </a:solidFill>
                <a:latin typeface="Avenir Next Medium"/>
                <a:cs typeface="Avenir Next Medium"/>
              </a:rPr>
              <a:t>implementing evacuation push buttons in the accelerator tunnel</a:t>
            </a:r>
            <a:r>
              <a:rPr lang="en-US" i="1" dirty="0">
                <a:solidFill>
                  <a:schemeClr val="tx2"/>
                </a:solidFill>
                <a:latin typeface="Avenir Next Medium"/>
                <a:cs typeface="Avenir Next Medium"/>
              </a:rPr>
              <a:t> in order to manually trigger the evacuation in case of an ODH event.</a:t>
            </a:r>
          </a:p>
        </p:txBody>
      </p:sp>
      <p:sp>
        <p:nvSpPr>
          <p:cNvPr id="20" name="TextBox 19"/>
          <p:cNvSpPr txBox="1"/>
          <p:nvPr/>
        </p:nvSpPr>
        <p:spPr>
          <a:xfrm>
            <a:off x="-200181" y="1333947"/>
            <a:ext cx="1080120" cy="769441"/>
          </a:xfrm>
          <a:prstGeom prst="rect">
            <a:avLst/>
          </a:prstGeom>
          <a:noFill/>
        </p:spPr>
        <p:txBody>
          <a:bodyPr wrap="square" rtlCol="0">
            <a:spAutoFit/>
          </a:bodyPr>
          <a:lstStyle/>
          <a:p>
            <a:pPr algn="ctr"/>
            <a:r>
              <a:rPr lang="fr-FR"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a:cs typeface="Calibri"/>
              </a:rPr>
              <a:t>4</a:t>
            </a:r>
            <a:endParaRPr lang="sv-SE"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a:cs typeface="Calibri"/>
            </a:endParaRPr>
          </a:p>
        </p:txBody>
      </p:sp>
      <p:sp>
        <p:nvSpPr>
          <p:cNvPr id="26" name="TextBox 25"/>
          <p:cNvSpPr txBox="1"/>
          <p:nvPr/>
        </p:nvSpPr>
        <p:spPr>
          <a:xfrm>
            <a:off x="-200181" y="3175447"/>
            <a:ext cx="1080120" cy="769441"/>
          </a:xfrm>
          <a:prstGeom prst="rect">
            <a:avLst/>
          </a:prstGeom>
          <a:noFill/>
        </p:spPr>
        <p:txBody>
          <a:bodyPr wrap="square" rtlCol="0">
            <a:spAutoFit/>
          </a:bodyPr>
          <a:lstStyle/>
          <a:p>
            <a:pPr algn="ctr"/>
            <a:r>
              <a:rPr lang="fr-FR"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a:cs typeface="Calibri"/>
              </a:rPr>
              <a:t>5</a:t>
            </a:r>
            <a:endParaRPr lang="sv-SE"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a:cs typeface="Calibri"/>
            </a:endParaRPr>
          </a:p>
        </p:txBody>
      </p:sp>
      <p:sp>
        <p:nvSpPr>
          <p:cNvPr id="27" name="Rectangle 26"/>
          <p:cNvSpPr/>
          <p:nvPr/>
        </p:nvSpPr>
        <p:spPr>
          <a:xfrm>
            <a:off x="611560" y="3370640"/>
            <a:ext cx="8537086" cy="1477328"/>
          </a:xfrm>
          <a:prstGeom prst="rect">
            <a:avLst/>
          </a:prstGeom>
        </p:spPr>
        <p:txBody>
          <a:bodyPr wrap="square">
            <a:spAutoFit/>
          </a:bodyPr>
          <a:lstStyle/>
          <a:p>
            <a:r>
              <a:rPr lang="en-US" i="1" dirty="0">
                <a:solidFill>
                  <a:schemeClr val="tx2"/>
                </a:solidFill>
                <a:latin typeface="Avenir Next Medium"/>
                <a:cs typeface="Avenir Next Medium"/>
              </a:rPr>
              <a:t>The review committee acknowledges the decision to have ODH monitors with multiport sampling in the accelerator tunnel but</a:t>
            </a:r>
            <a:r>
              <a:rPr lang="en-US" b="1" i="1" dirty="0">
                <a:solidFill>
                  <a:srgbClr val="FF0000"/>
                </a:solidFill>
                <a:latin typeface="Avenir Next Medium"/>
                <a:cs typeface="Avenir Next Medium"/>
              </a:rPr>
              <a:t> recommends also considering the implementation of ODH monitors with fast sampling (single port) and a longer distance between monitors as well as reducing the number of sirens/strobes which might has been overestimated.</a:t>
            </a:r>
          </a:p>
        </p:txBody>
      </p:sp>
    </p:spTree>
    <p:extLst>
      <p:ext uri="{BB962C8B-B14F-4D97-AF65-F5344CB8AC3E}">
        <p14:creationId xmlns:p14="http://schemas.microsoft.com/office/powerpoint/2010/main" val="40275047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6"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4273" y="297934"/>
            <a:ext cx="8460059" cy="830997"/>
          </a:xfrm>
          <a:prstGeom prst="rect">
            <a:avLst/>
          </a:prstGeom>
        </p:spPr>
        <p:txBody>
          <a:bodyPr wrap="square">
            <a:spAutoFit/>
          </a:bodyPr>
          <a:lstStyle/>
          <a:p>
            <a:r>
              <a:rPr lang="en-US" sz="2800" b="1" dirty="0" smtClean="0">
                <a:solidFill>
                  <a:schemeClr val="tx2"/>
                </a:solidFill>
                <a:latin typeface="Avenir Next Medium"/>
                <a:cs typeface="Avenir Next Medium"/>
              </a:rPr>
              <a:t>Accelerator tunnel</a:t>
            </a:r>
          </a:p>
          <a:p>
            <a:r>
              <a:rPr lang="en-US" sz="2000" b="1" dirty="0" smtClean="0">
                <a:solidFill>
                  <a:schemeClr val="tx2"/>
                </a:solidFill>
                <a:latin typeface="Avenir Next Medium"/>
                <a:cs typeface="Avenir Next Medium"/>
              </a:rPr>
              <a:t>Conceptual design of the Helium collection header</a:t>
            </a:r>
          </a:p>
        </p:txBody>
      </p:sp>
      <p:grpSp>
        <p:nvGrpSpPr>
          <p:cNvPr id="23" name="Group 22"/>
          <p:cNvGrpSpPr/>
          <p:nvPr/>
        </p:nvGrpSpPr>
        <p:grpSpPr>
          <a:xfrm>
            <a:off x="50801" y="2761316"/>
            <a:ext cx="9048750" cy="2673834"/>
            <a:chOff x="50801" y="2761316"/>
            <a:chExt cx="9048750" cy="2673834"/>
          </a:xfrm>
        </p:grpSpPr>
        <p:grpSp>
          <p:nvGrpSpPr>
            <p:cNvPr id="24" name="Group 23"/>
            <p:cNvGrpSpPr/>
            <p:nvPr/>
          </p:nvGrpSpPr>
          <p:grpSpPr>
            <a:xfrm>
              <a:off x="370941" y="4173474"/>
              <a:ext cx="4081864" cy="1261676"/>
              <a:chOff x="1082969" y="3931883"/>
              <a:chExt cx="5175265" cy="1599638"/>
            </a:xfrm>
          </p:grpSpPr>
          <p:grpSp>
            <p:nvGrpSpPr>
              <p:cNvPr id="230" name="Group 229"/>
              <p:cNvGrpSpPr/>
              <p:nvPr/>
            </p:nvGrpSpPr>
            <p:grpSpPr>
              <a:xfrm>
                <a:off x="1377950" y="4762500"/>
                <a:ext cx="984250" cy="450850"/>
                <a:chOff x="1377950" y="4762500"/>
                <a:chExt cx="984250" cy="450850"/>
              </a:xfrm>
            </p:grpSpPr>
            <p:sp>
              <p:nvSpPr>
                <p:cNvPr id="253" name="Rounded Rectangle 252"/>
                <p:cNvSpPr/>
                <p:nvPr/>
              </p:nvSpPr>
              <p:spPr>
                <a:xfrm>
                  <a:off x="1377950" y="4762500"/>
                  <a:ext cx="984250" cy="450850"/>
                </a:xfrm>
                <a:prstGeom prst="roundRect">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4" name="Oval 253"/>
                <p:cNvSpPr/>
                <p:nvPr/>
              </p:nvSpPr>
              <p:spPr>
                <a:xfrm>
                  <a:off x="1485899"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5" name="Oval 254"/>
                <p:cNvSpPr/>
                <p:nvPr/>
              </p:nvSpPr>
              <p:spPr>
                <a:xfrm>
                  <a:off x="1651000"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6" name="Oval 255"/>
                <p:cNvSpPr/>
                <p:nvPr/>
              </p:nvSpPr>
              <p:spPr>
                <a:xfrm>
                  <a:off x="1803402"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7" name="Oval 256"/>
                <p:cNvSpPr/>
                <p:nvPr/>
              </p:nvSpPr>
              <p:spPr>
                <a:xfrm>
                  <a:off x="1972739"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8" name="Oval 257"/>
                <p:cNvSpPr/>
                <p:nvPr/>
              </p:nvSpPr>
              <p:spPr>
                <a:xfrm>
                  <a:off x="2133613"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1" name="Rounded Rectangle 230"/>
              <p:cNvSpPr/>
              <p:nvPr/>
            </p:nvSpPr>
            <p:spPr>
              <a:xfrm>
                <a:off x="1082969" y="3931883"/>
                <a:ext cx="5175265" cy="1599638"/>
              </a:xfrm>
              <a:prstGeom prst="roundRect">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2" name="Group 231"/>
              <p:cNvGrpSpPr/>
              <p:nvPr/>
            </p:nvGrpSpPr>
            <p:grpSpPr>
              <a:xfrm>
                <a:off x="2541411" y="4762500"/>
                <a:ext cx="984250" cy="450850"/>
                <a:chOff x="1377950" y="4773083"/>
                <a:chExt cx="984250" cy="450850"/>
              </a:xfrm>
            </p:grpSpPr>
            <p:sp>
              <p:nvSpPr>
                <p:cNvPr id="247" name="Rounded Rectangle 246"/>
                <p:cNvSpPr/>
                <p:nvPr/>
              </p:nvSpPr>
              <p:spPr>
                <a:xfrm>
                  <a:off x="1377950" y="4773083"/>
                  <a:ext cx="984250" cy="450850"/>
                </a:xfrm>
                <a:prstGeom prst="roundRect">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8" name="Oval 247"/>
                <p:cNvSpPr/>
                <p:nvPr/>
              </p:nvSpPr>
              <p:spPr>
                <a:xfrm>
                  <a:off x="1485899"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9" name="Oval 248"/>
                <p:cNvSpPr/>
                <p:nvPr/>
              </p:nvSpPr>
              <p:spPr>
                <a:xfrm>
                  <a:off x="1651000"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0" name="Oval 249"/>
                <p:cNvSpPr/>
                <p:nvPr/>
              </p:nvSpPr>
              <p:spPr>
                <a:xfrm>
                  <a:off x="1803402"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1" name="Oval 250"/>
                <p:cNvSpPr/>
                <p:nvPr/>
              </p:nvSpPr>
              <p:spPr>
                <a:xfrm>
                  <a:off x="1972739"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2" name="Oval 251"/>
                <p:cNvSpPr/>
                <p:nvPr/>
              </p:nvSpPr>
              <p:spPr>
                <a:xfrm>
                  <a:off x="2133613"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3" name="Group 232"/>
              <p:cNvGrpSpPr/>
              <p:nvPr/>
            </p:nvGrpSpPr>
            <p:grpSpPr>
              <a:xfrm>
                <a:off x="3738739" y="4762500"/>
                <a:ext cx="984250" cy="450850"/>
                <a:chOff x="1377950" y="4762500"/>
                <a:chExt cx="984250" cy="450850"/>
              </a:xfrm>
            </p:grpSpPr>
            <p:sp>
              <p:nvSpPr>
                <p:cNvPr id="241" name="Rounded Rectangle 240"/>
                <p:cNvSpPr/>
                <p:nvPr/>
              </p:nvSpPr>
              <p:spPr>
                <a:xfrm>
                  <a:off x="1377950" y="4762500"/>
                  <a:ext cx="984250" cy="450850"/>
                </a:xfrm>
                <a:prstGeom prst="roundRect">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2" name="Oval 241"/>
                <p:cNvSpPr/>
                <p:nvPr/>
              </p:nvSpPr>
              <p:spPr>
                <a:xfrm>
                  <a:off x="1485899"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3" name="Oval 242"/>
                <p:cNvSpPr/>
                <p:nvPr/>
              </p:nvSpPr>
              <p:spPr>
                <a:xfrm>
                  <a:off x="1651000"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4" name="Oval 243"/>
                <p:cNvSpPr/>
                <p:nvPr/>
              </p:nvSpPr>
              <p:spPr>
                <a:xfrm>
                  <a:off x="1803402"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5" name="Oval 244"/>
                <p:cNvSpPr/>
                <p:nvPr/>
              </p:nvSpPr>
              <p:spPr>
                <a:xfrm>
                  <a:off x="1972739"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6" name="Oval 245"/>
                <p:cNvSpPr/>
                <p:nvPr/>
              </p:nvSpPr>
              <p:spPr>
                <a:xfrm>
                  <a:off x="2133613"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4" name="Group 233"/>
              <p:cNvGrpSpPr/>
              <p:nvPr/>
            </p:nvGrpSpPr>
            <p:grpSpPr>
              <a:xfrm>
                <a:off x="4952294" y="4762500"/>
                <a:ext cx="984250" cy="450850"/>
                <a:chOff x="1377950" y="4762500"/>
                <a:chExt cx="984250" cy="450850"/>
              </a:xfrm>
            </p:grpSpPr>
            <p:sp>
              <p:nvSpPr>
                <p:cNvPr id="235" name="Rounded Rectangle 234"/>
                <p:cNvSpPr/>
                <p:nvPr/>
              </p:nvSpPr>
              <p:spPr>
                <a:xfrm>
                  <a:off x="1377950" y="4762500"/>
                  <a:ext cx="984250" cy="450850"/>
                </a:xfrm>
                <a:prstGeom prst="roundRect">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6" name="Oval 235"/>
                <p:cNvSpPr/>
                <p:nvPr/>
              </p:nvSpPr>
              <p:spPr>
                <a:xfrm>
                  <a:off x="1651000"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7" name="Oval 236"/>
                <p:cNvSpPr/>
                <p:nvPr/>
              </p:nvSpPr>
              <p:spPr>
                <a:xfrm>
                  <a:off x="1803402"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8" name="Oval 237"/>
                <p:cNvSpPr/>
                <p:nvPr/>
              </p:nvSpPr>
              <p:spPr>
                <a:xfrm>
                  <a:off x="1972739"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9" name="Oval 238"/>
                <p:cNvSpPr/>
                <p:nvPr/>
              </p:nvSpPr>
              <p:spPr>
                <a:xfrm>
                  <a:off x="2133613"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0" name="Oval 239"/>
                <p:cNvSpPr/>
                <p:nvPr/>
              </p:nvSpPr>
              <p:spPr>
                <a:xfrm>
                  <a:off x="1485899"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6" name="Rectangle 25"/>
            <p:cNvSpPr/>
            <p:nvPr/>
          </p:nvSpPr>
          <p:spPr>
            <a:xfrm>
              <a:off x="491824" y="4624754"/>
              <a:ext cx="3798126" cy="49287"/>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rot="5400000">
              <a:off x="913525" y="4726672"/>
              <a:ext cx="154579" cy="49287"/>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rot="5400000">
              <a:off x="1832473" y="4728163"/>
              <a:ext cx="154579" cy="49287"/>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rot="5400000">
              <a:off x="2776191" y="4728621"/>
              <a:ext cx="154579" cy="49287"/>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rot="5400000">
              <a:off x="3729665" y="4725237"/>
              <a:ext cx="154579" cy="49287"/>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rot="5400000">
              <a:off x="3474271" y="4267429"/>
              <a:ext cx="665366" cy="49287"/>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rot="5400000">
              <a:off x="3723830" y="3716680"/>
              <a:ext cx="168826" cy="316595"/>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Flowchart: Delay 1"/>
            <p:cNvSpPr/>
            <p:nvPr/>
          </p:nvSpPr>
          <p:spPr>
            <a:xfrm rot="16200000">
              <a:off x="3728541" y="3721389"/>
              <a:ext cx="159404" cy="316596"/>
            </a:xfrm>
            <a:prstGeom prst="flowChartDelay">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nvGrpSpPr>
            <p:cNvPr id="36" name="Group 35"/>
            <p:cNvGrpSpPr/>
            <p:nvPr/>
          </p:nvGrpSpPr>
          <p:grpSpPr>
            <a:xfrm>
              <a:off x="4715189" y="4173473"/>
              <a:ext cx="4081864" cy="1261676"/>
              <a:chOff x="111539" y="4284433"/>
              <a:chExt cx="4390317" cy="1357016"/>
            </a:xfrm>
          </p:grpSpPr>
          <p:grpSp>
            <p:nvGrpSpPr>
              <p:cNvPr id="195" name="Group 194"/>
              <p:cNvGrpSpPr/>
              <p:nvPr/>
            </p:nvGrpSpPr>
            <p:grpSpPr>
              <a:xfrm>
                <a:off x="111539" y="4284433"/>
                <a:ext cx="4390317" cy="1357016"/>
                <a:chOff x="1082969" y="3931883"/>
                <a:chExt cx="5175265" cy="1599638"/>
              </a:xfrm>
            </p:grpSpPr>
            <p:grpSp>
              <p:nvGrpSpPr>
                <p:cNvPr id="201" name="Group 200"/>
                <p:cNvGrpSpPr/>
                <p:nvPr/>
              </p:nvGrpSpPr>
              <p:grpSpPr>
                <a:xfrm>
                  <a:off x="1377950" y="4762500"/>
                  <a:ext cx="984250" cy="450850"/>
                  <a:chOff x="1377950" y="4762500"/>
                  <a:chExt cx="984250" cy="450850"/>
                </a:xfrm>
              </p:grpSpPr>
              <p:sp>
                <p:nvSpPr>
                  <p:cNvPr id="224" name="Rounded Rectangle 223"/>
                  <p:cNvSpPr/>
                  <p:nvPr/>
                </p:nvSpPr>
                <p:spPr>
                  <a:xfrm>
                    <a:off x="1377950" y="4762500"/>
                    <a:ext cx="984250" cy="450850"/>
                  </a:xfrm>
                  <a:prstGeom prst="roundRect">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5" name="Oval 224"/>
                  <p:cNvSpPr/>
                  <p:nvPr/>
                </p:nvSpPr>
                <p:spPr>
                  <a:xfrm>
                    <a:off x="1485899"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6" name="Oval 225"/>
                  <p:cNvSpPr/>
                  <p:nvPr/>
                </p:nvSpPr>
                <p:spPr>
                  <a:xfrm>
                    <a:off x="1651000"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7" name="Oval 226"/>
                  <p:cNvSpPr/>
                  <p:nvPr/>
                </p:nvSpPr>
                <p:spPr>
                  <a:xfrm>
                    <a:off x="1803402"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8" name="Oval 227"/>
                  <p:cNvSpPr/>
                  <p:nvPr/>
                </p:nvSpPr>
                <p:spPr>
                  <a:xfrm>
                    <a:off x="1972739"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9" name="Oval 228"/>
                  <p:cNvSpPr/>
                  <p:nvPr/>
                </p:nvSpPr>
                <p:spPr>
                  <a:xfrm>
                    <a:off x="2133613"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2" name="Rounded Rectangle 201"/>
                <p:cNvSpPr/>
                <p:nvPr/>
              </p:nvSpPr>
              <p:spPr>
                <a:xfrm>
                  <a:off x="1082969" y="3931883"/>
                  <a:ext cx="5175265" cy="1599638"/>
                </a:xfrm>
                <a:prstGeom prst="roundRect">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3" name="Group 202"/>
                <p:cNvGrpSpPr/>
                <p:nvPr/>
              </p:nvGrpSpPr>
              <p:grpSpPr>
                <a:xfrm>
                  <a:off x="2541411" y="4762500"/>
                  <a:ext cx="984250" cy="450850"/>
                  <a:chOff x="1377950" y="4773083"/>
                  <a:chExt cx="984250" cy="450850"/>
                </a:xfrm>
              </p:grpSpPr>
              <p:sp>
                <p:nvSpPr>
                  <p:cNvPr id="218" name="Rounded Rectangle 217"/>
                  <p:cNvSpPr/>
                  <p:nvPr/>
                </p:nvSpPr>
                <p:spPr>
                  <a:xfrm>
                    <a:off x="1377950" y="4773083"/>
                    <a:ext cx="984250" cy="450850"/>
                  </a:xfrm>
                  <a:prstGeom prst="roundRect">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9" name="Oval 218"/>
                  <p:cNvSpPr/>
                  <p:nvPr/>
                </p:nvSpPr>
                <p:spPr>
                  <a:xfrm>
                    <a:off x="1485899"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0" name="Oval 219"/>
                  <p:cNvSpPr/>
                  <p:nvPr/>
                </p:nvSpPr>
                <p:spPr>
                  <a:xfrm>
                    <a:off x="1651000"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1" name="Oval 220"/>
                  <p:cNvSpPr/>
                  <p:nvPr/>
                </p:nvSpPr>
                <p:spPr>
                  <a:xfrm>
                    <a:off x="1803402"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2" name="Oval 221"/>
                  <p:cNvSpPr/>
                  <p:nvPr/>
                </p:nvSpPr>
                <p:spPr>
                  <a:xfrm>
                    <a:off x="1972739"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3" name="Oval 222"/>
                  <p:cNvSpPr/>
                  <p:nvPr/>
                </p:nvSpPr>
                <p:spPr>
                  <a:xfrm>
                    <a:off x="2133613"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4" name="Group 203"/>
                <p:cNvGrpSpPr/>
                <p:nvPr/>
              </p:nvGrpSpPr>
              <p:grpSpPr>
                <a:xfrm>
                  <a:off x="3738739" y="4762500"/>
                  <a:ext cx="984250" cy="450850"/>
                  <a:chOff x="1377950" y="4762500"/>
                  <a:chExt cx="984250" cy="450850"/>
                </a:xfrm>
              </p:grpSpPr>
              <p:sp>
                <p:nvSpPr>
                  <p:cNvPr id="212" name="Rounded Rectangle 211"/>
                  <p:cNvSpPr/>
                  <p:nvPr/>
                </p:nvSpPr>
                <p:spPr>
                  <a:xfrm>
                    <a:off x="1377950" y="4762500"/>
                    <a:ext cx="984250" cy="450850"/>
                  </a:xfrm>
                  <a:prstGeom prst="roundRect">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Oval 212"/>
                  <p:cNvSpPr/>
                  <p:nvPr/>
                </p:nvSpPr>
                <p:spPr>
                  <a:xfrm>
                    <a:off x="1485899"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4" name="Oval 213"/>
                  <p:cNvSpPr/>
                  <p:nvPr/>
                </p:nvSpPr>
                <p:spPr>
                  <a:xfrm>
                    <a:off x="1651000"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5" name="Oval 214"/>
                  <p:cNvSpPr/>
                  <p:nvPr/>
                </p:nvSpPr>
                <p:spPr>
                  <a:xfrm>
                    <a:off x="1803402"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6" name="Oval 215"/>
                  <p:cNvSpPr/>
                  <p:nvPr/>
                </p:nvSpPr>
                <p:spPr>
                  <a:xfrm>
                    <a:off x="1972739"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7" name="Oval 216"/>
                  <p:cNvSpPr/>
                  <p:nvPr/>
                </p:nvSpPr>
                <p:spPr>
                  <a:xfrm>
                    <a:off x="2133613"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5" name="Group 204"/>
                <p:cNvGrpSpPr/>
                <p:nvPr/>
              </p:nvGrpSpPr>
              <p:grpSpPr>
                <a:xfrm>
                  <a:off x="4952294" y="4762500"/>
                  <a:ext cx="984250" cy="450850"/>
                  <a:chOff x="1377950" y="4762500"/>
                  <a:chExt cx="984250" cy="450850"/>
                </a:xfrm>
              </p:grpSpPr>
              <p:sp>
                <p:nvSpPr>
                  <p:cNvPr id="206" name="Rounded Rectangle 205"/>
                  <p:cNvSpPr/>
                  <p:nvPr/>
                </p:nvSpPr>
                <p:spPr>
                  <a:xfrm>
                    <a:off x="1377950" y="4762500"/>
                    <a:ext cx="984250" cy="450850"/>
                  </a:xfrm>
                  <a:prstGeom prst="roundRect">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 name="Oval 206"/>
                  <p:cNvSpPr/>
                  <p:nvPr/>
                </p:nvSpPr>
                <p:spPr>
                  <a:xfrm>
                    <a:off x="1651000"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 name="Oval 207"/>
                  <p:cNvSpPr/>
                  <p:nvPr/>
                </p:nvSpPr>
                <p:spPr>
                  <a:xfrm>
                    <a:off x="1803402"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9" name="Oval 208"/>
                  <p:cNvSpPr/>
                  <p:nvPr/>
                </p:nvSpPr>
                <p:spPr>
                  <a:xfrm>
                    <a:off x="1972739"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0" name="Oval 209"/>
                  <p:cNvSpPr/>
                  <p:nvPr/>
                </p:nvSpPr>
                <p:spPr>
                  <a:xfrm>
                    <a:off x="2133613"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1" name="Oval 210"/>
                  <p:cNvSpPr/>
                  <p:nvPr/>
                </p:nvSpPr>
                <p:spPr>
                  <a:xfrm>
                    <a:off x="1485899"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96" name="Rectangle 195"/>
              <p:cNvSpPr/>
              <p:nvPr/>
            </p:nvSpPr>
            <p:spPr>
              <a:xfrm>
                <a:off x="241557" y="4769814"/>
                <a:ext cx="4085138" cy="53011"/>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 name="Rectangle 196"/>
              <p:cNvSpPr/>
              <p:nvPr/>
            </p:nvSpPr>
            <p:spPr>
              <a:xfrm rot="5400000">
                <a:off x="695124" y="4879434"/>
                <a:ext cx="166260" cy="53011"/>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Rectangle 197"/>
              <p:cNvSpPr/>
              <p:nvPr/>
            </p:nvSpPr>
            <p:spPr>
              <a:xfrm rot="5400000">
                <a:off x="1683514" y="4881038"/>
                <a:ext cx="166260" cy="53011"/>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Rectangle 198"/>
              <p:cNvSpPr/>
              <p:nvPr/>
            </p:nvSpPr>
            <p:spPr>
              <a:xfrm rot="5400000">
                <a:off x="2698546" y="4881530"/>
                <a:ext cx="166260" cy="53011"/>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Rectangle 199"/>
              <p:cNvSpPr/>
              <p:nvPr/>
            </p:nvSpPr>
            <p:spPr>
              <a:xfrm rot="5400000">
                <a:off x="3724071" y="4877890"/>
                <a:ext cx="166260" cy="53011"/>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7" name="Rectangle 36"/>
            <p:cNvSpPr/>
            <p:nvPr/>
          </p:nvSpPr>
          <p:spPr>
            <a:xfrm>
              <a:off x="50801" y="4956729"/>
              <a:ext cx="9048750" cy="89783"/>
            </a:xfrm>
            <a:prstGeom prst="rect">
              <a:avLst/>
            </a:prstGeom>
            <a:solidFill>
              <a:schemeClr val="bg1"/>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8" name="Group 37"/>
            <p:cNvGrpSpPr/>
            <p:nvPr/>
          </p:nvGrpSpPr>
          <p:grpSpPr>
            <a:xfrm>
              <a:off x="827817" y="3785850"/>
              <a:ext cx="319548" cy="838901"/>
              <a:chOff x="2282233" y="3867522"/>
              <a:chExt cx="343695" cy="902294"/>
            </a:xfrm>
          </p:grpSpPr>
          <p:sp>
            <p:nvSpPr>
              <p:cNvPr id="192" name="Rectangle 191"/>
              <p:cNvSpPr/>
              <p:nvPr/>
            </p:nvSpPr>
            <p:spPr>
              <a:xfrm rot="5400000">
                <a:off x="2097846" y="4385488"/>
                <a:ext cx="715644" cy="53011"/>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Rectangle 192"/>
              <p:cNvSpPr/>
              <p:nvPr/>
            </p:nvSpPr>
            <p:spPr>
              <a:xfrm rot="5400000">
                <a:off x="2361701" y="3788054"/>
                <a:ext cx="181584" cy="340519"/>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Flowchart: Delay 43"/>
              <p:cNvSpPr/>
              <p:nvPr/>
            </p:nvSpPr>
            <p:spPr>
              <a:xfrm rot="16200000">
                <a:off x="2369943" y="3793119"/>
                <a:ext cx="171450" cy="340520"/>
              </a:xfrm>
              <a:prstGeom prst="flowChartDelay">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39" name="Group 38"/>
            <p:cNvGrpSpPr/>
            <p:nvPr/>
          </p:nvGrpSpPr>
          <p:grpSpPr>
            <a:xfrm>
              <a:off x="4500841" y="4911141"/>
              <a:ext cx="144731" cy="135371"/>
              <a:chOff x="3165072" y="1799805"/>
              <a:chExt cx="1079501" cy="1009690"/>
            </a:xfrm>
          </p:grpSpPr>
          <p:sp>
            <p:nvSpPr>
              <p:cNvPr id="188" name="Isosceles Triangle 187"/>
              <p:cNvSpPr/>
              <p:nvPr/>
            </p:nvSpPr>
            <p:spPr>
              <a:xfrm rot="5400000">
                <a:off x="3117826" y="2222500"/>
                <a:ext cx="634241" cy="539750"/>
              </a:xfrm>
              <a:prstGeom prst="triangle">
                <a:avLst/>
              </a:prstGeom>
              <a:solidFill>
                <a:schemeClr val="bg1"/>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89" name="Isosceles Triangle 188"/>
              <p:cNvSpPr/>
              <p:nvPr/>
            </p:nvSpPr>
            <p:spPr>
              <a:xfrm rot="16200000">
                <a:off x="3657577" y="2222500"/>
                <a:ext cx="634241" cy="539750"/>
              </a:xfrm>
              <a:prstGeom prst="triangle">
                <a:avLst/>
              </a:prstGeom>
              <a:solidFill>
                <a:schemeClr val="bg1"/>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190" name="Straight Connector 189"/>
              <p:cNvCxnSpPr/>
              <p:nvPr/>
            </p:nvCxnSpPr>
            <p:spPr>
              <a:xfrm flipV="1">
                <a:off x="3703590" y="2070100"/>
                <a:ext cx="0" cy="422276"/>
              </a:xfrm>
              <a:prstGeom prst="line">
                <a:avLst/>
              </a:prstGeom>
              <a:solidFill>
                <a:schemeClr val="bg1"/>
              </a:solidFill>
              <a:ln cap="rnd">
                <a:solidFill>
                  <a:schemeClr val="tx1"/>
                </a:solidFill>
              </a:ln>
              <a:effectLst/>
            </p:spPr>
            <p:style>
              <a:lnRef idx="1">
                <a:schemeClr val="accent1"/>
              </a:lnRef>
              <a:fillRef idx="3">
                <a:schemeClr val="accent1"/>
              </a:fillRef>
              <a:effectRef idx="2">
                <a:schemeClr val="accent1"/>
              </a:effectRef>
              <a:fontRef idx="minor">
                <a:schemeClr val="lt1"/>
              </a:fontRef>
            </p:style>
          </p:cxnSp>
          <p:sp>
            <p:nvSpPr>
              <p:cNvPr id="191" name="Rectangle 190"/>
              <p:cNvSpPr/>
              <p:nvPr/>
            </p:nvSpPr>
            <p:spPr>
              <a:xfrm rot="5400000">
                <a:off x="3570452" y="1633282"/>
                <a:ext cx="270295" cy="603341"/>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0" name="Rectangle 39"/>
            <p:cNvSpPr/>
            <p:nvPr/>
          </p:nvSpPr>
          <p:spPr>
            <a:xfrm rot="5400000">
              <a:off x="4999649" y="4267427"/>
              <a:ext cx="665365" cy="49287"/>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rot="5400000">
              <a:off x="5244966" y="3711967"/>
              <a:ext cx="168826" cy="316595"/>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Flowchart: Delay 43"/>
            <p:cNvSpPr/>
            <p:nvPr/>
          </p:nvSpPr>
          <p:spPr>
            <a:xfrm rot="16200000">
              <a:off x="5252629" y="3716676"/>
              <a:ext cx="159404" cy="316596"/>
            </a:xfrm>
            <a:prstGeom prst="flowChartDelay">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nvGrpSpPr>
            <p:cNvPr id="43" name="Group 42"/>
            <p:cNvGrpSpPr/>
            <p:nvPr/>
          </p:nvGrpSpPr>
          <p:grpSpPr>
            <a:xfrm>
              <a:off x="7987307" y="3782305"/>
              <a:ext cx="319548" cy="838901"/>
              <a:chOff x="2282233" y="3867522"/>
              <a:chExt cx="343695" cy="902294"/>
            </a:xfrm>
          </p:grpSpPr>
          <p:sp>
            <p:nvSpPr>
              <p:cNvPr id="185" name="Rectangle 184"/>
              <p:cNvSpPr/>
              <p:nvPr/>
            </p:nvSpPr>
            <p:spPr>
              <a:xfrm rot="5400000">
                <a:off x="2097846" y="4385488"/>
                <a:ext cx="715644" cy="53011"/>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Rectangle 185"/>
              <p:cNvSpPr/>
              <p:nvPr/>
            </p:nvSpPr>
            <p:spPr>
              <a:xfrm rot="5400000">
                <a:off x="2361701" y="3788054"/>
                <a:ext cx="181584" cy="340519"/>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Flowchart: Delay 43"/>
              <p:cNvSpPr/>
              <p:nvPr/>
            </p:nvSpPr>
            <p:spPr>
              <a:xfrm rot="16200000">
                <a:off x="2369943" y="3793119"/>
                <a:ext cx="171450" cy="340520"/>
              </a:xfrm>
              <a:prstGeom prst="flowChartDelay">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sp>
          <p:nvSpPr>
            <p:cNvPr id="44" name="Rectangle 43"/>
            <p:cNvSpPr/>
            <p:nvPr/>
          </p:nvSpPr>
          <p:spPr>
            <a:xfrm rot="5400000" flipV="1">
              <a:off x="3682932" y="3521676"/>
              <a:ext cx="244827" cy="40165"/>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5" name="Group 44"/>
            <p:cNvGrpSpPr/>
            <p:nvPr/>
          </p:nvGrpSpPr>
          <p:grpSpPr>
            <a:xfrm>
              <a:off x="972074" y="4546019"/>
              <a:ext cx="2852742" cy="247065"/>
              <a:chOff x="676458" y="4685130"/>
              <a:chExt cx="3068315" cy="265735"/>
            </a:xfrm>
          </p:grpSpPr>
          <p:sp>
            <p:nvSpPr>
              <p:cNvPr id="181" name="Rectangle 180"/>
              <p:cNvSpPr/>
              <p:nvPr/>
            </p:nvSpPr>
            <p:spPr>
              <a:xfrm rot="5400000" flipV="1">
                <a:off x="3643973" y="4746330"/>
                <a:ext cx="162000" cy="39600"/>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 name="Rectangle 181"/>
              <p:cNvSpPr/>
              <p:nvPr/>
            </p:nvSpPr>
            <p:spPr>
              <a:xfrm rot="5400000" flipV="1">
                <a:off x="2618680" y="4850065"/>
                <a:ext cx="162000" cy="39600"/>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Rectangle 182"/>
              <p:cNvSpPr/>
              <p:nvPr/>
            </p:nvSpPr>
            <p:spPr>
              <a:xfrm rot="5400000" flipV="1">
                <a:off x="1603648" y="4849666"/>
                <a:ext cx="162000" cy="39600"/>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Rectangle 183"/>
              <p:cNvSpPr/>
              <p:nvPr/>
            </p:nvSpPr>
            <p:spPr>
              <a:xfrm rot="5400000" flipV="1">
                <a:off x="615258" y="4811965"/>
                <a:ext cx="162000" cy="39600"/>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706234" y="4932882"/>
              <a:ext cx="575775" cy="140705"/>
              <a:chOff x="390529" y="5101226"/>
              <a:chExt cx="619285" cy="151338"/>
            </a:xfrm>
          </p:grpSpPr>
          <p:sp>
            <p:nvSpPr>
              <p:cNvPr id="176" name="Rectangle 175"/>
              <p:cNvSpPr/>
              <p:nvPr/>
            </p:nvSpPr>
            <p:spPr>
              <a:xfrm rot="5400000" flipV="1">
                <a:off x="357807" y="5148486"/>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Rectangle 176"/>
              <p:cNvSpPr/>
              <p:nvPr/>
            </p:nvSpPr>
            <p:spPr>
              <a:xfrm rot="5400000" flipV="1">
                <a:off x="494928" y="5135241"/>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Rectangle 177"/>
              <p:cNvSpPr/>
              <p:nvPr/>
            </p:nvSpPr>
            <p:spPr>
              <a:xfrm rot="5400000" flipV="1">
                <a:off x="628119" y="5139305"/>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Rectangle 178"/>
              <p:cNvSpPr/>
              <p:nvPr/>
            </p:nvSpPr>
            <p:spPr>
              <a:xfrm rot="5400000" flipV="1">
                <a:off x="770994" y="5139305"/>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Rectangle 179"/>
              <p:cNvSpPr/>
              <p:nvPr/>
            </p:nvSpPr>
            <p:spPr>
              <a:xfrm rot="5400000" flipV="1">
                <a:off x="905736" y="5133948"/>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7" name="Group 46"/>
            <p:cNvGrpSpPr/>
            <p:nvPr/>
          </p:nvGrpSpPr>
          <p:grpSpPr>
            <a:xfrm>
              <a:off x="1625015" y="4929488"/>
              <a:ext cx="575775" cy="140705"/>
              <a:chOff x="390529" y="5101226"/>
              <a:chExt cx="619285" cy="151338"/>
            </a:xfrm>
          </p:grpSpPr>
          <p:sp>
            <p:nvSpPr>
              <p:cNvPr id="171" name="Rectangle 170"/>
              <p:cNvSpPr/>
              <p:nvPr/>
            </p:nvSpPr>
            <p:spPr>
              <a:xfrm rot="5400000" flipV="1">
                <a:off x="357807" y="5148486"/>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Rectangle 171"/>
              <p:cNvSpPr/>
              <p:nvPr/>
            </p:nvSpPr>
            <p:spPr>
              <a:xfrm rot="5400000" flipV="1">
                <a:off x="494928" y="5135241"/>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Rectangle 172"/>
              <p:cNvSpPr/>
              <p:nvPr/>
            </p:nvSpPr>
            <p:spPr>
              <a:xfrm rot="5400000" flipV="1">
                <a:off x="628119" y="5139305"/>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 name="Rectangle 173"/>
              <p:cNvSpPr/>
              <p:nvPr/>
            </p:nvSpPr>
            <p:spPr>
              <a:xfrm rot="5400000" flipV="1">
                <a:off x="770994" y="5139305"/>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Rectangle 174"/>
              <p:cNvSpPr/>
              <p:nvPr/>
            </p:nvSpPr>
            <p:spPr>
              <a:xfrm rot="5400000" flipV="1">
                <a:off x="905736" y="5133948"/>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2570459" y="4935898"/>
              <a:ext cx="575775" cy="140705"/>
              <a:chOff x="390529" y="5101226"/>
              <a:chExt cx="619285" cy="151338"/>
            </a:xfrm>
          </p:grpSpPr>
          <p:sp>
            <p:nvSpPr>
              <p:cNvPr id="166" name="Rectangle 165"/>
              <p:cNvSpPr/>
              <p:nvPr/>
            </p:nvSpPr>
            <p:spPr>
              <a:xfrm rot="5400000" flipV="1">
                <a:off x="357807" y="5148486"/>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 name="Rectangle 166"/>
              <p:cNvSpPr/>
              <p:nvPr/>
            </p:nvSpPr>
            <p:spPr>
              <a:xfrm rot="5400000" flipV="1">
                <a:off x="494928" y="5135241"/>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 name="Rectangle 167"/>
              <p:cNvSpPr/>
              <p:nvPr/>
            </p:nvSpPr>
            <p:spPr>
              <a:xfrm rot="5400000" flipV="1">
                <a:off x="628119" y="5139305"/>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Rectangle 168"/>
              <p:cNvSpPr/>
              <p:nvPr/>
            </p:nvSpPr>
            <p:spPr>
              <a:xfrm rot="5400000" flipV="1">
                <a:off x="770994" y="5139305"/>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 name="Rectangle 169"/>
              <p:cNvSpPr/>
              <p:nvPr/>
            </p:nvSpPr>
            <p:spPr>
              <a:xfrm rot="5400000" flipV="1">
                <a:off x="905736" y="5133948"/>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3526101" y="4927362"/>
              <a:ext cx="575775" cy="140705"/>
              <a:chOff x="390529" y="5101226"/>
              <a:chExt cx="619285" cy="151338"/>
            </a:xfrm>
          </p:grpSpPr>
          <p:sp>
            <p:nvSpPr>
              <p:cNvPr id="161" name="Rectangle 160"/>
              <p:cNvSpPr/>
              <p:nvPr/>
            </p:nvSpPr>
            <p:spPr>
              <a:xfrm rot="5400000" flipV="1">
                <a:off x="357807" y="5148486"/>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 name="Rectangle 161"/>
              <p:cNvSpPr/>
              <p:nvPr/>
            </p:nvSpPr>
            <p:spPr>
              <a:xfrm rot="5400000" flipV="1">
                <a:off x="494928" y="5135241"/>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Rectangle 162"/>
              <p:cNvSpPr/>
              <p:nvPr/>
            </p:nvSpPr>
            <p:spPr>
              <a:xfrm rot="5400000" flipV="1">
                <a:off x="628119" y="5139305"/>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 name="Rectangle 163"/>
              <p:cNvSpPr/>
              <p:nvPr/>
            </p:nvSpPr>
            <p:spPr>
              <a:xfrm rot="5400000" flipV="1">
                <a:off x="770994" y="5139305"/>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Rectangle 164"/>
              <p:cNvSpPr/>
              <p:nvPr/>
            </p:nvSpPr>
            <p:spPr>
              <a:xfrm rot="5400000" flipV="1">
                <a:off x="905736" y="5133948"/>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5053292" y="4929125"/>
              <a:ext cx="575775" cy="140705"/>
              <a:chOff x="390529" y="5101226"/>
              <a:chExt cx="619285" cy="151338"/>
            </a:xfrm>
          </p:grpSpPr>
          <p:sp>
            <p:nvSpPr>
              <p:cNvPr id="156" name="Rectangle 155"/>
              <p:cNvSpPr/>
              <p:nvPr/>
            </p:nvSpPr>
            <p:spPr>
              <a:xfrm rot="5400000" flipV="1">
                <a:off x="357807" y="5148486"/>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Rectangle 156"/>
              <p:cNvSpPr/>
              <p:nvPr/>
            </p:nvSpPr>
            <p:spPr>
              <a:xfrm rot="5400000" flipV="1">
                <a:off x="494928" y="5135241"/>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Rectangle 157"/>
              <p:cNvSpPr/>
              <p:nvPr/>
            </p:nvSpPr>
            <p:spPr>
              <a:xfrm rot="5400000" flipV="1">
                <a:off x="628119" y="5139305"/>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Rectangle 158"/>
              <p:cNvSpPr/>
              <p:nvPr/>
            </p:nvSpPr>
            <p:spPr>
              <a:xfrm rot="5400000" flipV="1">
                <a:off x="770994" y="5139305"/>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Rectangle 159"/>
              <p:cNvSpPr/>
              <p:nvPr/>
            </p:nvSpPr>
            <p:spPr>
              <a:xfrm rot="5400000" flipV="1">
                <a:off x="905736" y="5133948"/>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1" name="Group 50"/>
            <p:cNvGrpSpPr/>
            <p:nvPr/>
          </p:nvGrpSpPr>
          <p:grpSpPr>
            <a:xfrm>
              <a:off x="5965240" y="4929101"/>
              <a:ext cx="575775" cy="140705"/>
              <a:chOff x="390529" y="5101226"/>
              <a:chExt cx="619285" cy="151338"/>
            </a:xfrm>
          </p:grpSpPr>
          <p:sp>
            <p:nvSpPr>
              <p:cNvPr id="151" name="Rectangle 150"/>
              <p:cNvSpPr/>
              <p:nvPr/>
            </p:nvSpPr>
            <p:spPr>
              <a:xfrm rot="5400000" flipV="1">
                <a:off x="357807" y="5148486"/>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Rectangle 151"/>
              <p:cNvSpPr/>
              <p:nvPr/>
            </p:nvSpPr>
            <p:spPr>
              <a:xfrm rot="5400000" flipV="1">
                <a:off x="494928" y="5135241"/>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Rectangle 152"/>
              <p:cNvSpPr/>
              <p:nvPr/>
            </p:nvSpPr>
            <p:spPr>
              <a:xfrm rot="5400000" flipV="1">
                <a:off x="628119" y="5139305"/>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Rectangle 153"/>
              <p:cNvSpPr/>
              <p:nvPr/>
            </p:nvSpPr>
            <p:spPr>
              <a:xfrm rot="5400000" flipV="1">
                <a:off x="770994" y="5139305"/>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 name="Rectangle 154"/>
              <p:cNvSpPr/>
              <p:nvPr/>
            </p:nvSpPr>
            <p:spPr>
              <a:xfrm rot="5400000" flipV="1">
                <a:off x="905736" y="5133948"/>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6914322" y="4928894"/>
              <a:ext cx="575775" cy="140705"/>
              <a:chOff x="390529" y="5101226"/>
              <a:chExt cx="619285" cy="151338"/>
            </a:xfrm>
          </p:grpSpPr>
          <p:sp>
            <p:nvSpPr>
              <p:cNvPr id="146" name="Rectangle 145"/>
              <p:cNvSpPr/>
              <p:nvPr/>
            </p:nvSpPr>
            <p:spPr>
              <a:xfrm rot="5400000" flipV="1">
                <a:off x="357807" y="5148486"/>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Rectangle 146"/>
              <p:cNvSpPr/>
              <p:nvPr/>
            </p:nvSpPr>
            <p:spPr>
              <a:xfrm rot="5400000" flipV="1">
                <a:off x="494928" y="5135241"/>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Rectangle 147"/>
              <p:cNvSpPr/>
              <p:nvPr/>
            </p:nvSpPr>
            <p:spPr>
              <a:xfrm rot="5400000" flipV="1">
                <a:off x="628119" y="5139305"/>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Rectangle 148"/>
              <p:cNvSpPr/>
              <p:nvPr/>
            </p:nvSpPr>
            <p:spPr>
              <a:xfrm rot="5400000" flipV="1">
                <a:off x="770994" y="5139305"/>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Rectangle 149"/>
              <p:cNvSpPr/>
              <p:nvPr/>
            </p:nvSpPr>
            <p:spPr>
              <a:xfrm rot="5400000" flipV="1">
                <a:off x="905736" y="5133948"/>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3" name="Group 52"/>
            <p:cNvGrpSpPr/>
            <p:nvPr/>
          </p:nvGrpSpPr>
          <p:grpSpPr>
            <a:xfrm>
              <a:off x="7872320" y="4938021"/>
              <a:ext cx="575775" cy="140705"/>
              <a:chOff x="390529" y="5101226"/>
              <a:chExt cx="619285" cy="151338"/>
            </a:xfrm>
          </p:grpSpPr>
          <p:sp>
            <p:nvSpPr>
              <p:cNvPr id="141" name="Rectangle 140"/>
              <p:cNvSpPr/>
              <p:nvPr/>
            </p:nvSpPr>
            <p:spPr>
              <a:xfrm rot="5400000" flipV="1">
                <a:off x="357807" y="5148486"/>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Rectangle 141"/>
              <p:cNvSpPr/>
              <p:nvPr/>
            </p:nvSpPr>
            <p:spPr>
              <a:xfrm rot="5400000" flipV="1">
                <a:off x="494928" y="5135241"/>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Rectangle 142"/>
              <p:cNvSpPr/>
              <p:nvPr/>
            </p:nvSpPr>
            <p:spPr>
              <a:xfrm rot="5400000" flipV="1">
                <a:off x="628119" y="5139305"/>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Rectangle 143"/>
              <p:cNvSpPr/>
              <p:nvPr/>
            </p:nvSpPr>
            <p:spPr>
              <a:xfrm rot="5400000" flipV="1">
                <a:off x="770994" y="5139305"/>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Rectangle 144"/>
              <p:cNvSpPr/>
              <p:nvPr/>
            </p:nvSpPr>
            <p:spPr>
              <a:xfrm rot="5400000" flipV="1">
                <a:off x="905736" y="5133948"/>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4" name="Group 53"/>
            <p:cNvGrpSpPr/>
            <p:nvPr/>
          </p:nvGrpSpPr>
          <p:grpSpPr>
            <a:xfrm>
              <a:off x="5316812" y="4537991"/>
              <a:ext cx="2852742" cy="247065"/>
              <a:chOff x="676458" y="4685130"/>
              <a:chExt cx="3068315" cy="265735"/>
            </a:xfrm>
          </p:grpSpPr>
          <p:sp>
            <p:nvSpPr>
              <p:cNvPr id="137" name="Rectangle 136"/>
              <p:cNvSpPr/>
              <p:nvPr/>
            </p:nvSpPr>
            <p:spPr>
              <a:xfrm rot="5400000" flipV="1">
                <a:off x="3643973" y="4746330"/>
                <a:ext cx="162000" cy="39600"/>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Rectangle 137"/>
              <p:cNvSpPr/>
              <p:nvPr/>
            </p:nvSpPr>
            <p:spPr>
              <a:xfrm rot="5400000" flipV="1">
                <a:off x="2618680" y="4850065"/>
                <a:ext cx="162000" cy="39600"/>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Rectangle 138"/>
              <p:cNvSpPr/>
              <p:nvPr/>
            </p:nvSpPr>
            <p:spPr>
              <a:xfrm rot="5400000" flipV="1">
                <a:off x="1603648" y="4849666"/>
                <a:ext cx="162000" cy="39600"/>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Rectangle 139"/>
              <p:cNvSpPr/>
              <p:nvPr/>
            </p:nvSpPr>
            <p:spPr>
              <a:xfrm rot="5400000" flipV="1">
                <a:off x="615258" y="4811965"/>
                <a:ext cx="162000" cy="39600"/>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5" name="Isosceles Triangle 54"/>
            <p:cNvSpPr/>
            <p:nvPr/>
          </p:nvSpPr>
          <p:spPr>
            <a:xfrm rot="5400000">
              <a:off x="88038" y="4969247"/>
              <a:ext cx="85034" cy="72365"/>
            </a:xfrm>
            <a:prstGeom prst="triangle">
              <a:avLst/>
            </a:prstGeom>
            <a:solidFill>
              <a:schemeClr val="bg1"/>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56" name="Isosceles Triangle 55"/>
            <p:cNvSpPr/>
            <p:nvPr/>
          </p:nvSpPr>
          <p:spPr>
            <a:xfrm rot="16200000">
              <a:off x="160403" y="4969247"/>
              <a:ext cx="85034" cy="72365"/>
            </a:xfrm>
            <a:prstGeom prst="triangle">
              <a:avLst/>
            </a:prstGeom>
            <a:solidFill>
              <a:schemeClr val="bg1"/>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57" name="Straight Connector 56"/>
            <p:cNvCxnSpPr/>
            <p:nvPr/>
          </p:nvCxnSpPr>
          <p:spPr>
            <a:xfrm flipV="1">
              <a:off x="166572" y="4948815"/>
              <a:ext cx="0" cy="56615"/>
            </a:xfrm>
            <a:prstGeom prst="line">
              <a:avLst/>
            </a:prstGeom>
            <a:solidFill>
              <a:schemeClr val="bg1"/>
            </a:solidFill>
            <a:ln cap="rnd">
              <a:solidFill>
                <a:schemeClr val="tx1"/>
              </a:solidFill>
            </a:ln>
            <a:effectLst/>
          </p:spPr>
          <p:style>
            <a:lnRef idx="1">
              <a:schemeClr val="accent1"/>
            </a:lnRef>
            <a:fillRef idx="3">
              <a:schemeClr val="accent1"/>
            </a:fillRef>
            <a:effectRef idx="2">
              <a:schemeClr val="accent1"/>
            </a:effectRef>
            <a:fontRef idx="minor">
              <a:schemeClr val="lt1"/>
            </a:fontRef>
          </p:style>
        </p:cxnSp>
        <p:sp>
          <p:nvSpPr>
            <p:cNvPr id="58" name="Rectangle 57"/>
            <p:cNvSpPr/>
            <p:nvPr/>
          </p:nvSpPr>
          <p:spPr>
            <a:xfrm rot="5400000">
              <a:off x="148722" y="4890250"/>
              <a:ext cx="36239" cy="80891"/>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Isosceles Triangle 58"/>
            <p:cNvSpPr/>
            <p:nvPr/>
          </p:nvSpPr>
          <p:spPr>
            <a:xfrm rot="5400000">
              <a:off x="8910933" y="4967813"/>
              <a:ext cx="85034" cy="72365"/>
            </a:xfrm>
            <a:prstGeom prst="triangle">
              <a:avLst/>
            </a:prstGeom>
            <a:solidFill>
              <a:schemeClr val="bg1"/>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60" name="Isosceles Triangle 59"/>
            <p:cNvSpPr/>
            <p:nvPr/>
          </p:nvSpPr>
          <p:spPr>
            <a:xfrm rot="16200000">
              <a:off x="8983298" y="4967813"/>
              <a:ext cx="85034" cy="72365"/>
            </a:xfrm>
            <a:prstGeom prst="triangle">
              <a:avLst/>
            </a:prstGeom>
            <a:solidFill>
              <a:schemeClr val="bg1"/>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61" name="Straight Connector 60"/>
            <p:cNvCxnSpPr/>
            <p:nvPr/>
          </p:nvCxnSpPr>
          <p:spPr>
            <a:xfrm flipV="1">
              <a:off x="8989467" y="4947381"/>
              <a:ext cx="0" cy="56615"/>
            </a:xfrm>
            <a:prstGeom prst="line">
              <a:avLst/>
            </a:prstGeom>
            <a:solidFill>
              <a:schemeClr val="bg1"/>
            </a:solidFill>
            <a:ln cap="rnd">
              <a:solidFill>
                <a:schemeClr val="tx1"/>
              </a:solidFill>
            </a:ln>
            <a:effectLst/>
          </p:spPr>
          <p:style>
            <a:lnRef idx="1">
              <a:schemeClr val="accent1"/>
            </a:lnRef>
            <a:fillRef idx="3">
              <a:schemeClr val="accent1"/>
            </a:fillRef>
            <a:effectRef idx="2">
              <a:schemeClr val="accent1"/>
            </a:effectRef>
            <a:fontRef idx="minor">
              <a:schemeClr val="lt1"/>
            </a:fontRef>
          </p:style>
        </p:cxnSp>
        <p:sp>
          <p:nvSpPr>
            <p:cNvPr id="62" name="Rectangle 61"/>
            <p:cNvSpPr/>
            <p:nvPr/>
          </p:nvSpPr>
          <p:spPr>
            <a:xfrm rot="5400000">
              <a:off x="8971617" y="4888816"/>
              <a:ext cx="36239" cy="80891"/>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3" name="Straight Connector 62"/>
            <p:cNvCxnSpPr/>
            <p:nvPr/>
          </p:nvCxnSpPr>
          <p:spPr>
            <a:xfrm>
              <a:off x="415549" y="3228342"/>
              <a:ext cx="8354141" cy="0"/>
            </a:xfrm>
            <a:prstGeom prst="line">
              <a:avLst/>
            </a:prstGeom>
            <a:solidFill>
              <a:schemeClr val="bg1"/>
            </a:solidFill>
            <a:ln cap="rnd">
              <a:solidFill>
                <a:schemeClr val="tx1"/>
              </a:solidFill>
            </a:ln>
            <a:effectLst/>
          </p:spPr>
          <p:style>
            <a:lnRef idx="1">
              <a:schemeClr val="accent1"/>
            </a:lnRef>
            <a:fillRef idx="3">
              <a:schemeClr val="accent1"/>
            </a:fillRef>
            <a:effectRef idx="2">
              <a:schemeClr val="accent1"/>
            </a:effectRef>
            <a:fontRef idx="minor">
              <a:schemeClr val="lt1"/>
            </a:fontRef>
          </p:style>
        </p:cxnSp>
        <p:cxnSp>
          <p:nvCxnSpPr>
            <p:cNvPr id="64" name="Straight Connector 63"/>
            <p:cNvCxnSpPr/>
            <p:nvPr/>
          </p:nvCxnSpPr>
          <p:spPr>
            <a:xfrm>
              <a:off x="3792564" y="2825404"/>
              <a:ext cx="1558018" cy="0"/>
            </a:xfrm>
            <a:prstGeom prst="line">
              <a:avLst/>
            </a:prstGeom>
            <a:solidFill>
              <a:schemeClr val="bg1"/>
            </a:solidFill>
            <a:ln cap="rnd">
              <a:solidFill>
                <a:schemeClr val="tx1"/>
              </a:solidFill>
            </a:ln>
            <a:effectLst/>
          </p:spPr>
          <p:style>
            <a:lnRef idx="1">
              <a:schemeClr val="accent1"/>
            </a:lnRef>
            <a:fillRef idx="3">
              <a:schemeClr val="accent1"/>
            </a:fillRef>
            <a:effectRef idx="2">
              <a:schemeClr val="accent1"/>
            </a:effectRef>
            <a:fontRef idx="minor">
              <a:schemeClr val="lt1"/>
            </a:fontRef>
          </p:style>
        </p:cxnSp>
        <p:cxnSp>
          <p:nvCxnSpPr>
            <p:cNvPr id="65" name="Straight Connector 64"/>
            <p:cNvCxnSpPr/>
            <p:nvPr/>
          </p:nvCxnSpPr>
          <p:spPr>
            <a:xfrm flipV="1">
              <a:off x="3787997" y="2767841"/>
              <a:ext cx="0" cy="115125"/>
            </a:xfrm>
            <a:prstGeom prst="line">
              <a:avLst/>
            </a:prstGeom>
            <a:solidFill>
              <a:schemeClr val="bg1"/>
            </a:solidFill>
            <a:ln cap="rnd">
              <a:solidFill>
                <a:schemeClr val="tx1"/>
              </a:solidFill>
            </a:ln>
            <a:effectLst/>
          </p:spPr>
          <p:style>
            <a:lnRef idx="1">
              <a:schemeClr val="accent1"/>
            </a:lnRef>
            <a:fillRef idx="3">
              <a:schemeClr val="accent1"/>
            </a:fillRef>
            <a:effectRef idx="2">
              <a:schemeClr val="accent1"/>
            </a:effectRef>
            <a:fontRef idx="minor">
              <a:schemeClr val="lt1"/>
            </a:fontRef>
          </p:style>
        </p:cxnSp>
        <p:cxnSp>
          <p:nvCxnSpPr>
            <p:cNvPr id="66" name="Straight Connector 65"/>
            <p:cNvCxnSpPr/>
            <p:nvPr/>
          </p:nvCxnSpPr>
          <p:spPr>
            <a:xfrm flipV="1">
              <a:off x="5350582" y="2761316"/>
              <a:ext cx="0" cy="115125"/>
            </a:xfrm>
            <a:prstGeom prst="line">
              <a:avLst/>
            </a:prstGeom>
            <a:solidFill>
              <a:schemeClr val="bg1"/>
            </a:solidFill>
            <a:ln cap="rnd">
              <a:solidFill>
                <a:schemeClr val="tx1"/>
              </a:solidFill>
            </a:ln>
            <a:effectLst/>
          </p:spPr>
          <p:style>
            <a:lnRef idx="1">
              <a:schemeClr val="accent1"/>
            </a:lnRef>
            <a:fillRef idx="3">
              <a:schemeClr val="accent1"/>
            </a:fillRef>
            <a:effectRef idx="2">
              <a:schemeClr val="accent1"/>
            </a:effectRef>
            <a:fontRef idx="minor">
              <a:schemeClr val="lt1"/>
            </a:fontRef>
          </p:style>
        </p:cxnSp>
        <p:cxnSp>
          <p:nvCxnSpPr>
            <p:cNvPr id="67" name="Straight Connector 66"/>
            <p:cNvCxnSpPr/>
            <p:nvPr/>
          </p:nvCxnSpPr>
          <p:spPr>
            <a:xfrm>
              <a:off x="5350582" y="2825404"/>
              <a:ext cx="3419108" cy="0"/>
            </a:xfrm>
            <a:prstGeom prst="line">
              <a:avLst/>
            </a:prstGeom>
            <a:solidFill>
              <a:schemeClr val="bg1"/>
            </a:solidFill>
            <a:ln cap="rnd">
              <a:solidFill>
                <a:schemeClr val="tx1"/>
              </a:solidFill>
            </a:ln>
            <a:effectLst/>
          </p:spPr>
          <p:style>
            <a:lnRef idx="1">
              <a:schemeClr val="accent1"/>
            </a:lnRef>
            <a:fillRef idx="3">
              <a:schemeClr val="accent1"/>
            </a:fillRef>
            <a:effectRef idx="2">
              <a:schemeClr val="accent1"/>
            </a:effectRef>
            <a:fontRef idx="minor">
              <a:schemeClr val="lt1"/>
            </a:fontRef>
          </p:style>
        </p:cxnSp>
        <p:cxnSp>
          <p:nvCxnSpPr>
            <p:cNvPr id="68" name="Straight Connector 67"/>
            <p:cNvCxnSpPr/>
            <p:nvPr/>
          </p:nvCxnSpPr>
          <p:spPr>
            <a:xfrm>
              <a:off x="415549" y="2825404"/>
              <a:ext cx="3369713" cy="0"/>
            </a:xfrm>
            <a:prstGeom prst="line">
              <a:avLst/>
            </a:prstGeom>
            <a:solidFill>
              <a:schemeClr val="bg1"/>
            </a:solidFill>
            <a:ln cap="rnd">
              <a:solidFill>
                <a:schemeClr val="tx1"/>
              </a:solidFill>
            </a:ln>
            <a:effectLst/>
          </p:spPr>
          <p:style>
            <a:lnRef idx="1">
              <a:schemeClr val="accent1"/>
            </a:lnRef>
            <a:fillRef idx="3">
              <a:schemeClr val="accent1"/>
            </a:fillRef>
            <a:effectRef idx="2">
              <a:schemeClr val="accent1"/>
            </a:effectRef>
            <a:fontRef idx="minor">
              <a:schemeClr val="lt1"/>
            </a:fontRef>
          </p:style>
        </p:cxnSp>
        <p:grpSp>
          <p:nvGrpSpPr>
            <p:cNvPr id="69" name="Group 68"/>
            <p:cNvGrpSpPr/>
            <p:nvPr/>
          </p:nvGrpSpPr>
          <p:grpSpPr>
            <a:xfrm>
              <a:off x="5171080" y="3150394"/>
              <a:ext cx="318634" cy="640067"/>
              <a:chOff x="5171080" y="3150394"/>
              <a:chExt cx="318634" cy="640067"/>
            </a:xfrm>
          </p:grpSpPr>
          <p:sp>
            <p:nvSpPr>
              <p:cNvPr id="121" name="Rectangle 120"/>
              <p:cNvSpPr/>
              <p:nvPr/>
            </p:nvSpPr>
            <p:spPr>
              <a:xfrm rot="5400000">
                <a:off x="5208954" y="3637831"/>
                <a:ext cx="244824" cy="51218"/>
              </a:xfrm>
              <a:prstGeom prst="rect">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2" name="Group 121"/>
              <p:cNvGrpSpPr/>
              <p:nvPr/>
            </p:nvGrpSpPr>
            <p:grpSpPr>
              <a:xfrm>
                <a:off x="5171080" y="3150394"/>
                <a:ext cx="318634" cy="640067"/>
                <a:chOff x="5171080" y="3150394"/>
                <a:chExt cx="318634" cy="640067"/>
              </a:xfrm>
            </p:grpSpPr>
            <p:sp>
              <p:nvSpPr>
                <p:cNvPr id="123" name="Rectangle 122"/>
                <p:cNvSpPr/>
                <p:nvPr/>
              </p:nvSpPr>
              <p:spPr>
                <a:xfrm rot="5400000">
                  <a:off x="5211120" y="3325145"/>
                  <a:ext cx="244824" cy="51218"/>
                </a:xfrm>
                <a:prstGeom prst="rect">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Rectangle 123"/>
                <p:cNvSpPr/>
                <p:nvPr/>
              </p:nvSpPr>
              <p:spPr>
                <a:xfrm rot="5400000" flipV="1">
                  <a:off x="5208087" y="3492157"/>
                  <a:ext cx="244827" cy="40165"/>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Rectangle 124"/>
                <p:cNvSpPr/>
                <p:nvPr/>
              </p:nvSpPr>
              <p:spPr>
                <a:xfrm rot="5400000">
                  <a:off x="5306518" y="3353563"/>
                  <a:ext cx="45719" cy="316595"/>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Rectangle 125"/>
                <p:cNvSpPr/>
                <p:nvPr/>
              </p:nvSpPr>
              <p:spPr>
                <a:xfrm rot="5400000">
                  <a:off x="5308557" y="3292009"/>
                  <a:ext cx="45719" cy="316595"/>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Rectangle 126"/>
                <p:cNvSpPr/>
                <p:nvPr/>
              </p:nvSpPr>
              <p:spPr>
                <a:xfrm rot="5400000" flipV="1">
                  <a:off x="5235193" y="3670648"/>
                  <a:ext cx="193907" cy="45719"/>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Rectangle 127"/>
                <p:cNvSpPr/>
                <p:nvPr/>
              </p:nvSpPr>
              <p:spPr>
                <a:xfrm rot="5400000" flipH="1" flipV="1">
                  <a:off x="5187673" y="3390957"/>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Rectangle 128"/>
                <p:cNvSpPr/>
                <p:nvPr/>
              </p:nvSpPr>
              <p:spPr>
                <a:xfrm rot="5400000" flipH="1" flipV="1">
                  <a:off x="5187673" y="3537288"/>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Rectangle 129"/>
                <p:cNvSpPr/>
                <p:nvPr/>
              </p:nvSpPr>
              <p:spPr>
                <a:xfrm rot="5400000" flipH="1" flipV="1">
                  <a:off x="5251013" y="3389826"/>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Rectangle 130"/>
                <p:cNvSpPr/>
                <p:nvPr/>
              </p:nvSpPr>
              <p:spPr>
                <a:xfrm rot="5400000" flipH="1" flipV="1">
                  <a:off x="5251013" y="3536157"/>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Rectangle 131"/>
                <p:cNvSpPr/>
                <p:nvPr/>
              </p:nvSpPr>
              <p:spPr>
                <a:xfrm rot="5400000" flipH="1" flipV="1">
                  <a:off x="5376963" y="3388164"/>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Rectangle 132"/>
                <p:cNvSpPr/>
                <p:nvPr/>
              </p:nvSpPr>
              <p:spPr>
                <a:xfrm rot="5400000" flipH="1" flipV="1">
                  <a:off x="5376963" y="3534495"/>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Rectangle 133"/>
                <p:cNvSpPr/>
                <p:nvPr/>
              </p:nvSpPr>
              <p:spPr>
                <a:xfrm rot="5400000" flipH="1" flipV="1">
                  <a:off x="5438220" y="3386945"/>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Rectangle 134"/>
                <p:cNvSpPr/>
                <p:nvPr/>
              </p:nvSpPr>
              <p:spPr>
                <a:xfrm rot="5400000" flipH="1" flipV="1">
                  <a:off x="5438220" y="3533276"/>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Rectangle 135"/>
                <p:cNvSpPr/>
                <p:nvPr/>
              </p:nvSpPr>
              <p:spPr>
                <a:xfrm rot="5400000" flipV="1">
                  <a:off x="5180939" y="3279651"/>
                  <a:ext cx="304233" cy="45719"/>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70" name="Group 69"/>
            <p:cNvGrpSpPr/>
            <p:nvPr/>
          </p:nvGrpSpPr>
          <p:grpSpPr>
            <a:xfrm>
              <a:off x="3647090" y="3152775"/>
              <a:ext cx="318634" cy="642448"/>
              <a:chOff x="5171080" y="3150394"/>
              <a:chExt cx="318634" cy="642448"/>
            </a:xfrm>
          </p:grpSpPr>
          <p:sp>
            <p:nvSpPr>
              <p:cNvPr id="105" name="Rectangle 104"/>
              <p:cNvSpPr/>
              <p:nvPr/>
            </p:nvSpPr>
            <p:spPr>
              <a:xfrm rot="5400000">
                <a:off x="5208954" y="3637831"/>
                <a:ext cx="244824" cy="51218"/>
              </a:xfrm>
              <a:prstGeom prst="rect">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6" name="Group 105"/>
              <p:cNvGrpSpPr/>
              <p:nvPr/>
            </p:nvGrpSpPr>
            <p:grpSpPr>
              <a:xfrm>
                <a:off x="5171080" y="3150394"/>
                <a:ext cx="318634" cy="642448"/>
                <a:chOff x="5171080" y="3150394"/>
                <a:chExt cx="318634" cy="642448"/>
              </a:xfrm>
            </p:grpSpPr>
            <p:sp>
              <p:nvSpPr>
                <p:cNvPr id="107" name="Rectangle 106"/>
                <p:cNvSpPr/>
                <p:nvPr/>
              </p:nvSpPr>
              <p:spPr>
                <a:xfrm rot="5400000">
                  <a:off x="5211120" y="3325145"/>
                  <a:ext cx="244824" cy="51218"/>
                </a:xfrm>
                <a:prstGeom prst="rect">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p:nvSpPr>
              <p:spPr>
                <a:xfrm rot="5400000" flipV="1">
                  <a:off x="5208087" y="3492157"/>
                  <a:ext cx="244827" cy="40165"/>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Rectangle 108"/>
                <p:cNvSpPr/>
                <p:nvPr/>
              </p:nvSpPr>
              <p:spPr>
                <a:xfrm rot="5400000">
                  <a:off x="5306518" y="3353563"/>
                  <a:ext cx="45719" cy="316595"/>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Rectangle 109"/>
                <p:cNvSpPr/>
                <p:nvPr/>
              </p:nvSpPr>
              <p:spPr>
                <a:xfrm rot="5400000">
                  <a:off x="5308557" y="3292009"/>
                  <a:ext cx="45719" cy="316595"/>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Rectangle 110"/>
                <p:cNvSpPr/>
                <p:nvPr/>
              </p:nvSpPr>
              <p:spPr>
                <a:xfrm rot="5400000" flipV="1">
                  <a:off x="5235193" y="3673029"/>
                  <a:ext cx="193907" cy="45719"/>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Rectangle 111"/>
                <p:cNvSpPr/>
                <p:nvPr/>
              </p:nvSpPr>
              <p:spPr>
                <a:xfrm rot="5400000" flipH="1" flipV="1">
                  <a:off x="5187673" y="3390957"/>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Rectangle 112"/>
                <p:cNvSpPr/>
                <p:nvPr/>
              </p:nvSpPr>
              <p:spPr>
                <a:xfrm rot="5400000" flipH="1" flipV="1">
                  <a:off x="5187673" y="3537288"/>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Rectangle 113"/>
                <p:cNvSpPr/>
                <p:nvPr/>
              </p:nvSpPr>
              <p:spPr>
                <a:xfrm rot="5400000" flipH="1" flipV="1">
                  <a:off x="5251013" y="3389826"/>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Rectangle 114"/>
                <p:cNvSpPr/>
                <p:nvPr/>
              </p:nvSpPr>
              <p:spPr>
                <a:xfrm rot="5400000" flipH="1" flipV="1">
                  <a:off x="5251013" y="3536157"/>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Rectangle 115"/>
                <p:cNvSpPr/>
                <p:nvPr/>
              </p:nvSpPr>
              <p:spPr>
                <a:xfrm rot="5400000" flipH="1" flipV="1">
                  <a:off x="5376963" y="3388164"/>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Rectangle 116"/>
                <p:cNvSpPr/>
                <p:nvPr/>
              </p:nvSpPr>
              <p:spPr>
                <a:xfrm rot="5400000" flipH="1" flipV="1">
                  <a:off x="5376963" y="3534495"/>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Rectangle 117"/>
                <p:cNvSpPr/>
                <p:nvPr/>
              </p:nvSpPr>
              <p:spPr>
                <a:xfrm rot="5400000" flipH="1" flipV="1">
                  <a:off x="5438220" y="3386945"/>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Rectangle 118"/>
                <p:cNvSpPr/>
                <p:nvPr/>
              </p:nvSpPr>
              <p:spPr>
                <a:xfrm rot="5400000" flipH="1" flipV="1">
                  <a:off x="5438220" y="3533276"/>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Rectangle 119"/>
                <p:cNvSpPr/>
                <p:nvPr/>
              </p:nvSpPr>
              <p:spPr>
                <a:xfrm rot="5400000" flipV="1">
                  <a:off x="5180939" y="3279651"/>
                  <a:ext cx="304233" cy="45719"/>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71" name="Group 70"/>
            <p:cNvGrpSpPr/>
            <p:nvPr/>
          </p:nvGrpSpPr>
          <p:grpSpPr>
            <a:xfrm>
              <a:off x="832434" y="3150971"/>
              <a:ext cx="318634" cy="640067"/>
              <a:chOff x="5171080" y="3150394"/>
              <a:chExt cx="318634" cy="640067"/>
            </a:xfrm>
          </p:grpSpPr>
          <p:sp>
            <p:nvSpPr>
              <p:cNvPr id="89" name="Rectangle 88"/>
              <p:cNvSpPr/>
              <p:nvPr/>
            </p:nvSpPr>
            <p:spPr>
              <a:xfrm rot="5400000">
                <a:off x="5208954" y="3637831"/>
                <a:ext cx="244824" cy="51218"/>
              </a:xfrm>
              <a:prstGeom prst="rect">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0" name="Group 89"/>
              <p:cNvGrpSpPr/>
              <p:nvPr/>
            </p:nvGrpSpPr>
            <p:grpSpPr>
              <a:xfrm>
                <a:off x="5171080" y="3150394"/>
                <a:ext cx="318634" cy="640067"/>
                <a:chOff x="5171080" y="3150394"/>
                <a:chExt cx="318634" cy="640067"/>
              </a:xfrm>
            </p:grpSpPr>
            <p:sp>
              <p:nvSpPr>
                <p:cNvPr id="91" name="Rectangle 90"/>
                <p:cNvSpPr/>
                <p:nvPr/>
              </p:nvSpPr>
              <p:spPr>
                <a:xfrm rot="5400000">
                  <a:off x="5211120" y="3325145"/>
                  <a:ext cx="244824" cy="51218"/>
                </a:xfrm>
                <a:prstGeom prst="rect">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Rectangle 91"/>
                <p:cNvSpPr/>
                <p:nvPr/>
              </p:nvSpPr>
              <p:spPr>
                <a:xfrm rot="5400000" flipV="1">
                  <a:off x="5208087" y="3492157"/>
                  <a:ext cx="244827" cy="40165"/>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Rectangle 92"/>
                <p:cNvSpPr/>
                <p:nvPr/>
              </p:nvSpPr>
              <p:spPr>
                <a:xfrm rot="5400000">
                  <a:off x="5306518" y="3353563"/>
                  <a:ext cx="45719" cy="316595"/>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Rectangle 93"/>
                <p:cNvSpPr/>
                <p:nvPr/>
              </p:nvSpPr>
              <p:spPr>
                <a:xfrm rot="5400000">
                  <a:off x="5308557" y="3292009"/>
                  <a:ext cx="45719" cy="316595"/>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ectangle 94"/>
                <p:cNvSpPr/>
                <p:nvPr/>
              </p:nvSpPr>
              <p:spPr>
                <a:xfrm rot="5400000" flipV="1">
                  <a:off x="5235193" y="3670648"/>
                  <a:ext cx="193907" cy="45719"/>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ectangle 95"/>
                <p:cNvSpPr/>
                <p:nvPr/>
              </p:nvSpPr>
              <p:spPr>
                <a:xfrm rot="5400000" flipH="1" flipV="1">
                  <a:off x="5187673" y="3390957"/>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p:cNvSpPr/>
                <p:nvPr/>
              </p:nvSpPr>
              <p:spPr>
                <a:xfrm rot="5400000" flipH="1" flipV="1">
                  <a:off x="5187673" y="3537288"/>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p:cNvSpPr/>
                <p:nvPr/>
              </p:nvSpPr>
              <p:spPr>
                <a:xfrm rot="5400000" flipH="1" flipV="1">
                  <a:off x="5251013" y="3389826"/>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Rectangle 98"/>
                <p:cNvSpPr/>
                <p:nvPr/>
              </p:nvSpPr>
              <p:spPr>
                <a:xfrm rot="5400000" flipH="1" flipV="1">
                  <a:off x="5251013" y="3536157"/>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ectangle 99"/>
                <p:cNvSpPr/>
                <p:nvPr/>
              </p:nvSpPr>
              <p:spPr>
                <a:xfrm rot="5400000" flipH="1" flipV="1">
                  <a:off x="5376963" y="3388164"/>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Rectangle 100"/>
                <p:cNvSpPr/>
                <p:nvPr/>
              </p:nvSpPr>
              <p:spPr>
                <a:xfrm rot="5400000" flipH="1" flipV="1">
                  <a:off x="5376963" y="3534495"/>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Rectangle 101"/>
                <p:cNvSpPr/>
                <p:nvPr/>
              </p:nvSpPr>
              <p:spPr>
                <a:xfrm rot="5400000" flipH="1" flipV="1">
                  <a:off x="5438220" y="3386945"/>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Rectangle 102"/>
                <p:cNvSpPr/>
                <p:nvPr/>
              </p:nvSpPr>
              <p:spPr>
                <a:xfrm rot="5400000" flipH="1" flipV="1">
                  <a:off x="5438220" y="3533276"/>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angle 103"/>
                <p:cNvSpPr/>
                <p:nvPr/>
              </p:nvSpPr>
              <p:spPr>
                <a:xfrm rot="5400000" flipV="1">
                  <a:off x="5180939" y="3279651"/>
                  <a:ext cx="304233" cy="45719"/>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72" name="Group 71"/>
            <p:cNvGrpSpPr/>
            <p:nvPr/>
          </p:nvGrpSpPr>
          <p:grpSpPr>
            <a:xfrm>
              <a:off x="7990064" y="3150394"/>
              <a:ext cx="318634" cy="637686"/>
              <a:chOff x="5171080" y="3150394"/>
              <a:chExt cx="318634" cy="637686"/>
            </a:xfrm>
          </p:grpSpPr>
          <p:sp>
            <p:nvSpPr>
              <p:cNvPr id="73" name="Rectangle 72"/>
              <p:cNvSpPr/>
              <p:nvPr/>
            </p:nvSpPr>
            <p:spPr>
              <a:xfrm rot="5400000">
                <a:off x="5208954" y="3637831"/>
                <a:ext cx="244824" cy="51218"/>
              </a:xfrm>
              <a:prstGeom prst="rect">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4" name="Group 73"/>
              <p:cNvGrpSpPr/>
              <p:nvPr/>
            </p:nvGrpSpPr>
            <p:grpSpPr>
              <a:xfrm>
                <a:off x="5171080" y="3150394"/>
                <a:ext cx="318634" cy="637686"/>
                <a:chOff x="5171080" y="3150394"/>
                <a:chExt cx="318634" cy="637686"/>
              </a:xfrm>
            </p:grpSpPr>
            <p:sp>
              <p:nvSpPr>
                <p:cNvPr id="75" name="Rectangle 74"/>
                <p:cNvSpPr/>
                <p:nvPr/>
              </p:nvSpPr>
              <p:spPr>
                <a:xfrm rot="5400000">
                  <a:off x="5211120" y="3325145"/>
                  <a:ext cx="244824" cy="51218"/>
                </a:xfrm>
                <a:prstGeom prst="rect">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p:nvPr/>
              </p:nvSpPr>
              <p:spPr>
                <a:xfrm rot="5400000" flipV="1">
                  <a:off x="5208087" y="3492157"/>
                  <a:ext cx="244827" cy="40165"/>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p:cNvSpPr/>
                <p:nvPr/>
              </p:nvSpPr>
              <p:spPr>
                <a:xfrm rot="5400000">
                  <a:off x="5306518" y="3353563"/>
                  <a:ext cx="45719" cy="316595"/>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rot="5400000">
                  <a:off x="5308557" y="3292009"/>
                  <a:ext cx="45719" cy="316595"/>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rot="5400000" flipV="1">
                  <a:off x="5235193" y="3668267"/>
                  <a:ext cx="193907" cy="45719"/>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p:cNvSpPr/>
                <p:nvPr/>
              </p:nvSpPr>
              <p:spPr>
                <a:xfrm rot="5400000" flipH="1" flipV="1">
                  <a:off x="5187673" y="3390957"/>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80"/>
                <p:cNvSpPr/>
                <p:nvPr/>
              </p:nvSpPr>
              <p:spPr>
                <a:xfrm rot="5400000" flipH="1" flipV="1">
                  <a:off x="5187673" y="3537288"/>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p:cNvSpPr/>
                <p:nvPr/>
              </p:nvSpPr>
              <p:spPr>
                <a:xfrm rot="5400000" flipH="1" flipV="1">
                  <a:off x="5251013" y="3389826"/>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p:cNvSpPr/>
                <p:nvPr/>
              </p:nvSpPr>
              <p:spPr>
                <a:xfrm rot="5400000" flipH="1" flipV="1">
                  <a:off x="5251013" y="3536157"/>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ectangle 83"/>
                <p:cNvSpPr/>
                <p:nvPr/>
              </p:nvSpPr>
              <p:spPr>
                <a:xfrm rot="5400000" flipH="1" flipV="1">
                  <a:off x="5376963" y="3388164"/>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ectangle 84"/>
                <p:cNvSpPr/>
                <p:nvPr/>
              </p:nvSpPr>
              <p:spPr>
                <a:xfrm rot="5400000" flipH="1" flipV="1">
                  <a:off x="5376963" y="3534495"/>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ectangle 85"/>
                <p:cNvSpPr/>
                <p:nvPr/>
              </p:nvSpPr>
              <p:spPr>
                <a:xfrm rot="5400000" flipH="1" flipV="1">
                  <a:off x="5438220" y="3386945"/>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ectangle 86"/>
                <p:cNvSpPr/>
                <p:nvPr/>
              </p:nvSpPr>
              <p:spPr>
                <a:xfrm rot="5400000" flipH="1" flipV="1">
                  <a:off x="5438220" y="3533276"/>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Rectangle 87"/>
                <p:cNvSpPr/>
                <p:nvPr/>
              </p:nvSpPr>
              <p:spPr>
                <a:xfrm rot="5400000" flipV="1">
                  <a:off x="5180939" y="3279651"/>
                  <a:ext cx="304233" cy="45719"/>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sp>
        <p:nvSpPr>
          <p:cNvPr id="259" name="Rectangle 258"/>
          <p:cNvSpPr/>
          <p:nvPr/>
        </p:nvSpPr>
        <p:spPr>
          <a:xfrm>
            <a:off x="3686760" y="2569171"/>
            <a:ext cx="1800493" cy="230832"/>
          </a:xfrm>
          <a:prstGeom prst="rect">
            <a:avLst/>
          </a:prstGeom>
        </p:spPr>
        <p:txBody>
          <a:bodyPr wrap="none">
            <a:spAutoFit/>
          </a:bodyPr>
          <a:lstStyle/>
          <a:p>
            <a:r>
              <a:rPr lang="en-US" sz="900" b="1" dirty="0" smtClean="0">
                <a:solidFill>
                  <a:schemeClr val="tx2"/>
                </a:solidFill>
                <a:latin typeface="Avenir Next Medium"/>
                <a:cs typeface="Avenir Next Medium"/>
              </a:rPr>
              <a:t>Flap valve in CLOSED position</a:t>
            </a:r>
            <a:endParaRPr lang="en-US" sz="900" dirty="0"/>
          </a:p>
        </p:txBody>
      </p:sp>
      <p:sp>
        <p:nvSpPr>
          <p:cNvPr id="260" name="Rectangle 259"/>
          <p:cNvSpPr/>
          <p:nvPr/>
        </p:nvSpPr>
        <p:spPr>
          <a:xfrm>
            <a:off x="3803624" y="5430005"/>
            <a:ext cx="1826141" cy="230832"/>
          </a:xfrm>
          <a:prstGeom prst="rect">
            <a:avLst/>
          </a:prstGeom>
        </p:spPr>
        <p:txBody>
          <a:bodyPr wrap="none">
            <a:spAutoFit/>
          </a:bodyPr>
          <a:lstStyle/>
          <a:p>
            <a:r>
              <a:rPr lang="en-US" sz="900" b="1" dirty="0" smtClean="0">
                <a:solidFill>
                  <a:schemeClr val="tx2"/>
                </a:solidFill>
                <a:latin typeface="Avenir Next Medium"/>
                <a:cs typeface="Avenir Next Medium"/>
              </a:rPr>
              <a:t>Gate valve in CLOSED position</a:t>
            </a:r>
            <a:endParaRPr lang="en-US" sz="900" dirty="0"/>
          </a:p>
        </p:txBody>
      </p:sp>
      <p:sp>
        <p:nvSpPr>
          <p:cNvPr id="261" name="Rectangle 260"/>
          <p:cNvSpPr/>
          <p:nvPr/>
        </p:nvSpPr>
        <p:spPr>
          <a:xfrm>
            <a:off x="-14478" y="5430005"/>
            <a:ext cx="1826141" cy="230832"/>
          </a:xfrm>
          <a:prstGeom prst="rect">
            <a:avLst/>
          </a:prstGeom>
        </p:spPr>
        <p:txBody>
          <a:bodyPr wrap="none">
            <a:spAutoFit/>
          </a:bodyPr>
          <a:lstStyle/>
          <a:p>
            <a:r>
              <a:rPr lang="en-US" sz="900" b="1" dirty="0" smtClean="0">
                <a:solidFill>
                  <a:schemeClr val="tx2"/>
                </a:solidFill>
                <a:latin typeface="Avenir Next Medium"/>
                <a:cs typeface="Avenir Next Medium"/>
              </a:rPr>
              <a:t>Gate valve in CLOSED position</a:t>
            </a:r>
            <a:endParaRPr lang="en-US" sz="900" dirty="0"/>
          </a:p>
        </p:txBody>
      </p:sp>
      <p:sp>
        <p:nvSpPr>
          <p:cNvPr id="262" name="Rectangle 261"/>
          <p:cNvSpPr/>
          <p:nvPr/>
        </p:nvSpPr>
        <p:spPr>
          <a:xfrm>
            <a:off x="7420698" y="5430005"/>
            <a:ext cx="1826141" cy="230832"/>
          </a:xfrm>
          <a:prstGeom prst="rect">
            <a:avLst/>
          </a:prstGeom>
        </p:spPr>
        <p:txBody>
          <a:bodyPr wrap="none">
            <a:spAutoFit/>
          </a:bodyPr>
          <a:lstStyle/>
          <a:p>
            <a:r>
              <a:rPr lang="en-US" sz="900" b="1" dirty="0" smtClean="0">
                <a:solidFill>
                  <a:schemeClr val="tx2"/>
                </a:solidFill>
                <a:latin typeface="Avenir Next Medium"/>
                <a:cs typeface="Avenir Next Medium"/>
              </a:rPr>
              <a:t>Gate valve in CLOSED position</a:t>
            </a:r>
            <a:endParaRPr lang="en-US" sz="900" dirty="0"/>
          </a:p>
        </p:txBody>
      </p:sp>
      <p:sp>
        <p:nvSpPr>
          <p:cNvPr id="273" name="Bent Arrow 272"/>
          <p:cNvSpPr/>
          <p:nvPr/>
        </p:nvSpPr>
        <p:spPr>
          <a:xfrm>
            <a:off x="5345287" y="3041758"/>
            <a:ext cx="162705" cy="155466"/>
          </a:xfrm>
          <a:prstGeom prst="ben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4" name="Bent Arrow 273"/>
          <p:cNvSpPr/>
          <p:nvPr/>
        </p:nvSpPr>
        <p:spPr>
          <a:xfrm flipH="1">
            <a:off x="5156660" y="3041758"/>
            <a:ext cx="163382" cy="155466"/>
          </a:xfrm>
          <a:prstGeom prst="bentArrow">
            <a:avLst>
              <a:gd name="adj1" fmla="val 25000"/>
              <a:gd name="adj2" fmla="val 23979"/>
              <a:gd name="adj3" fmla="val 25000"/>
              <a:gd name="adj4" fmla="val 43750"/>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5" name="Right Arrow 274"/>
          <p:cNvSpPr/>
          <p:nvPr/>
        </p:nvSpPr>
        <p:spPr>
          <a:xfrm rot="16200000">
            <a:off x="5255345" y="4269291"/>
            <a:ext cx="161498" cy="125951"/>
          </a:xfrm>
          <a:prstGeom prst="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6" name="Right Arrow 275"/>
          <p:cNvSpPr/>
          <p:nvPr/>
        </p:nvSpPr>
        <p:spPr>
          <a:xfrm rot="16200000">
            <a:off x="5254945" y="3601195"/>
            <a:ext cx="161498" cy="125951"/>
          </a:xfrm>
          <a:prstGeom prst="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1" name="Bent Arrow 280"/>
          <p:cNvSpPr/>
          <p:nvPr/>
        </p:nvSpPr>
        <p:spPr>
          <a:xfrm>
            <a:off x="8163011" y="3027471"/>
            <a:ext cx="162705" cy="155466"/>
          </a:xfrm>
          <a:prstGeom prst="ben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2" name="Bent Arrow 281"/>
          <p:cNvSpPr/>
          <p:nvPr/>
        </p:nvSpPr>
        <p:spPr>
          <a:xfrm flipH="1">
            <a:off x="7974384" y="3027471"/>
            <a:ext cx="163382" cy="155466"/>
          </a:xfrm>
          <a:prstGeom prst="bentArrow">
            <a:avLst>
              <a:gd name="adj1" fmla="val 25000"/>
              <a:gd name="adj2" fmla="val 23979"/>
              <a:gd name="adj3" fmla="val 25000"/>
              <a:gd name="adj4" fmla="val 43750"/>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3" name="Right Arrow 282"/>
          <p:cNvSpPr/>
          <p:nvPr/>
        </p:nvSpPr>
        <p:spPr>
          <a:xfrm rot="16200000">
            <a:off x="8073069" y="4255004"/>
            <a:ext cx="161498" cy="125951"/>
          </a:xfrm>
          <a:prstGeom prst="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4" name="Right Arrow 283"/>
          <p:cNvSpPr/>
          <p:nvPr/>
        </p:nvSpPr>
        <p:spPr>
          <a:xfrm rot="16200000">
            <a:off x="8072669" y="3586908"/>
            <a:ext cx="161498" cy="125951"/>
          </a:xfrm>
          <a:prstGeom prst="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5" name="Rectangle 284"/>
          <p:cNvSpPr/>
          <p:nvPr/>
        </p:nvSpPr>
        <p:spPr>
          <a:xfrm>
            <a:off x="446624" y="1350907"/>
            <a:ext cx="7301999" cy="646331"/>
          </a:xfrm>
          <a:prstGeom prst="rect">
            <a:avLst/>
          </a:prstGeom>
        </p:spPr>
        <p:txBody>
          <a:bodyPr wrap="none">
            <a:spAutoFit/>
          </a:bodyPr>
          <a:lstStyle/>
          <a:p>
            <a:r>
              <a:rPr lang="en-US" b="1" dirty="0" smtClean="0">
                <a:solidFill>
                  <a:srgbClr val="FF0000"/>
                </a:solidFill>
                <a:latin typeface="Avenir Next Medium"/>
                <a:cs typeface="Avenir Next Medium"/>
              </a:rPr>
              <a:t>Access Mode</a:t>
            </a:r>
          </a:p>
          <a:p>
            <a:r>
              <a:rPr lang="en-US" b="1" dirty="0" smtClean="0">
                <a:solidFill>
                  <a:schemeClr val="tx2"/>
                </a:solidFill>
                <a:latin typeface="Avenir Next Medium"/>
                <a:cs typeface="Avenir Next Medium"/>
              </a:rPr>
              <a:t>Most credible accidental scenario:  loss of one </a:t>
            </a:r>
            <a:r>
              <a:rPr lang="en-US" b="1" dirty="0">
                <a:solidFill>
                  <a:schemeClr val="tx2"/>
                </a:solidFill>
                <a:latin typeface="Avenir Next Medium"/>
                <a:cs typeface="Avenir Next Medium"/>
              </a:rPr>
              <a:t>High-β </a:t>
            </a:r>
            <a:r>
              <a:rPr lang="en-US" b="1" dirty="0" err="1" smtClean="0">
                <a:solidFill>
                  <a:schemeClr val="tx2"/>
                </a:solidFill>
                <a:latin typeface="Avenir Next Medium"/>
                <a:cs typeface="Avenir Next Medium"/>
              </a:rPr>
              <a:t>cryomodule</a:t>
            </a:r>
            <a:endParaRPr lang="en-US" dirty="0"/>
          </a:p>
        </p:txBody>
      </p:sp>
      <p:pic>
        <p:nvPicPr>
          <p:cNvPr id="286"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3968" y="1651872"/>
            <a:ext cx="699068" cy="345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7" name="Rectangle 286"/>
          <p:cNvSpPr/>
          <p:nvPr/>
        </p:nvSpPr>
        <p:spPr>
          <a:xfrm>
            <a:off x="5421130" y="3748502"/>
            <a:ext cx="710451" cy="230832"/>
          </a:xfrm>
          <a:prstGeom prst="rect">
            <a:avLst/>
          </a:prstGeom>
        </p:spPr>
        <p:txBody>
          <a:bodyPr wrap="none">
            <a:spAutoFit/>
          </a:bodyPr>
          <a:lstStyle/>
          <a:p>
            <a:r>
              <a:rPr lang="en-US" sz="900" b="1" dirty="0" smtClean="0">
                <a:solidFill>
                  <a:schemeClr val="tx2"/>
                </a:solidFill>
                <a:latin typeface="Avenir Next Medium"/>
                <a:cs typeface="Avenir Next Medium"/>
              </a:rPr>
              <a:t>7.25 kg/s</a:t>
            </a:r>
            <a:endParaRPr lang="en-US" sz="900" dirty="0"/>
          </a:p>
        </p:txBody>
      </p:sp>
      <p:sp>
        <p:nvSpPr>
          <p:cNvPr id="288" name="Rectangle 287"/>
          <p:cNvSpPr/>
          <p:nvPr/>
        </p:nvSpPr>
        <p:spPr>
          <a:xfrm>
            <a:off x="8250778" y="3753592"/>
            <a:ext cx="710451" cy="230832"/>
          </a:xfrm>
          <a:prstGeom prst="rect">
            <a:avLst/>
          </a:prstGeom>
        </p:spPr>
        <p:txBody>
          <a:bodyPr wrap="none">
            <a:spAutoFit/>
          </a:bodyPr>
          <a:lstStyle/>
          <a:p>
            <a:r>
              <a:rPr lang="en-US" sz="900" b="1" dirty="0" smtClean="0">
                <a:solidFill>
                  <a:schemeClr val="tx2"/>
                </a:solidFill>
                <a:latin typeface="Avenir Next Medium"/>
                <a:cs typeface="Avenir Next Medium"/>
              </a:rPr>
              <a:t>7.25 kg/s</a:t>
            </a:r>
            <a:endParaRPr lang="en-US" sz="900" dirty="0"/>
          </a:p>
        </p:txBody>
      </p:sp>
      <p:cxnSp>
        <p:nvCxnSpPr>
          <p:cNvPr id="289" name="Straight Connector 288"/>
          <p:cNvCxnSpPr/>
          <p:nvPr/>
        </p:nvCxnSpPr>
        <p:spPr>
          <a:xfrm flipV="1">
            <a:off x="1039928" y="2770100"/>
            <a:ext cx="0" cy="115125"/>
          </a:xfrm>
          <a:prstGeom prst="line">
            <a:avLst/>
          </a:prstGeom>
          <a:solidFill>
            <a:schemeClr val="bg1"/>
          </a:solidFill>
          <a:ln cap="rnd">
            <a:solidFill>
              <a:schemeClr val="tx1"/>
            </a:solidFill>
          </a:ln>
          <a:effectLst/>
        </p:spPr>
        <p:style>
          <a:lnRef idx="1">
            <a:schemeClr val="accent1"/>
          </a:lnRef>
          <a:fillRef idx="3">
            <a:schemeClr val="accent1"/>
          </a:fillRef>
          <a:effectRef idx="2">
            <a:schemeClr val="accent1"/>
          </a:effectRef>
          <a:fontRef idx="minor">
            <a:schemeClr val="lt1"/>
          </a:fontRef>
        </p:style>
      </p:cxnSp>
      <p:cxnSp>
        <p:nvCxnSpPr>
          <p:cNvPr id="290" name="Straight Connector 289"/>
          <p:cNvCxnSpPr/>
          <p:nvPr/>
        </p:nvCxnSpPr>
        <p:spPr>
          <a:xfrm flipV="1">
            <a:off x="8140667" y="2770100"/>
            <a:ext cx="0" cy="115125"/>
          </a:xfrm>
          <a:prstGeom prst="line">
            <a:avLst/>
          </a:prstGeom>
          <a:solidFill>
            <a:schemeClr val="bg1"/>
          </a:solidFill>
          <a:ln cap="rnd">
            <a:solidFill>
              <a:schemeClr val="tx1"/>
            </a:solidFill>
          </a:ln>
          <a:effectLst/>
        </p:spPr>
        <p:style>
          <a:lnRef idx="1">
            <a:schemeClr val="accent1"/>
          </a:lnRef>
          <a:fillRef idx="3">
            <a:schemeClr val="accent1"/>
          </a:fillRef>
          <a:effectRef idx="2">
            <a:schemeClr val="accent1"/>
          </a:effectRef>
          <a:fontRef idx="minor">
            <a:schemeClr val="lt1"/>
          </a:fontRef>
        </p:style>
      </p:cxnSp>
      <p:sp>
        <p:nvSpPr>
          <p:cNvPr id="291" name="Rectangle 290"/>
          <p:cNvSpPr/>
          <p:nvPr/>
        </p:nvSpPr>
        <p:spPr>
          <a:xfrm>
            <a:off x="108645" y="2569171"/>
            <a:ext cx="1800493" cy="230832"/>
          </a:xfrm>
          <a:prstGeom prst="rect">
            <a:avLst/>
          </a:prstGeom>
        </p:spPr>
        <p:txBody>
          <a:bodyPr wrap="none">
            <a:spAutoFit/>
          </a:bodyPr>
          <a:lstStyle/>
          <a:p>
            <a:r>
              <a:rPr lang="en-US" sz="900" b="1" dirty="0" smtClean="0">
                <a:solidFill>
                  <a:schemeClr val="tx2"/>
                </a:solidFill>
                <a:latin typeface="Avenir Next Medium"/>
                <a:cs typeface="Avenir Next Medium"/>
              </a:rPr>
              <a:t>Flap valve in CLOSED position</a:t>
            </a:r>
            <a:endParaRPr lang="en-US" sz="900" dirty="0"/>
          </a:p>
        </p:txBody>
      </p:sp>
      <p:sp>
        <p:nvSpPr>
          <p:cNvPr id="292" name="Rectangle 291"/>
          <p:cNvSpPr/>
          <p:nvPr/>
        </p:nvSpPr>
        <p:spPr>
          <a:xfrm>
            <a:off x="7335903" y="2569171"/>
            <a:ext cx="1800493" cy="230832"/>
          </a:xfrm>
          <a:prstGeom prst="rect">
            <a:avLst/>
          </a:prstGeom>
        </p:spPr>
        <p:txBody>
          <a:bodyPr wrap="none">
            <a:spAutoFit/>
          </a:bodyPr>
          <a:lstStyle/>
          <a:p>
            <a:r>
              <a:rPr lang="en-US" sz="900" b="1" dirty="0" smtClean="0">
                <a:solidFill>
                  <a:schemeClr val="tx2"/>
                </a:solidFill>
                <a:latin typeface="Avenir Next Medium"/>
                <a:cs typeface="Avenir Next Medium"/>
              </a:rPr>
              <a:t>Flap valve in CLOSED position</a:t>
            </a:r>
            <a:endParaRPr lang="en-US" sz="900" dirty="0"/>
          </a:p>
        </p:txBody>
      </p:sp>
      <p:sp>
        <p:nvSpPr>
          <p:cNvPr id="293" name="Rectangle 292"/>
          <p:cNvSpPr/>
          <p:nvPr/>
        </p:nvSpPr>
        <p:spPr>
          <a:xfrm>
            <a:off x="879939" y="48288"/>
            <a:ext cx="2664333"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ESS ODH Safety process and implementation</a:t>
            </a:r>
          </a:p>
        </p:txBody>
      </p:sp>
      <p:sp>
        <p:nvSpPr>
          <p:cNvPr id="294" name="Rectangle 293"/>
          <p:cNvSpPr/>
          <p:nvPr/>
        </p:nvSpPr>
        <p:spPr>
          <a:xfrm>
            <a:off x="5289664" y="48288"/>
            <a:ext cx="1736373"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Results from CFD simulations</a:t>
            </a:r>
          </a:p>
        </p:txBody>
      </p:sp>
      <p:sp>
        <p:nvSpPr>
          <p:cNvPr id="295" name="Rectangle 294"/>
          <p:cNvSpPr/>
          <p:nvPr/>
        </p:nvSpPr>
        <p:spPr>
          <a:xfrm>
            <a:off x="3442146" y="48288"/>
            <a:ext cx="1764922"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ODH in the accelerator tunnel</a:t>
            </a:r>
          </a:p>
        </p:txBody>
      </p:sp>
      <p:sp>
        <p:nvSpPr>
          <p:cNvPr id="296" name="Rectangle 295"/>
          <p:cNvSpPr/>
          <p:nvPr/>
        </p:nvSpPr>
        <p:spPr>
          <a:xfrm>
            <a:off x="7078849" y="48288"/>
            <a:ext cx="2069797" cy="230832"/>
          </a:xfrm>
          <a:prstGeom prst="rect">
            <a:avLst/>
          </a:prstGeom>
        </p:spPr>
        <p:txBody>
          <a:bodyPr wrap="none">
            <a:spAutoFit/>
          </a:bodyPr>
          <a:lstStyle/>
          <a:p>
            <a:r>
              <a:rPr lang="en-US" sz="900" dirty="0">
                <a:solidFill>
                  <a:srgbClr val="1F497D"/>
                </a:solidFill>
                <a:latin typeface="Avenir Next Medium"/>
                <a:cs typeface="Avenir Next Medium"/>
              </a:rPr>
              <a:t>Upcoming activities and challenges</a:t>
            </a:r>
          </a:p>
        </p:txBody>
      </p:sp>
      <p:cxnSp>
        <p:nvCxnSpPr>
          <p:cNvPr id="297" name="Straight Connector 296"/>
          <p:cNvCxnSpPr/>
          <p:nvPr/>
        </p:nvCxnSpPr>
        <p:spPr>
          <a:xfrm>
            <a:off x="34266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298" name="Straight Connector 297"/>
          <p:cNvCxnSpPr/>
          <p:nvPr/>
        </p:nvCxnSpPr>
        <p:spPr>
          <a:xfrm>
            <a:off x="52287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299" name="Straight Connector 298"/>
          <p:cNvCxnSpPr/>
          <p:nvPr/>
        </p:nvCxnSpPr>
        <p:spPr>
          <a:xfrm>
            <a:off x="7013429"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sp>
        <p:nvSpPr>
          <p:cNvPr id="300" name="Rectangle 299"/>
          <p:cNvSpPr/>
          <p:nvPr/>
        </p:nvSpPr>
        <p:spPr>
          <a:xfrm>
            <a:off x="-27894" y="48288"/>
            <a:ext cx="834099"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Introduction</a:t>
            </a:r>
          </a:p>
        </p:txBody>
      </p:sp>
      <p:cxnSp>
        <p:nvCxnSpPr>
          <p:cNvPr id="301" name="Straight Connector 300"/>
          <p:cNvCxnSpPr/>
          <p:nvPr/>
        </p:nvCxnSpPr>
        <p:spPr>
          <a:xfrm>
            <a:off x="830153"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731031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4273" y="297934"/>
            <a:ext cx="8460059" cy="830997"/>
          </a:xfrm>
          <a:prstGeom prst="rect">
            <a:avLst/>
          </a:prstGeom>
        </p:spPr>
        <p:txBody>
          <a:bodyPr wrap="square">
            <a:spAutoFit/>
          </a:bodyPr>
          <a:lstStyle/>
          <a:p>
            <a:r>
              <a:rPr lang="en-US" sz="2800" b="1" dirty="0" smtClean="0">
                <a:solidFill>
                  <a:schemeClr val="tx2"/>
                </a:solidFill>
                <a:latin typeface="Avenir Next Medium"/>
                <a:cs typeface="Avenir Next Medium"/>
              </a:rPr>
              <a:t>Accelerator tunnel</a:t>
            </a:r>
          </a:p>
          <a:p>
            <a:r>
              <a:rPr lang="en-US" sz="2000" b="1" dirty="0" smtClean="0">
                <a:solidFill>
                  <a:schemeClr val="tx2"/>
                </a:solidFill>
                <a:latin typeface="Avenir Next Medium"/>
                <a:cs typeface="Avenir Next Medium"/>
              </a:rPr>
              <a:t>Conceptual design of the Helium collection header</a:t>
            </a:r>
          </a:p>
        </p:txBody>
      </p:sp>
      <p:grpSp>
        <p:nvGrpSpPr>
          <p:cNvPr id="259" name="Group 258"/>
          <p:cNvGrpSpPr/>
          <p:nvPr/>
        </p:nvGrpSpPr>
        <p:grpSpPr>
          <a:xfrm>
            <a:off x="50801" y="2277674"/>
            <a:ext cx="9048750" cy="3157476"/>
            <a:chOff x="50801" y="2277674"/>
            <a:chExt cx="9048750" cy="3157476"/>
          </a:xfrm>
        </p:grpSpPr>
        <p:grpSp>
          <p:nvGrpSpPr>
            <p:cNvPr id="260" name="Group 259"/>
            <p:cNvGrpSpPr/>
            <p:nvPr/>
          </p:nvGrpSpPr>
          <p:grpSpPr>
            <a:xfrm>
              <a:off x="370941" y="4173474"/>
              <a:ext cx="4081864" cy="1261676"/>
              <a:chOff x="1082969" y="3931883"/>
              <a:chExt cx="5175265" cy="1599638"/>
            </a:xfrm>
          </p:grpSpPr>
          <p:grpSp>
            <p:nvGrpSpPr>
              <p:cNvPr id="470" name="Group 469"/>
              <p:cNvGrpSpPr/>
              <p:nvPr/>
            </p:nvGrpSpPr>
            <p:grpSpPr>
              <a:xfrm>
                <a:off x="1377950" y="4762500"/>
                <a:ext cx="984250" cy="450850"/>
                <a:chOff x="1377950" y="4762500"/>
                <a:chExt cx="984250" cy="450850"/>
              </a:xfrm>
            </p:grpSpPr>
            <p:sp>
              <p:nvSpPr>
                <p:cNvPr id="493" name="Rounded Rectangle 492"/>
                <p:cNvSpPr/>
                <p:nvPr/>
              </p:nvSpPr>
              <p:spPr>
                <a:xfrm>
                  <a:off x="1377950" y="4762500"/>
                  <a:ext cx="984250" cy="450850"/>
                </a:xfrm>
                <a:prstGeom prst="roundRect">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4" name="Oval 493"/>
                <p:cNvSpPr/>
                <p:nvPr/>
              </p:nvSpPr>
              <p:spPr>
                <a:xfrm>
                  <a:off x="1485899"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5" name="Oval 494"/>
                <p:cNvSpPr/>
                <p:nvPr/>
              </p:nvSpPr>
              <p:spPr>
                <a:xfrm>
                  <a:off x="1651000"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6" name="Oval 495"/>
                <p:cNvSpPr/>
                <p:nvPr/>
              </p:nvSpPr>
              <p:spPr>
                <a:xfrm>
                  <a:off x="1803402"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7" name="Oval 496"/>
                <p:cNvSpPr/>
                <p:nvPr/>
              </p:nvSpPr>
              <p:spPr>
                <a:xfrm>
                  <a:off x="1972739"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8" name="Oval 497"/>
                <p:cNvSpPr/>
                <p:nvPr/>
              </p:nvSpPr>
              <p:spPr>
                <a:xfrm>
                  <a:off x="2133613"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71" name="Rounded Rectangle 470"/>
              <p:cNvSpPr/>
              <p:nvPr/>
            </p:nvSpPr>
            <p:spPr>
              <a:xfrm>
                <a:off x="1082969" y="3931883"/>
                <a:ext cx="5175265" cy="1599638"/>
              </a:xfrm>
              <a:prstGeom prst="roundRect">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72" name="Group 471"/>
              <p:cNvGrpSpPr/>
              <p:nvPr/>
            </p:nvGrpSpPr>
            <p:grpSpPr>
              <a:xfrm>
                <a:off x="2541411" y="4762500"/>
                <a:ext cx="984250" cy="450850"/>
                <a:chOff x="1377950" y="4773083"/>
                <a:chExt cx="984250" cy="450850"/>
              </a:xfrm>
            </p:grpSpPr>
            <p:sp>
              <p:nvSpPr>
                <p:cNvPr id="487" name="Rounded Rectangle 486"/>
                <p:cNvSpPr/>
                <p:nvPr/>
              </p:nvSpPr>
              <p:spPr>
                <a:xfrm>
                  <a:off x="1377950" y="4773083"/>
                  <a:ext cx="984250" cy="450850"/>
                </a:xfrm>
                <a:prstGeom prst="roundRect">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8" name="Oval 487"/>
                <p:cNvSpPr/>
                <p:nvPr/>
              </p:nvSpPr>
              <p:spPr>
                <a:xfrm>
                  <a:off x="1485899"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9" name="Oval 488"/>
                <p:cNvSpPr/>
                <p:nvPr/>
              </p:nvSpPr>
              <p:spPr>
                <a:xfrm>
                  <a:off x="1651000"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0" name="Oval 489"/>
                <p:cNvSpPr/>
                <p:nvPr/>
              </p:nvSpPr>
              <p:spPr>
                <a:xfrm>
                  <a:off x="1803402"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1" name="Oval 490"/>
                <p:cNvSpPr/>
                <p:nvPr/>
              </p:nvSpPr>
              <p:spPr>
                <a:xfrm>
                  <a:off x="1972739"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2" name="Oval 491"/>
                <p:cNvSpPr/>
                <p:nvPr/>
              </p:nvSpPr>
              <p:spPr>
                <a:xfrm>
                  <a:off x="2133613"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73" name="Group 472"/>
              <p:cNvGrpSpPr/>
              <p:nvPr/>
            </p:nvGrpSpPr>
            <p:grpSpPr>
              <a:xfrm>
                <a:off x="3738739" y="4762500"/>
                <a:ext cx="984250" cy="450850"/>
                <a:chOff x="1377950" y="4762500"/>
                <a:chExt cx="984250" cy="450850"/>
              </a:xfrm>
            </p:grpSpPr>
            <p:sp>
              <p:nvSpPr>
                <p:cNvPr id="481" name="Rounded Rectangle 480"/>
                <p:cNvSpPr/>
                <p:nvPr/>
              </p:nvSpPr>
              <p:spPr>
                <a:xfrm>
                  <a:off x="1377950" y="4762500"/>
                  <a:ext cx="984250" cy="450850"/>
                </a:xfrm>
                <a:prstGeom prst="roundRect">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2" name="Oval 481"/>
                <p:cNvSpPr/>
                <p:nvPr/>
              </p:nvSpPr>
              <p:spPr>
                <a:xfrm>
                  <a:off x="1485899"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3" name="Oval 482"/>
                <p:cNvSpPr/>
                <p:nvPr/>
              </p:nvSpPr>
              <p:spPr>
                <a:xfrm>
                  <a:off x="1651000"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4" name="Oval 483"/>
                <p:cNvSpPr/>
                <p:nvPr/>
              </p:nvSpPr>
              <p:spPr>
                <a:xfrm>
                  <a:off x="1803402"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5" name="Oval 484"/>
                <p:cNvSpPr/>
                <p:nvPr/>
              </p:nvSpPr>
              <p:spPr>
                <a:xfrm>
                  <a:off x="1972739"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6" name="Oval 485"/>
                <p:cNvSpPr/>
                <p:nvPr/>
              </p:nvSpPr>
              <p:spPr>
                <a:xfrm>
                  <a:off x="2133613"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74" name="Group 473"/>
              <p:cNvGrpSpPr/>
              <p:nvPr/>
            </p:nvGrpSpPr>
            <p:grpSpPr>
              <a:xfrm>
                <a:off x="4952294" y="4762500"/>
                <a:ext cx="984250" cy="450850"/>
                <a:chOff x="1377950" y="4762500"/>
                <a:chExt cx="984250" cy="450850"/>
              </a:xfrm>
            </p:grpSpPr>
            <p:sp>
              <p:nvSpPr>
                <p:cNvPr id="475" name="Rounded Rectangle 474"/>
                <p:cNvSpPr/>
                <p:nvPr/>
              </p:nvSpPr>
              <p:spPr>
                <a:xfrm>
                  <a:off x="1377950" y="4762500"/>
                  <a:ext cx="984250" cy="450850"/>
                </a:xfrm>
                <a:prstGeom prst="roundRect">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6" name="Oval 475"/>
                <p:cNvSpPr/>
                <p:nvPr/>
              </p:nvSpPr>
              <p:spPr>
                <a:xfrm>
                  <a:off x="1651000"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7" name="Oval 476"/>
                <p:cNvSpPr/>
                <p:nvPr/>
              </p:nvSpPr>
              <p:spPr>
                <a:xfrm>
                  <a:off x="1803402"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8" name="Oval 477"/>
                <p:cNvSpPr/>
                <p:nvPr/>
              </p:nvSpPr>
              <p:spPr>
                <a:xfrm>
                  <a:off x="1972739"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9" name="Oval 478"/>
                <p:cNvSpPr/>
                <p:nvPr/>
              </p:nvSpPr>
              <p:spPr>
                <a:xfrm>
                  <a:off x="2133613"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0" name="Oval 479"/>
                <p:cNvSpPr/>
                <p:nvPr/>
              </p:nvSpPr>
              <p:spPr>
                <a:xfrm>
                  <a:off x="1485899"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61" name="Rectangle 260"/>
            <p:cNvSpPr/>
            <p:nvPr/>
          </p:nvSpPr>
          <p:spPr>
            <a:xfrm>
              <a:off x="491824" y="4624754"/>
              <a:ext cx="3798126" cy="49287"/>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2" name="Rectangle 261"/>
            <p:cNvSpPr/>
            <p:nvPr/>
          </p:nvSpPr>
          <p:spPr>
            <a:xfrm rot="5400000">
              <a:off x="913525" y="4726672"/>
              <a:ext cx="154579" cy="49287"/>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3" name="Rectangle 262"/>
            <p:cNvSpPr/>
            <p:nvPr/>
          </p:nvSpPr>
          <p:spPr>
            <a:xfrm rot="5400000">
              <a:off x="1832473" y="4728163"/>
              <a:ext cx="154579" cy="49287"/>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4" name="Rectangle 263"/>
            <p:cNvSpPr/>
            <p:nvPr/>
          </p:nvSpPr>
          <p:spPr>
            <a:xfrm rot="5400000">
              <a:off x="2776191" y="4728621"/>
              <a:ext cx="154579" cy="49287"/>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5" name="Rectangle 264"/>
            <p:cNvSpPr/>
            <p:nvPr/>
          </p:nvSpPr>
          <p:spPr>
            <a:xfrm rot="5400000">
              <a:off x="3729665" y="4725237"/>
              <a:ext cx="154579" cy="49287"/>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6" name="Rectangle 265"/>
            <p:cNvSpPr/>
            <p:nvPr/>
          </p:nvSpPr>
          <p:spPr>
            <a:xfrm rot="5400000">
              <a:off x="3474271" y="4267429"/>
              <a:ext cx="665366" cy="49287"/>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7" name="Rectangle 266"/>
            <p:cNvSpPr/>
            <p:nvPr/>
          </p:nvSpPr>
          <p:spPr>
            <a:xfrm rot="5400000">
              <a:off x="3723830" y="3716680"/>
              <a:ext cx="168826" cy="316595"/>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8" name="Flowchart: Delay 1"/>
            <p:cNvSpPr/>
            <p:nvPr/>
          </p:nvSpPr>
          <p:spPr>
            <a:xfrm rot="16200000">
              <a:off x="3728541" y="3721389"/>
              <a:ext cx="159404" cy="316596"/>
            </a:xfrm>
            <a:prstGeom prst="flowChartDelay">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nvGrpSpPr>
            <p:cNvPr id="269" name="Group 268"/>
            <p:cNvGrpSpPr/>
            <p:nvPr/>
          </p:nvGrpSpPr>
          <p:grpSpPr>
            <a:xfrm>
              <a:off x="4715189" y="4173473"/>
              <a:ext cx="4081864" cy="1261676"/>
              <a:chOff x="111539" y="4284433"/>
              <a:chExt cx="4390317" cy="1357016"/>
            </a:xfrm>
          </p:grpSpPr>
          <p:grpSp>
            <p:nvGrpSpPr>
              <p:cNvPr id="435" name="Group 434"/>
              <p:cNvGrpSpPr/>
              <p:nvPr/>
            </p:nvGrpSpPr>
            <p:grpSpPr>
              <a:xfrm>
                <a:off x="111539" y="4284433"/>
                <a:ext cx="4390317" cy="1357016"/>
                <a:chOff x="1082969" y="3931883"/>
                <a:chExt cx="5175265" cy="1599638"/>
              </a:xfrm>
            </p:grpSpPr>
            <p:grpSp>
              <p:nvGrpSpPr>
                <p:cNvPr id="441" name="Group 440"/>
                <p:cNvGrpSpPr/>
                <p:nvPr/>
              </p:nvGrpSpPr>
              <p:grpSpPr>
                <a:xfrm>
                  <a:off x="1377950" y="4762500"/>
                  <a:ext cx="984250" cy="450850"/>
                  <a:chOff x="1377950" y="4762500"/>
                  <a:chExt cx="984250" cy="450850"/>
                </a:xfrm>
              </p:grpSpPr>
              <p:sp>
                <p:nvSpPr>
                  <p:cNvPr id="464" name="Rounded Rectangle 463"/>
                  <p:cNvSpPr/>
                  <p:nvPr/>
                </p:nvSpPr>
                <p:spPr>
                  <a:xfrm>
                    <a:off x="1377950" y="4762500"/>
                    <a:ext cx="984250" cy="450850"/>
                  </a:xfrm>
                  <a:prstGeom prst="roundRect">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5" name="Oval 464"/>
                  <p:cNvSpPr/>
                  <p:nvPr/>
                </p:nvSpPr>
                <p:spPr>
                  <a:xfrm>
                    <a:off x="1485899"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6" name="Oval 465"/>
                  <p:cNvSpPr/>
                  <p:nvPr/>
                </p:nvSpPr>
                <p:spPr>
                  <a:xfrm>
                    <a:off x="1651000"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7" name="Oval 466"/>
                  <p:cNvSpPr/>
                  <p:nvPr/>
                </p:nvSpPr>
                <p:spPr>
                  <a:xfrm>
                    <a:off x="1803402"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8" name="Oval 467"/>
                  <p:cNvSpPr/>
                  <p:nvPr/>
                </p:nvSpPr>
                <p:spPr>
                  <a:xfrm>
                    <a:off x="1972739"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9" name="Oval 468"/>
                  <p:cNvSpPr/>
                  <p:nvPr/>
                </p:nvSpPr>
                <p:spPr>
                  <a:xfrm>
                    <a:off x="2133613"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42" name="Rounded Rectangle 441"/>
                <p:cNvSpPr/>
                <p:nvPr/>
              </p:nvSpPr>
              <p:spPr>
                <a:xfrm>
                  <a:off x="1082969" y="3931883"/>
                  <a:ext cx="5175265" cy="1599638"/>
                </a:xfrm>
                <a:prstGeom prst="roundRect">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43" name="Group 442"/>
                <p:cNvGrpSpPr/>
                <p:nvPr/>
              </p:nvGrpSpPr>
              <p:grpSpPr>
                <a:xfrm>
                  <a:off x="2541411" y="4762500"/>
                  <a:ext cx="984250" cy="450850"/>
                  <a:chOff x="1377950" y="4773083"/>
                  <a:chExt cx="984250" cy="450850"/>
                </a:xfrm>
              </p:grpSpPr>
              <p:sp>
                <p:nvSpPr>
                  <p:cNvPr id="458" name="Rounded Rectangle 457"/>
                  <p:cNvSpPr/>
                  <p:nvPr/>
                </p:nvSpPr>
                <p:spPr>
                  <a:xfrm>
                    <a:off x="1377950" y="4773083"/>
                    <a:ext cx="984250" cy="450850"/>
                  </a:xfrm>
                  <a:prstGeom prst="roundRect">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9" name="Oval 458"/>
                  <p:cNvSpPr/>
                  <p:nvPr/>
                </p:nvSpPr>
                <p:spPr>
                  <a:xfrm>
                    <a:off x="1485899"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0" name="Oval 459"/>
                  <p:cNvSpPr/>
                  <p:nvPr/>
                </p:nvSpPr>
                <p:spPr>
                  <a:xfrm>
                    <a:off x="1651000"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1" name="Oval 460"/>
                  <p:cNvSpPr/>
                  <p:nvPr/>
                </p:nvSpPr>
                <p:spPr>
                  <a:xfrm>
                    <a:off x="1803402"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2" name="Oval 461"/>
                  <p:cNvSpPr/>
                  <p:nvPr/>
                </p:nvSpPr>
                <p:spPr>
                  <a:xfrm>
                    <a:off x="1972739"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3" name="Oval 462"/>
                  <p:cNvSpPr/>
                  <p:nvPr/>
                </p:nvSpPr>
                <p:spPr>
                  <a:xfrm>
                    <a:off x="2133613"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44" name="Group 443"/>
                <p:cNvGrpSpPr/>
                <p:nvPr/>
              </p:nvGrpSpPr>
              <p:grpSpPr>
                <a:xfrm>
                  <a:off x="3738739" y="4762500"/>
                  <a:ext cx="984250" cy="450850"/>
                  <a:chOff x="1377950" y="4762500"/>
                  <a:chExt cx="984250" cy="450850"/>
                </a:xfrm>
              </p:grpSpPr>
              <p:sp>
                <p:nvSpPr>
                  <p:cNvPr id="452" name="Rounded Rectangle 451"/>
                  <p:cNvSpPr/>
                  <p:nvPr/>
                </p:nvSpPr>
                <p:spPr>
                  <a:xfrm>
                    <a:off x="1377950" y="4762500"/>
                    <a:ext cx="984250" cy="450850"/>
                  </a:xfrm>
                  <a:prstGeom prst="roundRect">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3" name="Oval 452"/>
                  <p:cNvSpPr/>
                  <p:nvPr/>
                </p:nvSpPr>
                <p:spPr>
                  <a:xfrm>
                    <a:off x="1485899"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4" name="Oval 453"/>
                  <p:cNvSpPr/>
                  <p:nvPr/>
                </p:nvSpPr>
                <p:spPr>
                  <a:xfrm>
                    <a:off x="1651000"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5" name="Oval 454"/>
                  <p:cNvSpPr/>
                  <p:nvPr/>
                </p:nvSpPr>
                <p:spPr>
                  <a:xfrm>
                    <a:off x="1803402"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6" name="Oval 455"/>
                  <p:cNvSpPr/>
                  <p:nvPr/>
                </p:nvSpPr>
                <p:spPr>
                  <a:xfrm>
                    <a:off x="1972739"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7" name="Oval 456"/>
                  <p:cNvSpPr/>
                  <p:nvPr/>
                </p:nvSpPr>
                <p:spPr>
                  <a:xfrm>
                    <a:off x="2133613"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45" name="Group 444"/>
                <p:cNvGrpSpPr/>
                <p:nvPr/>
              </p:nvGrpSpPr>
              <p:grpSpPr>
                <a:xfrm>
                  <a:off x="4952294" y="4762500"/>
                  <a:ext cx="984250" cy="450850"/>
                  <a:chOff x="1377950" y="4762500"/>
                  <a:chExt cx="984250" cy="450850"/>
                </a:xfrm>
              </p:grpSpPr>
              <p:sp>
                <p:nvSpPr>
                  <p:cNvPr id="446" name="Rounded Rectangle 445"/>
                  <p:cNvSpPr/>
                  <p:nvPr/>
                </p:nvSpPr>
                <p:spPr>
                  <a:xfrm>
                    <a:off x="1377950" y="4762500"/>
                    <a:ext cx="984250" cy="450850"/>
                  </a:xfrm>
                  <a:prstGeom prst="roundRect">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7" name="Oval 446"/>
                  <p:cNvSpPr/>
                  <p:nvPr/>
                </p:nvSpPr>
                <p:spPr>
                  <a:xfrm>
                    <a:off x="1651000"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8" name="Oval 447"/>
                  <p:cNvSpPr/>
                  <p:nvPr/>
                </p:nvSpPr>
                <p:spPr>
                  <a:xfrm>
                    <a:off x="1803402"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9" name="Oval 448"/>
                  <p:cNvSpPr/>
                  <p:nvPr/>
                </p:nvSpPr>
                <p:spPr>
                  <a:xfrm>
                    <a:off x="1972739"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0" name="Oval 449"/>
                  <p:cNvSpPr/>
                  <p:nvPr/>
                </p:nvSpPr>
                <p:spPr>
                  <a:xfrm>
                    <a:off x="2133613"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1" name="Oval 450"/>
                  <p:cNvSpPr/>
                  <p:nvPr/>
                </p:nvSpPr>
                <p:spPr>
                  <a:xfrm>
                    <a:off x="1485899" y="4811711"/>
                    <a:ext cx="127000" cy="340255"/>
                  </a:xfrm>
                  <a:prstGeom prst="ellipse">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436" name="Rectangle 435"/>
              <p:cNvSpPr/>
              <p:nvPr/>
            </p:nvSpPr>
            <p:spPr>
              <a:xfrm>
                <a:off x="241557" y="4769814"/>
                <a:ext cx="4085138" cy="53011"/>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7" name="Rectangle 436"/>
              <p:cNvSpPr/>
              <p:nvPr/>
            </p:nvSpPr>
            <p:spPr>
              <a:xfrm rot="5400000">
                <a:off x="695124" y="4879434"/>
                <a:ext cx="166260" cy="53011"/>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8" name="Rectangle 437"/>
              <p:cNvSpPr/>
              <p:nvPr/>
            </p:nvSpPr>
            <p:spPr>
              <a:xfrm rot="5400000">
                <a:off x="1683514" y="4881038"/>
                <a:ext cx="166260" cy="53011"/>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9" name="Rectangle 438"/>
              <p:cNvSpPr/>
              <p:nvPr/>
            </p:nvSpPr>
            <p:spPr>
              <a:xfrm rot="5400000">
                <a:off x="2698546" y="4881530"/>
                <a:ext cx="166260" cy="53011"/>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0" name="Rectangle 439"/>
              <p:cNvSpPr/>
              <p:nvPr/>
            </p:nvSpPr>
            <p:spPr>
              <a:xfrm rot="5400000">
                <a:off x="3724071" y="4877890"/>
                <a:ext cx="166260" cy="53011"/>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0" name="Rectangle 269"/>
            <p:cNvSpPr/>
            <p:nvPr/>
          </p:nvSpPr>
          <p:spPr>
            <a:xfrm>
              <a:off x="50801" y="4956729"/>
              <a:ext cx="9048750" cy="89783"/>
            </a:xfrm>
            <a:prstGeom prst="rect">
              <a:avLst/>
            </a:prstGeom>
            <a:solidFill>
              <a:schemeClr val="bg1"/>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1" name="Rectangle 270"/>
            <p:cNvSpPr/>
            <p:nvPr/>
          </p:nvSpPr>
          <p:spPr>
            <a:xfrm rot="5400000">
              <a:off x="3683577" y="3637834"/>
              <a:ext cx="244824" cy="51218"/>
            </a:xfrm>
            <a:prstGeom prst="rect">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2" name="Group 271"/>
            <p:cNvGrpSpPr/>
            <p:nvPr/>
          </p:nvGrpSpPr>
          <p:grpSpPr>
            <a:xfrm>
              <a:off x="827817" y="3541028"/>
              <a:ext cx="319548" cy="1083725"/>
              <a:chOff x="2282233" y="3604198"/>
              <a:chExt cx="343695" cy="1165618"/>
            </a:xfrm>
          </p:grpSpPr>
          <p:sp>
            <p:nvSpPr>
              <p:cNvPr id="431" name="Rectangle 430"/>
              <p:cNvSpPr/>
              <p:nvPr/>
            </p:nvSpPr>
            <p:spPr>
              <a:xfrm rot="5400000">
                <a:off x="2097846" y="4385488"/>
                <a:ext cx="715644" cy="53011"/>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2" name="Rectangle 431"/>
              <p:cNvSpPr/>
              <p:nvPr/>
            </p:nvSpPr>
            <p:spPr>
              <a:xfrm rot="5400000">
                <a:off x="2361701" y="3788054"/>
                <a:ext cx="181584" cy="340519"/>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3" name="Flowchart: Delay 43"/>
              <p:cNvSpPr/>
              <p:nvPr/>
            </p:nvSpPr>
            <p:spPr>
              <a:xfrm rot="16200000">
                <a:off x="2369943" y="3793119"/>
                <a:ext cx="171450" cy="340520"/>
              </a:xfrm>
              <a:prstGeom prst="flowChartDelay">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434" name="Rectangle 433"/>
              <p:cNvSpPr/>
              <p:nvPr/>
            </p:nvSpPr>
            <p:spPr>
              <a:xfrm rot="5400000">
                <a:off x="2322968" y="3708316"/>
                <a:ext cx="263324" cy="55088"/>
              </a:xfrm>
              <a:prstGeom prst="rect">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73" name="Straight Connector 272"/>
            <p:cNvCxnSpPr/>
            <p:nvPr/>
          </p:nvCxnSpPr>
          <p:spPr>
            <a:xfrm flipV="1">
              <a:off x="3825563" y="2277674"/>
              <a:ext cx="1558018" cy="486818"/>
            </a:xfrm>
            <a:prstGeom prst="line">
              <a:avLst/>
            </a:prstGeom>
            <a:solidFill>
              <a:schemeClr val="bg1"/>
            </a:solidFill>
            <a:ln cap="rnd">
              <a:solidFill>
                <a:schemeClr val="tx1"/>
              </a:solidFill>
            </a:ln>
            <a:effectLst/>
          </p:spPr>
          <p:style>
            <a:lnRef idx="1">
              <a:schemeClr val="accent1"/>
            </a:lnRef>
            <a:fillRef idx="3">
              <a:schemeClr val="accent1"/>
            </a:fillRef>
            <a:effectRef idx="2">
              <a:schemeClr val="accent1"/>
            </a:effectRef>
            <a:fontRef idx="minor">
              <a:schemeClr val="lt1"/>
            </a:fontRef>
          </p:style>
        </p:cxnSp>
        <p:grpSp>
          <p:nvGrpSpPr>
            <p:cNvPr id="274" name="Group 273"/>
            <p:cNvGrpSpPr/>
            <p:nvPr/>
          </p:nvGrpSpPr>
          <p:grpSpPr>
            <a:xfrm>
              <a:off x="4500841" y="4911141"/>
              <a:ext cx="144731" cy="135371"/>
              <a:chOff x="3165072" y="1799805"/>
              <a:chExt cx="1079501" cy="1009690"/>
            </a:xfrm>
          </p:grpSpPr>
          <p:sp>
            <p:nvSpPr>
              <p:cNvPr id="427" name="Isosceles Triangle 426"/>
              <p:cNvSpPr/>
              <p:nvPr/>
            </p:nvSpPr>
            <p:spPr>
              <a:xfrm rot="5400000">
                <a:off x="3117826" y="2222500"/>
                <a:ext cx="634241" cy="539750"/>
              </a:xfrm>
              <a:prstGeom prst="triangle">
                <a:avLst/>
              </a:prstGeom>
              <a:solidFill>
                <a:schemeClr val="bg1"/>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428" name="Isosceles Triangle 427"/>
              <p:cNvSpPr/>
              <p:nvPr/>
            </p:nvSpPr>
            <p:spPr>
              <a:xfrm rot="16200000">
                <a:off x="3657577" y="2222500"/>
                <a:ext cx="634241" cy="539750"/>
              </a:xfrm>
              <a:prstGeom prst="triangle">
                <a:avLst/>
              </a:prstGeom>
              <a:solidFill>
                <a:schemeClr val="bg1"/>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429" name="Straight Connector 428"/>
              <p:cNvCxnSpPr/>
              <p:nvPr/>
            </p:nvCxnSpPr>
            <p:spPr>
              <a:xfrm flipV="1">
                <a:off x="3703590" y="2070100"/>
                <a:ext cx="0" cy="422276"/>
              </a:xfrm>
              <a:prstGeom prst="line">
                <a:avLst/>
              </a:prstGeom>
              <a:solidFill>
                <a:schemeClr val="bg1"/>
              </a:solidFill>
              <a:ln cap="rnd">
                <a:solidFill>
                  <a:schemeClr val="tx1"/>
                </a:solidFill>
              </a:ln>
              <a:effectLst/>
            </p:spPr>
            <p:style>
              <a:lnRef idx="1">
                <a:schemeClr val="accent1"/>
              </a:lnRef>
              <a:fillRef idx="3">
                <a:schemeClr val="accent1"/>
              </a:fillRef>
              <a:effectRef idx="2">
                <a:schemeClr val="accent1"/>
              </a:effectRef>
              <a:fontRef idx="minor">
                <a:schemeClr val="lt1"/>
              </a:fontRef>
            </p:style>
          </p:cxnSp>
          <p:sp>
            <p:nvSpPr>
              <p:cNvPr id="430" name="Rectangle 429"/>
              <p:cNvSpPr/>
              <p:nvPr/>
            </p:nvSpPr>
            <p:spPr>
              <a:xfrm rot="5400000">
                <a:off x="3570452" y="1633282"/>
                <a:ext cx="270295" cy="603341"/>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75" name="Straight Connector 274"/>
            <p:cNvCxnSpPr/>
            <p:nvPr/>
          </p:nvCxnSpPr>
          <p:spPr>
            <a:xfrm flipV="1">
              <a:off x="3820996" y="2706929"/>
              <a:ext cx="0" cy="115125"/>
            </a:xfrm>
            <a:prstGeom prst="line">
              <a:avLst/>
            </a:prstGeom>
            <a:solidFill>
              <a:schemeClr val="bg1"/>
            </a:solidFill>
            <a:ln cap="rnd">
              <a:solidFill>
                <a:schemeClr val="tx1"/>
              </a:solidFill>
            </a:ln>
            <a:effectLst/>
          </p:spPr>
          <p:style>
            <a:lnRef idx="1">
              <a:schemeClr val="accent1"/>
            </a:lnRef>
            <a:fillRef idx="3">
              <a:schemeClr val="accent1"/>
            </a:fillRef>
            <a:effectRef idx="2">
              <a:schemeClr val="accent1"/>
            </a:effectRef>
            <a:fontRef idx="minor">
              <a:schemeClr val="lt1"/>
            </a:fontRef>
          </p:style>
        </p:cxnSp>
        <p:cxnSp>
          <p:nvCxnSpPr>
            <p:cNvPr id="276" name="Straight Connector 275"/>
            <p:cNvCxnSpPr/>
            <p:nvPr/>
          </p:nvCxnSpPr>
          <p:spPr>
            <a:xfrm flipV="1">
              <a:off x="5383581" y="2700404"/>
              <a:ext cx="0" cy="115125"/>
            </a:xfrm>
            <a:prstGeom prst="line">
              <a:avLst/>
            </a:prstGeom>
            <a:solidFill>
              <a:schemeClr val="bg1"/>
            </a:solidFill>
            <a:ln cap="rnd">
              <a:solidFill>
                <a:schemeClr val="tx1"/>
              </a:solidFill>
            </a:ln>
            <a:effectLst/>
          </p:spPr>
          <p:style>
            <a:lnRef idx="1">
              <a:schemeClr val="accent1"/>
            </a:lnRef>
            <a:fillRef idx="3">
              <a:schemeClr val="accent1"/>
            </a:fillRef>
            <a:effectRef idx="2">
              <a:schemeClr val="accent1"/>
            </a:effectRef>
            <a:fontRef idx="minor">
              <a:schemeClr val="lt1"/>
            </a:fontRef>
          </p:style>
        </p:cxnSp>
        <p:grpSp>
          <p:nvGrpSpPr>
            <p:cNvPr id="277" name="Group 276"/>
            <p:cNvGrpSpPr/>
            <p:nvPr/>
          </p:nvGrpSpPr>
          <p:grpSpPr>
            <a:xfrm>
              <a:off x="5171081" y="3541028"/>
              <a:ext cx="319548" cy="1083725"/>
              <a:chOff x="2282233" y="3604198"/>
              <a:chExt cx="343695" cy="1165618"/>
            </a:xfrm>
          </p:grpSpPr>
          <p:sp>
            <p:nvSpPr>
              <p:cNvPr id="423" name="Rectangle 422"/>
              <p:cNvSpPr/>
              <p:nvPr/>
            </p:nvSpPr>
            <p:spPr>
              <a:xfrm rot="5400000">
                <a:off x="2097846" y="4385488"/>
                <a:ext cx="715644" cy="53011"/>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4" name="Rectangle 423"/>
              <p:cNvSpPr/>
              <p:nvPr/>
            </p:nvSpPr>
            <p:spPr>
              <a:xfrm rot="5400000">
                <a:off x="2361701" y="3788054"/>
                <a:ext cx="181584" cy="340519"/>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5" name="Flowchart: Delay 43"/>
              <p:cNvSpPr/>
              <p:nvPr/>
            </p:nvSpPr>
            <p:spPr>
              <a:xfrm rot="16200000">
                <a:off x="2369943" y="3793119"/>
                <a:ext cx="171450" cy="340520"/>
              </a:xfrm>
              <a:prstGeom prst="flowChartDelay">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426" name="Rectangle 425"/>
              <p:cNvSpPr/>
              <p:nvPr/>
            </p:nvSpPr>
            <p:spPr>
              <a:xfrm rot="5400000">
                <a:off x="2322968" y="3708316"/>
                <a:ext cx="263324" cy="55088"/>
              </a:xfrm>
              <a:prstGeom prst="rect">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78" name="Straight Connector 277"/>
            <p:cNvCxnSpPr/>
            <p:nvPr/>
          </p:nvCxnSpPr>
          <p:spPr>
            <a:xfrm>
              <a:off x="5383581" y="2764492"/>
              <a:ext cx="2752007" cy="0"/>
            </a:xfrm>
            <a:prstGeom prst="line">
              <a:avLst/>
            </a:prstGeom>
            <a:solidFill>
              <a:schemeClr val="bg1"/>
            </a:solidFill>
            <a:ln cap="rnd">
              <a:solidFill>
                <a:schemeClr val="tx1"/>
              </a:solidFill>
            </a:ln>
            <a:effectLst/>
          </p:spPr>
          <p:style>
            <a:lnRef idx="1">
              <a:schemeClr val="accent1"/>
            </a:lnRef>
            <a:fillRef idx="3">
              <a:schemeClr val="accent1"/>
            </a:fillRef>
            <a:effectRef idx="2">
              <a:schemeClr val="accent1"/>
            </a:effectRef>
            <a:fontRef idx="minor">
              <a:schemeClr val="lt1"/>
            </a:fontRef>
          </p:style>
        </p:cxnSp>
        <p:cxnSp>
          <p:nvCxnSpPr>
            <p:cNvPr id="279" name="Straight Connector 278"/>
            <p:cNvCxnSpPr/>
            <p:nvPr/>
          </p:nvCxnSpPr>
          <p:spPr>
            <a:xfrm>
              <a:off x="1039928" y="2764492"/>
              <a:ext cx="2778333" cy="0"/>
            </a:xfrm>
            <a:prstGeom prst="line">
              <a:avLst/>
            </a:prstGeom>
            <a:solidFill>
              <a:schemeClr val="bg1"/>
            </a:solidFill>
            <a:ln cap="rnd">
              <a:solidFill>
                <a:schemeClr val="tx1"/>
              </a:solidFill>
            </a:ln>
            <a:effectLst/>
          </p:spPr>
          <p:style>
            <a:lnRef idx="1">
              <a:schemeClr val="accent1"/>
            </a:lnRef>
            <a:fillRef idx="3">
              <a:schemeClr val="accent1"/>
            </a:fillRef>
            <a:effectRef idx="2">
              <a:schemeClr val="accent1"/>
            </a:effectRef>
            <a:fontRef idx="minor">
              <a:schemeClr val="lt1"/>
            </a:fontRef>
          </p:style>
        </p:cxnSp>
        <p:grpSp>
          <p:nvGrpSpPr>
            <p:cNvPr id="280" name="Group 279"/>
            <p:cNvGrpSpPr/>
            <p:nvPr/>
          </p:nvGrpSpPr>
          <p:grpSpPr>
            <a:xfrm>
              <a:off x="7987307" y="3537483"/>
              <a:ext cx="319548" cy="1083725"/>
              <a:chOff x="2282233" y="3604198"/>
              <a:chExt cx="343695" cy="1165618"/>
            </a:xfrm>
          </p:grpSpPr>
          <p:sp>
            <p:nvSpPr>
              <p:cNvPr id="419" name="Rectangle 418"/>
              <p:cNvSpPr/>
              <p:nvPr/>
            </p:nvSpPr>
            <p:spPr>
              <a:xfrm rot="5400000">
                <a:off x="2097846" y="4385488"/>
                <a:ext cx="715644" cy="53011"/>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0" name="Rectangle 419"/>
              <p:cNvSpPr/>
              <p:nvPr/>
            </p:nvSpPr>
            <p:spPr>
              <a:xfrm rot="5400000">
                <a:off x="2361701" y="3788054"/>
                <a:ext cx="181584" cy="340519"/>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1" name="Flowchart: Delay 43"/>
              <p:cNvSpPr/>
              <p:nvPr/>
            </p:nvSpPr>
            <p:spPr>
              <a:xfrm rot="16200000">
                <a:off x="2369943" y="3793119"/>
                <a:ext cx="171450" cy="340520"/>
              </a:xfrm>
              <a:prstGeom prst="flowChartDelay">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422" name="Rectangle 421"/>
              <p:cNvSpPr/>
              <p:nvPr/>
            </p:nvSpPr>
            <p:spPr>
              <a:xfrm rot="5400000">
                <a:off x="2322968" y="3708316"/>
                <a:ext cx="263324" cy="55088"/>
              </a:xfrm>
              <a:prstGeom prst="rect">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1" name="Group 280"/>
            <p:cNvGrpSpPr/>
            <p:nvPr/>
          </p:nvGrpSpPr>
          <p:grpSpPr>
            <a:xfrm>
              <a:off x="972074" y="4546019"/>
              <a:ext cx="2852742" cy="247065"/>
              <a:chOff x="676458" y="4685130"/>
              <a:chExt cx="3068315" cy="265735"/>
            </a:xfrm>
          </p:grpSpPr>
          <p:sp>
            <p:nvSpPr>
              <p:cNvPr id="415" name="Rectangle 414"/>
              <p:cNvSpPr/>
              <p:nvPr/>
            </p:nvSpPr>
            <p:spPr>
              <a:xfrm rot="5400000" flipV="1">
                <a:off x="3643973" y="4746330"/>
                <a:ext cx="162000" cy="39600"/>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6" name="Rectangle 415"/>
              <p:cNvSpPr/>
              <p:nvPr/>
            </p:nvSpPr>
            <p:spPr>
              <a:xfrm rot="5400000" flipV="1">
                <a:off x="2618680" y="4850065"/>
                <a:ext cx="162000" cy="39600"/>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7" name="Rectangle 416"/>
              <p:cNvSpPr/>
              <p:nvPr/>
            </p:nvSpPr>
            <p:spPr>
              <a:xfrm rot="5400000" flipV="1">
                <a:off x="1603648" y="4849666"/>
                <a:ext cx="162000" cy="39600"/>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8" name="Rectangle 417"/>
              <p:cNvSpPr/>
              <p:nvPr/>
            </p:nvSpPr>
            <p:spPr>
              <a:xfrm rot="5400000" flipV="1">
                <a:off x="615258" y="4811965"/>
                <a:ext cx="162000" cy="39600"/>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2" name="Group 281"/>
            <p:cNvGrpSpPr/>
            <p:nvPr/>
          </p:nvGrpSpPr>
          <p:grpSpPr>
            <a:xfrm>
              <a:off x="706234" y="4932882"/>
              <a:ext cx="575775" cy="140705"/>
              <a:chOff x="390529" y="5101226"/>
              <a:chExt cx="619285" cy="151338"/>
            </a:xfrm>
          </p:grpSpPr>
          <p:sp>
            <p:nvSpPr>
              <p:cNvPr id="410" name="Rectangle 409"/>
              <p:cNvSpPr/>
              <p:nvPr/>
            </p:nvSpPr>
            <p:spPr>
              <a:xfrm rot="5400000" flipV="1">
                <a:off x="357807" y="5148486"/>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1" name="Rectangle 410"/>
              <p:cNvSpPr/>
              <p:nvPr/>
            </p:nvSpPr>
            <p:spPr>
              <a:xfrm rot="5400000" flipV="1">
                <a:off x="494928" y="5135241"/>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2" name="Rectangle 411"/>
              <p:cNvSpPr/>
              <p:nvPr/>
            </p:nvSpPr>
            <p:spPr>
              <a:xfrm rot="5400000" flipV="1">
                <a:off x="628119" y="5139305"/>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3" name="Rectangle 412"/>
              <p:cNvSpPr/>
              <p:nvPr/>
            </p:nvSpPr>
            <p:spPr>
              <a:xfrm rot="5400000" flipV="1">
                <a:off x="770994" y="5139305"/>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4" name="Rectangle 413"/>
              <p:cNvSpPr/>
              <p:nvPr/>
            </p:nvSpPr>
            <p:spPr>
              <a:xfrm rot="5400000" flipV="1">
                <a:off x="905736" y="5133948"/>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3" name="Group 282"/>
            <p:cNvGrpSpPr/>
            <p:nvPr/>
          </p:nvGrpSpPr>
          <p:grpSpPr>
            <a:xfrm>
              <a:off x="1625015" y="4929488"/>
              <a:ext cx="575775" cy="140705"/>
              <a:chOff x="390529" y="5101226"/>
              <a:chExt cx="619285" cy="151338"/>
            </a:xfrm>
          </p:grpSpPr>
          <p:sp>
            <p:nvSpPr>
              <p:cNvPr id="405" name="Rectangle 404"/>
              <p:cNvSpPr/>
              <p:nvPr/>
            </p:nvSpPr>
            <p:spPr>
              <a:xfrm rot="5400000" flipV="1">
                <a:off x="357807" y="5148486"/>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6" name="Rectangle 405"/>
              <p:cNvSpPr/>
              <p:nvPr/>
            </p:nvSpPr>
            <p:spPr>
              <a:xfrm rot="5400000" flipV="1">
                <a:off x="494928" y="5135241"/>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7" name="Rectangle 406"/>
              <p:cNvSpPr/>
              <p:nvPr/>
            </p:nvSpPr>
            <p:spPr>
              <a:xfrm rot="5400000" flipV="1">
                <a:off x="628119" y="5139305"/>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8" name="Rectangle 407"/>
              <p:cNvSpPr/>
              <p:nvPr/>
            </p:nvSpPr>
            <p:spPr>
              <a:xfrm rot="5400000" flipV="1">
                <a:off x="770994" y="5139305"/>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9" name="Rectangle 408"/>
              <p:cNvSpPr/>
              <p:nvPr/>
            </p:nvSpPr>
            <p:spPr>
              <a:xfrm rot="5400000" flipV="1">
                <a:off x="905736" y="5133948"/>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4" name="Group 283"/>
            <p:cNvGrpSpPr/>
            <p:nvPr/>
          </p:nvGrpSpPr>
          <p:grpSpPr>
            <a:xfrm>
              <a:off x="2570459" y="4935898"/>
              <a:ext cx="575775" cy="140705"/>
              <a:chOff x="390529" y="5101226"/>
              <a:chExt cx="619285" cy="151338"/>
            </a:xfrm>
          </p:grpSpPr>
          <p:sp>
            <p:nvSpPr>
              <p:cNvPr id="400" name="Rectangle 399"/>
              <p:cNvSpPr/>
              <p:nvPr/>
            </p:nvSpPr>
            <p:spPr>
              <a:xfrm rot="5400000" flipV="1">
                <a:off x="357807" y="5148486"/>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1" name="Rectangle 400"/>
              <p:cNvSpPr/>
              <p:nvPr/>
            </p:nvSpPr>
            <p:spPr>
              <a:xfrm rot="5400000" flipV="1">
                <a:off x="494928" y="5135241"/>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2" name="Rectangle 401"/>
              <p:cNvSpPr/>
              <p:nvPr/>
            </p:nvSpPr>
            <p:spPr>
              <a:xfrm rot="5400000" flipV="1">
                <a:off x="628119" y="5139305"/>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3" name="Rectangle 402"/>
              <p:cNvSpPr/>
              <p:nvPr/>
            </p:nvSpPr>
            <p:spPr>
              <a:xfrm rot="5400000" flipV="1">
                <a:off x="770994" y="5139305"/>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4" name="Rectangle 403"/>
              <p:cNvSpPr/>
              <p:nvPr/>
            </p:nvSpPr>
            <p:spPr>
              <a:xfrm rot="5400000" flipV="1">
                <a:off x="905736" y="5133948"/>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5" name="Group 284"/>
            <p:cNvGrpSpPr/>
            <p:nvPr/>
          </p:nvGrpSpPr>
          <p:grpSpPr>
            <a:xfrm>
              <a:off x="3526101" y="4927362"/>
              <a:ext cx="575775" cy="140705"/>
              <a:chOff x="390529" y="5101226"/>
              <a:chExt cx="619285" cy="151338"/>
            </a:xfrm>
          </p:grpSpPr>
          <p:sp>
            <p:nvSpPr>
              <p:cNvPr id="395" name="Rectangle 394"/>
              <p:cNvSpPr/>
              <p:nvPr/>
            </p:nvSpPr>
            <p:spPr>
              <a:xfrm rot="5400000" flipV="1">
                <a:off x="357807" y="5148486"/>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6" name="Rectangle 395"/>
              <p:cNvSpPr/>
              <p:nvPr/>
            </p:nvSpPr>
            <p:spPr>
              <a:xfrm rot="5400000" flipV="1">
                <a:off x="494928" y="5135241"/>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7" name="Rectangle 396"/>
              <p:cNvSpPr/>
              <p:nvPr/>
            </p:nvSpPr>
            <p:spPr>
              <a:xfrm rot="5400000" flipV="1">
                <a:off x="628119" y="5139305"/>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8" name="Rectangle 397"/>
              <p:cNvSpPr/>
              <p:nvPr/>
            </p:nvSpPr>
            <p:spPr>
              <a:xfrm rot="5400000" flipV="1">
                <a:off x="770994" y="5139305"/>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9" name="Rectangle 398"/>
              <p:cNvSpPr/>
              <p:nvPr/>
            </p:nvSpPr>
            <p:spPr>
              <a:xfrm rot="5400000" flipV="1">
                <a:off x="905736" y="5133948"/>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6" name="Group 285"/>
            <p:cNvGrpSpPr/>
            <p:nvPr/>
          </p:nvGrpSpPr>
          <p:grpSpPr>
            <a:xfrm>
              <a:off x="5053292" y="4929125"/>
              <a:ext cx="575775" cy="140705"/>
              <a:chOff x="390529" y="5101226"/>
              <a:chExt cx="619285" cy="151338"/>
            </a:xfrm>
          </p:grpSpPr>
          <p:sp>
            <p:nvSpPr>
              <p:cNvPr id="390" name="Rectangle 389"/>
              <p:cNvSpPr/>
              <p:nvPr/>
            </p:nvSpPr>
            <p:spPr>
              <a:xfrm rot="5400000" flipV="1">
                <a:off x="357807" y="5148486"/>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1" name="Rectangle 390"/>
              <p:cNvSpPr/>
              <p:nvPr/>
            </p:nvSpPr>
            <p:spPr>
              <a:xfrm rot="5400000" flipV="1">
                <a:off x="494928" y="5135241"/>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2" name="Rectangle 391"/>
              <p:cNvSpPr/>
              <p:nvPr/>
            </p:nvSpPr>
            <p:spPr>
              <a:xfrm rot="5400000" flipV="1">
                <a:off x="628119" y="5139305"/>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3" name="Rectangle 392"/>
              <p:cNvSpPr/>
              <p:nvPr/>
            </p:nvSpPr>
            <p:spPr>
              <a:xfrm rot="5400000" flipV="1">
                <a:off x="770994" y="5139305"/>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4" name="Rectangle 393"/>
              <p:cNvSpPr/>
              <p:nvPr/>
            </p:nvSpPr>
            <p:spPr>
              <a:xfrm rot="5400000" flipV="1">
                <a:off x="905736" y="5133948"/>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7" name="Group 286"/>
            <p:cNvGrpSpPr/>
            <p:nvPr/>
          </p:nvGrpSpPr>
          <p:grpSpPr>
            <a:xfrm>
              <a:off x="5965240" y="4929101"/>
              <a:ext cx="575775" cy="140705"/>
              <a:chOff x="390529" y="5101226"/>
              <a:chExt cx="619285" cy="151338"/>
            </a:xfrm>
          </p:grpSpPr>
          <p:sp>
            <p:nvSpPr>
              <p:cNvPr id="385" name="Rectangle 384"/>
              <p:cNvSpPr/>
              <p:nvPr/>
            </p:nvSpPr>
            <p:spPr>
              <a:xfrm rot="5400000" flipV="1">
                <a:off x="357807" y="5148486"/>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6" name="Rectangle 385"/>
              <p:cNvSpPr/>
              <p:nvPr/>
            </p:nvSpPr>
            <p:spPr>
              <a:xfrm rot="5400000" flipV="1">
                <a:off x="494928" y="5135241"/>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7" name="Rectangle 386"/>
              <p:cNvSpPr/>
              <p:nvPr/>
            </p:nvSpPr>
            <p:spPr>
              <a:xfrm rot="5400000" flipV="1">
                <a:off x="628119" y="5139305"/>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8" name="Rectangle 387"/>
              <p:cNvSpPr/>
              <p:nvPr/>
            </p:nvSpPr>
            <p:spPr>
              <a:xfrm rot="5400000" flipV="1">
                <a:off x="770994" y="5139305"/>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9" name="Rectangle 388"/>
              <p:cNvSpPr/>
              <p:nvPr/>
            </p:nvSpPr>
            <p:spPr>
              <a:xfrm rot="5400000" flipV="1">
                <a:off x="905736" y="5133948"/>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8" name="Group 287"/>
            <p:cNvGrpSpPr/>
            <p:nvPr/>
          </p:nvGrpSpPr>
          <p:grpSpPr>
            <a:xfrm>
              <a:off x="6914322" y="4928894"/>
              <a:ext cx="575775" cy="140705"/>
              <a:chOff x="390529" y="5101226"/>
              <a:chExt cx="619285" cy="151338"/>
            </a:xfrm>
          </p:grpSpPr>
          <p:sp>
            <p:nvSpPr>
              <p:cNvPr id="380" name="Rectangle 379"/>
              <p:cNvSpPr/>
              <p:nvPr/>
            </p:nvSpPr>
            <p:spPr>
              <a:xfrm rot="5400000" flipV="1">
                <a:off x="357807" y="5148486"/>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1" name="Rectangle 380"/>
              <p:cNvSpPr/>
              <p:nvPr/>
            </p:nvSpPr>
            <p:spPr>
              <a:xfrm rot="5400000" flipV="1">
                <a:off x="494928" y="5135241"/>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2" name="Rectangle 381"/>
              <p:cNvSpPr/>
              <p:nvPr/>
            </p:nvSpPr>
            <p:spPr>
              <a:xfrm rot="5400000" flipV="1">
                <a:off x="628119" y="5139305"/>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3" name="Rectangle 382"/>
              <p:cNvSpPr/>
              <p:nvPr/>
            </p:nvSpPr>
            <p:spPr>
              <a:xfrm rot="5400000" flipV="1">
                <a:off x="770994" y="5139305"/>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4" name="Rectangle 383"/>
              <p:cNvSpPr/>
              <p:nvPr/>
            </p:nvSpPr>
            <p:spPr>
              <a:xfrm rot="5400000" flipV="1">
                <a:off x="905736" y="5133948"/>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9" name="Group 288"/>
            <p:cNvGrpSpPr/>
            <p:nvPr/>
          </p:nvGrpSpPr>
          <p:grpSpPr>
            <a:xfrm>
              <a:off x="7872320" y="4938021"/>
              <a:ext cx="575775" cy="140705"/>
              <a:chOff x="390529" y="5101226"/>
              <a:chExt cx="619285" cy="151338"/>
            </a:xfrm>
          </p:grpSpPr>
          <p:sp>
            <p:nvSpPr>
              <p:cNvPr id="375" name="Rectangle 374"/>
              <p:cNvSpPr/>
              <p:nvPr/>
            </p:nvSpPr>
            <p:spPr>
              <a:xfrm rot="5400000" flipV="1">
                <a:off x="357807" y="5148486"/>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6" name="Rectangle 375"/>
              <p:cNvSpPr/>
              <p:nvPr/>
            </p:nvSpPr>
            <p:spPr>
              <a:xfrm rot="5400000" flipV="1">
                <a:off x="494928" y="5135241"/>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7" name="Rectangle 376"/>
              <p:cNvSpPr/>
              <p:nvPr/>
            </p:nvSpPr>
            <p:spPr>
              <a:xfrm rot="5400000" flipV="1">
                <a:off x="628119" y="5139305"/>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8" name="Rectangle 377"/>
              <p:cNvSpPr/>
              <p:nvPr/>
            </p:nvSpPr>
            <p:spPr>
              <a:xfrm rot="5400000" flipV="1">
                <a:off x="770994" y="5139305"/>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9" name="Rectangle 378"/>
              <p:cNvSpPr/>
              <p:nvPr/>
            </p:nvSpPr>
            <p:spPr>
              <a:xfrm rot="5400000" flipV="1">
                <a:off x="905736" y="5133948"/>
                <a:ext cx="136800" cy="71356"/>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0" name="Group 289"/>
            <p:cNvGrpSpPr/>
            <p:nvPr/>
          </p:nvGrpSpPr>
          <p:grpSpPr>
            <a:xfrm>
              <a:off x="5316812" y="4537991"/>
              <a:ext cx="2852742" cy="247065"/>
              <a:chOff x="676458" y="4685130"/>
              <a:chExt cx="3068315" cy="265735"/>
            </a:xfrm>
          </p:grpSpPr>
          <p:sp>
            <p:nvSpPr>
              <p:cNvPr id="371" name="Rectangle 370"/>
              <p:cNvSpPr/>
              <p:nvPr/>
            </p:nvSpPr>
            <p:spPr>
              <a:xfrm rot="5400000" flipV="1">
                <a:off x="3643973" y="4746330"/>
                <a:ext cx="162000" cy="39600"/>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2" name="Rectangle 371"/>
              <p:cNvSpPr/>
              <p:nvPr/>
            </p:nvSpPr>
            <p:spPr>
              <a:xfrm rot="5400000" flipV="1">
                <a:off x="2618680" y="4850065"/>
                <a:ext cx="162000" cy="39600"/>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3" name="Rectangle 372"/>
              <p:cNvSpPr/>
              <p:nvPr/>
            </p:nvSpPr>
            <p:spPr>
              <a:xfrm rot="5400000" flipV="1">
                <a:off x="1603648" y="4849666"/>
                <a:ext cx="162000" cy="39600"/>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4" name="Rectangle 373"/>
              <p:cNvSpPr/>
              <p:nvPr/>
            </p:nvSpPr>
            <p:spPr>
              <a:xfrm rot="5400000" flipV="1">
                <a:off x="615258" y="4811965"/>
                <a:ext cx="162000" cy="39600"/>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91" name="Isosceles Triangle 290"/>
            <p:cNvSpPr/>
            <p:nvPr/>
          </p:nvSpPr>
          <p:spPr>
            <a:xfrm rot="5400000">
              <a:off x="88038" y="4969247"/>
              <a:ext cx="85034" cy="72365"/>
            </a:xfrm>
            <a:prstGeom prst="triangle">
              <a:avLst/>
            </a:prstGeom>
            <a:solidFill>
              <a:schemeClr val="bg1"/>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92" name="Isosceles Triangle 291"/>
            <p:cNvSpPr/>
            <p:nvPr/>
          </p:nvSpPr>
          <p:spPr>
            <a:xfrm rot="16200000">
              <a:off x="160403" y="4969247"/>
              <a:ext cx="85034" cy="72365"/>
            </a:xfrm>
            <a:prstGeom prst="triangle">
              <a:avLst/>
            </a:prstGeom>
            <a:solidFill>
              <a:schemeClr val="bg1"/>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293" name="Straight Connector 292"/>
            <p:cNvCxnSpPr/>
            <p:nvPr/>
          </p:nvCxnSpPr>
          <p:spPr>
            <a:xfrm flipV="1">
              <a:off x="166572" y="4948815"/>
              <a:ext cx="0" cy="56615"/>
            </a:xfrm>
            <a:prstGeom prst="line">
              <a:avLst/>
            </a:prstGeom>
            <a:solidFill>
              <a:schemeClr val="bg1"/>
            </a:solidFill>
            <a:ln cap="rnd">
              <a:solidFill>
                <a:schemeClr val="tx1"/>
              </a:solidFill>
            </a:ln>
            <a:effectLst/>
          </p:spPr>
          <p:style>
            <a:lnRef idx="1">
              <a:schemeClr val="accent1"/>
            </a:lnRef>
            <a:fillRef idx="3">
              <a:schemeClr val="accent1"/>
            </a:fillRef>
            <a:effectRef idx="2">
              <a:schemeClr val="accent1"/>
            </a:effectRef>
            <a:fontRef idx="minor">
              <a:schemeClr val="lt1"/>
            </a:fontRef>
          </p:style>
        </p:cxnSp>
        <p:sp>
          <p:nvSpPr>
            <p:cNvPr id="294" name="Rectangle 293"/>
            <p:cNvSpPr/>
            <p:nvPr/>
          </p:nvSpPr>
          <p:spPr>
            <a:xfrm rot="5400000">
              <a:off x="148722" y="4890250"/>
              <a:ext cx="36239" cy="80891"/>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5" name="Isosceles Triangle 294"/>
            <p:cNvSpPr/>
            <p:nvPr/>
          </p:nvSpPr>
          <p:spPr>
            <a:xfrm rot="5400000">
              <a:off x="8910933" y="4967813"/>
              <a:ext cx="85034" cy="72365"/>
            </a:xfrm>
            <a:prstGeom prst="triangle">
              <a:avLst/>
            </a:prstGeom>
            <a:solidFill>
              <a:schemeClr val="bg1"/>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96" name="Isosceles Triangle 295"/>
            <p:cNvSpPr/>
            <p:nvPr/>
          </p:nvSpPr>
          <p:spPr>
            <a:xfrm rot="16200000">
              <a:off x="8983298" y="4967813"/>
              <a:ext cx="85034" cy="72365"/>
            </a:xfrm>
            <a:prstGeom prst="triangle">
              <a:avLst/>
            </a:prstGeom>
            <a:solidFill>
              <a:schemeClr val="bg1"/>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297" name="Straight Connector 296"/>
            <p:cNvCxnSpPr/>
            <p:nvPr/>
          </p:nvCxnSpPr>
          <p:spPr>
            <a:xfrm flipV="1">
              <a:off x="8989467" y="4947381"/>
              <a:ext cx="0" cy="56615"/>
            </a:xfrm>
            <a:prstGeom prst="line">
              <a:avLst/>
            </a:prstGeom>
            <a:solidFill>
              <a:schemeClr val="bg1"/>
            </a:solidFill>
            <a:ln cap="rnd">
              <a:solidFill>
                <a:schemeClr val="tx1"/>
              </a:solidFill>
            </a:ln>
            <a:effectLst/>
          </p:spPr>
          <p:style>
            <a:lnRef idx="1">
              <a:schemeClr val="accent1"/>
            </a:lnRef>
            <a:fillRef idx="3">
              <a:schemeClr val="accent1"/>
            </a:fillRef>
            <a:effectRef idx="2">
              <a:schemeClr val="accent1"/>
            </a:effectRef>
            <a:fontRef idx="minor">
              <a:schemeClr val="lt1"/>
            </a:fontRef>
          </p:style>
        </p:cxnSp>
        <p:sp>
          <p:nvSpPr>
            <p:cNvPr id="298" name="Rectangle 297"/>
            <p:cNvSpPr/>
            <p:nvPr/>
          </p:nvSpPr>
          <p:spPr>
            <a:xfrm rot="5400000">
              <a:off x="8971617" y="4888816"/>
              <a:ext cx="36239" cy="80891"/>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9" name="Straight Connector 298"/>
            <p:cNvCxnSpPr/>
            <p:nvPr/>
          </p:nvCxnSpPr>
          <p:spPr>
            <a:xfrm flipV="1">
              <a:off x="1039928" y="2700404"/>
              <a:ext cx="0" cy="115125"/>
            </a:xfrm>
            <a:prstGeom prst="line">
              <a:avLst/>
            </a:prstGeom>
            <a:solidFill>
              <a:schemeClr val="bg1"/>
            </a:solidFill>
            <a:ln cap="rnd">
              <a:solidFill>
                <a:schemeClr val="tx1"/>
              </a:solidFill>
            </a:ln>
            <a:effectLst/>
          </p:spPr>
          <p:style>
            <a:lnRef idx="1">
              <a:schemeClr val="accent1"/>
            </a:lnRef>
            <a:fillRef idx="3">
              <a:schemeClr val="accent1"/>
            </a:fillRef>
            <a:effectRef idx="2">
              <a:schemeClr val="accent1"/>
            </a:effectRef>
            <a:fontRef idx="minor">
              <a:schemeClr val="lt1"/>
            </a:fontRef>
          </p:style>
        </p:cxnSp>
        <p:cxnSp>
          <p:nvCxnSpPr>
            <p:cNvPr id="300" name="Straight Connector 299"/>
            <p:cNvCxnSpPr/>
            <p:nvPr/>
          </p:nvCxnSpPr>
          <p:spPr>
            <a:xfrm flipV="1">
              <a:off x="8140667" y="2700404"/>
              <a:ext cx="0" cy="115125"/>
            </a:xfrm>
            <a:prstGeom prst="line">
              <a:avLst/>
            </a:prstGeom>
            <a:solidFill>
              <a:schemeClr val="bg1"/>
            </a:solidFill>
            <a:ln cap="rnd">
              <a:solidFill>
                <a:schemeClr val="tx1"/>
              </a:solidFill>
            </a:ln>
            <a:effectLst/>
          </p:spPr>
          <p:style>
            <a:lnRef idx="1">
              <a:schemeClr val="accent1"/>
            </a:lnRef>
            <a:fillRef idx="3">
              <a:schemeClr val="accent1"/>
            </a:fillRef>
            <a:effectRef idx="2">
              <a:schemeClr val="accent1"/>
            </a:effectRef>
            <a:fontRef idx="minor">
              <a:schemeClr val="lt1"/>
            </a:fontRef>
          </p:style>
        </p:cxnSp>
        <p:sp>
          <p:nvSpPr>
            <p:cNvPr id="301" name="Rectangle 300"/>
            <p:cNvSpPr/>
            <p:nvPr/>
          </p:nvSpPr>
          <p:spPr>
            <a:xfrm rot="5400000" flipV="1">
              <a:off x="3682932" y="3521676"/>
              <a:ext cx="244827" cy="40165"/>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2" name="Straight Connector 301"/>
            <p:cNvCxnSpPr/>
            <p:nvPr/>
          </p:nvCxnSpPr>
          <p:spPr>
            <a:xfrm>
              <a:off x="415549" y="3228342"/>
              <a:ext cx="8354141" cy="0"/>
            </a:xfrm>
            <a:prstGeom prst="line">
              <a:avLst/>
            </a:prstGeom>
            <a:solidFill>
              <a:schemeClr val="bg1"/>
            </a:solidFill>
            <a:ln cap="rnd">
              <a:solidFill>
                <a:schemeClr val="tx1"/>
              </a:solidFill>
            </a:ln>
            <a:effectLst/>
          </p:spPr>
          <p:style>
            <a:lnRef idx="1">
              <a:schemeClr val="accent1"/>
            </a:lnRef>
            <a:fillRef idx="3">
              <a:schemeClr val="accent1"/>
            </a:fillRef>
            <a:effectRef idx="2">
              <a:schemeClr val="accent1"/>
            </a:effectRef>
            <a:fontRef idx="minor">
              <a:schemeClr val="lt1"/>
            </a:fontRef>
          </p:style>
        </p:cxnSp>
        <p:grpSp>
          <p:nvGrpSpPr>
            <p:cNvPr id="303" name="Group 302"/>
            <p:cNvGrpSpPr/>
            <p:nvPr/>
          </p:nvGrpSpPr>
          <p:grpSpPr>
            <a:xfrm>
              <a:off x="5171080" y="3150394"/>
              <a:ext cx="318634" cy="640067"/>
              <a:chOff x="5171080" y="3150394"/>
              <a:chExt cx="318634" cy="640067"/>
            </a:xfrm>
          </p:grpSpPr>
          <p:sp>
            <p:nvSpPr>
              <p:cNvPr id="355" name="Rectangle 354"/>
              <p:cNvSpPr/>
              <p:nvPr/>
            </p:nvSpPr>
            <p:spPr>
              <a:xfrm rot="5400000">
                <a:off x="5208954" y="3637831"/>
                <a:ext cx="244824" cy="51218"/>
              </a:xfrm>
              <a:prstGeom prst="rect">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56" name="Group 355"/>
              <p:cNvGrpSpPr/>
              <p:nvPr/>
            </p:nvGrpSpPr>
            <p:grpSpPr>
              <a:xfrm>
                <a:off x="5171080" y="3150394"/>
                <a:ext cx="318634" cy="640067"/>
                <a:chOff x="5171080" y="3150394"/>
                <a:chExt cx="318634" cy="640067"/>
              </a:xfrm>
            </p:grpSpPr>
            <p:sp>
              <p:nvSpPr>
                <p:cNvPr id="357" name="Rectangle 356"/>
                <p:cNvSpPr/>
                <p:nvPr/>
              </p:nvSpPr>
              <p:spPr>
                <a:xfrm rot="5400000">
                  <a:off x="5211120" y="3325145"/>
                  <a:ext cx="244824" cy="51218"/>
                </a:xfrm>
                <a:prstGeom prst="rect">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8" name="Rectangle 357"/>
                <p:cNvSpPr/>
                <p:nvPr/>
              </p:nvSpPr>
              <p:spPr>
                <a:xfrm rot="5400000" flipV="1">
                  <a:off x="5208087" y="3492157"/>
                  <a:ext cx="244827" cy="40165"/>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9" name="Rectangle 358"/>
                <p:cNvSpPr/>
                <p:nvPr/>
              </p:nvSpPr>
              <p:spPr>
                <a:xfrm rot="5400000">
                  <a:off x="5306518" y="3353563"/>
                  <a:ext cx="45719" cy="316595"/>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0" name="Rectangle 359"/>
                <p:cNvSpPr/>
                <p:nvPr/>
              </p:nvSpPr>
              <p:spPr>
                <a:xfrm rot="5400000">
                  <a:off x="5308557" y="3292009"/>
                  <a:ext cx="45719" cy="316595"/>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1" name="Rectangle 360"/>
                <p:cNvSpPr/>
                <p:nvPr/>
              </p:nvSpPr>
              <p:spPr>
                <a:xfrm rot="5400000" flipV="1">
                  <a:off x="5235193" y="3670648"/>
                  <a:ext cx="193907" cy="45719"/>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2" name="Rectangle 361"/>
                <p:cNvSpPr/>
                <p:nvPr/>
              </p:nvSpPr>
              <p:spPr>
                <a:xfrm rot="5400000" flipH="1" flipV="1">
                  <a:off x="5187673" y="3390957"/>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3" name="Rectangle 362"/>
                <p:cNvSpPr/>
                <p:nvPr/>
              </p:nvSpPr>
              <p:spPr>
                <a:xfrm rot="5400000" flipH="1" flipV="1">
                  <a:off x="5187673" y="3537288"/>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4" name="Rectangle 363"/>
                <p:cNvSpPr/>
                <p:nvPr/>
              </p:nvSpPr>
              <p:spPr>
                <a:xfrm rot="5400000" flipH="1" flipV="1">
                  <a:off x="5251013" y="3389826"/>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5" name="Rectangle 364"/>
                <p:cNvSpPr/>
                <p:nvPr/>
              </p:nvSpPr>
              <p:spPr>
                <a:xfrm rot="5400000" flipH="1" flipV="1">
                  <a:off x="5251013" y="3536157"/>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6" name="Rectangle 365"/>
                <p:cNvSpPr/>
                <p:nvPr/>
              </p:nvSpPr>
              <p:spPr>
                <a:xfrm rot="5400000" flipH="1" flipV="1">
                  <a:off x="5376963" y="3388164"/>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7" name="Rectangle 366"/>
                <p:cNvSpPr/>
                <p:nvPr/>
              </p:nvSpPr>
              <p:spPr>
                <a:xfrm rot="5400000" flipH="1" flipV="1">
                  <a:off x="5376963" y="3534495"/>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8" name="Rectangle 367"/>
                <p:cNvSpPr/>
                <p:nvPr/>
              </p:nvSpPr>
              <p:spPr>
                <a:xfrm rot="5400000" flipH="1" flipV="1">
                  <a:off x="5438220" y="3386945"/>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9" name="Rectangle 368"/>
                <p:cNvSpPr/>
                <p:nvPr/>
              </p:nvSpPr>
              <p:spPr>
                <a:xfrm rot="5400000" flipH="1" flipV="1">
                  <a:off x="5438220" y="3533276"/>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0" name="Rectangle 369"/>
                <p:cNvSpPr/>
                <p:nvPr/>
              </p:nvSpPr>
              <p:spPr>
                <a:xfrm rot="5400000" flipV="1">
                  <a:off x="5180939" y="3279651"/>
                  <a:ext cx="304233" cy="45719"/>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304" name="Group 303"/>
            <p:cNvGrpSpPr/>
            <p:nvPr/>
          </p:nvGrpSpPr>
          <p:grpSpPr>
            <a:xfrm>
              <a:off x="3647090" y="3152775"/>
              <a:ext cx="318634" cy="642448"/>
              <a:chOff x="5171080" y="3150394"/>
              <a:chExt cx="318634" cy="642448"/>
            </a:xfrm>
          </p:grpSpPr>
          <p:sp>
            <p:nvSpPr>
              <p:cNvPr id="339" name="Rectangle 338"/>
              <p:cNvSpPr/>
              <p:nvPr/>
            </p:nvSpPr>
            <p:spPr>
              <a:xfrm rot="5400000">
                <a:off x="5208954" y="3637831"/>
                <a:ext cx="244824" cy="51218"/>
              </a:xfrm>
              <a:prstGeom prst="rect">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40" name="Group 339"/>
              <p:cNvGrpSpPr/>
              <p:nvPr/>
            </p:nvGrpSpPr>
            <p:grpSpPr>
              <a:xfrm>
                <a:off x="5171080" y="3150394"/>
                <a:ext cx="318634" cy="642448"/>
                <a:chOff x="5171080" y="3150394"/>
                <a:chExt cx="318634" cy="642448"/>
              </a:xfrm>
            </p:grpSpPr>
            <p:sp>
              <p:nvSpPr>
                <p:cNvPr id="341" name="Rectangle 340"/>
                <p:cNvSpPr/>
                <p:nvPr/>
              </p:nvSpPr>
              <p:spPr>
                <a:xfrm rot="5400000">
                  <a:off x="5211120" y="3325145"/>
                  <a:ext cx="244824" cy="51218"/>
                </a:xfrm>
                <a:prstGeom prst="rect">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2" name="Rectangle 341"/>
                <p:cNvSpPr/>
                <p:nvPr/>
              </p:nvSpPr>
              <p:spPr>
                <a:xfrm rot="5400000" flipV="1">
                  <a:off x="5208087" y="3492157"/>
                  <a:ext cx="244827" cy="40165"/>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3" name="Rectangle 342"/>
                <p:cNvSpPr/>
                <p:nvPr/>
              </p:nvSpPr>
              <p:spPr>
                <a:xfrm rot="5400000">
                  <a:off x="5306518" y="3353563"/>
                  <a:ext cx="45719" cy="316595"/>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4" name="Rectangle 343"/>
                <p:cNvSpPr/>
                <p:nvPr/>
              </p:nvSpPr>
              <p:spPr>
                <a:xfrm rot="5400000">
                  <a:off x="5308557" y="3292009"/>
                  <a:ext cx="45719" cy="316595"/>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5" name="Rectangle 344"/>
                <p:cNvSpPr/>
                <p:nvPr/>
              </p:nvSpPr>
              <p:spPr>
                <a:xfrm rot="5400000" flipV="1">
                  <a:off x="5235193" y="3673029"/>
                  <a:ext cx="193907" cy="45719"/>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6" name="Rectangle 345"/>
                <p:cNvSpPr/>
                <p:nvPr/>
              </p:nvSpPr>
              <p:spPr>
                <a:xfrm rot="5400000" flipH="1" flipV="1">
                  <a:off x="5187673" y="3390957"/>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7" name="Rectangle 346"/>
                <p:cNvSpPr/>
                <p:nvPr/>
              </p:nvSpPr>
              <p:spPr>
                <a:xfrm rot="5400000" flipH="1" flipV="1">
                  <a:off x="5187673" y="3537288"/>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8" name="Rectangle 347"/>
                <p:cNvSpPr/>
                <p:nvPr/>
              </p:nvSpPr>
              <p:spPr>
                <a:xfrm rot="5400000" flipH="1" flipV="1">
                  <a:off x="5251013" y="3389826"/>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9" name="Rectangle 348"/>
                <p:cNvSpPr/>
                <p:nvPr/>
              </p:nvSpPr>
              <p:spPr>
                <a:xfrm rot="5400000" flipH="1" flipV="1">
                  <a:off x="5251013" y="3536157"/>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0" name="Rectangle 349"/>
                <p:cNvSpPr/>
                <p:nvPr/>
              </p:nvSpPr>
              <p:spPr>
                <a:xfrm rot="5400000" flipH="1" flipV="1">
                  <a:off x="5376963" y="3388164"/>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1" name="Rectangle 350"/>
                <p:cNvSpPr/>
                <p:nvPr/>
              </p:nvSpPr>
              <p:spPr>
                <a:xfrm rot="5400000" flipH="1" flipV="1">
                  <a:off x="5376963" y="3534495"/>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2" name="Rectangle 351"/>
                <p:cNvSpPr/>
                <p:nvPr/>
              </p:nvSpPr>
              <p:spPr>
                <a:xfrm rot="5400000" flipH="1" flipV="1">
                  <a:off x="5438220" y="3386945"/>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3" name="Rectangle 352"/>
                <p:cNvSpPr/>
                <p:nvPr/>
              </p:nvSpPr>
              <p:spPr>
                <a:xfrm rot="5400000" flipH="1" flipV="1">
                  <a:off x="5438220" y="3533276"/>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4" name="Rectangle 353"/>
                <p:cNvSpPr/>
                <p:nvPr/>
              </p:nvSpPr>
              <p:spPr>
                <a:xfrm rot="5400000" flipV="1">
                  <a:off x="5180939" y="3279651"/>
                  <a:ext cx="304233" cy="45719"/>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305" name="Group 304"/>
            <p:cNvGrpSpPr/>
            <p:nvPr/>
          </p:nvGrpSpPr>
          <p:grpSpPr>
            <a:xfrm>
              <a:off x="832434" y="3150971"/>
              <a:ext cx="318634" cy="640067"/>
              <a:chOff x="5171080" y="3150394"/>
              <a:chExt cx="318634" cy="640067"/>
            </a:xfrm>
          </p:grpSpPr>
          <p:sp>
            <p:nvSpPr>
              <p:cNvPr id="323" name="Rectangle 322"/>
              <p:cNvSpPr/>
              <p:nvPr/>
            </p:nvSpPr>
            <p:spPr>
              <a:xfrm rot="5400000">
                <a:off x="5208954" y="3637831"/>
                <a:ext cx="244824" cy="51218"/>
              </a:xfrm>
              <a:prstGeom prst="rect">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4" name="Group 323"/>
              <p:cNvGrpSpPr/>
              <p:nvPr/>
            </p:nvGrpSpPr>
            <p:grpSpPr>
              <a:xfrm>
                <a:off x="5171080" y="3150394"/>
                <a:ext cx="318634" cy="640067"/>
                <a:chOff x="5171080" y="3150394"/>
                <a:chExt cx="318634" cy="640067"/>
              </a:xfrm>
            </p:grpSpPr>
            <p:sp>
              <p:nvSpPr>
                <p:cNvPr id="325" name="Rectangle 324"/>
                <p:cNvSpPr/>
                <p:nvPr/>
              </p:nvSpPr>
              <p:spPr>
                <a:xfrm rot="5400000">
                  <a:off x="5211120" y="3325145"/>
                  <a:ext cx="244824" cy="51218"/>
                </a:xfrm>
                <a:prstGeom prst="rect">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6" name="Rectangle 325"/>
                <p:cNvSpPr/>
                <p:nvPr/>
              </p:nvSpPr>
              <p:spPr>
                <a:xfrm rot="5400000" flipV="1">
                  <a:off x="5208087" y="3492157"/>
                  <a:ext cx="244827" cy="40165"/>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7" name="Rectangle 326"/>
                <p:cNvSpPr/>
                <p:nvPr/>
              </p:nvSpPr>
              <p:spPr>
                <a:xfrm rot="5400000">
                  <a:off x="5306518" y="3353563"/>
                  <a:ext cx="45719" cy="316595"/>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8" name="Rectangle 327"/>
                <p:cNvSpPr/>
                <p:nvPr/>
              </p:nvSpPr>
              <p:spPr>
                <a:xfrm rot="5400000">
                  <a:off x="5308557" y="3292009"/>
                  <a:ext cx="45719" cy="316595"/>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9" name="Rectangle 328"/>
                <p:cNvSpPr/>
                <p:nvPr/>
              </p:nvSpPr>
              <p:spPr>
                <a:xfrm rot="5400000" flipV="1">
                  <a:off x="5235193" y="3670648"/>
                  <a:ext cx="193907" cy="45719"/>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0" name="Rectangle 329"/>
                <p:cNvSpPr/>
                <p:nvPr/>
              </p:nvSpPr>
              <p:spPr>
                <a:xfrm rot="5400000" flipH="1" flipV="1">
                  <a:off x="5187673" y="3390957"/>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1" name="Rectangle 330"/>
                <p:cNvSpPr/>
                <p:nvPr/>
              </p:nvSpPr>
              <p:spPr>
                <a:xfrm rot="5400000" flipH="1" flipV="1">
                  <a:off x="5187673" y="3537288"/>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2" name="Rectangle 331"/>
                <p:cNvSpPr/>
                <p:nvPr/>
              </p:nvSpPr>
              <p:spPr>
                <a:xfrm rot="5400000" flipH="1" flipV="1">
                  <a:off x="5251013" y="3389826"/>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3" name="Rectangle 332"/>
                <p:cNvSpPr/>
                <p:nvPr/>
              </p:nvSpPr>
              <p:spPr>
                <a:xfrm rot="5400000" flipH="1" flipV="1">
                  <a:off x="5251013" y="3536157"/>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4" name="Rectangle 333"/>
                <p:cNvSpPr/>
                <p:nvPr/>
              </p:nvSpPr>
              <p:spPr>
                <a:xfrm rot="5400000" flipH="1" flipV="1">
                  <a:off x="5376963" y="3388164"/>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5" name="Rectangle 334"/>
                <p:cNvSpPr/>
                <p:nvPr/>
              </p:nvSpPr>
              <p:spPr>
                <a:xfrm rot="5400000" flipH="1" flipV="1">
                  <a:off x="5376963" y="3534495"/>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6" name="Rectangle 335"/>
                <p:cNvSpPr/>
                <p:nvPr/>
              </p:nvSpPr>
              <p:spPr>
                <a:xfrm rot="5400000" flipH="1" flipV="1">
                  <a:off x="5438220" y="3386945"/>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7" name="Rectangle 336"/>
                <p:cNvSpPr/>
                <p:nvPr/>
              </p:nvSpPr>
              <p:spPr>
                <a:xfrm rot="5400000" flipH="1" flipV="1">
                  <a:off x="5438220" y="3533276"/>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8" name="Rectangle 337"/>
                <p:cNvSpPr/>
                <p:nvPr/>
              </p:nvSpPr>
              <p:spPr>
                <a:xfrm rot="5400000" flipV="1">
                  <a:off x="5180939" y="3279651"/>
                  <a:ext cx="304233" cy="45719"/>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306" name="Group 305"/>
            <p:cNvGrpSpPr/>
            <p:nvPr/>
          </p:nvGrpSpPr>
          <p:grpSpPr>
            <a:xfrm>
              <a:off x="7990064" y="3150394"/>
              <a:ext cx="318634" cy="637686"/>
              <a:chOff x="5171080" y="3150394"/>
              <a:chExt cx="318634" cy="637686"/>
            </a:xfrm>
          </p:grpSpPr>
          <p:sp>
            <p:nvSpPr>
              <p:cNvPr id="307" name="Rectangle 306"/>
              <p:cNvSpPr/>
              <p:nvPr/>
            </p:nvSpPr>
            <p:spPr>
              <a:xfrm rot="5400000">
                <a:off x="5208954" y="3637831"/>
                <a:ext cx="244824" cy="51218"/>
              </a:xfrm>
              <a:prstGeom prst="rect">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8" name="Group 307"/>
              <p:cNvGrpSpPr/>
              <p:nvPr/>
            </p:nvGrpSpPr>
            <p:grpSpPr>
              <a:xfrm>
                <a:off x="5171080" y="3150394"/>
                <a:ext cx="318634" cy="637686"/>
                <a:chOff x="5171080" y="3150394"/>
                <a:chExt cx="318634" cy="637686"/>
              </a:xfrm>
            </p:grpSpPr>
            <p:sp>
              <p:nvSpPr>
                <p:cNvPr id="309" name="Rectangle 308"/>
                <p:cNvSpPr/>
                <p:nvPr/>
              </p:nvSpPr>
              <p:spPr>
                <a:xfrm rot="5400000">
                  <a:off x="5211120" y="3325145"/>
                  <a:ext cx="244824" cy="51218"/>
                </a:xfrm>
                <a:prstGeom prst="rect">
                  <a:avLst/>
                </a:prstGeom>
                <a:no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0" name="Rectangle 309"/>
                <p:cNvSpPr/>
                <p:nvPr/>
              </p:nvSpPr>
              <p:spPr>
                <a:xfrm rot="5400000" flipV="1">
                  <a:off x="5208087" y="3492157"/>
                  <a:ext cx="244827" cy="40165"/>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1" name="Rectangle 310"/>
                <p:cNvSpPr/>
                <p:nvPr/>
              </p:nvSpPr>
              <p:spPr>
                <a:xfrm rot="5400000">
                  <a:off x="5306518" y="3353563"/>
                  <a:ext cx="45719" cy="316595"/>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2" name="Rectangle 311"/>
                <p:cNvSpPr/>
                <p:nvPr/>
              </p:nvSpPr>
              <p:spPr>
                <a:xfrm rot="5400000">
                  <a:off x="5308557" y="3292009"/>
                  <a:ext cx="45719" cy="316595"/>
                </a:xfrm>
                <a:prstGeom prst="rect">
                  <a:avLst/>
                </a:prstGeom>
                <a:solidFill>
                  <a:srgbClr val="FFFFFF"/>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3" name="Rectangle 312"/>
                <p:cNvSpPr/>
                <p:nvPr/>
              </p:nvSpPr>
              <p:spPr>
                <a:xfrm rot="5400000" flipV="1">
                  <a:off x="5235193" y="3668267"/>
                  <a:ext cx="193907" cy="45719"/>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4" name="Rectangle 313"/>
                <p:cNvSpPr/>
                <p:nvPr/>
              </p:nvSpPr>
              <p:spPr>
                <a:xfrm rot="5400000" flipH="1" flipV="1">
                  <a:off x="5187673" y="3390957"/>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5" name="Rectangle 314"/>
                <p:cNvSpPr/>
                <p:nvPr/>
              </p:nvSpPr>
              <p:spPr>
                <a:xfrm rot="5400000" flipH="1" flipV="1">
                  <a:off x="5187673" y="3537288"/>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6" name="Rectangle 315"/>
                <p:cNvSpPr/>
                <p:nvPr/>
              </p:nvSpPr>
              <p:spPr>
                <a:xfrm rot="5400000" flipH="1" flipV="1">
                  <a:off x="5251013" y="3389826"/>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7" name="Rectangle 316"/>
                <p:cNvSpPr/>
                <p:nvPr/>
              </p:nvSpPr>
              <p:spPr>
                <a:xfrm rot="5400000" flipH="1" flipV="1">
                  <a:off x="5251013" y="3536157"/>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8" name="Rectangle 317"/>
                <p:cNvSpPr/>
                <p:nvPr/>
              </p:nvSpPr>
              <p:spPr>
                <a:xfrm rot="5400000" flipH="1" flipV="1">
                  <a:off x="5376963" y="3388164"/>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9" name="Rectangle 318"/>
                <p:cNvSpPr/>
                <p:nvPr/>
              </p:nvSpPr>
              <p:spPr>
                <a:xfrm rot="5400000" flipH="1" flipV="1">
                  <a:off x="5376963" y="3534495"/>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0" name="Rectangle 319"/>
                <p:cNvSpPr/>
                <p:nvPr/>
              </p:nvSpPr>
              <p:spPr>
                <a:xfrm rot="5400000" flipH="1" flipV="1">
                  <a:off x="5438220" y="3386945"/>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1" name="Rectangle 320"/>
                <p:cNvSpPr/>
                <p:nvPr/>
              </p:nvSpPr>
              <p:spPr>
                <a:xfrm rot="5400000" flipH="1" flipV="1">
                  <a:off x="5438220" y="3533276"/>
                  <a:ext cx="32400" cy="32400"/>
                </a:xfrm>
                <a:prstGeom prst="rect">
                  <a:avLst/>
                </a:prstGeom>
                <a:solidFill>
                  <a:schemeClr val="tx1"/>
                </a:solidFill>
                <a:ln w="6350" cap="rnd"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2" name="Rectangle 321"/>
                <p:cNvSpPr/>
                <p:nvPr/>
              </p:nvSpPr>
              <p:spPr>
                <a:xfrm rot="5400000" flipV="1">
                  <a:off x="5180939" y="3279651"/>
                  <a:ext cx="304233" cy="45719"/>
                </a:xfrm>
                <a:prstGeom prst="rect">
                  <a:avLst/>
                </a:prstGeom>
                <a:solidFill>
                  <a:srgbClr val="FFFFFF"/>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sp>
        <p:nvSpPr>
          <p:cNvPr id="2" name="Rectangle 1"/>
          <p:cNvSpPr/>
          <p:nvPr/>
        </p:nvSpPr>
        <p:spPr>
          <a:xfrm rot="20551266">
            <a:off x="3715268" y="2287854"/>
            <a:ext cx="1672253" cy="230832"/>
          </a:xfrm>
          <a:prstGeom prst="rect">
            <a:avLst/>
          </a:prstGeom>
        </p:spPr>
        <p:txBody>
          <a:bodyPr wrap="none">
            <a:spAutoFit/>
          </a:bodyPr>
          <a:lstStyle/>
          <a:p>
            <a:r>
              <a:rPr lang="en-US" sz="900" b="1" dirty="0" smtClean="0">
                <a:solidFill>
                  <a:schemeClr val="tx2"/>
                </a:solidFill>
                <a:latin typeface="Avenir Next Medium"/>
                <a:cs typeface="Avenir Next Medium"/>
              </a:rPr>
              <a:t>Flap valve in OPEN position</a:t>
            </a:r>
            <a:endParaRPr lang="en-US" sz="900" dirty="0"/>
          </a:p>
        </p:txBody>
      </p:sp>
      <p:sp>
        <p:nvSpPr>
          <p:cNvPr id="499" name="Rectangle 498"/>
          <p:cNvSpPr/>
          <p:nvPr/>
        </p:nvSpPr>
        <p:spPr>
          <a:xfrm>
            <a:off x="3803624" y="5430005"/>
            <a:ext cx="1697901" cy="230832"/>
          </a:xfrm>
          <a:prstGeom prst="rect">
            <a:avLst/>
          </a:prstGeom>
        </p:spPr>
        <p:txBody>
          <a:bodyPr wrap="none">
            <a:spAutoFit/>
          </a:bodyPr>
          <a:lstStyle/>
          <a:p>
            <a:r>
              <a:rPr lang="en-US" sz="900" b="1" dirty="0" smtClean="0">
                <a:solidFill>
                  <a:schemeClr val="tx2"/>
                </a:solidFill>
                <a:latin typeface="Avenir Next Medium"/>
                <a:cs typeface="Avenir Next Medium"/>
              </a:rPr>
              <a:t>Gate valve in OPEN position</a:t>
            </a:r>
            <a:endParaRPr lang="en-US" sz="900" dirty="0"/>
          </a:p>
        </p:txBody>
      </p:sp>
      <p:sp>
        <p:nvSpPr>
          <p:cNvPr id="500" name="Rectangle 499"/>
          <p:cNvSpPr/>
          <p:nvPr/>
        </p:nvSpPr>
        <p:spPr>
          <a:xfrm>
            <a:off x="-14478" y="5430005"/>
            <a:ext cx="1697901" cy="230832"/>
          </a:xfrm>
          <a:prstGeom prst="rect">
            <a:avLst/>
          </a:prstGeom>
        </p:spPr>
        <p:txBody>
          <a:bodyPr wrap="none">
            <a:spAutoFit/>
          </a:bodyPr>
          <a:lstStyle/>
          <a:p>
            <a:r>
              <a:rPr lang="en-US" sz="900" b="1" dirty="0" smtClean="0">
                <a:solidFill>
                  <a:schemeClr val="tx2"/>
                </a:solidFill>
                <a:latin typeface="Avenir Next Medium"/>
                <a:cs typeface="Avenir Next Medium"/>
              </a:rPr>
              <a:t>Gate valve in OPEN position</a:t>
            </a:r>
            <a:endParaRPr lang="en-US" sz="900" dirty="0"/>
          </a:p>
        </p:txBody>
      </p:sp>
      <p:sp>
        <p:nvSpPr>
          <p:cNvPr id="501" name="Rectangle 500"/>
          <p:cNvSpPr/>
          <p:nvPr/>
        </p:nvSpPr>
        <p:spPr>
          <a:xfrm>
            <a:off x="7446099" y="5430005"/>
            <a:ext cx="1697901" cy="230832"/>
          </a:xfrm>
          <a:prstGeom prst="rect">
            <a:avLst/>
          </a:prstGeom>
        </p:spPr>
        <p:txBody>
          <a:bodyPr wrap="none">
            <a:spAutoFit/>
          </a:bodyPr>
          <a:lstStyle/>
          <a:p>
            <a:r>
              <a:rPr lang="en-US" sz="900" b="1" dirty="0" smtClean="0">
                <a:solidFill>
                  <a:schemeClr val="tx2"/>
                </a:solidFill>
                <a:latin typeface="Avenir Next Medium"/>
                <a:cs typeface="Avenir Next Medium"/>
              </a:rPr>
              <a:t>Gate valve in OPEN position</a:t>
            </a:r>
            <a:endParaRPr lang="en-US" sz="900" dirty="0"/>
          </a:p>
        </p:txBody>
      </p:sp>
      <p:sp>
        <p:nvSpPr>
          <p:cNvPr id="247" name="Bent Arrow 246"/>
          <p:cNvSpPr/>
          <p:nvPr/>
        </p:nvSpPr>
        <p:spPr>
          <a:xfrm rot="16200000">
            <a:off x="636791" y="2852727"/>
            <a:ext cx="271341" cy="217933"/>
          </a:xfrm>
          <a:prstGeom prst="bentArrow">
            <a:avLst>
              <a:gd name="adj1" fmla="val 25000"/>
              <a:gd name="adj2" fmla="val 24999"/>
              <a:gd name="adj3" fmla="val 25000"/>
              <a:gd name="adj4" fmla="val 43750"/>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9" name="Right Arrow 248"/>
          <p:cNvSpPr/>
          <p:nvPr/>
        </p:nvSpPr>
        <p:spPr>
          <a:xfrm rot="16200000">
            <a:off x="914296" y="4269292"/>
            <a:ext cx="161498" cy="125951"/>
          </a:xfrm>
          <a:prstGeom prst="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0" name="Right Arrow 249"/>
          <p:cNvSpPr/>
          <p:nvPr/>
        </p:nvSpPr>
        <p:spPr>
          <a:xfrm rot="16200000">
            <a:off x="913896" y="3601196"/>
            <a:ext cx="161498" cy="125951"/>
          </a:xfrm>
          <a:prstGeom prst="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3" name="Right Arrow 252"/>
          <p:cNvSpPr/>
          <p:nvPr/>
        </p:nvSpPr>
        <p:spPr>
          <a:xfrm rot="16200000">
            <a:off x="3734426" y="4260194"/>
            <a:ext cx="161498" cy="125951"/>
          </a:xfrm>
          <a:prstGeom prst="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4" name="Right Arrow 253"/>
          <p:cNvSpPr/>
          <p:nvPr/>
        </p:nvSpPr>
        <p:spPr>
          <a:xfrm rot="16200000">
            <a:off x="3734026" y="3592098"/>
            <a:ext cx="161498" cy="125951"/>
          </a:xfrm>
          <a:prstGeom prst="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7" name="Right Arrow 256"/>
          <p:cNvSpPr/>
          <p:nvPr/>
        </p:nvSpPr>
        <p:spPr>
          <a:xfrm rot="16200000">
            <a:off x="5255345" y="4269291"/>
            <a:ext cx="161498" cy="125951"/>
          </a:xfrm>
          <a:prstGeom prst="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8" name="Right Arrow 257"/>
          <p:cNvSpPr/>
          <p:nvPr/>
        </p:nvSpPr>
        <p:spPr>
          <a:xfrm rot="16200000">
            <a:off x="5254945" y="3601195"/>
            <a:ext cx="161498" cy="125951"/>
          </a:xfrm>
          <a:prstGeom prst="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4" name="Right Arrow 503"/>
          <p:cNvSpPr/>
          <p:nvPr/>
        </p:nvSpPr>
        <p:spPr>
          <a:xfrm rot="16200000">
            <a:off x="8073069" y="4255004"/>
            <a:ext cx="161498" cy="125951"/>
          </a:xfrm>
          <a:prstGeom prst="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5" name="Right Arrow 504"/>
          <p:cNvSpPr/>
          <p:nvPr/>
        </p:nvSpPr>
        <p:spPr>
          <a:xfrm rot="16200000">
            <a:off x="8072669" y="3586908"/>
            <a:ext cx="161498" cy="125951"/>
          </a:xfrm>
          <a:prstGeom prst="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6" name="Bent Arrow 505"/>
          <p:cNvSpPr/>
          <p:nvPr/>
        </p:nvSpPr>
        <p:spPr>
          <a:xfrm rot="16200000" flipV="1">
            <a:off x="387078" y="2855546"/>
            <a:ext cx="271341" cy="212295"/>
          </a:xfrm>
          <a:prstGeom prst="bentArrow">
            <a:avLst>
              <a:gd name="adj1" fmla="val 25000"/>
              <a:gd name="adj2" fmla="val 24999"/>
              <a:gd name="adj3" fmla="val 25000"/>
              <a:gd name="adj4" fmla="val 43750"/>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7" name="Bent Arrow 506"/>
          <p:cNvSpPr/>
          <p:nvPr/>
        </p:nvSpPr>
        <p:spPr>
          <a:xfrm rot="16200000">
            <a:off x="4637641" y="2869456"/>
            <a:ext cx="271341" cy="217933"/>
          </a:xfrm>
          <a:prstGeom prst="bentArrow">
            <a:avLst>
              <a:gd name="adj1" fmla="val 25000"/>
              <a:gd name="adj2" fmla="val 24999"/>
              <a:gd name="adj3" fmla="val 25000"/>
              <a:gd name="adj4" fmla="val 43750"/>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8" name="Bent Arrow 507"/>
          <p:cNvSpPr/>
          <p:nvPr/>
        </p:nvSpPr>
        <p:spPr>
          <a:xfrm rot="16200000" flipV="1">
            <a:off x="4387928" y="2872275"/>
            <a:ext cx="271341" cy="212295"/>
          </a:xfrm>
          <a:prstGeom prst="bentArrow">
            <a:avLst>
              <a:gd name="adj1" fmla="val 25000"/>
              <a:gd name="adj2" fmla="val 24999"/>
              <a:gd name="adj3" fmla="val 25000"/>
              <a:gd name="adj4" fmla="val 43750"/>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9" name="Bent Arrow 508"/>
          <p:cNvSpPr/>
          <p:nvPr/>
        </p:nvSpPr>
        <p:spPr>
          <a:xfrm rot="16200000">
            <a:off x="8498527" y="2867874"/>
            <a:ext cx="271341" cy="217933"/>
          </a:xfrm>
          <a:prstGeom prst="bentArrow">
            <a:avLst>
              <a:gd name="adj1" fmla="val 25000"/>
              <a:gd name="adj2" fmla="val 24999"/>
              <a:gd name="adj3" fmla="val 25000"/>
              <a:gd name="adj4" fmla="val 43750"/>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0" name="Bent Arrow 509"/>
          <p:cNvSpPr/>
          <p:nvPr/>
        </p:nvSpPr>
        <p:spPr>
          <a:xfrm rot="16200000" flipV="1">
            <a:off x="8248814" y="2870693"/>
            <a:ext cx="271341" cy="212295"/>
          </a:xfrm>
          <a:prstGeom prst="bentArrow">
            <a:avLst>
              <a:gd name="adj1" fmla="val 25000"/>
              <a:gd name="adj2" fmla="val 24999"/>
              <a:gd name="adj3" fmla="val 25000"/>
              <a:gd name="adj4" fmla="val 43750"/>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446624" y="1350907"/>
            <a:ext cx="7173759" cy="646331"/>
          </a:xfrm>
          <a:prstGeom prst="rect">
            <a:avLst/>
          </a:prstGeom>
        </p:spPr>
        <p:txBody>
          <a:bodyPr wrap="none">
            <a:spAutoFit/>
          </a:bodyPr>
          <a:lstStyle/>
          <a:p>
            <a:r>
              <a:rPr lang="en-US" b="1" dirty="0" smtClean="0">
                <a:solidFill>
                  <a:srgbClr val="FF0000"/>
                </a:solidFill>
                <a:latin typeface="Avenir Next Medium"/>
                <a:cs typeface="Avenir Next Medium"/>
              </a:rPr>
              <a:t>Beam Mode</a:t>
            </a:r>
          </a:p>
          <a:p>
            <a:r>
              <a:rPr lang="en-US" b="1" dirty="0" smtClean="0">
                <a:solidFill>
                  <a:schemeClr val="tx2"/>
                </a:solidFill>
                <a:latin typeface="Avenir Next Medium"/>
                <a:cs typeface="Avenir Next Medium"/>
              </a:rPr>
              <a:t>Most credible accidental scenario:  loss of six High-β </a:t>
            </a:r>
            <a:r>
              <a:rPr lang="en-US" b="1" dirty="0" err="1" smtClean="0">
                <a:solidFill>
                  <a:schemeClr val="tx2"/>
                </a:solidFill>
                <a:latin typeface="Avenir Next Medium"/>
                <a:cs typeface="Avenir Next Medium"/>
              </a:rPr>
              <a:t>cryomodules</a:t>
            </a:r>
            <a:endParaRPr lang="en-US" dirty="0"/>
          </a:p>
        </p:txBody>
      </p:sp>
      <p:pic>
        <p:nvPicPr>
          <p:cNvPr id="511"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523794" y="1554758"/>
            <a:ext cx="447820" cy="221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59862" y="1554758"/>
            <a:ext cx="447820" cy="221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4"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582362" y="1554758"/>
            <a:ext cx="447820" cy="221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5"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543925" y="1833764"/>
            <a:ext cx="447820" cy="221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6"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79993" y="1833764"/>
            <a:ext cx="447820" cy="221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7"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602493" y="1833764"/>
            <a:ext cx="447820" cy="221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8" name="Rectangle 517"/>
          <p:cNvSpPr/>
          <p:nvPr/>
        </p:nvSpPr>
        <p:spPr>
          <a:xfrm>
            <a:off x="5421130" y="3748502"/>
            <a:ext cx="710451" cy="230832"/>
          </a:xfrm>
          <a:prstGeom prst="rect">
            <a:avLst/>
          </a:prstGeom>
        </p:spPr>
        <p:txBody>
          <a:bodyPr wrap="none">
            <a:spAutoFit/>
          </a:bodyPr>
          <a:lstStyle/>
          <a:p>
            <a:r>
              <a:rPr lang="en-US" sz="900" b="1" dirty="0" smtClean="0">
                <a:solidFill>
                  <a:schemeClr val="tx2"/>
                </a:solidFill>
                <a:latin typeface="Avenir Next Medium"/>
                <a:cs typeface="Avenir Next Medium"/>
              </a:rPr>
              <a:t>7.25 kg/s</a:t>
            </a:r>
            <a:endParaRPr lang="en-US" sz="900" dirty="0"/>
          </a:p>
        </p:txBody>
      </p:sp>
      <p:sp>
        <p:nvSpPr>
          <p:cNvPr id="519" name="Rectangle 518"/>
          <p:cNvSpPr/>
          <p:nvPr/>
        </p:nvSpPr>
        <p:spPr>
          <a:xfrm>
            <a:off x="8250778" y="3753592"/>
            <a:ext cx="710451" cy="230832"/>
          </a:xfrm>
          <a:prstGeom prst="rect">
            <a:avLst/>
          </a:prstGeom>
        </p:spPr>
        <p:txBody>
          <a:bodyPr wrap="none">
            <a:spAutoFit/>
          </a:bodyPr>
          <a:lstStyle/>
          <a:p>
            <a:r>
              <a:rPr lang="en-US" sz="900" b="1" dirty="0" smtClean="0">
                <a:solidFill>
                  <a:schemeClr val="tx2"/>
                </a:solidFill>
                <a:latin typeface="Avenir Next Medium"/>
                <a:cs typeface="Avenir Next Medium"/>
              </a:rPr>
              <a:t>7.25 kg/s</a:t>
            </a:r>
            <a:endParaRPr lang="en-US" sz="900" dirty="0"/>
          </a:p>
        </p:txBody>
      </p:sp>
      <p:sp>
        <p:nvSpPr>
          <p:cNvPr id="520" name="Rectangle 519"/>
          <p:cNvSpPr/>
          <p:nvPr/>
        </p:nvSpPr>
        <p:spPr>
          <a:xfrm>
            <a:off x="3914630" y="3753592"/>
            <a:ext cx="710451" cy="230832"/>
          </a:xfrm>
          <a:prstGeom prst="rect">
            <a:avLst/>
          </a:prstGeom>
        </p:spPr>
        <p:txBody>
          <a:bodyPr wrap="none">
            <a:spAutoFit/>
          </a:bodyPr>
          <a:lstStyle/>
          <a:p>
            <a:r>
              <a:rPr lang="en-US" sz="900" b="1" dirty="0" smtClean="0">
                <a:solidFill>
                  <a:schemeClr val="tx2"/>
                </a:solidFill>
                <a:latin typeface="Avenir Next Medium"/>
                <a:cs typeface="Avenir Next Medium"/>
              </a:rPr>
              <a:t>7.25 kg/s</a:t>
            </a:r>
            <a:endParaRPr lang="en-US" sz="900" dirty="0"/>
          </a:p>
        </p:txBody>
      </p:sp>
      <p:sp>
        <p:nvSpPr>
          <p:cNvPr id="521" name="Rectangle 520"/>
          <p:cNvSpPr/>
          <p:nvPr/>
        </p:nvSpPr>
        <p:spPr>
          <a:xfrm>
            <a:off x="1093254" y="3755289"/>
            <a:ext cx="710451" cy="230832"/>
          </a:xfrm>
          <a:prstGeom prst="rect">
            <a:avLst/>
          </a:prstGeom>
        </p:spPr>
        <p:txBody>
          <a:bodyPr wrap="none">
            <a:spAutoFit/>
          </a:bodyPr>
          <a:lstStyle/>
          <a:p>
            <a:r>
              <a:rPr lang="en-US" sz="900" b="1" dirty="0" smtClean="0">
                <a:solidFill>
                  <a:schemeClr val="tx2"/>
                </a:solidFill>
                <a:latin typeface="Avenir Next Medium"/>
                <a:cs typeface="Avenir Next Medium"/>
              </a:rPr>
              <a:t>7.25 kg/s</a:t>
            </a:r>
            <a:endParaRPr lang="en-US" sz="900" dirty="0"/>
          </a:p>
        </p:txBody>
      </p:sp>
      <p:cxnSp>
        <p:nvCxnSpPr>
          <p:cNvPr id="522" name="Straight Connector 521"/>
          <p:cNvCxnSpPr>
            <a:stCxn id="270" idx="3"/>
          </p:cNvCxnSpPr>
          <p:nvPr/>
        </p:nvCxnSpPr>
        <p:spPr>
          <a:xfrm flipH="1">
            <a:off x="135448" y="5001621"/>
            <a:ext cx="8964103" cy="2374"/>
          </a:xfrm>
          <a:prstGeom prst="line">
            <a:avLst/>
          </a:prstGeom>
          <a:ln w="19050">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523" name="Rectangle 522"/>
          <p:cNvSpPr/>
          <p:nvPr/>
        </p:nvSpPr>
        <p:spPr>
          <a:xfrm>
            <a:off x="8455124" y="5009176"/>
            <a:ext cx="800219" cy="215444"/>
          </a:xfrm>
          <a:prstGeom prst="rect">
            <a:avLst/>
          </a:prstGeom>
        </p:spPr>
        <p:txBody>
          <a:bodyPr wrap="none">
            <a:spAutoFit/>
          </a:bodyPr>
          <a:lstStyle/>
          <a:p>
            <a:r>
              <a:rPr lang="fr-FR" sz="800" b="1" dirty="0" smtClean="0">
                <a:solidFill>
                  <a:srgbClr val="FF0000"/>
                </a:solidFill>
                <a:latin typeface="Avenir Next Medium"/>
                <a:cs typeface="Avenir Next Medium"/>
              </a:rPr>
              <a:t>Proton </a:t>
            </a:r>
            <a:r>
              <a:rPr lang="fr-FR" sz="800" b="1" dirty="0" err="1" smtClean="0">
                <a:solidFill>
                  <a:srgbClr val="FF0000"/>
                </a:solidFill>
                <a:latin typeface="Avenir Next Medium"/>
                <a:cs typeface="Avenir Next Medium"/>
              </a:rPr>
              <a:t>beam</a:t>
            </a:r>
            <a:endParaRPr lang="sv-SE" sz="800" dirty="0">
              <a:solidFill>
                <a:srgbClr val="FF0000"/>
              </a:solidFill>
              <a:latin typeface="Avenir Next Medium"/>
              <a:cs typeface="Avenir Next Medium"/>
            </a:endParaRPr>
          </a:p>
        </p:txBody>
      </p:sp>
      <p:sp>
        <p:nvSpPr>
          <p:cNvPr id="524" name="Rectangle 523"/>
          <p:cNvSpPr/>
          <p:nvPr/>
        </p:nvSpPr>
        <p:spPr>
          <a:xfrm rot="20551266">
            <a:off x="259528" y="2287854"/>
            <a:ext cx="1672253" cy="230832"/>
          </a:xfrm>
          <a:prstGeom prst="rect">
            <a:avLst/>
          </a:prstGeom>
        </p:spPr>
        <p:txBody>
          <a:bodyPr wrap="none">
            <a:spAutoFit/>
          </a:bodyPr>
          <a:lstStyle/>
          <a:p>
            <a:r>
              <a:rPr lang="en-US" sz="900" b="1" dirty="0" smtClean="0">
                <a:solidFill>
                  <a:schemeClr val="tx2"/>
                </a:solidFill>
                <a:latin typeface="Avenir Next Medium"/>
                <a:cs typeface="Avenir Next Medium"/>
              </a:rPr>
              <a:t>Flap valve in OPEN position</a:t>
            </a:r>
            <a:endParaRPr lang="en-US" sz="900" dirty="0"/>
          </a:p>
        </p:txBody>
      </p:sp>
      <p:sp>
        <p:nvSpPr>
          <p:cNvPr id="525" name="Rectangle 524"/>
          <p:cNvSpPr/>
          <p:nvPr/>
        </p:nvSpPr>
        <p:spPr>
          <a:xfrm rot="20551266">
            <a:off x="7595236" y="2287854"/>
            <a:ext cx="1672253" cy="230832"/>
          </a:xfrm>
          <a:prstGeom prst="rect">
            <a:avLst/>
          </a:prstGeom>
        </p:spPr>
        <p:txBody>
          <a:bodyPr wrap="none">
            <a:spAutoFit/>
          </a:bodyPr>
          <a:lstStyle/>
          <a:p>
            <a:r>
              <a:rPr lang="en-US" sz="900" b="1" dirty="0" smtClean="0">
                <a:solidFill>
                  <a:schemeClr val="tx2"/>
                </a:solidFill>
                <a:latin typeface="Avenir Next Medium"/>
                <a:cs typeface="Avenir Next Medium"/>
              </a:rPr>
              <a:t>Flap valve in OPEN position</a:t>
            </a:r>
            <a:endParaRPr lang="en-US" sz="900" dirty="0"/>
          </a:p>
        </p:txBody>
      </p:sp>
      <p:cxnSp>
        <p:nvCxnSpPr>
          <p:cNvPr id="526" name="Straight Connector 525"/>
          <p:cNvCxnSpPr/>
          <p:nvPr/>
        </p:nvCxnSpPr>
        <p:spPr>
          <a:xfrm flipV="1">
            <a:off x="8140980" y="2453300"/>
            <a:ext cx="958571" cy="311192"/>
          </a:xfrm>
          <a:prstGeom prst="line">
            <a:avLst/>
          </a:prstGeom>
          <a:solidFill>
            <a:schemeClr val="bg1"/>
          </a:solidFill>
          <a:ln cap="rnd">
            <a:solidFill>
              <a:schemeClr val="tx1"/>
            </a:solidFill>
          </a:ln>
          <a:effectLst/>
        </p:spPr>
        <p:style>
          <a:lnRef idx="1">
            <a:schemeClr val="accent1"/>
          </a:lnRef>
          <a:fillRef idx="3">
            <a:schemeClr val="accent1"/>
          </a:fillRef>
          <a:effectRef idx="2">
            <a:schemeClr val="accent1"/>
          </a:effectRef>
          <a:fontRef idx="minor">
            <a:schemeClr val="lt1"/>
          </a:fontRef>
        </p:style>
      </p:cxnSp>
      <p:sp>
        <p:nvSpPr>
          <p:cNvPr id="527" name="Rectangle 526"/>
          <p:cNvSpPr/>
          <p:nvPr/>
        </p:nvSpPr>
        <p:spPr>
          <a:xfrm>
            <a:off x="879939" y="48288"/>
            <a:ext cx="2664333"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ESS ODH Safety process and implementation</a:t>
            </a:r>
          </a:p>
        </p:txBody>
      </p:sp>
      <p:sp>
        <p:nvSpPr>
          <p:cNvPr id="528" name="Rectangle 527"/>
          <p:cNvSpPr/>
          <p:nvPr/>
        </p:nvSpPr>
        <p:spPr>
          <a:xfrm>
            <a:off x="5289664" y="48288"/>
            <a:ext cx="1736373"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Results from CFD simulations</a:t>
            </a:r>
          </a:p>
        </p:txBody>
      </p:sp>
      <p:sp>
        <p:nvSpPr>
          <p:cNvPr id="529" name="Rectangle 528"/>
          <p:cNvSpPr/>
          <p:nvPr/>
        </p:nvSpPr>
        <p:spPr>
          <a:xfrm>
            <a:off x="3442146" y="48288"/>
            <a:ext cx="1764922"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ODH in the accelerator tunnel</a:t>
            </a:r>
          </a:p>
        </p:txBody>
      </p:sp>
      <p:sp>
        <p:nvSpPr>
          <p:cNvPr id="530" name="Rectangle 529"/>
          <p:cNvSpPr/>
          <p:nvPr/>
        </p:nvSpPr>
        <p:spPr>
          <a:xfrm>
            <a:off x="7078849" y="48288"/>
            <a:ext cx="2069797" cy="230832"/>
          </a:xfrm>
          <a:prstGeom prst="rect">
            <a:avLst/>
          </a:prstGeom>
        </p:spPr>
        <p:txBody>
          <a:bodyPr wrap="none">
            <a:spAutoFit/>
          </a:bodyPr>
          <a:lstStyle/>
          <a:p>
            <a:r>
              <a:rPr lang="en-US" sz="900" dirty="0">
                <a:solidFill>
                  <a:srgbClr val="1F497D"/>
                </a:solidFill>
                <a:latin typeface="Avenir Next Medium"/>
                <a:cs typeface="Avenir Next Medium"/>
              </a:rPr>
              <a:t>Upcoming activities and challenges</a:t>
            </a:r>
          </a:p>
        </p:txBody>
      </p:sp>
      <p:cxnSp>
        <p:nvCxnSpPr>
          <p:cNvPr id="531" name="Straight Connector 530"/>
          <p:cNvCxnSpPr/>
          <p:nvPr/>
        </p:nvCxnSpPr>
        <p:spPr>
          <a:xfrm>
            <a:off x="34266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532" name="Straight Connector 531"/>
          <p:cNvCxnSpPr/>
          <p:nvPr/>
        </p:nvCxnSpPr>
        <p:spPr>
          <a:xfrm>
            <a:off x="52287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533" name="Straight Connector 532"/>
          <p:cNvCxnSpPr/>
          <p:nvPr/>
        </p:nvCxnSpPr>
        <p:spPr>
          <a:xfrm>
            <a:off x="7013429"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sp>
        <p:nvSpPr>
          <p:cNvPr id="534" name="Rectangle 533"/>
          <p:cNvSpPr/>
          <p:nvPr/>
        </p:nvSpPr>
        <p:spPr>
          <a:xfrm>
            <a:off x="-27894" y="48288"/>
            <a:ext cx="834099"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Introduction</a:t>
            </a:r>
          </a:p>
        </p:txBody>
      </p:sp>
      <p:cxnSp>
        <p:nvCxnSpPr>
          <p:cNvPr id="535" name="Straight Connector 534"/>
          <p:cNvCxnSpPr/>
          <p:nvPr/>
        </p:nvCxnSpPr>
        <p:spPr>
          <a:xfrm>
            <a:off x="830153"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sp>
        <p:nvSpPr>
          <p:cNvPr id="502" name="Rectangle 501"/>
          <p:cNvSpPr/>
          <p:nvPr/>
        </p:nvSpPr>
        <p:spPr>
          <a:xfrm>
            <a:off x="3556000" y="6265102"/>
            <a:ext cx="5588000" cy="369332"/>
          </a:xfrm>
          <a:prstGeom prst="rect">
            <a:avLst/>
          </a:prstGeom>
        </p:spPr>
        <p:txBody>
          <a:bodyPr wrap="square">
            <a:spAutoFit/>
          </a:bodyPr>
          <a:lstStyle/>
          <a:p>
            <a:pPr algn="r"/>
            <a:r>
              <a:rPr lang="en-US" dirty="0">
                <a:solidFill>
                  <a:srgbClr val="FF0000"/>
                </a:solidFill>
                <a:latin typeface="Avenir Next Medium"/>
                <a:cs typeface="Avenir Next Medium"/>
              </a:rPr>
              <a:t>Design report expected for mid-</a:t>
            </a:r>
            <a:r>
              <a:rPr lang="en-US" dirty="0" smtClean="0">
                <a:solidFill>
                  <a:srgbClr val="FF0000"/>
                </a:solidFill>
                <a:latin typeface="Avenir Next Medium"/>
                <a:cs typeface="Avenir Next Medium"/>
              </a:rPr>
              <a:t>November</a:t>
            </a:r>
            <a:endParaRPr lang="en-US" sz="1050" dirty="0">
              <a:solidFill>
                <a:srgbClr val="FF0000"/>
              </a:solidFill>
              <a:latin typeface="Avenir Next Medium"/>
              <a:cs typeface="Avenir Next Medium"/>
            </a:endParaRPr>
          </a:p>
        </p:txBody>
      </p:sp>
    </p:spTree>
    <p:extLst>
      <p:ext uri="{BB962C8B-B14F-4D97-AF65-F5344CB8AC3E}">
        <p14:creationId xmlns:p14="http://schemas.microsoft.com/office/powerpoint/2010/main" val="346702336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4273" y="297934"/>
            <a:ext cx="8460059" cy="830997"/>
          </a:xfrm>
          <a:prstGeom prst="rect">
            <a:avLst/>
          </a:prstGeom>
        </p:spPr>
        <p:txBody>
          <a:bodyPr wrap="square">
            <a:spAutoFit/>
          </a:bodyPr>
          <a:lstStyle/>
          <a:p>
            <a:r>
              <a:rPr lang="en-US" sz="2800" b="1" dirty="0" smtClean="0">
                <a:solidFill>
                  <a:schemeClr val="tx2"/>
                </a:solidFill>
                <a:latin typeface="Avenir Next Medium"/>
                <a:cs typeface="Avenir Next Medium"/>
              </a:rPr>
              <a:t>Accelerator tunnel</a:t>
            </a:r>
          </a:p>
          <a:p>
            <a:r>
              <a:rPr lang="en-US" sz="2000" b="1" dirty="0" smtClean="0">
                <a:solidFill>
                  <a:schemeClr val="tx2"/>
                </a:solidFill>
                <a:latin typeface="Avenir Next Medium"/>
                <a:cs typeface="Avenir Next Medium"/>
              </a:rPr>
              <a:t>Conceptual design of the Helium collection header</a:t>
            </a:r>
          </a:p>
        </p:txBody>
      </p:sp>
      <p:pic>
        <p:nvPicPr>
          <p:cNvPr id="263" name="Picture 262" descr="top3.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3840" y="4258441"/>
            <a:ext cx="9040159" cy="1477630"/>
          </a:xfrm>
          <a:prstGeom prst="rect">
            <a:avLst/>
          </a:prstGeom>
        </p:spPr>
      </p:pic>
      <p:pic>
        <p:nvPicPr>
          <p:cNvPr id="264" name="Picture 263" descr="Screen Shot 2015-05-17 at 12.50.41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2518374"/>
            <a:ext cx="2880320" cy="1435979"/>
          </a:xfrm>
          <a:prstGeom prst="rect">
            <a:avLst/>
          </a:prstGeom>
        </p:spPr>
      </p:pic>
      <p:pic>
        <p:nvPicPr>
          <p:cNvPr id="265" name="Picture 264" descr="Macintosh HD:private:var:folders:fh:8x9py10j2875kzvwl9zk8hrh0032n5:T:TemporaryItems:Picture_6.jpg"/>
          <p:cNvPicPr/>
          <p:nvPr/>
        </p:nvPicPr>
        <p:blipFill rotWithShape="1">
          <a:blip r:embed="rId5" cstate="print">
            <a:extLst>
              <a:ext uri="{28A0092B-C50C-407E-A947-70E740481C1C}">
                <a14:useLocalDpi xmlns:a14="http://schemas.microsoft.com/office/drawing/2010/main"/>
              </a:ext>
            </a:extLst>
          </a:blip>
          <a:srcRect l="-178"/>
          <a:stretch/>
        </p:blipFill>
        <p:spPr bwMode="auto">
          <a:xfrm>
            <a:off x="7812360" y="2158334"/>
            <a:ext cx="1223541" cy="2417594"/>
          </a:xfrm>
          <a:prstGeom prst="rect">
            <a:avLst/>
          </a:prstGeom>
          <a:noFill/>
          <a:ln>
            <a:noFill/>
          </a:ln>
          <a:extLst>
            <a:ext uri="{53640926-AAD7-44d8-BBD7-CCE9431645EC}">
              <a14:shadowObscured xmlns:a14="http://schemas.microsoft.com/office/drawing/2010/main"/>
            </a:ext>
          </a:extLst>
        </p:spPr>
      </p:pic>
      <p:cxnSp>
        <p:nvCxnSpPr>
          <p:cNvPr id="266" name="Straight Arrow Connector 265"/>
          <p:cNvCxnSpPr/>
          <p:nvPr/>
        </p:nvCxnSpPr>
        <p:spPr>
          <a:xfrm flipH="1" flipV="1">
            <a:off x="8740476" y="4126511"/>
            <a:ext cx="144016" cy="792088"/>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267" name="Straight Arrow Connector 266"/>
          <p:cNvCxnSpPr/>
          <p:nvPr/>
        </p:nvCxnSpPr>
        <p:spPr>
          <a:xfrm flipV="1">
            <a:off x="683568" y="3310462"/>
            <a:ext cx="648072" cy="1296144"/>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68" name="Rectangle 267"/>
          <p:cNvSpPr/>
          <p:nvPr/>
        </p:nvSpPr>
        <p:spPr>
          <a:xfrm>
            <a:off x="7762542" y="1870302"/>
            <a:ext cx="1300356" cy="307777"/>
          </a:xfrm>
          <a:prstGeom prst="rect">
            <a:avLst/>
          </a:prstGeom>
        </p:spPr>
        <p:txBody>
          <a:bodyPr wrap="none">
            <a:spAutoFit/>
          </a:bodyPr>
          <a:lstStyle/>
          <a:p>
            <a:r>
              <a:rPr lang="en-US" sz="1400" dirty="0" smtClean="0">
                <a:solidFill>
                  <a:schemeClr val="tx2"/>
                </a:solidFill>
                <a:latin typeface="Avenir Next Medium"/>
                <a:cs typeface="Avenir Next Medium"/>
              </a:rPr>
              <a:t>CDS vent line </a:t>
            </a:r>
          </a:p>
        </p:txBody>
      </p:sp>
      <p:cxnSp>
        <p:nvCxnSpPr>
          <p:cNvPr id="269" name="Straight Arrow Connector 268"/>
          <p:cNvCxnSpPr/>
          <p:nvPr/>
        </p:nvCxnSpPr>
        <p:spPr>
          <a:xfrm flipV="1">
            <a:off x="8892480" y="5110662"/>
            <a:ext cx="0" cy="936104"/>
          </a:xfrm>
          <a:prstGeom prst="straightConnector1">
            <a:avLst/>
          </a:prstGeom>
          <a:ln w="12700" cmpd="sng">
            <a:solidFill>
              <a:schemeClr val="tx1"/>
            </a:solidFill>
            <a:headEnd type="none"/>
            <a:tailEnd type="none"/>
          </a:ln>
          <a:effectLst/>
        </p:spPr>
        <p:style>
          <a:lnRef idx="2">
            <a:schemeClr val="dk1"/>
          </a:lnRef>
          <a:fillRef idx="0">
            <a:schemeClr val="dk1"/>
          </a:fillRef>
          <a:effectRef idx="1">
            <a:schemeClr val="dk1"/>
          </a:effectRef>
          <a:fontRef idx="minor">
            <a:schemeClr val="tx1"/>
          </a:fontRef>
        </p:style>
      </p:cxnSp>
      <p:cxnSp>
        <p:nvCxnSpPr>
          <p:cNvPr id="270" name="Straight Arrow Connector 269"/>
          <p:cNvCxnSpPr/>
          <p:nvPr/>
        </p:nvCxnSpPr>
        <p:spPr>
          <a:xfrm flipV="1">
            <a:off x="827584" y="5902750"/>
            <a:ext cx="8064896" cy="6546"/>
          </a:xfrm>
          <a:prstGeom prst="straightConnector1">
            <a:avLst/>
          </a:prstGeom>
          <a:ln w="12700" cmpd="sng">
            <a:solidFill>
              <a:schemeClr val="tx1"/>
            </a:solidFill>
            <a:headEnd type="triangle"/>
            <a:tailEnd type="triangle"/>
          </a:ln>
          <a:effectLst/>
        </p:spPr>
        <p:style>
          <a:lnRef idx="2">
            <a:schemeClr val="dk1"/>
          </a:lnRef>
          <a:fillRef idx="0">
            <a:schemeClr val="dk1"/>
          </a:fillRef>
          <a:effectRef idx="1">
            <a:schemeClr val="dk1"/>
          </a:effectRef>
          <a:fontRef idx="minor">
            <a:schemeClr val="tx1"/>
          </a:fontRef>
        </p:style>
      </p:cxnSp>
      <p:cxnSp>
        <p:nvCxnSpPr>
          <p:cNvPr id="271" name="Straight Arrow Connector 270"/>
          <p:cNvCxnSpPr/>
          <p:nvPr/>
        </p:nvCxnSpPr>
        <p:spPr>
          <a:xfrm flipV="1">
            <a:off x="827584" y="5038654"/>
            <a:ext cx="0" cy="1008112"/>
          </a:xfrm>
          <a:prstGeom prst="straightConnector1">
            <a:avLst/>
          </a:prstGeom>
          <a:ln w="12700" cmpd="sng">
            <a:solidFill>
              <a:schemeClr val="tx1"/>
            </a:solidFill>
            <a:headEnd type="none"/>
            <a:tailEnd type="none"/>
          </a:ln>
          <a:effectLst/>
        </p:spPr>
        <p:style>
          <a:lnRef idx="2">
            <a:schemeClr val="dk1"/>
          </a:lnRef>
          <a:fillRef idx="0">
            <a:schemeClr val="dk1"/>
          </a:fillRef>
          <a:effectRef idx="1">
            <a:schemeClr val="dk1"/>
          </a:effectRef>
          <a:fontRef idx="minor">
            <a:schemeClr val="tx1"/>
          </a:fontRef>
        </p:style>
      </p:cxnSp>
      <p:sp>
        <p:nvSpPr>
          <p:cNvPr id="272" name="Rectangle 271"/>
          <p:cNvSpPr/>
          <p:nvPr/>
        </p:nvSpPr>
        <p:spPr>
          <a:xfrm>
            <a:off x="4427984" y="5614718"/>
            <a:ext cx="722086" cy="307777"/>
          </a:xfrm>
          <a:prstGeom prst="rect">
            <a:avLst/>
          </a:prstGeom>
        </p:spPr>
        <p:txBody>
          <a:bodyPr wrap="none">
            <a:spAutoFit/>
          </a:bodyPr>
          <a:lstStyle/>
          <a:p>
            <a:r>
              <a:rPr lang="en-US" sz="1400" dirty="0" smtClean="0">
                <a:solidFill>
                  <a:schemeClr val="tx2"/>
                </a:solidFill>
                <a:latin typeface="Avenir Next Medium"/>
                <a:cs typeface="Avenir Next Medium"/>
              </a:rPr>
              <a:t>310 m </a:t>
            </a:r>
            <a:endParaRPr lang="en-US" sz="1400" dirty="0">
              <a:solidFill>
                <a:schemeClr val="tx2"/>
              </a:solidFill>
              <a:latin typeface="Avenir Next Medium"/>
              <a:cs typeface="Avenir Next Medium"/>
            </a:endParaRPr>
          </a:p>
        </p:txBody>
      </p:sp>
      <p:sp>
        <p:nvSpPr>
          <p:cNvPr id="273" name="Rectangle 272"/>
          <p:cNvSpPr/>
          <p:nvPr/>
        </p:nvSpPr>
        <p:spPr>
          <a:xfrm>
            <a:off x="35495" y="2135002"/>
            <a:ext cx="2369038" cy="307777"/>
          </a:xfrm>
          <a:prstGeom prst="rect">
            <a:avLst/>
          </a:prstGeom>
        </p:spPr>
        <p:txBody>
          <a:bodyPr wrap="square">
            <a:spAutoFit/>
          </a:bodyPr>
          <a:lstStyle/>
          <a:p>
            <a:r>
              <a:rPr lang="en-US" sz="1400" dirty="0" smtClean="0">
                <a:solidFill>
                  <a:schemeClr val="tx2"/>
                </a:solidFill>
                <a:latin typeface="Avenir Next Medium"/>
                <a:cs typeface="Avenir Next Medium"/>
              </a:rPr>
              <a:t>Cold box room vent line</a:t>
            </a:r>
          </a:p>
        </p:txBody>
      </p:sp>
      <p:sp>
        <p:nvSpPr>
          <p:cNvPr id="274" name="Rectangle 273"/>
          <p:cNvSpPr/>
          <p:nvPr/>
        </p:nvSpPr>
        <p:spPr>
          <a:xfrm>
            <a:off x="1475656" y="2806406"/>
            <a:ext cx="1107996" cy="523220"/>
          </a:xfrm>
          <a:prstGeom prst="rect">
            <a:avLst/>
          </a:prstGeom>
        </p:spPr>
        <p:txBody>
          <a:bodyPr wrap="none">
            <a:spAutoFit/>
          </a:bodyPr>
          <a:lstStyle/>
          <a:p>
            <a:r>
              <a:rPr lang="en-US" sz="1400" dirty="0" smtClean="0">
                <a:solidFill>
                  <a:schemeClr val="tx2"/>
                </a:solidFill>
                <a:latin typeface="Avenir Next Medium"/>
                <a:cs typeface="Avenir Next Medium"/>
              </a:rPr>
              <a:t>CTL gallery</a:t>
            </a:r>
          </a:p>
          <a:p>
            <a:r>
              <a:rPr lang="en-US" sz="1400" dirty="0" smtClean="0">
                <a:solidFill>
                  <a:schemeClr val="tx2"/>
                </a:solidFill>
                <a:latin typeface="Avenir Next Medium"/>
                <a:cs typeface="Avenir Next Medium"/>
              </a:rPr>
              <a:t>L = 55 m</a:t>
            </a:r>
          </a:p>
        </p:txBody>
      </p:sp>
      <p:cxnSp>
        <p:nvCxnSpPr>
          <p:cNvPr id="275" name="Straight Arrow Connector 274"/>
          <p:cNvCxnSpPr/>
          <p:nvPr/>
        </p:nvCxnSpPr>
        <p:spPr>
          <a:xfrm flipV="1">
            <a:off x="323528" y="2878414"/>
            <a:ext cx="72008" cy="1368152"/>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76" name="Rectangle 275"/>
          <p:cNvSpPr/>
          <p:nvPr/>
        </p:nvSpPr>
        <p:spPr>
          <a:xfrm>
            <a:off x="3635896" y="4462590"/>
            <a:ext cx="1700829" cy="307777"/>
          </a:xfrm>
          <a:prstGeom prst="rect">
            <a:avLst/>
          </a:prstGeom>
        </p:spPr>
        <p:txBody>
          <a:bodyPr wrap="none">
            <a:spAutoFit/>
          </a:bodyPr>
          <a:lstStyle/>
          <a:p>
            <a:r>
              <a:rPr lang="en-US" sz="1400" dirty="0" smtClean="0">
                <a:solidFill>
                  <a:schemeClr val="tx2"/>
                </a:solidFill>
                <a:latin typeface="Avenir Next Medium"/>
                <a:cs typeface="Avenir Next Medium"/>
              </a:rPr>
              <a:t>Accelerator tunnel </a:t>
            </a:r>
          </a:p>
        </p:txBody>
      </p:sp>
      <p:sp>
        <p:nvSpPr>
          <p:cNvPr id="277" name="Rectangle 276"/>
          <p:cNvSpPr/>
          <p:nvPr/>
        </p:nvSpPr>
        <p:spPr>
          <a:xfrm>
            <a:off x="2948053" y="3830635"/>
            <a:ext cx="3192830" cy="307777"/>
          </a:xfrm>
          <a:prstGeom prst="rect">
            <a:avLst/>
          </a:prstGeom>
        </p:spPr>
        <p:txBody>
          <a:bodyPr wrap="none">
            <a:spAutoFit/>
          </a:bodyPr>
          <a:lstStyle/>
          <a:p>
            <a:r>
              <a:rPr lang="en-US" sz="1400" dirty="0" smtClean="0">
                <a:solidFill>
                  <a:schemeClr val="tx2"/>
                </a:solidFill>
                <a:latin typeface="Avenir Next Medium"/>
                <a:cs typeface="Avenir Next Medium"/>
              </a:rPr>
              <a:t>Total length of the collector &lt; 400 m</a:t>
            </a:r>
          </a:p>
        </p:txBody>
      </p:sp>
      <p:sp>
        <p:nvSpPr>
          <p:cNvPr id="19" name="Rectangle 18"/>
          <p:cNvSpPr/>
          <p:nvPr/>
        </p:nvSpPr>
        <p:spPr>
          <a:xfrm>
            <a:off x="879939" y="48288"/>
            <a:ext cx="2664333"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ESS ODH Safety process and implementation</a:t>
            </a:r>
          </a:p>
        </p:txBody>
      </p:sp>
      <p:sp>
        <p:nvSpPr>
          <p:cNvPr id="20" name="Rectangle 19"/>
          <p:cNvSpPr/>
          <p:nvPr/>
        </p:nvSpPr>
        <p:spPr>
          <a:xfrm>
            <a:off x="5289664" y="48288"/>
            <a:ext cx="1736373"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Results from CFD simulations</a:t>
            </a:r>
          </a:p>
        </p:txBody>
      </p:sp>
      <p:sp>
        <p:nvSpPr>
          <p:cNvPr id="21" name="Rectangle 20"/>
          <p:cNvSpPr/>
          <p:nvPr/>
        </p:nvSpPr>
        <p:spPr>
          <a:xfrm>
            <a:off x="3442146" y="48288"/>
            <a:ext cx="1764922"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ODH in the accelerator tunnel</a:t>
            </a:r>
          </a:p>
        </p:txBody>
      </p:sp>
      <p:sp>
        <p:nvSpPr>
          <p:cNvPr id="22" name="Rectangle 21"/>
          <p:cNvSpPr/>
          <p:nvPr/>
        </p:nvSpPr>
        <p:spPr>
          <a:xfrm>
            <a:off x="7078849" y="48288"/>
            <a:ext cx="2069797" cy="230832"/>
          </a:xfrm>
          <a:prstGeom prst="rect">
            <a:avLst/>
          </a:prstGeom>
        </p:spPr>
        <p:txBody>
          <a:bodyPr wrap="none">
            <a:spAutoFit/>
          </a:bodyPr>
          <a:lstStyle/>
          <a:p>
            <a:r>
              <a:rPr lang="en-US" sz="900" dirty="0">
                <a:solidFill>
                  <a:srgbClr val="1F497D"/>
                </a:solidFill>
                <a:latin typeface="Avenir Next Medium"/>
                <a:cs typeface="Avenir Next Medium"/>
              </a:rPr>
              <a:t>Upcoming activities and challenges</a:t>
            </a:r>
          </a:p>
        </p:txBody>
      </p:sp>
      <p:cxnSp>
        <p:nvCxnSpPr>
          <p:cNvPr id="23" name="Straight Connector 22"/>
          <p:cNvCxnSpPr/>
          <p:nvPr/>
        </p:nvCxnSpPr>
        <p:spPr>
          <a:xfrm>
            <a:off x="34266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2287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013429"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27894" y="48288"/>
            <a:ext cx="834099"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Introduction</a:t>
            </a:r>
          </a:p>
        </p:txBody>
      </p:sp>
      <p:cxnSp>
        <p:nvCxnSpPr>
          <p:cNvPr id="27" name="Straight Connector 26"/>
          <p:cNvCxnSpPr/>
          <p:nvPr/>
        </p:nvCxnSpPr>
        <p:spPr>
          <a:xfrm>
            <a:off x="830153"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pic>
        <p:nvPicPr>
          <p:cNvPr id="28" name="Picture 27" descr="IMG_3046.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34244" y="2310760"/>
            <a:ext cx="1528298" cy="2037731"/>
          </a:xfrm>
          <a:prstGeom prst="rect">
            <a:avLst/>
          </a:prstGeom>
        </p:spPr>
      </p:pic>
      <p:sp>
        <p:nvSpPr>
          <p:cNvPr id="29" name="Rettangolo 40"/>
          <p:cNvSpPr/>
          <p:nvPr/>
        </p:nvSpPr>
        <p:spPr>
          <a:xfrm>
            <a:off x="6877908" y="6629718"/>
            <a:ext cx="2349339" cy="246221"/>
          </a:xfrm>
          <a:prstGeom prst="rect">
            <a:avLst/>
          </a:prstGeom>
        </p:spPr>
        <p:txBody>
          <a:bodyPr wrap="none">
            <a:spAutoFit/>
          </a:bodyPr>
          <a:lstStyle/>
          <a:p>
            <a:pPr>
              <a:spcBef>
                <a:spcPct val="0"/>
              </a:spcBef>
            </a:pPr>
            <a:r>
              <a:rPr lang="en-GB" sz="1000" cap="all" dirty="0" smtClean="0">
                <a:solidFill>
                  <a:schemeClr val="tx2"/>
                </a:solidFill>
                <a:latin typeface="Avenir Next Medium"/>
                <a:cs typeface="Avenir Next Medium"/>
              </a:rPr>
              <a:t>Acknowledgement : J.FYDRYCH</a:t>
            </a:r>
            <a:endParaRPr lang="en-GB" sz="1000" cap="all" dirty="0">
              <a:solidFill>
                <a:schemeClr val="tx2"/>
              </a:solidFill>
              <a:latin typeface="Avenir Next Medium"/>
              <a:cs typeface="Avenir Next Medium"/>
            </a:endParaRPr>
          </a:p>
        </p:txBody>
      </p:sp>
    </p:spTree>
    <p:extLst>
      <p:ext uri="{BB962C8B-B14F-4D97-AF65-F5344CB8AC3E}">
        <p14:creationId xmlns:p14="http://schemas.microsoft.com/office/powerpoint/2010/main" val="140253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4273" y="297934"/>
            <a:ext cx="8460059" cy="830997"/>
          </a:xfrm>
          <a:prstGeom prst="rect">
            <a:avLst/>
          </a:prstGeom>
        </p:spPr>
        <p:txBody>
          <a:bodyPr wrap="square">
            <a:spAutoFit/>
          </a:bodyPr>
          <a:lstStyle/>
          <a:p>
            <a:r>
              <a:rPr lang="en-US" sz="2800" b="1" dirty="0" smtClean="0">
                <a:solidFill>
                  <a:schemeClr val="tx2"/>
                </a:solidFill>
                <a:latin typeface="Avenir Next Medium"/>
                <a:cs typeface="Avenir Next Medium"/>
              </a:rPr>
              <a:t>Accelerator tunnel</a:t>
            </a:r>
          </a:p>
          <a:p>
            <a:r>
              <a:rPr lang="en-US" sz="2000" b="1" dirty="0" smtClean="0">
                <a:solidFill>
                  <a:schemeClr val="tx2"/>
                </a:solidFill>
                <a:latin typeface="Avenir Next Medium"/>
                <a:cs typeface="Avenir Next Medium"/>
              </a:rPr>
              <a:t>Conceptual design of the Helium collection header</a:t>
            </a:r>
          </a:p>
        </p:txBody>
      </p:sp>
      <p:pic>
        <p:nvPicPr>
          <p:cNvPr id="19" name="Picture 18" descr="section3.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2117" y="1952063"/>
            <a:ext cx="7776864" cy="4661632"/>
          </a:xfrm>
          <a:prstGeom prst="rect">
            <a:avLst/>
          </a:prstGeom>
        </p:spPr>
      </p:pic>
      <p:pic>
        <p:nvPicPr>
          <p:cNvPr id="20" name="Picture 19" descr="Screen Shot 2016-06-08 at 09.24.07.png"/>
          <p:cNvPicPr>
            <a:picLocks noChangeAspect="1"/>
          </p:cNvPicPr>
          <p:nvPr/>
        </p:nvPicPr>
        <p:blipFill>
          <a:blip r:embed="rId4">
            <a:extLst>
              <a:ext uri="{28A0092B-C50C-407E-A947-70E740481C1C}">
                <a14:useLocalDpi xmlns:a14="http://schemas.microsoft.com/office/drawing/2010/main"/>
              </a:ext>
            </a:extLst>
          </a:blip>
          <a:stretch>
            <a:fillRect/>
          </a:stretch>
        </p:blipFill>
        <p:spPr>
          <a:xfrm flipV="1">
            <a:off x="700257" y="1480261"/>
            <a:ext cx="7776865" cy="482850"/>
          </a:xfrm>
          <a:prstGeom prst="rect">
            <a:avLst/>
          </a:prstGeom>
        </p:spPr>
      </p:pic>
      <p:grpSp>
        <p:nvGrpSpPr>
          <p:cNvPr id="21" name="Group 20"/>
          <p:cNvGrpSpPr/>
          <p:nvPr/>
        </p:nvGrpSpPr>
        <p:grpSpPr>
          <a:xfrm>
            <a:off x="4052413" y="2032212"/>
            <a:ext cx="504056" cy="515885"/>
            <a:chOff x="2915815" y="2204864"/>
            <a:chExt cx="504056" cy="515885"/>
          </a:xfrm>
          <a:solidFill>
            <a:srgbClr val="FF0000"/>
          </a:solidFill>
        </p:grpSpPr>
        <p:sp>
          <p:nvSpPr>
            <p:cNvPr id="22" name="Oval 21"/>
            <p:cNvSpPr/>
            <p:nvPr/>
          </p:nvSpPr>
          <p:spPr>
            <a:xfrm>
              <a:off x="2915815" y="2204864"/>
              <a:ext cx="504056" cy="515885"/>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latin typeface="Avenir Next Medium"/>
                <a:cs typeface="Avenir Next Medium"/>
              </a:endParaRPr>
            </a:p>
          </p:txBody>
        </p:sp>
        <p:sp>
          <p:nvSpPr>
            <p:cNvPr id="23" name="Oval 22"/>
            <p:cNvSpPr/>
            <p:nvPr/>
          </p:nvSpPr>
          <p:spPr>
            <a:xfrm>
              <a:off x="2955871" y="2245107"/>
              <a:ext cx="432048" cy="432048"/>
            </a:xfrm>
            <a:prstGeom prst="ellipse">
              <a:avLst/>
            </a:prstGeom>
            <a:solidFill>
              <a:schemeClr val="bg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venir Next Medium"/>
                  <a:cs typeface="Avenir Next Medium"/>
                </a:rPr>
                <a:t>1</a:t>
              </a:r>
              <a:endParaRPr lang="en-US" dirty="0">
                <a:solidFill>
                  <a:schemeClr val="tx1"/>
                </a:solidFill>
                <a:latin typeface="Avenir Next Medium"/>
                <a:cs typeface="Avenir Next Medium"/>
              </a:endParaRPr>
            </a:p>
          </p:txBody>
        </p:sp>
      </p:grpSp>
      <p:grpSp>
        <p:nvGrpSpPr>
          <p:cNvPr id="24" name="Group 23"/>
          <p:cNvGrpSpPr/>
          <p:nvPr/>
        </p:nvGrpSpPr>
        <p:grpSpPr>
          <a:xfrm>
            <a:off x="5692621" y="2032212"/>
            <a:ext cx="504056" cy="515885"/>
            <a:chOff x="2915815" y="2204864"/>
            <a:chExt cx="504056" cy="515885"/>
          </a:xfrm>
          <a:solidFill>
            <a:srgbClr val="FF0000"/>
          </a:solidFill>
        </p:grpSpPr>
        <p:sp>
          <p:nvSpPr>
            <p:cNvPr id="25" name="Oval 24"/>
            <p:cNvSpPr/>
            <p:nvPr/>
          </p:nvSpPr>
          <p:spPr>
            <a:xfrm>
              <a:off x="2915815" y="2204864"/>
              <a:ext cx="504056" cy="515885"/>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latin typeface="Avenir Next Medium"/>
                <a:cs typeface="Avenir Next Medium"/>
              </a:endParaRPr>
            </a:p>
          </p:txBody>
        </p:sp>
        <p:sp>
          <p:nvSpPr>
            <p:cNvPr id="26" name="Oval 25"/>
            <p:cNvSpPr/>
            <p:nvPr/>
          </p:nvSpPr>
          <p:spPr>
            <a:xfrm>
              <a:off x="2953999" y="2245107"/>
              <a:ext cx="432048" cy="432048"/>
            </a:xfrm>
            <a:prstGeom prst="ellipse">
              <a:avLst/>
            </a:prstGeom>
            <a:solidFill>
              <a:schemeClr val="bg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Avenir Next Medium"/>
                  <a:cs typeface="Avenir Next Medium"/>
                </a:rPr>
                <a:t>2</a:t>
              </a:r>
            </a:p>
          </p:txBody>
        </p:sp>
      </p:grpSp>
      <p:sp>
        <p:nvSpPr>
          <p:cNvPr id="27" name="Rectangle 26"/>
          <p:cNvSpPr/>
          <p:nvPr/>
        </p:nvSpPr>
        <p:spPr>
          <a:xfrm>
            <a:off x="1484205" y="2264210"/>
            <a:ext cx="2520280" cy="646331"/>
          </a:xfrm>
          <a:prstGeom prst="rect">
            <a:avLst/>
          </a:prstGeom>
        </p:spPr>
        <p:txBody>
          <a:bodyPr wrap="square">
            <a:spAutoFit/>
          </a:bodyPr>
          <a:lstStyle/>
          <a:p>
            <a:pPr algn="ctr"/>
            <a:r>
              <a:rPr lang="pl-PL" sz="1200" b="1" dirty="0" err="1" smtClean="0">
                <a:solidFill>
                  <a:srgbClr val="2F5897"/>
                </a:solidFill>
                <a:latin typeface="Avenir Next Medium"/>
                <a:cs typeface="Avenir Next Medium"/>
              </a:rPr>
              <a:t>Location</a:t>
            </a:r>
            <a:r>
              <a:rPr lang="pl-PL" sz="1200" b="1" dirty="0" smtClean="0">
                <a:solidFill>
                  <a:srgbClr val="2F5897"/>
                </a:solidFill>
                <a:latin typeface="Avenir Next Medium"/>
                <a:cs typeface="Avenir Next Medium"/>
              </a:rPr>
              <a:t> 1 </a:t>
            </a:r>
            <a:r>
              <a:rPr lang="pl-PL" sz="1200" dirty="0" smtClean="0">
                <a:solidFill>
                  <a:srgbClr val="2F5897"/>
                </a:solidFill>
                <a:latin typeface="Avenir Next Medium"/>
                <a:cs typeface="Avenir Next Medium"/>
              </a:rPr>
              <a:t>– </a:t>
            </a:r>
            <a:r>
              <a:rPr lang="pl-PL" sz="1200" dirty="0" err="1" smtClean="0">
                <a:solidFill>
                  <a:srgbClr val="2F5897"/>
                </a:solidFill>
                <a:latin typeface="Avenir Next Medium"/>
                <a:cs typeface="Avenir Next Medium"/>
              </a:rPr>
              <a:t>clashes</a:t>
            </a:r>
            <a:r>
              <a:rPr lang="pl-PL" sz="1200" dirty="0" smtClean="0">
                <a:solidFill>
                  <a:srgbClr val="2F5897"/>
                </a:solidFill>
                <a:latin typeface="Avenir Next Medium"/>
                <a:cs typeface="Avenir Next Medium"/>
              </a:rPr>
              <a:t> with the</a:t>
            </a:r>
            <a:br>
              <a:rPr lang="pl-PL" sz="1200" dirty="0" smtClean="0">
                <a:solidFill>
                  <a:srgbClr val="2F5897"/>
                </a:solidFill>
                <a:latin typeface="Avenir Next Medium"/>
                <a:cs typeface="Avenir Next Medium"/>
              </a:rPr>
            </a:br>
            <a:r>
              <a:rPr lang="pl-PL" sz="1200" dirty="0" smtClean="0">
                <a:solidFill>
                  <a:srgbClr val="2F5897"/>
                </a:solidFill>
                <a:latin typeface="Avenir Next Medium"/>
                <a:cs typeface="Avenir Next Medium"/>
              </a:rPr>
              <a:t>CM </a:t>
            </a:r>
            <a:r>
              <a:rPr lang="pl-PL" sz="1200" dirty="0" err="1" smtClean="0">
                <a:solidFill>
                  <a:srgbClr val="2F5897"/>
                </a:solidFill>
                <a:latin typeface="Avenir Next Medium"/>
                <a:cs typeface="Avenir Next Medium"/>
              </a:rPr>
              <a:t>vacuum</a:t>
            </a:r>
            <a:r>
              <a:rPr lang="pl-PL" sz="1200" dirty="0" smtClean="0">
                <a:solidFill>
                  <a:srgbClr val="2F5897"/>
                </a:solidFill>
                <a:latin typeface="Avenir Next Medium"/>
                <a:cs typeface="Avenir Next Medium"/>
              </a:rPr>
              <a:t> </a:t>
            </a:r>
            <a:r>
              <a:rPr lang="pl-PL" sz="1200" dirty="0" err="1" smtClean="0">
                <a:solidFill>
                  <a:srgbClr val="2F5897"/>
                </a:solidFill>
                <a:latin typeface="Avenir Next Medium"/>
                <a:cs typeface="Avenir Next Medium"/>
              </a:rPr>
              <a:t>pumping</a:t>
            </a:r>
            <a:r>
              <a:rPr lang="pl-PL" sz="1200" dirty="0" smtClean="0">
                <a:solidFill>
                  <a:srgbClr val="2F5897"/>
                </a:solidFill>
                <a:latin typeface="Avenir Next Medium"/>
                <a:cs typeface="Avenir Next Medium"/>
              </a:rPr>
              <a:t> </a:t>
            </a:r>
            <a:r>
              <a:rPr lang="pl-PL" sz="1200" dirty="0" err="1" smtClean="0">
                <a:solidFill>
                  <a:srgbClr val="2F5897"/>
                </a:solidFill>
                <a:latin typeface="Avenir Next Medium"/>
                <a:cs typeface="Avenir Next Medium"/>
              </a:rPr>
              <a:t>units</a:t>
            </a:r>
            <a:r>
              <a:rPr lang="pl-PL" sz="1200" dirty="0" smtClean="0">
                <a:solidFill>
                  <a:srgbClr val="2F5897"/>
                </a:solidFill>
                <a:latin typeface="Avenir Next Medium"/>
                <a:cs typeface="Avenir Next Medium"/>
              </a:rPr>
              <a:t>;</a:t>
            </a:r>
          </a:p>
          <a:p>
            <a:pPr algn="ctr"/>
            <a:r>
              <a:rPr lang="pl-PL" sz="1200" dirty="0" err="1" smtClean="0">
                <a:solidFill>
                  <a:srgbClr val="2F5897"/>
                </a:solidFill>
                <a:latin typeface="Avenir Next Medium"/>
                <a:cs typeface="Avenir Next Medium"/>
              </a:rPr>
              <a:t>difficulties</a:t>
            </a:r>
            <a:r>
              <a:rPr lang="pl-PL" sz="1200" dirty="0" smtClean="0">
                <a:solidFill>
                  <a:srgbClr val="2F5897"/>
                </a:solidFill>
                <a:latin typeface="Avenir Next Medium"/>
                <a:cs typeface="Avenir Next Medium"/>
              </a:rPr>
              <a:t> in the CM </a:t>
            </a:r>
            <a:r>
              <a:rPr lang="pl-PL" sz="1200" dirty="0" err="1" smtClean="0">
                <a:solidFill>
                  <a:srgbClr val="2F5897"/>
                </a:solidFill>
                <a:latin typeface="Avenir Next Medium"/>
                <a:cs typeface="Avenir Next Medium"/>
              </a:rPr>
              <a:t>installation</a:t>
            </a:r>
            <a:endParaRPr lang="pl-PL" sz="1200" dirty="0" smtClean="0">
              <a:solidFill>
                <a:srgbClr val="2F5897"/>
              </a:solidFill>
              <a:latin typeface="Avenir Next Medium"/>
              <a:cs typeface="Avenir Next Medium"/>
            </a:endParaRPr>
          </a:p>
        </p:txBody>
      </p:sp>
      <p:sp>
        <p:nvSpPr>
          <p:cNvPr id="28" name="Rectangle 27"/>
          <p:cNvSpPr/>
          <p:nvPr/>
        </p:nvSpPr>
        <p:spPr>
          <a:xfrm>
            <a:off x="1124165" y="3094357"/>
            <a:ext cx="2592288" cy="830997"/>
          </a:xfrm>
          <a:prstGeom prst="rect">
            <a:avLst/>
          </a:prstGeom>
        </p:spPr>
        <p:txBody>
          <a:bodyPr wrap="square">
            <a:spAutoFit/>
          </a:bodyPr>
          <a:lstStyle/>
          <a:p>
            <a:pPr algn="ctr"/>
            <a:r>
              <a:rPr lang="pl-PL" sz="1200" b="1" dirty="0" err="1" smtClean="0">
                <a:solidFill>
                  <a:srgbClr val="2F5897"/>
                </a:solidFill>
                <a:latin typeface="Avenir Next Medium"/>
                <a:cs typeface="Avenir Next Medium"/>
              </a:rPr>
              <a:t>Location</a:t>
            </a:r>
            <a:r>
              <a:rPr lang="pl-PL" sz="1200" b="1" dirty="0" smtClean="0">
                <a:solidFill>
                  <a:srgbClr val="2F5897"/>
                </a:solidFill>
                <a:latin typeface="Avenir Next Medium"/>
                <a:cs typeface="Avenir Next Medium"/>
              </a:rPr>
              <a:t> 2 </a:t>
            </a:r>
            <a:r>
              <a:rPr lang="pl-PL" sz="1200" dirty="0" smtClean="0">
                <a:solidFill>
                  <a:srgbClr val="2F5897"/>
                </a:solidFill>
                <a:latin typeface="Avenir Next Medium"/>
                <a:cs typeface="Avenir Next Medium"/>
              </a:rPr>
              <a:t>– </a:t>
            </a:r>
            <a:r>
              <a:rPr lang="pl-PL" sz="1200" dirty="0" err="1" smtClean="0">
                <a:solidFill>
                  <a:srgbClr val="2F5897"/>
                </a:solidFill>
                <a:latin typeface="Avenir Next Medium"/>
                <a:cs typeface="Avenir Next Medium"/>
              </a:rPr>
              <a:t>clashes</a:t>
            </a:r>
            <a:r>
              <a:rPr lang="pl-PL" sz="1200" dirty="0" smtClean="0">
                <a:solidFill>
                  <a:srgbClr val="2F5897"/>
                </a:solidFill>
                <a:latin typeface="Avenir Next Medium"/>
                <a:cs typeface="Avenir Next Medium"/>
              </a:rPr>
              <a:t> with the </a:t>
            </a:r>
            <a:r>
              <a:rPr lang="pl-PL" sz="1200" dirty="0" err="1" smtClean="0">
                <a:solidFill>
                  <a:srgbClr val="2F5897"/>
                </a:solidFill>
                <a:latin typeface="Avenir Next Medium"/>
                <a:cs typeface="Avenir Next Medium"/>
              </a:rPr>
              <a:t>valve</a:t>
            </a:r>
            <a:r>
              <a:rPr lang="pl-PL" sz="1200" dirty="0" smtClean="0">
                <a:solidFill>
                  <a:srgbClr val="2F5897"/>
                </a:solidFill>
                <a:latin typeface="Avenir Next Medium"/>
                <a:cs typeface="Avenir Next Medium"/>
              </a:rPr>
              <a:t> </a:t>
            </a:r>
            <a:r>
              <a:rPr lang="pl-PL" sz="1200" dirty="0" err="1" smtClean="0">
                <a:solidFill>
                  <a:srgbClr val="2F5897"/>
                </a:solidFill>
                <a:latin typeface="Avenir Next Medium"/>
                <a:cs typeface="Avenir Next Medium"/>
              </a:rPr>
              <a:t>box</a:t>
            </a:r>
            <a:r>
              <a:rPr lang="pl-PL" sz="1200" dirty="0" smtClean="0">
                <a:solidFill>
                  <a:srgbClr val="2F5897"/>
                </a:solidFill>
                <a:latin typeface="Avenir Next Medium"/>
                <a:cs typeface="Avenir Next Medium"/>
              </a:rPr>
              <a:t> </a:t>
            </a:r>
            <a:r>
              <a:rPr lang="pl-PL" sz="1200" dirty="0" err="1" smtClean="0">
                <a:solidFill>
                  <a:srgbClr val="2F5897"/>
                </a:solidFill>
                <a:latin typeface="Avenir Next Medium"/>
                <a:cs typeface="Avenir Next Medium"/>
              </a:rPr>
              <a:t>side</a:t>
            </a:r>
            <a:r>
              <a:rPr lang="pl-PL" sz="1200" dirty="0" smtClean="0">
                <a:solidFill>
                  <a:srgbClr val="2F5897"/>
                </a:solidFill>
                <a:latin typeface="Avenir Next Medium"/>
                <a:cs typeface="Avenir Next Medium"/>
              </a:rPr>
              <a:t> </a:t>
            </a:r>
            <a:r>
              <a:rPr lang="pl-PL" sz="1200" dirty="0" err="1" smtClean="0">
                <a:solidFill>
                  <a:srgbClr val="2F5897"/>
                </a:solidFill>
                <a:latin typeface="Avenir Next Medium"/>
                <a:cs typeface="Avenir Next Medium"/>
              </a:rPr>
              <a:t>process</a:t>
            </a:r>
            <a:r>
              <a:rPr lang="pl-PL" sz="1200" dirty="0" smtClean="0">
                <a:solidFill>
                  <a:srgbClr val="2F5897"/>
                </a:solidFill>
                <a:latin typeface="Avenir Next Medium"/>
                <a:cs typeface="Avenir Next Medium"/>
              </a:rPr>
              <a:t> lines;</a:t>
            </a:r>
          </a:p>
          <a:p>
            <a:pPr algn="ctr"/>
            <a:r>
              <a:rPr lang="pl-PL" sz="1200" dirty="0" err="1" smtClean="0">
                <a:solidFill>
                  <a:srgbClr val="2F5897"/>
                </a:solidFill>
                <a:latin typeface="Avenir Next Medium"/>
                <a:cs typeface="Avenir Next Medium"/>
              </a:rPr>
              <a:t>difficulties</a:t>
            </a:r>
            <a:r>
              <a:rPr lang="pl-PL" sz="1200" dirty="0" smtClean="0">
                <a:solidFill>
                  <a:srgbClr val="2F5897"/>
                </a:solidFill>
                <a:latin typeface="Avenir Next Medium"/>
                <a:cs typeface="Avenir Next Medium"/>
              </a:rPr>
              <a:t> in </a:t>
            </a:r>
            <a:r>
              <a:rPr lang="pl-PL" sz="1200" dirty="0" err="1" smtClean="0">
                <a:solidFill>
                  <a:srgbClr val="2F5897"/>
                </a:solidFill>
                <a:latin typeface="Avenir Next Medium"/>
                <a:cs typeface="Avenir Next Medium"/>
              </a:rPr>
              <a:t>repair</a:t>
            </a:r>
            <a:r>
              <a:rPr lang="pl-PL" sz="1200" dirty="0" smtClean="0">
                <a:solidFill>
                  <a:srgbClr val="2F5897"/>
                </a:solidFill>
                <a:latin typeface="Avenir Next Medium"/>
                <a:cs typeface="Avenir Next Medium"/>
              </a:rPr>
              <a:t> and </a:t>
            </a:r>
            <a:r>
              <a:rPr lang="pl-PL" sz="1200" dirty="0" err="1" smtClean="0">
                <a:solidFill>
                  <a:srgbClr val="2F5897"/>
                </a:solidFill>
                <a:latin typeface="Avenir Next Medium"/>
                <a:cs typeface="Avenir Next Medium"/>
              </a:rPr>
              <a:t>maintenance</a:t>
            </a:r>
            <a:r>
              <a:rPr lang="pl-PL" sz="1200" dirty="0" smtClean="0">
                <a:solidFill>
                  <a:srgbClr val="2F5897"/>
                </a:solidFill>
                <a:latin typeface="Avenir Next Medium"/>
                <a:cs typeface="Avenir Next Medium"/>
              </a:rPr>
              <a:t> </a:t>
            </a:r>
            <a:r>
              <a:rPr lang="pl-PL" sz="1200" dirty="0" err="1" smtClean="0">
                <a:solidFill>
                  <a:srgbClr val="2F5897"/>
                </a:solidFill>
                <a:latin typeface="Avenir Next Medium"/>
                <a:cs typeface="Avenir Next Medium"/>
              </a:rPr>
              <a:t>work</a:t>
            </a:r>
            <a:r>
              <a:rPr lang="pl-PL" sz="1200" dirty="0" smtClean="0">
                <a:solidFill>
                  <a:srgbClr val="2F5897"/>
                </a:solidFill>
                <a:latin typeface="Avenir Next Medium"/>
                <a:cs typeface="Avenir Next Medium"/>
              </a:rPr>
              <a:t> on </a:t>
            </a:r>
            <a:r>
              <a:rPr lang="pl-PL" sz="1200" dirty="0" err="1" smtClean="0">
                <a:solidFill>
                  <a:srgbClr val="2F5897"/>
                </a:solidFill>
                <a:latin typeface="Avenir Next Medium"/>
                <a:cs typeface="Avenir Next Medium"/>
              </a:rPr>
              <a:t>valve</a:t>
            </a:r>
            <a:r>
              <a:rPr lang="pl-PL" sz="1200" dirty="0" smtClean="0">
                <a:solidFill>
                  <a:srgbClr val="2F5897"/>
                </a:solidFill>
                <a:latin typeface="Avenir Next Medium"/>
                <a:cs typeface="Avenir Next Medium"/>
              </a:rPr>
              <a:t> </a:t>
            </a:r>
            <a:r>
              <a:rPr lang="pl-PL" sz="1200" dirty="0" err="1" smtClean="0">
                <a:solidFill>
                  <a:srgbClr val="2F5897"/>
                </a:solidFill>
                <a:latin typeface="Avenir Next Medium"/>
                <a:cs typeface="Avenir Next Medium"/>
              </a:rPr>
              <a:t>box</a:t>
            </a:r>
            <a:r>
              <a:rPr lang="pl-PL" sz="1200" dirty="0" smtClean="0">
                <a:solidFill>
                  <a:srgbClr val="2F5897"/>
                </a:solidFill>
                <a:latin typeface="Avenir Next Medium"/>
                <a:cs typeface="Avenir Next Medium"/>
              </a:rPr>
              <a:t> </a:t>
            </a:r>
            <a:endParaRPr lang="ro-RO" sz="1200" dirty="0">
              <a:solidFill>
                <a:srgbClr val="2F5897"/>
              </a:solidFill>
              <a:latin typeface="Avenir Next Medium"/>
              <a:cs typeface="Avenir Next Medium"/>
            </a:endParaRPr>
          </a:p>
        </p:txBody>
      </p:sp>
      <p:sp>
        <p:nvSpPr>
          <p:cNvPr id="29" name="Rettangolo 40"/>
          <p:cNvSpPr/>
          <p:nvPr/>
        </p:nvSpPr>
        <p:spPr>
          <a:xfrm>
            <a:off x="6877908" y="6629718"/>
            <a:ext cx="2349339" cy="246221"/>
          </a:xfrm>
          <a:prstGeom prst="rect">
            <a:avLst/>
          </a:prstGeom>
        </p:spPr>
        <p:txBody>
          <a:bodyPr wrap="none">
            <a:spAutoFit/>
          </a:bodyPr>
          <a:lstStyle/>
          <a:p>
            <a:pPr>
              <a:spcBef>
                <a:spcPct val="0"/>
              </a:spcBef>
            </a:pPr>
            <a:r>
              <a:rPr lang="en-GB" sz="1000" cap="all" dirty="0" smtClean="0">
                <a:solidFill>
                  <a:schemeClr val="tx2"/>
                </a:solidFill>
                <a:latin typeface="Avenir Next Medium"/>
                <a:cs typeface="Avenir Next Medium"/>
              </a:rPr>
              <a:t>Acknowledgement : J.FYDRYCH</a:t>
            </a:r>
            <a:endParaRPr lang="en-GB" sz="1000" cap="all" dirty="0">
              <a:solidFill>
                <a:schemeClr val="tx2"/>
              </a:solidFill>
              <a:latin typeface="Avenir Next Medium"/>
              <a:cs typeface="Avenir Next Medium"/>
            </a:endParaRPr>
          </a:p>
        </p:txBody>
      </p:sp>
      <p:sp>
        <p:nvSpPr>
          <p:cNvPr id="30" name="Rectangle 29"/>
          <p:cNvSpPr/>
          <p:nvPr/>
        </p:nvSpPr>
        <p:spPr>
          <a:xfrm>
            <a:off x="879939" y="48288"/>
            <a:ext cx="2664333"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ESS ODH Safety process and implementation</a:t>
            </a:r>
          </a:p>
        </p:txBody>
      </p:sp>
      <p:sp>
        <p:nvSpPr>
          <p:cNvPr id="31" name="Rectangle 30"/>
          <p:cNvSpPr/>
          <p:nvPr/>
        </p:nvSpPr>
        <p:spPr>
          <a:xfrm>
            <a:off x="5289664" y="48288"/>
            <a:ext cx="1736373"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Results from CFD simulations</a:t>
            </a:r>
          </a:p>
        </p:txBody>
      </p:sp>
      <p:sp>
        <p:nvSpPr>
          <p:cNvPr id="32" name="Rectangle 31"/>
          <p:cNvSpPr/>
          <p:nvPr/>
        </p:nvSpPr>
        <p:spPr>
          <a:xfrm>
            <a:off x="3442146" y="48288"/>
            <a:ext cx="1764922"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ODH in the accelerator tunnel</a:t>
            </a:r>
          </a:p>
        </p:txBody>
      </p:sp>
      <p:sp>
        <p:nvSpPr>
          <p:cNvPr id="33" name="Rectangle 32"/>
          <p:cNvSpPr/>
          <p:nvPr/>
        </p:nvSpPr>
        <p:spPr>
          <a:xfrm>
            <a:off x="7078849" y="48288"/>
            <a:ext cx="2069797" cy="230832"/>
          </a:xfrm>
          <a:prstGeom prst="rect">
            <a:avLst/>
          </a:prstGeom>
        </p:spPr>
        <p:txBody>
          <a:bodyPr wrap="none">
            <a:spAutoFit/>
          </a:bodyPr>
          <a:lstStyle/>
          <a:p>
            <a:r>
              <a:rPr lang="en-US" sz="900" dirty="0">
                <a:solidFill>
                  <a:srgbClr val="1F497D"/>
                </a:solidFill>
                <a:latin typeface="Avenir Next Medium"/>
                <a:cs typeface="Avenir Next Medium"/>
              </a:rPr>
              <a:t>Upcoming activities and challenges</a:t>
            </a:r>
          </a:p>
        </p:txBody>
      </p:sp>
      <p:cxnSp>
        <p:nvCxnSpPr>
          <p:cNvPr id="34" name="Straight Connector 33"/>
          <p:cNvCxnSpPr/>
          <p:nvPr/>
        </p:nvCxnSpPr>
        <p:spPr>
          <a:xfrm>
            <a:off x="34266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52287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7013429"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27894" y="48288"/>
            <a:ext cx="834099"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Introduction</a:t>
            </a:r>
          </a:p>
        </p:txBody>
      </p:sp>
      <p:cxnSp>
        <p:nvCxnSpPr>
          <p:cNvPr id="38" name="Straight Connector 37"/>
          <p:cNvCxnSpPr/>
          <p:nvPr/>
        </p:nvCxnSpPr>
        <p:spPr>
          <a:xfrm>
            <a:off x="830153"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9273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372359" y="-862962"/>
            <a:ext cx="2535426" cy="6447919"/>
          </a:xfrm>
          <a:prstGeom prst="rect">
            <a:avLst/>
          </a:prstGeom>
        </p:spPr>
        <p:txBody>
          <a:bodyPr wrap="none">
            <a:spAutoFit/>
          </a:bodyPr>
          <a:lstStyle/>
          <a:p>
            <a:pPr algn="ctr"/>
            <a:r>
              <a:rPr lang="en-GB" sz="41300" b="1" dirty="0">
                <a:ln w="17780" cmpd="sng">
                  <a:solidFill>
                    <a:schemeClr val="accent1">
                      <a:tint val="3000"/>
                    </a:schemeClr>
                  </a:solidFill>
                  <a:prstDash val="solid"/>
                  <a:miter lim="800000"/>
                </a:ln>
                <a:solidFill>
                  <a:schemeClr val="tx2"/>
                </a:solidFill>
                <a:effectLst>
                  <a:outerShdw blurRad="55000" dist="50800" dir="5400000" algn="tl">
                    <a:srgbClr val="000000">
                      <a:alpha val="33000"/>
                    </a:srgbClr>
                  </a:outerShdw>
                </a:effectLst>
              </a:rPr>
              <a:t>?</a:t>
            </a:r>
            <a:endParaRPr lang="en-GB" sz="49600" dirty="0">
              <a:solidFill>
                <a:schemeClr val="tx2"/>
              </a:solidFill>
              <a:latin typeface="Avenir Next Medium"/>
              <a:cs typeface="Avenir Next Medium"/>
            </a:endParaRPr>
          </a:p>
        </p:txBody>
      </p:sp>
      <p:sp>
        <p:nvSpPr>
          <p:cNvPr id="4" name="Title 1"/>
          <p:cNvSpPr txBox="1">
            <a:spLocks/>
          </p:cNvSpPr>
          <p:nvPr/>
        </p:nvSpPr>
        <p:spPr>
          <a:xfrm>
            <a:off x="-491063" y="2360998"/>
            <a:ext cx="8717417" cy="2255866"/>
          </a:xfrm>
          <a:prstGeom prst="rect">
            <a:avLst/>
          </a:prstGeom>
          <a:effectLst/>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7200" b="1" dirty="0" smtClean="0">
                <a:latin typeface="Avenir Next Medium"/>
                <a:cs typeface="Avenir Next Medium"/>
              </a:rPr>
              <a:t>A</a:t>
            </a:r>
            <a:r>
              <a:rPr lang="en-US" sz="4400" b="1" dirty="0" smtClean="0">
                <a:latin typeface="Avenir Next Medium"/>
                <a:cs typeface="Avenir Next Medium"/>
              </a:rPr>
              <a:t>NY </a:t>
            </a:r>
            <a:r>
              <a:rPr lang="en-US" sz="7200" b="1" dirty="0" smtClean="0">
                <a:latin typeface="Avenir Next Medium"/>
                <a:cs typeface="Avenir Next Medium"/>
              </a:rPr>
              <a:t>Q</a:t>
            </a:r>
            <a:r>
              <a:rPr lang="en-US" sz="4400" b="1" dirty="0" smtClean="0">
                <a:latin typeface="Avenir Next Medium"/>
                <a:cs typeface="Avenir Next Medium"/>
              </a:rPr>
              <a:t>UESTIONS</a:t>
            </a:r>
            <a:endParaRPr lang="en-US" sz="4400" b="1" dirty="0">
              <a:latin typeface="Avenir Next Medium"/>
              <a:cs typeface="Avenir Next Medium"/>
            </a:endParaRPr>
          </a:p>
        </p:txBody>
      </p:sp>
      <p:sp>
        <p:nvSpPr>
          <p:cNvPr id="5" name="Rectangle 4"/>
          <p:cNvSpPr/>
          <p:nvPr/>
        </p:nvSpPr>
        <p:spPr>
          <a:xfrm>
            <a:off x="859813" y="6275787"/>
            <a:ext cx="3057247" cy="369332"/>
          </a:xfrm>
          <a:prstGeom prst="rect">
            <a:avLst/>
          </a:prstGeom>
        </p:spPr>
        <p:txBody>
          <a:bodyPr wrap="none">
            <a:spAutoFit/>
          </a:bodyPr>
          <a:lstStyle/>
          <a:p>
            <a:r>
              <a:rPr lang="en-GB" b="1" dirty="0" smtClean="0">
                <a:solidFill>
                  <a:srgbClr val="1F497D"/>
                </a:solidFill>
                <a:latin typeface="Avenir Next Medium"/>
                <a:cs typeface="Avenir Next Medium"/>
              </a:rPr>
              <a:t>Contact</a:t>
            </a:r>
            <a:r>
              <a:rPr lang="en-GB" dirty="0" smtClean="0">
                <a:solidFill>
                  <a:srgbClr val="1F497D"/>
                </a:solidFill>
                <a:latin typeface="Avenir Next Medium"/>
                <a:cs typeface="Avenir Next Medium"/>
              </a:rPr>
              <a:t>: </a:t>
            </a:r>
            <a:r>
              <a:rPr lang="en-GB" dirty="0" smtClean="0">
                <a:solidFill>
                  <a:srgbClr val="1F497D"/>
                </a:solidFill>
                <a:latin typeface="Avenir Next Medium"/>
                <a:cs typeface="Avenir Next Medium"/>
                <a:hlinkClick r:id="rId3"/>
              </a:rPr>
              <a:t>duy.phan@esss.se</a:t>
            </a:r>
            <a:endParaRPr lang="en-US" dirty="0">
              <a:latin typeface="Avenir Next Medium"/>
              <a:cs typeface="Avenir Next Medium"/>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0261" y="6203779"/>
            <a:ext cx="576064" cy="538372"/>
          </a:xfrm>
          <a:prstGeom prst="rect">
            <a:avLst/>
          </a:prstGeom>
        </p:spPr>
      </p:pic>
    </p:spTree>
    <p:extLst>
      <p:ext uri="{BB962C8B-B14F-4D97-AF65-F5344CB8AC3E}">
        <p14:creationId xmlns:p14="http://schemas.microsoft.com/office/powerpoint/2010/main" val="111823521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207351" y="1855568"/>
            <a:ext cx="8717417" cy="2255866"/>
          </a:xfrm>
          <a:prstGeom prst="rect">
            <a:avLst/>
          </a:prstGeom>
          <a:effectLst/>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b="1" dirty="0" smtClean="0">
                <a:latin typeface="Avenir Next Medium"/>
                <a:cs typeface="Avenir Next Medium"/>
              </a:rPr>
              <a:t>BACK-UP SLIDES</a:t>
            </a:r>
            <a:endParaRPr lang="en-US" sz="3200" b="1" dirty="0">
              <a:latin typeface="Avenir Next Medium"/>
              <a:cs typeface="Avenir Next Medium"/>
            </a:endParaRPr>
          </a:p>
        </p:txBody>
      </p:sp>
    </p:spTree>
    <p:extLst>
      <p:ext uri="{BB962C8B-B14F-4D97-AF65-F5344CB8AC3E}">
        <p14:creationId xmlns:p14="http://schemas.microsoft.com/office/powerpoint/2010/main" val="412091934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68594" y="1566398"/>
            <a:ext cx="7245721" cy="4653226"/>
          </a:xfrm>
          <a:prstGeom prst="rect">
            <a:avLst/>
          </a:prstGeom>
        </p:spPr>
      </p:pic>
      <p:sp>
        <p:nvSpPr>
          <p:cNvPr id="17" name="Rectangle 16"/>
          <p:cNvSpPr/>
          <p:nvPr/>
        </p:nvSpPr>
        <p:spPr>
          <a:xfrm>
            <a:off x="7149419" y="6220115"/>
            <a:ext cx="966931" cy="230832"/>
          </a:xfrm>
          <a:prstGeom prst="rect">
            <a:avLst/>
          </a:prstGeom>
        </p:spPr>
        <p:txBody>
          <a:bodyPr wrap="none">
            <a:spAutoFit/>
          </a:bodyPr>
          <a:lstStyle/>
          <a:p>
            <a:r>
              <a:rPr lang="en-US" sz="900" dirty="0" smtClean="0">
                <a:solidFill>
                  <a:schemeClr val="tx2"/>
                </a:solidFill>
                <a:latin typeface="Avenir Next Medium"/>
                <a:cs typeface="Avenir Next Medium"/>
              </a:rPr>
              <a:t>February 2016</a:t>
            </a:r>
            <a:endParaRPr lang="sv-SE" sz="900" dirty="0"/>
          </a:p>
        </p:txBody>
      </p:sp>
      <p:cxnSp>
        <p:nvCxnSpPr>
          <p:cNvPr id="22" name="Straight Arrow Connector 21"/>
          <p:cNvCxnSpPr/>
          <p:nvPr/>
        </p:nvCxnSpPr>
        <p:spPr>
          <a:xfrm flipV="1">
            <a:off x="5339327" y="4798433"/>
            <a:ext cx="272172" cy="360040"/>
          </a:xfrm>
          <a:prstGeom prst="straightConnector1">
            <a:avLst/>
          </a:prstGeom>
          <a:ln w="952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5728311" y="2822148"/>
            <a:ext cx="948686" cy="680633"/>
          </a:xfrm>
          <a:prstGeom prst="straightConnector1">
            <a:avLst/>
          </a:prstGeom>
          <a:ln w="952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3842603" y="3103447"/>
            <a:ext cx="145197" cy="370003"/>
          </a:xfrm>
          <a:prstGeom prst="straightConnector1">
            <a:avLst/>
          </a:prstGeom>
          <a:ln w="952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a:off x="6358373" y="4487277"/>
            <a:ext cx="318624" cy="299582"/>
          </a:xfrm>
          <a:prstGeom prst="straightConnector1">
            <a:avLst/>
          </a:prstGeom>
          <a:ln w="952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Rettangolo 40"/>
          <p:cNvSpPr/>
          <p:nvPr/>
        </p:nvSpPr>
        <p:spPr>
          <a:xfrm>
            <a:off x="868594" y="6219624"/>
            <a:ext cx="2183654" cy="230832"/>
          </a:xfrm>
          <a:prstGeom prst="rect">
            <a:avLst/>
          </a:prstGeom>
        </p:spPr>
        <p:txBody>
          <a:bodyPr wrap="none">
            <a:spAutoFit/>
          </a:bodyPr>
          <a:lstStyle/>
          <a:p>
            <a:pPr>
              <a:spcBef>
                <a:spcPct val="0"/>
              </a:spcBef>
            </a:pPr>
            <a:r>
              <a:rPr lang="en-GB" sz="900" cap="all" dirty="0" smtClean="0">
                <a:solidFill>
                  <a:srgbClr val="1F497D"/>
                </a:solidFill>
                <a:latin typeface="Avenir Next Medium"/>
                <a:cs typeface="Avenir Next Medium"/>
              </a:rPr>
              <a:t>Acknowledgement : R.ERIKSSON</a:t>
            </a:r>
            <a:endParaRPr lang="en-GB" sz="900" cap="all" dirty="0">
              <a:solidFill>
                <a:srgbClr val="1F497D"/>
              </a:solidFill>
              <a:latin typeface="Avenir Next Medium"/>
              <a:cs typeface="Avenir Next Medium"/>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76997" y="1504614"/>
            <a:ext cx="1588020" cy="1191015"/>
          </a:xfrm>
          <a:prstGeom prst="rect">
            <a:avLst/>
          </a:prstGeom>
          <a:ln w="19050" cap="sq" cmpd="sng">
            <a:solidFill>
              <a:srgbClr val="000000"/>
            </a:solidFill>
            <a:prstDash val="solid"/>
            <a:miter lim="800000"/>
          </a:ln>
          <a:effectLst>
            <a:outerShdw blurRad="50800" dist="38100" dir="2700000" algn="tl" rotWithShape="0">
              <a:srgbClr val="000000">
                <a:alpha val="43000"/>
              </a:srgbClr>
            </a:outerShdw>
          </a:effectLst>
        </p:spPr>
      </p:pic>
      <p:sp>
        <p:nvSpPr>
          <p:cNvPr id="25" name="TextBox 24"/>
          <p:cNvSpPr txBox="1"/>
          <p:nvPr/>
        </p:nvSpPr>
        <p:spPr>
          <a:xfrm>
            <a:off x="6200255" y="2452816"/>
            <a:ext cx="1437523" cy="369332"/>
          </a:xfrm>
          <a:prstGeom prst="rect">
            <a:avLst/>
          </a:prstGeom>
          <a:solidFill>
            <a:schemeClr val="bg1"/>
          </a:solidFill>
          <a:ln w="9525" cmpd="sng">
            <a:solidFill>
              <a:schemeClr val="tx1"/>
            </a:solidFill>
          </a:ln>
        </p:spPr>
        <p:txBody>
          <a:bodyPr wrap="square" rtlCol="0">
            <a:spAutoFit/>
          </a:bodyPr>
          <a:lstStyle>
            <a:defPPr>
              <a:defRPr lang="sv-SE"/>
            </a:defPPr>
            <a:lvl1pPr algn="ctr">
              <a:defRPr sz="900" b="1"/>
            </a:lvl1pPr>
          </a:lstStyle>
          <a:p>
            <a:r>
              <a:rPr lang="fr-FR" dirty="0" err="1" smtClean="0">
                <a:solidFill>
                  <a:srgbClr val="2F5897"/>
                </a:solidFill>
                <a:latin typeface="Avenir Next Medium"/>
                <a:cs typeface="Avenir Next Medium"/>
              </a:rPr>
              <a:t>Helium</a:t>
            </a:r>
            <a:r>
              <a:rPr lang="fr-FR" dirty="0" smtClean="0">
                <a:solidFill>
                  <a:srgbClr val="2F5897"/>
                </a:solidFill>
                <a:latin typeface="Avenir Next Medium"/>
                <a:cs typeface="Avenir Next Medium"/>
              </a:rPr>
              <a:t> </a:t>
            </a:r>
            <a:r>
              <a:rPr lang="fr-FR" dirty="0" err="1" smtClean="0">
                <a:solidFill>
                  <a:srgbClr val="2F5897"/>
                </a:solidFill>
                <a:latin typeface="Avenir Next Medium"/>
                <a:cs typeface="Avenir Next Medium"/>
              </a:rPr>
              <a:t>Compressor</a:t>
            </a:r>
            <a:r>
              <a:rPr lang="fr-FR" dirty="0" smtClean="0">
                <a:solidFill>
                  <a:srgbClr val="2F5897"/>
                </a:solidFill>
                <a:latin typeface="Avenir Next Medium"/>
                <a:cs typeface="Avenir Next Medium"/>
              </a:rPr>
              <a:t> building (HCB)</a:t>
            </a:r>
            <a:endParaRPr lang="fr-FR" dirty="0">
              <a:solidFill>
                <a:srgbClr val="2F5897"/>
              </a:solidFill>
              <a:latin typeface="Avenir Next Medium"/>
              <a:cs typeface="Avenir Next Medium"/>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96309" y="3324554"/>
            <a:ext cx="1482937" cy="1112203"/>
          </a:xfrm>
          <a:prstGeom prst="rect">
            <a:avLst/>
          </a:prstGeom>
          <a:ln w="19050" cap="sq" cmpd="sng">
            <a:solidFill>
              <a:srgbClr val="000000"/>
            </a:solidFill>
            <a:prstDash val="solid"/>
            <a:miter lim="800000"/>
          </a:ln>
          <a:effectLst>
            <a:outerShdw blurRad="50800" dist="38100" dir="2700000" algn="tl" rotWithShape="0">
              <a:srgbClr val="000000">
                <a:alpha val="43000"/>
              </a:srgbClr>
            </a:outerShdw>
          </a:effectLst>
        </p:spPr>
      </p:pic>
      <p:sp>
        <p:nvSpPr>
          <p:cNvPr id="30" name="TextBox 29"/>
          <p:cNvSpPr txBox="1"/>
          <p:nvPr/>
        </p:nvSpPr>
        <p:spPr>
          <a:xfrm>
            <a:off x="6036138" y="4256445"/>
            <a:ext cx="1281717" cy="230832"/>
          </a:xfrm>
          <a:prstGeom prst="rect">
            <a:avLst/>
          </a:prstGeom>
          <a:solidFill>
            <a:schemeClr val="bg1"/>
          </a:solidFill>
          <a:ln w="9525" cmpd="sng">
            <a:solidFill>
              <a:schemeClr val="tx1"/>
            </a:solidFill>
          </a:ln>
        </p:spPr>
        <p:txBody>
          <a:bodyPr wrap="square" rtlCol="0">
            <a:spAutoFit/>
          </a:bodyPr>
          <a:lstStyle>
            <a:defPPr>
              <a:defRPr lang="sv-SE"/>
            </a:defPPr>
            <a:lvl1pPr algn="ctr">
              <a:defRPr sz="900" b="1"/>
            </a:lvl1pPr>
          </a:lstStyle>
          <a:p>
            <a:r>
              <a:rPr lang="fr-FR" dirty="0" smtClean="0">
                <a:solidFill>
                  <a:srgbClr val="2F5897"/>
                </a:solidFill>
                <a:latin typeface="Avenir Next Medium"/>
                <a:cs typeface="Avenir Next Medium"/>
              </a:rPr>
              <a:t>Klystron </a:t>
            </a:r>
            <a:r>
              <a:rPr lang="fr-FR" dirty="0" err="1" smtClean="0">
                <a:solidFill>
                  <a:srgbClr val="2F5897"/>
                </a:solidFill>
                <a:latin typeface="Avenir Next Medium"/>
                <a:cs typeface="Avenir Next Medium"/>
              </a:rPr>
              <a:t>Gallery</a:t>
            </a:r>
            <a:r>
              <a:rPr lang="fr-FR" dirty="0" smtClean="0">
                <a:solidFill>
                  <a:srgbClr val="2F5897"/>
                </a:solidFill>
                <a:latin typeface="Avenir Next Medium"/>
                <a:cs typeface="Avenir Next Medium"/>
              </a:rPr>
              <a:t> (KG)</a:t>
            </a:r>
            <a:endParaRPr lang="fr-FR" dirty="0">
              <a:solidFill>
                <a:srgbClr val="2F5897"/>
              </a:solidFill>
              <a:latin typeface="Avenir Next Medium"/>
              <a:cs typeface="Avenir Next Medium"/>
            </a:endParaRPr>
          </a:p>
        </p:txBody>
      </p:sp>
      <p:cxnSp>
        <p:nvCxnSpPr>
          <p:cNvPr id="20" name="Straight Arrow Connector 19"/>
          <p:cNvCxnSpPr/>
          <p:nvPr/>
        </p:nvCxnSpPr>
        <p:spPr>
          <a:xfrm>
            <a:off x="2697752" y="3568377"/>
            <a:ext cx="794748" cy="0"/>
          </a:xfrm>
          <a:prstGeom prst="straightConnector1">
            <a:avLst/>
          </a:prstGeom>
          <a:ln w="952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8" name="Picture 7" descr="IMG_0443.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39327" y="5280128"/>
            <a:ext cx="1561092" cy="1170819"/>
          </a:xfrm>
          <a:prstGeom prst="rect">
            <a:avLst/>
          </a:prstGeom>
          <a:ln w="19050" cap="sq" cmpd="sng">
            <a:solidFill>
              <a:srgbClr val="000000"/>
            </a:solidFill>
            <a:prstDash val="solid"/>
            <a:miter lim="800000"/>
          </a:ln>
          <a:effectLst>
            <a:outerShdw blurRad="50800" dist="38100" dir="2700000" algn="tl" rotWithShape="0">
              <a:srgbClr val="000000">
                <a:alpha val="43000"/>
              </a:srgbClr>
            </a:outerShdw>
          </a:effectLst>
        </p:spPr>
      </p:pic>
      <p:sp>
        <p:nvSpPr>
          <p:cNvPr id="21" name="TextBox 20"/>
          <p:cNvSpPr txBox="1"/>
          <p:nvPr/>
        </p:nvSpPr>
        <p:spPr>
          <a:xfrm>
            <a:off x="4654551" y="5123199"/>
            <a:ext cx="1441450" cy="230832"/>
          </a:xfrm>
          <a:prstGeom prst="rect">
            <a:avLst/>
          </a:prstGeom>
          <a:solidFill>
            <a:schemeClr val="bg1"/>
          </a:solidFill>
          <a:ln w="9525" cmpd="sng">
            <a:solidFill>
              <a:schemeClr val="tx1"/>
            </a:solidFill>
          </a:ln>
        </p:spPr>
        <p:txBody>
          <a:bodyPr wrap="square" rtlCol="0">
            <a:spAutoFit/>
          </a:bodyPr>
          <a:lstStyle>
            <a:defPPr>
              <a:defRPr lang="sv-SE"/>
            </a:defPPr>
            <a:lvl1pPr algn="ctr">
              <a:defRPr sz="900" b="1"/>
            </a:lvl1pPr>
          </a:lstStyle>
          <a:p>
            <a:r>
              <a:rPr lang="fr-FR" dirty="0" smtClean="0">
                <a:solidFill>
                  <a:srgbClr val="2F5897"/>
                </a:solidFill>
                <a:latin typeface="Avenir Next Medium"/>
                <a:cs typeface="Avenir Next Medium"/>
              </a:rPr>
              <a:t>Accelerator Tunnel (AT)</a:t>
            </a:r>
            <a:endParaRPr lang="fr-FR" dirty="0">
              <a:solidFill>
                <a:srgbClr val="2F5897"/>
              </a:solidFill>
              <a:latin typeface="Avenir Next Medium"/>
              <a:cs typeface="Avenir Next Medium"/>
            </a:endParaRPr>
          </a:p>
        </p:txBody>
      </p:sp>
      <p:sp>
        <p:nvSpPr>
          <p:cNvPr id="27" name="Title 1"/>
          <p:cNvSpPr txBox="1">
            <a:spLocks/>
          </p:cNvSpPr>
          <p:nvPr/>
        </p:nvSpPr>
        <p:spPr>
          <a:xfrm>
            <a:off x="107504" y="205408"/>
            <a:ext cx="7772400" cy="830997"/>
          </a:xfrm>
          <a:prstGeom prst="rect">
            <a:avLst/>
          </a:prstGeom>
        </p:spPr>
        <p:txBody>
          <a:bodyPr wrap="square">
            <a:spAutoFit/>
          </a:bodyPr>
          <a:lstStyle>
            <a:defPPr>
              <a:defRPr lang="en-US"/>
            </a:defPPr>
            <a:lvl1pPr>
              <a:defRPr sz="2800" b="1">
                <a:solidFill>
                  <a:schemeClr val="tx2"/>
                </a:solidFill>
                <a:latin typeface="Avenir Next Medium"/>
                <a:cs typeface="Avenir Next Medium"/>
              </a:defRPr>
            </a:lvl1pPr>
          </a:lstStyle>
          <a:p>
            <a:r>
              <a:rPr lang="en-GB" dirty="0" smtClean="0"/>
              <a:t>Introduction</a:t>
            </a:r>
          </a:p>
          <a:p>
            <a:r>
              <a:rPr lang="en-US" sz="2000" dirty="0" smtClean="0"/>
              <a:t>View of the accelerator buildings</a:t>
            </a:r>
            <a:endParaRPr lang="en-US" sz="2000" dirty="0"/>
          </a:p>
        </p:txBody>
      </p:sp>
      <p:sp>
        <p:nvSpPr>
          <p:cNvPr id="19" name="Rectangle 18"/>
          <p:cNvSpPr/>
          <p:nvPr/>
        </p:nvSpPr>
        <p:spPr>
          <a:xfrm>
            <a:off x="-27894" y="48288"/>
            <a:ext cx="834099" cy="230832"/>
          </a:xfrm>
          <a:prstGeom prst="rect">
            <a:avLst/>
          </a:prstGeom>
        </p:spPr>
        <p:txBody>
          <a:bodyPr wrap="none">
            <a:spAutoFit/>
          </a:bodyPr>
          <a:lstStyle/>
          <a:p>
            <a:r>
              <a:rPr lang="en-US" sz="900" dirty="0" smtClean="0">
                <a:solidFill>
                  <a:srgbClr val="1F497D"/>
                </a:solidFill>
                <a:latin typeface="Avenir Next Medium"/>
                <a:cs typeface="Avenir Next Medium"/>
              </a:rPr>
              <a:t>Introduction</a:t>
            </a:r>
            <a:endParaRPr lang="en-US" sz="900" dirty="0">
              <a:solidFill>
                <a:srgbClr val="1F497D"/>
              </a:solidFill>
              <a:latin typeface="Avenir Next Medium"/>
              <a:cs typeface="Avenir Next Medium"/>
            </a:endParaRPr>
          </a:p>
        </p:txBody>
      </p:sp>
      <p:sp>
        <p:nvSpPr>
          <p:cNvPr id="31" name="Rectangle 30"/>
          <p:cNvSpPr/>
          <p:nvPr/>
        </p:nvSpPr>
        <p:spPr>
          <a:xfrm>
            <a:off x="879939" y="48288"/>
            <a:ext cx="2664333"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ESS ODH Safety process and implementation</a:t>
            </a:r>
          </a:p>
        </p:txBody>
      </p:sp>
      <p:sp>
        <p:nvSpPr>
          <p:cNvPr id="32" name="Rectangle 31"/>
          <p:cNvSpPr/>
          <p:nvPr/>
        </p:nvSpPr>
        <p:spPr>
          <a:xfrm>
            <a:off x="5289664" y="48288"/>
            <a:ext cx="1736373" cy="230832"/>
          </a:xfrm>
          <a:prstGeom prst="rect">
            <a:avLst/>
          </a:prstGeom>
        </p:spPr>
        <p:txBody>
          <a:bodyPr wrap="none">
            <a:spAutoFit/>
          </a:bodyPr>
          <a:lstStyle/>
          <a:p>
            <a:r>
              <a:rPr lang="en-US" sz="900" dirty="0" smtClean="0">
                <a:solidFill>
                  <a:srgbClr val="1F497D">
                    <a:alpha val="20000"/>
                  </a:srgbClr>
                </a:solidFill>
                <a:latin typeface="Avenir Next Medium"/>
                <a:cs typeface="Avenir Next Medium"/>
              </a:rPr>
              <a:t>Results from CFD simulations</a:t>
            </a:r>
            <a:endParaRPr lang="en-US" sz="900" dirty="0">
              <a:solidFill>
                <a:srgbClr val="1F497D">
                  <a:alpha val="20000"/>
                </a:srgbClr>
              </a:solidFill>
              <a:latin typeface="Avenir Next Medium"/>
              <a:cs typeface="Avenir Next Medium"/>
            </a:endParaRPr>
          </a:p>
        </p:txBody>
      </p:sp>
      <p:sp>
        <p:nvSpPr>
          <p:cNvPr id="33" name="Rectangle 32"/>
          <p:cNvSpPr/>
          <p:nvPr/>
        </p:nvSpPr>
        <p:spPr>
          <a:xfrm>
            <a:off x="3442146" y="48288"/>
            <a:ext cx="1764922" cy="230832"/>
          </a:xfrm>
          <a:prstGeom prst="rect">
            <a:avLst/>
          </a:prstGeom>
        </p:spPr>
        <p:txBody>
          <a:bodyPr wrap="none">
            <a:spAutoFit/>
          </a:bodyPr>
          <a:lstStyle/>
          <a:p>
            <a:r>
              <a:rPr lang="en-US" sz="900" dirty="0" smtClean="0">
                <a:solidFill>
                  <a:srgbClr val="1F497D">
                    <a:alpha val="20000"/>
                  </a:srgbClr>
                </a:solidFill>
                <a:latin typeface="Avenir Next Medium"/>
                <a:cs typeface="Avenir Next Medium"/>
              </a:rPr>
              <a:t>ODH in the accelerator tunnel</a:t>
            </a:r>
            <a:endParaRPr lang="en-US" sz="900" dirty="0">
              <a:solidFill>
                <a:srgbClr val="1F497D">
                  <a:alpha val="20000"/>
                </a:srgbClr>
              </a:solidFill>
              <a:latin typeface="Avenir Next Medium"/>
              <a:cs typeface="Avenir Next Medium"/>
            </a:endParaRPr>
          </a:p>
        </p:txBody>
      </p:sp>
      <p:sp>
        <p:nvSpPr>
          <p:cNvPr id="34" name="Rectangle 33"/>
          <p:cNvSpPr/>
          <p:nvPr/>
        </p:nvSpPr>
        <p:spPr>
          <a:xfrm>
            <a:off x="7078849" y="48288"/>
            <a:ext cx="2069797" cy="230832"/>
          </a:xfrm>
          <a:prstGeom prst="rect">
            <a:avLst/>
          </a:prstGeom>
        </p:spPr>
        <p:txBody>
          <a:bodyPr wrap="none">
            <a:spAutoFit/>
          </a:bodyPr>
          <a:lstStyle/>
          <a:p>
            <a:r>
              <a:rPr lang="en-US" sz="900" dirty="0" smtClean="0">
                <a:solidFill>
                  <a:srgbClr val="1F497D">
                    <a:alpha val="20000"/>
                  </a:srgbClr>
                </a:solidFill>
                <a:latin typeface="Avenir Next Medium"/>
                <a:cs typeface="Avenir Next Medium"/>
              </a:rPr>
              <a:t>Upcoming activities and challenges</a:t>
            </a:r>
            <a:endParaRPr lang="en-US" sz="900" dirty="0">
              <a:solidFill>
                <a:srgbClr val="1F497D">
                  <a:alpha val="20000"/>
                </a:srgbClr>
              </a:solidFill>
              <a:latin typeface="Avenir Next Medium"/>
              <a:cs typeface="Avenir Next Medium"/>
            </a:endParaRPr>
          </a:p>
        </p:txBody>
      </p:sp>
      <p:cxnSp>
        <p:nvCxnSpPr>
          <p:cNvPr id="35" name="Straight Connector 34"/>
          <p:cNvCxnSpPr/>
          <p:nvPr/>
        </p:nvCxnSpPr>
        <p:spPr>
          <a:xfrm>
            <a:off x="34266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30153"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52287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7013429"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pic>
        <p:nvPicPr>
          <p:cNvPr id="39" name="Picture 38"/>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7504" y="2196619"/>
            <a:ext cx="1886223" cy="1306162"/>
          </a:xfrm>
          <a:prstGeom prst="rect">
            <a:avLst/>
          </a:prstGeom>
          <a:ln w="19050" cap="sq" cmpd="sng">
            <a:solidFill>
              <a:srgbClr val="000000"/>
            </a:solidFill>
            <a:prstDash val="solid"/>
            <a:miter lim="800000"/>
          </a:ln>
          <a:effectLst>
            <a:outerShdw blurRad="50800" dist="38100" dir="2700000" algn="tl" rotWithShape="0">
              <a:srgbClr val="000000">
                <a:alpha val="43000"/>
              </a:srgbClr>
            </a:outerShdw>
          </a:effectLst>
        </p:spPr>
      </p:pic>
      <p:pic>
        <p:nvPicPr>
          <p:cNvPr id="40" name="Picture 39"/>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698359" y="1689100"/>
            <a:ext cx="2001655" cy="1268122"/>
          </a:xfrm>
          <a:prstGeom prst="rect">
            <a:avLst/>
          </a:prstGeom>
          <a:ln w="19050" cap="sq" cmpd="sng">
            <a:solidFill>
              <a:srgbClr val="000000"/>
            </a:solidFill>
            <a:prstDash val="solid"/>
            <a:miter lim="800000"/>
          </a:ln>
          <a:effectLst>
            <a:outerShdw blurRad="50800" dist="38100" dir="2700000" algn="tl" rotWithShape="0">
              <a:srgbClr val="000000">
                <a:alpha val="43000"/>
              </a:srgbClr>
            </a:outerShdw>
          </a:effectLst>
        </p:spPr>
      </p:pic>
      <p:sp>
        <p:nvSpPr>
          <p:cNvPr id="28" name="TextBox 27"/>
          <p:cNvSpPr txBox="1"/>
          <p:nvPr/>
        </p:nvSpPr>
        <p:spPr>
          <a:xfrm>
            <a:off x="3136900" y="2878965"/>
            <a:ext cx="1441449" cy="230832"/>
          </a:xfrm>
          <a:prstGeom prst="rect">
            <a:avLst/>
          </a:prstGeom>
          <a:solidFill>
            <a:schemeClr val="bg1"/>
          </a:solidFill>
          <a:ln w="9525" cmpd="sng">
            <a:solidFill>
              <a:schemeClr val="tx1"/>
            </a:solidFill>
          </a:ln>
        </p:spPr>
        <p:txBody>
          <a:bodyPr wrap="square" rtlCol="0">
            <a:spAutoFit/>
          </a:bodyPr>
          <a:lstStyle>
            <a:defPPr>
              <a:defRPr lang="sv-SE"/>
            </a:defPPr>
            <a:lvl1pPr algn="ctr">
              <a:defRPr sz="900" b="1"/>
            </a:lvl1pPr>
          </a:lstStyle>
          <a:p>
            <a:r>
              <a:rPr lang="fr-FR" dirty="0" err="1" smtClean="0">
                <a:solidFill>
                  <a:srgbClr val="2F5897"/>
                </a:solidFill>
                <a:latin typeface="Avenir Next Medium"/>
                <a:cs typeface="Avenir Next Medium"/>
              </a:rPr>
              <a:t>Coldbox</a:t>
            </a:r>
            <a:r>
              <a:rPr lang="fr-FR" dirty="0" smtClean="0">
                <a:solidFill>
                  <a:srgbClr val="2F5897"/>
                </a:solidFill>
                <a:latin typeface="Avenir Next Medium"/>
                <a:cs typeface="Avenir Next Medium"/>
              </a:rPr>
              <a:t> Building (CXB)</a:t>
            </a:r>
            <a:endParaRPr lang="fr-FR" dirty="0">
              <a:solidFill>
                <a:srgbClr val="2F5897"/>
              </a:solidFill>
              <a:latin typeface="Avenir Next Medium"/>
              <a:cs typeface="Avenir Next Medium"/>
            </a:endParaRPr>
          </a:p>
        </p:txBody>
      </p:sp>
      <p:sp>
        <p:nvSpPr>
          <p:cNvPr id="24" name="TextBox 23"/>
          <p:cNvSpPr txBox="1"/>
          <p:nvPr/>
        </p:nvSpPr>
        <p:spPr>
          <a:xfrm>
            <a:off x="1276350" y="3383711"/>
            <a:ext cx="1421402" cy="369332"/>
          </a:xfrm>
          <a:prstGeom prst="rect">
            <a:avLst/>
          </a:prstGeom>
          <a:solidFill>
            <a:schemeClr val="bg1"/>
          </a:solidFill>
          <a:ln w="9525" cmpd="sng">
            <a:solidFill>
              <a:schemeClr val="tx1"/>
            </a:solidFill>
          </a:ln>
        </p:spPr>
        <p:txBody>
          <a:bodyPr wrap="square" rtlCol="0">
            <a:spAutoFit/>
          </a:bodyPr>
          <a:lstStyle>
            <a:defPPr>
              <a:defRPr lang="sv-SE"/>
            </a:defPPr>
            <a:lvl1pPr algn="ctr">
              <a:defRPr sz="900" b="1"/>
            </a:lvl1pPr>
          </a:lstStyle>
          <a:p>
            <a:r>
              <a:rPr lang="fr-FR" dirty="0" err="1" smtClean="0">
                <a:solidFill>
                  <a:srgbClr val="2F5897"/>
                </a:solidFill>
                <a:latin typeface="Avenir Next Medium"/>
                <a:cs typeface="Avenir Next Medium"/>
              </a:rPr>
              <a:t>Gallery</a:t>
            </a:r>
            <a:r>
              <a:rPr lang="fr-FR" dirty="0" smtClean="0">
                <a:solidFill>
                  <a:srgbClr val="2F5897"/>
                </a:solidFill>
                <a:latin typeface="Avenir Next Medium"/>
                <a:cs typeface="Avenir Next Medium"/>
              </a:rPr>
              <a:t> </a:t>
            </a:r>
            <a:r>
              <a:rPr lang="fr-FR" dirty="0" err="1" smtClean="0">
                <a:solidFill>
                  <a:srgbClr val="2F5897"/>
                </a:solidFill>
                <a:latin typeface="Avenir Next Medium"/>
                <a:cs typeface="Avenir Next Medium"/>
              </a:rPr>
              <a:t>Technical</a:t>
            </a:r>
            <a:r>
              <a:rPr lang="fr-FR" dirty="0" smtClean="0">
                <a:solidFill>
                  <a:srgbClr val="2F5897"/>
                </a:solidFill>
                <a:latin typeface="Avenir Next Medium"/>
                <a:cs typeface="Avenir Next Medium"/>
              </a:rPr>
              <a:t> Area (GTA)</a:t>
            </a:r>
            <a:endParaRPr lang="fr-FR" dirty="0">
              <a:solidFill>
                <a:srgbClr val="2F5897"/>
              </a:solidFill>
              <a:latin typeface="Avenir Next Medium"/>
              <a:cs typeface="Avenir Next Medium"/>
            </a:endParaRPr>
          </a:p>
        </p:txBody>
      </p:sp>
      <p:pic>
        <p:nvPicPr>
          <p:cNvPr id="41" name="Picture 40" descr="Picture_2016-08-26_9-18-32.jp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7149419" y="697576"/>
            <a:ext cx="1918260" cy="991524"/>
          </a:xfrm>
          <a:prstGeom prst="rect">
            <a:avLst/>
          </a:prstGeom>
          <a:ln w="19050" cap="sq" cmpd="sng">
            <a:solidFill>
              <a:srgbClr val="000000"/>
            </a:solidFill>
            <a:prstDash val="solid"/>
            <a:miter lim="800000"/>
          </a:ln>
          <a:effectLst>
            <a:outerShdw blurRad="50800" dist="38100" dir="2700000" algn="tl" rotWithShape="0">
              <a:srgbClr val="000000">
                <a:alpha val="43000"/>
              </a:srgbClr>
            </a:outerShdw>
          </a:effectLst>
        </p:spPr>
      </p:pic>
      <p:pic>
        <p:nvPicPr>
          <p:cNvPr id="42" name="Picture 41" descr="Picture_2016-08-26_8-41-18.jpg"/>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843149" y="1036405"/>
            <a:ext cx="1536700" cy="869959"/>
          </a:xfrm>
          <a:prstGeom prst="rect">
            <a:avLst/>
          </a:prstGeom>
          <a:ln w="19050" cap="sq" cmpd="sng">
            <a:solidFill>
              <a:srgbClr val="000000"/>
            </a:solidFill>
            <a:prstDash val="solid"/>
            <a:miter lim="800000"/>
          </a:ln>
          <a:effectLst>
            <a:outerShdw blurRad="50800" dist="38100" dir="2700000" algn="tl" rotWithShape="0">
              <a:srgbClr val="000000">
                <a:alpha val="43000"/>
              </a:srgbClr>
            </a:outerShdw>
          </a:effectLst>
        </p:spPr>
      </p:pic>
      <p:pic>
        <p:nvPicPr>
          <p:cNvPr id="43" name="Picture 42" descr="Picture_2016-08-26_8-38-46.jpg"/>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207075" y="1235813"/>
            <a:ext cx="1929825" cy="1087806"/>
          </a:xfrm>
          <a:prstGeom prst="rect">
            <a:avLst/>
          </a:prstGeom>
          <a:ln w="19050" cap="sq" cmpd="sng">
            <a:solidFill>
              <a:srgbClr val="000000"/>
            </a:solidFill>
            <a:prstDash val="solid"/>
            <a:miter lim="800000"/>
          </a:ln>
          <a:effectLst>
            <a:outerShdw blurRad="50800" dist="38100" dir="2700000" algn="tl" rotWithShape="0">
              <a:srgbClr val="000000">
                <a:alpha val="43000"/>
              </a:srgbClr>
            </a:outerShdw>
          </a:effectLst>
        </p:spPr>
      </p:pic>
      <p:pic>
        <p:nvPicPr>
          <p:cNvPr id="44" name="Picture 3" descr="C:\Users\nikolaosgazis\Copy nikolaos.gazis@esss.se\Photos_bACK_uP\20160208_STATUS\20160208_MBL_3.jpg"/>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3699752" y="5780953"/>
            <a:ext cx="1913246" cy="1077047"/>
          </a:xfrm>
          <a:prstGeom prst="rect">
            <a:avLst/>
          </a:prstGeom>
          <a:ln w="19050" cap="sq" cmpd="sng">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91780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364273" y="297934"/>
            <a:ext cx="8460059" cy="830997"/>
          </a:xfrm>
          <a:prstGeom prst="rect">
            <a:avLst/>
          </a:prstGeom>
        </p:spPr>
        <p:txBody>
          <a:bodyPr wrap="square">
            <a:spAutoFit/>
          </a:bodyPr>
          <a:lstStyle/>
          <a:p>
            <a:r>
              <a:rPr lang="en-US" sz="2800" b="1" dirty="0" smtClean="0">
                <a:solidFill>
                  <a:schemeClr val="tx2"/>
                </a:solidFill>
                <a:latin typeface="Avenir Next Medium"/>
                <a:cs typeface="Avenir Next Medium"/>
              </a:rPr>
              <a:t>Accelerator tunnel</a:t>
            </a:r>
          </a:p>
          <a:p>
            <a:r>
              <a:rPr lang="en-US" sz="2000" b="1" dirty="0" smtClean="0">
                <a:solidFill>
                  <a:schemeClr val="tx2"/>
                </a:solidFill>
                <a:latin typeface="Avenir Next Medium"/>
                <a:cs typeface="Avenir Next Medium"/>
              </a:rPr>
              <a:t>CFD simulations</a:t>
            </a:r>
          </a:p>
        </p:txBody>
      </p:sp>
      <p:sp>
        <p:nvSpPr>
          <p:cNvPr id="31" name="Rectangle 30"/>
          <p:cNvSpPr/>
          <p:nvPr/>
        </p:nvSpPr>
        <p:spPr>
          <a:xfrm>
            <a:off x="539552" y="2348880"/>
            <a:ext cx="8147248" cy="3170099"/>
          </a:xfrm>
          <a:prstGeom prst="rect">
            <a:avLst/>
          </a:prstGeom>
        </p:spPr>
        <p:txBody>
          <a:bodyPr wrap="square">
            <a:spAutoFit/>
          </a:bodyPr>
          <a:lstStyle/>
          <a:p>
            <a:pPr marL="342900" indent="-342900">
              <a:buFont typeface="Arial"/>
              <a:buChar char="•"/>
            </a:pPr>
            <a:r>
              <a:rPr lang="en-US" sz="2000" dirty="0" err="1" smtClean="0">
                <a:solidFill>
                  <a:schemeClr val="tx2"/>
                </a:solidFill>
                <a:latin typeface="Avenir Next Medium"/>
                <a:cs typeface="Avenir Next Medium"/>
              </a:rPr>
              <a:t>GHe</a:t>
            </a:r>
            <a:r>
              <a:rPr lang="en-US" sz="2000" dirty="0" smtClean="0">
                <a:solidFill>
                  <a:schemeClr val="tx2"/>
                </a:solidFill>
                <a:latin typeface="Avenir Next Medium"/>
                <a:cs typeface="Avenir Next Medium"/>
              </a:rPr>
              <a:t> released at </a:t>
            </a:r>
            <a:r>
              <a:rPr lang="en-US" sz="2000" b="1" dirty="0" smtClean="0">
                <a:solidFill>
                  <a:srgbClr val="FF0000"/>
                </a:solidFill>
                <a:latin typeface="Avenir Next Medium"/>
                <a:cs typeface="Avenir Next Medium"/>
              </a:rPr>
              <a:t>5 K</a:t>
            </a:r>
            <a:r>
              <a:rPr lang="en-US" sz="2000" b="1" dirty="0" smtClean="0">
                <a:solidFill>
                  <a:schemeClr val="tx2"/>
                </a:solidFill>
                <a:latin typeface="Avenir Next Medium"/>
                <a:cs typeface="Avenir Next Medium"/>
              </a:rPr>
              <a:t> </a:t>
            </a:r>
            <a:r>
              <a:rPr lang="en-US" sz="2000" dirty="0" smtClean="0">
                <a:solidFill>
                  <a:schemeClr val="tx2"/>
                </a:solidFill>
                <a:latin typeface="Avenir Next Medium"/>
                <a:cs typeface="Avenir Next Medium"/>
              </a:rPr>
              <a:t>(coldest value from the designer)</a:t>
            </a:r>
          </a:p>
          <a:p>
            <a:pPr marL="342900" indent="-342900">
              <a:buFont typeface="Arial"/>
              <a:buChar char="•"/>
            </a:pPr>
            <a:r>
              <a:rPr lang="en-US" sz="2000" b="1" dirty="0" smtClean="0">
                <a:solidFill>
                  <a:srgbClr val="FF0000"/>
                </a:solidFill>
                <a:latin typeface="Avenir Next Medium"/>
                <a:cs typeface="Avenir Next Medium"/>
              </a:rPr>
              <a:t>Constant mass flow rates </a:t>
            </a:r>
            <a:r>
              <a:rPr lang="en-US" sz="2000" dirty="0" smtClean="0">
                <a:solidFill>
                  <a:schemeClr val="tx2"/>
                </a:solidFill>
                <a:latin typeface="Avenir Next Medium"/>
                <a:cs typeface="Avenir Next Medium"/>
              </a:rPr>
              <a:t>from the burst disks</a:t>
            </a:r>
          </a:p>
          <a:p>
            <a:pPr marL="342900" indent="-342900">
              <a:buFont typeface="Arial"/>
              <a:buChar char="•"/>
            </a:pPr>
            <a:r>
              <a:rPr lang="en-US" sz="2000" b="1" dirty="0" smtClean="0">
                <a:solidFill>
                  <a:srgbClr val="FF0000"/>
                </a:solidFill>
                <a:latin typeface="Avenir Next Medium"/>
                <a:cs typeface="Avenir Next Medium"/>
              </a:rPr>
              <a:t>Atmospheric pressure </a:t>
            </a:r>
            <a:r>
              <a:rPr lang="en-US" sz="2000" dirty="0" smtClean="0">
                <a:solidFill>
                  <a:schemeClr val="tx2"/>
                </a:solidFill>
                <a:latin typeface="Avenir Next Medium"/>
                <a:cs typeface="Avenir Next Medium"/>
              </a:rPr>
              <a:t>in the tunnel</a:t>
            </a:r>
          </a:p>
          <a:p>
            <a:pPr marL="342900" indent="-342900">
              <a:buFont typeface="Arial"/>
              <a:buChar char="•"/>
            </a:pPr>
            <a:r>
              <a:rPr lang="en-US" sz="2000" b="1" dirty="0" smtClean="0">
                <a:solidFill>
                  <a:srgbClr val="FF0000"/>
                </a:solidFill>
                <a:latin typeface="Avenir Next Medium"/>
                <a:cs typeface="Avenir Next Medium"/>
              </a:rPr>
              <a:t>100% leak tightness </a:t>
            </a:r>
            <a:r>
              <a:rPr lang="en-US" sz="2000" dirty="0" smtClean="0">
                <a:solidFill>
                  <a:schemeClr val="tx2"/>
                </a:solidFill>
                <a:latin typeface="Avenir Next Medium"/>
                <a:cs typeface="Avenir Next Medium"/>
              </a:rPr>
              <a:t>in the tunnel</a:t>
            </a:r>
          </a:p>
          <a:p>
            <a:pPr marL="342900" indent="-342900">
              <a:buFont typeface="Arial"/>
              <a:buChar char="•"/>
            </a:pPr>
            <a:r>
              <a:rPr lang="en-US" sz="2000" dirty="0" smtClean="0">
                <a:solidFill>
                  <a:schemeClr val="tx2"/>
                </a:solidFill>
                <a:latin typeface="Avenir Next Medium"/>
                <a:cs typeface="Avenir Next Medium"/>
              </a:rPr>
              <a:t>Walls and equipment held at a constant temperature of </a:t>
            </a:r>
            <a:r>
              <a:rPr lang="en-US" sz="2000" b="1" dirty="0" smtClean="0">
                <a:solidFill>
                  <a:srgbClr val="FF0000"/>
                </a:solidFill>
                <a:latin typeface="Avenir Next Medium"/>
                <a:cs typeface="Avenir Next Medium"/>
              </a:rPr>
              <a:t>22.5 °C</a:t>
            </a:r>
          </a:p>
          <a:p>
            <a:pPr marL="342900" indent="-342900">
              <a:buFont typeface="Arial"/>
              <a:buChar char="•"/>
            </a:pPr>
            <a:r>
              <a:rPr lang="en-US" sz="2000" dirty="0" smtClean="0">
                <a:solidFill>
                  <a:schemeClr val="tx2"/>
                </a:solidFill>
                <a:latin typeface="Avenir Next Medium"/>
                <a:cs typeface="Avenir Next Medium"/>
              </a:rPr>
              <a:t>Constantly forced ventilation (about </a:t>
            </a:r>
            <a:r>
              <a:rPr lang="en-US" sz="2000" b="1" dirty="0" smtClean="0">
                <a:solidFill>
                  <a:srgbClr val="FF0000"/>
                </a:solidFill>
                <a:latin typeface="Avenir Next Medium"/>
                <a:cs typeface="Avenir Next Medium"/>
              </a:rPr>
              <a:t>0.3 – 0.4 m.s</a:t>
            </a:r>
            <a:r>
              <a:rPr lang="en-US" sz="2000" b="1" baseline="30000" dirty="0" smtClean="0">
                <a:solidFill>
                  <a:srgbClr val="FF0000"/>
                </a:solidFill>
                <a:latin typeface="Avenir Next Medium"/>
                <a:cs typeface="Avenir Next Medium"/>
              </a:rPr>
              <a:t>-1 </a:t>
            </a:r>
            <a:r>
              <a:rPr lang="en-US" sz="2000" dirty="0" smtClean="0">
                <a:solidFill>
                  <a:schemeClr val="tx2"/>
                </a:solidFill>
                <a:latin typeface="Avenir Next Medium"/>
                <a:cs typeface="Avenir Next Medium"/>
              </a:rPr>
              <a:t>in the tunnel)</a:t>
            </a:r>
          </a:p>
          <a:p>
            <a:pPr marL="342900" indent="-342900">
              <a:buFont typeface="Arial"/>
              <a:buChar char="•"/>
            </a:pPr>
            <a:r>
              <a:rPr lang="en-US" sz="2000" b="1" dirty="0" smtClean="0">
                <a:solidFill>
                  <a:srgbClr val="FF0000"/>
                </a:solidFill>
                <a:latin typeface="Avenir Next Medium"/>
                <a:cs typeface="Avenir Next Medium"/>
              </a:rPr>
              <a:t>Simplified geometry</a:t>
            </a:r>
          </a:p>
          <a:p>
            <a:pPr marL="342900" indent="-342900">
              <a:buFont typeface="Arial"/>
              <a:buChar char="•"/>
            </a:pPr>
            <a:r>
              <a:rPr lang="en-US" sz="2000" dirty="0" smtClean="0">
                <a:solidFill>
                  <a:schemeClr val="tx2"/>
                </a:solidFill>
                <a:latin typeface="Avenir Next Medium"/>
                <a:cs typeface="Avenir Next Medium"/>
              </a:rPr>
              <a:t>CDS and </a:t>
            </a:r>
            <a:r>
              <a:rPr lang="en-US" sz="2000" dirty="0" err="1" smtClean="0">
                <a:solidFill>
                  <a:schemeClr val="tx2"/>
                </a:solidFill>
                <a:latin typeface="Avenir Next Medium"/>
                <a:cs typeface="Avenir Next Medium"/>
              </a:rPr>
              <a:t>cryomodules</a:t>
            </a:r>
            <a:r>
              <a:rPr lang="en-US" sz="2000" dirty="0" smtClean="0">
                <a:solidFill>
                  <a:schemeClr val="tx2"/>
                </a:solidFill>
                <a:latin typeface="Avenir Next Medium"/>
                <a:cs typeface="Avenir Next Medium"/>
              </a:rPr>
              <a:t> installed in the </a:t>
            </a:r>
            <a:r>
              <a:rPr lang="en-US" sz="2000" b="1" dirty="0" smtClean="0">
                <a:solidFill>
                  <a:srgbClr val="FF0000"/>
                </a:solidFill>
                <a:latin typeface="Avenir Next Medium"/>
                <a:cs typeface="Avenir Next Medium"/>
              </a:rPr>
              <a:t>contingency space</a:t>
            </a:r>
          </a:p>
          <a:p>
            <a:pPr marL="342900" indent="-342900">
              <a:buFont typeface="Arial"/>
              <a:buChar char="•"/>
            </a:pPr>
            <a:r>
              <a:rPr lang="en-US" sz="2000" b="1" dirty="0" smtClean="0">
                <a:solidFill>
                  <a:srgbClr val="FF0000"/>
                </a:solidFill>
                <a:latin typeface="Avenir Next Medium"/>
                <a:cs typeface="Avenir Next Medium"/>
              </a:rPr>
              <a:t>Cryogenic helium properties </a:t>
            </a:r>
            <a:r>
              <a:rPr lang="en-US" sz="2000" dirty="0" smtClean="0">
                <a:solidFill>
                  <a:schemeClr val="tx2"/>
                </a:solidFill>
                <a:latin typeface="Avenir Next Medium"/>
                <a:cs typeface="Avenir Next Medium"/>
              </a:rPr>
              <a:t>from the </a:t>
            </a:r>
            <a:r>
              <a:rPr lang="en-US" sz="2000" i="1" dirty="0" smtClean="0">
                <a:solidFill>
                  <a:schemeClr val="tx2"/>
                </a:solidFill>
                <a:latin typeface="Avenir Next Medium"/>
                <a:cs typeface="Avenir Next Medium"/>
              </a:rPr>
              <a:t>NIST Chemistry </a:t>
            </a:r>
            <a:r>
              <a:rPr lang="en-US" sz="2000" i="1" dirty="0" err="1" smtClean="0">
                <a:solidFill>
                  <a:schemeClr val="tx2"/>
                </a:solidFill>
                <a:latin typeface="Avenir Next Medium"/>
                <a:cs typeface="Avenir Next Medium"/>
              </a:rPr>
              <a:t>WebBook</a:t>
            </a:r>
            <a:endParaRPr lang="en-US" sz="2000" i="1" dirty="0" smtClean="0">
              <a:solidFill>
                <a:schemeClr val="tx2"/>
              </a:solidFill>
              <a:latin typeface="Avenir Next Medium"/>
              <a:cs typeface="Avenir Next Medium"/>
            </a:endParaRPr>
          </a:p>
          <a:p>
            <a:pPr marL="342900" indent="-342900">
              <a:buFont typeface="Arial"/>
              <a:buChar char="•"/>
            </a:pPr>
            <a:r>
              <a:rPr lang="en-US" sz="2000" dirty="0">
                <a:solidFill>
                  <a:schemeClr val="tx2"/>
                </a:solidFill>
                <a:latin typeface="Avenir Next Medium"/>
                <a:cs typeface="Avenir Next Medium"/>
              </a:rPr>
              <a:t>The simulation software </a:t>
            </a:r>
            <a:r>
              <a:rPr lang="en-US" sz="2000" b="1" dirty="0">
                <a:solidFill>
                  <a:srgbClr val="FF0000"/>
                </a:solidFill>
                <a:latin typeface="Avenir Next Medium"/>
                <a:cs typeface="Avenir Next Medium"/>
              </a:rPr>
              <a:t>CFX</a:t>
            </a:r>
            <a:r>
              <a:rPr lang="en-US" sz="2000" dirty="0">
                <a:solidFill>
                  <a:srgbClr val="FF0000"/>
                </a:solidFill>
                <a:latin typeface="Avenir Next Medium"/>
                <a:cs typeface="Avenir Next Medium"/>
              </a:rPr>
              <a:t> </a:t>
            </a:r>
            <a:r>
              <a:rPr lang="en-US" sz="2000" dirty="0">
                <a:solidFill>
                  <a:schemeClr val="tx2"/>
                </a:solidFill>
                <a:latin typeface="Avenir Next Medium"/>
                <a:cs typeface="Avenir Next Medium"/>
              </a:rPr>
              <a:t>(ANSYS) is </a:t>
            </a:r>
            <a:r>
              <a:rPr lang="en-US" sz="2000" dirty="0" smtClean="0">
                <a:solidFill>
                  <a:schemeClr val="tx2"/>
                </a:solidFill>
                <a:latin typeface="Avenir Next Medium"/>
                <a:cs typeface="Avenir Next Medium"/>
              </a:rPr>
              <a:t>used</a:t>
            </a:r>
          </a:p>
        </p:txBody>
      </p:sp>
      <p:sp>
        <p:nvSpPr>
          <p:cNvPr id="32" name="Content Placeholder 2"/>
          <p:cNvSpPr>
            <a:spLocks noGrp="1"/>
          </p:cNvSpPr>
          <p:nvPr>
            <p:ph idx="1"/>
          </p:nvPr>
        </p:nvSpPr>
        <p:spPr>
          <a:xfrm>
            <a:off x="467544" y="1484784"/>
            <a:ext cx="8676456" cy="720080"/>
          </a:xfrm>
        </p:spPr>
        <p:txBody>
          <a:bodyPr>
            <a:noAutofit/>
          </a:bodyPr>
          <a:lstStyle/>
          <a:p>
            <a:pPr marL="0" indent="0">
              <a:buNone/>
            </a:pPr>
            <a:r>
              <a:rPr lang="en-GB" b="1" u="sng" dirty="0" smtClean="0">
                <a:solidFill>
                  <a:srgbClr val="1F497D"/>
                </a:solidFill>
                <a:latin typeface="Avenir Next Medium"/>
                <a:cs typeface="Avenir Next Medium"/>
              </a:rPr>
              <a:t>Assumptions</a:t>
            </a:r>
            <a:endParaRPr lang="en-GB" u="sng" dirty="0" smtClean="0">
              <a:solidFill>
                <a:srgbClr val="1F497D"/>
              </a:solidFill>
              <a:latin typeface="Avenir Next Medium"/>
              <a:cs typeface="Avenir Next Medium"/>
            </a:endParaRPr>
          </a:p>
        </p:txBody>
      </p:sp>
      <p:sp>
        <p:nvSpPr>
          <p:cNvPr id="33" name="Rettangolo 40"/>
          <p:cNvSpPr/>
          <p:nvPr/>
        </p:nvSpPr>
        <p:spPr>
          <a:xfrm>
            <a:off x="0" y="6641725"/>
            <a:ext cx="2015607" cy="230832"/>
          </a:xfrm>
          <a:prstGeom prst="rect">
            <a:avLst/>
          </a:prstGeom>
        </p:spPr>
        <p:txBody>
          <a:bodyPr wrap="none">
            <a:spAutoFit/>
          </a:bodyPr>
          <a:lstStyle/>
          <a:p>
            <a:pPr>
              <a:spcBef>
                <a:spcPct val="0"/>
              </a:spcBef>
            </a:pPr>
            <a:r>
              <a:rPr lang="en-GB" sz="900" cap="all" dirty="0" smtClean="0">
                <a:solidFill>
                  <a:srgbClr val="1F497D"/>
                </a:solidFill>
                <a:latin typeface="Avenir Next Medium"/>
                <a:cs typeface="Avenir Next Medium"/>
              </a:rPr>
              <a:t>Acknowledgement : E.LUNDH</a:t>
            </a:r>
            <a:endParaRPr lang="en-GB" sz="900" cap="all" dirty="0">
              <a:solidFill>
                <a:srgbClr val="1F497D"/>
              </a:solidFill>
              <a:latin typeface="Avenir Next Medium"/>
              <a:cs typeface="Avenir Next Medium"/>
            </a:endParaRPr>
          </a:p>
        </p:txBody>
      </p:sp>
      <p:sp>
        <p:nvSpPr>
          <p:cNvPr id="6" name="Rectangle 5"/>
          <p:cNvSpPr/>
          <p:nvPr/>
        </p:nvSpPr>
        <p:spPr>
          <a:xfrm>
            <a:off x="-27894" y="48288"/>
            <a:ext cx="834099"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Introduction</a:t>
            </a:r>
          </a:p>
        </p:txBody>
      </p:sp>
      <p:sp>
        <p:nvSpPr>
          <p:cNvPr id="7" name="Rectangle 6"/>
          <p:cNvSpPr/>
          <p:nvPr/>
        </p:nvSpPr>
        <p:spPr>
          <a:xfrm>
            <a:off x="879939" y="48288"/>
            <a:ext cx="2664333"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ESS ODH Safety process and implementation</a:t>
            </a:r>
          </a:p>
        </p:txBody>
      </p:sp>
      <p:sp>
        <p:nvSpPr>
          <p:cNvPr id="8" name="Rectangle 7"/>
          <p:cNvSpPr/>
          <p:nvPr/>
        </p:nvSpPr>
        <p:spPr>
          <a:xfrm>
            <a:off x="5289664" y="48288"/>
            <a:ext cx="1736373" cy="230832"/>
          </a:xfrm>
          <a:prstGeom prst="rect">
            <a:avLst/>
          </a:prstGeom>
        </p:spPr>
        <p:txBody>
          <a:bodyPr wrap="none">
            <a:spAutoFit/>
          </a:bodyPr>
          <a:lstStyle/>
          <a:p>
            <a:r>
              <a:rPr lang="en-US" sz="900" dirty="0">
                <a:solidFill>
                  <a:srgbClr val="1F497D"/>
                </a:solidFill>
                <a:latin typeface="Avenir Next Medium"/>
                <a:cs typeface="Avenir Next Medium"/>
              </a:rPr>
              <a:t>Results from CFD simulations</a:t>
            </a:r>
          </a:p>
        </p:txBody>
      </p:sp>
      <p:sp>
        <p:nvSpPr>
          <p:cNvPr id="9" name="Rectangle 8"/>
          <p:cNvSpPr/>
          <p:nvPr/>
        </p:nvSpPr>
        <p:spPr>
          <a:xfrm>
            <a:off x="3442146" y="48288"/>
            <a:ext cx="1764922"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ODH in the accelerator tunnel</a:t>
            </a:r>
          </a:p>
        </p:txBody>
      </p:sp>
      <p:sp>
        <p:nvSpPr>
          <p:cNvPr id="10" name="Rectangle 9"/>
          <p:cNvSpPr/>
          <p:nvPr/>
        </p:nvSpPr>
        <p:spPr>
          <a:xfrm>
            <a:off x="7078849" y="48288"/>
            <a:ext cx="2069797" cy="230832"/>
          </a:xfrm>
          <a:prstGeom prst="rect">
            <a:avLst/>
          </a:prstGeom>
        </p:spPr>
        <p:txBody>
          <a:bodyPr wrap="none">
            <a:spAutoFit/>
          </a:bodyPr>
          <a:lstStyle/>
          <a:p>
            <a:r>
              <a:rPr lang="en-US" sz="900" dirty="0" smtClean="0">
                <a:solidFill>
                  <a:srgbClr val="1F497D">
                    <a:alpha val="20000"/>
                  </a:srgbClr>
                </a:solidFill>
                <a:latin typeface="Avenir Next Medium"/>
                <a:cs typeface="Avenir Next Medium"/>
              </a:rPr>
              <a:t>Upcoming activities and challenges</a:t>
            </a:r>
            <a:endParaRPr lang="en-US" sz="900" dirty="0">
              <a:solidFill>
                <a:srgbClr val="1F497D">
                  <a:alpha val="20000"/>
                </a:srgbClr>
              </a:solidFill>
              <a:latin typeface="Avenir Next Medium"/>
              <a:cs typeface="Avenir Next Medium"/>
            </a:endParaRPr>
          </a:p>
        </p:txBody>
      </p:sp>
      <p:cxnSp>
        <p:nvCxnSpPr>
          <p:cNvPr id="11" name="Straight Connector 10"/>
          <p:cNvCxnSpPr/>
          <p:nvPr/>
        </p:nvCxnSpPr>
        <p:spPr>
          <a:xfrm>
            <a:off x="34266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830153"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2287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013429"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72414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 name="Title 1"/>
          <p:cNvSpPr txBox="1">
            <a:spLocks/>
          </p:cNvSpPr>
          <p:nvPr/>
        </p:nvSpPr>
        <p:spPr>
          <a:xfrm>
            <a:off x="107504" y="205408"/>
            <a:ext cx="7772400" cy="830997"/>
          </a:xfrm>
          <a:prstGeom prst="rect">
            <a:avLst/>
          </a:prstGeom>
        </p:spPr>
        <p:txBody>
          <a:bodyPr wrap="square">
            <a:spAutoFit/>
          </a:bodyPr>
          <a:lstStyle>
            <a:defPPr>
              <a:defRPr lang="en-US"/>
            </a:defPPr>
            <a:lvl1pPr>
              <a:defRPr sz="2800" b="1">
                <a:solidFill>
                  <a:schemeClr val="tx2"/>
                </a:solidFill>
                <a:latin typeface="Avenir Next Medium"/>
                <a:cs typeface="Avenir Next Medium"/>
              </a:defRPr>
            </a:lvl1pPr>
          </a:lstStyle>
          <a:p>
            <a:r>
              <a:rPr lang="en-GB" dirty="0" smtClean="0"/>
              <a:t>Introduction</a:t>
            </a:r>
          </a:p>
          <a:p>
            <a:r>
              <a:rPr lang="en-US" sz="2000" dirty="0" smtClean="0"/>
              <a:t>View of the accelerator buildings (3D model)</a:t>
            </a:r>
            <a:endParaRPr lang="en-US" sz="2000" dirty="0"/>
          </a:p>
        </p:txBody>
      </p:sp>
      <p:pic>
        <p:nvPicPr>
          <p:cNvPr id="51" name="Picture 50" descr="Screen Shot 2015-03-27 at 15.17.07.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6813" y="1959248"/>
            <a:ext cx="8534919" cy="4386456"/>
          </a:xfrm>
          <a:prstGeom prst="rect">
            <a:avLst/>
          </a:prstGeom>
        </p:spPr>
      </p:pic>
      <p:pic>
        <p:nvPicPr>
          <p:cNvPr id="52" name="Picture 51" descr="Picture_2016-08-26_9-18-32.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317917" y="1230054"/>
            <a:ext cx="1918260" cy="991524"/>
          </a:xfrm>
          <a:prstGeom prst="rect">
            <a:avLst/>
          </a:prstGeom>
          <a:ln w="19050" cap="sq" cmpd="sng">
            <a:solidFill>
              <a:srgbClr val="000000"/>
            </a:solidFill>
            <a:prstDash val="solid"/>
            <a:miter lim="800000"/>
          </a:ln>
          <a:effectLst>
            <a:outerShdw blurRad="50800" dist="38100" dir="2700000" algn="tl" rotWithShape="0">
              <a:srgbClr val="000000">
                <a:alpha val="43000"/>
              </a:srgbClr>
            </a:outerShdw>
          </a:effectLst>
        </p:spPr>
      </p:pic>
      <p:cxnSp>
        <p:nvCxnSpPr>
          <p:cNvPr id="53" name="Straight Arrow Connector 52"/>
          <p:cNvCxnSpPr>
            <a:stCxn id="52" idx="1"/>
          </p:cNvCxnSpPr>
          <p:nvPr/>
        </p:nvCxnSpPr>
        <p:spPr>
          <a:xfrm flipH="1">
            <a:off x="3867534" y="1725816"/>
            <a:ext cx="1450383" cy="678717"/>
          </a:xfrm>
          <a:prstGeom prst="straightConnector1">
            <a:avLst/>
          </a:prstGeom>
          <a:ln w="952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6568066" y="2032785"/>
            <a:ext cx="1437523" cy="369332"/>
          </a:xfrm>
          <a:prstGeom prst="rect">
            <a:avLst/>
          </a:prstGeom>
          <a:solidFill>
            <a:schemeClr val="bg1"/>
          </a:solidFill>
          <a:ln w="9525" cmpd="sng">
            <a:solidFill>
              <a:schemeClr val="tx1"/>
            </a:solidFill>
          </a:ln>
        </p:spPr>
        <p:txBody>
          <a:bodyPr wrap="square" rtlCol="0">
            <a:spAutoFit/>
          </a:bodyPr>
          <a:lstStyle>
            <a:defPPr>
              <a:defRPr lang="sv-SE"/>
            </a:defPPr>
            <a:lvl1pPr algn="ctr">
              <a:defRPr sz="900" b="1"/>
            </a:lvl1pPr>
          </a:lstStyle>
          <a:p>
            <a:r>
              <a:rPr lang="fr-FR" dirty="0" err="1" smtClean="0">
                <a:solidFill>
                  <a:srgbClr val="2F5897"/>
                </a:solidFill>
                <a:latin typeface="Avenir Next Medium"/>
                <a:cs typeface="Avenir Next Medium"/>
              </a:rPr>
              <a:t>Helium</a:t>
            </a:r>
            <a:r>
              <a:rPr lang="fr-FR" dirty="0" smtClean="0">
                <a:solidFill>
                  <a:srgbClr val="2F5897"/>
                </a:solidFill>
                <a:latin typeface="Avenir Next Medium"/>
                <a:cs typeface="Avenir Next Medium"/>
              </a:rPr>
              <a:t> </a:t>
            </a:r>
            <a:r>
              <a:rPr lang="fr-FR" dirty="0" err="1" smtClean="0">
                <a:solidFill>
                  <a:srgbClr val="2F5897"/>
                </a:solidFill>
                <a:latin typeface="Avenir Next Medium"/>
                <a:cs typeface="Avenir Next Medium"/>
              </a:rPr>
              <a:t>Compressor</a:t>
            </a:r>
            <a:r>
              <a:rPr lang="fr-FR" dirty="0" smtClean="0">
                <a:solidFill>
                  <a:srgbClr val="2F5897"/>
                </a:solidFill>
                <a:latin typeface="Avenir Next Medium"/>
                <a:cs typeface="Avenir Next Medium"/>
              </a:rPr>
              <a:t> building (HCB)</a:t>
            </a:r>
            <a:endParaRPr lang="fr-FR" dirty="0">
              <a:solidFill>
                <a:srgbClr val="2F5897"/>
              </a:solidFill>
              <a:latin typeface="Avenir Next Medium"/>
              <a:cs typeface="Avenir Next Medium"/>
            </a:endParaRPr>
          </a:p>
        </p:txBody>
      </p:sp>
      <p:cxnSp>
        <p:nvCxnSpPr>
          <p:cNvPr id="56" name="Straight Arrow Connector 55"/>
          <p:cNvCxnSpPr>
            <a:stCxn id="60" idx="1"/>
          </p:cNvCxnSpPr>
          <p:nvPr/>
        </p:nvCxnSpPr>
        <p:spPr>
          <a:xfrm flipH="1">
            <a:off x="3071249" y="3001727"/>
            <a:ext cx="1539798" cy="416268"/>
          </a:xfrm>
          <a:prstGeom prst="straightConnector1">
            <a:avLst/>
          </a:prstGeom>
          <a:ln w="952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60" name="Picture 59" descr="Picture_2016-08-26_9-01-06.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611047" y="2519566"/>
            <a:ext cx="1583450" cy="964321"/>
          </a:xfrm>
          <a:prstGeom prst="rect">
            <a:avLst/>
          </a:prstGeom>
          <a:ln w="19050" cap="sq" cmpd="sng">
            <a:solidFill>
              <a:srgbClr val="000000"/>
            </a:solidFill>
            <a:prstDash val="solid"/>
            <a:miter lim="800000"/>
          </a:ln>
          <a:effectLst>
            <a:outerShdw blurRad="50800" dist="38100" dir="2700000" algn="tl" rotWithShape="0">
              <a:srgbClr val="000000">
                <a:alpha val="43000"/>
              </a:srgbClr>
            </a:outerShdw>
          </a:effectLst>
        </p:spPr>
      </p:pic>
      <p:sp>
        <p:nvSpPr>
          <p:cNvPr id="57" name="TextBox 56"/>
          <p:cNvSpPr txBox="1"/>
          <p:nvPr/>
        </p:nvSpPr>
        <p:spPr>
          <a:xfrm>
            <a:off x="5807976" y="3299221"/>
            <a:ext cx="1520179" cy="369332"/>
          </a:xfrm>
          <a:prstGeom prst="rect">
            <a:avLst/>
          </a:prstGeom>
          <a:solidFill>
            <a:schemeClr val="bg1"/>
          </a:solidFill>
          <a:ln w="9525" cmpd="sng">
            <a:solidFill>
              <a:schemeClr val="tx1"/>
            </a:solidFill>
          </a:ln>
        </p:spPr>
        <p:txBody>
          <a:bodyPr wrap="square" rtlCol="0">
            <a:spAutoFit/>
          </a:bodyPr>
          <a:lstStyle>
            <a:defPPr>
              <a:defRPr lang="sv-SE"/>
            </a:defPPr>
            <a:lvl1pPr algn="ctr">
              <a:defRPr sz="900" b="1"/>
            </a:lvl1pPr>
          </a:lstStyle>
          <a:p>
            <a:r>
              <a:rPr lang="fr-FR" dirty="0" err="1" smtClean="0">
                <a:solidFill>
                  <a:srgbClr val="2F5897"/>
                </a:solidFill>
                <a:latin typeface="Avenir Next Medium"/>
                <a:cs typeface="Avenir Next Medium"/>
              </a:rPr>
              <a:t>Cryogenic</a:t>
            </a:r>
            <a:r>
              <a:rPr lang="fr-FR" dirty="0" smtClean="0">
                <a:solidFill>
                  <a:srgbClr val="2F5897"/>
                </a:solidFill>
                <a:latin typeface="Avenir Next Medium"/>
                <a:cs typeface="Avenir Next Medium"/>
              </a:rPr>
              <a:t> Transfer Line </a:t>
            </a:r>
            <a:r>
              <a:rPr lang="fr-FR" dirty="0" err="1" smtClean="0">
                <a:solidFill>
                  <a:srgbClr val="2F5897"/>
                </a:solidFill>
                <a:latin typeface="Avenir Next Medium"/>
                <a:cs typeface="Avenir Next Medium"/>
              </a:rPr>
              <a:t>Gallery</a:t>
            </a:r>
            <a:r>
              <a:rPr lang="fr-FR" dirty="0" smtClean="0">
                <a:solidFill>
                  <a:srgbClr val="2F5897"/>
                </a:solidFill>
                <a:latin typeface="Avenir Next Medium"/>
                <a:cs typeface="Avenir Next Medium"/>
              </a:rPr>
              <a:t> (CTLG)</a:t>
            </a:r>
            <a:endParaRPr lang="fr-FR" dirty="0">
              <a:solidFill>
                <a:srgbClr val="2F5897"/>
              </a:solidFill>
              <a:latin typeface="Avenir Next Medium"/>
              <a:cs typeface="Avenir Next Medium"/>
            </a:endParaRPr>
          </a:p>
        </p:txBody>
      </p:sp>
      <p:pic>
        <p:nvPicPr>
          <p:cNvPr id="65" name="Picture 64" descr="Picture_2016-08-26_8-41-18.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33189" y="1318122"/>
            <a:ext cx="1536700" cy="869959"/>
          </a:xfrm>
          <a:prstGeom prst="rect">
            <a:avLst/>
          </a:prstGeom>
          <a:ln w="19050" cap="sq" cmpd="sng">
            <a:solidFill>
              <a:srgbClr val="000000"/>
            </a:solidFill>
            <a:prstDash val="solid"/>
            <a:miter lim="800000"/>
          </a:ln>
          <a:effectLst>
            <a:outerShdw blurRad="50800" dist="38100" dir="2700000" algn="tl" rotWithShape="0">
              <a:srgbClr val="000000">
                <a:alpha val="43000"/>
              </a:srgbClr>
            </a:outerShdw>
          </a:effectLst>
        </p:spPr>
      </p:pic>
      <p:cxnSp>
        <p:nvCxnSpPr>
          <p:cNvPr id="66" name="Straight Arrow Connector 65"/>
          <p:cNvCxnSpPr/>
          <p:nvPr/>
        </p:nvCxnSpPr>
        <p:spPr>
          <a:xfrm>
            <a:off x="1111250" y="2221578"/>
            <a:ext cx="1226909" cy="378580"/>
          </a:xfrm>
          <a:prstGeom prst="straightConnector1">
            <a:avLst/>
          </a:prstGeom>
          <a:ln w="952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V="1">
            <a:off x="1487498" y="2840789"/>
            <a:ext cx="775662" cy="458432"/>
          </a:xfrm>
          <a:prstGeom prst="straightConnector1">
            <a:avLst/>
          </a:prstGeom>
          <a:ln w="952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68" name="Picture 67" descr="Picture_2016-08-26_8-38-46.jp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33189" y="3299221"/>
            <a:ext cx="1929825" cy="1087806"/>
          </a:xfrm>
          <a:prstGeom prst="rect">
            <a:avLst/>
          </a:prstGeom>
          <a:ln w="19050" cap="sq" cmpd="sng">
            <a:solidFill>
              <a:srgbClr val="000000"/>
            </a:solidFill>
            <a:prstDash val="solid"/>
            <a:miter lim="800000"/>
          </a:ln>
          <a:effectLst>
            <a:outerShdw blurRad="50800" dist="38100" dir="2700000" algn="tl" rotWithShape="0">
              <a:srgbClr val="000000">
                <a:alpha val="43000"/>
              </a:srgbClr>
            </a:outerShdw>
          </a:effectLst>
        </p:spPr>
      </p:pic>
      <p:sp>
        <p:nvSpPr>
          <p:cNvPr id="64" name="TextBox 63"/>
          <p:cNvSpPr txBox="1"/>
          <p:nvPr/>
        </p:nvSpPr>
        <p:spPr>
          <a:xfrm>
            <a:off x="1066712" y="4191029"/>
            <a:ext cx="1421402" cy="369332"/>
          </a:xfrm>
          <a:prstGeom prst="rect">
            <a:avLst/>
          </a:prstGeom>
          <a:solidFill>
            <a:schemeClr val="bg1"/>
          </a:solidFill>
          <a:ln w="9525" cmpd="sng">
            <a:solidFill>
              <a:schemeClr val="tx1"/>
            </a:solidFill>
          </a:ln>
        </p:spPr>
        <p:txBody>
          <a:bodyPr wrap="square" rtlCol="0">
            <a:spAutoFit/>
          </a:bodyPr>
          <a:lstStyle>
            <a:defPPr>
              <a:defRPr lang="sv-SE"/>
            </a:defPPr>
            <a:lvl1pPr algn="ctr">
              <a:defRPr sz="900" b="1"/>
            </a:lvl1pPr>
          </a:lstStyle>
          <a:p>
            <a:r>
              <a:rPr lang="fr-FR" dirty="0" err="1" smtClean="0">
                <a:solidFill>
                  <a:srgbClr val="2F5897"/>
                </a:solidFill>
                <a:latin typeface="Avenir Next Medium"/>
                <a:cs typeface="Avenir Next Medium"/>
              </a:rPr>
              <a:t>Gallery</a:t>
            </a:r>
            <a:r>
              <a:rPr lang="fr-FR" dirty="0" smtClean="0">
                <a:solidFill>
                  <a:srgbClr val="2F5897"/>
                </a:solidFill>
                <a:latin typeface="Avenir Next Medium"/>
                <a:cs typeface="Avenir Next Medium"/>
              </a:rPr>
              <a:t> </a:t>
            </a:r>
            <a:r>
              <a:rPr lang="fr-FR" dirty="0" err="1" smtClean="0">
                <a:solidFill>
                  <a:srgbClr val="2F5897"/>
                </a:solidFill>
                <a:latin typeface="Avenir Next Medium"/>
                <a:cs typeface="Avenir Next Medium"/>
              </a:rPr>
              <a:t>Technical</a:t>
            </a:r>
            <a:r>
              <a:rPr lang="fr-FR" dirty="0" smtClean="0">
                <a:solidFill>
                  <a:srgbClr val="2F5897"/>
                </a:solidFill>
                <a:latin typeface="Avenir Next Medium"/>
                <a:cs typeface="Avenir Next Medium"/>
              </a:rPr>
              <a:t> Area (GTA)</a:t>
            </a:r>
            <a:endParaRPr lang="fr-FR" dirty="0">
              <a:solidFill>
                <a:srgbClr val="2F5897"/>
              </a:solidFill>
              <a:latin typeface="Avenir Next Medium"/>
              <a:cs typeface="Avenir Next Medium"/>
            </a:endParaRPr>
          </a:p>
        </p:txBody>
      </p:sp>
      <p:cxnSp>
        <p:nvCxnSpPr>
          <p:cNvPr id="73" name="Straight Arrow Connector 72"/>
          <p:cNvCxnSpPr/>
          <p:nvPr/>
        </p:nvCxnSpPr>
        <p:spPr>
          <a:xfrm flipH="1" flipV="1">
            <a:off x="4220186" y="4191029"/>
            <a:ext cx="524297" cy="765674"/>
          </a:xfrm>
          <a:prstGeom prst="straightConnector1">
            <a:avLst/>
          </a:prstGeom>
          <a:ln w="952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74" name="Picture 3" descr="C:\Users\nikolaosgazis\Copy nikolaos.gazis@esss.se\Photos_bACK_uP\20160208_STATUS\20160208_MBL_3.jpg"/>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3682489" y="4956703"/>
            <a:ext cx="1913246" cy="1077047"/>
          </a:xfrm>
          <a:prstGeom prst="rect">
            <a:avLst/>
          </a:prstGeom>
          <a:ln w="19050" cap="sq" cmpd="sng">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2" name="TextBox 71"/>
          <p:cNvSpPr txBox="1"/>
          <p:nvPr/>
        </p:nvSpPr>
        <p:spPr>
          <a:xfrm>
            <a:off x="4611047" y="5857453"/>
            <a:ext cx="1441450" cy="230832"/>
          </a:xfrm>
          <a:prstGeom prst="rect">
            <a:avLst/>
          </a:prstGeom>
          <a:solidFill>
            <a:schemeClr val="bg1"/>
          </a:solidFill>
          <a:ln w="9525" cmpd="sng">
            <a:solidFill>
              <a:schemeClr val="tx1"/>
            </a:solidFill>
          </a:ln>
        </p:spPr>
        <p:txBody>
          <a:bodyPr wrap="square" rtlCol="0">
            <a:spAutoFit/>
          </a:bodyPr>
          <a:lstStyle>
            <a:defPPr>
              <a:defRPr lang="sv-SE"/>
            </a:defPPr>
            <a:lvl1pPr algn="ctr">
              <a:defRPr sz="900" b="1"/>
            </a:lvl1pPr>
          </a:lstStyle>
          <a:p>
            <a:r>
              <a:rPr lang="fr-FR" dirty="0" smtClean="0">
                <a:solidFill>
                  <a:srgbClr val="2F5897"/>
                </a:solidFill>
                <a:latin typeface="Avenir Next Medium"/>
                <a:cs typeface="Avenir Next Medium"/>
              </a:rPr>
              <a:t>Accelerator Tunnel (AT)</a:t>
            </a:r>
            <a:endParaRPr lang="fr-FR" dirty="0">
              <a:solidFill>
                <a:srgbClr val="2F5897"/>
              </a:solidFill>
              <a:latin typeface="Avenir Next Medium"/>
              <a:cs typeface="Avenir Next Medium"/>
            </a:endParaRPr>
          </a:p>
        </p:txBody>
      </p:sp>
      <p:sp>
        <p:nvSpPr>
          <p:cNvPr id="76" name="Rettangolo 40"/>
          <p:cNvSpPr/>
          <p:nvPr/>
        </p:nvSpPr>
        <p:spPr>
          <a:xfrm>
            <a:off x="6851703" y="6345704"/>
            <a:ext cx="1980029" cy="230832"/>
          </a:xfrm>
          <a:prstGeom prst="rect">
            <a:avLst/>
          </a:prstGeom>
        </p:spPr>
        <p:txBody>
          <a:bodyPr wrap="none">
            <a:spAutoFit/>
          </a:bodyPr>
          <a:lstStyle/>
          <a:p>
            <a:pPr>
              <a:spcBef>
                <a:spcPct val="0"/>
              </a:spcBef>
            </a:pPr>
            <a:r>
              <a:rPr lang="en-GB" sz="900" cap="all" dirty="0" smtClean="0">
                <a:solidFill>
                  <a:srgbClr val="1F497D"/>
                </a:solidFill>
                <a:latin typeface="Avenir Next Medium"/>
                <a:cs typeface="Avenir Next Medium"/>
              </a:rPr>
              <a:t>Acknowledgement : N.GAZIS</a:t>
            </a:r>
            <a:endParaRPr lang="en-GB" sz="900" cap="all" dirty="0">
              <a:solidFill>
                <a:srgbClr val="1F497D"/>
              </a:solidFill>
              <a:latin typeface="Avenir Next Medium"/>
              <a:cs typeface="Avenir Next Medium"/>
            </a:endParaRPr>
          </a:p>
        </p:txBody>
      </p:sp>
      <p:sp>
        <p:nvSpPr>
          <p:cNvPr id="77" name="Title 1"/>
          <p:cNvSpPr txBox="1">
            <a:spLocks/>
          </p:cNvSpPr>
          <p:nvPr/>
        </p:nvSpPr>
        <p:spPr>
          <a:xfrm>
            <a:off x="437741" y="4463998"/>
            <a:ext cx="1282082" cy="400097"/>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GB" sz="1000" dirty="0" smtClean="0">
                <a:latin typeface="Avenir Next Medium"/>
                <a:cs typeface="Avenir Next Medium"/>
              </a:rPr>
              <a:t>TS2 bunker</a:t>
            </a:r>
            <a:endParaRPr lang="en-GB" sz="1000" dirty="0">
              <a:latin typeface="Avenir Next Medium"/>
              <a:cs typeface="Avenir Next Medium"/>
            </a:endParaRPr>
          </a:p>
        </p:txBody>
      </p:sp>
      <p:sp>
        <p:nvSpPr>
          <p:cNvPr id="78" name="Title 1"/>
          <p:cNvSpPr txBox="1">
            <a:spLocks/>
          </p:cNvSpPr>
          <p:nvPr/>
        </p:nvSpPr>
        <p:spPr>
          <a:xfrm>
            <a:off x="6418772" y="2440692"/>
            <a:ext cx="2511333" cy="635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GB" sz="1000" dirty="0" smtClean="0">
                <a:latin typeface="Avenir Next Medium"/>
                <a:cs typeface="Avenir Next Medium"/>
              </a:rPr>
              <a:t>Target Moderator </a:t>
            </a:r>
            <a:r>
              <a:rPr lang="en-GB" sz="1000" dirty="0" err="1" smtClean="0">
                <a:latin typeface="Avenir Next Medium"/>
                <a:cs typeface="Avenir Next Medium"/>
              </a:rPr>
              <a:t>CryoPlant</a:t>
            </a:r>
            <a:r>
              <a:rPr lang="en-GB" sz="1000" dirty="0" smtClean="0">
                <a:latin typeface="Avenir Next Medium"/>
                <a:cs typeface="Avenir Next Medium"/>
              </a:rPr>
              <a:t> Hall (TCH)</a:t>
            </a:r>
          </a:p>
          <a:p>
            <a:r>
              <a:rPr lang="en-GB" sz="1000" dirty="0" smtClean="0">
                <a:latin typeface="Avenir Next Medium"/>
                <a:cs typeface="Avenir Next Medium"/>
              </a:rPr>
              <a:t>Accelerator </a:t>
            </a:r>
            <a:r>
              <a:rPr lang="en-GB" sz="1000" dirty="0" err="1" smtClean="0">
                <a:latin typeface="Avenir Next Medium"/>
                <a:cs typeface="Avenir Next Medium"/>
              </a:rPr>
              <a:t>CryoPlant</a:t>
            </a:r>
            <a:r>
              <a:rPr lang="en-GB" sz="1000" dirty="0" smtClean="0">
                <a:latin typeface="Avenir Next Medium"/>
                <a:cs typeface="Avenir Next Medium"/>
              </a:rPr>
              <a:t> Hall (ACH) </a:t>
            </a:r>
          </a:p>
          <a:p>
            <a:r>
              <a:rPr lang="en-GB" sz="1000" dirty="0" smtClean="0">
                <a:latin typeface="Avenir Next Medium"/>
                <a:cs typeface="Avenir Next Medium"/>
              </a:rPr>
              <a:t>High Pressure Gas Storage (HPGS)</a:t>
            </a:r>
            <a:endParaRPr lang="en-GB" sz="1000" dirty="0">
              <a:latin typeface="Avenir Next Medium"/>
              <a:cs typeface="Avenir Next Medium"/>
            </a:endParaRPr>
          </a:p>
        </p:txBody>
      </p:sp>
      <p:sp>
        <p:nvSpPr>
          <p:cNvPr id="79" name="Left Brace 78"/>
          <p:cNvSpPr/>
          <p:nvPr/>
        </p:nvSpPr>
        <p:spPr>
          <a:xfrm>
            <a:off x="6345246" y="2440692"/>
            <a:ext cx="147053" cy="635000"/>
          </a:xfrm>
          <a:prstGeom prst="leftBrac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Rectangle 22"/>
          <p:cNvSpPr/>
          <p:nvPr/>
        </p:nvSpPr>
        <p:spPr>
          <a:xfrm>
            <a:off x="-27894" y="48288"/>
            <a:ext cx="834099" cy="230832"/>
          </a:xfrm>
          <a:prstGeom prst="rect">
            <a:avLst/>
          </a:prstGeom>
        </p:spPr>
        <p:txBody>
          <a:bodyPr wrap="none">
            <a:spAutoFit/>
          </a:bodyPr>
          <a:lstStyle/>
          <a:p>
            <a:r>
              <a:rPr lang="en-US" sz="900" dirty="0" smtClean="0">
                <a:solidFill>
                  <a:srgbClr val="1F497D"/>
                </a:solidFill>
                <a:latin typeface="Avenir Next Medium"/>
                <a:cs typeface="Avenir Next Medium"/>
              </a:rPr>
              <a:t>Introduction</a:t>
            </a:r>
            <a:endParaRPr lang="en-US" sz="900" dirty="0">
              <a:solidFill>
                <a:srgbClr val="1F497D"/>
              </a:solidFill>
              <a:latin typeface="Avenir Next Medium"/>
              <a:cs typeface="Avenir Next Medium"/>
            </a:endParaRPr>
          </a:p>
        </p:txBody>
      </p:sp>
      <p:sp>
        <p:nvSpPr>
          <p:cNvPr id="24" name="Rectangle 23"/>
          <p:cNvSpPr/>
          <p:nvPr/>
        </p:nvSpPr>
        <p:spPr>
          <a:xfrm>
            <a:off x="879939" y="48288"/>
            <a:ext cx="2664333"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ESS ODH Safety process and implementation</a:t>
            </a:r>
          </a:p>
        </p:txBody>
      </p:sp>
      <p:sp>
        <p:nvSpPr>
          <p:cNvPr id="25" name="Rectangle 24"/>
          <p:cNvSpPr/>
          <p:nvPr/>
        </p:nvSpPr>
        <p:spPr>
          <a:xfrm>
            <a:off x="5289664" y="48288"/>
            <a:ext cx="1736373" cy="230832"/>
          </a:xfrm>
          <a:prstGeom prst="rect">
            <a:avLst/>
          </a:prstGeom>
        </p:spPr>
        <p:txBody>
          <a:bodyPr wrap="none">
            <a:spAutoFit/>
          </a:bodyPr>
          <a:lstStyle/>
          <a:p>
            <a:r>
              <a:rPr lang="en-US" sz="900" dirty="0" smtClean="0">
                <a:solidFill>
                  <a:srgbClr val="1F497D">
                    <a:alpha val="20000"/>
                  </a:srgbClr>
                </a:solidFill>
                <a:latin typeface="Avenir Next Medium"/>
                <a:cs typeface="Avenir Next Medium"/>
              </a:rPr>
              <a:t>Results from CFD simulations</a:t>
            </a:r>
            <a:endParaRPr lang="en-US" sz="900" dirty="0">
              <a:solidFill>
                <a:srgbClr val="1F497D">
                  <a:alpha val="20000"/>
                </a:srgbClr>
              </a:solidFill>
              <a:latin typeface="Avenir Next Medium"/>
              <a:cs typeface="Avenir Next Medium"/>
            </a:endParaRPr>
          </a:p>
        </p:txBody>
      </p:sp>
      <p:sp>
        <p:nvSpPr>
          <p:cNvPr id="26" name="Rectangle 25"/>
          <p:cNvSpPr/>
          <p:nvPr/>
        </p:nvSpPr>
        <p:spPr>
          <a:xfrm>
            <a:off x="3442146" y="48288"/>
            <a:ext cx="1764922" cy="230832"/>
          </a:xfrm>
          <a:prstGeom prst="rect">
            <a:avLst/>
          </a:prstGeom>
        </p:spPr>
        <p:txBody>
          <a:bodyPr wrap="none">
            <a:spAutoFit/>
          </a:bodyPr>
          <a:lstStyle/>
          <a:p>
            <a:r>
              <a:rPr lang="en-US" sz="900" dirty="0" smtClean="0">
                <a:solidFill>
                  <a:srgbClr val="1F497D">
                    <a:alpha val="20000"/>
                  </a:srgbClr>
                </a:solidFill>
                <a:latin typeface="Avenir Next Medium"/>
                <a:cs typeface="Avenir Next Medium"/>
              </a:rPr>
              <a:t>ODH in the accelerator tunnel</a:t>
            </a:r>
            <a:endParaRPr lang="en-US" sz="900" dirty="0">
              <a:solidFill>
                <a:srgbClr val="1F497D">
                  <a:alpha val="20000"/>
                </a:srgbClr>
              </a:solidFill>
              <a:latin typeface="Avenir Next Medium"/>
              <a:cs typeface="Avenir Next Medium"/>
            </a:endParaRPr>
          </a:p>
        </p:txBody>
      </p:sp>
      <p:sp>
        <p:nvSpPr>
          <p:cNvPr id="27" name="Rectangle 26"/>
          <p:cNvSpPr/>
          <p:nvPr/>
        </p:nvSpPr>
        <p:spPr>
          <a:xfrm>
            <a:off x="7078849" y="48288"/>
            <a:ext cx="2069797" cy="230832"/>
          </a:xfrm>
          <a:prstGeom prst="rect">
            <a:avLst/>
          </a:prstGeom>
        </p:spPr>
        <p:txBody>
          <a:bodyPr wrap="none">
            <a:spAutoFit/>
          </a:bodyPr>
          <a:lstStyle/>
          <a:p>
            <a:r>
              <a:rPr lang="en-US" sz="900" dirty="0" smtClean="0">
                <a:solidFill>
                  <a:srgbClr val="1F497D">
                    <a:alpha val="20000"/>
                  </a:srgbClr>
                </a:solidFill>
                <a:latin typeface="Avenir Next Medium"/>
                <a:cs typeface="Avenir Next Medium"/>
              </a:rPr>
              <a:t>Upcoming activities and challenges</a:t>
            </a:r>
            <a:endParaRPr lang="en-US" sz="900" dirty="0">
              <a:solidFill>
                <a:srgbClr val="1F497D">
                  <a:alpha val="20000"/>
                </a:srgbClr>
              </a:solidFill>
              <a:latin typeface="Avenir Next Medium"/>
              <a:cs typeface="Avenir Next Medium"/>
            </a:endParaRPr>
          </a:p>
        </p:txBody>
      </p:sp>
      <p:cxnSp>
        <p:nvCxnSpPr>
          <p:cNvPr id="28" name="Straight Connector 27"/>
          <p:cNvCxnSpPr/>
          <p:nvPr/>
        </p:nvCxnSpPr>
        <p:spPr>
          <a:xfrm>
            <a:off x="34266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830153"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2287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7013429"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707104" y="2062868"/>
            <a:ext cx="1441449" cy="230832"/>
          </a:xfrm>
          <a:prstGeom prst="rect">
            <a:avLst/>
          </a:prstGeom>
          <a:solidFill>
            <a:schemeClr val="bg1"/>
          </a:solidFill>
          <a:ln w="9525" cmpd="sng">
            <a:solidFill>
              <a:schemeClr val="tx1"/>
            </a:solidFill>
          </a:ln>
        </p:spPr>
        <p:txBody>
          <a:bodyPr wrap="square" rtlCol="0">
            <a:spAutoFit/>
          </a:bodyPr>
          <a:lstStyle>
            <a:defPPr>
              <a:defRPr lang="sv-SE"/>
            </a:defPPr>
            <a:lvl1pPr algn="ctr">
              <a:defRPr sz="900" b="1"/>
            </a:lvl1pPr>
          </a:lstStyle>
          <a:p>
            <a:r>
              <a:rPr lang="fr-FR" dirty="0" err="1" smtClean="0">
                <a:solidFill>
                  <a:srgbClr val="2F5897"/>
                </a:solidFill>
                <a:latin typeface="Avenir Next Medium"/>
                <a:cs typeface="Avenir Next Medium"/>
              </a:rPr>
              <a:t>Coldbox</a:t>
            </a:r>
            <a:r>
              <a:rPr lang="fr-FR" dirty="0" smtClean="0">
                <a:solidFill>
                  <a:srgbClr val="2F5897"/>
                </a:solidFill>
                <a:latin typeface="Avenir Next Medium"/>
                <a:cs typeface="Avenir Next Medium"/>
              </a:rPr>
              <a:t> Building (CXB)</a:t>
            </a:r>
            <a:endParaRPr lang="fr-FR" dirty="0">
              <a:solidFill>
                <a:srgbClr val="2F5897"/>
              </a:solidFill>
              <a:latin typeface="Avenir Next Medium"/>
              <a:cs typeface="Avenir Next Medium"/>
            </a:endParaRPr>
          </a:p>
        </p:txBody>
      </p:sp>
    </p:spTree>
    <p:extLst>
      <p:ext uri="{BB962C8B-B14F-4D97-AF65-F5344CB8AC3E}">
        <p14:creationId xmlns:p14="http://schemas.microsoft.com/office/powerpoint/2010/main" val="245373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Rectangle 20"/>
          <p:cNvSpPr/>
          <p:nvPr/>
        </p:nvSpPr>
        <p:spPr>
          <a:xfrm>
            <a:off x="364273" y="297934"/>
            <a:ext cx="8460059" cy="830997"/>
          </a:xfrm>
          <a:prstGeom prst="rect">
            <a:avLst/>
          </a:prstGeom>
        </p:spPr>
        <p:txBody>
          <a:bodyPr wrap="square">
            <a:spAutoFit/>
          </a:bodyPr>
          <a:lstStyle/>
          <a:p>
            <a:r>
              <a:rPr lang="en-US" sz="2800" b="1" dirty="0" smtClean="0">
                <a:solidFill>
                  <a:schemeClr val="tx2"/>
                </a:solidFill>
                <a:latin typeface="Avenir Next Medium"/>
                <a:cs typeface="Avenir Next Medium"/>
              </a:rPr>
              <a:t>Accelerator tunnel</a:t>
            </a:r>
          </a:p>
          <a:p>
            <a:r>
              <a:rPr lang="en-US" sz="2000" b="1" dirty="0" smtClean="0">
                <a:solidFill>
                  <a:schemeClr val="tx2"/>
                </a:solidFill>
                <a:latin typeface="Avenir Next Medium"/>
                <a:cs typeface="Avenir Next Medium"/>
              </a:rPr>
              <a:t>Conceptual design for the air management system</a:t>
            </a:r>
            <a:endParaRPr lang="sv-SE" sz="1400" dirty="0"/>
          </a:p>
        </p:txBody>
      </p:sp>
      <p:sp>
        <p:nvSpPr>
          <p:cNvPr id="16" name="Rectangle 15"/>
          <p:cNvSpPr/>
          <p:nvPr/>
        </p:nvSpPr>
        <p:spPr>
          <a:xfrm>
            <a:off x="2432968" y="2416944"/>
            <a:ext cx="5544616" cy="2304256"/>
          </a:xfrm>
          <a:prstGeom prst="rect">
            <a:avLst/>
          </a:prstGeom>
          <a:solidFill>
            <a:srgbClr val="FFFFF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Next Medium"/>
              <a:cs typeface="Avenir Next Medium"/>
            </a:endParaRPr>
          </a:p>
        </p:txBody>
      </p:sp>
      <p:cxnSp>
        <p:nvCxnSpPr>
          <p:cNvPr id="17" name="Straight Connector 16"/>
          <p:cNvCxnSpPr/>
          <p:nvPr/>
        </p:nvCxnSpPr>
        <p:spPr>
          <a:xfrm flipH="1">
            <a:off x="2793008" y="4145136"/>
            <a:ext cx="5181364" cy="0"/>
          </a:xfrm>
          <a:prstGeom prst="line">
            <a:avLst/>
          </a:prstGeom>
          <a:ln w="19050">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6837392" y="4145136"/>
            <a:ext cx="1095172" cy="276999"/>
          </a:xfrm>
          <a:prstGeom prst="rect">
            <a:avLst/>
          </a:prstGeom>
        </p:spPr>
        <p:txBody>
          <a:bodyPr wrap="none">
            <a:spAutoFit/>
          </a:bodyPr>
          <a:lstStyle/>
          <a:p>
            <a:r>
              <a:rPr lang="fr-FR" sz="1200" b="1" dirty="0" smtClean="0">
                <a:solidFill>
                  <a:srgbClr val="FF0000"/>
                </a:solidFill>
                <a:latin typeface="Avenir Next Medium"/>
                <a:cs typeface="Avenir Next Medium"/>
              </a:rPr>
              <a:t>Proton </a:t>
            </a:r>
            <a:r>
              <a:rPr lang="fr-FR" sz="1200" b="1" dirty="0" err="1" smtClean="0">
                <a:solidFill>
                  <a:srgbClr val="FF0000"/>
                </a:solidFill>
                <a:latin typeface="Avenir Next Medium"/>
                <a:cs typeface="Avenir Next Medium"/>
              </a:rPr>
              <a:t>beam</a:t>
            </a:r>
            <a:endParaRPr lang="sv-SE" sz="1200" dirty="0">
              <a:solidFill>
                <a:srgbClr val="FF0000"/>
              </a:solidFill>
              <a:latin typeface="Avenir Next Medium"/>
              <a:cs typeface="Avenir Next Medium"/>
            </a:endParaRPr>
          </a:p>
        </p:txBody>
      </p:sp>
      <p:cxnSp>
        <p:nvCxnSpPr>
          <p:cNvPr id="19" name="Straight Connector 18"/>
          <p:cNvCxnSpPr/>
          <p:nvPr/>
        </p:nvCxnSpPr>
        <p:spPr>
          <a:xfrm flipH="1">
            <a:off x="7425250" y="2632968"/>
            <a:ext cx="1451926" cy="0"/>
          </a:xfrm>
          <a:prstGeom prst="line">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7994425" y="2532878"/>
            <a:ext cx="204274" cy="244106"/>
            <a:chOff x="7596336" y="5389060"/>
            <a:chExt cx="288032" cy="344196"/>
          </a:xfrm>
        </p:grpSpPr>
        <p:sp>
          <p:nvSpPr>
            <p:cNvPr id="22" name="Rectangle 21"/>
            <p:cNvSpPr/>
            <p:nvPr/>
          </p:nvSpPr>
          <p:spPr>
            <a:xfrm>
              <a:off x="7596336" y="5389060"/>
              <a:ext cx="288032" cy="3441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venir Next Medium"/>
                <a:cs typeface="Avenir Next Medium"/>
              </a:endParaRPr>
            </a:p>
          </p:txBody>
        </p:sp>
        <p:cxnSp>
          <p:nvCxnSpPr>
            <p:cNvPr id="36" name="Straight Connector 35"/>
            <p:cNvCxnSpPr/>
            <p:nvPr/>
          </p:nvCxnSpPr>
          <p:spPr>
            <a:xfrm flipH="1">
              <a:off x="7596336" y="5424169"/>
              <a:ext cx="246838" cy="0"/>
            </a:xfrm>
            <a:prstGeom prst="line">
              <a:avLst/>
            </a:prstGeom>
            <a:ln w="19050"/>
          </p:spPr>
          <p:style>
            <a:lnRef idx="1">
              <a:schemeClr val="dk1"/>
            </a:lnRef>
            <a:fillRef idx="0">
              <a:schemeClr val="dk1"/>
            </a:fillRef>
            <a:effectRef idx="0">
              <a:schemeClr val="dk1"/>
            </a:effectRef>
            <a:fontRef idx="minor">
              <a:schemeClr val="tx1"/>
            </a:fontRef>
          </p:style>
        </p:cxnSp>
        <p:sp>
          <p:nvSpPr>
            <p:cNvPr id="37" name="Oval 36"/>
            <p:cNvSpPr/>
            <p:nvPr/>
          </p:nvSpPr>
          <p:spPr>
            <a:xfrm>
              <a:off x="7809248" y="5389392"/>
              <a:ext cx="67847" cy="69554"/>
            </a:xfrm>
            <a:prstGeom prst="ellips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GB">
                <a:latin typeface="Avenir Next Medium"/>
                <a:cs typeface="Avenir Next Medium"/>
              </a:endParaRPr>
            </a:p>
          </p:txBody>
        </p:sp>
      </p:grpSp>
      <p:cxnSp>
        <p:nvCxnSpPr>
          <p:cNvPr id="38" name="Straight Connector 37"/>
          <p:cNvCxnSpPr/>
          <p:nvPr/>
        </p:nvCxnSpPr>
        <p:spPr>
          <a:xfrm flipH="1">
            <a:off x="632768" y="2632968"/>
            <a:ext cx="2460038" cy="0"/>
          </a:xfrm>
          <a:prstGeom prst="line">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2210055" y="2532878"/>
            <a:ext cx="204274" cy="244106"/>
            <a:chOff x="7596336" y="5389060"/>
            <a:chExt cx="288032" cy="344196"/>
          </a:xfrm>
        </p:grpSpPr>
        <p:sp>
          <p:nvSpPr>
            <p:cNvPr id="40" name="Rectangle 39"/>
            <p:cNvSpPr/>
            <p:nvPr/>
          </p:nvSpPr>
          <p:spPr>
            <a:xfrm>
              <a:off x="7596336" y="5389060"/>
              <a:ext cx="288032" cy="3441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venir Next Medium"/>
                <a:cs typeface="Avenir Next Medium"/>
              </a:endParaRPr>
            </a:p>
          </p:txBody>
        </p:sp>
        <p:cxnSp>
          <p:nvCxnSpPr>
            <p:cNvPr id="41" name="Straight Connector 40"/>
            <p:cNvCxnSpPr/>
            <p:nvPr/>
          </p:nvCxnSpPr>
          <p:spPr>
            <a:xfrm flipH="1">
              <a:off x="7596336" y="5424169"/>
              <a:ext cx="246838" cy="0"/>
            </a:xfrm>
            <a:prstGeom prst="line">
              <a:avLst/>
            </a:prstGeom>
            <a:ln w="19050"/>
          </p:spPr>
          <p:style>
            <a:lnRef idx="1">
              <a:schemeClr val="dk1"/>
            </a:lnRef>
            <a:fillRef idx="0">
              <a:schemeClr val="dk1"/>
            </a:fillRef>
            <a:effectRef idx="0">
              <a:schemeClr val="dk1"/>
            </a:effectRef>
            <a:fontRef idx="minor">
              <a:schemeClr val="tx1"/>
            </a:fontRef>
          </p:style>
        </p:cxnSp>
        <p:sp>
          <p:nvSpPr>
            <p:cNvPr id="42" name="Oval 41"/>
            <p:cNvSpPr/>
            <p:nvPr/>
          </p:nvSpPr>
          <p:spPr>
            <a:xfrm>
              <a:off x="7809248" y="5389392"/>
              <a:ext cx="67847" cy="69554"/>
            </a:xfrm>
            <a:prstGeom prst="ellips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GB">
                <a:latin typeface="Avenir Next Medium"/>
                <a:cs typeface="Avenir Next Medium"/>
              </a:endParaRPr>
            </a:p>
          </p:txBody>
        </p:sp>
      </p:grpSp>
      <p:grpSp>
        <p:nvGrpSpPr>
          <p:cNvPr id="43" name="Group 42"/>
          <p:cNvGrpSpPr/>
          <p:nvPr/>
        </p:nvGrpSpPr>
        <p:grpSpPr>
          <a:xfrm>
            <a:off x="120774" y="4760890"/>
            <a:ext cx="204274" cy="244106"/>
            <a:chOff x="7596336" y="5389060"/>
            <a:chExt cx="288032" cy="344196"/>
          </a:xfrm>
        </p:grpSpPr>
        <p:sp>
          <p:nvSpPr>
            <p:cNvPr id="44" name="Rectangle 43"/>
            <p:cNvSpPr/>
            <p:nvPr/>
          </p:nvSpPr>
          <p:spPr>
            <a:xfrm>
              <a:off x="7596336" y="5389060"/>
              <a:ext cx="288032" cy="3441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venir Next Medium"/>
                <a:cs typeface="Avenir Next Medium"/>
              </a:endParaRPr>
            </a:p>
          </p:txBody>
        </p:sp>
        <p:cxnSp>
          <p:nvCxnSpPr>
            <p:cNvPr id="45" name="Straight Connector 44"/>
            <p:cNvCxnSpPr/>
            <p:nvPr/>
          </p:nvCxnSpPr>
          <p:spPr>
            <a:xfrm flipH="1">
              <a:off x="7596336" y="5424169"/>
              <a:ext cx="246838" cy="0"/>
            </a:xfrm>
            <a:prstGeom prst="line">
              <a:avLst/>
            </a:prstGeom>
            <a:ln w="19050"/>
          </p:spPr>
          <p:style>
            <a:lnRef idx="1">
              <a:schemeClr val="dk1"/>
            </a:lnRef>
            <a:fillRef idx="0">
              <a:schemeClr val="dk1"/>
            </a:fillRef>
            <a:effectRef idx="0">
              <a:schemeClr val="dk1"/>
            </a:effectRef>
            <a:fontRef idx="minor">
              <a:schemeClr val="tx1"/>
            </a:fontRef>
          </p:style>
        </p:cxnSp>
        <p:sp>
          <p:nvSpPr>
            <p:cNvPr id="46" name="Oval 45"/>
            <p:cNvSpPr/>
            <p:nvPr/>
          </p:nvSpPr>
          <p:spPr>
            <a:xfrm>
              <a:off x="7809248" y="5389392"/>
              <a:ext cx="67847" cy="69554"/>
            </a:xfrm>
            <a:prstGeom prst="ellips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GB">
                <a:latin typeface="Avenir Next Medium"/>
                <a:cs typeface="Avenir Next Medium"/>
              </a:endParaRPr>
            </a:p>
          </p:txBody>
        </p:sp>
      </p:grpSp>
      <p:sp>
        <p:nvSpPr>
          <p:cNvPr id="47" name="Content Placeholder 2"/>
          <p:cNvSpPr txBox="1">
            <a:spLocks/>
          </p:cNvSpPr>
          <p:nvPr/>
        </p:nvSpPr>
        <p:spPr>
          <a:xfrm>
            <a:off x="361670" y="4721200"/>
            <a:ext cx="1284250" cy="288032"/>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300" dirty="0" smtClean="0">
                <a:solidFill>
                  <a:schemeClr val="tx2"/>
                </a:solidFill>
                <a:latin typeface="Avenir Next Medium"/>
                <a:cs typeface="Avenir Next Medium"/>
              </a:rPr>
              <a:t>Fire damper</a:t>
            </a:r>
          </a:p>
        </p:txBody>
      </p:sp>
      <p:sp>
        <p:nvSpPr>
          <p:cNvPr id="48" name="Content Placeholder 2"/>
          <p:cNvSpPr txBox="1">
            <a:spLocks/>
          </p:cNvSpPr>
          <p:nvPr/>
        </p:nvSpPr>
        <p:spPr>
          <a:xfrm>
            <a:off x="8193608" y="2344936"/>
            <a:ext cx="936104" cy="288032"/>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100" dirty="0" smtClean="0">
                <a:latin typeface="Avenir Next Medium"/>
                <a:cs typeface="Avenir Next Medium"/>
              </a:rPr>
              <a:t>Air supply</a:t>
            </a:r>
          </a:p>
        </p:txBody>
      </p:sp>
      <p:sp>
        <p:nvSpPr>
          <p:cNvPr id="49" name="Content Placeholder 2"/>
          <p:cNvSpPr txBox="1">
            <a:spLocks/>
          </p:cNvSpPr>
          <p:nvPr/>
        </p:nvSpPr>
        <p:spPr>
          <a:xfrm>
            <a:off x="1784896" y="2128912"/>
            <a:ext cx="936104" cy="288032"/>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100" dirty="0" smtClean="0">
                <a:latin typeface="Avenir Next Medium"/>
                <a:cs typeface="Avenir Next Medium"/>
              </a:rPr>
              <a:t>Air exhaust</a:t>
            </a:r>
          </a:p>
        </p:txBody>
      </p:sp>
      <p:sp>
        <p:nvSpPr>
          <p:cNvPr id="50" name="Rectangle 49"/>
          <p:cNvSpPr/>
          <p:nvPr/>
        </p:nvSpPr>
        <p:spPr>
          <a:xfrm>
            <a:off x="3657104" y="2488952"/>
            <a:ext cx="273999" cy="28803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smtClean="0">
                <a:solidFill>
                  <a:schemeClr val="tx1"/>
                </a:solidFill>
                <a:latin typeface="Avenir Next Medium"/>
                <a:cs typeface="Avenir Next Medium"/>
              </a:rPr>
              <a:t>O2</a:t>
            </a:r>
            <a:endParaRPr lang="en-GB" sz="500" dirty="0">
              <a:solidFill>
                <a:schemeClr val="tx1"/>
              </a:solidFill>
              <a:latin typeface="Avenir Next Medium"/>
              <a:cs typeface="Avenir Next Medium"/>
            </a:endParaRPr>
          </a:p>
        </p:txBody>
      </p:sp>
      <p:sp>
        <p:nvSpPr>
          <p:cNvPr id="51" name="Rectangle 50"/>
          <p:cNvSpPr/>
          <p:nvPr/>
        </p:nvSpPr>
        <p:spPr>
          <a:xfrm>
            <a:off x="94844" y="5136314"/>
            <a:ext cx="273999" cy="28803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smtClean="0">
                <a:solidFill>
                  <a:schemeClr val="tx1"/>
                </a:solidFill>
                <a:latin typeface="Avenir Next Medium"/>
                <a:cs typeface="Avenir Next Medium"/>
              </a:rPr>
              <a:t>O2</a:t>
            </a:r>
            <a:endParaRPr lang="en-GB" sz="500" dirty="0">
              <a:solidFill>
                <a:schemeClr val="tx1"/>
              </a:solidFill>
              <a:latin typeface="Avenir Next Medium"/>
              <a:cs typeface="Avenir Next Medium"/>
            </a:endParaRPr>
          </a:p>
        </p:txBody>
      </p:sp>
      <p:sp>
        <p:nvSpPr>
          <p:cNvPr id="52" name="Content Placeholder 2"/>
          <p:cNvSpPr txBox="1">
            <a:spLocks/>
          </p:cNvSpPr>
          <p:nvPr/>
        </p:nvSpPr>
        <p:spPr>
          <a:xfrm>
            <a:off x="382876" y="5136314"/>
            <a:ext cx="5722500" cy="288032"/>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300" dirty="0" smtClean="0">
                <a:solidFill>
                  <a:schemeClr val="tx2"/>
                </a:solidFill>
                <a:latin typeface="Avenir Next Medium"/>
                <a:cs typeface="Avenir Next Medium"/>
              </a:rPr>
              <a:t>O</a:t>
            </a:r>
            <a:r>
              <a:rPr lang="en-US" sz="1300" baseline="-25000" dirty="0" smtClean="0">
                <a:solidFill>
                  <a:schemeClr val="tx2"/>
                </a:solidFill>
                <a:latin typeface="Avenir Next Medium"/>
                <a:cs typeface="Avenir Next Medium"/>
              </a:rPr>
              <a:t>2</a:t>
            </a:r>
            <a:r>
              <a:rPr lang="en-US" sz="1300" dirty="0" smtClean="0">
                <a:solidFill>
                  <a:schemeClr val="tx2"/>
                </a:solidFill>
                <a:latin typeface="Avenir Next Medium"/>
                <a:cs typeface="Avenir Next Medium"/>
              </a:rPr>
              <a:t> detector – </a:t>
            </a:r>
            <a:r>
              <a:rPr lang="en-US" sz="1300" dirty="0" err="1" smtClean="0">
                <a:solidFill>
                  <a:schemeClr val="tx2"/>
                </a:solidFill>
                <a:latin typeface="Avenir Next Medium"/>
                <a:cs typeface="Avenir Next Medium"/>
              </a:rPr>
              <a:t>Oxigraf</a:t>
            </a:r>
            <a:r>
              <a:rPr lang="en-US" sz="1300" dirty="0" smtClean="0">
                <a:solidFill>
                  <a:schemeClr val="tx2"/>
                </a:solidFill>
                <a:latin typeface="Avenir Next Medium"/>
                <a:cs typeface="Avenir Next Medium"/>
              </a:rPr>
              <a:t> 4 port multiport sampling (laser diode technology)</a:t>
            </a:r>
            <a:endParaRPr lang="en-US" sz="900" dirty="0" smtClean="0">
              <a:solidFill>
                <a:schemeClr val="tx2"/>
              </a:solidFill>
              <a:latin typeface="Avenir Next Medium"/>
              <a:cs typeface="Avenir Next Medium"/>
            </a:endParaRPr>
          </a:p>
        </p:txBody>
      </p:sp>
      <p:sp>
        <p:nvSpPr>
          <p:cNvPr id="53" name="Rectangle 52"/>
          <p:cNvSpPr/>
          <p:nvPr/>
        </p:nvSpPr>
        <p:spPr>
          <a:xfrm>
            <a:off x="4728717" y="2488952"/>
            <a:ext cx="273999" cy="28803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smtClean="0">
                <a:solidFill>
                  <a:schemeClr val="tx1"/>
                </a:solidFill>
                <a:latin typeface="Avenir Next Medium"/>
                <a:cs typeface="Avenir Next Medium"/>
              </a:rPr>
              <a:t>O2</a:t>
            </a:r>
            <a:endParaRPr lang="en-GB" sz="500" dirty="0">
              <a:solidFill>
                <a:schemeClr val="tx1"/>
              </a:solidFill>
              <a:latin typeface="Avenir Next Medium"/>
              <a:cs typeface="Avenir Next Medium"/>
            </a:endParaRPr>
          </a:p>
        </p:txBody>
      </p:sp>
      <p:sp>
        <p:nvSpPr>
          <p:cNvPr id="54" name="Rectangle 53"/>
          <p:cNvSpPr/>
          <p:nvPr/>
        </p:nvSpPr>
        <p:spPr>
          <a:xfrm>
            <a:off x="5705079" y="2488952"/>
            <a:ext cx="273999" cy="28803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smtClean="0">
                <a:solidFill>
                  <a:schemeClr val="tx1"/>
                </a:solidFill>
                <a:latin typeface="Avenir Next Medium"/>
                <a:cs typeface="Avenir Next Medium"/>
              </a:rPr>
              <a:t>O2</a:t>
            </a:r>
            <a:endParaRPr lang="en-GB" sz="500" dirty="0">
              <a:solidFill>
                <a:schemeClr val="tx1"/>
              </a:solidFill>
              <a:latin typeface="Avenir Next Medium"/>
              <a:cs typeface="Avenir Next Medium"/>
            </a:endParaRPr>
          </a:p>
        </p:txBody>
      </p:sp>
      <p:sp>
        <p:nvSpPr>
          <p:cNvPr id="55" name="Rectangle 54"/>
          <p:cNvSpPr/>
          <p:nvPr/>
        </p:nvSpPr>
        <p:spPr>
          <a:xfrm>
            <a:off x="6641183" y="2488952"/>
            <a:ext cx="273999" cy="28803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smtClean="0">
                <a:solidFill>
                  <a:schemeClr val="tx1"/>
                </a:solidFill>
                <a:latin typeface="Avenir Next Medium"/>
                <a:cs typeface="Avenir Next Medium"/>
              </a:rPr>
              <a:t>O2</a:t>
            </a:r>
            <a:endParaRPr lang="en-GB" sz="500" dirty="0">
              <a:solidFill>
                <a:schemeClr val="tx1"/>
              </a:solidFill>
              <a:latin typeface="Avenir Next Medium"/>
              <a:cs typeface="Avenir Next Medium"/>
            </a:endParaRPr>
          </a:p>
        </p:txBody>
      </p:sp>
      <p:pic>
        <p:nvPicPr>
          <p:cNvPr id="30" name="Picture 2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05376" y="4921610"/>
            <a:ext cx="574160" cy="749763"/>
          </a:xfrm>
          <a:prstGeom prst="rect">
            <a:avLst/>
          </a:prstGeom>
        </p:spPr>
      </p:pic>
      <p:sp>
        <p:nvSpPr>
          <p:cNvPr id="31" name="Rectangle 30"/>
          <p:cNvSpPr/>
          <p:nvPr/>
        </p:nvSpPr>
        <p:spPr>
          <a:xfrm>
            <a:off x="1154173" y="6060042"/>
            <a:ext cx="6778391" cy="461665"/>
          </a:xfrm>
          <a:prstGeom prst="rect">
            <a:avLst/>
          </a:prstGeom>
          <a:solidFill>
            <a:schemeClr val="accent2">
              <a:lumMod val="40000"/>
              <a:lumOff val="60000"/>
            </a:schemeClr>
          </a:solidFill>
          <a:ln>
            <a:solidFill>
              <a:srgbClr val="000000"/>
            </a:solidFill>
          </a:ln>
        </p:spPr>
        <p:txBody>
          <a:bodyPr wrap="square">
            <a:spAutoFit/>
          </a:bodyPr>
          <a:lstStyle/>
          <a:p>
            <a:pPr algn="ctr"/>
            <a:r>
              <a:rPr lang="en-US" sz="2400" dirty="0">
                <a:solidFill>
                  <a:srgbClr val="FF0000"/>
                </a:solidFill>
                <a:latin typeface="Avenir Next Medium"/>
                <a:cs typeface="Avenir Next Medium"/>
              </a:rPr>
              <a:t>ODH is not relevant during beam operation</a:t>
            </a:r>
          </a:p>
        </p:txBody>
      </p:sp>
      <p:sp>
        <p:nvSpPr>
          <p:cNvPr id="32" name="Rectangle 31"/>
          <p:cNvSpPr/>
          <p:nvPr/>
        </p:nvSpPr>
        <p:spPr>
          <a:xfrm>
            <a:off x="-27894" y="48288"/>
            <a:ext cx="834099"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Introduction</a:t>
            </a:r>
          </a:p>
        </p:txBody>
      </p:sp>
      <p:sp>
        <p:nvSpPr>
          <p:cNvPr id="33" name="Rectangle 32"/>
          <p:cNvSpPr/>
          <p:nvPr/>
        </p:nvSpPr>
        <p:spPr>
          <a:xfrm>
            <a:off x="879939" y="48288"/>
            <a:ext cx="2664333"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ESS ODH Safety process and implementation</a:t>
            </a:r>
          </a:p>
        </p:txBody>
      </p:sp>
      <p:sp>
        <p:nvSpPr>
          <p:cNvPr id="34" name="Rectangle 33"/>
          <p:cNvSpPr/>
          <p:nvPr/>
        </p:nvSpPr>
        <p:spPr>
          <a:xfrm>
            <a:off x="5289664" y="48288"/>
            <a:ext cx="1736373" cy="230832"/>
          </a:xfrm>
          <a:prstGeom prst="rect">
            <a:avLst/>
          </a:prstGeom>
        </p:spPr>
        <p:txBody>
          <a:bodyPr wrap="none">
            <a:spAutoFit/>
          </a:bodyPr>
          <a:lstStyle/>
          <a:p>
            <a:r>
              <a:rPr lang="en-US" sz="900" dirty="0" smtClean="0">
                <a:solidFill>
                  <a:srgbClr val="1F497D">
                    <a:alpha val="20000"/>
                  </a:srgbClr>
                </a:solidFill>
                <a:latin typeface="Avenir Next Medium"/>
                <a:cs typeface="Avenir Next Medium"/>
              </a:rPr>
              <a:t>Results from CFD simulations</a:t>
            </a:r>
            <a:endParaRPr lang="en-US" sz="900" dirty="0">
              <a:solidFill>
                <a:srgbClr val="1F497D">
                  <a:alpha val="20000"/>
                </a:srgbClr>
              </a:solidFill>
              <a:latin typeface="Avenir Next Medium"/>
              <a:cs typeface="Avenir Next Medium"/>
            </a:endParaRPr>
          </a:p>
        </p:txBody>
      </p:sp>
      <p:sp>
        <p:nvSpPr>
          <p:cNvPr id="35" name="Rectangle 34"/>
          <p:cNvSpPr/>
          <p:nvPr/>
        </p:nvSpPr>
        <p:spPr>
          <a:xfrm>
            <a:off x="3442146" y="48288"/>
            <a:ext cx="1764922" cy="230832"/>
          </a:xfrm>
          <a:prstGeom prst="rect">
            <a:avLst/>
          </a:prstGeom>
        </p:spPr>
        <p:txBody>
          <a:bodyPr wrap="none">
            <a:spAutoFit/>
          </a:bodyPr>
          <a:lstStyle/>
          <a:p>
            <a:r>
              <a:rPr lang="en-US" sz="900" dirty="0">
                <a:solidFill>
                  <a:srgbClr val="1F497D"/>
                </a:solidFill>
                <a:latin typeface="Avenir Next Medium"/>
                <a:cs typeface="Avenir Next Medium"/>
              </a:rPr>
              <a:t>ODH in the accelerator tunnel</a:t>
            </a:r>
          </a:p>
        </p:txBody>
      </p:sp>
      <p:sp>
        <p:nvSpPr>
          <p:cNvPr id="56" name="Rectangle 55"/>
          <p:cNvSpPr/>
          <p:nvPr/>
        </p:nvSpPr>
        <p:spPr>
          <a:xfrm>
            <a:off x="7078849" y="48288"/>
            <a:ext cx="2069797" cy="230832"/>
          </a:xfrm>
          <a:prstGeom prst="rect">
            <a:avLst/>
          </a:prstGeom>
        </p:spPr>
        <p:txBody>
          <a:bodyPr wrap="none">
            <a:spAutoFit/>
          </a:bodyPr>
          <a:lstStyle/>
          <a:p>
            <a:r>
              <a:rPr lang="en-US" sz="900" dirty="0" smtClean="0">
                <a:solidFill>
                  <a:srgbClr val="1F497D">
                    <a:alpha val="20000"/>
                  </a:srgbClr>
                </a:solidFill>
                <a:latin typeface="Avenir Next Medium"/>
                <a:cs typeface="Avenir Next Medium"/>
              </a:rPr>
              <a:t>Upcoming activities and challenges</a:t>
            </a:r>
            <a:endParaRPr lang="en-US" sz="900" dirty="0">
              <a:solidFill>
                <a:srgbClr val="1F497D">
                  <a:alpha val="20000"/>
                </a:srgbClr>
              </a:solidFill>
              <a:latin typeface="Avenir Next Medium"/>
              <a:cs typeface="Avenir Next Medium"/>
            </a:endParaRPr>
          </a:p>
        </p:txBody>
      </p:sp>
      <p:cxnSp>
        <p:nvCxnSpPr>
          <p:cNvPr id="57" name="Straight Connector 56"/>
          <p:cNvCxnSpPr/>
          <p:nvPr/>
        </p:nvCxnSpPr>
        <p:spPr>
          <a:xfrm>
            <a:off x="34266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830153"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52287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7013429"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04786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Rectangle 20"/>
          <p:cNvSpPr/>
          <p:nvPr/>
        </p:nvSpPr>
        <p:spPr>
          <a:xfrm>
            <a:off x="364273" y="297934"/>
            <a:ext cx="8460059" cy="830997"/>
          </a:xfrm>
          <a:prstGeom prst="rect">
            <a:avLst/>
          </a:prstGeom>
        </p:spPr>
        <p:txBody>
          <a:bodyPr wrap="square">
            <a:spAutoFit/>
          </a:bodyPr>
          <a:lstStyle/>
          <a:p>
            <a:r>
              <a:rPr lang="en-US" sz="2800" b="1" dirty="0" smtClean="0">
                <a:solidFill>
                  <a:schemeClr val="tx2"/>
                </a:solidFill>
                <a:latin typeface="Avenir Next Medium"/>
                <a:cs typeface="Avenir Next Medium"/>
              </a:rPr>
              <a:t>Accelerator tunnel</a:t>
            </a:r>
          </a:p>
          <a:p>
            <a:r>
              <a:rPr lang="en-US" sz="2000" b="1" dirty="0" smtClean="0">
                <a:solidFill>
                  <a:schemeClr val="tx2"/>
                </a:solidFill>
                <a:latin typeface="Avenir Next Medium"/>
                <a:cs typeface="Avenir Next Medium"/>
              </a:rPr>
              <a:t>Conceptual design for the air management system</a:t>
            </a:r>
            <a:endParaRPr lang="sv-SE" sz="1400" dirty="0"/>
          </a:p>
        </p:txBody>
      </p:sp>
      <p:pic>
        <p:nvPicPr>
          <p:cNvPr id="69" name="Picture 6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51520" y="5978872"/>
            <a:ext cx="648072" cy="568779"/>
          </a:xfrm>
          <a:prstGeom prst="rect">
            <a:avLst/>
          </a:prstGeom>
        </p:spPr>
      </p:pic>
      <p:sp>
        <p:nvSpPr>
          <p:cNvPr id="71" name="Rectangle 70"/>
          <p:cNvSpPr/>
          <p:nvPr/>
        </p:nvSpPr>
        <p:spPr>
          <a:xfrm>
            <a:off x="179512" y="4985360"/>
            <a:ext cx="8856984" cy="707886"/>
          </a:xfrm>
          <a:prstGeom prst="rect">
            <a:avLst/>
          </a:prstGeom>
        </p:spPr>
        <p:txBody>
          <a:bodyPr wrap="square">
            <a:spAutoFit/>
          </a:bodyPr>
          <a:lstStyle/>
          <a:p>
            <a:r>
              <a:rPr lang="en-US" sz="2000" dirty="0" smtClean="0">
                <a:solidFill>
                  <a:srgbClr val="1F497D"/>
                </a:solidFill>
                <a:latin typeface="Avenir Next Medium"/>
                <a:cs typeface="Avenir Next Medium"/>
              </a:rPr>
              <a:t>If a Helium discharge occurs, </a:t>
            </a:r>
            <a:r>
              <a:rPr lang="en-US" sz="2000" b="1" dirty="0" smtClean="0">
                <a:solidFill>
                  <a:srgbClr val="FF0000"/>
                </a:solidFill>
                <a:latin typeface="Avenir Next Medium"/>
                <a:cs typeface="Avenir Next Medium"/>
              </a:rPr>
              <a:t>it will be partly handled by the ventilation system…</a:t>
            </a:r>
            <a:endParaRPr lang="en-GB" sz="2000" b="1" dirty="0" smtClean="0">
              <a:solidFill>
                <a:srgbClr val="FF0000"/>
              </a:solidFill>
              <a:latin typeface="Avenir Next Medium"/>
              <a:cs typeface="Avenir Next Medium"/>
            </a:endParaRPr>
          </a:p>
        </p:txBody>
      </p:sp>
      <p:sp>
        <p:nvSpPr>
          <p:cNvPr id="73" name="Rectangle 72"/>
          <p:cNvSpPr/>
          <p:nvPr/>
        </p:nvSpPr>
        <p:spPr>
          <a:xfrm>
            <a:off x="323528" y="1324888"/>
            <a:ext cx="8424936" cy="646331"/>
          </a:xfrm>
          <a:prstGeom prst="rect">
            <a:avLst/>
          </a:prstGeom>
        </p:spPr>
        <p:txBody>
          <a:bodyPr wrap="square">
            <a:spAutoFit/>
          </a:bodyPr>
          <a:lstStyle/>
          <a:p>
            <a:pPr algn="ct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venir Next Medium"/>
                <a:cs typeface="Avenir Next Medium"/>
              </a:rPr>
              <a:t>≈140 hours of maintenance/year</a:t>
            </a:r>
          </a:p>
        </p:txBody>
      </p:sp>
      <p:sp>
        <p:nvSpPr>
          <p:cNvPr id="82" name="Rectangle 81"/>
          <p:cNvSpPr/>
          <p:nvPr/>
        </p:nvSpPr>
        <p:spPr>
          <a:xfrm>
            <a:off x="899592" y="5840571"/>
            <a:ext cx="8100392" cy="1015663"/>
          </a:xfrm>
          <a:prstGeom prst="rect">
            <a:avLst/>
          </a:prstGeom>
        </p:spPr>
        <p:txBody>
          <a:bodyPr wrap="square">
            <a:spAutoFit/>
          </a:bodyPr>
          <a:lstStyle/>
          <a:p>
            <a:r>
              <a:rPr lang="en-US" sz="2000" b="1" dirty="0">
                <a:solidFill>
                  <a:srgbClr val="1F497D"/>
                </a:solidFill>
                <a:latin typeface="Avenir Next Medium"/>
                <a:cs typeface="Avenir Next Medium"/>
              </a:rPr>
              <a:t>Lesson learnt from </a:t>
            </a:r>
            <a:r>
              <a:rPr lang="en-US" sz="2000" b="1" dirty="0" smtClean="0">
                <a:solidFill>
                  <a:srgbClr val="1F497D"/>
                </a:solidFill>
                <a:latin typeface="Avenir Next Medium"/>
                <a:cs typeface="Avenir Next Medium"/>
              </a:rPr>
              <a:t>CERN’s </a:t>
            </a:r>
            <a:r>
              <a:rPr lang="en-US" sz="2000" b="1" dirty="0">
                <a:solidFill>
                  <a:srgbClr val="1F497D"/>
                </a:solidFill>
                <a:latin typeface="Avenir Next Medium"/>
                <a:cs typeface="Avenir Next Medium"/>
              </a:rPr>
              <a:t>visit (2 July 2015) </a:t>
            </a:r>
          </a:p>
          <a:p>
            <a:r>
              <a:rPr lang="en-US" sz="2000" dirty="0">
                <a:solidFill>
                  <a:srgbClr val="1F497D"/>
                </a:solidFill>
                <a:latin typeface="Avenir Next Medium"/>
                <a:cs typeface="Avenir Next Medium"/>
                <a:sym typeface="Wingdings"/>
              </a:rPr>
              <a:t> air speed from the ventilation </a:t>
            </a:r>
            <a:r>
              <a:rPr lang="en-US" sz="2000" b="1" dirty="0">
                <a:solidFill>
                  <a:srgbClr val="FF0000"/>
                </a:solidFill>
                <a:latin typeface="Avenir Next Medium"/>
                <a:cs typeface="Avenir Next Medium"/>
                <a:sym typeface="Wingdings"/>
              </a:rPr>
              <a:t>should not exceed 1 </a:t>
            </a:r>
            <a:r>
              <a:rPr lang="en-US" sz="2000" b="1" dirty="0" smtClean="0">
                <a:solidFill>
                  <a:srgbClr val="FF0000"/>
                </a:solidFill>
                <a:latin typeface="Avenir Next Medium"/>
                <a:cs typeface="Avenir Next Medium"/>
                <a:sym typeface="Wingdings"/>
              </a:rPr>
              <a:t>m.s</a:t>
            </a:r>
            <a:r>
              <a:rPr lang="en-US" sz="2000" b="1" baseline="30000" dirty="0" smtClean="0">
                <a:solidFill>
                  <a:srgbClr val="FF0000"/>
                </a:solidFill>
                <a:latin typeface="Avenir Next Medium"/>
                <a:cs typeface="Avenir Next Medium"/>
                <a:sym typeface="Wingdings"/>
              </a:rPr>
              <a:t>-1</a:t>
            </a:r>
            <a:r>
              <a:rPr lang="en-US" sz="2000" b="1" dirty="0" smtClean="0">
                <a:solidFill>
                  <a:srgbClr val="FF0000"/>
                </a:solidFill>
                <a:latin typeface="Avenir Next Medium"/>
                <a:cs typeface="Avenir Next Medium"/>
                <a:sym typeface="Wingdings"/>
              </a:rPr>
              <a:t> </a:t>
            </a:r>
            <a:r>
              <a:rPr lang="en-US" sz="2000" dirty="0">
                <a:solidFill>
                  <a:srgbClr val="1F497D"/>
                </a:solidFill>
                <a:latin typeface="Avenir Next Medium"/>
                <a:cs typeface="Avenir Next Medium"/>
                <a:sym typeface="Wingdings"/>
              </a:rPr>
              <a:t>to </a:t>
            </a:r>
            <a:r>
              <a:rPr lang="en-US" sz="2000" dirty="0" smtClean="0">
                <a:solidFill>
                  <a:srgbClr val="1F497D"/>
                </a:solidFill>
                <a:latin typeface="Avenir Next Medium"/>
                <a:cs typeface="Avenir Next Medium"/>
                <a:sym typeface="Wingdings"/>
              </a:rPr>
              <a:t>facilitate evacuation </a:t>
            </a:r>
            <a:endParaRPr lang="en-GB" sz="2000" dirty="0">
              <a:solidFill>
                <a:srgbClr val="1F497D"/>
              </a:solidFill>
              <a:latin typeface="Avenir Next Medium"/>
              <a:cs typeface="Avenir Next Medium"/>
            </a:endParaRPr>
          </a:p>
        </p:txBody>
      </p:sp>
      <p:sp>
        <p:nvSpPr>
          <p:cNvPr id="87" name="Rectangle 86"/>
          <p:cNvSpPr/>
          <p:nvPr/>
        </p:nvSpPr>
        <p:spPr>
          <a:xfrm>
            <a:off x="2432968" y="2416944"/>
            <a:ext cx="5544616" cy="2304256"/>
          </a:xfrm>
          <a:prstGeom prst="rect">
            <a:avLst/>
          </a:prstGeom>
          <a:solidFill>
            <a:srgbClr val="FFFFF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Next Medium"/>
              <a:cs typeface="Avenir Next Medium"/>
            </a:endParaRPr>
          </a:p>
        </p:txBody>
      </p:sp>
      <p:cxnSp>
        <p:nvCxnSpPr>
          <p:cNvPr id="90" name="Straight Connector 89"/>
          <p:cNvCxnSpPr/>
          <p:nvPr/>
        </p:nvCxnSpPr>
        <p:spPr>
          <a:xfrm flipH="1">
            <a:off x="7425250" y="2632968"/>
            <a:ext cx="1451926" cy="0"/>
          </a:xfrm>
          <a:prstGeom prst="line">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91" name="Group 90"/>
          <p:cNvGrpSpPr/>
          <p:nvPr/>
        </p:nvGrpSpPr>
        <p:grpSpPr>
          <a:xfrm>
            <a:off x="7994425" y="2532878"/>
            <a:ext cx="204274" cy="244106"/>
            <a:chOff x="7596336" y="5389060"/>
            <a:chExt cx="288032" cy="344196"/>
          </a:xfrm>
        </p:grpSpPr>
        <p:sp>
          <p:nvSpPr>
            <p:cNvPr id="92" name="Rectangle 91"/>
            <p:cNvSpPr/>
            <p:nvPr/>
          </p:nvSpPr>
          <p:spPr>
            <a:xfrm>
              <a:off x="7596336" y="5389060"/>
              <a:ext cx="288032" cy="3441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venir Next Medium"/>
                <a:cs typeface="Avenir Next Medium"/>
              </a:endParaRPr>
            </a:p>
          </p:txBody>
        </p:sp>
        <p:cxnSp>
          <p:nvCxnSpPr>
            <p:cNvPr id="93" name="Straight Connector 92"/>
            <p:cNvCxnSpPr/>
            <p:nvPr/>
          </p:nvCxnSpPr>
          <p:spPr>
            <a:xfrm flipH="1">
              <a:off x="7596336" y="5424169"/>
              <a:ext cx="246838" cy="0"/>
            </a:xfrm>
            <a:prstGeom prst="line">
              <a:avLst/>
            </a:prstGeom>
            <a:ln w="19050"/>
          </p:spPr>
          <p:style>
            <a:lnRef idx="1">
              <a:schemeClr val="dk1"/>
            </a:lnRef>
            <a:fillRef idx="0">
              <a:schemeClr val="dk1"/>
            </a:fillRef>
            <a:effectRef idx="0">
              <a:schemeClr val="dk1"/>
            </a:effectRef>
            <a:fontRef idx="minor">
              <a:schemeClr val="tx1"/>
            </a:fontRef>
          </p:style>
        </p:cxnSp>
        <p:sp>
          <p:nvSpPr>
            <p:cNvPr id="94" name="Oval 93"/>
            <p:cNvSpPr/>
            <p:nvPr/>
          </p:nvSpPr>
          <p:spPr>
            <a:xfrm>
              <a:off x="7809248" y="5389392"/>
              <a:ext cx="67847" cy="69554"/>
            </a:xfrm>
            <a:prstGeom prst="ellips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GB">
                <a:latin typeface="Avenir Next Medium"/>
                <a:cs typeface="Avenir Next Medium"/>
              </a:endParaRPr>
            </a:p>
          </p:txBody>
        </p:sp>
      </p:grpSp>
      <p:cxnSp>
        <p:nvCxnSpPr>
          <p:cNvPr id="95" name="Straight Connector 94"/>
          <p:cNvCxnSpPr/>
          <p:nvPr/>
        </p:nvCxnSpPr>
        <p:spPr>
          <a:xfrm flipH="1">
            <a:off x="632768" y="2632968"/>
            <a:ext cx="2460038" cy="0"/>
          </a:xfrm>
          <a:prstGeom prst="line">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96" name="Group 95"/>
          <p:cNvGrpSpPr/>
          <p:nvPr/>
        </p:nvGrpSpPr>
        <p:grpSpPr>
          <a:xfrm>
            <a:off x="2210055" y="2532878"/>
            <a:ext cx="204274" cy="244106"/>
            <a:chOff x="7596336" y="5389060"/>
            <a:chExt cx="288032" cy="344196"/>
          </a:xfrm>
        </p:grpSpPr>
        <p:sp>
          <p:nvSpPr>
            <p:cNvPr id="97" name="Rectangle 96"/>
            <p:cNvSpPr/>
            <p:nvPr/>
          </p:nvSpPr>
          <p:spPr>
            <a:xfrm>
              <a:off x="7596336" y="5389060"/>
              <a:ext cx="288032" cy="3441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venir Next Medium"/>
                <a:cs typeface="Avenir Next Medium"/>
              </a:endParaRPr>
            </a:p>
          </p:txBody>
        </p:sp>
        <p:cxnSp>
          <p:nvCxnSpPr>
            <p:cNvPr id="98" name="Straight Connector 97"/>
            <p:cNvCxnSpPr/>
            <p:nvPr/>
          </p:nvCxnSpPr>
          <p:spPr>
            <a:xfrm flipH="1">
              <a:off x="7596336" y="5424169"/>
              <a:ext cx="246838" cy="0"/>
            </a:xfrm>
            <a:prstGeom prst="line">
              <a:avLst/>
            </a:prstGeom>
            <a:ln w="19050"/>
          </p:spPr>
          <p:style>
            <a:lnRef idx="1">
              <a:schemeClr val="dk1"/>
            </a:lnRef>
            <a:fillRef idx="0">
              <a:schemeClr val="dk1"/>
            </a:fillRef>
            <a:effectRef idx="0">
              <a:schemeClr val="dk1"/>
            </a:effectRef>
            <a:fontRef idx="minor">
              <a:schemeClr val="tx1"/>
            </a:fontRef>
          </p:style>
        </p:cxnSp>
        <p:sp>
          <p:nvSpPr>
            <p:cNvPr id="99" name="Oval 98"/>
            <p:cNvSpPr/>
            <p:nvPr/>
          </p:nvSpPr>
          <p:spPr>
            <a:xfrm>
              <a:off x="7809248" y="5389392"/>
              <a:ext cx="67847" cy="69554"/>
            </a:xfrm>
            <a:prstGeom prst="ellips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GB">
                <a:latin typeface="Avenir Next Medium"/>
                <a:cs typeface="Avenir Next Medium"/>
              </a:endParaRPr>
            </a:p>
          </p:txBody>
        </p:sp>
      </p:grpSp>
      <p:sp>
        <p:nvSpPr>
          <p:cNvPr id="100" name="Content Placeholder 2"/>
          <p:cNvSpPr txBox="1">
            <a:spLocks/>
          </p:cNvSpPr>
          <p:nvPr/>
        </p:nvSpPr>
        <p:spPr>
          <a:xfrm>
            <a:off x="8193608" y="2344936"/>
            <a:ext cx="936104" cy="288032"/>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100" dirty="0" smtClean="0">
                <a:latin typeface="Avenir Next Medium"/>
                <a:cs typeface="Avenir Next Medium"/>
              </a:rPr>
              <a:t>Air supply</a:t>
            </a:r>
          </a:p>
        </p:txBody>
      </p:sp>
      <p:sp>
        <p:nvSpPr>
          <p:cNvPr id="101" name="Content Placeholder 2"/>
          <p:cNvSpPr txBox="1">
            <a:spLocks/>
          </p:cNvSpPr>
          <p:nvPr/>
        </p:nvSpPr>
        <p:spPr>
          <a:xfrm>
            <a:off x="1784896" y="2128912"/>
            <a:ext cx="936104" cy="288032"/>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100" dirty="0" smtClean="0">
                <a:latin typeface="Avenir Next Medium"/>
                <a:cs typeface="Avenir Next Medium"/>
              </a:rPr>
              <a:t>Air exhaust</a:t>
            </a:r>
          </a:p>
        </p:txBody>
      </p:sp>
      <p:sp>
        <p:nvSpPr>
          <p:cNvPr id="102" name="Rectangle 101"/>
          <p:cNvSpPr/>
          <p:nvPr/>
        </p:nvSpPr>
        <p:spPr>
          <a:xfrm>
            <a:off x="3657104" y="2488952"/>
            <a:ext cx="273999" cy="28803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smtClean="0">
                <a:solidFill>
                  <a:schemeClr val="tx1"/>
                </a:solidFill>
                <a:latin typeface="Avenir Next Medium"/>
                <a:cs typeface="Avenir Next Medium"/>
              </a:rPr>
              <a:t>O2</a:t>
            </a:r>
            <a:endParaRPr lang="en-GB" sz="500" dirty="0">
              <a:solidFill>
                <a:schemeClr val="tx1"/>
              </a:solidFill>
              <a:latin typeface="Avenir Next Medium"/>
              <a:cs typeface="Avenir Next Medium"/>
            </a:endParaRPr>
          </a:p>
        </p:txBody>
      </p:sp>
      <p:sp>
        <p:nvSpPr>
          <p:cNvPr id="103" name="Rectangle 102"/>
          <p:cNvSpPr/>
          <p:nvPr/>
        </p:nvSpPr>
        <p:spPr>
          <a:xfrm>
            <a:off x="4677915" y="2488952"/>
            <a:ext cx="273999" cy="28803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smtClean="0">
                <a:solidFill>
                  <a:schemeClr val="tx1"/>
                </a:solidFill>
                <a:latin typeface="Avenir Next Medium"/>
                <a:cs typeface="Avenir Next Medium"/>
              </a:rPr>
              <a:t>O2</a:t>
            </a:r>
            <a:endParaRPr lang="en-GB" sz="500" dirty="0">
              <a:solidFill>
                <a:schemeClr val="tx1"/>
              </a:solidFill>
              <a:latin typeface="Avenir Next Medium"/>
              <a:cs typeface="Avenir Next Medium"/>
            </a:endParaRPr>
          </a:p>
        </p:txBody>
      </p:sp>
      <p:sp>
        <p:nvSpPr>
          <p:cNvPr id="104" name="Rectangle 103"/>
          <p:cNvSpPr/>
          <p:nvPr/>
        </p:nvSpPr>
        <p:spPr>
          <a:xfrm>
            <a:off x="5705079" y="2488952"/>
            <a:ext cx="273999" cy="28803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smtClean="0">
                <a:solidFill>
                  <a:schemeClr val="tx1"/>
                </a:solidFill>
                <a:latin typeface="Avenir Next Medium"/>
                <a:cs typeface="Avenir Next Medium"/>
              </a:rPr>
              <a:t>O2</a:t>
            </a:r>
            <a:endParaRPr lang="en-GB" sz="500" dirty="0">
              <a:solidFill>
                <a:schemeClr val="tx1"/>
              </a:solidFill>
              <a:latin typeface="Avenir Next Medium"/>
              <a:cs typeface="Avenir Next Medium"/>
            </a:endParaRPr>
          </a:p>
        </p:txBody>
      </p:sp>
      <p:sp>
        <p:nvSpPr>
          <p:cNvPr id="105" name="Rectangle 104"/>
          <p:cNvSpPr/>
          <p:nvPr/>
        </p:nvSpPr>
        <p:spPr>
          <a:xfrm>
            <a:off x="6641183" y="2488952"/>
            <a:ext cx="273999" cy="28803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smtClean="0">
                <a:solidFill>
                  <a:schemeClr val="tx1"/>
                </a:solidFill>
                <a:latin typeface="Avenir Next Medium"/>
                <a:cs typeface="Avenir Next Medium"/>
              </a:rPr>
              <a:t>O2</a:t>
            </a:r>
            <a:endParaRPr lang="en-GB" sz="500" dirty="0">
              <a:solidFill>
                <a:schemeClr val="tx1"/>
              </a:solidFill>
              <a:latin typeface="Avenir Next Medium"/>
              <a:cs typeface="Avenir Next Medium"/>
            </a:endParaRPr>
          </a:p>
        </p:txBody>
      </p:sp>
      <p:sp>
        <p:nvSpPr>
          <p:cNvPr id="106" name="Content Placeholder 2"/>
          <p:cNvSpPr txBox="1">
            <a:spLocks/>
          </p:cNvSpPr>
          <p:nvPr/>
        </p:nvSpPr>
        <p:spPr>
          <a:xfrm>
            <a:off x="1215936" y="2632968"/>
            <a:ext cx="936104" cy="288032"/>
          </a:xfrm>
          <a:prstGeom prst="rect">
            <a:avLst/>
          </a:prstGeom>
        </p:spPr>
        <p:txBody>
          <a:bodyPr vert="horz" lIns="91440" tIns="45720" rIns="91440" bIns="45720" rtlCol="0" anchor="t">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100" dirty="0" smtClean="0">
                <a:latin typeface="Avenir Next Medium"/>
                <a:cs typeface="Avenir Next Medium"/>
              </a:rPr>
              <a:t>25 200 m</a:t>
            </a:r>
            <a:r>
              <a:rPr lang="en-US" sz="1100" baseline="30000" dirty="0" smtClean="0">
                <a:latin typeface="Avenir Next Medium"/>
                <a:cs typeface="Avenir Next Medium"/>
              </a:rPr>
              <a:t>3</a:t>
            </a:r>
            <a:r>
              <a:rPr lang="en-US" sz="1100" dirty="0" smtClean="0">
                <a:latin typeface="Avenir Next Medium"/>
                <a:cs typeface="Avenir Next Medium"/>
              </a:rPr>
              <a:t>/h</a:t>
            </a:r>
          </a:p>
        </p:txBody>
      </p:sp>
      <p:sp>
        <p:nvSpPr>
          <p:cNvPr id="107" name="Content Placeholder 2"/>
          <p:cNvSpPr txBox="1">
            <a:spLocks/>
          </p:cNvSpPr>
          <p:nvPr/>
        </p:nvSpPr>
        <p:spPr>
          <a:xfrm>
            <a:off x="8207896" y="2641352"/>
            <a:ext cx="936104" cy="288032"/>
          </a:xfrm>
          <a:prstGeom prst="rect">
            <a:avLst/>
          </a:prstGeom>
        </p:spPr>
        <p:txBody>
          <a:bodyPr vert="horz" lIns="91440" tIns="45720" rIns="91440" bIns="45720" rtlCol="0" anchor="t">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100" dirty="0" smtClean="0">
                <a:latin typeface="Avenir Next Medium"/>
                <a:cs typeface="Avenir Next Medium"/>
              </a:rPr>
              <a:t>25 200 m</a:t>
            </a:r>
            <a:r>
              <a:rPr lang="en-US" sz="1100" baseline="30000" dirty="0" smtClean="0">
                <a:latin typeface="Avenir Next Medium"/>
                <a:cs typeface="Avenir Next Medium"/>
              </a:rPr>
              <a:t>3</a:t>
            </a:r>
            <a:r>
              <a:rPr lang="en-US" sz="1100" dirty="0" smtClean="0">
                <a:latin typeface="Avenir Next Medium"/>
                <a:cs typeface="Avenir Next Medium"/>
              </a:rPr>
              <a:t>/h</a:t>
            </a:r>
          </a:p>
        </p:txBody>
      </p:sp>
      <p:sp>
        <p:nvSpPr>
          <p:cNvPr id="108" name="Rectangle 107"/>
          <p:cNvSpPr/>
          <p:nvPr/>
        </p:nvSpPr>
        <p:spPr>
          <a:xfrm>
            <a:off x="3663031" y="2494879"/>
            <a:ext cx="273998" cy="288032"/>
          </a:xfrm>
          <a:prstGeom prst="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smtClean="0">
                <a:solidFill>
                  <a:schemeClr val="tx1"/>
                </a:solidFill>
                <a:latin typeface="Avenir Next Medium"/>
                <a:cs typeface="Avenir Next Medium"/>
              </a:rPr>
              <a:t>O2</a:t>
            </a:r>
            <a:endParaRPr lang="en-GB" sz="500" dirty="0">
              <a:solidFill>
                <a:schemeClr val="tx1"/>
              </a:solidFill>
              <a:latin typeface="Avenir Next Medium"/>
              <a:cs typeface="Avenir Next Medium"/>
            </a:endParaRPr>
          </a:p>
        </p:txBody>
      </p:sp>
      <p:sp>
        <p:nvSpPr>
          <p:cNvPr id="109" name="Rectangle 108"/>
          <p:cNvSpPr/>
          <p:nvPr/>
        </p:nvSpPr>
        <p:spPr>
          <a:xfrm>
            <a:off x="4675417" y="2494879"/>
            <a:ext cx="273998" cy="288032"/>
          </a:xfrm>
          <a:prstGeom prst="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smtClean="0">
                <a:solidFill>
                  <a:schemeClr val="tx1"/>
                </a:solidFill>
                <a:latin typeface="Avenir Next Medium"/>
                <a:cs typeface="Avenir Next Medium"/>
              </a:rPr>
              <a:t>O2</a:t>
            </a:r>
            <a:endParaRPr lang="en-GB" sz="500" dirty="0">
              <a:solidFill>
                <a:schemeClr val="tx1"/>
              </a:solidFill>
              <a:latin typeface="Avenir Next Medium"/>
              <a:cs typeface="Avenir Next Medium"/>
            </a:endParaRPr>
          </a:p>
        </p:txBody>
      </p:sp>
      <p:sp>
        <p:nvSpPr>
          <p:cNvPr id="110" name="Rectangle 109"/>
          <p:cNvSpPr/>
          <p:nvPr/>
        </p:nvSpPr>
        <p:spPr>
          <a:xfrm>
            <a:off x="5704696" y="2486413"/>
            <a:ext cx="273998" cy="288032"/>
          </a:xfrm>
          <a:prstGeom prst="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smtClean="0">
                <a:solidFill>
                  <a:schemeClr val="tx1"/>
                </a:solidFill>
                <a:latin typeface="Avenir Next Medium"/>
                <a:cs typeface="Avenir Next Medium"/>
              </a:rPr>
              <a:t>O2</a:t>
            </a:r>
            <a:endParaRPr lang="en-GB" sz="500" dirty="0">
              <a:solidFill>
                <a:schemeClr val="tx1"/>
              </a:solidFill>
              <a:latin typeface="Avenir Next Medium"/>
              <a:cs typeface="Avenir Next Medium"/>
            </a:endParaRPr>
          </a:p>
        </p:txBody>
      </p:sp>
      <p:sp>
        <p:nvSpPr>
          <p:cNvPr id="111" name="Rectangle 110"/>
          <p:cNvSpPr/>
          <p:nvPr/>
        </p:nvSpPr>
        <p:spPr>
          <a:xfrm>
            <a:off x="6644994" y="2486413"/>
            <a:ext cx="273998" cy="288032"/>
          </a:xfrm>
          <a:prstGeom prst="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smtClean="0">
                <a:solidFill>
                  <a:schemeClr val="tx1"/>
                </a:solidFill>
                <a:latin typeface="Avenir Next Medium"/>
                <a:cs typeface="Avenir Next Medium"/>
              </a:rPr>
              <a:t>O2</a:t>
            </a:r>
            <a:endParaRPr lang="en-GB" sz="500" dirty="0">
              <a:solidFill>
                <a:schemeClr val="tx1"/>
              </a:solidFill>
              <a:latin typeface="Avenir Next Medium"/>
              <a:cs typeface="Avenir Next Medium"/>
            </a:endParaRPr>
          </a:p>
        </p:txBody>
      </p:sp>
      <p:sp>
        <p:nvSpPr>
          <p:cNvPr id="113" name="Down Arrow 112"/>
          <p:cNvSpPr/>
          <p:nvPr/>
        </p:nvSpPr>
        <p:spPr>
          <a:xfrm rot="5400000">
            <a:off x="7079780" y="2455420"/>
            <a:ext cx="207594" cy="37423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4" name="Cloud 113"/>
          <p:cNvSpPr/>
          <p:nvPr/>
        </p:nvSpPr>
        <p:spPr>
          <a:xfrm>
            <a:off x="5196260" y="3728968"/>
            <a:ext cx="288032" cy="216024"/>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Cloud 114"/>
          <p:cNvSpPr/>
          <p:nvPr/>
        </p:nvSpPr>
        <p:spPr>
          <a:xfrm>
            <a:off x="4980236" y="3728968"/>
            <a:ext cx="288032" cy="216024"/>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7" name="Picture 116"/>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7572524" y="2936880"/>
            <a:ext cx="360040" cy="360040"/>
          </a:xfrm>
          <a:prstGeom prst="rect">
            <a:avLst/>
          </a:prstGeom>
        </p:spPr>
      </p:pic>
      <p:pic>
        <p:nvPicPr>
          <p:cNvPr id="118" name="Picture 1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964012" y="4017000"/>
            <a:ext cx="504056" cy="504056"/>
          </a:xfrm>
          <a:prstGeom prst="rect">
            <a:avLst/>
          </a:prstGeom>
        </p:spPr>
      </p:pic>
      <p:pic>
        <p:nvPicPr>
          <p:cNvPr id="119" name="Picture 1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40076" y="4017000"/>
            <a:ext cx="504056" cy="504056"/>
          </a:xfrm>
          <a:prstGeom prst="rect">
            <a:avLst/>
          </a:prstGeom>
        </p:spPr>
      </p:pic>
      <p:pic>
        <p:nvPicPr>
          <p:cNvPr id="120" name="Picture 11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48388" y="4017000"/>
            <a:ext cx="504056" cy="504056"/>
          </a:xfrm>
          <a:prstGeom prst="rect">
            <a:avLst/>
          </a:prstGeom>
        </p:spPr>
      </p:pic>
      <p:pic>
        <p:nvPicPr>
          <p:cNvPr id="121" name="Picture 12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96460" y="4017000"/>
            <a:ext cx="504056" cy="504056"/>
          </a:xfrm>
          <a:prstGeom prst="rect">
            <a:avLst/>
          </a:prstGeom>
        </p:spPr>
      </p:pic>
      <p:pic>
        <p:nvPicPr>
          <p:cNvPr id="39" name="Picture 3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794281" y="4017000"/>
            <a:ext cx="955487" cy="557037"/>
          </a:xfrm>
          <a:prstGeom prst="rect">
            <a:avLst/>
          </a:prstGeom>
        </p:spPr>
      </p:pic>
      <p:sp>
        <p:nvSpPr>
          <p:cNvPr id="40" name="Rectangle 39"/>
          <p:cNvSpPr/>
          <p:nvPr/>
        </p:nvSpPr>
        <p:spPr>
          <a:xfrm>
            <a:off x="-27894" y="48288"/>
            <a:ext cx="834099"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Introduction</a:t>
            </a:r>
          </a:p>
        </p:txBody>
      </p:sp>
      <p:sp>
        <p:nvSpPr>
          <p:cNvPr id="41" name="Rectangle 40"/>
          <p:cNvSpPr/>
          <p:nvPr/>
        </p:nvSpPr>
        <p:spPr>
          <a:xfrm>
            <a:off x="879939" y="48288"/>
            <a:ext cx="2664333"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ESS ODH Safety process and implementation</a:t>
            </a:r>
          </a:p>
        </p:txBody>
      </p:sp>
      <p:sp>
        <p:nvSpPr>
          <p:cNvPr id="42" name="Rectangle 41"/>
          <p:cNvSpPr/>
          <p:nvPr/>
        </p:nvSpPr>
        <p:spPr>
          <a:xfrm>
            <a:off x="5289664" y="48288"/>
            <a:ext cx="1736373" cy="230832"/>
          </a:xfrm>
          <a:prstGeom prst="rect">
            <a:avLst/>
          </a:prstGeom>
        </p:spPr>
        <p:txBody>
          <a:bodyPr wrap="none">
            <a:spAutoFit/>
          </a:bodyPr>
          <a:lstStyle/>
          <a:p>
            <a:r>
              <a:rPr lang="en-US" sz="900" dirty="0" smtClean="0">
                <a:solidFill>
                  <a:srgbClr val="1F497D">
                    <a:alpha val="20000"/>
                  </a:srgbClr>
                </a:solidFill>
                <a:latin typeface="Avenir Next Medium"/>
                <a:cs typeface="Avenir Next Medium"/>
              </a:rPr>
              <a:t>Results from CFD simulations</a:t>
            </a:r>
            <a:endParaRPr lang="en-US" sz="900" dirty="0">
              <a:solidFill>
                <a:srgbClr val="1F497D">
                  <a:alpha val="20000"/>
                </a:srgbClr>
              </a:solidFill>
              <a:latin typeface="Avenir Next Medium"/>
              <a:cs typeface="Avenir Next Medium"/>
            </a:endParaRPr>
          </a:p>
        </p:txBody>
      </p:sp>
      <p:sp>
        <p:nvSpPr>
          <p:cNvPr id="43" name="Rectangle 42"/>
          <p:cNvSpPr/>
          <p:nvPr/>
        </p:nvSpPr>
        <p:spPr>
          <a:xfrm>
            <a:off x="3442146" y="48288"/>
            <a:ext cx="1764922" cy="230832"/>
          </a:xfrm>
          <a:prstGeom prst="rect">
            <a:avLst/>
          </a:prstGeom>
        </p:spPr>
        <p:txBody>
          <a:bodyPr wrap="none">
            <a:spAutoFit/>
          </a:bodyPr>
          <a:lstStyle/>
          <a:p>
            <a:r>
              <a:rPr lang="en-US" sz="900" dirty="0">
                <a:solidFill>
                  <a:srgbClr val="1F497D"/>
                </a:solidFill>
                <a:latin typeface="Avenir Next Medium"/>
                <a:cs typeface="Avenir Next Medium"/>
              </a:rPr>
              <a:t>ODH in the accelerator tunnel</a:t>
            </a:r>
          </a:p>
        </p:txBody>
      </p:sp>
      <p:sp>
        <p:nvSpPr>
          <p:cNvPr id="44" name="Rectangle 43"/>
          <p:cNvSpPr/>
          <p:nvPr/>
        </p:nvSpPr>
        <p:spPr>
          <a:xfrm>
            <a:off x="7078849" y="48288"/>
            <a:ext cx="2069797" cy="230832"/>
          </a:xfrm>
          <a:prstGeom prst="rect">
            <a:avLst/>
          </a:prstGeom>
        </p:spPr>
        <p:txBody>
          <a:bodyPr wrap="none">
            <a:spAutoFit/>
          </a:bodyPr>
          <a:lstStyle/>
          <a:p>
            <a:r>
              <a:rPr lang="en-US" sz="900" dirty="0" smtClean="0">
                <a:solidFill>
                  <a:srgbClr val="1F497D">
                    <a:alpha val="20000"/>
                  </a:srgbClr>
                </a:solidFill>
                <a:latin typeface="Avenir Next Medium"/>
                <a:cs typeface="Avenir Next Medium"/>
              </a:rPr>
              <a:t>Upcoming activities and challenges</a:t>
            </a:r>
            <a:endParaRPr lang="en-US" sz="900" dirty="0">
              <a:solidFill>
                <a:srgbClr val="1F497D">
                  <a:alpha val="20000"/>
                </a:srgbClr>
              </a:solidFill>
              <a:latin typeface="Avenir Next Medium"/>
              <a:cs typeface="Avenir Next Medium"/>
            </a:endParaRPr>
          </a:p>
        </p:txBody>
      </p:sp>
      <p:cxnSp>
        <p:nvCxnSpPr>
          <p:cNvPr id="45" name="Straight Connector 44"/>
          <p:cNvCxnSpPr/>
          <p:nvPr/>
        </p:nvCxnSpPr>
        <p:spPr>
          <a:xfrm>
            <a:off x="34266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830153"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52287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7013429"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0054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500"/>
                                        <p:tgtEl>
                                          <p:spTgt spid="6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fade">
                                      <p:cBhvr>
                                        <p:cTn id="15" dur="500"/>
                                        <p:tgtEl>
                                          <p:spTgt spid="82"/>
                                        </p:tgtEl>
                                      </p:cBhvr>
                                    </p:animEffect>
                                  </p:childTnLst>
                                </p:cTn>
                              </p:par>
                              <p:par>
                                <p:cTn id="16" presetID="10" presetClass="entr" presetSubtype="0" repeatCount="indefinite" fill="hold" grpId="0" nodeType="withEffect">
                                  <p:stCondLst>
                                    <p:cond delay="1000"/>
                                  </p:stCondLst>
                                  <p:childTnLst>
                                    <p:set>
                                      <p:cBhvr>
                                        <p:cTn id="17" dur="1" fill="hold">
                                          <p:stCondLst>
                                            <p:cond delay="0"/>
                                          </p:stCondLst>
                                        </p:cTn>
                                        <p:tgtEl>
                                          <p:spTgt spid="108"/>
                                        </p:tgtEl>
                                        <p:attrNameLst>
                                          <p:attrName>style.visibility</p:attrName>
                                        </p:attrNameLst>
                                      </p:cBhvr>
                                      <p:to>
                                        <p:strVal val="visible"/>
                                      </p:to>
                                    </p:set>
                                    <p:animEffect transition="in" filter="fade">
                                      <p:cBhvr>
                                        <p:cTn id="18" dur="1000"/>
                                        <p:tgtEl>
                                          <p:spTgt spid="108"/>
                                        </p:tgtEl>
                                      </p:cBhvr>
                                    </p:animEffect>
                                  </p:childTnLst>
                                </p:cTn>
                              </p:par>
                              <p:par>
                                <p:cTn id="19" presetID="10" presetClass="entr" presetSubtype="0" repeatCount="indefinite" fill="hold" grpId="0" nodeType="withEffect">
                                  <p:stCondLst>
                                    <p:cond delay="1000"/>
                                  </p:stCondLst>
                                  <p:childTnLst>
                                    <p:set>
                                      <p:cBhvr>
                                        <p:cTn id="20" dur="1" fill="hold">
                                          <p:stCondLst>
                                            <p:cond delay="0"/>
                                          </p:stCondLst>
                                        </p:cTn>
                                        <p:tgtEl>
                                          <p:spTgt spid="109"/>
                                        </p:tgtEl>
                                        <p:attrNameLst>
                                          <p:attrName>style.visibility</p:attrName>
                                        </p:attrNameLst>
                                      </p:cBhvr>
                                      <p:to>
                                        <p:strVal val="visible"/>
                                      </p:to>
                                    </p:set>
                                    <p:animEffect transition="in" filter="fade">
                                      <p:cBhvr>
                                        <p:cTn id="21" dur="1000"/>
                                        <p:tgtEl>
                                          <p:spTgt spid="109"/>
                                        </p:tgtEl>
                                      </p:cBhvr>
                                    </p:animEffect>
                                  </p:childTnLst>
                                </p:cTn>
                              </p:par>
                              <p:par>
                                <p:cTn id="22" presetID="10" presetClass="entr" presetSubtype="0" repeatCount="indefinite" fill="hold" grpId="0" nodeType="withEffect">
                                  <p:stCondLst>
                                    <p:cond delay="1000"/>
                                  </p:stCondLst>
                                  <p:childTnLst>
                                    <p:set>
                                      <p:cBhvr>
                                        <p:cTn id="23" dur="1" fill="hold">
                                          <p:stCondLst>
                                            <p:cond delay="0"/>
                                          </p:stCondLst>
                                        </p:cTn>
                                        <p:tgtEl>
                                          <p:spTgt spid="110"/>
                                        </p:tgtEl>
                                        <p:attrNameLst>
                                          <p:attrName>style.visibility</p:attrName>
                                        </p:attrNameLst>
                                      </p:cBhvr>
                                      <p:to>
                                        <p:strVal val="visible"/>
                                      </p:to>
                                    </p:set>
                                    <p:animEffect transition="in" filter="fade">
                                      <p:cBhvr>
                                        <p:cTn id="24" dur="1000"/>
                                        <p:tgtEl>
                                          <p:spTgt spid="110"/>
                                        </p:tgtEl>
                                      </p:cBhvr>
                                    </p:animEffect>
                                  </p:childTnLst>
                                </p:cTn>
                              </p:par>
                              <p:par>
                                <p:cTn id="25" presetID="10" presetClass="entr" presetSubtype="0" repeatCount="indefinite" fill="hold" grpId="0" nodeType="withEffect">
                                  <p:stCondLst>
                                    <p:cond delay="1000"/>
                                  </p:stCondLst>
                                  <p:childTnLst>
                                    <p:set>
                                      <p:cBhvr>
                                        <p:cTn id="26" dur="1" fill="hold">
                                          <p:stCondLst>
                                            <p:cond delay="0"/>
                                          </p:stCondLst>
                                        </p:cTn>
                                        <p:tgtEl>
                                          <p:spTgt spid="111"/>
                                        </p:tgtEl>
                                        <p:attrNameLst>
                                          <p:attrName>style.visibility</p:attrName>
                                        </p:attrNameLst>
                                      </p:cBhvr>
                                      <p:to>
                                        <p:strVal val="visible"/>
                                      </p:to>
                                    </p:set>
                                    <p:animEffect transition="in" filter="fade">
                                      <p:cBhvr>
                                        <p:cTn id="27" dur="1000"/>
                                        <p:tgtEl>
                                          <p:spTgt spid="111"/>
                                        </p:tgtEl>
                                      </p:cBhvr>
                                    </p:animEffect>
                                  </p:childTnLst>
                                </p:cTn>
                              </p:par>
                            </p:childTnLst>
                          </p:cTn>
                        </p:par>
                      </p:childTnLst>
                    </p:cTn>
                  </p:par>
                  <p:par>
                    <p:cTn id="28" fill="hold">
                      <p:stCondLst>
                        <p:cond delay="indefinite"/>
                      </p:stCondLst>
                      <p:childTnLst>
                        <p:par>
                          <p:cTn id="29" fill="hold">
                            <p:stCondLst>
                              <p:cond delay="0"/>
                            </p:stCondLst>
                            <p:childTnLst>
                              <p:par>
                                <p:cTn id="30" presetID="0" presetClass="path" presetSubtype="0" repeatCount="indefinite" accel="50000" decel="50000" fill="hold" grpId="0" nodeType="clickEffect">
                                  <p:stCondLst>
                                    <p:cond delay="0"/>
                                  </p:stCondLst>
                                  <p:childTnLst>
                                    <p:animMotion origin="layout" path="M 7.5E-6 2.59259E-6 L -0.50399 2.59259E-6 " pathEditMode="relative" ptsTypes="AA">
                                      <p:cBhvr>
                                        <p:cTn id="31" dur="2000" fill="hold"/>
                                        <p:tgtEl>
                                          <p:spTgt spid="113"/>
                                        </p:tgtEl>
                                        <p:attrNameLst>
                                          <p:attrName>ppt_x</p:attrName>
                                          <p:attrName>ppt_y</p:attrName>
                                        </p:attrNameLst>
                                      </p:cBhvr>
                                    </p:animMotion>
                                  </p:childTnLst>
                                </p:cTn>
                              </p:par>
                              <p:par>
                                <p:cTn id="32" presetID="10" presetClass="entr" presetSubtype="0" fill="hold" grpId="1" nodeType="withEffect">
                                  <p:stCondLst>
                                    <p:cond delay="0"/>
                                  </p:stCondLst>
                                  <p:childTnLst>
                                    <p:set>
                                      <p:cBhvr>
                                        <p:cTn id="33" dur="1" fill="hold">
                                          <p:stCondLst>
                                            <p:cond delay="0"/>
                                          </p:stCondLst>
                                        </p:cTn>
                                        <p:tgtEl>
                                          <p:spTgt spid="115"/>
                                        </p:tgtEl>
                                        <p:attrNameLst>
                                          <p:attrName>style.visibility</p:attrName>
                                        </p:attrNameLst>
                                      </p:cBhvr>
                                      <p:to>
                                        <p:strVal val="visible"/>
                                      </p:to>
                                    </p:set>
                                    <p:animEffect transition="in" filter="fade">
                                      <p:cBhvr>
                                        <p:cTn id="34" dur="500"/>
                                        <p:tgtEl>
                                          <p:spTgt spid="115"/>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114"/>
                                        </p:tgtEl>
                                        <p:attrNameLst>
                                          <p:attrName>style.visibility</p:attrName>
                                        </p:attrNameLst>
                                      </p:cBhvr>
                                      <p:to>
                                        <p:strVal val="visible"/>
                                      </p:to>
                                    </p:set>
                                    <p:animEffect transition="in" filter="fade">
                                      <p:cBhvr>
                                        <p:cTn id="37" dur="500"/>
                                        <p:tgtEl>
                                          <p:spTgt spid="114"/>
                                        </p:tgtEl>
                                      </p:cBhvr>
                                    </p:animEffect>
                                  </p:childTnLst>
                                </p:cTn>
                              </p:par>
                              <p:par>
                                <p:cTn id="38" presetID="0" presetClass="path" presetSubtype="0" repeatCount="indefinite" accel="50000" decel="50000" fill="hold" grpId="0" nodeType="withEffect">
                                  <p:stCondLst>
                                    <p:cond delay="0"/>
                                  </p:stCondLst>
                                  <p:childTnLst>
                                    <p:animMotion origin="layout" path="M 0 0 C 0.02465 -0.07384 0.04948 -0.14768 0 -0.175 C -0.04948 -0.20231 -0.24739 -0.16666 -0.29653 -0.16389 " pathEditMode="relative" ptsTypes="aaA">
                                      <p:cBhvr>
                                        <p:cTn id="39" dur="2000" fill="hold"/>
                                        <p:tgtEl>
                                          <p:spTgt spid="115"/>
                                        </p:tgtEl>
                                        <p:attrNameLst>
                                          <p:attrName>ppt_x</p:attrName>
                                          <p:attrName>ppt_y</p:attrName>
                                        </p:attrNameLst>
                                      </p:cBhvr>
                                    </p:animMotion>
                                  </p:childTnLst>
                                </p:cTn>
                              </p:par>
                              <p:par>
                                <p:cTn id="40" presetID="0" presetClass="path" presetSubtype="0" repeatCount="indefinite" accel="50000" decel="50000" fill="hold" grpId="0" nodeType="withEffect">
                                  <p:stCondLst>
                                    <p:cond delay="0"/>
                                  </p:stCondLst>
                                  <p:childTnLst>
                                    <p:animMotion origin="layout" path="M 0 0 C 0.02465 -0.07384 0.04948 -0.14768 0 -0.175 C -0.04948 -0.20231 -0.24739 -0.16666 -0.29653 -0.16389 " pathEditMode="relative" ptsTypes="aaA">
                                      <p:cBhvr>
                                        <p:cTn id="41" dur="2000" fill="hold"/>
                                        <p:tgtEl>
                                          <p:spTgt spid="114"/>
                                        </p:tgtEl>
                                        <p:attrNameLst>
                                          <p:attrName>ppt_x</p:attrName>
                                          <p:attrName>ppt_y</p:attrName>
                                        </p:attrNameLst>
                                      </p:cBhvr>
                                    </p:animMotion>
                                  </p:childTnLst>
                                </p:cTn>
                              </p:par>
                              <p:par>
                                <p:cTn id="42" presetID="10" presetClass="entr" presetSubtype="0" repeatCount="indefinite" fill="hold" nodeType="withEffect">
                                  <p:stCondLst>
                                    <p:cond delay="1000"/>
                                  </p:stCondLst>
                                  <p:childTnLst>
                                    <p:set>
                                      <p:cBhvr>
                                        <p:cTn id="43" dur="1" fill="hold">
                                          <p:stCondLst>
                                            <p:cond delay="0"/>
                                          </p:stCondLst>
                                        </p:cTn>
                                        <p:tgtEl>
                                          <p:spTgt spid="117"/>
                                        </p:tgtEl>
                                        <p:attrNameLst>
                                          <p:attrName>style.visibility</p:attrName>
                                        </p:attrNameLst>
                                      </p:cBhvr>
                                      <p:to>
                                        <p:strVal val="visible"/>
                                      </p:to>
                                    </p:set>
                                    <p:animEffect transition="in" filter="fade">
                                      <p:cBhvr>
                                        <p:cTn id="44" dur="10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82" grpId="0"/>
      <p:bldP spid="108" grpId="0" animBg="1"/>
      <p:bldP spid="109" grpId="0" animBg="1"/>
      <p:bldP spid="110" grpId="0" animBg="1"/>
      <p:bldP spid="111" grpId="0" animBg="1"/>
      <p:bldP spid="113" grpId="0" animBg="1"/>
      <p:bldP spid="114" grpId="0" animBg="1"/>
      <p:bldP spid="114" grpId="1" animBg="1"/>
      <p:bldP spid="115" grpId="0" animBg="1"/>
      <p:bldP spid="115" grpId="1"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p:cNvGrpSpPr/>
          <p:nvPr/>
        </p:nvGrpSpPr>
        <p:grpSpPr>
          <a:xfrm>
            <a:off x="6064662" y="1782584"/>
            <a:ext cx="2482644" cy="2007096"/>
            <a:chOff x="359450" y="0"/>
            <a:chExt cx="8171490" cy="6606249"/>
          </a:xfrm>
        </p:grpSpPr>
        <p:pic>
          <p:nvPicPr>
            <p:cNvPr id="17" name="Picture 16" descr="Oxygen at DP.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9450" y="0"/>
              <a:ext cx="8171489" cy="3370593"/>
            </a:xfrm>
            <a:prstGeom prst="rect">
              <a:avLst/>
            </a:prstGeom>
          </p:spPr>
        </p:pic>
        <p:pic>
          <p:nvPicPr>
            <p:cNvPr id="18" name="Picture 17" descr="Temp at D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0294" y="3370594"/>
              <a:ext cx="8050646" cy="3235655"/>
            </a:xfrm>
            <a:prstGeom prst="rect">
              <a:avLst/>
            </a:prstGeom>
          </p:spPr>
        </p:pic>
      </p:grpSp>
      <p:sp>
        <p:nvSpPr>
          <p:cNvPr id="21" name="Rectangle 20"/>
          <p:cNvSpPr/>
          <p:nvPr/>
        </p:nvSpPr>
        <p:spPr>
          <a:xfrm>
            <a:off x="364273" y="297934"/>
            <a:ext cx="8460059" cy="830997"/>
          </a:xfrm>
          <a:prstGeom prst="rect">
            <a:avLst/>
          </a:prstGeom>
        </p:spPr>
        <p:txBody>
          <a:bodyPr wrap="square">
            <a:spAutoFit/>
          </a:bodyPr>
          <a:lstStyle/>
          <a:p>
            <a:r>
              <a:rPr lang="en-US" sz="2800" b="1" dirty="0" smtClean="0">
                <a:solidFill>
                  <a:schemeClr val="tx2"/>
                </a:solidFill>
                <a:latin typeface="Avenir Next Medium"/>
                <a:cs typeface="Avenir Next Medium"/>
              </a:rPr>
              <a:t>Accelerator tunnel</a:t>
            </a:r>
          </a:p>
          <a:p>
            <a:r>
              <a:rPr lang="en-US" sz="2000" b="1" dirty="0" smtClean="0">
                <a:solidFill>
                  <a:schemeClr val="tx2"/>
                </a:solidFill>
                <a:latin typeface="Avenir Next Medium"/>
                <a:cs typeface="Avenir Next Medium"/>
              </a:rPr>
              <a:t>ODH studies – CFD simulation of helium discharge</a:t>
            </a:r>
            <a:endParaRPr lang="sv-SE" sz="1400" dirty="0"/>
          </a:p>
        </p:txBody>
      </p:sp>
      <p:sp>
        <p:nvSpPr>
          <p:cNvPr id="23" name="Rettangolo 40"/>
          <p:cNvSpPr/>
          <p:nvPr/>
        </p:nvSpPr>
        <p:spPr>
          <a:xfrm>
            <a:off x="7128393" y="6611779"/>
            <a:ext cx="2015607" cy="230832"/>
          </a:xfrm>
          <a:prstGeom prst="rect">
            <a:avLst/>
          </a:prstGeom>
        </p:spPr>
        <p:txBody>
          <a:bodyPr wrap="none">
            <a:spAutoFit/>
          </a:bodyPr>
          <a:lstStyle/>
          <a:p>
            <a:pPr>
              <a:spcBef>
                <a:spcPct val="0"/>
              </a:spcBef>
            </a:pPr>
            <a:r>
              <a:rPr lang="en-GB" sz="900" cap="all" dirty="0" smtClean="0">
                <a:solidFill>
                  <a:srgbClr val="1F497D"/>
                </a:solidFill>
                <a:latin typeface="Avenir Next Medium"/>
                <a:cs typeface="Avenir Next Medium"/>
              </a:rPr>
              <a:t>Acknowledgement : E.LUNDH</a:t>
            </a:r>
            <a:endParaRPr lang="en-GB" sz="900" cap="all" dirty="0">
              <a:solidFill>
                <a:srgbClr val="1F497D"/>
              </a:solidFill>
              <a:latin typeface="Avenir Next Medium"/>
              <a:cs typeface="Avenir Next Medium"/>
            </a:endParaRPr>
          </a:p>
        </p:txBody>
      </p:sp>
      <p:sp>
        <p:nvSpPr>
          <p:cNvPr id="24" name="Rectangle 23"/>
          <p:cNvSpPr/>
          <p:nvPr/>
        </p:nvSpPr>
        <p:spPr>
          <a:xfrm>
            <a:off x="-10947" y="1820724"/>
            <a:ext cx="491240" cy="369332"/>
          </a:xfrm>
          <a:prstGeom prst="rect">
            <a:avLst/>
          </a:prstGeom>
        </p:spPr>
        <p:txBody>
          <a:bodyPr wrap="none">
            <a:spAutoFit/>
          </a:bodyPr>
          <a:lstStyle/>
          <a:p>
            <a:pPr marL="342900" indent="-342900">
              <a:buFont typeface="+mj-ea"/>
              <a:buAutoNum type="circleNumDbPlain"/>
            </a:pPr>
            <a:r>
              <a:rPr lang="en-GB" dirty="0">
                <a:solidFill>
                  <a:srgbClr val="1F497D"/>
                </a:solidFill>
                <a:latin typeface="Calibri"/>
                <a:cs typeface="Calibri"/>
              </a:rPr>
              <a:t> </a:t>
            </a:r>
            <a:endParaRPr lang="en-US" dirty="0">
              <a:solidFill>
                <a:srgbClr val="1F497D"/>
              </a:solidFill>
              <a:latin typeface="Calibri"/>
              <a:cs typeface="Calibri"/>
            </a:endParaRPr>
          </a:p>
        </p:txBody>
      </p:sp>
      <p:sp>
        <p:nvSpPr>
          <p:cNvPr id="25" name="Rectangle 24"/>
          <p:cNvSpPr/>
          <p:nvPr/>
        </p:nvSpPr>
        <p:spPr>
          <a:xfrm>
            <a:off x="395536" y="1782584"/>
            <a:ext cx="5616624" cy="923330"/>
          </a:xfrm>
          <a:prstGeom prst="rect">
            <a:avLst/>
          </a:prstGeom>
        </p:spPr>
        <p:txBody>
          <a:bodyPr wrap="square">
            <a:spAutoFit/>
          </a:bodyPr>
          <a:lstStyle/>
          <a:p>
            <a:r>
              <a:rPr lang="en-US" b="1" dirty="0" smtClean="0">
                <a:solidFill>
                  <a:srgbClr val="1F497D"/>
                </a:solidFill>
                <a:latin typeface="Avenir Next Medium"/>
                <a:cs typeface="Avenir Next Medium"/>
              </a:rPr>
              <a:t>Temperature and O</a:t>
            </a:r>
            <a:r>
              <a:rPr lang="en-US" b="1" baseline="-25000" dirty="0" smtClean="0">
                <a:solidFill>
                  <a:srgbClr val="1F497D"/>
                </a:solidFill>
                <a:latin typeface="Avenir Next Medium"/>
                <a:cs typeface="Avenir Next Medium"/>
              </a:rPr>
              <a:t>2</a:t>
            </a:r>
            <a:r>
              <a:rPr lang="en-US" b="1" dirty="0" smtClean="0">
                <a:solidFill>
                  <a:srgbClr val="1F497D"/>
                </a:solidFill>
                <a:latin typeface="Avenir Next Medium"/>
                <a:cs typeface="Avenir Next Medium"/>
              </a:rPr>
              <a:t> concentration </a:t>
            </a:r>
            <a:r>
              <a:rPr lang="en-US" dirty="0" smtClean="0">
                <a:solidFill>
                  <a:srgbClr val="1F497D"/>
                </a:solidFill>
                <a:latin typeface="Avenir Next Medium"/>
                <a:cs typeface="Avenir Next Medium"/>
              </a:rPr>
              <a:t>need to be evaluated locally (</a:t>
            </a:r>
            <a:r>
              <a:rPr lang="en-US" dirty="0" smtClean="0">
                <a:solidFill>
                  <a:srgbClr val="2F5897"/>
                </a:solidFill>
                <a:latin typeface="Avenir Next Medium"/>
                <a:cs typeface="Avenir Next Medium"/>
              </a:rPr>
              <a:t>close</a:t>
            </a:r>
            <a:r>
              <a:rPr lang="en-US" dirty="0" smtClean="0">
                <a:solidFill>
                  <a:srgbClr val="1F497D"/>
                </a:solidFill>
                <a:latin typeface="Avenir Next Medium"/>
                <a:cs typeface="Avenir Next Medium"/>
              </a:rPr>
              <a:t> to the He discharge points) as well as pressure rise</a:t>
            </a:r>
            <a:endParaRPr lang="en-GB" dirty="0" smtClean="0">
              <a:solidFill>
                <a:srgbClr val="1F497D"/>
              </a:solidFill>
              <a:latin typeface="Avenir Next Medium"/>
              <a:cs typeface="Avenir Next Medium"/>
            </a:endParaRPr>
          </a:p>
        </p:txBody>
      </p:sp>
      <p:sp>
        <p:nvSpPr>
          <p:cNvPr id="26" name="Rectangle 25"/>
          <p:cNvSpPr/>
          <p:nvPr/>
        </p:nvSpPr>
        <p:spPr>
          <a:xfrm>
            <a:off x="-10947" y="3126958"/>
            <a:ext cx="491240" cy="369332"/>
          </a:xfrm>
          <a:prstGeom prst="rect">
            <a:avLst/>
          </a:prstGeom>
        </p:spPr>
        <p:txBody>
          <a:bodyPr wrap="none">
            <a:spAutoFit/>
          </a:bodyPr>
          <a:lstStyle/>
          <a:p>
            <a:pPr marL="342900" indent="-342900">
              <a:buFont typeface="+mj-ea"/>
              <a:buAutoNum type="circleNumDbPlain" startAt="2"/>
            </a:pPr>
            <a:r>
              <a:rPr lang="en-GB" dirty="0">
                <a:solidFill>
                  <a:srgbClr val="1F497D"/>
                </a:solidFill>
                <a:latin typeface="Calibri"/>
                <a:cs typeface="Calibri"/>
              </a:rPr>
              <a:t> </a:t>
            </a:r>
            <a:endParaRPr lang="en-US" dirty="0">
              <a:solidFill>
                <a:srgbClr val="1F497D"/>
              </a:solidFill>
              <a:latin typeface="Calibri"/>
              <a:cs typeface="Calibri"/>
            </a:endParaRPr>
          </a:p>
        </p:txBody>
      </p:sp>
      <p:sp>
        <p:nvSpPr>
          <p:cNvPr id="27" name="Rectangle 26"/>
          <p:cNvSpPr/>
          <p:nvPr/>
        </p:nvSpPr>
        <p:spPr>
          <a:xfrm>
            <a:off x="395536" y="3068498"/>
            <a:ext cx="5544616" cy="646331"/>
          </a:xfrm>
          <a:prstGeom prst="rect">
            <a:avLst/>
          </a:prstGeom>
        </p:spPr>
        <p:txBody>
          <a:bodyPr wrap="square">
            <a:spAutoFit/>
          </a:bodyPr>
          <a:lstStyle/>
          <a:p>
            <a:r>
              <a:rPr lang="en-US" dirty="0" smtClean="0">
                <a:solidFill>
                  <a:srgbClr val="1F497D"/>
                </a:solidFill>
                <a:latin typeface="Avenir Next Medium"/>
                <a:cs typeface="Avenir Next Medium"/>
              </a:rPr>
              <a:t>Assessment of </a:t>
            </a:r>
            <a:r>
              <a:rPr lang="en-US" b="1" dirty="0" smtClean="0">
                <a:solidFill>
                  <a:srgbClr val="1F497D"/>
                </a:solidFill>
                <a:latin typeface="Avenir Next Medium"/>
                <a:cs typeface="Avenir Next Medium"/>
              </a:rPr>
              <a:t>human evacuation </a:t>
            </a:r>
            <a:r>
              <a:rPr lang="en-US" dirty="0" smtClean="0">
                <a:solidFill>
                  <a:srgbClr val="1F497D"/>
                </a:solidFill>
                <a:latin typeface="Avenir Next Medium"/>
                <a:cs typeface="Avenir Next Medium"/>
              </a:rPr>
              <a:t>(pathway, time) in case of a helium release</a:t>
            </a:r>
            <a:endParaRPr lang="en-GB" dirty="0" smtClean="0">
              <a:solidFill>
                <a:srgbClr val="1F497D"/>
              </a:solidFill>
              <a:latin typeface="Avenir Next Medium"/>
              <a:cs typeface="Avenir Next Medium"/>
            </a:endParaRPr>
          </a:p>
        </p:txBody>
      </p:sp>
      <p:sp>
        <p:nvSpPr>
          <p:cNvPr id="28" name="Rectangle 27"/>
          <p:cNvSpPr/>
          <p:nvPr/>
        </p:nvSpPr>
        <p:spPr>
          <a:xfrm>
            <a:off x="395536" y="4177644"/>
            <a:ext cx="5544616" cy="646331"/>
          </a:xfrm>
          <a:prstGeom prst="rect">
            <a:avLst/>
          </a:prstGeom>
        </p:spPr>
        <p:txBody>
          <a:bodyPr wrap="square">
            <a:spAutoFit/>
          </a:bodyPr>
          <a:lstStyle/>
          <a:p>
            <a:r>
              <a:rPr lang="en-US" dirty="0">
                <a:solidFill>
                  <a:srgbClr val="1F497D"/>
                </a:solidFill>
                <a:latin typeface="Avenir Next Medium"/>
                <a:cs typeface="Avenir Next Medium"/>
              </a:rPr>
              <a:t>H</a:t>
            </a:r>
            <a:r>
              <a:rPr lang="en-US" dirty="0" smtClean="0">
                <a:solidFill>
                  <a:srgbClr val="1F497D"/>
                </a:solidFill>
                <a:latin typeface="Avenir Next Medium"/>
                <a:cs typeface="Avenir Next Medium"/>
              </a:rPr>
              <a:t>elp in the decision-making to CF for the </a:t>
            </a:r>
            <a:r>
              <a:rPr lang="en-US" b="1" dirty="0" smtClean="0">
                <a:solidFill>
                  <a:srgbClr val="1F497D"/>
                </a:solidFill>
                <a:latin typeface="Avenir Next Medium"/>
                <a:cs typeface="Avenir Next Medium"/>
              </a:rPr>
              <a:t>design of the ventilation system</a:t>
            </a:r>
            <a:endParaRPr lang="en-GB" b="1" dirty="0" smtClean="0">
              <a:solidFill>
                <a:srgbClr val="1F497D"/>
              </a:solidFill>
              <a:latin typeface="Avenir Next Medium"/>
              <a:cs typeface="Avenir Next Medium"/>
            </a:endParaRPr>
          </a:p>
        </p:txBody>
      </p:sp>
      <p:sp>
        <p:nvSpPr>
          <p:cNvPr id="29" name="Rectangle 28"/>
          <p:cNvSpPr/>
          <p:nvPr/>
        </p:nvSpPr>
        <p:spPr>
          <a:xfrm>
            <a:off x="-10947" y="4177644"/>
            <a:ext cx="491240" cy="369332"/>
          </a:xfrm>
          <a:prstGeom prst="rect">
            <a:avLst/>
          </a:prstGeom>
        </p:spPr>
        <p:txBody>
          <a:bodyPr wrap="none">
            <a:spAutoFit/>
          </a:bodyPr>
          <a:lstStyle/>
          <a:p>
            <a:pPr marL="342900" indent="-342900">
              <a:buFont typeface="+mj-ea"/>
              <a:buAutoNum type="circleNumDbPlain" startAt="3"/>
            </a:pPr>
            <a:r>
              <a:rPr lang="en-US" dirty="0">
                <a:solidFill>
                  <a:srgbClr val="1F497D"/>
                </a:solidFill>
                <a:latin typeface="Calibri"/>
                <a:cs typeface="Calibri"/>
              </a:rPr>
              <a:t> </a:t>
            </a:r>
          </a:p>
        </p:txBody>
      </p:sp>
      <p:sp>
        <p:nvSpPr>
          <p:cNvPr id="30" name="Rectangle 29"/>
          <p:cNvSpPr/>
          <p:nvPr/>
        </p:nvSpPr>
        <p:spPr>
          <a:xfrm>
            <a:off x="395536" y="5311333"/>
            <a:ext cx="5544616" cy="646331"/>
          </a:xfrm>
          <a:prstGeom prst="rect">
            <a:avLst/>
          </a:prstGeom>
        </p:spPr>
        <p:txBody>
          <a:bodyPr wrap="square">
            <a:spAutoFit/>
          </a:bodyPr>
          <a:lstStyle/>
          <a:p>
            <a:r>
              <a:rPr lang="en-US" dirty="0" smtClean="0">
                <a:solidFill>
                  <a:srgbClr val="1F497D"/>
                </a:solidFill>
                <a:latin typeface="Avenir Next Medium"/>
                <a:cs typeface="Avenir Next Medium"/>
              </a:rPr>
              <a:t>Help in the definition of the </a:t>
            </a:r>
            <a:r>
              <a:rPr lang="en-US" b="1" dirty="0" smtClean="0">
                <a:solidFill>
                  <a:srgbClr val="1F497D"/>
                </a:solidFill>
                <a:latin typeface="Avenir Next Medium"/>
                <a:cs typeface="Avenir Next Medium"/>
              </a:rPr>
              <a:t>access procedure </a:t>
            </a:r>
            <a:r>
              <a:rPr lang="en-US" dirty="0" smtClean="0">
                <a:solidFill>
                  <a:srgbClr val="1F497D"/>
                </a:solidFill>
                <a:latin typeface="Avenir Next Medium"/>
                <a:cs typeface="Avenir Next Medium"/>
              </a:rPr>
              <a:t>to the LINAC (warm-up, cool-down, steady-state)</a:t>
            </a:r>
            <a:endParaRPr lang="en-GB" dirty="0" smtClean="0">
              <a:solidFill>
                <a:srgbClr val="1F497D"/>
              </a:solidFill>
              <a:latin typeface="Avenir Next Medium"/>
              <a:cs typeface="Avenir Next Medium"/>
            </a:endParaRPr>
          </a:p>
        </p:txBody>
      </p:sp>
      <p:sp>
        <p:nvSpPr>
          <p:cNvPr id="31" name="TextBox 30"/>
          <p:cNvSpPr txBox="1"/>
          <p:nvPr/>
        </p:nvSpPr>
        <p:spPr>
          <a:xfrm>
            <a:off x="-10947" y="5311333"/>
            <a:ext cx="491240" cy="369332"/>
          </a:xfrm>
          <a:prstGeom prst="rect">
            <a:avLst/>
          </a:prstGeom>
          <a:noFill/>
        </p:spPr>
        <p:txBody>
          <a:bodyPr wrap="none" rtlCol="0">
            <a:spAutoFit/>
          </a:bodyPr>
          <a:lstStyle/>
          <a:p>
            <a:pPr marL="342900" indent="-342900">
              <a:buFont typeface="+mj-ea"/>
              <a:buAutoNum type="circleNumDbPlain" startAt="4"/>
            </a:pPr>
            <a:r>
              <a:rPr lang="en-US" dirty="0" smtClean="0">
                <a:solidFill>
                  <a:srgbClr val="1F497D"/>
                </a:solidFill>
                <a:latin typeface="Calibri"/>
                <a:cs typeface="Calibri"/>
              </a:rPr>
              <a:t> </a:t>
            </a:r>
            <a:endParaRPr lang="en-US" dirty="0">
              <a:solidFill>
                <a:srgbClr val="1F497D"/>
              </a:solidFill>
              <a:latin typeface="Calibri"/>
              <a:cs typeface="Calibri"/>
            </a:endParaRPr>
          </a:p>
        </p:txBody>
      </p:sp>
      <p:pic>
        <p:nvPicPr>
          <p:cNvPr id="20" name="Picture 19" descr="Geometry with points for plots.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31739" y="3537108"/>
            <a:ext cx="2534833" cy="1258966"/>
          </a:xfrm>
          <a:prstGeom prst="rect">
            <a:avLst/>
          </a:prstGeom>
        </p:spPr>
      </p:pic>
      <p:pic>
        <p:nvPicPr>
          <p:cNvPr id="22" name="Picture 4" descr="C:\Users\nikolaosgazis\Copy nikolaos.gazis@esss.se\Photos_bACK_uP\20160208_STATUS\20160208_SPK_5.jp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7320193" y="4599976"/>
            <a:ext cx="1646379" cy="1422714"/>
          </a:xfrm>
          <a:prstGeom prst="rect">
            <a:avLst/>
          </a:prstGeom>
          <a:noFill/>
          <a:extLst>
            <a:ext uri="{909E8E84-426E-40dd-AFC4-6F175D3DCCD1}">
              <a14:hiddenFill xmlns:a14="http://schemas.microsoft.com/office/drawing/2010/main">
                <a:solidFill>
                  <a:srgbClr val="FFFFFF"/>
                </a:solidFill>
              </a14:hiddenFill>
            </a:ext>
          </a:extLst>
        </p:spPr>
      </p:pic>
      <p:sp>
        <p:nvSpPr>
          <p:cNvPr id="33" name="Cloud 32"/>
          <p:cNvSpPr/>
          <p:nvPr/>
        </p:nvSpPr>
        <p:spPr>
          <a:xfrm>
            <a:off x="8134036" y="4709032"/>
            <a:ext cx="690296" cy="40267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27894" y="48288"/>
            <a:ext cx="834099"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Introduction</a:t>
            </a:r>
          </a:p>
        </p:txBody>
      </p:sp>
      <p:sp>
        <p:nvSpPr>
          <p:cNvPr id="32" name="Rectangle 31"/>
          <p:cNvSpPr/>
          <p:nvPr/>
        </p:nvSpPr>
        <p:spPr>
          <a:xfrm>
            <a:off x="879939" y="48288"/>
            <a:ext cx="2664333"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ESS ODH Safety process and implementation</a:t>
            </a:r>
          </a:p>
        </p:txBody>
      </p:sp>
      <p:sp>
        <p:nvSpPr>
          <p:cNvPr id="34" name="Rectangle 33"/>
          <p:cNvSpPr/>
          <p:nvPr/>
        </p:nvSpPr>
        <p:spPr>
          <a:xfrm>
            <a:off x="5289664" y="48288"/>
            <a:ext cx="1736373" cy="230832"/>
          </a:xfrm>
          <a:prstGeom prst="rect">
            <a:avLst/>
          </a:prstGeom>
        </p:spPr>
        <p:txBody>
          <a:bodyPr wrap="none">
            <a:spAutoFit/>
          </a:bodyPr>
          <a:lstStyle/>
          <a:p>
            <a:r>
              <a:rPr lang="en-US" sz="900" dirty="0" smtClean="0">
                <a:solidFill>
                  <a:srgbClr val="1F497D">
                    <a:alpha val="20000"/>
                  </a:srgbClr>
                </a:solidFill>
                <a:latin typeface="Avenir Next Medium"/>
                <a:cs typeface="Avenir Next Medium"/>
              </a:rPr>
              <a:t>Results from CFD simulations</a:t>
            </a:r>
            <a:endParaRPr lang="en-US" sz="900" dirty="0">
              <a:solidFill>
                <a:srgbClr val="1F497D">
                  <a:alpha val="20000"/>
                </a:srgbClr>
              </a:solidFill>
              <a:latin typeface="Avenir Next Medium"/>
              <a:cs typeface="Avenir Next Medium"/>
            </a:endParaRPr>
          </a:p>
        </p:txBody>
      </p:sp>
      <p:sp>
        <p:nvSpPr>
          <p:cNvPr id="35" name="Rectangle 34"/>
          <p:cNvSpPr/>
          <p:nvPr/>
        </p:nvSpPr>
        <p:spPr>
          <a:xfrm>
            <a:off x="3442146" y="48288"/>
            <a:ext cx="1764922" cy="230832"/>
          </a:xfrm>
          <a:prstGeom prst="rect">
            <a:avLst/>
          </a:prstGeom>
        </p:spPr>
        <p:txBody>
          <a:bodyPr wrap="none">
            <a:spAutoFit/>
          </a:bodyPr>
          <a:lstStyle/>
          <a:p>
            <a:r>
              <a:rPr lang="en-US" sz="900" dirty="0">
                <a:solidFill>
                  <a:srgbClr val="1F497D"/>
                </a:solidFill>
                <a:latin typeface="Avenir Next Medium"/>
                <a:cs typeface="Avenir Next Medium"/>
              </a:rPr>
              <a:t>ODH in the accelerator tunnel</a:t>
            </a:r>
          </a:p>
        </p:txBody>
      </p:sp>
      <p:sp>
        <p:nvSpPr>
          <p:cNvPr id="36" name="Rectangle 35"/>
          <p:cNvSpPr/>
          <p:nvPr/>
        </p:nvSpPr>
        <p:spPr>
          <a:xfrm>
            <a:off x="7078849" y="48288"/>
            <a:ext cx="2069797" cy="230832"/>
          </a:xfrm>
          <a:prstGeom prst="rect">
            <a:avLst/>
          </a:prstGeom>
        </p:spPr>
        <p:txBody>
          <a:bodyPr wrap="none">
            <a:spAutoFit/>
          </a:bodyPr>
          <a:lstStyle/>
          <a:p>
            <a:r>
              <a:rPr lang="en-US" sz="900" dirty="0" smtClean="0">
                <a:solidFill>
                  <a:srgbClr val="1F497D">
                    <a:alpha val="20000"/>
                  </a:srgbClr>
                </a:solidFill>
                <a:latin typeface="Avenir Next Medium"/>
                <a:cs typeface="Avenir Next Medium"/>
              </a:rPr>
              <a:t>Upcoming activities and challenges</a:t>
            </a:r>
            <a:endParaRPr lang="en-US" sz="900" dirty="0">
              <a:solidFill>
                <a:srgbClr val="1F497D">
                  <a:alpha val="20000"/>
                </a:srgbClr>
              </a:solidFill>
              <a:latin typeface="Avenir Next Medium"/>
              <a:cs typeface="Avenir Next Medium"/>
            </a:endParaRPr>
          </a:p>
        </p:txBody>
      </p:sp>
      <p:cxnSp>
        <p:nvCxnSpPr>
          <p:cNvPr id="37" name="Straight Connector 36"/>
          <p:cNvCxnSpPr/>
          <p:nvPr/>
        </p:nvCxnSpPr>
        <p:spPr>
          <a:xfrm>
            <a:off x="34266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830153"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2287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7013429"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44281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par>
                                <p:cTn id="30" presetID="10" presetClass="entr" presetSubtype="0" fill="hold" nodeType="withEffect">
                                  <p:stCondLst>
                                    <p:cond delay="0"/>
                                  </p:stCondLst>
                                  <p:childTnLst>
                                    <p:set>
                                      <p:cBhvr>
                                        <p:cTn id="31" dur="1" fill="hold">
                                          <p:stCondLst>
                                            <p:cond delay="0"/>
                                          </p:stCondLst>
                                        </p:cTn>
                                        <p:tgtEl>
                                          <p:spTgt spid="29">
                                            <p:txEl>
                                              <p:pRg st="0" end="0"/>
                                            </p:txEl>
                                          </p:spTgt>
                                        </p:tgtEl>
                                        <p:attrNameLst>
                                          <p:attrName>style.visibility</p:attrName>
                                        </p:attrNameLst>
                                      </p:cBhvr>
                                      <p:to>
                                        <p:strVal val="visible"/>
                                      </p:to>
                                    </p:set>
                                    <p:animEffect transition="in" filter="fade">
                                      <p:cBhvr>
                                        <p:cTn id="32" dur="500"/>
                                        <p:tgtEl>
                                          <p:spTgt spid="2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par>
                                <p:cTn id="44" presetID="10" presetClass="entr" presetSubtype="0"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30" grpId="0"/>
      <p:bldP spid="31" grpId="0"/>
      <p:bldP spid="33"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364273" y="297934"/>
            <a:ext cx="8460059" cy="830997"/>
          </a:xfrm>
          <a:prstGeom prst="rect">
            <a:avLst/>
          </a:prstGeom>
        </p:spPr>
        <p:txBody>
          <a:bodyPr wrap="square">
            <a:spAutoFit/>
          </a:bodyPr>
          <a:lstStyle/>
          <a:p>
            <a:r>
              <a:rPr lang="en-US" sz="2800" b="1" dirty="0" smtClean="0">
                <a:solidFill>
                  <a:schemeClr val="tx2"/>
                </a:solidFill>
                <a:latin typeface="Avenir Next Medium"/>
                <a:cs typeface="Avenir Next Medium"/>
              </a:rPr>
              <a:t>Accelerator tunnel</a:t>
            </a:r>
          </a:p>
          <a:p>
            <a:r>
              <a:rPr lang="en-US" sz="2000" b="1" dirty="0" smtClean="0">
                <a:solidFill>
                  <a:schemeClr val="tx2"/>
                </a:solidFill>
                <a:latin typeface="Avenir Next Medium"/>
                <a:cs typeface="Avenir Next Medium"/>
              </a:rPr>
              <a:t>Proposed control measures</a:t>
            </a:r>
          </a:p>
        </p:txBody>
      </p:sp>
      <p:sp>
        <p:nvSpPr>
          <p:cNvPr id="20" name="Rectangle 19"/>
          <p:cNvSpPr/>
          <p:nvPr/>
        </p:nvSpPr>
        <p:spPr>
          <a:xfrm>
            <a:off x="879939" y="48288"/>
            <a:ext cx="2664333"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ESS ODH Safety process and implementation</a:t>
            </a:r>
          </a:p>
        </p:txBody>
      </p:sp>
      <p:sp>
        <p:nvSpPr>
          <p:cNvPr id="21" name="Rectangle 20"/>
          <p:cNvSpPr/>
          <p:nvPr/>
        </p:nvSpPr>
        <p:spPr>
          <a:xfrm>
            <a:off x="5289664" y="48288"/>
            <a:ext cx="1736373"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Results from CFD simulations</a:t>
            </a:r>
          </a:p>
        </p:txBody>
      </p:sp>
      <p:sp>
        <p:nvSpPr>
          <p:cNvPr id="22" name="Rectangle 21"/>
          <p:cNvSpPr/>
          <p:nvPr/>
        </p:nvSpPr>
        <p:spPr>
          <a:xfrm>
            <a:off x="3442146" y="48288"/>
            <a:ext cx="1764922"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ODH in the accelerator tunnel</a:t>
            </a:r>
          </a:p>
        </p:txBody>
      </p:sp>
      <p:sp>
        <p:nvSpPr>
          <p:cNvPr id="23" name="Rectangle 22"/>
          <p:cNvSpPr/>
          <p:nvPr/>
        </p:nvSpPr>
        <p:spPr>
          <a:xfrm>
            <a:off x="7078849" y="48288"/>
            <a:ext cx="2069797" cy="230832"/>
          </a:xfrm>
          <a:prstGeom prst="rect">
            <a:avLst/>
          </a:prstGeom>
        </p:spPr>
        <p:txBody>
          <a:bodyPr wrap="none">
            <a:spAutoFit/>
          </a:bodyPr>
          <a:lstStyle/>
          <a:p>
            <a:r>
              <a:rPr lang="en-US" sz="900" dirty="0">
                <a:solidFill>
                  <a:srgbClr val="1F497D"/>
                </a:solidFill>
                <a:latin typeface="Avenir Next Medium"/>
                <a:cs typeface="Avenir Next Medium"/>
              </a:rPr>
              <a:t>Upcoming activities and challenges</a:t>
            </a:r>
          </a:p>
        </p:txBody>
      </p:sp>
      <p:cxnSp>
        <p:nvCxnSpPr>
          <p:cNvPr id="24" name="Straight Connector 23"/>
          <p:cNvCxnSpPr/>
          <p:nvPr/>
        </p:nvCxnSpPr>
        <p:spPr>
          <a:xfrm>
            <a:off x="34266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2287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7013429"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27894" y="48288"/>
            <a:ext cx="834099"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Introduction</a:t>
            </a:r>
          </a:p>
        </p:txBody>
      </p:sp>
      <p:cxnSp>
        <p:nvCxnSpPr>
          <p:cNvPr id="28" name="Straight Connector 27"/>
          <p:cNvCxnSpPr/>
          <p:nvPr/>
        </p:nvCxnSpPr>
        <p:spPr>
          <a:xfrm>
            <a:off x="830153"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graphicFrame>
        <p:nvGraphicFramePr>
          <p:cNvPr id="13" name="Table 12"/>
          <p:cNvGraphicFramePr>
            <a:graphicFrameLocks noGrp="1"/>
          </p:cNvGraphicFramePr>
          <p:nvPr>
            <p:extLst>
              <p:ext uri="{D42A27DB-BD31-4B8C-83A1-F6EECF244321}">
                <p14:modId xmlns:p14="http://schemas.microsoft.com/office/powerpoint/2010/main" val="3539357804"/>
              </p:ext>
            </p:extLst>
          </p:nvPr>
        </p:nvGraphicFramePr>
        <p:xfrm>
          <a:off x="250716" y="1582582"/>
          <a:ext cx="8649443" cy="4903036"/>
        </p:xfrm>
        <a:graphic>
          <a:graphicData uri="http://schemas.openxmlformats.org/drawingml/2006/table">
            <a:tbl>
              <a:tblPr firstRow="1" bandRow="1">
                <a:tableStyleId>{2D5ABB26-0587-4C30-8999-92F81FD0307C}</a:tableStyleId>
              </a:tblPr>
              <a:tblGrid>
                <a:gridCol w="8649443"/>
              </a:tblGrid>
              <a:tr h="327346">
                <a:tc>
                  <a:txBody>
                    <a:bodyPr/>
                    <a:lstStyle/>
                    <a:p>
                      <a:pPr algn="l">
                        <a:lnSpc>
                          <a:spcPts val="1400"/>
                        </a:lnSpc>
                        <a:spcAft>
                          <a:spcPts val="0"/>
                        </a:spcAft>
                      </a:pPr>
                      <a:r>
                        <a:rPr lang="en-GB" sz="1400" b="1" baseline="0" dirty="0" smtClean="0">
                          <a:solidFill>
                            <a:schemeClr val="tx1"/>
                          </a:solidFill>
                          <a:effectLst/>
                          <a:latin typeface="Avenir Next Medium"/>
                          <a:cs typeface="Avenir Next Medium"/>
                        </a:rPr>
                        <a:t>Technical Safety measures</a:t>
                      </a:r>
                      <a:endParaRPr lang="en-US" sz="1400" b="1" baseline="0" dirty="0">
                        <a:solidFill>
                          <a:schemeClr val="tx1"/>
                        </a:solidFill>
                        <a:effectLst/>
                        <a:latin typeface="Avenir Next Medium"/>
                        <a:ea typeface="Calibri"/>
                        <a:cs typeface="Avenir Next Medium"/>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r>
              <a:tr h="320192">
                <a:tc>
                  <a:txBody>
                    <a:bodyPr/>
                    <a:lstStyle/>
                    <a:p>
                      <a:pPr algn="l">
                        <a:lnSpc>
                          <a:spcPts val="1400"/>
                        </a:lnSpc>
                        <a:spcAft>
                          <a:spcPts val="0"/>
                        </a:spcAft>
                      </a:pPr>
                      <a:r>
                        <a:rPr lang="en-GB" sz="1400" baseline="0" dirty="0" smtClean="0">
                          <a:solidFill>
                            <a:schemeClr val="tx1"/>
                          </a:solidFill>
                          <a:effectLst/>
                          <a:latin typeface="Avenir Next Medium"/>
                          <a:cs typeface="Avenir Next Medium"/>
                        </a:rPr>
                        <a:t>Warning signs</a:t>
                      </a:r>
                      <a:endParaRPr lang="en-US" sz="1400" baseline="0" dirty="0">
                        <a:solidFill>
                          <a:schemeClr val="tx1"/>
                        </a:solidFill>
                        <a:effectLst/>
                        <a:latin typeface="Avenir Next Medium"/>
                        <a:ea typeface="Calibri"/>
                        <a:cs typeface="Avenir Next Medium"/>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7346">
                <a:tc>
                  <a:txBody>
                    <a:bodyPr/>
                    <a:lstStyle/>
                    <a:p>
                      <a:pPr algn="l">
                        <a:lnSpc>
                          <a:spcPts val="1400"/>
                        </a:lnSpc>
                        <a:spcAft>
                          <a:spcPts val="0"/>
                        </a:spcAft>
                      </a:pPr>
                      <a:r>
                        <a:rPr lang="en-US" sz="1400" baseline="0" dirty="0" smtClean="0">
                          <a:solidFill>
                            <a:srgbClr val="FF0000"/>
                          </a:solidFill>
                          <a:effectLst/>
                          <a:latin typeface="Avenir Next Medium"/>
                          <a:ea typeface="Calibri"/>
                          <a:cs typeface="Avenir Next Medium"/>
                        </a:rPr>
                        <a:t>Fixed area oxygen </a:t>
                      </a:r>
                      <a:r>
                        <a:rPr lang="en-US" sz="1400" kern="1200" baseline="0" dirty="0" smtClean="0">
                          <a:solidFill>
                            <a:srgbClr val="FF0000"/>
                          </a:solidFill>
                          <a:effectLst/>
                          <a:latin typeface="Avenir Next Medium"/>
                          <a:ea typeface="Calibri"/>
                          <a:cs typeface="Avenir Next Medium"/>
                        </a:rPr>
                        <a:t>monitoring</a:t>
                      </a:r>
                      <a:r>
                        <a:rPr lang="en-US" sz="1400" baseline="0" dirty="0" smtClean="0">
                          <a:solidFill>
                            <a:srgbClr val="FF0000"/>
                          </a:solidFill>
                          <a:effectLst/>
                          <a:latin typeface="Avenir Next Medium"/>
                          <a:ea typeface="Calibri"/>
                          <a:cs typeface="Avenir Next Medium"/>
                        </a:rPr>
                        <a:t> with audible alarm(s) and flashing light(s)</a:t>
                      </a:r>
                      <a:endParaRPr lang="en-US" sz="1400" baseline="0" dirty="0">
                        <a:solidFill>
                          <a:srgbClr val="FF0000"/>
                        </a:solidFill>
                        <a:effectLst/>
                        <a:latin typeface="Avenir Next Medium"/>
                        <a:ea typeface="Calibri"/>
                        <a:cs typeface="Avenir Next Medium"/>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7346">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en-US" sz="1400" baseline="0" dirty="0" smtClean="0">
                          <a:solidFill>
                            <a:srgbClr val="FF0000"/>
                          </a:solidFill>
                          <a:effectLst/>
                          <a:latin typeface="Avenir Next Medium"/>
                          <a:ea typeface="Calibri"/>
                          <a:cs typeface="Avenir Next Medium"/>
                        </a:rPr>
                        <a:t>Safety hatch in the A2T area to facilitate evacuation in case of ODH event </a:t>
                      </a:r>
                      <a:endParaRPr lang="en-US" sz="1400" baseline="0" dirty="0">
                        <a:solidFill>
                          <a:srgbClr val="FF0000"/>
                        </a:solidFill>
                        <a:effectLst/>
                        <a:latin typeface="Avenir Next Medium"/>
                        <a:ea typeface="Calibri"/>
                        <a:cs typeface="Avenir Next Medium"/>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7346">
                <a:tc>
                  <a:txBody>
                    <a:bodyPr/>
                    <a:lstStyle/>
                    <a:p>
                      <a:pPr algn="l">
                        <a:lnSpc>
                          <a:spcPts val="1400"/>
                        </a:lnSpc>
                        <a:spcAft>
                          <a:spcPts val="0"/>
                        </a:spcAft>
                      </a:pPr>
                      <a:r>
                        <a:rPr lang="en-GB" sz="1400" kern="1200" dirty="0" smtClean="0">
                          <a:solidFill>
                            <a:srgbClr val="FF0000"/>
                          </a:solidFill>
                          <a:effectLst/>
                          <a:latin typeface="Avenir Next Medium"/>
                          <a:ea typeface="+mn-ea"/>
                          <a:cs typeface="Avenir Next Medium"/>
                        </a:rPr>
                        <a:t>Feasibility study of a helium collection header connected to the burst disks of the CM</a:t>
                      </a:r>
                      <a:endParaRPr lang="en-US" sz="1400" baseline="30000" dirty="0">
                        <a:solidFill>
                          <a:srgbClr val="FF0000"/>
                        </a:solidFill>
                        <a:effectLst/>
                        <a:latin typeface="Avenir Next Medium"/>
                        <a:ea typeface="Calibri"/>
                        <a:cs typeface="Avenir Next Medium"/>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7346">
                <a:tc>
                  <a:txBody>
                    <a:bodyPr/>
                    <a:lstStyle/>
                    <a:p>
                      <a:pPr algn="l">
                        <a:lnSpc>
                          <a:spcPts val="1400"/>
                        </a:lnSpc>
                        <a:spcAft>
                          <a:spcPts val="0"/>
                        </a:spcAft>
                      </a:pPr>
                      <a:r>
                        <a:rPr lang="en-US" sz="1400" b="1" baseline="0" dirty="0" smtClean="0">
                          <a:solidFill>
                            <a:schemeClr val="tx1"/>
                          </a:solidFill>
                          <a:effectLst/>
                          <a:latin typeface="Avenir Next Medium"/>
                          <a:ea typeface="Calibri"/>
                          <a:cs typeface="Avenir Next Medium"/>
                        </a:rPr>
                        <a:t>Organizational Safety measures</a:t>
                      </a:r>
                      <a:endParaRPr lang="en-US" sz="1400" b="1" baseline="0" dirty="0">
                        <a:solidFill>
                          <a:schemeClr val="tx1"/>
                        </a:solidFill>
                        <a:effectLst/>
                        <a:latin typeface="Avenir Next Medium"/>
                        <a:ea typeface="Calibri"/>
                        <a:cs typeface="Avenir Next Medium"/>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r>
              <a:tr h="327346">
                <a:tc>
                  <a:txBody>
                    <a:bodyPr/>
                    <a:lstStyle/>
                    <a:p>
                      <a:pPr algn="l">
                        <a:lnSpc>
                          <a:spcPts val="1400"/>
                        </a:lnSpc>
                        <a:spcAft>
                          <a:spcPts val="0"/>
                        </a:spcAft>
                      </a:pPr>
                      <a:r>
                        <a:rPr lang="en-US" sz="1400" baseline="0" dirty="0" smtClean="0">
                          <a:solidFill>
                            <a:schemeClr val="tx1"/>
                          </a:solidFill>
                          <a:effectLst/>
                          <a:latin typeface="Avenir Next Medium"/>
                          <a:ea typeface="Calibri"/>
                          <a:cs typeface="Avenir Next Medium"/>
                        </a:rPr>
                        <a:t>ODH training (e-learning)</a:t>
                      </a:r>
                      <a:endParaRPr lang="en-US" sz="1400" baseline="0" dirty="0">
                        <a:solidFill>
                          <a:schemeClr val="tx1"/>
                        </a:solidFill>
                        <a:effectLst/>
                        <a:latin typeface="Avenir Next Medium"/>
                        <a:ea typeface="Calibri"/>
                        <a:cs typeface="Avenir Next Medium"/>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7346">
                <a:tc>
                  <a:txBody>
                    <a:bodyPr/>
                    <a:lstStyle/>
                    <a:p>
                      <a:pPr algn="l">
                        <a:lnSpc>
                          <a:spcPts val="1400"/>
                        </a:lnSpc>
                        <a:spcAft>
                          <a:spcPts val="0"/>
                        </a:spcAft>
                      </a:pPr>
                      <a:r>
                        <a:rPr lang="en-GB" sz="1400" kern="1200" dirty="0" smtClean="0">
                          <a:solidFill>
                            <a:srgbClr val="FF0000"/>
                          </a:solidFill>
                          <a:effectLst/>
                          <a:latin typeface="Avenir Next Medium"/>
                          <a:ea typeface="+mn-ea"/>
                          <a:cs typeface="Avenir Next Medium"/>
                        </a:rPr>
                        <a:t>Closing of the gate valves located in-between the CM prior to any access to the accelerator tunnel</a:t>
                      </a:r>
                      <a:r>
                        <a:rPr lang="en-US" sz="1400" dirty="0" smtClean="0">
                          <a:solidFill>
                            <a:srgbClr val="FF0000"/>
                          </a:solidFill>
                          <a:effectLst/>
                          <a:latin typeface="Avenir Next Medium"/>
                          <a:cs typeface="Avenir Next Medium"/>
                        </a:rPr>
                        <a:t> </a:t>
                      </a:r>
                      <a:endParaRPr lang="en-US" sz="1400" baseline="0" dirty="0">
                        <a:solidFill>
                          <a:srgbClr val="FF0000"/>
                        </a:solidFill>
                        <a:effectLst/>
                        <a:latin typeface="Avenir Next Medium"/>
                        <a:ea typeface="Calibri"/>
                        <a:cs typeface="Avenir Next Medium"/>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7346">
                <a:tc>
                  <a:txBody>
                    <a:bodyPr/>
                    <a:lstStyle/>
                    <a:p>
                      <a:pPr algn="l">
                        <a:lnSpc>
                          <a:spcPts val="1400"/>
                        </a:lnSpc>
                        <a:spcAft>
                          <a:spcPts val="0"/>
                        </a:spcAft>
                      </a:pPr>
                      <a:r>
                        <a:rPr lang="en-GB" sz="1400" kern="1200" dirty="0" smtClean="0">
                          <a:solidFill>
                            <a:srgbClr val="FF0000"/>
                          </a:solidFill>
                          <a:effectLst/>
                          <a:latin typeface="Avenir Next Medium"/>
                          <a:ea typeface="+mn-ea"/>
                          <a:cs typeface="Avenir Next Medium"/>
                        </a:rPr>
                        <a:t>Personal oxygen monitors</a:t>
                      </a:r>
                      <a:r>
                        <a:rPr lang="en-US" sz="1400" dirty="0" smtClean="0">
                          <a:solidFill>
                            <a:srgbClr val="FF0000"/>
                          </a:solidFill>
                          <a:effectLst/>
                          <a:latin typeface="Avenir Next Medium"/>
                          <a:cs typeface="Avenir Next Medium"/>
                        </a:rPr>
                        <a:t> </a:t>
                      </a:r>
                      <a:endParaRPr lang="en-US" sz="1400" baseline="0" dirty="0">
                        <a:solidFill>
                          <a:srgbClr val="FF0000"/>
                        </a:solidFill>
                        <a:effectLst/>
                        <a:latin typeface="Avenir Next Medium"/>
                        <a:ea typeface="Calibri"/>
                        <a:cs typeface="Avenir Next Medium"/>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7346">
                <a:tc>
                  <a:txBody>
                    <a:bodyPr/>
                    <a:lstStyle/>
                    <a:p>
                      <a:pPr algn="l">
                        <a:lnSpc>
                          <a:spcPts val="1400"/>
                        </a:lnSpc>
                        <a:spcAft>
                          <a:spcPts val="0"/>
                        </a:spcAft>
                      </a:pPr>
                      <a:r>
                        <a:rPr lang="en-GB" sz="1400" kern="1200" dirty="0" smtClean="0">
                          <a:solidFill>
                            <a:srgbClr val="FF0000"/>
                          </a:solidFill>
                          <a:effectLst/>
                          <a:latin typeface="Avenir Next Medium"/>
                          <a:ea typeface="+mn-ea"/>
                          <a:cs typeface="Avenir Next Medium"/>
                        </a:rPr>
                        <a:t>Presence of minimum two persons</a:t>
                      </a:r>
                      <a:r>
                        <a:rPr lang="en-US" sz="1400" dirty="0" smtClean="0">
                          <a:solidFill>
                            <a:srgbClr val="FF0000"/>
                          </a:solidFill>
                          <a:effectLst/>
                          <a:latin typeface="Avenir Next Medium"/>
                          <a:cs typeface="Avenir Next Medium"/>
                        </a:rPr>
                        <a:t> </a:t>
                      </a:r>
                      <a:endParaRPr lang="en-US" sz="1400" baseline="0" dirty="0">
                        <a:solidFill>
                          <a:srgbClr val="FF0000"/>
                        </a:solidFill>
                        <a:effectLst/>
                        <a:latin typeface="Avenir Next Medium"/>
                        <a:ea typeface="Calibri"/>
                        <a:cs typeface="Avenir Next Medium"/>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7346">
                <a:tc>
                  <a:txBody>
                    <a:bodyPr/>
                    <a:lstStyle/>
                    <a:p>
                      <a:pPr algn="l">
                        <a:lnSpc>
                          <a:spcPts val="1400"/>
                        </a:lnSpc>
                        <a:spcAft>
                          <a:spcPts val="0"/>
                        </a:spcAft>
                      </a:pPr>
                      <a:r>
                        <a:rPr lang="en-US" sz="1400" b="1" baseline="0" dirty="0" smtClean="0">
                          <a:solidFill>
                            <a:schemeClr val="tx1"/>
                          </a:solidFill>
                          <a:effectLst/>
                          <a:latin typeface="Avenir Next Medium"/>
                          <a:ea typeface="Calibri"/>
                          <a:cs typeface="Avenir Next Medium"/>
                        </a:rPr>
                        <a:t>Administrative Safety measures</a:t>
                      </a:r>
                      <a:endParaRPr lang="en-US" sz="1400" b="1" baseline="30000" dirty="0">
                        <a:solidFill>
                          <a:schemeClr val="tx1"/>
                        </a:solidFill>
                        <a:effectLst/>
                        <a:latin typeface="Avenir Next Medium"/>
                        <a:ea typeface="Calibri"/>
                        <a:cs typeface="Avenir Next Medium"/>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9D9D9"/>
                    </a:solidFill>
                  </a:tcPr>
                </a:tc>
              </a:tr>
              <a:tr h="327346">
                <a:tc>
                  <a:txBody>
                    <a:bodyPr/>
                    <a:lstStyle/>
                    <a:p>
                      <a:pPr algn="l">
                        <a:lnSpc>
                          <a:spcPts val="1400"/>
                        </a:lnSpc>
                        <a:spcAft>
                          <a:spcPts val="0"/>
                        </a:spcAft>
                      </a:pPr>
                      <a:r>
                        <a:rPr lang="en-GB" sz="1400" kern="1200" dirty="0" smtClean="0">
                          <a:solidFill>
                            <a:srgbClr val="FF0000"/>
                          </a:solidFill>
                          <a:effectLst/>
                          <a:latin typeface="Avenir Next Medium"/>
                          <a:ea typeface="+mn-ea"/>
                          <a:cs typeface="Avenir Next Medium"/>
                        </a:rPr>
                        <a:t>Access restricted to authorized personnel only</a:t>
                      </a:r>
                      <a:r>
                        <a:rPr lang="en-US" sz="1400" dirty="0" smtClean="0">
                          <a:solidFill>
                            <a:srgbClr val="FF0000"/>
                          </a:solidFill>
                          <a:effectLst/>
                          <a:latin typeface="Avenir Next Medium"/>
                          <a:cs typeface="Avenir Next Medium"/>
                        </a:rPr>
                        <a:t> </a:t>
                      </a:r>
                      <a:endParaRPr lang="en-US" sz="1400" baseline="30000" dirty="0">
                        <a:solidFill>
                          <a:srgbClr val="FF0000"/>
                        </a:solidFill>
                        <a:effectLst/>
                        <a:latin typeface="Avenir Next Medium"/>
                        <a:ea typeface="Calibri"/>
                        <a:cs typeface="Avenir Next Medium"/>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7346">
                <a:tc>
                  <a:txBody>
                    <a:bodyPr/>
                    <a:lstStyle/>
                    <a:p>
                      <a:pPr algn="l">
                        <a:lnSpc>
                          <a:spcPts val="1400"/>
                        </a:lnSpc>
                        <a:spcAft>
                          <a:spcPts val="0"/>
                        </a:spcAft>
                      </a:pPr>
                      <a:r>
                        <a:rPr lang="en-GB" sz="1400" kern="1200" dirty="0" smtClean="0">
                          <a:solidFill>
                            <a:srgbClr val="FF0000"/>
                          </a:solidFill>
                          <a:effectLst/>
                          <a:latin typeface="Avenir Next Medium"/>
                          <a:ea typeface="+mn-ea"/>
                          <a:cs typeface="Avenir Next Medium"/>
                        </a:rPr>
                        <a:t>Emergency procedure</a:t>
                      </a:r>
                      <a:r>
                        <a:rPr lang="en-US" sz="1400" dirty="0" smtClean="0">
                          <a:solidFill>
                            <a:srgbClr val="FF0000"/>
                          </a:solidFill>
                          <a:effectLst/>
                          <a:latin typeface="Avenir Next Medium"/>
                          <a:cs typeface="Avenir Next Medium"/>
                        </a:rPr>
                        <a:t> </a:t>
                      </a:r>
                      <a:endParaRPr lang="en-US" sz="1400" baseline="30000" dirty="0">
                        <a:solidFill>
                          <a:srgbClr val="FF0000"/>
                        </a:solidFill>
                        <a:effectLst/>
                        <a:latin typeface="Avenir Next Medium"/>
                        <a:ea typeface="Calibri"/>
                        <a:cs typeface="Avenir Next Medium"/>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7346">
                <a:tc>
                  <a:txBody>
                    <a:bodyPr/>
                    <a:lstStyle/>
                    <a:p>
                      <a:pPr algn="l">
                        <a:lnSpc>
                          <a:spcPts val="1400"/>
                        </a:lnSpc>
                        <a:spcAft>
                          <a:spcPts val="0"/>
                        </a:spcAft>
                      </a:pPr>
                      <a:r>
                        <a:rPr lang="en-GB" sz="1400" kern="1200" dirty="0" smtClean="0">
                          <a:solidFill>
                            <a:srgbClr val="FF0000"/>
                          </a:solidFill>
                          <a:effectLst/>
                          <a:latin typeface="Avenir Next Medium"/>
                          <a:ea typeface="+mn-ea"/>
                          <a:cs typeface="Avenir Next Medium"/>
                        </a:rPr>
                        <a:t>Access procedure</a:t>
                      </a:r>
                      <a:r>
                        <a:rPr lang="en-US" sz="1400" dirty="0" smtClean="0">
                          <a:solidFill>
                            <a:srgbClr val="FF0000"/>
                          </a:solidFill>
                          <a:effectLst/>
                          <a:latin typeface="Avenir Next Medium"/>
                          <a:cs typeface="Avenir Next Medium"/>
                        </a:rPr>
                        <a:t> </a:t>
                      </a:r>
                      <a:endParaRPr lang="en-US" sz="1400" baseline="30000" dirty="0">
                        <a:solidFill>
                          <a:srgbClr val="FF0000"/>
                        </a:solidFill>
                        <a:effectLst/>
                        <a:latin typeface="Avenir Next Medium"/>
                        <a:ea typeface="Calibri"/>
                        <a:cs typeface="Avenir Next Medium"/>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7346">
                <a:tc>
                  <a:txBody>
                    <a:bodyPr/>
                    <a:lstStyle/>
                    <a:p>
                      <a:pPr algn="l">
                        <a:lnSpc>
                          <a:spcPts val="1400"/>
                        </a:lnSpc>
                        <a:spcAft>
                          <a:spcPts val="0"/>
                        </a:spcAft>
                      </a:pPr>
                      <a:r>
                        <a:rPr lang="en-GB" sz="1400" kern="1200" dirty="0" smtClean="0">
                          <a:solidFill>
                            <a:schemeClr val="tx1"/>
                          </a:solidFill>
                          <a:effectLst/>
                          <a:latin typeface="Avenir Next Medium"/>
                          <a:ea typeface="+mn-ea"/>
                          <a:cs typeface="Avenir Next Medium"/>
                        </a:rPr>
                        <a:t>Working procedure</a:t>
                      </a:r>
                      <a:endParaRPr lang="en-US" sz="1400" baseline="30000" dirty="0">
                        <a:solidFill>
                          <a:schemeClr val="tx1"/>
                        </a:solidFill>
                        <a:effectLst/>
                        <a:latin typeface="Avenir Next Medium"/>
                        <a:ea typeface="Calibri"/>
                        <a:cs typeface="Avenir Next Medium"/>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7474870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3" descr="C:\Users\nikolaosgazis\Copy nikolaos.gazis@esss.se\Photos_bACK_uP\20160208_STATUS\20160208_DTL.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4101" y="1533736"/>
            <a:ext cx="5019172" cy="23762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nikolaosgazis\Copy nikolaos.gazis@esss.se\Photos_bACK_uP\20160208_STATUS\20160208_ISRC_LEBT_RFQ_MEBT_2.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970290" y="4016888"/>
            <a:ext cx="5019172" cy="2376264"/>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3"/>
          <p:cNvSpPr>
            <a:spLocks noGrp="1"/>
          </p:cNvSpPr>
          <p:nvPr>
            <p:ph sz="half" idx="4294967295"/>
          </p:nvPr>
        </p:nvSpPr>
        <p:spPr>
          <a:xfrm>
            <a:off x="5508104" y="1844824"/>
            <a:ext cx="3481358" cy="1015663"/>
          </a:xfrm>
          <a:prstGeom prst="rect">
            <a:avLst/>
          </a:prstGeom>
        </p:spPr>
        <p:txBody>
          <a:bodyPr wrap="square">
            <a:spAutoFit/>
          </a:bodyPr>
          <a:lstStyle/>
          <a:p>
            <a:pPr marL="0" indent="0">
              <a:buNone/>
            </a:pPr>
            <a:r>
              <a:rPr lang="en-US" sz="2000" b="1" dirty="0">
                <a:solidFill>
                  <a:srgbClr val="1F497D"/>
                </a:solidFill>
                <a:latin typeface="Avenir Next Medium"/>
                <a:cs typeface="Avenir Next Medium"/>
              </a:rPr>
              <a:t>Access to the installations (north) tunnel wall is possible under the DTL</a:t>
            </a:r>
          </a:p>
        </p:txBody>
      </p:sp>
      <p:sp>
        <p:nvSpPr>
          <p:cNvPr id="10" name="Content Placeholder 3"/>
          <p:cNvSpPr>
            <a:spLocks noGrp="1"/>
          </p:cNvSpPr>
          <p:nvPr>
            <p:ph sz="half" idx="4294967295"/>
          </p:nvPr>
        </p:nvSpPr>
        <p:spPr>
          <a:xfrm>
            <a:off x="251520" y="4393808"/>
            <a:ext cx="3568640" cy="1323439"/>
          </a:xfrm>
          <a:prstGeom prst="rect">
            <a:avLst/>
          </a:prstGeom>
        </p:spPr>
        <p:txBody>
          <a:bodyPr vert="horz" wrap="square" lIns="91440" tIns="45720" rIns="91440" bIns="45720" rtlCol="0">
            <a:spAutoFit/>
          </a:bodyPr>
          <a:lstStyle/>
          <a:p>
            <a:pPr marL="0" indent="0">
              <a:buNone/>
            </a:pPr>
            <a:r>
              <a:rPr lang="en-US" sz="2000" b="1" dirty="0">
                <a:solidFill>
                  <a:srgbClr val="1F497D"/>
                </a:solidFill>
                <a:latin typeface="Avenir Next Medium"/>
                <a:cs typeface="Avenir Next Medium"/>
              </a:rPr>
              <a:t>Access to the installations (north) tunnel wall could be possible under the LEBT/RFQ/MEBT (</a:t>
            </a:r>
            <a:r>
              <a:rPr lang="en-US" sz="2000" b="1" dirty="0" err="1">
                <a:solidFill>
                  <a:srgbClr val="1F497D"/>
                </a:solidFill>
                <a:latin typeface="Avenir Next Medium"/>
                <a:cs typeface="Avenir Next Medium"/>
              </a:rPr>
              <a:t>t.b.d</a:t>
            </a:r>
            <a:r>
              <a:rPr lang="en-US" sz="2000" b="1" dirty="0">
                <a:solidFill>
                  <a:srgbClr val="1F497D"/>
                </a:solidFill>
                <a:latin typeface="Avenir Next Medium"/>
                <a:cs typeface="Avenir Next Medium"/>
              </a:rPr>
              <a:t>.)</a:t>
            </a:r>
          </a:p>
        </p:txBody>
      </p:sp>
      <p:sp>
        <p:nvSpPr>
          <p:cNvPr id="11" name="Rectangle 10"/>
          <p:cNvSpPr/>
          <p:nvPr/>
        </p:nvSpPr>
        <p:spPr>
          <a:xfrm>
            <a:off x="364273" y="297934"/>
            <a:ext cx="8460059" cy="830997"/>
          </a:xfrm>
          <a:prstGeom prst="rect">
            <a:avLst/>
          </a:prstGeom>
        </p:spPr>
        <p:txBody>
          <a:bodyPr wrap="square">
            <a:spAutoFit/>
          </a:bodyPr>
          <a:lstStyle/>
          <a:p>
            <a:r>
              <a:rPr lang="en-US" sz="2800" b="1" dirty="0" smtClean="0">
                <a:solidFill>
                  <a:schemeClr val="tx2"/>
                </a:solidFill>
                <a:latin typeface="Avenir Next Medium"/>
                <a:cs typeface="Avenir Next Medium"/>
              </a:rPr>
              <a:t>Accelerator tunnel</a:t>
            </a:r>
          </a:p>
          <a:p>
            <a:r>
              <a:rPr lang="en-US" sz="2000" b="1" dirty="0">
                <a:solidFill>
                  <a:schemeClr val="tx2"/>
                </a:solidFill>
                <a:latin typeface="Avenir Next Medium"/>
                <a:cs typeface="Avenir Next Medium"/>
              </a:rPr>
              <a:t>Integration and Verification – Warm </a:t>
            </a:r>
            <a:r>
              <a:rPr lang="en-US" sz="2000" b="1" dirty="0" err="1">
                <a:solidFill>
                  <a:schemeClr val="tx2"/>
                </a:solidFill>
                <a:latin typeface="Avenir Next Medium"/>
                <a:cs typeface="Avenir Next Medium"/>
              </a:rPr>
              <a:t>linac</a:t>
            </a:r>
            <a:endParaRPr lang="en-US" sz="2000" b="1" dirty="0" smtClean="0">
              <a:solidFill>
                <a:schemeClr val="tx2"/>
              </a:solidFill>
              <a:latin typeface="Avenir Next Medium"/>
              <a:cs typeface="Avenir Next Medium"/>
            </a:endParaRPr>
          </a:p>
        </p:txBody>
      </p:sp>
      <p:sp>
        <p:nvSpPr>
          <p:cNvPr id="12" name="Rettangolo 40"/>
          <p:cNvSpPr/>
          <p:nvPr/>
        </p:nvSpPr>
        <p:spPr>
          <a:xfrm>
            <a:off x="0" y="6627168"/>
            <a:ext cx="1980029" cy="230832"/>
          </a:xfrm>
          <a:prstGeom prst="rect">
            <a:avLst/>
          </a:prstGeom>
        </p:spPr>
        <p:txBody>
          <a:bodyPr wrap="none">
            <a:spAutoFit/>
          </a:bodyPr>
          <a:lstStyle/>
          <a:p>
            <a:pPr>
              <a:spcBef>
                <a:spcPct val="0"/>
              </a:spcBef>
            </a:pPr>
            <a:r>
              <a:rPr lang="en-GB" sz="900" cap="all" dirty="0" smtClean="0">
                <a:solidFill>
                  <a:srgbClr val="1F497D"/>
                </a:solidFill>
                <a:latin typeface="Avenir Next Medium"/>
                <a:cs typeface="Avenir Next Medium"/>
              </a:rPr>
              <a:t>Acknowledgement : N.GAZIS</a:t>
            </a:r>
            <a:endParaRPr lang="en-GB" sz="900" cap="all" dirty="0">
              <a:solidFill>
                <a:srgbClr val="1F497D"/>
              </a:solidFill>
              <a:latin typeface="Avenir Next Medium"/>
              <a:cs typeface="Avenir Next Medium"/>
            </a:endParaRPr>
          </a:p>
        </p:txBody>
      </p:sp>
    </p:spTree>
    <p:extLst>
      <p:ext uri="{BB962C8B-B14F-4D97-AF65-F5344CB8AC3E}">
        <p14:creationId xmlns:p14="http://schemas.microsoft.com/office/powerpoint/2010/main" val="40943558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5" descr="C:\Users\nikolaosgazis\Copy nikolaos.gazis@esss.se\Photos_bACK_uP\20160208_STATUS\20160208_SPK_6.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2368" y="1556792"/>
            <a:ext cx="5010905" cy="23762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nikolaosgazis\Copy nikolaos.gazis@esss.se\Photos_bACK_uP\20160208_STATUS\20160208_SPK_5.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978392" y="4005064"/>
            <a:ext cx="5011070" cy="2388088"/>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3"/>
          <p:cNvSpPr>
            <a:spLocks noGrp="1"/>
          </p:cNvSpPr>
          <p:nvPr>
            <p:ph sz="half" idx="4294967295"/>
          </p:nvPr>
        </p:nvSpPr>
        <p:spPr>
          <a:xfrm>
            <a:off x="251520" y="4077072"/>
            <a:ext cx="3726872" cy="2308324"/>
          </a:xfrm>
          <a:prstGeom prst="rect">
            <a:avLst/>
          </a:prstGeom>
        </p:spPr>
        <p:txBody>
          <a:bodyPr vert="horz" wrap="square" lIns="91440" tIns="45720" rIns="91440" bIns="45720" rtlCol="0">
            <a:spAutoFit/>
          </a:bodyPr>
          <a:lstStyle/>
          <a:p>
            <a:pPr marL="0" indent="0">
              <a:buNone/>
            </a:pPr>
            <a:r>
              <a:rPr lang="en-US" sz="2000" b="1" dirty="0">
                <a:solidFill>
                  <a:srgbClr val="1F497D"/>
                </a:solidFill>
                <a:latin typeface="Avenir Next Medium"/>
                <a:cs typeface="Avenir Next Medium"/>
              </a:rPr>
              <a:t>Access to the installations (north) tunnel wall is possible under the LWU (through the LWU support table)</a:t>
            </a:r>
          </a:p>
          <a:p>
            <a:pPr marL="0" indent="0">
              <a:buNone/>
            </a:pPr>
            <a:r>
              <a:rPr lang="en-US" sz="2000" b="1" dirty="0">
                <a:solidFill>
                  <a:srgbClr val="1F497D"/>
                </a:solidFill>
                <a:latin typeface="Avenir Next Medium"/>
                <a:cs typeface="Avenir Next Medium"/>
              </a:rPr>
              <a:t>Temporary ladders can be installed on top of the LWU for access around it </a:t>
            </a:r>
          </a:p>
        </p:txBody>
      </p:sp>
      <p:sp>
        <p:nvSpPr>
          <p:cNvPr id="10" name="Content Placeholder 3"/>
          <p:cNvSpPr>
            <a:spLocks noGrp="1"/>
          </p:cNvSpPr>
          <p:nvPr>
            <p:ph sz="half" idx="4294967295"/>
          </p:nvPr>
        </p:nvSpPr>
        <p:spPr>
          <a:xfrm>
            <a:off x="5508104" y="1556792"/>
            <a:ext cx="3240360" cy="1323439"/>
          </a:xfrm>
          <a:prstGeom prst="rect">
            <a:avLst/>
          </a:prstGeom>
        </p:spPr>
        <p:txBody>
          <a:bodyPr vert="horz" wrap="square" lIns="91440" tIns="45720" rIns="91440" bIns="45720" rtlCol="0">
            <a:spAutoFit/>
          </a:bodyPr>
          <a:lstStyle/>
          <a:p>
            <a:pPr marL="0" indent="0">
              <a:buNone/>
            </a:pPr>
            <a:r>
              <a:rPr lang="en-US" sz="2000" b="1" dirty="0">
                <a:solidFill>
                  <a:srgbClr val="1F497D"/>
                </a:solidFill>
                <a:latin typeface="Avenir Next Medium"/>
                <a:cs typeface="Avenir Next Medium"/>
              </a:rPr>
              <a:t>SPK CM do not allow for access route to the installations (north) tunnel wall</a:t>
            </a:r>
          </a:p>
        </p:txBody>
      </p:sp>
      <p:sp>
        <p:nvSpPr>
          <p:cNvPr id="11" name="Rectangle 10"/>
          <p:cNvSpPr/>
          <p:nvPr/>
        </p:nvSpPr>
        <p:spPr>
          <a:xfrm>
            <a:off x="364273" y="297934"/>
            <a:ext cx="8460059" cy="830997"/>
          </a:xfrm>
          <a:prstGeom prst="rect">
            <a:avLst/>
          </a:prstGeom>
        </p:spPr>
        <p:txBody>
          <a:bodyPr wrap="square">
            <a:spAutoFit/>
          </a:bodyPr>
          <a:lstStyle/>
          <a:p>
            <a:r>
              <a:rPr lang="en-US" sz="2800" b="1" dirty="0" smtClean="0">
                <a:solidFill>
                  <a:schemeClr val="tx2"/>
                </a:solidFill>
                <a:latin typeface="Avenir Next Medium"/>
                <a:cs typeface="Avenir Next Medium"/>
              </a:rPr>
              <a:t>Accelerator tunnel</a:t>
            </a:r>
          </a:p>
          <a:p>
            <a:r>
              <a:rPr lang="en-US" sz="2000" b="1" dirty="0">
                <a:solidFill>
                  <a:schemeClr val="tx2"/>
                </a:solidFill>
                <a:latin typeface="Avenir Next Medium"/>
                <a:cs typeface="Avenir Next Medium"/>
              </a:rPr>
              <a:t>Integration and Verification – </a:t>
            </a:r>
            <a:r>
              <a:rPr lang="en-US" sz="2000" b="1" dirty="0" smtClean="0">
                <a:solidFill>
                  <a:schemeClr val="tx2"/>
                </a:solidFill>
                <a:latin typeface="Avenir Next Medium"/>
                <a:cs typeface="Avenir Next Medium"/>
              </a:rPr>
              <a:t>Spoke</a:t>
            </a:r>
          </a:p>
        </p:txBody>
      </p:sp>
      <p:sp>
        <p:nvSpPr>
          <p:cNvPr id="12" name="Rettangolo 40"/>
          <p:cNvSpPr/>
          <p:nvPr/>
        </p:nvSpPr>
        <p:spPr>
          <a:xfrm>
            <a:off x="0" y="6627168"/>
            <a:ext cx="1980029" cy="230832"/>
          </a:xfrm>
          <a:prstGeom prst="rect">
            <a:avLst/>
          </a:prstGeom>
        </p:spPr>
        <p:txBody>
          <a:bodyPr wrap="none">
            <a:spAutoFit/>
          </a:bodyPr>
          <a:lstStyle/>
          <a:p>
            <a:pPr>
              <a:spcBef>
                <a:spcPct val="0"/>
              </a:spcBef>
            </a:pPr>
            <a:r>
              <a:rPr lang="en-GB" sz="900" cap="all" dirty="0" smtClean="0">
                <a:solidFill>
                  <a:srgbClr val="1F497D"/>
                </a:solidFill>
                <a:latin typeface="Avenir Next Medium"/>
                <a:cs typeface="Avenir Next Medium"/>
              </a:rPr>
              <a:t>Acknowledgement : N.GAZIS</a:t>
            </a:r>
            <a:endParaRPr lang="en-GB" sz="900" cap="all" dirty="0">
              <a:solidFill>
                <a:srgbClr val="1F497D"/>
              </a:solidFill>
              <a:latin typeface="Avenir Next Medium"/>
              <a:cs typeface="Avenir Next Medium"/>
            </a:endParaRPr>
          </a:p>
        </p:txBody>
      </p:sp>
    </p:spTree>
    <p:extLst>
      <p:ext uri="{BB962C8B-B14F-4D97-AF65-F5344CB8AC3E}">
        <p14:creationId xmlns:p14="http://schemas.microsoft.com/office/powerpoint/2010/main" val="7606636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5033" y="1554265"/>
            <a:ext cx="3714428" cy="2150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C:\Users\nikolaosgazis\Copy nikolaos.gazis@esss.se\Photos_bACK_uP\20160208_STATUS\20160208_MBL_.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4101" y="1533737"/>
            <a:ext cx="5019172" cy="2364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nikolaosgazis\Copy nikolaos.gazis@esss.se\Photos_bACK_uP\20160208_STATUS\20160208_MBL_3.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970290" y="4009046"/>
            <a:ext cx="5019171" cy="238410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64273" y="297934"/>
            <a:ext cx="8460059" cy="830997"/>
          </a:xfrm>
          <a:prstGeom prst="rect">
            <a:avLst/>
          </a:prstGeom>
        </p:spPr>
        <p:txBody>
          <a:bodyPr wrap="square">
            <a:spAutoFit/>
          </a:bodyPr>
          <a:lstStyle/>
          <a:p>
            <a:r>
              <a:rPr lang="en-US" sz="2800" b="1" dirty="0" smtClean="0">
                <a:solidFill>
                  <a:schemeClr val="tx2"/>
                </a:solidFill>
                <a:latin typeface="Avenir Next Medium"/>
                <a:cs typeface="Avenir Next Medium"/>
              </a:rPr>
              <a:t>Accelerator tunnel</a:t>
            </a:r>
          </a:p>
          <a:p>
            <a:r>
              <a:rPr lang="en-US" sz="2000" b="1" dirty="0">
                <a:solidFill>
                  <a:schemeClr val="tx2"/>
                </a:solidFill>
                <a:latin typeface="Avenir Next Medium"/>
                <a:cs typeface="Avenir Next Medium"/>
              </a:rPr>
              <a:t>Integration and Verification – </a:t>
            </a:r>
            <a:r>
              <a:rPr lang="en-US" sz="2000" b="1" dirty="0" smtClean="0">
                <a:solidFill>
                  <a:schemeClr val="tx2"/>
                </a:solidFill>
                <a:latin typeface="Avenir Next Medium"/>
                <a:cs typeface="Avenir Next Medium"/>
              </a:rPr>
              <a:t>Medium and High-β </a:t>
            </a:r>
            <a:r>
              <a:rPr lang="en-US" sz="2000" b="1" dirty="0" err="1" smtClean="0">
                <a:solidFill>
                  <a:schemeClr val="tx2"/>
                </a:solidFill>
                <a:latin typeface="Avenir Next Medium"/>
                <a:cs typeface="Avenir Next Medium"/>
              </a:rPr>
              <a:t>Linac</a:t>
            </a:r>
            <a:endParaRPr lang="en-US" sz="2000" b="1" dirty="0" smtClean="0">
              <a:solidFill>
                <a:schemeClr val="tx2"/>
              </a:solidFill>
              <a:latin typeface="Avenir Next Medium"/>
              <a:cs typeface="Avenir Next Medium"/>
            </a:endParaRPr>
          </a:p>
        </p:txBody>
      </p:sp>
      <p:sp>
        <p:nvSpPr>
          <p:cNvPr id="13" name="Content Placeholder 3"/>
          <p:cNvSpPr>
            <a:spLocks noGrp="1"/>
          </p:cNvSpPr>
          <p:nvPr>
            <p:ph sz="half" idx="4294967295"/>
          </p:nvPr>
        </p:nvSpPr>
        <p:spPr>
          <a:xfrm>
            <a:off x="251520" y="4077072"/>
            <a:ext cx="3726872" cy="2308324"/>
          </a:xfrm>
          <a:prstGeom prst="rect">
            <a:avLst/>
          </a:prstGeom>
        </p:spPr>
        <p:txBody>
          <a:bodyPr vert="horz" wrap="square" lIns="91440" tIns="45720" rIns="91440" bIns="45720" rtlCol="0">
            <a:spAutoFit/>
          </a:bodyPr>
          <a:lstStyle/>
          <a:p>
            <a:pPr marL="0" indent="0">
              <a:buNone/>
            </a:pPr>
            <a:r>
              <a:rPr lang="en-US" sz="2000" b="1" dirty="0">
                <a:solidFill>
                  <a:srgbClr val="1F497D"/>
                </a:solidFill>
                <a:latin typeface="Avenir Next Medium"/>
                <a:cs typeface="Avenir Next Medium"/>
              </a:rPr>
              <a:t>Access to the installations (north) tunnel wall is possible under the LWU (through the LWU support table)</a:t>
            </a:r>
          </a:p>
          <a:p>
            <a:pPr marL="0" indent="0">
              <a:buNone/>
            </a:pPr>
            <a:r>
              <a:rPr lang="en-US" sz="2000" b="1" dirty="0">
                <a:solidFill>
                  <a:srgbClr val="1F497D"/>
                </a:solidFill>
                <a:latin typeface="Avenir Next Medium"/>
                <a:cs typeface="Avenir Next Medium"/>
              </a:rPr>
              <a:t>Temporary ladders can be installed on top of the LWU for access around it </a:t>
            </a:r>
          </a:p>
        </p:txBody>
      </p:sp>
      <p:sp>
        <p:nvSpPr>
          <p:cNvPr id="14" name="Rettangolo 40"/>
          <p:cNvSpPr/>
          <p:nvPr/>
        </p:nvSpPr>
        <p:spPr>
          <a:xfrm>
            <a:off x="0" y="6627168"/>
            <a:ext cx="1980029" cy="230832"/>
          </a:xfrm>
          <a:prstGeom prst="rect">
            <a:avLst/>
          </a:prstGeom>
        </p:spPr>
        <p:txBody>
          <a:bodyPr wrap="none">
            <a:spAutoFit/>
          </a:bodyPr>
          <a:lstStyle/>
          <a:p>
            <a:pPr>
              <a:spcBef>
                <a:spcPct val="0"/>
              </a:spcBef>
            </a:pPr>
            <a:r>
              <a:rPr lang="en-GB" sz="900" cap="all" dirty="0" smtClean="0">
                <a:solidFill>
                  <a:srgbClr val="1F497D"/>
                </a:solidFill>
                <a:latin typeface="Avenir Next Medium"/>
                <a:cs typeface="Avenir Next Medium"/>
              </a:rPr>
              <a:t>Acknowledgement : N.GAZIS</a:t>
            </a:r>
            <a:endParaRPr lang="en-GB" sz="900" cap="all" dirty="0">
              <a:solidFill>
                <a:srgbClr val="1F497D"/>
              </a:solidFill>
              <a:latin typeface="Avenir Next Medium"/>
              <a:cs typeface="Avenir Next Medium"/>
            </a:endParaRPr>
          </a:p>
        </p:txBody>
      </p:sp>
    </p:spTree>
    <p:extLst>
      <p:ext uri="{BB962C8B-B14F-4D97-AF65-F5344CB8AC3E}">
        <p14:creationId xmlns:p14="http://schemas.microsoft.com/office/powerpoint/2010/main" val="29359909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6" descr="C:\Users\nikolaosgazis\Copy nikolaos.gazis@esss.se\Photos_bACK_uP\20160208_STATUS\20160208_HEBT_DgLg_A2T_5.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765875" y="4027300"/>
            <a:ext cx="4126605" cy="21936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nikolaosgazis\Copy nikolaos.gazis@esss.se\Photos_bACK_uP\20160208_STATUS\20160208_HEBT_DgLg_A2T_3.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0950" y="1529173"/>
            <a:ext cx="4464925" cy="23690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Users\nikolaosgazis\Copy nikolaos.gazis@esss.se\Photos_bACK_uP\20160208_STATUS\20160208_HEBT_DgLg_A2T_4.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23528" y="4027300"/>
            <a:ext cx="4126605" cy="216772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3"/>
          <p:cNvSpPr>
            <a:spLocks noGrp="1"/>
          </p:cNvSpPr>
          <p:nvPr>
            <p:ph sz="half" idx="4294967295"/>
          </p:nvPr>
        </p:nvSpPr>
        <p:spPr>
          <a:xfrm>
            <a:off x="4988560" y="1983512"/>
            <a:ext cx="3759904" cy="1323439"/>
          </a:xfrm>
          <a:prstGeom prst="rect">
            <a:avLst/>
          </a:prstGeom>
        </p:spPr>
        <p:txBody>
          <a:bodyPr vert="horz" wrap="square" lIns="91440" tIns="45720" rIns="91440" bIns="45720" rtlCol="0">
            <a:spAutoFit/>
          </a:bodyPr>
          <a:lstStyle/>
          <a:p>
            <a:pPr marL="0" indent="0">
              <a:buNone/>
            </a:pPr>
            <a:r>
              <a:rPr lang="en-US" sz="2000" b="1" dirty="0">
                <a:solidFill>
                  <a:srgbClr val="1F497D"/>
                </a:solidFill>
                <a:latin typeface="Avenir Next Medium"/>
                <a:cs typeface="Avenir Next Medium"/>
              </a:rPr>
              <a:t>Access to the installations (north) tunnel wall is facilitated throughout HEBT, </a:t>
            </a:r>
            <a:r>
              <a:rPr lang="en-US" sz="2000" b="1" dirty="0" smtClean="0">
                <a:solidFill>
                  <a:srgbClr val="1F497D"/>
                </a:solidFill>
                <a:latin typeface="Avenir Next Medium"/>
                <a:cs typeface="Avenir Next Medium"/>
              </a:rPr>
              <a:t>Dog-Leg and </a:t>
            </a:r>
            <a:r>
              <a:rPr lang="en-US" sz="2000" b="1" dirty="0">
                <a:solidFill>
                  <a:srgbClr val="1F497D"/>
                </a:solidFill>
                <a:latin typeface="Avenir Next Medium"/>
                <a:cs typeface="Avenir Next Medium"/>
              </a:rPr>
              <a:t>A2T</a:t>
            </a:r>
          </a:p>
        </p:txBody>
      </p:sp>
      <p:sp>
        <p:nvSpPr>
          <p:cNvPr id="11" name="Rectangle 10"/>
          <p:cNvSpPr/>
          <p:nvPr/>
        </p:nvSpPr>
        <p:spPr>
          <a:xfrm>
            <a:off x="364273" y="297934"/>
            <a:ext cx="8460059" cy="830997"/>
          </a:xfrm>
          <a:prstGeom prst="rect">
            <a:avLst/>
          </a:prstGeom>
        </p:spPr>
        <p:txBody>
          <a:bodyPr wrap="square">
            <a:spAutoFit/>
          </a:bodyPr>
          <a:lstStyle/>
          <a:p>
            <a:r>
              <a:rPr lang="en-US" sz="2800" b="1" dirty="0" smtClean="0">
                <a:solidFill>
                  <a:schemeClr val="tx2"/>
                </a:solidFill>
                <a:latin typeface="Avenir Next Medium"/>
                <a:cs typeface="Avenir Next Medium"/>
              </a:rPr>
              <a:t>Accelerator tunnel</a:t>
            </a:r>
          </a:p>
          <a:p>
            <a:r>
              <a:rPr lang="en-US" sz="2000" b="1" dirty="0">
                <a:solidFill>
                  <a:schemeClr val="tx2"/>
                </a:solidFill>
                <a:latin typeface="Avenir Next Medium"/>
                <a:cs typeface="Avenir Next Medium"/>
              </a:rPr>
              <a:t>Integration and Verification – </a:t>
            </a:r>
            <a:r>
              <a:rPr lang="en-US" sz="2000" b="1" dirty="0" smtClean="0">
                <a:solidFill>
                  <a:schemeClr val="tx2"/>
                </a:solidFill>
                <a:latin typeface="Avenir Next Medium"/>
                <a:cs typeface="Avenir Next Medium"/>
              </a:rPr>
              <a:t>HEBT, Dog-Leg and A2T</a:t>
            </a:r>
          </a:p>
        </p:txBody>
      </p:sp>
    </p:spTree>
    <p:extLst>
      <p:ext uri="{BB962C8B-B14F-4D97-AF65-F5344CB8AC3E}">
        <p14:creationId xmlns:p14="http://schemas.microsoft.com/office/powerpoint/2010/main" val="17192892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11560" y="1859340"/>
            <a:ext cx="8280920" cy="1938992"/>
          </a:xfrm>
          <a:prstGeom prst="rect">
            <a:avLst/>
          </a:prstGeom>
        </p:spPr>
        <p:txBody>
          <a:bodyPr wrap="square">
            <a:spAutoFit/>
          </a:bodyPr>
          <a:lstStyle/>
          <a:p>
            <a:r>
              <a:rPr lang="en-US" sz="2400" b="1" i="1" dirty="0" smtClean="0">
                <a:solidFill>
                  <a:srgbClr val="FF0000"/>
                </a:solidFill>
                <a:latin typeface="Avenir Next Medium"/>
                <a:cs typeface="Avenir Next Medium"/>
              </a:rPr>
              <a:t>ESS </a:t>
            </a:r>
            <a:r>
              <a:rPr lang="en-US" sz="2400" b="1" i="1" dirty="0">
                <a:solidFill>
                  <a:srgbClr val="FF0000"/>
                </a:solidFill>
                <a:latin typeface="Avenir Next Medium"/>
                <a:cs typeface="Avenir Next Medium"/>
              </a:rPr>
              <a:t>has developed an ODH safety process</a:t>
            </a:r>
            <a:r>
              <a:rPr lang="en-US" sz="2400" i="1" dirty="0">
                <a:solidFill>
                  <a:schemeClr val="tx2"/>
                </a:solidFill>
                <a:latin typeface="Avenir Next Medium"/>
                <a:cs typeface="Avenir Next Medium"/>
              </a:rPr>
              <a:t> for the </a:t>
            </a:r>
            <a:r>
              <a:rPr lang="en-US" sz="2400" i="1" dirty="0" smtClean="0">
                <a:solidFill>
                  <a:schemeClr val="tx2"/>
                </a:solidFill>
                <a:latin typeface="Avenir Next Medium"/>
                <a:cs typeface="Avenir Next Medium"/>
              </a:rPr>
              <a:t>accelerator </a:t>
            </a:r>
            <a:r>
              <a:rPr lang="en-US" sz="2400" i="1" dirty="0">
                <a:solidFill>
                  <a:schemeClr val="tx2"/>
                </a:solidFill>
                <a:latin typeface="Avenir Next Medium"/>
                <a:cs typeface="Avenir Next Medium"/>
              </a:rPr>
              <a:t>which is based on regulatory requirements; the DRAFT has been circulated in May, 2015, </a:t>
            </a:r>
            <a:r>
              <a:rPr lang="en-US" sz="2400" b="1" i="1" dirty="0">
                <a:solidFill>
                  <a:srgbClr val="FF0000"/>
                </a:solidFill>
                <a:latin typeface="Avenir Next Medium"/>
                <a:cs typeface="Avenir Next Medium"/>
              </a:rPr>
              <a:t>and the revised version will be approved by ES&amp;H</a:t>
            </a:r>
            <a:r>
              <a:rPr lang="en-US" sz="2400" i="1" dirty="0">
                <a:solidFill>
                  <a:schemeClr val="tx2"/>
                </a:solidFill>
                <a:latin typeface="Avenir Next Medium"/>
                <a:cs typeface="Avenir Next Medium"/>
              </a:rPr>
              <a:t>. The concept will be expanded to all ODH areas at ESS</a:t>
            </a:r>
            <a:r>
              <a:rPr lang="en-US" sz="2400" i="1" dirty="0" smtClean="0">
                <a:solidFill>
                  <a:schemeClr val="tx2"/>
                </a:solidFill>
                <a:latin typeface="Avenir Next Medium"/>
                <a:cs typeface="Avenir Next Medium"/>
              </a:rPr>
              <a:t>.</a:t>
            </a:r>
            <a:endParaRPr lang="en-US" sz="2400" i="1" dirty="0">
              <a:solidFill>
                <a:schemeClr val="tx2"/>
              </a:solidFill>
              <a:latin typeface="Avenir Next Medium"/>
              <a:cs typeface="Avenir Next Medium"/>
            </a:endParaRPr>
          </a:p>
        </p:txBody>
      </p:sp>
      <p:sp>
        <p:nvSpPr>
          <p:cNvPr id="6" name="Rectangle 5"/>
          <p:cNvSpPr/>
          <p:nvPr/>
        </p:nvSpPr>
        <p:spPr>
          <a:xfrm>
            <a:off x="611560" y="4370328"/>
            <a:ext cx="8280920" cy="2308324"/>
          </a:xfrm>
          <a:prstGeom prst="rect">
            <a:avLst/>
          </a:prstGeom>
        </p:spPr>
        <p:txBody>
          <a:bodyPr wrap="square">
            <a:spAutoFit/>
          </a:bodyPr>
          <a:lstStyle/>
          <a:p>
            <a:r>
              <a:rPr lang="en-US" sz="2400" i="1" dirty="0" smtClean="0">
                <a:solidFill>
                  <a:schemeClr val="tx2"/>
                </a:solidFill>
                <a:latin typeface="Avenir Next Medium"/>
                <a:cs typeface="Avenir Next Medium"/>
              </a:rPr>
              <a:t>ESS </a:t>
            </a:r>
            <a:r>
              <a:rPr lang="en-US" sz="2400" i="1" dirty="0">
                <a:solidFill>
                  <a:schemeClr val="tx2"/>
                </a:solidFill>
                <a:latin typeface="Avenir Next Medium"/>
                <a:cs typeface="Avenir Next Medium"/>
              </a:rPr>
              <a:t>shall consider starting the </a:t>
            </a:r>
            <a:r>
              <a:rPr lang="en-US" sz="2400" i="1" dirty="0" smtClean="0">
                <a:solidFill>
                  <a:schemeClr val="tx2"/>
                </a:solidFill>
                <a:latin typeface="Avenir Next Medium"/>
                <a:cs typeface="Avenir Next Medium"/>
              </a:rPr>
              <a:t>modeling </a:t>
            </a:r>
            <a:r>
              <a:rPr lang="en-US" sz="2400" i="1" dirty="0">
                <a:solidFill>
                  <a:schemeClr val="tx2"/>
                </a:solidFill>
                <a:latin typeface="Avenir Next Medium"/>
                <a:cs typeface="Avenir Next Medium"/>
              </a:rPr>
              <a:t>of the premises in order to </a:t>
            </a:r>
            <a:r>
              <a:rPr lang="en-US" sz="2400" b="1" i="1" dirty="0">
                <a:solidFill>
                  <a:srgbClr val="FF0000"/>
                </a:solidFill>
                <a:latin typeface="Avenir Next Medium"/>
                <a:cs typeface="Avenir Next Medium"/>
              </a:rPr>
              <a:t>carry CFD simulations on cryogenic spills</a:t>
            </a:r>
            <a:r>
              <a:rPr lang="en-US" sz="2400" i="1" dirty="0">
                <a:solidFill>
                  <a:schemeClr val="tx2"/>
                </a:solidFill>
                <a:latin typeface="Avenir Next Medium"/>
                <a:cs typeface="Avenir Next Medium"/>
              </a:rPr>
              <a:t>, fire risk assessment as well as air/smoke </a:t>
            </a:r>
            <a:r>
              <a:rPr lang="en-US" sz="2400" i="1" dirty="0" smtClean="0">
                <a:solidFill>
                  <a:schemeClr val="tx2"/>
                </a:solidFill>
                <a:latin typeface="Avenir Next Medium"/>
                <a:cs typeface="Avenir Next Medium"/>
              </a:rPr>
              <a:t>management. […] </a:t>
            </a:r>
            <a:endParaRPr lang="en-US" sz="2400" i="1" dirty="0">
              <a:latin typeface="Avenir Next Medium"/>
              <a:cs typeface="Avenir Next Medium"/>
            </a:endParaRPr>
          </a:p>
          <a:p>
            <a:r>
              <a:rPr lang="en-US" sz="2400" i="1" dirty="0">
                <a:solidFill>
                  <a:schemeClr val="tx2"/>
                </a:solidFill>
                <a:latin typeface="Avenir Next Medium"/>
                <a:cs typeface="Avenir Next Medium"/>
              </a:rPr>
              <a:t>As part of the CFD analysis, </a:t>
            </a:r>
            <a:r>
              <a:rPr lang="en-US" sz="2400" b="1" i="1" dirty="0">
                <a:solidFill>
                  <a:srgbClr val="FF0000"/>
                </a:solidFill>
                <a:latin typeface="Avenir Next Medium"/>
                <a:cs typeface="Avenir Next Medium"/>
              </a:rPr>
              <a:t>ESS should pay particular attention to the elevated section at the end of the accelerator tunnel. </a:t>
            </a:r>
          </a:p>
        </p:txBody>
      </p:sp>
      <p:sp>
        <p:nvSpPr>
          <p:cNvPr id="7" name="TextBox 6"/>
          <p:cNvSpPr txBox="1"/>
          <p:nvPr/>
        </p:nvSpPr>
        <p:spPr>
          <a:xfrm>
            <a:off x="-180528" y="1651447"/>
            <a:ext cx="1080120" cy="769441"/>
          </a:xfrm>
          <a:prstGeom prst="rect">
            <a:avLst/>
          </a:prstGeom>
          <a:noFill/>
        </p:spPr>
        <p:txBody>
          <a:bodyPr wrap="square" rtlCol="0">
            <a:spAutoFit/>
          </a:bodyPr>
          <a:lstStyle/>
          <a:p>
            <a:pPr algn="ctr"/>
            <a:r>
              <a:rPr lang="fr-FR"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a:cs typeface="Calibri"/>
              </a:rPr>
              <a:t>1</a:t>
            </a:r>
            <a:endParaRPr lang="sv-SE"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a:cs typeface="Calibri"/>
            </a:endParaRPr>
          </a:p>
        </p:txBody>
      </p:sp>
      <p:sp>
        <p:nvSpPr>
          <p:cNvPr id="8" name="TextBox 7"/>
          <p:cNvSpPr txBox="1"/>
          <p:nvPr/>
        </p:nvSpPr>
        <p:spPr>
          <a:xfrm>
            <a:off x="-180528" y="4099719"/>
            <a:ext cx="1080120" cy="769441"/>
          </a:xfrm>
          <a:prstGeom prst="rect">
            <a:avLst/>
          </a:prstGeom>
          <a:noFill/>
        </p:spPr>
        <p:txBody>
          <a:bodyPr wrap="square" rtlCol="0">
            <a:spAutoFit/>
          </a:bodyPr>
          <a:lstStyle/>
          <a:p>
            <a:pPr algn="ctr"/>
            <a:r>
              <a:rPr lang="fr-FR"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a:cs typeface="Calibri"/>
              </a:rPr>
              <a:t>2</a:t>
            </a:r>
            <a:endParaRPr lang="sv-SE"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a:cs typeface="Calibri"/>
            </a:endParaRPr>
          </a:p>
        </p:txBody>
      </p:sp>
      <p:sp>
        <p:nvSpPr>
          <p:cNvPr id="10" name="Rectangle 9"/>
          <p:cNvSpPr/>
          <p:nvPr/>
        </p:nvSpPr>
        <p:spPr>
          <a:xfrm>
            <a:off x="364273" y="297934"/>
            <a:ext cx="8460059" cy="954107"/>
          </a:xfrm>
          <a:prstGeom prst="rect">
            <a:avLst/>
          </a:prstGeom>
        </p:spPr>
        <p:txBody>
          <a:bodyPr wrap="square">
            <a:spAutoFit/>
          </a:bodyPr>
          <a:lstStyle/>
          <a:p>
            <a:r>
              <a:rPr lang="en-US" sz="2800" b="1" dirty="0" smtClean="0">
                <a:solidFill>
                  <a:schemeClr val="tx2"/>
                </a:solidFill>
                <a:latin typeface="Avenir Next Medium"/>
                <a:cs typeface="Avenir Next Medium"/>
              </a:rPr>
              <a:t>ESHAC – Environment, Health and Safety Advisory Committee                                                          </a:t>
            </a:r>
            <a:r>
              <a:rPr lang="en-US" dirty="0" smtClean="0">
                <a:solidFill>
                  <a:schemeClr val="tx2"/>
                </a:solidFill>
                <a:latin typeface="Avenir Next Medium"/>
                <a:cs typeface="Avenir Next Medium"/>
              </a:rPr>
              <a:t>June 2015</a:t>
            </a:r>
            <a:endParaRPr lang="sv-SE" dirty="0"/>
          </a:p>
        </p:txBody>
      </p:sp>
      <p:sp>
        <p:nvSpPr>
          <p:cNvPr id="9" name="Rectangle 8"/>
          <p:cNvSpPr/>
          <p:nvPr/>
        </p:nvSpPr>
        <p:spPr>
          <a:xfrm>
            <a:off x="-27894" y="48288"/>
            <a:ext cx="834099" cy="230832"/>
          </a:xfrm>
          <a:prstGeom prst="rect">
            <a:avLst/>
          </a:prstGeom>
        </p:spPr>
        <p:txBody>
          <a:bodyPr wrap="none">
            <a:spAutoFit/>
          </a:bodyPr>
          <a:lstStyle/>
          <a:p>
            <a:r>
              <a:rPr lang="en-US" sz="900" dirty="0" smtClean="0">
                <a:solidFill>
                  <a:srgbClr val="1F497D"/>
                </a:solidFill>
                <a:latin typeface="Avenir Next Medium"/>
                <a:cs typeface="Avenir Next Medium"/>
              </a:rPr>
              <a:t>Introduction</a:t>
            </a:r>
            <a:endParaRPr lang="en-US" sz="900" dirty="0">
              <a:solidFill>
                <a:srgbClr val="1F497D"/>
              </a:solidFill>
              <a:latin typeface="Avenir Next Medium"/>
              <a:cs typeface="Avenir Next Medium"/>
            </a:endParaRPr>
          </a:p>
        </p:txBody>
      </p:sp>
      <p:sp>
        <p:nvSpPr>
          <p:cNvPr id="11" name="Rectangle 10"/>
          <p:cNvSpPr/>
          <p:nvPr/>
        </p:nvSpPr>
        <p:spPr>
          <a:xfrm>
            <a:off x="879939" y="48288"/>
            <a:ext cx="2664333"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ESS ODH Safety process and implementation</a:t>
            </a:r>
          </a:p>
        </p:txBody>
      </p:sp>
      <p:sp>
        <p:nvSpPr>
          <p:cNvPr id="12" name="Rectangle 11"/>
          <p:cNvSpPr/>
          <p:nvPr/>
        </p:nvSpPr>
        <p:spPr>
          <a:xfrm>
            <a:off x="5289664" y="48288"/>
            <a:ext cx="1736373" cy="230832"/>
          </a:xfrm>
          <a:prstGeom prst="rect">
            <a:avLst/>
          </a:prstGeom>
        </p:spPr>
        <p:txBody>
          <a:bodyPr wrap="none">
            <a:spAutoFit/>
          </a:bodyPr>
          <a:lstStyle/>
          <a:p>
            <a:r>
              <a:rPr lang="en-US" sz="900" dirty="0" smtClean="0">
                <a:solidFill>
                  <a:srgbClr val="1F497D">
                    <a:alpha val="20000"/>
                  </a:srgbClr>
                </a:solidFill>
                <a:latin typeface="Avenir Next Medium"/>
                <a:cs typeface="Avenir Next Medium"/>
              </a:rPr>
              <a:t>Results from CFD simulations</a:t>
            </a:r>
            <a:endParaRPr lang="en-US" sz="900" dirty="0">
              <a:solidFill>
                <a:srgbClr val="1F497D">
                  <a:alpha val="20000"/>
                </a:srgbClr>
              </a:solidFill>
              <a:latin typeface="Avenir Next Medium"/>
              <a:cs typeface="Avenir Next Medium"/>
            </a:endParaRPr>
          </a:p>
        </p:txBody>
      </p:sp>
      <p:sp>
        <p:nvSpPr>
          <p:cNvPr id="13" name="Rectangle 12"/>
          <p:cNvSpPr/>
          <p:nvPr/>
        </p:nvSpPr>
        <p:spPr>
          <a:xfrm>
            <a:off x="3442146" y="48288"/>
            <a:ext cx="1764922" cy="230832"/>
          </a:xfrm>
          <a:prstGeom prst="rect">
            <a:avLst/>
          </a:prstGeom>
        </p:spPr>
        <p:txBody>
          <a:bodyPr wrap="none">
            <a:spAutoFit/>
          </a:bodyPr>
          <a:lstStyle/>
          <a:p>
            <a:r>
              <a:rPr lang="en-US" sz="900" dirty="0" smtClean="0">
                <a:solidFill>
                  <a:srgbClr val="1F497D">
                    <a:alpha val="20000"/>
                  </a:srgbClr>
                </a:solidFill>
                <a:latin typeface="Avenir Next Medium"/>
                <a:cs typeface="Avenir Next Medium"/>
              </a:rPr>
              <a:t>ODH in the accelerator tunnel</a:t>
            </a:r>
            <a:endParaRPr lang="en-US" sz="900" dirty="0">
              <a:solidFill>
                <a:srgbClr val="1F497D">
                  <a:alpha val="20000"/>
                </a:srgbClr>
              </a:solidFill>
              <a:latin typeface="Avenir Next Medium"/>
              <a:cs typeface="Avenir Next Medium"/>
            </a:endParaRPr>
          </a:p>
        </p:txBody>
      </p:sp>
      <p:sp>
        <p:nvSpPr>
          <p:cNvPr id="14" name="Rectangle 13"/>
          <p:cNvSpPr/>
          <p:nvPr/>
        </p:nvSpPr>
        <p:spPr>
          <a:xfrm>
            <a:off x="7078849" y="48288"/>
            <a:ext cx="2069797" cy="230832"/>
          </a:xfrm>
          <a:prstGeom prst="rect">
            <a:avLst/>
          </a:prstGeom>
        </p:spPr>
        <p:txBody>
          <a:bodyPr wrap="none">
            <a:spAutoFit/>
          </a:bodyPr>
          <a:lstStyle/>
          <a:p>
            <a:r>
              <a:rPr lang="en-US" sz="900" dirty="0" smtClean="0">
                <a:solidFill>
                  <a:srgbClr val="1F497D">
                    <a:alpha val="20000"/>
                  </a:srgbClr>
                </a:solidFill>
                <a:latin typeface="Avenir Next Medium"/>
                <a:cs typeface="Avenir Next Medium"/>
              </a:rPr>
              <a:t>Upcoming activities and challenges</a:t>
            </a:r>
            <a:endParaRPr lang="en-US" sz="900" dirty="0">
              <a:solidFill>
                <a:srgbClr val="1F497D">
                  <a:alpha val="20000"/>
                </a:srgbClr>
              </a:solidFill>
              <a:latin typeface="Avenir Next Medium"/>
              <a:cs typeface="Avenir Next Medium"/>
            </a:endParaRPr>
          </a:p>
        </p:txBody>
      </p:sp>
      <p:cxnSp>
        <p:nvCxnSpPr>
          <p:cNvPr id="15" name="Straight Connector 14"/>
          <p:cNvCxnSpPr/>
          <p:nvPr/>
        </p:nvCxnSpPr>
        <p:spPr>
          <a:xfrm>
            <a:off x="34266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830153"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2287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13429"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07027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Picture 16" descr="Picture_21.jpg"/>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4403536" y="2761234"/>
            <a:ext cx="4632960" cy="2587173"/>
          </a:xfrm>
          <a:prstGeom prst="rect">
            <a:avLst/>
          </a:prstGeom>
        </p:spPr>
      </p:pic>
      <p:sp>
        <p:nvSpPr>
          <p:cNvPr id="4" name="Rectangle 3"/>
          <p:cNvSpPr/>
          <p:nvPr/>
        </p:nvSpPr>
        <p:spPr>
          <a:xfrm>
            <a:off x="364273" y="297934"/>
            <a:ext cx="8460059" cy="830997"/>
          </a:xfrm>
          <a:prstGeom prst="rect">
            <a:avLst/>
          </a:prstGeom>
        </p:spPr>
        <p:txBody>
          <a:bodyPr wrap="square">
            <a:spAutoFit/>
          </a:bodyPr>
          <a:lstStyle/>
          <a:p>
            <a:r>
              <a:rPr lang="en-US" sz="2800" b="1" dirty="0" smtClean="0">
                <a:solidFill>
                  <a:schemeClr val="tx2"/>
                </a:solidFill>
                <a:latin typeface="Avenir Next Medium"/>
                <a:cs typeface="Avenir Next Medium"/>
              </a:rPr>
              <a:t>Accelerator tunnel</a:t>
            </a:r>
          </a:p>
          <a:p>
            <a:r>
              <a:rPr lang="en-US" sz="2000" b="1" dirty="0" smtClean="0">
                <a:solidFill>
                  <a:schemeClr val="tx2"/>
                </a:solidFill>
                <a:latin typeface="Avenir Next Medium"/>
                <a:cs typeface="Avenir Next Medium"/>
              </a:rPr>
              <a:t>CFD simulations</a:t>
            </a:r>
          </a:p>
        </p:txBody>
      </p:sp>
      <p:sp>
        <p:nvSpPr>
          <p:cNvPr id="12" name="Content Placeholder 2"/>
          <p:cNvSpPr>
            <a:spLocks noGrp="1"/>
          </p:cNvSpPr>
          <p:nvPr>
            <p:ph idx="1"/>
          </p:nvPr>
        </p:nvSpPr>
        <p:spPr>
          <a:xfrm>
            <a:off x="216024" y="1268760"/>
            <a:ext cx="8676456" cy="720080"/>
          </a:xfrm>
        </p:spPr>
        <p:txBody>
          <a:bodyPr>
            <a:noAutofit/>
          </a:bodyPr>
          <a:lstStyle/>
          <a:p>
            <a:pPr marL="0" indent="0">
              <a:buNone/>
            </a:pPr>
            <a:r>
              <a:rPr lang="en-GB" b="1" u="sng" dirty="0" smtClean="0">
                <a:solidFill>
                  <a:srgbClr val="1F497D"/>
                </a:solidFill>
                <a:latin typeface="Avenir Next Medium"/>
                <a:cs typeface="Avenir Next Medium"/>
              </a:rPr>
              <a:t>Failure scenarios considered (during access)</a:t>
            </a:r>
          </a:p>
        </p:txBody>
      </p:sp>
      <p:sp>
        <p:nvSpPr>
          <p:cNvPr id="18" name="Rectangle 17"/>
          <p:cNvSpPr/>
          <p:nvPr/>
        </p:nvSpPr>
        <p:spPr>
          <a:xfrm>
            <a:off x="539552" y="2047072"/>
            <a:ext cx="5688632" cy="954107"/>
          </a:xfrm>
          <a:prstGeom prst="rect">
            <a:avLst/>
          </a:prstGeom>
        </p:spPr>
        <p:txBody>
          <a:bodyPr wrap="square">
            <a:spAutoFit/>
          </a:bodyPr>
          <a:lstStyle/>
          <a:p>
            <a:r>
              <a:rPr lang="en-US" sz="2000" b="1" dirty="0" smtClean="0">
                <a:solidFill>
                  <a:srgbClr val="FF0000"/>
                </a:solidFill>
                <a:latin typeface="Avenir Next Medium"/>
                <a:cs typeface="Avenir Next Medium"/>
              </a:rPr>
              <a:t>Scenario 3</a:t>
            </a:r>
          </a:p>
          <a:p>
            <a:r>
              <a:rPr lang="en-US" dirty="0" smtClean="0">
                <a:solidFill>
                  <a:schemeClr val="tx2"/>
                </a:solidFill>
                <a:latin typeface="Avenir Next Medium"/>
                <a:cs typeface="Avenir Next Medium"/>
              </a:rPr>
              <a:t>Helium leakage from the VLP line in the insulation vacuum of the Cryogenic Distribution System (CDS)</a:t>
            </a:r>
            <a:endParaRPr lang="en-GB" dirty="0" smtClean="0">
              <a:solidFill>
                <a:schemeClr val="tx2"/>
              </a:solidFill>
              <a:latin typeface="Avenir Next Medium"/>
              <a:cs typeface="Avenir Next Medium"/>
            </a:endParaRPr>
          </a:p>
        </p:txBody>
      </p:sp>
      <p:sp>
        <p:nvSpPr>
          <p:cNvPr id="19" name="Down Arrow 18"/>
          <p:cNvSpPr/>
          <p:nvPr/>
        </p:nvSpPr>
        <p:spPr>
          <a:xfrm>
            <a:off x="2051720" y="3045892"/>
            <a:ext cx="432048" cy="50405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venir Next Medium"/>
              <a:cs typeface="Avenir Next Medium"/>
            </a:endParaRPr>
          </a:p>
        </p:txBody>
      </p:sp>
      <p:sp>
        <p:nvSpPr>
          <p:cNvPr id="20" name="Rectangle 19"/>
          <p:cNvSpPr/>
          <p:nvPr/>
        </p:nvSpPr>
        <p:spPr>
          <a:xfrm>
            <a:off x="539552" y="4702076"/>
            <a:ext cx="5068768" cy="646331"/>
          </a:xfrm>
          <a:prstGeom prst="rect">
            <a:avLst/>
          </a:prstGeom>
        </p:spPr>
        <p:txBody>
          <a:bodyPr wrap="square">
            <a:spAutoFit/>
          </a:bodyPr>
          <a:lstStyle/>
          <a:p>
            <a:r>
              <a:rPr lang="en-US" dirty="0" smtClean="0">
                <a:solidFill>
                  <a:srgbClr val="1F497D"/>
                </a:solidFill>
                <a:latin typeface="Avenir Next Medium"/>
                <a:cs typeface="Avenir Next Medium"/>
              </a:rPr>
              <a:t>Discharge of </a:t>
            </a:r>
            <a:r>
              <a:rPr lang="en-US" dirty="0" err="1" smtClean="0">
                <a:solidFill>
                  <a:srgbClr val="1F497D"/>
                </a:solidFill>
                <a:latin typeface="Avenir Next Medium"/>
                <a:cs typeface="Avenir Next Medium"/>
              </a:rPr>
              <a:t>GHe</a:t>
            </a:r>
            <a:r>
              <a:rPr lang="en-US" dirty="0" smtClean="0">
                <a:solidFill>
                  <a:srgbClr val="1F497D"/>
                </a:solidFill>
                <a:latin typeface="Avenir Next Medium"/>
                <a:cs typeface="Avenir Next Medium"/>
              </a:rPr>
              <a:t> through the pressure relief device on the insulation vacuum jacket (</a:t>
            </a:r>
            <a:r>
              <a:rPr lang="en-US" b="1" dirty="0" smtClean="0">
                <a:solidFill>
                  <a:srgbClr val="1F497D"/>
                </a:solidFill>
                <a:latin typeface="Avenir Next Medium"/>
                <a:cs typeface="Avenir Next Medium"/>
              </a:rPr>
              <a:t>4 s</a:t>
            </a:r>
            <a:r>
              <a:rPr lang="en-US" dirty="0" smtClean="0">
                <a:solidFill>
                  <a:srgbClr val="1F497D"/>
                </a:solidFill>
                <a:latin typeface="Avenir Next Medium"/>
                <a:cs typeface="Avenir Next Medium"/>
              </a:rPr>
              <a:t>)</a:t>
            </a:r>
            <a:endParaRPr lang="en-GB" dirty="0">
              <a:solidFill>
                <a:srgbClr val="1F497D"/>
              </a:solidFill>
              <a:latin typeface="Avenir Next Medium"/>
              <a:cs typeface="Avenir Next Medium"/>
            </a:endParaRPr>
          </a:p>
        </p:txBody>
      </p:sp>
      <p:sp>
        <p:nvSpPr>
          <p:cNvPr id="21" name="Down Arrow 20"/>
          <p:cNvSpPr/>
          <p:nvPr/>
        </p:nvSpPr>
        <p:spPr>
          <a:xfrm>
            <a:off x="2051720" y="5431448"/>
            <a:ext cx="432048" cy="50405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venir Next Medium"/>
              <a:cs typeface="Avenir Next Medium"/>
            </a:endParaRPr>
          </a:p>
        </p:txBody>
      </p:sp>
      <p:sp>
        <p:nvSpPr>
          <p:cNvPr id="22" name="Rectangle 21"/>
          <p:cNvSpPr/>
          <p:nvPr/>
        </p:nvSpPr>
        <p:spPr>
          <a:xfrm>
            <a:off x="539552" y="5946537"/>
            <a:ext cx="5256584" cy="369332"/>
          </a:xfrm>
          <a:prstGeom prst="rect">
            <a:avLst/>
          </a:prstGeom>
        </p:spPr>
        <p:txBody>
          <a:bodyPr wrap="square">
            <a:spAutoFit/>
          </a:bodyPr>
          <a:lstStyle/>
          <a:p>
            <a:r>
              <a:rPr lang="en-US" dirty="0" smtClean="0">
                <a:solidFill>
                  <a:srgbClr val="1F497D"/>
                </a:solidFill>
                <a:latin typeface="Avenir Next Medium"/>
                <a:cs typeface="Avenir Next Medium"/>
              </a:rPr>
              <a:t>Max. mass flow rate = </a:t>
            </a:r>
            <a:r>
              <a:rPr lang="en-US" b="1" dirty="0" smtClean="0">
                <a:solidFill>
                  <a:srgbClr val="1F497D"/>
                </a:solidFill>
                <a:latin typeface="Avenir Next Medium"/>
                <a:cs typeface="Avenir Next Medium"/>
              </a:rPr>
              <a:t>15 kg/s</a:t>
            </a:r>
            <a:endParaRPr lang="en-GB" sz="1100" dirty="0">
              <a:solidFill>
                <a:srgbClr val="1F497D"/>
              </a:solidFill>
              <a:latin typeface="Avenir Next Medium"/>
              <a:cs typeface="Avenir Next Medium"/>
            </a:endParaRPr>
          </a:p>
        </p:txBody>
      </p:sp>
      <p:sp>
        <p:nvSpPr>
          <p:cNvPr id="23" name="Rectangle 22"/>
          <p:cNvSpPr/>
          <p:nvPr/>
        </p:nvSpPr>
        <p:spPr>
          <a:xfrm>
            <a:off x="539552" y="3549948"/>
            <a:ext cx="5904656" cy="646331"/>
          </a:xfrm>
          <a:prstGeom prst="rect">
            <a:avLst/>
          </a:prstGeom>
        </p:spPr>
        <p:txBody>
          <a:bodyPr wrap="square">
            <a:spAutoFit/>
          </a:bodyPr>
          <a:lstStyle/>
          <a:p>
            <a:r>
              <a:rPr lang="en-US" dirty="0" smtClean="0">
                <a:solidFill>
                  <a:srgbClr val="1F497D"/>
                </a:solidFill>
                <a:latin typeface="Avenir Next Medium"/>
                <a:cs typeface="Avenir Next Medium"/>
              </a:rPr>
              <a:t>Loss of the content of the CDS in the contingency space (</a:t>
            </a:r>
            <a:r>
              <a:rPr lang="en-US" b="1" dirty="0" smtClean="0">
                <a:solidFill>
                  <a:srgbClr val="1F497D"/>
                </a:solidFill>
                <a:latin typeface="Avenir Next Medium"/>
                <a:cs typeface="Avenir Next Medium"/>
              </a:rPr>
              <a:t>60 kg at 3 K and 6 </a:t>
            </a:r>
            <a:r>
              <a:rPr lang="en-US" b="1" dirty="0" err="1" smtClean="0">
                <a:solidFill>
                  <a:srgbClr val="1F497D"/>
                </a:solidFill>
                <a:latin typeface="Avenir Next Medium"/>
                <a:cs typeface="Avenir Next Medium"/>
              </a:rPr>
              <a:t>bara</a:t>
            </a:r>
            <a:r>
              <a:rPr lang="en-US" b="1" dirty="0" smtClean="0">
                <a:solidFill>
                  <a:srgbClr val="1F497D"/>
                </a:solidFill>
                <a:latin typeface="Avenir Next Medium"/>
                <a:cs typeface="Avenir Next Medium"/>
              </a:rPr>
              <a:t> </a:t>
            </a:r>
            <a:r>
              <a:rPr lang="en-US" dirty="0" smtClean="0">
                <a:solidFill>
                  <a:srgbClr val="1F497D"/>
                </a:solidFill>
                <a:latin typeface="Avenir Next Medium"/>
                <a:cs typeface="Avenir Next Medium"/>
              </a:rPr>
              <a:t>)</a:t>
            </a:r>
            <a:endParaRPr lang="en-GB" dirty="0">
              <a:solidFill>
                <a:srgbClr val="1F497D"/>
              </a:solidFill>
              <a:latin typeface="Avenir Next Medium"/>
              <a:cs typeface="Avenir Next Medium"/>
            </a:endParaRPr>
          </a:p>
        </p:txBody>
      </p:sp>
      <p:sp>
        <p:nvSpPr>
          <p:cNvPr id="24" name="Down Arrow 23"/>
          <p:cNvSpPr/>
          <p:nvPr/>
        </p:nvSpPr>
        <p:spPr>
          <a:xfrm>
            <a:off x="2051720" y="4198020"/>
            <a:ext cx="432048" cy="50405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venir Next Medium"/>
              <a:cs typeface="Avenir Next Medium"/>
            </a:endParaRPr>
          </a:p>
        </p:txBody>
      </p:sp>
      <p:sp>
        <p:nvSpPr>
          <p:cNvPr id="25" name="Rettangolo 40"/>
          <p:cNvSpPr/>
          <p:nvPr/>
        </p:nvSpPr>
        <p:spPr>
          <a:xfrm>
            <a:off x="0" y="6641725"/>
            <a:ext cx="2132870" cy="230832"/>
          </a:xfrm>
          <a:prstGeom prst="rect">
            <a:avLst/>
          </a:prstGeom>
        </p:spPr>
        <p:txBody>
          <a:bodyPr wrap="none">
            <a:spAutoFit/>
          </a:bodyPr>
          <a:lstStyle/>
          <a:p>
            <a:pPr>
              <a:spcBef>
                <a:spcPct val="0"/>
              </a:spcBef>
            </a:pPr>
            <a:r>
              <a:rPr lang="en-GB" sz="900" cap="all" dirty="0" smtClean="0">
                <a:solidFill>
                  <a:srgbClr val="1F497D"/>
                </a:solidFill>
                <a:latin typeface="Avenir Next Medium"/>
                <a:cs typeface="Avenir Next Medium"/>
              </a:rPr>
              <a:t>Acknowledgement : J.FYDRYCH</a:t>
            </a:r>
            <a:endParaRPr lang="en-GB" sz="900" cap="all" dirty="0">
              <a:solidFill>
                <a:srgbClr val="1F497D"/>
              </a:solidFill>
              <a:latin typeface="Avenir Next Medium"/>
              <a:cs typeface="Avenir Next Medium"/>
            </a:endParaRPr>
          </a:p>
        </p:txBody>
      </p:sp>
      <p:sp>
        <p:nvSpPr>
          <p:cNvPr id="27" name="Explosion 1 26"/>
          <p:cNvSpPr/>
          <p:nvPr/>
        </p:nvSpPr>
        <p:spPr>
          <a:xfrm>
            <a:off x="6044233" y="4362926"/>
            <a:ext cx="432048" cy="378042"/>
          </a:xfrm>
          <a:prstGeom prst="irregularSeal1">
            <a:avLst/>
          </a:prstGeom>
          <a:solidFill>
            <a:srgbClr val="C050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Next Medium"/>
              <a:cs typeface="Avenir Next Medium"/>
            </a:endParaRPr>
          </a:p>
        </p:txBody>
      </p:sp>
      <p:pic>
        <p:nvPicPr>
          <p:cNvPr id="28" name="Picture 2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28184" y="4740968"/>
            <a:ext cx="2808312" cy="1867429"/>
          </a:xfrm>
          <a:prstGeom prst="rect">
            <a:avLst/>
          </a:prstGeom>
        </p:spPr>
      </p:pic>
      <p:sp>
        <p:nvSpPr>
          <p:cNvPr id="29" name="Explosion 1 28"/>
          <p:cNvSpPr/>
          <p:nvPr/>
        </p:nvSpPr>
        <p:spPr>
          <a:xfrm>
            <a:off x="7668344" y="5431448"/>
            <a:ext cx="432048" cy="378042"/>
          </a:xfrm>
          <a:prstGeom prst="irregularSeal1">
            <a:avLst/>
          </a:prstGeom>
          <a:solidFill>
            <a:srgbClr val="C050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Next Medium"/>
              <a:cs typeface="Avenir Next Medium"/>
            </a:endParaRPr>
          </a:p>
        </p:txBody>
      </p:sp>
    </p:spTree>
    <p:extLst>
      <p:ext uri="{BB962C8B-B14F-4D97-AF65-F5344CB8AC3E}">
        <p14:creationId xmlns:p14="http://schemas.microsoft.com/office/powerpoint/2010/main" val="39072234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p:bldP spid="21" grpId="0" animBg="1"/>
      <p:bldP spid="22" grpId="0"/>
      <p:bldP spid="23" grpId="0"/>
      <p:bldP spid="24" grpId="0" animBg="1"/>
      <p:bldP spid="25" grpId="0"/>
      <p:bldP spid="27" grpId="0" animBg="1"/>
      <p:bldP spid="29"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Oxygen concentration 3 min_14 extra cryo_Leak from high beta 2.4 kg per s for 12 s 29 kg tot_Burst disks turned the other way_ventilation 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644008" y="1627024"/>
            <a:ext cx="4499992" cy="3374994"/>
          </a:xfrm>
          <a:prstGeom prst="rect">
            <a:avLst/>
          </a:prstGeom>
        </p:spPr>
      </p:pic>
      <p:pic>
        <p:nvPicPr>
          <p:cNvPr id="21" name="Oxygen concentration 3 min_14 extra cryo_Leak from high beta 2.4 kg per s for 12 s 29 kg tot_Zoomed out.appleuniversal.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35497" y="1627024"/>
            <a:ext cx="4424481" cy="3374994"/>
          </a:xfrm>
          <a:prstGeom prst="rect">
            <a:avLst/>
          </a:prstGeom>
        </p:spPr>
      </p:pic>
      <p:sp>
        <p:nvSpPr>
          <p:cNvPr id="4" name="Rectangle 3"/>
          <p:cNvSpPr/>
          <p:nvPr/>
        </p:nvSpPr>
        <p:spPr>
          <a:xfrm>
            <a:off x="364273" y="297934"/>
            <a:ext cx="8460059" cy="830997"/>
          </a:xfrm>
          <a:prstGeom prst="rect">
            <a:avLst/>
          </a:prstGeom>
        </p:spPr>
        <p:txBody>
          <a:bodyPr wrap="square">
            <a:spAutoFit/>
          </a:bodyPr>
          <a:lstStyle/>
          <a:p>
            <a:r>
              <a:rPr lang="en-US" sz="2800" b="1" dirty="0" smtClean="0">
                <a:solidFill>
                  <a:schemeClr val="tx2"/>
                </a:solidFill>
                <a:latin typeface="Avenir Next Medium"/>
                <a:cs typeface="Avenir Next Medium"/>
              </a:rPr>
              <a:t>Accelerator tunnel</a:t>
            </a:r>
          </a:p>
          <a:p>
            <a:r>
              <a:rPr lang="en-US" sz="2000" b="1" dirty="0" smtClean="0">
                <a:solidFill>
                  <a:schemeClr val="tx2"/>
                </a:solidFill>
                <a:latin typeface="Avenir Next Medium"/>
                <a:cs typeface="Avenir Next Medium"/>
              </a:rPr>
              <a:t>CFD simulations</a:t>
            </a:r>
          </a:p>
        </p:txBody>
      </p:sp>
      <p:sp>
        <p:nvSpPr>
          <p:cNvPr id="13" name="Rectangle 12"/>
          <p:cNvSpPr/>
          <p:nvPr/>
        </p:nvSpPr>
        <p:spPr>
          <a:xfrm>
            <a:off x="107504" y="5227424"/>
            <a:ext cx="4494003" cy="1477328"/>
          </a:xfrm>
          <a:prstGeom prst="rect">
            <a:avLst/>
          </a:prstGeom>
        </p:spPr>
        <p:txBody>
          <a:bodyPr wrap="none">
            <a:spAutoFit/>
          </a:bodyPr>
          <a:lstStyle/>
          <a:p>
            <a:r>
              <a:rPr lang="en-US" b="1" dirty="0" smtClean="0">
                <a:solidFill>
                  <a:schemeClr val="tx2"/>
                </a:solidFill>
                <a:latin typeface="Avenir Next Medium"/>
                <a:cs typeface="Avenir Next Medium"/>
              </a:rPr>
              <a:t>Mass flow rate</a:t>
            </a:r>
            <a:r>
              <a:rPr lang="en-US" dirty="0" smtClean="0">
                <a:solidFill>
                  <a:schemeClr val="tx2"/>
                </a:solidFill>
                <a:latin typeface="Avenir Next Medium"/>
                <a:cs typeface="Avenir Next Medium"/>
              </a:rPr>
              <a:t>: 2,4 kg.s</a:t>
            </a:r>
            <a:r>
              <a:rPr lang="en-US" baseline="30000" dirty="0" smtClean="0">
                <a:solidFill>
                  <a:schemeClr val="tx2"/>
                </a:solidFill>
                <a:latin typeface="Avenir Next Medium"/>
                <a:cs typeface="Avenir Next Medium"/>
              </a:rPr>
              <a:t>-1</a:t>
            </a:r>
          </a:p>
          <a:p>
            <a:r>
              <a:rPr lang="sv-SE" b="1" dirty="0" err="1" smtClean="0">
                <a:solidFill>
                  <a:schemeClr val="tx2"/>
                </a:solidFill>
                <a:latin typeface="Avenir Next Medium"/>
                <a:cs typeface="Avenir Next Medium"/>
              </a:rPr>
              <a:t>Volume</a:t>
            </a:r>
            <a:r>
              <a:rPr lang="sv-SE" dirty="0" smtClean="0">
                <a:solidFill>
                  <a:schemeClr val="tx2"/>
                </a:solidFill>
                <a:latin typeface="Avenir Next Medium"/>
                <a:cs typeface="Avenir Next Medium"/>
              </a:rPr>
              <a:t>: 28,8 kg</a:t>
            </a:r>
          </a:p>
          <a:p>
            <a:r>
              <a:rPr lang="sv-SE" b="1" dirty="0" err="1" smtClean="0">
                <a:solidFill>
                  <a:schemeClr val="tx2"/>
                </a:solidFill>
                <a:latin typeface="Avenir Next Medium"/>
                <a:cs typeface="Avenir Next Medium"/>
              </a:rPr>
              <a:t>Leak</a:t>
            </a:r>
            <a:r>
              <a:rPr lang="sv-SE" b="1" dirty="0" smtClean="0">
                <a:solidFill>
                  <a:schemeClr val="tx2"/>
                </a:solidFill>
                <a:latin typeface="Avenir Next Medium"/>
                <a:cs typeface="Avenir Next Medium"/>
              </a:rPr>
              <a:t> duration</a:t>
            </a:r>
            <a:r>
              <a:rPr lang="sv-SE" dirty="0" smtClean="0">
                <a:solidFill>
                  <a:schemeClr val="tx2"/>
                </a:solidFill>
                <a:latin typeface="Avenir Next Medium"/>
                <a:cs typeface="Avenir Next Medium"/>
              </a:rPr>
              <a:t>: 12 s</a:t>
            </a:r>
          </a:p>
          <a:p>
            <a:r>
              <a:rPr lang="sv-SE" b="1" dirty="0" err="1" smtClean="0">
                <a:solidFill>
                  <a:srgbClr val="1F497D"/>
                </a:solidFill>
                <a:latin typeface="Avenir Next Medium"/>
                <a:cs typeface="Avenir Next Medium"/>
              </a:rPr>
              <a:t>Location</a:t>
            </a:r>
            <a:r>
              <a:rPr lang="sv-SE" dirty="0" smtClean="0">
                <a:solidFill>
                  <a:srgbClr val="1F497D"/>
                </a:solidFill>
                <a:latin typeface="Avenir Next Medium"/>
                <a:cs typeface="Avenir Next Medium"/>
              </a:rPr>
              <a:t>: </a:t>
            </a:r>
            <a:r>
              <a:rPr lang="sv-SE" dirty="0" err="1" smtClean="0">
                <a:solidFill>
                  <a:srgbClr val="1F497D"/>
                </a:solidFill>
                <a:latin typeface="Avenir Next Medium"/>
                <a:cs typeface="Avenir Next Medium"/>
              </a:rPr>
              <a:t>contingency</a:t>
            </a:r>
            <a:r>
              <a:rPr lang="sv-SE" dirty="0" smtClean="0">
                <a:solidFill>
                  <a:srgbClr val="1F497D"/>
                </a:solidFill>
                <a:latin typeface="Avenir Next Medium"/>
                <a:cs typeface="Avenir Next Medium"/>
              </a:rPr>
              <a:t> space (A2T area)</a:t>
            </a:r>
          </a:p>
          <a:p>
            <a:r>
              <a:rPr lang="sv-SE" b="1" dirty="0" err="1" smtClean="0">
                <a:solidFill>
                  <a:schemeClr val="tx2"/>
                </a:solidFill>
                <a:latin typeface="Avenir Next Medium"/>
                <a:cs typeface="Avenir Next Medium"/>
              </a:rPr>
              <a:t>Orientation</a:t>
            </a:r>
            <a:r>
              <a:rPr lang="sv-SE" b="1" dirty="0" smtClean="0">
                <a:solidFill>
                  <a:schemeClr val="tx2"/>
                </a:solidFill>
                <a:latin typeface="Avenir Next Medium"/>
                <a:cs typeface="Avenir Next Medium"/>
              </a:rPr>
              <a:t> </a:t>
            </a:r>
            <a:r>
              <a:rPr lang="sv-SE" b="1" dirty="0" err="1" smtClean="0">
                <a:solidFill>
                  <a:schemeClr val="tx2"/>
                </a:solidFill>
                <a:latin typeface="Avenir Next Medium"/>
                <a:cs typeface="Avenir Next Medium"/>
              </a:rPr>
              <a:t>of</a:t>
            </a:r>
            <a:r>
              <a:rPr lang="sv-SE" b="1" dirty="0" smtClean="0">
                <a:solidFill>
                  <a:schemeClr val="tx2"/>
                </a:solidFill>
                <a:latin typeface="Avenir Next Medium"/>
                <a:cs typeface="Avenir Next Medium"/>
              </a:rPr>
              <a:t> the </a:t>
            </a:r>
            <a:r>
              <a:rPr lang="sv-SE" b="1" dirty="0" err="1" smtClean="0">
                <a:solidFill>
                  <a:schemeClr val="tx2"/>
                </a:solidFill>
                <a:latin typeface="Avenir Next Medium"/>
                <a:cs typeface="Avenir Next Medium"/>
              </a:rPr>
              <a:t>burst</a:t>
            </a:r>
            <a:r>
              <a:rPr lang="sv-SE" b="1" dirty="0" smtClean="0">
                <a:solidFill>
                  <a:schemeClr val="tx2"/>
                </a:solidFill>
                <a:latin typeface="Avenir Next Medium"/>
                <a:cs typeface="Avenir Next Medium"/>
              </a:rPr>
              <a:t> disks</a:t>
            </a:r>
            <a:r>
              <a:rPr lang="sv-SE" dirty="0" smtClean="0">
                <a:solidFill>
                  <a:schemeClr val="tx2"/>
                </a:solidFill>
                <a:latin typeface="Avenir Next Medium"/>
                <a:cs typeface="Avenir Next Medium"/>
              </a:rPr>
              <a:t>: </a:t>
            </a:r>
            <a:r>
              <a:rPr lang="sv-SE" dirty="0" err="1" smtClean="0">
                <a:solidFill>
                  <a:srgbClr val="FF0000"/>
                </a:solidFill>
                <a:latin typeface="Avenir Next Medium"/>
                <a:cs typeface="Avenir Next Medium"/>
              </a:rPr>
              <a:t>towards</a:t>
            </a:r>
            <a:r>
              <a:rPr lang="sv-SE" dirty="0" smtClean="0">
                <a:solidFill>
                  <a:srgbClr val="FF0000"/>
                </a:solidFill>
                <a:latin typeface="Avenir Next Medium"/>
                <a:cs typeface="Avenir Next Medium"/>
              </a:rPr>
              <a:t> IS</a:t>
            </a:r>
          </a:p>
        </p:txBody>
      </p:sp>
      <p:sp>
        <p:nvSpPr>
          <p:cNvPr id="14" name="Rectangle 13"/>
          <p:cNvSpPr/>
          <p:nvPr/>
        </p:nvSpPr>
        <p:spPr>
          <a:xfrm>
            <a:off x="4902185" y="5227424"/>
            <a:ext cx="4352474" cy="1477328"/>
          </a:xfrm>
          <a:prstGeom prst="rect">
            <a:avLst/>
          </a:prstGeom>
        </p:spPr>
        <p:txBody>
          <a:bodyPr wrap="none">
            <a:spAutoFit/>
          </a:bodyPr>
          <a:lstStyle/>
          <a:p>
            <a:r>
              <a:rPr lang="en-US" b="1" dirty="0" smtClean="0">
                <a:solidFill>
                  <a:schemeClr val="tx2"/>
                </a:solidFill>
                <a:latin typeface="Avenir Next Medium"/>
                <a:cs typeface="Avenir Next Medium"/>
              </a:rPr>
              <a:t>Mass flow rate</a:t>
            </a:r>
            <a:r>
              <a:rPr lang="en-US" dirty="0" smtClean="0">
                <a:solidFill>
                  <a:schemeClr val="tx2"/>
                </a:solidFill>
                <a:latin typeface="Avenir Next Medium"/>
                <a:cs typeface="Avenir Next Medium"/>
              </a:rPr>
              <a:t>: 2,4 kg.s</a:t>
            </a:r>
            <a:r>
              <a:rPr lang="en-US" baseline="30000" dirty="0" smtClean="0">
                <a:solidFill>
                  <a:schemeClr val="tx2"/>
                </a:solidFill>
                <a:latin typeface="Avenir Next Medium"/>
                <a:cs typeface="Avenir Next Medium"/>
              </a:rPr>
              <a:t>-1</a:t>
            </a:r>
          </a:p>
          <a:p>
            <a:r>
              <a:rPr lang="sv-SE" b="1" dirty="0" err="1" smtClean="0">
                <a:solidFill>
                  <a:schemeClr val="tx2"/>
                </a:solidFill>
                <a:latin typeface="Avenir Next Medium"/>
                <a:cs typeface="Avenir Next Medium"/>
              </a:rPr>
              <a:t>Volume</a:t>
            </a:r>
            <a:r>
              <a:rPr lang="sv-SE" dirty="0" smtClean="0">
                <a:solidFill>
                  <a:schemeClr val="tx2"/>
                </a:solidFill>
                <a:latin typeface="Avenir Next Medium"/>
                <a:cs typeface="Avenir Next Medium"/>
              </a:rPr>
              <a:t>: 28,8 kg</a:t>
            </a:r>
          </a:p>
          <a:p>
            <a:r>
              <a:rPr lang="sv-SE" b="1" dirty="0" err="1" smtClean="0">
                <a:solidFill>
                  <a:schemeClr val="tx2"/>
                </a:solidFill>
                <a:latin typeface="Avenir Next Medium"/>
                <a:cs typeface="Avenir Next Medium"/>
              </a:rPr>
              <a:t>Leak</a:t>
            </a:r>
            <a:r>
              <a:rPr lang="sv-SE" b="1" dirty="0" smtClean="0">
                <a:solidFill>
                  <a:schemeClr val="tx2"/>
                </a:solidFill>
                <a:latin typeface="Avenir Next Medium"/>
                <a:cs typeface="Avenir Next Medium"/>
              </a:rPr>
              <a:t> duration</a:t>
            </a:r>
            <a:r>
              <a:rPr lang="sv-SE" dirty="0" smtClean="0">
                <a:solidFill>
                  <a:schemeClr val="tx2"/>
                </a:solidFill>
                <a:latin typeface="Avenir Next Medium"/>
                <a:cs typeface="Avenir Next Medium"/>
              </a:rPr>
              <a:t>: 12 s</a:t>
            </a:r>
          </a:p>
          <a:p>
            <a:r>
              <a:rPr lang="sv-SE" b="1" dirty="0" err="1">
                <a:solidFill>
                  <a:srgbClr val="1F497D"/>
                </a:solidFill>
                <a:latin typeface="Avenir Next Medium"/>
                <a:cs typeface="Avenir Next Medium"/>
              </a:rPr>
              <a:t>Location</a:t>
            </a:r>
            <a:r>
              <a:rPr lang="sv-SE" dirty="0">
                <a:solidFill>
                  <a:srgbClr val="1F497D"/>
                </a:solidFill>
                <a:latin typeface="Avenir Next Medium"/>
                <a:cs typeface="Avenir Next Medium"/>
              </a:rPr>
              <a:t>: </a:t>
            </a:r>
            <a:r>
              <a:rPr lang="sv-SE" dirty="0" err="1">
                <a:solidFill>
                  <a:srgbClr val="1F497D"/>
                </a:solidFill>
                <a:latin typeface="Avenir Next Medium"/>
                <a:cs typeface="Avenir Next Medium"/>
              </a:rPr>
              <a:t>contingency</a:t>
            </a:r>
            <a:r>
              <a:rPr lang="sv-SE" dirty="0">
                <a:solidFill>
                  <a:srgbClr val="1F497D"/>
                </a:solidFill>
                <a:latin typeface="Avenir Next Medium"/>
                <a:cs typeface="Avenir Next Medium"/>
              </a:rPr>
              <a:t> </a:t>
            </a:r>
            <a:r>
              <a:rPr lang="sv-SE" dirty="0" smtClean="0">
                <a:solidFill>
                  <a:srgbClr val="1F497D"/>
                </a:solidFill>
                <a:latin typeface="Avenir Next Medium"/>
                <a:cs typeface="Avenir Next Medium"/>
              </a:rPr>
              <a:t>space </a:t>
            </a:r>
            <a:r>
              <a:rPr lang="sv-SE" dirty="0">
                <a:solidFill>
                  <a:srgbClr val="1F497D"/>
                </a:solidFill>
                <a:latin typeface="Avenir Next Medium"/>
                <a:cs typeface="Avenir Next Medium"/>
              </a:rPr>
              <a:t>(A2T area</a:t>
            </a:r>
            <a:r>
              <a:rPr lang="sv-SE" dirty="0" smtClean="0">
                <a:solidFill>
                  <a:srgbClr val="1F497D"/>
                </a:solidFill>
                <a:latin typeface="Avenir Next Medium"/>
                <a:cs typeface="Avenir Next Medium"/>
              </a:rPr>
              <a:t>)</a:t>
            </a:r>
            <a:endParaRPr lang="sv-SE" dirty="0" smtClean="0">
              <a:solidFill>
                <a:schemeClr val="tx2"/>
              </a:solidFill>
              <a:latin typeface="Avenir Next Medium"/>
              <a:cs typeface="Avenir Next Medium"/>
            </a:endParaRPr>
          </a:p>
          <a:p>
            <a:r>
              <a:rPr lang="sv-SE" b="1" dirty="0" smtClean="0">
                <a:solidFill>
                  <a:schemeClr val="tx2"/>
                </a:solidFill>
                <a:latin typeface="Avenir Next Medium"/>
                <a:cs typeface="Avenir Next Medium"/>
              </a:rPr>
              <a:t>Ventilation mode</a:t>
            </a:r>
            <a:r>
              <a:rPr lang="sv-SE" dirty="0" smtClean="0">
                <a:solidFill>
                  <a:schemeClr val="tx2"/>
                </a:solidFill>
                <a:latin typeface="Avenir Next Medium"/>
                <a:cs typeface="Avenir Next Medium"/>
              </a:rPr>
              <a:t>: </a:t>
            </a:r>
            <a:r>
              <a:rPr lang="sv-SE" dirty="0" err="1" smtClean="0">
                <a:solidFill>
                  <a:srgbClr val="FF0000"/>
                </a:solidFill>
                <a:latin typeface="Avenir Next Medium"/>
                <a:cs typeface="Avenir Next Medium"/>
              </a:rPr>
              <a:t>towards</a:t>
            </a:r>
            <a:r>
              <a:rPr lang="sv-SE" dirty="0" smtClean="0">
                <a:solidFill>
                  <a:srgbClr val="FF0000"/>
                </a:solidFill>
                <a:latin typeface="Avenir Next Medium"/>
                <a:cs typeface="Avenir Next Medium"/>
              </a:rPr>
              <a:t> </a:t>
            </a:r>
            <a:r>
              <a:rPr lang="sv-SE" dirty="0" err="1" smtClean="0">
                <a:solidFill>
                  <a:srgbClr val="FF0000"/>
                </a:solidFill>
                <a:latin typeface="Avenir Next Medium"/>
                <a:cs typeface="Avenir Next Medium"/>
              </a:rPr>
              <a:t>target</a:t>
            </a:r>
            <a:endParaRPr lang="sv-SE" dirty="0">
              <a:solidFill>
                <a:srgbClr val="FF0000"/>
              </a:solidFill>
              <a:latin typeface="Avenir Next Medium"/>
              <a:cs typeface="Avenir Next Medium"/>
            </a:endParaRPr>
          </a:p>
        </p:txBody>
      </p:sp>
      <p:sp>
        <p:nvSpPr>
          <p:cNvPr id="15" name="Rectangle 14"/>
          <p:cNvSpPr/>
          <p:nvPr/>
        </p:nvSpPr>
        <p:spPr>
          <a:xfrm>
            <a:off x="683568" y="2049733"/>
            <a:ext cx="864339" cy="215444"/>
          </a:xfrm>
          <a:prstGeom prst="rect">
            <a:avLst/>
          </a:prstGeom>
        </p:spPr>
        <p:txBody>
          <a:bodyPr wrap="none">
            <a:spAutoFit/>
          </a:bodyPr>
          <a:lstStyle/>
          <a:p>
            <a:r>
              <a:rPr lang="en-GB" sz="800" b="1" dirty="0" smtClean="0">
                <a:solidFill>
                  <a:srgbClr val="FF0000"/>
                </a:solidFill>
                <a:latin typeface="Avenir Next Medium"/>
                <a:cs typeface="Avenir Next Medium"/>
              </a:rPr>
              <a:t>ESS Threshold</a:t>
            </a:r>
            <a:endParaRPr lang="en-US" sz="800" dirty="0">
              <a:solidFill>
                <a:srgbClr val="FF0000"/>
              </a:solidFill>
              <a:latin typeface="Avenir Next Medium"/>
              <a:cs typeface="Avenir Next Medium"/>
            </a:endParaRPr>
          </a:p>
        </p:txBody>
      </p:sp>
      <p:sp>
        <p:nvSpPr>
          <p:cNvPr id="16" name="Rectangle 15"/>
          <p:cNvSpPr/>
          <p:nvPr/>
        </p:nvSpPr>
        <p:spPr>
          <a:xfrm>
            <a:off x="239664" y="2134442"/>
            <a:ext cx="504056" cy="72008"/>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Next Medium"/>
              <a:cs typeface="Avenir Next Medium"/>
            </a:endParaRPr>
          </a:p>
        </p:txBody>
      </p:sp>
      <p:sp>
        <p:nvSpPr>
          <p:cNvPr id="17" name="Rectangle 16"/>
          <p:cNvSpPr/>
          <p:nvPr/>
        </p:nvSpPr>
        <p:spPr>
          <a:xfrm>
            <a:off x="5220072" y="2059072"/>
            <a:ext cx="864339" cy="215444"/>
          </a:xfrm>
          <a:prstGeom prst="rect">
            <a:avLst/>
          </a:prstGeom>
        </p:spPr>
        <p:txBody>
          <a:bodyPr wrap="none">
            <a:spAutoFit/>
          </a:bodyPr>
          <a:lstStyle/>
          <a:p>
            <a:r>
              <a:rPr lang="en-GB" sz="800" b="1" dirty="0" smtClean="0">
                <a:solidFill>
                  <a:srgbClr val="FF0000"/>
                </a:solidFill>
                <a:latin typeface="Avenir Next Medium"/>
                <a:cs typeface="Avenir Next Medium"/>
              </a:rPr>
              <a:t>ESS Threshold</a:t>
            </a:r>
            <a:endParaRPr lang="en-US" sz="800" dirty="0">
              <a:solidFill>
                <a:srgbClr val="FF0000"/>
              </a:solidFill>
              <a:latin typeface="Avenir Next Medium"/>
              <a:cs typeface="Avenir Next Medium"/>
            </a:endParaRPr>
          </a:p>
        </p:txBody>
      </p:sp>
      <p:sp>
        <p:nvSpPr>
          <p:cNvPr id="18" name="Rectangle 17"/>
          <p:cNvSpPr/>
          <p:nvPr/>
        </p:nvSpPr>
        <p:spPr>
          <a:xfrm>
            <a:off x="4776168" y="2143781"/>
            <a:ext cx="504056" cy="72008"/>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Next Medium"/>
              <a:cs typeface="Avenir Next Medium"/>
            </a:endParaRPr>
          </a:p>
        </p:txBody>
      </p:sp>
      <p:sp>
        <p:nvSpPr>
          <p:cNvPr id="19" name="Rettangolo 40"/>
          <p:cNvSpPr/>
          <p:nvPr/>
        </p:nvSpPr>
        <p:spPr>
          <a:xfrm>
            <a:off x="6971045" y="6629718"/>
            <a:ext cx="2219047" cy="246221"/>
          </a:xfrm>
          <a:prstGeom prst="rect">
            <a:avLst/>
          </a:prstGeom>
        </p:spPr>
        <p:txBody>
          <a:bodyPr wrap="none">
            <a:spAutoFit/>
          </a:bodyPr>
          <a:lstStyle/>
          <a:p>
            <a:pPr>
              <a:spcBef>
                <a:spcPct val="0"/>
              </a:spcBef>
            </a:pPr>
            <a:r>
              <a:rPr lang="en-GB" sz="1000" cap="all" dirty="0" smtClean="0">
                <a:solidFill>
                  <a:schemeClr val="tx2"/>
                </a:solidFill>
                <a:latin typeface="Avenir Next Medium"/>
                <a:cs typeface="Avenir Next Medium"/>
              </a:rPr>
              <a:t>Acknowledgement : E.LUNDH</a:t>
            </a:r>
            <a:endParaRPr lang="en-GB" sz="1000" cap="all" dirty="0">
              <a:solidFill>
                <a:schemeClr val="tx2"/>
              </a:solidFill>
              <a:latin typeface="Avenir Next Medium"/>
              <a:cs typeface="Avenir Next Medium"/>
            </a:endParaRPr>
          </a:p>
        </p:txBody>
      </p:sp>
      <p:sp>
        <p:nvSpPr>
          <p:cNvPr id="32" name="Content Placeholder 2"/>
          <p:cNvSpPr>
            <a:spLocks noGrp="1"/>
          </p:cNvSpPr>
          <p:nvPr>
            <p:ph idx="1"/>
          </p:nvPr>
        </p:nvSpPr>
        <p:spPr>
          <a:xfrm>
            <a:off x="239664" y="1128931"/>
            <a:ext cx="8904336" cy="720080"/>
          </a:xfrm>
        </p:spPr>
        <p:txBody>
          <a:bodyPr>
            <a:noAutofit/>
          </a:bodyPr>
          <a:lstStyle/>
          <a:p>
            <a:pPr marL="0" indent="0">
              <a:buNone/>
            </a:pPr>
            <a:r>
              <a:rPr lang="en-GB" b="1" u="sng" dirty="0">
                <a:solidFill>
                  <a:srgbClr val="1F497D"/>
                </a:solidFill>
                <a:latin typeface="Avenir Next Medium"/>
                <a:cs typeface="Avenir Next Medium"/>
              </a:rPr>
              <a:t>Scenario </a:t>
            </a:r>
            <a:r>
              <a:rPr lang="en-GB" b="1" u="sng" dirty="0" smtClean="0">
                <a:solidFill>
                  <a:srgbClr val="1F497D"/>
                </a:solidFill>
                <a:latin typeface="Avenir Next Medium"/>
                <a:cs typeface="Avenir Next Medium"/>
              </a:rPr>
              <a:t>2 </a:t>
            </a:r>
            <a:r>
              <a:rPr lang="en-GB" u="sng" dirty="0" smtClean="0">
                <a:solidFill>
                  <a:srgbClr val="1F497D"/>
                </a:solidFill>
                <a:latin typeface="Avenir Next Medium"/>
                <a:cs typeface="Avenir Next Medium"/>
              </a:rPr>
              <a:t>(2.4 kg.s</a:t>
            </a:r>
            <a:r>
              <a:rPr lang="en-GB" u="sng" baseline="30000" dirty="0" smtClean="0">
                <a:solidFill>
                  <a:srgbClr val="1F497D"/>
                </a:solidFill>
                <a:latin typeface="Avenir Next Medium"/>
                <a:cs typeface="Avenir Next Medium"/>
              </a:rPr>
              <a:t>-1 </a:t>
            </a:r>
            <a:r>
              <a:rPr lang="en-GB" u="sng" dirty="0">
                <a:solidFill>
                  <a:srgbClr val="1F497D"/>
                </a:solidFill>
                <a:latin typeface="Avenir Next Medium"/>
                <a:cs typeface="Avenir Next Medium"/>
              </a:rPr>
              <a:t>during 2 s) – </a:t>
            </a:r>
            <a:r>
              <a:rPr lang="en-GB" sz="1600" u="sng" dirty="0">
                <a:solidFill>
                  <a:srgbClr val="1F497D"/>
                </a:solidFill>
                <a:latin typeface="Avenir Next Medium"/>
                <a:cs typeface="Avenir Next Medium"/>
              </a:rPr>
              <a:t>rupture of the </a:t>
            </a:r>
            <a:r>
              <a:rPr lang="en-GB" sz="1600" u="sng" dirty="0" smtClean="0">
                <a:solidFill>
                  <a:srgbClr val="1F497D"/>
                </a:solidFill>
                <a:latin typeface="Avenir Next Medium"/>
                <a:cs typeface="Avenir Next Medium"/>
              </a:rPr>
              <a:t>vacuum vessel of a High-β</a:t>
            </a:r>
            <a:endParaRPr lang="en-GB" sz="1600" u="sng" dirty="0">
              <a:solidFill>
                <a:srgbClr val="1F497D"/>
              </a:solidFill>
              <a:latin typeface="Avenir Next Medium"/>
              <a:cs typeface="Avenir Next Medium"/>
            </a:endParaRPr>
          </a:p>
        </p:txBody>
      </p:sp>
    </p:spTree>
    <p:extLst>
      <p:ext uri="{BB962C8B-B14F-4D97-AF65-F5344CB8AC3E}">
        <p14:creationId xmlns:p14="http://schemas.microsoft.com/office/powerpoint/2010/main" val="35982821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84" fill="hold"/>
                                        <p:tgtEl>
                                          <p:spTgt spid="21"/>
                                        </p:tgtEl>
                                      </p:cBhvr>
                                    </p:cmd>
                                  </p:childTnLst>
                                </p:cTn>
                              </p:par>
                              <p:par>
                                <p:cTn id="7" presetID="1" presetClass="mediacall" presetSubtype="0" fill="hold" nodeType="withEffect">
                                  <p:stCondLst>
                                    <p:cond delay="0"/>
                                  </p:stCondLst>
                                  <p:childTnLst>
                                    <p:cmd type="call" cmd="playFrom(0.0)">
                                      <p:cBhvr>
                                        <p:cTn id="8" dur="21084" fill="hold"/>
                                        <p:tgtEl>
                                          <p:spTgt spid="22"/>
                                        </p:tgtEl>
                                      </p:cBhvr>
                                    </p:cmd>
                                  </p:childTnLst>
                                </p:cTn>
                              </p:par>
                            </p:childTnLst>
                          </p:cTn>
                        </p:par>
                      </p:childTnLst>
                    </p:cTn>
                  </p:par>
                  <p:par>
                    <p:cTn id="9" fill="hold">
                      <p:stCondLst>
                        <p:cond delay="indefinite"/>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par>
                                <p:cTn id="13" presetID="2" presetClass="mediacall" presetSubtype="0" fill="hold" nodeType="withEffect">
                                  <p:stCondLst>
                                    <p:cond delay="0"/>
                                  </p:stCondLst>
                                  <p:childTnLst>
                                    <p:cmd type="call" cmd="togglePause">
                                      <p:cBhvr>
                                        <p:cTn id="14"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1"/>
                                        </p:tgtEl>
                                      </p:cBhvr>
                                    </p:cmd>
                                  </p:childTnLst>
                                </p:cTn>
                              </p:par>
                            </p:childTnLst>
                          </p:cTn>
                        </p:par>
                      </p:childTnLst>
                    </p:cTn>
                  </p:par>
                </p:childTnLst>
              </p:cTn>
              <p:nextCondLst>
                <p:cond evt="onClick" delay="0">
                  <p:tgtEl>
                    <p:spTgt spid="21"/>
                  </p:tgtEl>
                </p:cond>
              </p:nextCondLst>
            </p:seq>
            <p:video>
              <p:cMediaNode vol="80000">
                <p:cTn id="20" fill="hold" display="0">
                  <p:stCondLst>
                    <p:cond delay="indefinite"/>
                  </p:stCondLst>
                </p:cTn>
                <p:tgtEl>
                  <p:spTgt spid="21"/>
                </p:tgtEl>
              </p:cMediaNode>
            </p:video>
            <p:seq concurrent="1" nextAc="seek">
              <p:cTn id="21" restart="whenNotActive" fill="hold" evtFilter="cancelBubble" nodeType="interactiveSeq">
                <p:stCondLst>
                  <p:cond evt="onClick" delay="0">
                    <p:tgtEl>
                      <p:spTgt spid="22"/>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22"/>
                                        </p:tgtEl>
                                      </p:cBhvr>
                                    </p:cmd>
                                  </p:childTnLst>
                                </p:cTn>
                              </p:par>
                            </p:childTnLst>
                          </p:cTn>
                        </p:par>
                      </p:childTnLst>
                    </p:cTn>
                  </p:par>
                </p:childTnLst>
              </p:cTn>
              <p:nextCondLst>
                <p:cond evt="onClick" delay="0">
                  <p:tgtEl>
                    <p:spTgt spid="22"/>
                  </p:tgtEl>
                </p:cond>
              </p:nextCondLst>
            </p:seq>
            <p:video>
              <p:cMediaNode vol="80000">
                <p:cTn id="26" fill="hold" display="0">
                  <p:stCondLst>
                    <p:cond delay="indefinite"/>
                  </p:stCondLst>
                </p:cTn>
                <p:tgtEl>
                  <p:spTgt spid="22"/>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descr="Geometry with points for plot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504" y="2124649"/>
            <a:ext cx="8928992" cy="4434728"/>
          </a:xfrm>
          <a:prstGeom prst="rect">
            <a:avLst/>
          </a:prstGeom>
        </p:spPr>
      </p:pic>
      <p:sp>
        <p:nvSpPr>
          <p:cNvPr id="11" name="Oval 10"/>
          <p:cNvSpPr/>
          <p:nvPr/>
        </p:nvSpPr>
        <p:spPr>
          <a:xfrm>
            <a:off x="4211960" y="3967088"/>
            <a:ext cx="432048" cy="648072"/>
          </a:xfrm>
          <a:prstGeom prst="ellipse">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Oval 11"/>
          <p:cNvSpPr/>
          <p:nvPr/>
        </p:nvSpPr>
        <p:spPr>
          <a:xfrm>
            <a:off x="4932040" y="3679056"/>
            <a:ext cx="432048" cy="648072"/>
          </a:xfrm>
          <a:prstGeom prst="ellipse">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Oval 12"/>
          <p:cNvSpPr/>
          <p:nvPr/>
        </p:nvSpPr>
        <p:spPr>
          <a:xfrm>
            <a:off x="1619672" y="4975200"/>
            <a:ext cx="432048" cy="648072"/>
          </a:xfrm>
          <a:prstGeom prst="ellipse">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Rectangle 13"/>
          <p:cNvSpPr/>
          <p:nvPr/>
        </p:nvSpPr>
        <p:spPr>
          <a:xfrm>
            <a:off x="971600" y="3967088"/>
            <a:ext cx="1944216" cy="276999"/>
          </a:xfrm>
          <a:prstGeom prst="rect">
            <a:avLst/>
          </a:prstGeom>
        </p:spPr>
        <p:txBody>
          <a:bodyPr wrap="square">
            <a:spAutoFit/>
          </a:bodyPr>
          <a:lstStyle/>
          <a:p>
            <a:r>
              <a:rPr lang="en-GB" sz="1200" b="1" dirty="0" smtClean="0">
                <a:solidFill>
                  <a:srgbClr val="FF0000"/>
                </a:solidFill>
                <a:latin typeface="Calibri"/>
              </a:rPr>
              <a:t>Nearest exit from the A2T</a:t>
            </a:r>
            <a:endParaRPr lang="en-US" sz="1200" dirty="0">
              <a:solidFill>
                <a:srgbClr val="FF0000"/>
              </a:solidFill>
              <a:latin typeface="Calibri"/>
            </a:endParaRPr>
          </a:p>
        </p:txBody>
      </p:sp>
      <p:cxnSp>
        <p:nvCxnSpPr>
          <p:cNvPr id="16" name="Straight Arrow Connector 15"/>
          <p:cNvCxnSpPr/>
          <p:nvPr/>
        </p:nvCxnSpPr>
        <p:spPr>
          <a:xfrm flipV="1">
            <a:off x="1835696" y="4399136"/>
            <a:ext cx="0" cy="576064"/>
          </a:xfrm>
          <a:prstGeom prst="straightConnector1">
            <a:avLst/>
          </a:prstGeom>
          <a:noFill/>
          <a:ln w="12700" cmpd="sng">
            <a:solidFill>
              <a:srgbClr val="FF0000"/>
            </a:solidFill>
            <a:headEnd type="none"/>
            <a:tailEnd type="arrow"/>
          </a:ln>
          <a:effectLst/>
          <a:scene3d>
            <a:camera prst="orthographicFront">
              <a:rot lat="0" lon="0" rev="10800000"/>
            </a:camera>
            <a:lightRig rig="threePt" dir="t"/>
          </a:scene3d>
        </p:spPr>
        <p:style>
          <a:lnRef idx="1">
            <a:schemeClr val="accent1"/>
          </a:lnRef>
          <a:fillRef idx="3">
            <a:schemeClr val="accent1"/>
          </a:fillRef>
          <a:effectRef idx="2">
            <a:schemeClr val="accent1"/>
          </a:effectRef>
          <a:fontRef idx="minor">
            <a:schemeClr val="lt1"/>
          </a:fontRef>
        </p:style>
      </p:cxnSp>
      <p:sp>
        <p:nvSpPr>
          <p:cNvPr id="19" name="Rectangle 18"/>
          <p:cNvSpPr/>
          <p:nvPr/>
        </p:nvSpPr>
        <p:spPr>
          <a:xfrm>
            <a:off x="3851920" y="2958976"/>
            <a:ext cx="1296144" cy="276999"/>
          </a:xfrm>
          <a:prstGeom prst="rect">
            <a:avLst/>
          </a:prstGeom>
        </p:spPr>
        <p:txBody>
          <a:bodyPr wrap="square">
            <a:spAutoFit/>
          </a:bodyPr>
          <a:lstStyle/>
          <a:p>
            <a:r>
              <a:rPr lang="en-GB" sz="1200" b="1" dirty="0" smtClean="0">
                <a:solidFill>
                  <a:srgbClr val="FF0000"/>
                </a:solidFill>
                <a:latin typeface="Calibri"/>
              </a:rPr>
              <a:t>Discharge point</a:t>
            </a:r>
            <a:endParaRPr lang="en-US" sz="1200" dirty="0">
              <a:solidFill>
                <a:srgbClr val="FF0000"/>
              </a:solidFill>
              <a:latin typeface="Calibri"/>
            </a:endParaRPr>
          </a:p>
        </p:txBody>
      </p:sp>
      <p:cxnSp>
        <p:nvCxnSpPr>
          <p:cNvPr id="20" name="Straight Arrow Connector 19"/>
          <p:cNvCxnSpPr/>
          <p:nvPr/>
        </p:nvCxnSpPr>
        <p:spPr>
          <a:xfrm flipV="1">
            <a:off x="4427984" y="3391024"/>
            <a:ext cx="0" cy="576064"/>
          </a:xfrm>
          <a:prstGeom prst="straightConnector1">
            <a:avLst/>
          </a:prstGeom>
          <a:noFill/>
          <a:ln w="12700" cmpd="sng">
            <a:solidFill>
              <a:srgbClr val="FF0000"/>
            </a:solidFill>
            <a:headEnd type="none"/>
            <a:tailEnd type="arrow"/>
          </a:ln>
          <a:effectLst/>
          <a:scene3d>
            <a:camera prst="orthographicFront">
              <a:rot lat="0" lon="0" rev="10800000"/>
            </a:camera>
            <a:lightRig rig="threePt" dir="t"/>
          </a:scene3d>
        </p:spPr>
        <p:style>
          <a:lnRef idx="1">
            <a:schemeClr val="accent1"/>
          </a:lnRef>
          <a:fillRef idx="3">
            <a:schemeClr val="accent1"/>
          </a:fillRef>
          <a:effectRef idx="2">
            <a:schemeClr val="accent1"/>
          </a:effectRef>
          <a:fontRef idx="minor">
            <a:schemeClr val="lt1"/>
          </a:fontRef>
        </p:style>
      </p:cxnSp>
      <p:sp>
        <p:nvSpPr>
          <p:cNvPr id="2" name="Rectangle 1"/>
          <p:cNvSpPr/>
          <p:nvPr/>
        </p:nvSpPr>
        <p:spPr>
          <a:xfrm>
            <a:off x="4271229" y="4072964"/>
            <a:ext cx="325730" cy="369332"/>
          </a:xfrm>
          <a:prstGeom prst="rect">
            <a:avLst/>
          </a:prstGeom>
        </p:spPr>
        <p:txBody>
          <a:bodyPr wrap="none">
            <a:spAutoFit/>
          </a:bodyPr>
          <a:lstStyle/>
          <a:p>
            <a:r>
              <a:rPr lang="en-GB" b="1" dirty="0" smtClean="0">
                <a:solidFill>
                  <a:srgbClr val="FF0000"/>
                </a:solidFill>
                <a:latin typeface="Calibri"/>
              </a:rPr>
              <a:t>A</a:t>
            </a:r>
            <a:endParaRPr lang="en-US" dirty="0">
              <a:solidFill>
                <a:prstClr val="black"/>
              </a:solidFill>
              <a:latin typeface="Calibri"/>
            </a:endParaRPr>
          </a:p>
        </p:txBody>
      </p:sp>
      <p:sp>
        <p:nvSpPr>
          <p:cNvPr id="15" name="Rectangle 14"/>
          <p:cNvSpPr/>
          <p:nvPr/>
        </p:nvSpPr>
        <p:spPr>
          <a:xfrm>
            <a:off x="1674746" y="5119216"/>
            <a:ext cx="306845" cy="369332"/>
          </a:xfrm>
          <a:prstGeom prst="rect">
            <a:avLst/>
          </a:prstGeom>
        </p:spPr>
        <p:txBody>
          <a:bodyPr wrap="none">
            <a:spAutoFit/>
          </a:bodyPr>
          <a:lstStyle/>
          <a:p>
            <a:r>
              <a:rPr lang="en-GB" b="1" dirty="0" smtClean="0">
                <a:solidFill>
                  <a:srgbClr val="FF0000"/>
                </a:solidFill>
                <a:latin typeface="Calibri"/>
              </a:rPr>
              <a:t>C</a:t>
            </a:r>
            <a:endParaRPr lang="en-US" dirty="0">
              <a:solidFill>
                <a:prstClr val="black"/>
              </a:solidFill>
              <a:latin typeface="Calibri"/>
            </a:endParaRPr>
          </a:p>
        </p:txBody>
      </p:sp>
      <p:sp>
        <p:nvSpPr>
          <p:cNvPr id="17" name="Rectangle 16"/>
          <p:cNvSpPr/>
          <p:nvPr/>
        </p:nvSpPr>
        <p:spPr>
          <a:xfrm>
            <a:off x="5004048" y="3823072"/>
            <a:ext cx="314058" cy="369332"/>
          </a:xfrm>
          <a:prstGeom prst="rect">
            <a:avLst/>
          </a:prstGeom>
        </p:spPr>
        <p:txBody>
          <a:bodyPr wrap="none">
            <a:spAutoFit/>
          </a:bodyPr>
          <a:lstStyle/>
          <a:p>
            <a:r>
              <a:rPr lang="en-GB" b="1" dirty="0" smtClean="0">
                <a:solidFill>
                  <a:srgbClr val="FF0000"/>
                </a:solidFill>
                <a:latin typeface="Calibri"/>
              </a:rPr>
              <a:t>B</a:t>
            </a:r>
            <a:endParaRPr lang="en-US" dirty="0">
              <a:solidFill>
                <a:prstClr val="black"/>
              </a:solidFill>
              <a:latin typeface="Calibri"/>
            </a:endParaRPr>
          </a:p>
        </p:txBody>
      </p:sp>
      <p:sp>
        <p:nvSpPr>
          <p:cNvPr id="18" name="TextBox 17"/>
          <p:cNvSpPr txBox="1"/>
          <p:nvPr/>
        </p:nvSpPr>
        <p:spPr>
          <a:xfrm>
            <a:off x="111776" y="2124553"/>
            <a:ext cx="1656184" cy="553998"/>
          </a:xfrm>
          <a:prstGeom prst="rect">
            <a:avLst/>
          </a:prstGeom>
          <a:solidFill>
            <a:schemeClr val="bg1"/>
          </a:solidFill>
          <a:ln>
            <a:solidFill>
              <a:schemeClr val="tx1"/>
            </a:solidFill>
          </a:ln>
        </p:spPr>
        <p:txBody>
          <a:bodyPr wrap="square" rtlCol="0">
            <a:spAutoFit/>
          </a:bodyPr>
          <a:lstStyle/>
          <a:p>
            <a:pPr algn="ctr"/>
            <a:r>
              <a:rPr lang="en-US" dirty="0" smtClean="0">
                <a:solidFill>
                  <a:srgbClr val="1F497D"/>
                </a:solidFill>
                <a:latin typeface="Calibri"/>
              </a:rPr>
              <a:t>Ventilation ON</a:t>
            </a:r>
          </a:p>
          <a:p>
            <a:pPr algn="ctr"/>
            <a:r>
              <a:rPr lang="en-US" sz="1100" dirty="0" smtClean="0">
                <a:solidFill>
                  <a:srgbClr val="1F497D"/>
                </a:solidFill>
                <a:latin typeface="Calibri"/>
              </a:rPr>
              <a:t>25 200 m</a:t>
            </a:r>
            <a:r>
              <a:rPr lang="en-US" sz="1100" baseline="30000" dirty="0" smtClean="0">
                <a:solidFill>
                  <a:srgbClr val="1F497D"/>
                </a:solidFill>
                <a:latin typeface="Calibri"/>
              </a:rPr>
              <a:t>3</a:t>
            </a:r>
            <a:r>
              <a:rPr lang="en-US" sz="1100" dirty="0" smtClean="0">
                <a:solidFill>
                  <a:srgbClr val="1F497D"/>
                </a:solidFill>
                <a:latin typeface="Calibri"/>
              </a:rPr>
              <a:t>/h</a:t>
            </a:r>
            <a:endParaRPr lang="en-US" sz="1100" dirty="0">
              <a:solidFill>
                <a:srgbClr val="1F497D"/>
              </a:solidFill>
              <a:latin typeface="Calibri"/>
            </a:endParaRPr>
          </a:p>
        </p:txBody>
      </p:sp>
      <p:sp>
        <p:nvSpPr>
          <p:cNvPr id="21" name="Rectangle 20"/>
          <p:cNvSpPr/>
          <p:nvPr/>
        </p:nvSpPr>
        <p:spPr>
          <a:xfrm>
            <a:off x="364273" y="297934"/>
            <a:ext cx="8460059" cy="830997"/>
          </a:xfrm>
          <a:prstGeom prst="rect">
            <a:avLst/>
          </a:prstGeom>
        </p:spPr>
        <p:txBody>
          <a:bodyPr wrap="square">
            <a:spAutoFit/>
          </a:bodyPr>
          <a:lstStyle/>
          <a:p>
            <a:r>
              <a:rPr lang="en-US" sz="2800" b="1" dirty="0" smtClean="0">
                <a:solidFill>
                  <a:schemeClr val="tx2"/>
                </a:solidFill>
                <a:latin typeface="Avenir Next Medium"/>
                <a:cs typeface="Avenir Next Medium"/>
              </a:rPr>
              <a:t>Accelerator tunnel</a:t>
            </a:r>
          </a:p>
          <a:p>
            <a:r>
              <a:rPr lang="en-US" sz="2000" b="1" dirty="0" smtClean="0">
                <a:solidFill>
                  <a:schemeClr val="tx2"/>
                </a:solidFill>
                <a:latin typeface="Avenir Next Medium"/>
                <a:cs typeface="Avenir Next Medium"/>
              </a:rPr>
              <a:t>CFD simulations</a:t>
            </a:r>
          </a:p>
        </p:txBody>
      </p:sp>
      <p:sp>
        <p:nvSpPr>
          <p:cNvPr id="22" name="Content Placeholder 2"/>
          <p:cNvSpPr>
            <a:spLocks noGrp="1"/>
          </p:cNvSpPr>
          <p:nvPr>
            <p:ph idx="1"/>
          </p:nvPr>
        </p:nvSpPr>
        <p:spPr>
          <a:xfrm>
            <a:off x="239664" y="1128931"/>
            <a:ext cx="8904336" cy="720080"/>
          </a:xfrm>
        </p:spPr>
        <p:txBody>
          <a:bodyPr>
            <a:noAutofit/>
          </a:bodyPr>
          <a:lstStyle/>
          <a:p>
            <a:pPr marL="0" indent="0">
              <a:buNone/>
            </a:pPr>
            <a:r>
              <a:rPr lang="en-GB" b="1" u="sng" dirty="0">
                <a:solidFill>
                  <a:srgbClr val="1F497D"/>
                </a:solidFill>
                <a:latin typeface="Avenir Next Medium"/>
                <a:cs typeface="Avenir Next Medium"/>
              </a:rPr>
              <a:t>Scenario </a:t>
            </a:r>
            <a:r>
              <a:rPr lang="en-GB" b="1" u="sng" dirty="0" smtClean="0">
                <a:solidFill>
                  <a:srgbClr val="1F497D"/>
                </a:solidFill>
                <a:latin typeface="Avenir Next Medium"/>
                <a:cs typeface="Avenir Next Medium"/>
              </a:rPr>
              <a:t>2 </a:t>
            </a:r>
            <a:r>
              <a:rPr lang="en-GB" u="sng" dirty="0" smtClean="0">
                <a:solidFill>
                  <a:srgbClr val="1F497D"/>
                </a:solidFill>
                <a:latin typeface="Avenir Next Medium"/>
                <a:cs typeface="Avenir Next Medium"/>
              </a:rPr>
              <a:t>(2.4 kg.s</a:t>
            </a:r>
            <a:r>
              <a:rPr lang="en-GB" u="sng" baseline="30000" dirty="0" smtClean="0">
                <a:solidFill>
                  <a:srgbClr val="1F497D"/>
                </a:solidFill>
                <a:latin typeface="Avenir Next Medium"/>
                <a:cs typeface="Avenir Next Medium"/>
              </a:rPr>
              <a:t>-1 </a:t>
            </a:r>
            <a:r>
              <a:rPr lang="en-GB" u="sng" dirty="0">
                <a:solidFill>
                  <a:srgbClr val="1F497D"/>
                </a:solidFill>
                <a:latin typeface="Avenir Next Medium"/>
                <a:cs typeface="Avenir Next Medium"/>
              </a:rPr>
              <a:t>during 2 s) – </a:t>
            </a:r>
            <a:r>
              <a:rPr lang="en-GB" sz="1600" u="sng" dirty="0">
                <a:solidFill>
                  <a:srgbClr val="1F497D"/>
                </a:solidFill>
                <a:latin typeface="Avenir Next Medium"/>
                <a:cs typeface="Avenir Next Medium"/>
              </a:rPr>
              <a:t>rupture of the </a:t>
            </a:r>
            <a:r>
              <a:rPr lang="en-GB" sz="1600" u="sng" dirty="0" smtClean="0">
                <a:solidFill>
                  <a:srgbClr val="1F497D"/>
                </a:solidFill>
                <a:latin typeface="Avenir Next Medium"/>
                <a:cs typeface="Avenir Next Medium"/>
              </a:rPr>
              <a:t>vacuum vessel of a High-β</a:t>
            </a:r>
            <a:endParaRPr lang="en-GB" sz="1600" u="sng" dirty="0">
              <a:solidFill>
                <a:srgbClr val="1F497D"/>
              </a:solidFill>
              <a:latin typeface="Avenir Next Medium"/>
              <a:cs typeface="Avenir Next Medium"/>
            </a:endParaRPr>
          </a:p>
        </p:txBody>
      </p:sp>
    </p:spTree>
    <p:extLst>
      <p:ext uri="{BB962C8B-B14F-4D97-AF65-F5344CB8AC3E}">
        <p14:creationId xmlns:p14="http://schemas.microsoft.com/office/powerpoint/2010/main" val="12303076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Oxygen at DP.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9450" y="0"/>
            <a:ext cx="8171489" cy="3370593"/>
          </a:xfrm>
          <a:prstGeom prst="rect">
            <a:avLst/>
          </a:prstGeom>
        </p:spPr>
      </p:pic>
      <p:pic>
        <p:nvPicPr>
          <p:cNvPr id="5" name="Picture 4" descr="Temp at D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3536" y="3370594"/>
            <a:ext cx="8227403" cy="3306696"/>
          </a:xfrm>
          <a:prstGeom prst="rect">
            <a:avLst/>
          </a:prstGeom>
        </p:spPr>
      </p:pic>
      <p:sp>
        <p:nvSpPr>
          <p:cNvPr id="6" name="Oval 5"/>
          <p:cNvSpPr/>
          <p:nvPr/>
        </p:nvSpPr>
        <p:spPr>
          <a:xfrm>
            <a:off x="192251" y="3035092"/>
            <a:ext cx="432048" cy="648072"/>
          </a:xfrm>
          <a:prstGeom prst="ellipse">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Rectangle 6"/>
          <p:cNvSpPr/>
          <p:nvPr/>
        </p:nvSpPr>
        <p:spPr>
          <a:xfrm>
            <a:off x="251520" y="3140968"/>
            <a:ext cx="325730" cy="369332"/>
          </a:xfrm>
          <a:prstGeom prst="rect">
            <a:avLst/>
          </a:prstGeom>
        </p:spPr>
        <p:txBody>
          <a:bodyPr wrap="none">
            <a:spAutoFit/>
          </a:bodyPr>
          <a:lstStyle/>
          <a:p>
            <a:r>
              <a:rPr lang="en-GB" b="1" dirty="0" smtClean="0">
                <a:solidFill>
                  <a:srgbClr val="FF0000"/>
                </a:solidFill>
                <a:latin typeface="Calibri"/>
              </a:rPr>
              <a:t>A</a:t>
            </a:r>
            <a:endParaRPr lang="en-US" dirty="0">
              <a:solidFill>
                <a:prstClr val="black"/>
              </a:solidFill>
              <a:latin typeface="Calibri"/>
            </a:endParaRPr>
          </a:p>
        </p:txBody>
      </p:sp>
      <p:sp>
        <p:nvSpPr>
          <p:cNvPr id="8" name="TextBox 7"/>
          <p:cNvSpPr txBox="1"/>
          <p:nvPr/>
        </p:nvSpPr>
        <p:spPr>
          <a:xfrm>
            <a:off x="7487816" y="6304002"/>
            <a:ext cx="1656184" cy="553998"/>
          </a:xfrm>
          <a:prstGeom prst="rect">
            <a:avLst/>
          </a:prstGeom>
          <a:solidFill>
            <a:schemeClr val="bg1"/>
          </a:solidFill>
          <a:ln>
            <a:solidFill>
              <a:schemeClr val="tx1"/>
            </a:solidFill>
          </a:ln>
        </p:spPr>
        <p:txBody>
          <a:bodyPr wrap="square" rtlCol="0">
            <a:spAutoFit/>
          </a:bodyPr>
          <a:lstStyle/>
          <a:p>
            <a:pPr algn="ctr"/>
            <a:r>
              <a:rPr lang="en-US" dirty="0" smtClean="0">
                <a:solidFill>
                  <a:srgbClr val="1F497D"/>
                </a:solidFill>
                <a:latin typeface="Calibri"/>
              </a:rPr>
              <a:t>Ventilation ON</a:t>
            </a:r>
          </a:p>
          <a:p>
            <a:pPr algn="ctr"/>
            <a:r>
              <a:rPr lang="en-US" sz="1100" dirty="0" smtClean="0">
                <a:solidFill>
                  <a:srgbClr val="1F497D"/>
                </a:solidFill>
                <a:latin typeface="Calibri"/>
              </a:rPr>
              <a:t>25 200 m</a:t>
            </a:r>
            <a:r>
              <a:rPr lang="en-US" sz="1100" baseline="30000" dirty="0" smtClean="0">
                <a:solidFill>
                  <a:srgbClr val="1F497D"/>
                </a:solidFill>
                <a:latin typeface="Calibri"/>
              </a:rPr>
              <a:t>3</a:t>
            </a:r>
            <a:r>
              <a:rPr lang="en-US" sz="1100" dirty="0" smtClean="0">
                <a:solidFill>
                  <a:srgbClr val="1F497D"/>
                </a:solidFill>
                <a:latin typeface="Calibri"/>
              </a:rPr>
              <a:t>/h</a:t>
            </a:r>
            <a:endParaRPr lang="en-US" sz="1100" dirty="0">
              <a:solidFill>
                <a:srgbClr val="1F497D"/>
              </a:solidFill>
              <a:latin typeface="Calibri"/>
            </a:endParaRPr>
          </a:p>
        </p:txBody>
      </p:sp>
    </p:spTree>
    <p:extLst>
      <p:ext uri="{BB962C8B-B14F-4D97-AF65-F5344CB8AC3E}">
        <p14:creationId xmlns:p14="http://schemas.microsoft.com/office/powerpoint/2010/main" val="18433110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10913" y="0"/>
            <a:ext cx="7452588" cy="337059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4997" y="3370594"/>
            <a:ext cx="7508504" cy="3306696"/>
          </a:xfrm>
          <a:prstGeom prst="rect">
            <a:avLst/>
          </a:prstGeom>
        </p:spPr>
      </p:pic>
      <p:sp>
        <p:nvSpPr>
          <p:cNvPr id="6" name="Oval 5"/>
          <p:cNvSpPr/>
          <p:nvPr/>
        </p:nvSpPr>
        <p:spPr>
          <a:xfrm>
            <a:off x="251520" y="3068960"/>
            <a:ext cx="432048" cy="648072"/>
          </a:xfrm>
          <a:prstGeom prst="ellipse">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Rectangle 6"/>
          <p:cNvSpPr/>
          <p:nvPr/>
        </p:nvSpPr>
        <p:spPr>
          <a:xfrm>
            <a:off x="306594" y="3212976"/>
            <a:ext cx="325730" cy="369332"/>
          </a:xfrm>
          <a:prstGeom prst="rect">
            <a:avLst/>
          </a:prstGeom>
        </p:spPr>
        <p:txBody>
          <a:bodyPr wrap="none">
            <a:spAutoFit/>
          </a:bodyPr>
          <a:lstStyle/>
          <a:p>
            <a:r>
              <a:rPr lang="en-GB" b="1" dirty="0" smtClean="0">
                <a:solidFill>
                  <a:srgbClr val="FF0000"/>
                </a:solidFill>
                <a:latin typeface="Calibri"/>
              </a:rPr>
              <a:t>B</a:t>
            </a:r>
            <a:endParaRPr lang="en-US" dirty="0">
              <a:solidFill>
                <a:prstClr val="black"/>
              </a:solidFill>
              <a:latin typeface="Calibri"/>
            </a:endParaRPr>
          </a:p>
        </p:txBody>
      </p:sp>
      <p:sp>
        <p:nvSpPr>
          <p:cNvPr id="9" name="TextBox 8"/>
          <p:cNvSpPr txBox="1"/>
          <p:nvPr/>
        </p:nvSpPr>
        <p:spPr>
          <a:xfrm>
            <a:off x="7487816" y="6304002"/>
            <a:ext cx="1656184" cy="553998"/>
          </a:xfrm>
          <a:prstGeom prst="rect">
            <a:avLst/>
          </a:prstGeom>
          <a:solidFill>
            <a:schemeClr val="bg1"/>
          </a:solidFill>
          <a:ln>
            <a:solidFill>
              <a:schemeClr val="tx1"/>
            </a:solidFill>
          </a:ln>
        </p:spPr>
        <p:txBody>
          <a:bodyPr wrap="square" rtlCol="0">
            <a:spAutoFit/>
          </a:bodyPr>
          <a:lstStyle/>
          <a:p>
            <a:pPr algn="ctr"/>
            <a:r>
              <a:rPr lang="en-US" dirty="0" smtClean="0">
                <a:solidFill>
                  <a:srgbClr val="1F497D"/>
                </a:solidFill>
                <a:latin typeface="Calibri"/>
              </a:rPr>
              <a:t>Ventilation ON</a:t>
            </a:r>
          </a:p>
          <a:p>
            <a:pPr algn="ctr"/>
            <a:r>
              <a:rPr lang="en-US" sz="1100" dirty="0" smtClean="0">
                <a:solidFill>
                  <a:srgbClr val="1F497D"/>
                </a:solidFill>
                <a:latin typeface="Calibri"/>
              </a:rPr>
              <a:t>25 200 m</a:t>
            </a:r>
            <a:r>
              <a:rPr lang="en-US" sz="1100" baseline="30000" dirty="0" smtClean="0">
                <a:solidFill>
                  <a:srgbClr val="1F497D"/>
                </a:solidFill>
                <a:latin typeface="Calibri"/>
              </a:rPr>
              <a:t>3</a:t>
            </a:r>
            <a:r>
              <a:rPr lang="en-US" sz="1100" dirty="0" smtClean="0">
                <a:solidFill>
                  <a:srgbClr val="1F497D"/>
                </a:solidFill>
                <a:latin typeface="Calibri"/>
              </a:rPr>
              <a:t>/h</a:t>
            </a:r>
            <a:endParaRPr lang="en-US" sz="1100" dirty="0">
              <a:solidFill>
                <a:srgbClr val="1F497D"/>
              </a:solidFill>
              <a:latin typeface="Calibri"/>
            </a:endParaRPr>
          </a:p>
        </p:txBody>
      </p:sp>
    </p:spTree>
    <p:extLst>
      <p:ext uri="{BB962C8B-B14F-4D97-AF65-F5344CB8AC3E}">
        <p14:creationId xmlns:p14="http://schemas.microsoft.com/office/powerpoint/2010/main" val="39797961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37927" y="0"/>
            <a:ext cx="6998558" cy="337059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7927" y="3370594"/>
            <a:ext cx="6982432" cy="3306696"/>
          </a:xfrm>
          <a:prstGeom prst="rect">
            <a:avLst/>
          </a:prstGeom>
        </p:spPr>
      </p:pic>
      <p:sp>
        <p:nvSpPr>
          <p:cNvPr id="6" name="Oval 5"/>
          <p:cNvSpPr/>
          <p:nvPr/>
        </p:nvSpPr>
        <p:spPr>
          <a:xfrm>
            <a:off x="251520" y="3068960"/>
            <a:ext cx="432048" cy="648072"/>
          </a:xfrm>
          <a:prstGeom prst="ellipse">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Rectangle 6"/>
          <p:cNvSpPr/>
          <p:nvPr/>
        </p:nvSpPr>
        <p:spPr>
          <a:xfrm>
            <a:off x="306594" y="3212976"/>
            <a:ext cx="306845" cy="369332"/>
          </a:xfrm>
          <a:prstGeom prst="rect">
            <a:avLst/>
          </a:prstGeom>
        </p:spPr>
        <p:txBody>
          <a:bodyPr wrap="none">
            <a:spAutoFit/>
          </a:bodyPr>
          <a:lstStyle/>
          <a:p>
            <a:r>
              <a:rPr lang="en-GB" b="1" dirty="0" smtClean="0">
                <a:solidFill>
                  <a:srgbClr val="FF0000"/>
                </a:solidFill>
                <a:latin typeface="Calibri"/>
              </a:rPr>
              <a:t>C</a:t>
            </a:r>
            <a:endParaRPr lang="en-US" dirty="0">
              <a:solidFill>
                <a:prstClr val="black"/>
              </a:solidFill>
              <a:latin typeface="Calibri"/>
            </a:endParaRPr>
          </a:p>
        </p:txBody>
      </p:sp>
      <p:sp>
        <p:nvSpPr>
          <p:cNvPr id="8" name="TextBox 7"/>
          <p:cNvSpPr txBox="1"/>
          <p:nvPr/>
        </p:nvSpPr>
        <p:spPr>
          <a:xfrm>
            <a:off x="7487816" y="6304002"/>
            <a:ext cx="1656184" cy="553998"/>
          </a:xfrm>
          <a:prstGeom prst="rect">
            <a:avLst/>
          </a:prstGeom>
          <a:solidFill>
            <a:schemeClr val="bg1"/>
          </a:solidFill>
          <a:ln>
            <a:solidFill>
              <a:schemeClr val="tx1"/>
            </a:solidFill>
          </a:ln>
        </p:spPr>
        <p:txBody>
          <a:bodyPr wrap="square" rtlCol="0">
            <a:spAutoFit/>
          </a:bodyPr>
          <a:lstStyle/>
          <a:p>
            <a:pPr algn="ctr"/>
            <a:r>
              <a:rPr lang="en-US" dirty="0" smtClean="0">
                <a:solidFill>
                  <a:srgbClr val="1F497D"/>
                </a:solidFill>
                <a:latin typeface="Calibri"/>
              </a:rPr>
              <a:t>Ventilation ON</a:t>
            </a:r>
          </a:p>
          <a:p>
            <a:pPr algn="ctr"/>
            <a:r>
              <a:rPr lang="en-US" sz="1100" dirty="0" smtClean="0">
                <a:solidFill>
                  <a:srgbClr val="1F497D"/>
                </a:solidFill>
                <a:latin typeface="Calibri"/>
              </a:rPr>
              <a:t>25 200 m</a:t>
            </a:r>
            <a:r>
              <a:rPr lang="en-US" sz="1100" baseline="30000" dirty="0" smtClean="0">
                <a:solidFill>
                  <a:srgbClr val="1F497D"/>
                </a:solidFill>
                <a:latin typeface="Calibri"/>
              </a:rPr>
              <a:t>3</a:t>
            </a:r>
            <a:r>
              <a:rPr lang="en-US" sz="1100" dirty="0" smtClean="0">
                <a:solidFill>
                  <a:srgbClr val="1F497D"/>
                </a:solidFill>
                <a:latin typeface="Calibri"/>
              </a:rPr>
              <a:t>/h</a:t>
            </a:r>
            <a:endParaRPr lang="en-US" sz="1100" dirty="0">
              <a:solidFill>
                <a:srgbClr val="1F497D"/>
              </a:solidFill>
              <a:latin typeface="Calibri"/>
            </a:endParaRPr>
          </a:p>
        </p:txBody>
      </p:sp>
    </p:spTree>
    <p:extLst>
      <p:ext uri="{BB962C8B-B14F-4D97-AF65-F5344CB8AC3E}">
        <p14:creationId xmlns:p14="http://schemas.microsoft.com/office/powerpoint/2010/main" val="5107962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Rectangle 15"/>
          <p:cNvSpPr/>
          <p:nvPr/>
        </p:nvSpPr>
        <p:spPr>
          <a:xfrm>
            <a:off x="288032" y="4491429"/>
            <a:ext cx="4248471" cy="923330"/>
          </a:xfrm>
          <a:prstGeom prst="rect">
            <a:avLst/>
          </a:prstGeom>
        </p:spPr>
        <p:txBody>
          <a:bodyPr wrap="square">
            <a:spAutoFit/>
          </a:bodyPr>
          <a:lstStyle/>
          <a:p>
            <a:r>
              <a:rPr lang="en-US" dirty="0" smtClean="0">
                <a:solidFill>
                  <a:schemeClr val="tx2"/>
                </a:solidFill>
                <a:latin typeface="Avenir Next Medium"/>
                <a:cs typeface="Avenir Next Medium"/>
              </a:rPr>
              <a:t>Discharge of </a:t>
            </a:r>
            <a:r>
              <a:rPr lang="en-US" dirty="0" err="1" smtClean="0">
                <a:solidFill>
                  <a:schemeClr val="tx2"/>
                </a:solidFill>
                <a:latin typeface="Avenir Next Medium"/>
                <a:cs typeface="Avenir Next Medium"/>
              </a:rPr>
              <a:t>GHe</a:t>
            </a:r>
            <a:r>
              <a:rPr lang="en-US" dirty="0" smtClean="0">
                <a:solidFill>
                  <a:schemeClr val="tx2"/>
                </a:solidFill>
                <a:latin typeface="Avenir Next Medium"/>
                <a:cs typeface="Avenir Next Medium"/>
              </a:rPr>
              <a:t> through the 2 rupture disks located on the </a:t>
            </a:r>
            <a:r>
              <a:rPr lang="en-US" dirty="0" err="1" smtClean="0">
                <a:solidFill>
                  <a:schemeClr val="tx2"/>
                </a:solidFill>
                <a:latin typeface="Avenir Next Medium"/>
                <a:cs typeface="Avenir Next Medium"/>
              </a:rPr>
              <a:t>LHe</a:t>
            </a:r>
            <a:r>
              <a:rPr lang="en-US" dirty="0" smtClean="0">
                <a:solidFill>
                  <a:schemeClr val="tx2"/>
                </a:solidFill>
                <a:latin typeface="Avenir Next Medium"/>
                <a:cs typeface="Avenir Next Medium"/>
              </a:rPr>
              <a:t> line (</a:t>
            </a:r>
            <a:r>
              <a:rPr lang="en-US" b="1" dirty="0" smtClean="0">
                <a:solidFill>
                  <a:schemeClr val="tx2"/>
                </a:solidFill>
                <a:latin typeface="Avenir Next Medium"/>
                <a:cs typeface="Avenir Next Medium"/>
              </a:rPr>
              <a:t>1,9 s</a:t>
            </a:r>
            <a:r>
              <a:rPr lang="en-US" dirty="0" smtClean="0">
                <a:solidFill>
                  <a:schemeClr val="tx2"/>
                </a:solidFill>
                <a:latin typeface="Avenir Next Medium"/>
                <a:cs typeface="Avenir Next Medium"/>
              </a:rPr>
              <a:t>)</a:t>
            </a:r>
            <a:endParaRPr lang="en-GB" dirty="0">
              <a:solidFill>
                <a:schemeClr val="tx2"/>
              </a:solidFill>
              <a:latin typeface="Avenir Next Medium"/>
              <a:cs typeface="Avenir Next Medium"/>
            </a:endParaRPr>
          </a:p>
        </p:txBody>
      </p:sp>
      <p:sp>
        <p:nvSpPr>
          <p:cNvPr id="27" name="Rectangle 26"/>
          <p:cNvSpPr/>
          <p:nvPr/>
        </p:nvSpPr>
        <p:spPr>
          <a:xfrm>
            <a:off x="288032" y="3265552"/>
            <a:ext cx="4248471" cy="923330"/>
          </a:xfrm>
          <a:prstGeom prst="rect">
            <a:avLst/>
          </a:prstGeom>
        </p:spPr>
        <p:txBody>
          <a:bodyPr wrap="square">
            <a:spAutoFit/>
          </a:bodyPr>
          <a:lstStyle/>
          <a:p>
            <a:r>
              <a:rPr lang="en-US" dirty="0" smtClean="0">
                <a:solidFill>
                  <a:srgbClr val="1F497D"/>
                </a:solidFill>
                <a:latin typeface="Avenir Next Medium"/>
                <a:cs typeface="Avenir Next Medium"/>
              </a:rPr>
              <a:t>Loss of the content of 1 High-β</a:t>
            </a:r>
            <a:r>
              <a:rPr lang="en-US" dirty="0" smtClean="0">
                <a:solidFill>
                  <a:srgbClr val="FF0000"/>
                </a:solidFill>
                <a:latin typeface="Avenir Next Medium"/>
                <a:cs typeface="Avenir Next Medium"/>
              </a:rPr>
              <a:t>*</a:t>
            </a:r>
            <a:r>
              <a:rPr lang="en-US" dirty="0" smtClean="0">
                <a:solidFill>
                  <a:srgbClr val="1F497D"/>
                </a:solidFill>
                <a:latin typeface="Avenir Next Medium"/>
                <a:cs typeface="Avenir Next Medium"/>
              </a:rPr>
              <a:t> </a:t>
            </a:r>
            <a:r>
              <a:rPr lang="en-US" dirty="0" err="1" smtClean="0">
                <a:solidFill>
                  <a:srgbClr val="1F497D"/>
                </a:solidFill>
                <a:latin typeface="Avenir Next Medium"/>
                <a:cs typeface="Avenir Next Medium"/>
              </a:rPr>
              <a:t>cryomodule</a:t>
            </a:r>
            <a:r>
              <a:rPr lang="en-US" dirty="0" smtClean="0">
                <a:solidFill>
                  <a:srgbClr val="1F497D"/>
                </a:solidFill>
                <a:latin typeface="Avenir Next Medium"/>
                <a:cs typeface="Avenir Next Medium"/>
              </a:rPr>
              <a:t> (</a:t>
            </a:r>
            <a:r>
              <a:rPr lang="en-US" b="1" dirty="0" smtClean="0">
                <a:solidFill>
                  <a:srgbClr val="1F497D"/>
                </a:solidFill>
                <a:latin typeface="Avenir Next Medium"/>
                <a:cs typeface="Avenir Next Medium"/>
              </a:rPr>
              <a:t>28,4 kg at 2 K and 2.04 </a:t>
            </a:r>
            <a:r>
              <a:rPr lang="en-US" b="1" dirty="0" err="1" smtClean="0">
                <a:solidFill>
                  <a:srgbClr val="1F497D"/>
                </a:solidFill>
                <a:latin typeface="Avenir Next Medium"/>
                <a:cs typeface="Avenir Next Medium"/>
              </a:rPr>
              <a:t>bara</a:t>
            </a:r>
            <a:r>
              <a:rPr lang="en-US" dirty="0" smtClean="0">
                <a:solidFill>
                  <a:srgbClr val="1F497D"/>
                </a:solidFill>
                <a:latin typeface="Avenir Next Medium"/>
                <a:cs typeface="Avenir Next Medium"/>
              </a:rPr>
              <a:t>)</a:t>
            </a:r>
            <a:endParaRPr lang="en-GB" dirty="0">
              <a:solidFill>
                <a:srgbClr val="1F497D"/>
              </a:solidFill>
              <a:latin typeface="Avenir Next Medium"/>
              <a:cs typeface="Avenir Next Medium"/>
            </a:endParaRPr>
          </a:p>
        </p:txBody>
      </p:sp>
      <p:pic>
        <p:nvPicPr>
          <p:cNvPr id="11" name="Picture 1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64496" y="1897400"/>
            <a:ext cx="4229241" cy="2465597"/>
          </a:xfrm>
          <a:prstGeom prst="rect">
            <a:avLst/>
          </a:prstGeom>
        </p:spPr>
      </p:pic>
      <p:sp>
        <p:nvSpPr>
          <p:cNvPr id="30" name="Explosion 1 29"/>
          <p:cNvSpPr/>
          <p:nvPr/>
        </p:nvSpPr>
        <p:spPr>
          <a:xfrm>
            <a:off x="6336704" y="3769608"/>
            <a:ext cx="432048" cy="378042"/>
          </a:xfrm>
          <a:prstGeom prst="irregularSeal1">
            <a:avLst/>
          </a:prstGeom>
          <a:solidFill>
            <a:srgbClr val="C050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Next Medium"/>
              <a:cs typeface="Avenir Next Medium"/>
            </a:endParaRPr>
          </a:p>
        </p:txBody>
      </p:sp>
      <p:sp>
        <p:nvSpPr>
          <p:cNvPr id="31" name="Oval 30"/>
          <p:cNvSpPr/>
          <p:nvPr/>
        </p:nvSpPr>
        <p:spPr>
          <a:xfrm>
            <a:off x="4937074" y="3024805"/>
            <a:ext cx="432048" cy="432048"/>
          </a:xfrm>
          <a:prstGeom prst="ellipse">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Next Medium"/>
              <a:cs typeface="Avenir Next Medium"/>
            </a:endParaRPr>
          </a:p>
        </p:txBody>
      </p:sp>
      <p:sp>
        <p:nvSpPr>
          <p:cNvPr id="4" name="Rectangle 3"/>
          <p:cNvSpPr/>
          <p:nvPr/>
        </p:nvSpPr>
        <p:spPr>
          <a:xfrm>
            <a:off x="364273" y="297934"/>
            <a:ext cx="8460059" cy="830997"/>
          </a:xfrm>
          <a:prstGeom prst="rect">
            <a:avLst/>
          </a:prstGeom>
        </p:spPr>
        <p:txBody>
          <a:bodyPr wrap="square">
            <a:spAutoFit/>
          </a:bodyPr>
          <a:lstStyle/>
          <a:p>
            <a:r>
              <a:rPr lang="en-US" sz="2800" b="1" dirty="0" smtClean="0">
                <a:solidFill>
                  <a:schemeClr val="tx2"/>
                </a:solidFill>
                <a:latin typeface="Avenir Next Medium"/>
                <a:cs typeface="Avenir Next Medium"/>
              </a:rPr>
              <a:t>Accelerator tunnel</a:t>
            </a:r>
          </a:p>
          <a:p>
            <a:r>
              <a:rPr lang="en-US" sz="2000" b="1" dirty="0" smtClean="0">
                <a:solidFill>
                  <a:schemeClr val="tx2"/>
                </a:solidFill>
                <a:latin typeface="Avenir Next Medium"/>
                <a:cs typeface="Avenir Next Medium"/>
              </a:rPr>
              <a:t>CFD simulations</a:t>
            </a:r>
          </a:p>
        </p:txBody>
      </p:sp>
      <p:sp>
        <p:nvSpPr>
          <p:cNvPr id="12" name="Content Placeholder 2"/>
          <p:cNvSpPr>
            <a:spLocks noGrp="1"/>
          </p:cNvSpPr>
          <p:nvPr>
            <p:ph idx="1"/>
          </p:nvPr>
        </p:nvSpPr>
        <p:spPr>
          <a:xfrm>
            <a:off x="216024" y="1268760"/>
            <a:ext cx="8676456" cy="720080"/>
          </a:xfrm>
        </p:spPr>
        <p:txBody>
          <a:bodyPr>
            <a:noAutofit/>
          </a:bodyPr>
          <a:lstStyle/>
          <a:p>
            <a:pPr marL="0" indent="0">
              <a:buNone/>
            </a:pPr>
            <a:r>
              <a:rPr lang="en-GB" b="1" u="sng" dirty="0" smtClean="0">
                <a:solidFill>
                  <a:srgbClr val="1F497D"/>
                </a:solidFill>
                <a:latin typeface="Avenir Next Medium"/>
                <a:cs typeface="Avenir Next Medium"/>
              </a:rPr>
              <a:t>Failure scenarios considered (during access)</a:t>
            </a:r>
          </a:p>
        </p:txBody>
      </p:sp>
      <p:sp>
        <p:nvSpPr>
          <p:cNvPr id="14" name="Rectangle 13"/>
          <p:cNvSpPr/>
          <p:nvPr/>
        </p:nvSpPr>
        <p:spPr>
          <a:xfrm>
            <a:off x="288032" y="1969408"/>
            <a:ext cx="4320480" cy="954107"/>
          </a:xfrm>
          <a:prstGeom prst="rect">
            <a:avLst/>
          </a:prstGeom>
        </p:spPr>
        <p:txBody>
          <a:bodyPr wrap="square">
            <a:spAutoFit/>
          </a:bodyPr>
          <a:lstStyle/>
          <a:p>
            <a:r>
              <a:rPr lang="en-US" sz="2000" b="1" dirty="0" smtClean="0">
                <a:solidFill>
                  <a:srgbClr val="FF0000"/>
                </a:solidFill>
                <a:latin typeface="Avenir Next Medium"/>
                <a:cs typeface="Avenir Next Medium"/>
              </a:rPr>
              <a:t>Scenario 1</a:t>
            </a:r>
          </a:p>
          <a:p>
            <a:r>
              <a:rPr lang="en-US" dirty="0" smtClean="0">
                <a:solidFill>
                  <a:srgbClr val="1F497D"/>
                </a:solidFill>
                <a:latin typeface="Avenir Next Medium"/>
                <a:cs typeface="Avenir Next Medium"/>
              </a:rPr>
              <a:t>Rupture of the power coupler’s window or beam line</a:t>
            </a:r>
            <a:endParaRPr lang="en-GB" dirty="0" smtClean="0">
              <a:solidFill>
                <a:srgbClr val="1F497D"/>
              </a:solidFill>
              <a:latin typeface="Avenir Next Medium"/>
              <a:cs typeface="Avenir Next Medium"/>
            </a:endParaRPr>
          </a:p>
        </p:txBody>
      </p:sp>
      <p:sp>
        <p:nvSpPr>
          <p:cNvPr id="15" name="Down Arrow 14"/>
          <p:cNvSpPr/>
          <p:nvPr/>
        </p:nvSpPr>
        <p:spPr>
          <a:xfrm>
            <a:off x="1800200" y="2761496"/>
            <a:ext cx="432048" cy="50405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venir Next Medium"/>
              <a:cs typeface="Avenir Next Medium"/>
            </a:endParaRPr>
          </a:p>
        </p:txBody>
      </p:sp>
      <p:pic>
        <p:nvPicPr>
          <p:cNvPr id="2" name="Picture 1" descr="Screen Shot 2016-04-19 at 11.22.3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96456" y="2796515"/>
            <a:ext cx="4912245" cy="3317203"/>
          </a:xfrm>
          <a:prstGeom prst="rect">
            <a:avLst/>
          </a:prstGeom>
        </p:spPr>
      </p:pic>
      <p:sp>
        <p:nvSpPr>
          <p:cNvPr id="17" name="Down Arrow 16"/>
          <p:cNvSpPr/>
          <p:nvPr/>
        </p:nvSpPr>
        <p:spPr>
          <a:xfrm>
            <a:off x="1800200" y="5281776"/>
            <a:ext cx="432048" cy="50405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venir Next Medium"/>
              <a:cs typeface="Avenir Next Medium"/>
            </a:endParaRPr>
          </a:p>
        </p:txBody>
      </p:sp>
      <p:sp>
        <p:nvSpPr>
          <p:cNvPr id="18" name="Rectangle 17"/>
          <p:cNvSpPr/>
          <p:nvPr/>
        </p:nvSpPr>
        <p:spPr>
          <a:xfrm>
            <a:off x="288032" y="5787573"/>
            <a:ext cx="5256584" cy="369332"/>
          </a:xfrm>
          <a:prstGeom prst="rect">
            <a:avLst/>
          </a:prstGeom>
        </p:spPr>
        <p:txBody>
          <a:bodyPr wrap="square">
            <a:spAutoFit/>
          </a:bodyPr>
          <a:lstStyle/>
          <a:p>
            <a:r>
              <a:rPr lang="en-US" dirty="0" smtClean="0">
                <a:solidFill>
                  <a:srgbClr val="1F497D"/>
                </a:solidFill>
                <a:latin typeface="Avenir Next Medium"/>
                <a:cs typeface="Avenir Next Medium"/>
              </a:rPr>
              <a:t>Max. mass flow rate = </a:t>
            </a:r>
            <a:r>
              <a:rPr lang="en-US" b="1" dirty="0" smtClean="0">
                <a:solidFill>
                  <a:srgbClr val="1F497D"/>
                </a:solidFill>
                <a:latin typeface="Avenir Next Medium"/>
                <a:cs typeface="Avenir Next Medium"/>
              </a:rPr>
              <a:t>15,2 kg.s</a:t>
            </a:r>
            <a:r>
              <a:rPr lang="en-US" b="1" baseline="30000" dirty="0" smtClean="0">
                <a:solidFill>
                  <a:srgbClr val="1F497D"/>
                </a:solidFill>
                <a:latin typeface="Avenir Next Medium"/>
                <a:cs typeface="Avenir Next Medium"/>
              </a:rPr>
              <a:t>-1</a:t>
            </a:r>
            <a:endParaRPr lang="en-GB" sz="1100" b="1" baseline="30000" dirty="0">
              <a:solidFill>
                <a:srgbClr val="1F497D"/>
              </a:solidFill>
              <a:latin typeface="Avenir Next Medium"/>
              <a:cs typeface="Avenir Next Medium"/>
            </a:endParaRPr>
          </a:p>
        </p:txBody>
      </p:sp>
      <p:sp>
        <p:nvSpPr>
          <p:cNvPr id="28" name="Down Arrow 27"/>
          <p:cNvSpPr/>
          <p:nvPr/>
        </p:nvSpPr>
        <p:spPr>
          <a:xfrm>
            <a:off x="1800200" y="3987373"/>
            <a:ext cx="432048" cy="50405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venir Next Medium"/>
              <a:cs typeface="Avenir Next Medium"/>
            </a:endParaRPr>
          </a:p>
        </p:txBody>
      </p:sp>
      <p:sp>
        <p:nvSpPr>
          <p:cNvPr id="29" name="Rettangolo 40"/>
          <p:cNvSpPr/>
          <p:nvPr/>
        </p:nvSpPr>
        <p:spPr>
          <a:xfrm>
            <a:off x="0" y="6596191"/>
            <a:ext cx="4070345" cy="215444"/>
          </a:xfrm>
          <a:prstGeom prst="rect">
            <a:avLst/>
          </a:prstGeom>
        </p:spPr>
        <p:txBody>
          <a:bodyPr wrap="none">
            <a:spAutoFit/>
          </a:bodyPr>
          <a:lstStyle/>
          <a:p>
            <a:pPr>
              <a:spcBef>
                <a:spcPct val="0"/>
              </a:spcBef>
            </a:pPr>
            <a:r>
              <a:rPr lang="en-GB" sz="800" cap="all" dirty="0" smtClean="0">
                <a:solidFill>
                  <a:srgbClr val="1F497D"/>
                </a:solidFill>
                <a:latin typeface="Avenir Next Medium"/>
                <a:cs typeface="Avenir Next Medium"/>
              </a:rPr>
              <a:t>Acknowledgement : J.P THERMEAU – WP5_SAFETYSIZING_SAFETY_DEVICES</a:t>
            </a:r>
            <a:endParaRPr lang="en-GB" sz="800" cap="all" dirty="0">
              <a:solidFill>
                <a:srgbClr val="1F497D"/>
              </a:solidFill>
              <a:latin typeface="Avenir Next Medium"/>
              <a:cs typeface="Avenir Next Medium"/>
            </a:endParaRPr>
          </a:p>
        </p:txBody>
      </p:sp>
      <p:sp>
        <p:nvSpPr>
          <p:cNvPr id="32" name="Oval 31"/>
          <p:cNvSpPr/>
          <p:nvPr/>
        </p:nvSpPr>
        <p:spPr>
          <a:xfrm>
            <a:off x="8208912" y="2329448"/>
            <a:ext cx="432048" cy="432048"/>
          </a:xfrm>
          <a:prstGeom prst="ellipse">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Next Medium"/>
              <a:cs typeface="Avenir Next Medium"/>
            </a:endParaRPr>
          </a:p>
        </p:txBody>
      </p:sp>
      <p:sp>
        <p:nvSpPr>
          <p:cNvPr id="34" name="Explosion 2 33"/>
          <p:cNvSpPr/>
          <p:nvPr/>
        </p:nvSpPr>
        <p:spPr>
          <a:xfrm>
            <a:off x="6354452" y="5641816"/>
            <a:ext cx="271567" cy="181045"/>
          </a:xfrm>
          <a:prstGeom prst="irregularSeal2">
            <a:avLst/>
          </a:prstGeom>
          <a:solidFill>
            <a:schemeClr val="accent6">
              <a:lumMod val="60000"/>
              <a:lumOff val="4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lumMod val="60000"/>
                  <a:lumOff val="40000"/>
                </a:schemeClr>
              </a:solidFill>
              <a:latin typeface="Avenir Next Medium"/>
              <a:cs typeface="Avenir Next Medium"/>
            </a:endParaRPr>
          </a:p>
        </p:txBody>
      </p:sp>
      <p:cxnSp>
        <p:nvCxnSpPr>
          <p:cNvPr id="35" name="Curved Connector 34"/>
          <p:cNvCxnSpPr/>
          <p:nvPr/>
        </p:nvCxnSpPr>
        <p:spPr>
          <a:xfrm rot="16200000" flipV="1">
            <a:off x="6382762" y="5633582"/>
            <a:ext cx="421767" cy="197510"/>
          </a:xfrm>
          <a:prstGeom prst="curvedConnector3">
            <a:avLst>
              <a:gd name="adj1" fmla="val 50000"/>
            </a:avLst>
          </a:prstGeom>
          <a:ln w="12700" cmpd="sng">
            <a:solidFill>
              <a:schemeClr val="accent1"/>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36" name="Cloud 35"/>
          <p:cNvSpPr/>
          <p:nvPr/>
        </p:nvSpPr>
        <p:spPr>
          <a:xfrm>
            <a:off x="6381475" y="5909158"/>
            <a:ext cx="212171" cy="141448"/>
          </a:xfrm>
          <a:prstGeom prst="cloud">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Next Medium"/>
              <a:cs typeface="Avenir Next Medium"/>
            </a:endParaRPr>
          </a:p>
        </p:txBody>
      </p:sp>
      <p:sp>
        <p:nvSpPr>
          <p:cNvPr id="37" name="Oval 36"/>
          <p:cNvSpPr/>
          <p:nvPr/>
        </p:nvSpPr>
        <p:spPr>
          <a:xfrm>
            <a:off x="7854155" y="4128370"/>
            <a:ext cx="216024" cy="161497"/>
          </a:xfrm>
          <a:prstGeom prst="ellipse">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Next Medium"/>
              <a:cs typeface="Avenir Next Medium"/>
            </a:endParaRPr>
          </a:p>
        </p:txBody>
      </p:sp>
      <p:sp>
        <p:nvSpPr>
          <p:cNvPr id="38" name="Rectangle 37"/>
          <p:cNvSpPr/>
          <p:nvPr/>
        </p:nvSpPr>
        <p:spPr>
          <a:xfrm>
            <a:off x="5557420" y="4805496"/>
            <a:ext cx="287258" cy="253916"/>
          </a:xfrm>
          <a:prstGeom prst="rect">
            <a:avLst/>
          </a:prstGeom>
        </p:spPr>
        <p:txBody>
          <a:bodyPr wrap="none">
            <a:spAutoFit/>
          </a:bodyPr>
          <a:lstStyle/>
          <a:p>
            <a:r>
              <a:rPr lang="en-GB" sz="1050" b="1" dirty="0" smtClean="0">
                <a:solidFill>
                  <a:srgbClr val="FF0000"/>
                </a:solidFill>
                <a:latin typeface="Avenir Next Medium"/>
                <a:cs typeface="Avenir Next Medium"/>
              </a:rPr>
              <a:t>P</a:t>
            </a:r>
            <a:endParaRPr lang="en-US" sz="1050" b="1" dirty="0">
              <a:solidFill>
                <a:srgbClr val="FF0000"/>
              </a:solidFill>
              <a:latin typeface="Avenir Next Medium"/>
              <a:cs typeface="Avenir Next Medium"/>
            </a:endParaRPr>
          </a:p>
        </p:txBody>
      </p:sp>
      <p:sp>
        <p:nvSpPr>
          <p:cNvPr id="39" name="Rectangle 38"/>
          <p:cNvSpPr/>
          <p:nvPr/>
        </p:nvSpPr>
        <p:spPr>
          <a:xfrm>
            <a:off x="6626019" y="5732338"/>
            <a:ext cx="620683" cy="230832"/>
          </a:xfrm>
          <a:prstGeom prst="rect">
            <a:avLst/>
          </a:prstGeom>
        </p:spPr>
        <p:txBody>
          <a:bodyPr wrap="none">
            <a:spAutoFit/>
          </a:bodyPr>
          <a:lstStyle/>
          <a:p>
            <a:r>
              <a:rPr lang="en-GB" sz="900" b="1" dirty="0" smtClean="0">
                <a:solidFill>
                  <a:schemeClr val="accent1"/>
                </a:solidFill>
                <a:latin typeface="Avenir Next Medium"/>
                <a:cs typeface="Avenir Next Medium"/>
              </a:rPr>
              <a:t>Air inlet</a:t>
            </a:r>
            <a:endParaRPr lang="en-US" sz="900" b="1" dirty="0">
              <a:solidFill>
                <a:schemeClr val="accent1"/>
              </a:solidFill>
              <a:latin typeface="Avenir Next Medium"/>
              <a:cs typeface="Avenir Next Medium"/>
            </a:endParaRPr>
          </a:p>
        </p:txBody>
      </p:sp>
      <p:cxnSp>
        <p:nvCxnSpPr>
          <p:cNvPr id="40" name="Straight Arrow Connector 39"/>
          <p:cNvCxnSpPr/>
          <p:nvPr/>
        </p:nvCxnSpPr>
        <p:spPr>
          <a:xfrm flipV="1">
            <a:off x="5732991" y="4805999"/>
            <a:ext cx="58718" cy="166286"/>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4792981" y="4784230"/>
            <a:ext cx="287258" cy="253916"/>
          </a:xfrm>
          <a:prstGeom prst="rect">
            <a:avLst/>
          </a:prstGeom>
        </p:spPr>
        <p:txBody>
          <a:bodyPr wrap="none">
            <a:spAutoFit/>
          </a:bodyPr>
          <a:lstStyle/>
          <a:p>
            <a:r>
              <a:rPr lang="en-GB" sz="1050" b="1" dirty="0" smtClean="0">
                <a:solidFill>
                  <a:srgbClr val="FF0000"/>
                </a:solidFill>
                <a:latin typeface="Avenir Next Medium"/>
                <a:cs typeface="Avenir Next Medium"/>
              </a:rPr>
              <a:t>P</a:t>
            </a:r>
            <a:endParaRPr lang="en-US" sz="1050" b="1" dirty="0">
              <a:solidFill>
                <a:srgbClr val="FF0000"/>
              </a:solidFill>
              <a:latin typeface="Avenir Next Medium"/>
              <a:cs typeface="Avenir Next Medium"/>
            </a:endParaRPr>
          </a:p>
        </p:txBody>
      </p:sp>
      <p:cxnSp>
        <p:nvCxnSpPr>
          <p:cNvPr id="42" name="Straight Arrow Connector 41"/>
          <p:cNvCxnSpPr/>
          <p:nvPr/>
        </p:nvCxnSpPr>
        <p:spPr>
          <a:xfrm flipV="1">
            <a:off x="4968552" y="4784733"/>
            <a:ext cx="58718" cy="166286"/>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6624736" y="4809672"/>
            <a:ext cx="287258" cy="253916"/>
          </a:xfrm>
          <a:prstGeom prst="rect">
            <a:avLst/>
          </a:prstGeom>
        </p:spPr>
        <p:txBody>
          <a:bodyPr wrap="none">
            <a:spAutoFit/>
          </a:bodyPr>
          <a:lstStyle/>
          <a:p>
            <a:r>
              <a:rPr lang="en-GB" sz="1050" b="1" dirty="0" smtClean="0">
                <a:solidFill>
                  <a:srgbClr val="FF0000"/>
                </a:solidFill>
                <a:latin typeface="Avenir Next Medium"/>
                <a:cs typeface="Avenir Next Medium"/>
              </a:rPr>
              <a:t>P</a:t>
            </a:r>
            <a:endParaRPr lang="en-US" sz="1050" b="1" dirty="0">
              <a:solidFill>
                <a:srgbClr val="FF0000"/>
              </a:solidFill>
              <a:latin typeface="Avenir Next Medium"/>
              <a:cs typeface="Avenir Next Medium"/>
            </a:endParaRPr>
          </a:p>
        </p:txBody>
      </p:sp>
      <p:cxnSp>
        <p:nvCxnSpPr>
          <p:cNvPr id="44" name="Straight Arrow Connector 43"/>
          <p:cNvCxnSpPr/>
          <p:nvPr/>
        </p:nvCxnSpPr>
        <p:spPr>
          <a:xfrm flipV="1">
            <a:off x="6800307" y="4810175"/>
            <a:ext cx="58718" cy="166286"/>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7538322" y="4774455"/>
            <a:ext cx="287258" cy="253916"/>
          </a:xfrm>
          <a:prstGeom prst="rect">
            <a:avLst/>
          </a:prstGeom>
        </p:spPr>
        <p:txBody>
          <a:bodyPr wrap="none">
            <a:spAutoFit/>
          </a:bodyPr>
          <a:lstStyle/>
          <a:p>
            <a:r>
              <a:rPr lang="en-GB" sz="1050" b="1" dirty="0" smtClean="0">
                <a:solidFill>
                  <a:srgbClr val="FF0000"/>
                </a:solidFill>
                <a:latin typeface="Avenir Next Medium"/>
                <a:cs typeface="Avenir Next Medium"/>
              </a:rPr>
              <a:t>P</a:t>
            </a:r>
            <a:endParaRPr lang="en-US" sz="1050" b="1" dirty="0">
              <a:solidFill>
                <a:srgbClr val="FF0000"/>
              </a:solidFill>
              <a:latin typeface="Avenir Next Medium"/>
              <a:cs typeface="Avenir Next Medium"/>
            </a:endParaRPr>
          </a:p>
        </p:txBody>
      </p:sp>
      <p:cxnSp>
        <p:nvCxnSpPr>
          <p:cNvPr id="46" name="Straight Arrow Connector 45"/>
          <p:cNvCxnSpPr/>
          <p:nvPr/>
        </p:nvCxnSpPr>
        <p:spPr>
          <a:xfrm flipV="1">
            <a:off x="7713893" y="4774958"/>
            <a:ext cx="58718" cy="166286"/>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Curved Connector 46"/>
          <p:cNvCxnSpPr/>
          <p:nvPr/>
        </p:nvCxnSpPr>
        <p:spPr>
          <a:xfrm rot="16200000" flipV="1">
            <a:off x="5470361" y="4780535"/>
            <a:ext cx="232221" cy="108747"/>
          </a:xfrm>
          <a:prstGeom prst="curvedConnector3">
            <a:avLst>
              <a:gd name="adj1" fmla="val 50000"/>
            </a:avLst>
          </a:prstGeom>
          <a:ln w="12700" cmpd="sng">
            <a:solidFill>
              <a:schemeClr val="accent3">
                <a:lumMod val="50000"/>
              </a:schemeClr>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48" name="Rectangle 47"/>
          <p:cNvSpPr/>
          <p:nvPr/>
        </p:nvSpPr>
        <p:spPr>
          <a:xfrm>
            <a:off x="5547001" y="4690930"/>
            <a:ext cx="312906" cy="253916"/>
          </a:xfrm>
          <a:prstGeom prst="rect">
            <a:avLst/>
          </a:prstGeom>
        </p:spPr>
        <p:txBody>
          <a:bodyPr wrap="none">
            <a:spAutoFit/>
          </a:bodyPr>
          <a:lstStyle/>
          <a:p>
            <a:r>
              <a:rPr lang="en-GB" sz="1050" b="1" dirty="0" smtClean="0">
                <a:solidFill>
                  <a:schemeClr val="accent3">
                    <a:lumMod val="50000"/>
                  </a:schemeClr>
                </a:solidFill>
                <a:latin typeface="Avenir Next Medium"/>
                <a:cs typeface="Avenir Next Medium"/>
              </a:rPr>
              <a:t>Q</a:t>
            </a:r>
            <a:endParaRPr lang="en-US" sz="1050" b="1" dirty="0">
              <a:solidFill>
                <a:schemeClr val="accent3">
                  <a:lumMod val="50000"/>
                </a:schemeClr>
              </a:solidFill>
              <a:latin typeface="Avenir Next Medium"/>
              <a:cs typeface="Avenir Next Medium"/>
            </a:endParaRPr>
          </a:p>
        </p:txBody>
      </p:sp>
      <p:cxnSp>
        <p:nvCxnSpPr>
          <p:cNvPr id="49" name="Curved Connector 48"/>
          <p:cNvCxnSpPr/>
          <p:nvPr/>
        </p:nvCxnSpPr>
        <p:spPr>
          <a:xfrm rot="16200000" flipV="1">
            <a:off x="4521759" y="4786708"/>
            <a:ext cx="232221" cy="108747"/>
          </a:xfrm>
          <a:prstGeom prst="curvedConnector3">
            <a:avLst>
              <a:gd name="adj1" fmla="val 50000"/>
            </a:avLst>
          </a:prstGeom>
          <a:ln w="12700" cmpd="sng">
            <a:solidFill>
              <a:schemeClr val="accent3">
                <a:lumMod val="50000"/>
              </a:schemeClr>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4598399" y="4697103"/>
            <a:ext cx="312906" cy="253916"/>
          </a:xfrm>
          <a:prstGeom prst="rect">
            <a:avLst/>
          </a:prstGeom>
        </p:spPr>
        <p:txBody>
          <a:bodyPr wrap="none">
            <a:spAutoFit/>
          </a:bodyPr>
          <a:lstStyle/>
          <a:p>
            <a:r>
              <a:rPr lang="en-GB" sz="1050" b="1" dirty="0" smtClean="0">
                <a:solidFill>
                  <a:schemeClr val="accent3">
                    <a:lumMod val="50000"/>
                  </a:schemeClr>
                </a:solidFill>
                <a:latin typeface="Avenir Next Medium"/>
                <a:cs typeface="Avenir Next Medium"/>
              </a:rPr>
              <a:t>Q</a:t>
            </a:r>
            <a:endParaRPr lang="en-US" sz="1050" b="1" dirty="0">
              <a:solidFill>
                <a:schemeClr val="accent3">
                  <a:lumMod val="50000"/>
                </a:schemeClr>
              </a:solidFill>
              <a:latin typeface="Avenir Next Medium"/>
              <a:cs typeface="Avenir Next Medium"/>
            </a:endParaRPr>
          </a:p>
        </p:txBody>
      </p:sp>
      <p:cxnSp>
        <p:nvCxnSpPr>
          <p:cNvPr id="51" name="Curved Connector 50"/>
          <p:cNvCxnSpPr/>
          <p:nvPr/>
        </p:nvCxnSpPr>
        <p:spPr>
          <a:xfrm rot="16200000" flipV="1">
            <a:off x="6382489" y="4803728"/>
            <a:ext cx="232221" cy="108747"/>
          </a:xfrm>
          <a:prstGeom prst="curvedConnector3">
            <a:avLst>
              <a:gd name="adj1" fmla="val 50000"/>
            </a:avLst>
          </a:prstGeom>
          <a:ln w="12700" cmpd="sng">
            <a:solidFill>
              <a:schemeClr val="accent3">
                <a:lumMod val="50000"/>
              </a:schemeClr>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52" name="Rectangle 51"/>
          <p:cNvSpPr/>
          <p:nvPr/>
        </p:nvSpPr>
        <p:spPr>
          <a:xfrm>
            <a:off x="6459129" y="4714123"/>
            <a:ext cx="312906" cy="253916"/>
          </a:xfrm>
          <a:prstGeom prst="rect">
            <a:avLst/>
          </a:prstGeom>
        </p:spPr>
        <p:txBody>
          <a:bodyPr wrap="none">
            <a:spAutoFit/>
          </a:bodyPr>
          <a:lstStyle/>
          <a:p>
            <a:r>
              <a:rPr lang="en-GB" sz="1050" b="1" dirty="0" smtClean="0">
                <a:solidFill>
                  <a:schemeClr val="accent3">
                    <a:lumMod val="50000"/>
                  </a:schemeClr>
                </a:solidFill>
                <a:latin typeface="Avenir Next Medium"/>
                <a:cs typeface="Avenir Next Medium"/>
              </a:rPr>
              <a:t>Q</a:t>
            </a:r>
            <a:endParaRPr lang="en-US" sz="1050" b="1" dirty="0">
              <a:solidFill>
                <a:schemeClr val="accent3">
                  <a:lumMod val="50000"/>
                </a:schemeClr>
              </a:solidFill>
              <a:latin typeface="Avenir Next Medium"/>
              <a:cs typeface="Avenir Next Medium"/>
            </a:endParaRPr>
          </a:p>
        </p:txBody>
      </p:sp>
      <p:cxnSp>
        <p:nvCxnSpPr>
          <p:cNvPr id="53" name="Curved Connector 52"/>
          <p:cNvCxnSpPr/>
          <p:nvPr/>
        </p:nvCxnSpPr>
        <p:spPr>
          <a:xfrm rot="16200000" flipV="1">
            <a:off x="7302320" y="4824350"/>
            <a:ext cx="232221" cy="108747"/>
          </a:xfrm>
          <a:prstGeom prst="curvedConnector3">
            <a:avLst>
              <a:gd name="adj1" fmla="val 50000"/>
            </a:avLst>
          </a:prstGeom>
          <a:ln w="12700" cmpd="sng">
            <a:solidFill>
              <a:schemeClr val="accent3">
                <a:lumMod val="50000"/>
              </a:schemeClr>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54" name="Rectangle 53"/>
          <p:cNvSpPr/>
          <p:nvPr/>
        </p:nvSpPr>
        <p:spPr>
          <a:xfrm>
            <a:off x="7378960" y="4734745"/>
            <a:ext cx="312906" cy="253916"/>
          </a:xfrm>
          <a:prstGeom prst="rect">
            <a:avLst/>
          </a:prstGeom>
        </p:spPr>
        <p:txBody>
          <a:bodyPr wrap="none">
            <a:spAutoFit/>
          </a:bodyPr>
          <a:lstStyle/>
          <a:p>
            <a:r>
              <a:rPr lang="en-GB" sz="1050" b="1" dirty="0" smtClean="0">
                <a:solidFill>
                  <a:schemeClr val="accent3">
                    <a:lumMod val="50000"/>
                  </a:schemeClr>
                </a:solidFill>
                <a:latin typeface="Avenir Next Medium"/>
                <a:cs typeface="Avenir Next Medium"/>
              </a:rPr>
              <a:t>Q</a:t>
            </a:r>
            <a:endParaRPr lang="en-US" sz="1050" b="1" dirty="0">
              <a:solidFill>
                <a:schemeClr val="accent3">
                  <a:lumMod val="50000"/>
                </a:schemeClr>
              </a:solidFill>
              <a:latin typeface="Avenir Next Medium"/>
              <a:cs typeface="Avenir Next Medium"/>
            </a:endParaRPr>
          </a:p>
        </p:txBody>
      </p:sp>
      <p:sp>
        <p:nvSpPr>
          <p:cNvPr id="55" name="Cloud 54"/>
          <p:cNvSpPr/>
          <p:nvPr/>
        </p:nvSpPr>
        <p:spPr>
          <a:xfrm>
            <a:off x="5938019" y="4545048"/>
            <a:ext cx="216024" cy="94717"/>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Next Medium"/>
              <a:cs typeface="Avenir Next Medium"/>
            </a:endParaRPr>
          </a:p>
        </p:txBody>
      </p:sp>
      <p:sp>
        <p:nvSpPr>
          <p:cNvPr id="56" name="Cloud 55"/>
          <p:cNvSpPr/>
          <p:nvPr/>
        </p:nvSpPr>
        <p:spPr>
          <a:xfrm>
            <a:off x="4999610" y="4549143"/>
            <a:ext cx="216024" cy="94717"/>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Next Medium"/>
              <a:cs typeface="Avenir Next Medium"/>
            </a:endParaRPr>
          </a:p>
        </p:txBody>
      </p:sp>
      <p:sp>
        <p:nvSpPr>
          <p:cNvPr id="57" name="Cloud 56"/>
          <p:cNvSpPr/>
          <p:nvPr/>
        </p:nvSpPr>
        <p:spPr>
          <a:xfrm>
            <a:off x="6859025" y="4552627"/>
            <a:ext cx="216024" cy="94717"/>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Next Medium"/>
              <a:cs typeface="Avenir Next Medium"/>
            </a:endParaRPr>
          </a:p>
        </p:txBody>
      </p:sp>
      <p:sp>
        <p:nvSpPr>
          <p:cNvPr id="58" name="Cloud 57"/>
          <p:cNvSpPr/>
          <p:nvPr/>
        </p:nvSpPr>
        <p:spPr>
          <a:xfrm>
            <a:off x="7790473" y="4552627"/>
            <a:ext cx="216024" cy="94717"/>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Next Medium"/>
              <a:cs typeface="Avenir Next Medium"/>
            </a:endParaRPr>
          </a:p>
        </p:txBody>
      </p:sp>
      <p:sp>
        <p:nvSpPr>
          <p:cNvPr id="59" name="Oval 58"/>
          <p:cNvSpPr/>
          <p:nvPr/>
        </p:nvSpPr>
        <p:spPr>
          <a:xfrm>
            <a:off x="6046031" y="4108133"/>
            <a:ext cx="216024" cy="161497"/>
          </a:xfrm>
          <a:prstGeom prst="ellipse">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Next Medium"/>
              <a:cs typeface="Avenir Next Medium"/>
            </a:endParaRPr>
          </a:p>
        </p:txBody>
      </p:sp>
      <p:sp>
        <p:nvSpPr>
          <p:cNvPr id="60" name="Cloud 59"/>
          <p:cNvSpPr/>
          <p:nvPr/>
        </p:nvSpPr>
        <p:spPr>
          <a:xfrm>
            <a:off x="6444226" y="5979882"/>
            <a:ext cx="212171" cy="141448"/>
          </a:xfrm>
          <a:prstGeom prst="cloud">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Next Medium"/>
              <a:cs typeface="Avenir Next Medium"/>
            </a:endParaRPr>
          </a:p>
        </p:txBody>
      </p:sp>
      <p:sp>
        <p:nvSpPr>
          <p:cNvPr id="61" name="Rectangle 60"/>
          <p:cNvSpPr/>
          <p:nvPr/>
        </p:nvSpPr>
        <p:spPr>
          <a:xfrm>
            <a:off x="4536504" y="6156905"/>
            <a:ext cx="4607496" cy="646331"/>
          </a:xfrm>
          <a:prstGeom prst="rect">
            <a:avLst/>
          </a:prstGeom>
        </p:spPr>
        <p:txBody>
          <a:bodyPr wrap="square">
            <a:spAutoFit/>
          </a:bodyPr>
          <a:lstStyle/>
          <a:p>
            <a:r>
              <a:rPr lang="en-GB" sz="1200" dirty="0" smtClean="0">
                <a:solidFill>
                  <a:srgbClr val="FF0000"/>
                </a:solidFill>
                <a:latin typeface="Avenir Next Medium"/>
                <a:cs typeface="Avenir Next Medium"/>
              </a:rPr>
              <a:t>*the loss of 2 High-Beta </a:t>
            </a:r>
            <a:r>
              <a:rPr lang="en-GB" sz="1200" dirty="0" err="1" smtClean="0">
                <a:solidFill>
                  <a:srgbClr val="FF0000"/>
                </a:solidFill>
                <a:latin typeface="Avenir Next Medium"/>
                <a:cs typeface="Avenir Next Medium"/>
              </a:rPr>
              <a:t>cryomodules</a:t>
            </a:r>
            <a:r>
              <a:rPr lang="en-GB" sz="1200" dirty="0" smtClean="0">
                <a:solidFill>
                  <a:srgbClr val="FF0000"/>
                </a:solidFill>
                <a:latin typeface="Avenir Next Medium"/>
                <a:cs typeface="Avenir Next Medium"/>
              </a:rPr>
              <a:t> has not been considered thanks to the CLOSE position of the gate valves in-between </a:t>
            </a:r>
            <a:r>
              <a:rPr lang="en-GB" sz="1200" dirty="0" err="1" smtClean="0">
                <a:solidFill>
                  <a:srgbClr val="FF0000"/>
                </a:solidFill>
                <a:latin typeface="Avenir Next Medium"/>
                <a:cs typeface="Avenir Next Medium"/>
              </a:rPr>
              <a:t>cryomodules</a:t>
            </a:r>
            <a:r>
              <a:rPr lang="en-GB" sz="1200" dirty="0" smtClean="0">
                <a:solidFill>
                  <a:srgbClr val="FF0000"/>
                </a:solidFill>
                <a:latin typeface="Avenir Next Medium"/>
                <a:cs typeface="Avenir Next Medium"/>
              </a:rPr>
              <a:t> during access</a:t>
            </a:r>
            <a:endParaRPr lang="sv-SE" sz="1200" dirty="0">
              <a:solidFill>
                <a:srgbClr val="FF0000"/>
              </a:solidFill>
              <a:latin typeface="Avenir Next Medium"/>
              <a:cs typeface="Avenir Next Medium"/>
            </a:endParaRPr>
          </a:p>
        </p:txBody>
      </p:sp>
      <p:sp>
        <p:nvSpPr>
          <p:cNvPr id="62" name="Rectangle 61"/>
          <p:cNvSpPr/>
          <p:nvPr/>
        </p:nvSpPr>
        <p:spPr>
          <a:xfrm>
            <a:off x="-27894" y="48288"/>
            <a:ext cx="834099"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Introduction</a:t>
            </a:r>
          </a:p>
        </p:txBody>
      </p:sp>
      <p:sp>
        <p:nvSpPr>
          <p:cNvPr id="63" name="Rectangle 62"/>
          <p:cNvSpPr/>
          <p:nvPr/>
        </p:nvSpPr>
        <p:spPr>
          <a:xfrm>
            <a:off x="879939" y="48288"/>
            <a:ext cx="2664333"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ESS ODH Safety process and implementation</a:t>
            </a:r>
          </a:p>
        </p:txBody>
      </p:sp>
      <p:sp>
        <p:nvSpPr>
          <p:cNvPr id="64" name="Rectangle 63"/>
          <p:cNvSpPr/>
          <p:nvPr/>
        </p:nvSpPr>
        <p:spPr>
          <a:xfrm>
            <a:off x="5289664" y="48288"/>
            <a:ext cx="1736373" cy="230832"/>
          </a:xfrm>
          <a:prstGeom prst="rect">
            <a:avLst/>
          </a:prstGeom>
        </p:spPr>
        <p:txBody>
          <a:bodyPr wrap="none">
            <a:spAutoFit/>
          </a:bodyPr>
          <a:lstStyle/>
          <a:p>
            <a:r>
              <a:rPr lang="en-US" sz="900" dirty="0">
                <a:solidFill>
                  <a:srgbClr val="1F497D"/>
                </a:solidFill>
                <a:latin typeface="Avenir Next Medium"/>
                <a:cs typeface="Avenir Next Medium"/>
              </a:rPr>
              <a:t>Results from CFD simulations</a:t>
            </a:r>
          </a:p>
        </p:txBody>
      </p:sp>
      <p:sp>
        <p:nvSpPr>
          <p:cNvPr id="65" name="Rectangle 64"/>
          <p:cNvSpPr/>
          <p:nvPr/>
        </p:nvSpPr>
        <p:spPr>
          <a:xfrm>
            <a:off x="3442146" y="48288"/>
            <a:ext cx="1764922"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ODH in the accelerator tunnel</a:t>
            </a:r>
          </a:p>
        </p:txBody>
      </p:sp>
      <p:sp>
        <p:nvSpPr>
          <p:cNvPr id="66" name="Rectangle 65"/>
          <p:cNvSpPr/>
          <p:nvPr/>
        </p:nvSpPr>
        <p:spPr>
          <a:xfrm>
            <a:off x="7078849" y="48288"/>
            <a:ext cx="2069797" cy="230832"/>
          </a:xfrm>
          <a:prstGeom prst="rect">
            <a:avLst/>
          </a:prstGeom>
        </p:spPr>
        <p:txBody>
          <a:bodyPr wrap="none">
            <a:spAutoFit/>
          </a:bodyPr>
          <a:lstStyle/>
          <a:p>
            <a:r>
              <a:rPr lang="en-US" sz="900" dirty="0" smtClean="0">
                <a:solidFill>
                  <a:srgbClr val="1F497D">
                    <a:alpha val="20000"/>
                  </a:srgbClr>
                </a:solidFill>
                <a:latin typeface="Avenir Next Medium"/>
                <a:cs typeface="Avenir Next Medium"/>
              </a:rPr>
              <a:t>Upcoming activities and challenges</a:t>
            </a:r>
            <a:endParaRPr lang="en-US" sz="900" dirty="0">
              <a:solidFill>
                <a:srgbClr val="1F497D">
                  <a:alpha val="20000"/>
                </a:srgbClr>
              </a:solidFill>
              <a:latin typeface="Avenir Next Medium"/>
              <a:cs typeface="Avenir Next Medium"/>
            </a:endParaRPr>
          </a:p>
        </p:txBody>
      </p:sp>
      <p:cxnSp>
        <p:nvCxnSpPr>
          <p:cNvPr id="67" name="Straight Connector 66"/>
          <p:cNvCxnSpPr/>
          <p:nvPr/>
        </p:nvCxnSpPr>
        <p:spPr>
          <a:xfrm>
            <a:off x="34266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830153"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52287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7013429"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28244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500"/>
                                        <p:tgtEl>
                                          <p:spTgt spid="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par>
                                <p:cTn id="67" presetID="35" presetClass="emph" presetSubtype="0" repeatCount="indefinite" fill="hold" nodeType="withEffect">
                                  <p:stCondLst>
                                    <p:cond delay="0"/>
                                  </p:stCondLst>
                                  <p:childTnLst>
                                    <p:anim calcmode="discrete" valueType="str">
                                      <p:cBhvr>
                                        <p:cTn id="68" dur="1000" fill="hold"/>
                                        <p:tgtEl>
                                          <p:spTgt spid="35"/>
                                        </p:tgtEl>
                                        <p:attrNameLst>
                                          <p:attrName>style.visibility</p:attrName>
                                        </p:attrNameLst>
                                      </p:cBhvr>
                                      <p:tavLst>
                                        <p:tav tm="0">
                                          <p:val>
                                            <p:strVal val="hidden"/>
                                          </p:val>
                                        </p:tav>
                                        <p:tav tm="50000">
                                          <p:val>
                                            <p:strVal val="visible"/>
                                          </p:val>
                                        </p:tav>
                                      </p:tavLst>
                                    </p:anim>
                                  </p:childTnLst>
                                </p:cTn>
                              </p:par>
                              <p:par>
                                <p:cTn id="69" presetID="35" presetClass="emph" presetSubtype="0" repeatCount="indefinite" fill="hold" grpId="0" nodeType="withEffect">
                                  <p:stCondLst>
                                    <p:cond delay="0"/>
                                  </p:stCondLst>
                                  <p:childTnLst>
                                    <p:anim calcmode="discrete" valueType="str">
                                      <p:cBhvr>
                                        <p:cTn id="70" dur="1000" fill="hold"/>
                                        <p:tgtEl>
                                          <p:spTgt spid="39"/>
                                        </p:tgtEl>
                                        <p:attrNameLst>
                                          <p:attrName>style.visibility</p:attrName>
                                        </p:attrNameLst>
                                      </p:cBhvr>
                                      <p:tavLst>
                                        <p:tav tm="0">
                                          <p:val>
                                            <p:strVal val="hidden"/>
                                          </p:val>
                                        </p:tav>
                                        <p:tav tm="50000">
                                          <p:val>
                                            <p:strVal val="visible"/>
                                          </p:val>
                                        </p:tav>
                                      </p:tavLst>
                                    </p:anim>
                                  </p:childTnLst>
                                </p:cTn>
                              </p:par>
                              <p:par>
                                <p:cTn id="71" presetID="1" presetClass="entr" presetSubtype="0" fill="hold" grpId="1" nodeType="withEffect">
                                  <p:stCondLst>
                                    <p:cond delay="0"/>
                                  </p:stCondLst>
                                  <p:childTnLst>
                                    <p:set>
                                      <p:cBhvr>
                                        <p:cTn id="72" dur="1" fill="hold">
                                          <p:stCondLst>
                                            <p:cond delay="0"/>
                                          </p:stCondLst>
                                        </p:cTn>
                                        <p:tgtEl>
                                          <p:spTgt spid="60"/>
                                        </p:tgtEl>
                                        <p:attrNameLst>
                                          <p:attrName>style.visibility</p:attrName>
                                        </p:attrNameLst>
                                      </p:cBhvr>
                                      <p:to>
                                        <p:strVal val="visible"/>
                                      </p:to>
                                    </p:set>
                                  </p:childTnLst>
                                </p:cTn>
                              </p:par>
                              <p:par>
                                <p:cTn id="73" presetID="1" presetClass="entr" presetSubtype="0" fill="hold" grpId="1" nodeType="with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par>
                                <p:cTn id="75" presetID="0" presetClass="path" presetSubtype="0" repeatCount="indefinite" accel="50000" decel="50000" fill="hold" grpId="0" nodeType="withEffect">
                                  <p:stCondLst>
                                    <p:cond delay="0"/>
                                  </p:stCondLst>
                                  <p:childTnLst>
                                    <p:animMotion origin="layout" path="M 4.16667E-6 -6.2963E-6 C -0.00087 -0.00232 -0.00122 -0.00464 -0.00139 -0.00695 C -0.00122 -0.01204 -0.00105 -0.01691 -0.00035 -0.02177 C 4.16667E-6 -0.03566 0.00034 -0.04931 0.00069 -0.06297 C 0.00034 -0.07246 4.16667E-6 -0.08103 -0.00035 -0.09028 C -0.00053 -0.10556 -0.00053 -0.12061 -0.0007 -0.13566 C -0.00087 -0.1382 -0.00244 -0.14283 -0.00417 -0.14353 C -0.00678 -0.14862 -0.01667 -0.15232 -0.02084 -0.15232 C -0.04688 -0.15278 -0.07292 -0.15302 -0.09896 -0.15325 C -0.16893 -0.15278 -0.14393 -0.15278 -0.17396 -0.15278 " pathEditMode="relative" ptsTypes="fffffffffA">
                                      <p:cBhvr>
                                        <p:cTn id="76" dur="2000" fill="hold"/>
                                        <p:tgtEl>
                                          <p:spTgt spid="36"/>
                                        </p:tgtEl>
                                        <p:attrNameLst>
                                          <p:attrName>ppt_x</p:attrName>
                                          <p:attrName>ppt_y</p:attrName>
                                        </p:attrNameLst>
                                      </p:cBhvr>
                                    </p:animMotion>
                                  </p:childTnLst>
                                </p:cTn>
                              </p:par>
                              <p:par>
                                <p:cTn id="77" presetID="0" presetClass="path" presetSubtype="0" repeatCount="indefinite" accel="50000" decel="50000" fill="hold" grpId="0" nodeType="withEffect">
                                  <p:stCondLst>
                                    <p:cond delay="0"/>
                                  </p:stCondLst>
                                  <p:childTnLst>
                                    <p:animMotion origin="layout" path="M -3.33333E-6 1.48148E-6 C -0.00034 -0.0125 -0.00034 -0.02477 -0.00069 -0.03704 C -0.00086 -0.03958 -0.00156 -0.04213 -0.00173 -0.04444 C -0.00225 -0.04907 -0.00208 -0.0493 -0.00277 -0.05416 C -0.00312 -0.05671 -0.00382 -0.06157 -0.00382 -0.06157 C -0.00434 -0.08541 -0.00416 -0.10879 -0.00312 -0.13241 C -0.00312 -0.13541 -0.00538 -0.15509 -0.00069 -0.15694 C 0.00052 -0.16204 0.0066 -0.16227 0.01007 -0.1625 C 0.01268 -0.16296 0.01806 -0.16342 0.01806 -0.16342 C 0.05486 -0.17245 0.11945 -0.16759 0.15139 -0.16759 " pathEditMode="relative" ptsTypes="fffffffffA">
                                      <p:cBhvr>
                                        <p:cTn id="78" dur="2000" fill="hold"/>
                                        <p:tgtEl>
                                          <p:spTgt spid="60"/>
                                        </p:tgtEl>
                                        <p:attrNameLst>
                                          <p:attrName>ppt_x</p:attrName>
                                          <p:attrName>ppt_y</p:attrName>
                                        </p:attrNameLst>
                                      </p:cBhvr>
                                    </p:animMotion>
                                  </p:childTnLst>
                                </p:cTn>
                              </p:par>
                              <p:par>
                                <p:cTn id="79" presetID="1" presetClass="entr" presetSubtype="0" fill="hold" grpId="1" nodeType="with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par>
                                <p:cTn id="83" presetID="1" presetClass="entr" presetSubtype="0" fill="hold" grpId="1" nodeType="withEffect">
                                  <p:stCondLst>
                                    <p:cond delay="0"/>
                                  </p:stCondLst>
                                  <p:childTnLst>
                                    <p:set>
                                      <p:cBhvr>
                                        <p:cTn id="84" dur="1" fill="hold">
                                          <p:stCondLst>
                                            <p:cond delay="0"/>
                                          </p:stCondLst>
                                        </p:cTn>
                                        <p:tgtEl>
                                          <p:spTgt spid="38"/>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par>
                                <p:cTn id="87" presetID="1" presetClass="entr" presetSubtype="0" fill="hold" grpId="1" nodeType="with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44"/>
                                        </p:tgtEl>
                                        <p:attrNameLst>
                                          <p:attrName>style.visibility</p:attrName>
                                        </p:attrNameLst>
                                      </p:cBhvr>
                                      <p:to>
                                        <p:strVal val="visible"/>
                                      </p:to>
                                    </p:set>
                                  </p:childTnLst>
                                </p:cTn>
                              </p:par>
                              <p:par>
                                <p:cTn id="91" presetID="1" presetClass="entr" presetSubtype="0" fill="hold" grpId="1" nodeType="withEffect">
                                  <p:stCondLst>
                                    <p:cond delay="0"/>
                                  </p:stCondLst>
                                  <p:childTnLst>
                                    <p:set>
                                      <p:cBhvr>
                                        <p:cTn id="92" dur="1" fill="hold">
                                          <p:stCondLst>
                                            <p:cond delay="0"/>
                                          </p:stCondLst>
                                        </p:cTn>
                                        <p:tgtEl>
                                          <p:spTgt spid="45"/>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46"/>
                                        </p:tgtEl>
                                        <p:attrNameLst>
                                          <p:attrName>style.visibility</p:attrName>
                                        </p:attrNameLst>
                                      </p:cBhvr>
                                      <p:to>
                                        <p:strVal val="visible"/>
                                      </p:to>
                                    </p:set>
                                  </p:childTnLst>
                                </p:cTn>
                              </p:par>
                              <p:par>
                                <p:cTn id="95" presetID="35" presetClass="emph" presetSubtype="0" repeatCount="indefinite" fill="hold" grpId="0" nodeType="withEffect">
                                  <p:stCondLst>
                                    <p:cond delay="0"/>
                                  </p:stCondLst>
                                  <p:endCondLst>
                                    <p:cond evt="onNext" delay="0">
                                      <p:tgtEl>
                                        <p:sldTgt/>
                                      </p:tgtEl>
                                    </p:cond>
                                  </p:endCondLst>
                                  <p:childTnLst>
                                    <p:anim calcmode="discrete" valueType="str">
                                      <p:cBhvr>
                                        <p:cTn id="96" dur="1000" fill="hold"/>
                                        <p:tgtEl>
                                          <p:spTgt spid="41"/>
                                        </p:tgtEl>
                                        <p:attrNameLst>
                                          <p:attrName>style.visibility</p:attrName>
                                        </p:attrNameLst>
                                      </p:cBhvr>
                                      <p:tavLst>
                                        <p:tav tm="0">
                                          <p:val>
                                            <p:strVal val="hidden"/>
                                          </p:val>
                                        </p:tav>
                                        <p:tav tm="50000">
                                          <p:val>
                                            <p:strVal val="visible"/>
                                          </p:val>
                                        </p:tav>
                                      </p:tavLst>
                                    </p:anim>
                                  </p:childTnLst>
                                </p:cTn>
                              </p:par>
                              <p:par>
                                <p:cTn id="97" presetID="35" presetClass="emph" presetSubtype="0" repeatCount="indefinite" fill="hold" nodeType="withEffect">
                                  <p:stCondLst>
                                    <p:cond delay="0"/>
                                  </p:stCondLst>
                                  <p:endCondLst>
                                    <p:cond evt="onNext" delay="0">
                                      <p:tgtEl>
                                        <p:sldTgt/>
                                      </p:tgtEl>
                                    </p:cond>
                                  </p:endCondLst>
                                  <p:childTnLst>
                                    <p:anim calcmode="discrete" valueType="str">
                                      <p:cBhvr>
                                        <p:cTn id="98" dur="1000" fill="hold"/>
                                        <p:tgtEl>
                                          <p:spTgt spid="42"/>
                                        </p:tgtEl>
                                        <p:attrNameLst>
                                          <p:attrName>style.visibility</p:attrName>
                                        </p:attrNameLst>
                                      </p:cBhvr>
                                      <p:tavLst>
                                        <p:tav tm="0">
                                          <p:val>
                                            <p:strVal val="hidden"/>
                                          </p:val>
                                        </p:tav>
                                        <p:tav tm="50000">
                                          <p:val>
                                            <p:strVal val="visible"/>
                                          </p:val>
                                        </p:tav>
                                      </p:tavLst>
                                    </p:anim>
                                  </p:childTnLst>
                                </p:cTn>
                              </p:par>
                              <p:par>
                                <p:cTn id="99" presetID="35" presetClass="emph" presetSubtype="0" repeatCount="indefinite" fill="hold" nodeType="withEffect">
                                  <p:stCondLst>
                                    <p:cond delay="0"/>
                                  </p:stCondLst>
                                  <p:endCondLst>
                                    <p:cond evt="onNext" delay="0">
                                      <p:tgtEl>
                                        <p:sldTgt/>
                                      </p:tgtEl>
                                    </p:cond>
                                  </p:endCondLst>
                                  <p:childTnLst>
                                    <p:anim calcmode="discrete" valueType="str">
                                      <p:cBhvr>
                                        <p:cTn id="100" dur="1000" fill="hold"/>
                                        <p:tgtEl>
                                          <p:spTgt spid="40"/>
                                        </p:tgtEl>
                                        <p:attrNameLst>
                                          <p:attrName>style.visibility</p:attrName>
                                        </p:attrNameLst>
                                      </p:cBhvr>
                                      <p:tavLst>
                                        <p:tav tm="0">
                                          <p:val>
                                            <p:strVal val="hidden"/>
                                          </p:val>
                                        </p:tav>
                                        <p:tav tm="50000">
                                          <p:val>
                                            <p:strVal val="visible"/>
                                          </p:val>
                                        </p:tav>
                                      </p:tavLst>
                                    </p:anim>
                                  </p:childTnLst>
                                </p:cTn>
                              </p:par>
                              <p:par>
                                <p:cTn id="101" presetID="35" presetClass="emph" presetSubtype="0" repeatCount="indefinite" fill="hold" grpId="0" nodeType="withEffect">
                                  <p:stCondLst>
                                    <p:cond delay="0"/>
                                  </p:stCondLst>
                                  <p:endCondLst>
                                    <p:cond evt="onNext" delay="0">
                                      <p:tgtEl>
                                        <p:sldTgt/>
                                      </p:tgtEl>
                                    </p:cond>
                                  </p:endCondLst>
                                  <p:childTnLst>
                                    <p:anim calcmode="discrete" valueType="str">
                                      <p:cBhvr>
                                        <p:cTn id="102" dur="1000" fill="hold"/>
                                        <p:tgtEl>
                                          <p:spTgt spid="38"/>
                                        </p:tgtEl>
                                        <p:attrNameLst>
                                          <p:attrName>style.visibility</p:attrName>
                                        </p:attrNameLst>
                                      </p:cBhvr>
                                      <p:tavLst>
                                        <p:tav tm="0">
                                          <p:val>
                                            <p:strVal val="hidden"/>
                                          </p:val>
                                        </p:tav>
                                        <p:tav tm="50000">
                                          <p:val>
                                            <p:strVal val="visible"/>
                                          </p:val>
                                        </p:tav>
                                      </p:tavLst>
                                    </p:anim>
                                  </p:childTnLst>
                                </p:cTn>
                              </p:par>
                              <p:par>
                                <p:cTn id="103" presetID="35" presetClass="emph" presetSubtype="0" repeatCount="indefinite" fill="hold" grpId="0" nodeType="withEffect">
                                  <p:stCondLst>
                                    <p:cond delay="0"/>
                                  </p:stCondLst>
                                  <p:endCondLst>
                                    <p:cond evt="onNext" delay="0">
                                      <p:tgtEl>
                                        <p:sldTgt/>
                                      </p:tgtEl>
                                    </p:cond>
                                  </p:endCondLst>
                                  <p:childTnLst>
                                    <p:anim calcmode="discrete" valueType="str">
                                      <p:cBhvr>
                                        <p:cTn id="104" dur="1000" fill="hold"/>
                                        <p:tgtEl>
                                          <p:spTgt spid="43"/>
                                        </p:tgtEl>
                                        <p:attrNameLst>
                                          <p:attrName>style.visibility</p:attrName>
                                        </p:attrNameLst>
                                      </p:cBhvr>
                                      <p:tavLst>
                                        <p:tav tm="0">
                                          <p:val>
                                            <p:strVal val="hidden"/>
                                          </p:val>
                                        </p:tav>
                                        <p:tav tm="50000">
                                          <p:val>
                                            <p:strVal val="visible"/>
                                          </p:val>
                                        </p:tav>
                                      </p:tavLst>
                                    </p:anim>
                                  </p:childTnLst>
                                </p:cTn>
                              </p:par>
                              <p:par>
                                <p:cTn id="105" presetID="35" presetClass="emph" presetSubtype="0" repeatCount="indefinite" fill="hold" nodeType="withEffect">
                                  <p:stCondLst>
                                    <p:cond delay="0"/>
                                  </p:stCondLst>
                                  <p:endCondLst>
                                    <p:cond evt="onNext" delay="0">
                                      <p:tgtEl>
                                        <p:sldTgt/>
                                      </p:tgtEl>
                                    </p:cond>
                                  </p:endCondLst>
                                  <p:childTnLst>
                                    <p:anim calcmode="discrete" valueType="str">
                                      <p:cBhvr>
                                        <p:cTn id="106" dur="1000" fill="hold"/>
                                        <p:tgtEl>
                                          <p:spTgt spid="44"/>
                                        </p:tgtEl>
                                        <p:attrNameLst>
                                          <p:attrName>style.visibility</p:attrName>
                                        </p:attrNameLst>
                                      </p:cBhvr>
                                      <p:tavLst>
                                        <p:tav tm="0">
                                          <p:val>
                                            <p:strVal val="hidden"/>
                                          </p:val>
                                        </p:tav>
                                        <p:tav tm="50000">
                                          <p:val>
                                            <p:strVal val="visible"/>
                                          </p:val>
                                        </p:tav>
                                      </p:tavLst>
                                    </p:anim>
                                  </p:childTnLst>
                                </p:cTn>
                              </p:par>
                              <p:par>
                                <p:cTn id="107" presetID="35" presetClass="emph" presetSubtype="0" repeatCount="indefinite" fill="hold" grpId="0" nodeType="withEffect">
                                  <p:stCondLst>
                                    <p:cond delay="0"/>
                                  </p:stCondLst>
                                  <p:endCondLst>
                                    <p:cond evt="onNext" delay="0">
                                      <p:tgtEl>
                                        <p:sldTgt/>
                                      </p:tgtEl>
                                    </p:cond>
                                  </p:endCondLst>
                                  <p:childTnLst>
                                    <p:anim calcmode="discrete" valueType="str">
                                      <p:cBhvr>
                                        <p:cTn id="108" dur="1000" fill="hold"/>
                                        <p:tgtEl>
                                          <p:spTgt spid="45"/>
                                        </p:tgtEl>
                                        <p:attrNameLst>
                                          <p:attrName>style.visibility</p:attrName>
                                        </p:attrNameLst>
                                      </p:cBhvr>
                                      <p:tavLst>
                                        <p:tav tm="0">
                                          <p:val>
                                            <p:strVal val="hidden"/>
                                          </p:val>
                                        </p:tav>
                                        <p:tav tm="50000">
                                          <p:val>
                                            <p:strVal val="visible"/>
                                          </p:val>
                                        </p:tav>
                                      </p:tavLst>
                                    </p:anim>
                                  </p:childTnLst>
                                </p:cTn>
                              </p:par>
                              <p:par>
                                <p:cTn id="109" presetID="35" presetClass="emph" presetSubtype="0" repeatCount="indefinite" fill="hold" nodeType="withEffect">
                                  <p:stCondLst>
                                    <p:cond delay="0"/>
                                  </p:stCondLst>
                                  <p:endCondLst>
                                    <p:cond evt="onNext" delay="0">
                                      <p:tgtEl>
                                        <p:sldTgt/>
                                      </p:tgtEl>
                                    </p:cond>
                                  </p:endCondLst>
                                  <p:childTnLst>
                                    <p:anim calcmode="discrete" valueType="str">
                                      <p:cBhvr>
                                        <p:cTn id="110" dur="1000" fill="hold"/>
                                        <p:tgtEl>
                                          <p:spTgt spid="46"/>
                                        </p:tgtEl>
                                        <p:attrNameLst>
                                          <p:attrName>style.visibility</p:attrName>
                                        </p:attrNameLst>
                                      </p:cBhvr>
                                      <p:tavLst>
                                        <p:tav tm="0">
                                          <p:val>
                                            <p:strVal val="hidden"/>
                                          </p:val>
                                        </p:tav>
                                        <p:tav tm="50000">
                                          <p:val>
                                            <p:strVal val="visible"/>
                                          </p:val>
                                        </p:tav>
                                      </p:tavLst>
                                    </p:anim>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49"/>
                                        </p:tgtEl>
                                        <p:attrNameLst>
                                          <p:attrName>style.visibility</p:attrName>
                                        </p:attrNameLst>
                                      </p:cBhvr>
                                      <p:to>
                                        <p:strVal val="visible"/>
                                      </p:to>
                                    </p:set>
                                  </p:childTnLst>
                                </p:cTn>
                              </p:par>
                              <p:par>
                                <p:cTn id="115" presetID="1" presetClass="entr" presetSubtype="0" fill="hold" grpId="1" nodeType="withEffect">
                                  <p:stCondLst>
                                    <p:cond delay="0"/>
                                  </p:stCondLst>
                                  <p:childTnLst>
                                    <p:set>
                                      <p:cBhvr>
                                        <p:cTn id="116" dur="1" fill="hold">
                                          <p:stCondLst>
                                            <p:cond delay="0"/>
                                          </p:stCondLst>
                                        </p:cTn>
                                        <p:tgtEl>
                                          <p:spTgt spid="50"/>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47"/>
                                        </p:tgtEl>
                                        <p:attrNameLst>
                                          <p:attrName>style.visibility</p:attrName>
                                        </p:attrNameLst>
                                      </p:cBhvr>
                                      <p:to>
                                        <p:strVal val="visible"/>
                                      </p:to>
                                    </p:set>
                                  </p:childTnLst>
                                </p:cTn>
                              </p:par>
                              <p:par>
                                <p:cTn id="119" presetID="1" presetClass="entr" presetSubtype="0" fill="hold" grpId="1" nodeType="withEffect">
                                  <p:stCondLst>
                                    <p:cond delay="0"/>
                                  </p:stCondLst>
                                  <p:childTnLst>
                                    <p:set>
                                      <p:cBhvr>
                                        <p:cTn id="120" dur="1" fill="hold">
                                          <p:stCondLst>
                                            <p:cond delay="0"/>
                                          </p:stCondLst>
                                        </p:cTn>
                                        <p:tgtEl>
                                          <p:spTgt spid="48"/>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51"/>
                                        </p:tgtEl>
                                        <p:attrNameLst>
                                          <p:attrName>style.visibility</p:attrName>
                                        </p:attrNameLst>
                                      </p:cBhvr>
                                      <p:to>
                                        <p:strVal val="visible"/>
                                      </p:to>
                                    </p:set>
                                  </p:childTnLst>
                                </p:cTn>
                              </p:par>
                              <p:par>
                                <p:cTn id="123" presetID="1" presetClass="entr" presetSubtype="0" fill="hold" grpId="1" nodeType="withEffect">
                                  <p:stCondLst>
                                    <p:cond delay="0"/>
                                  </p:stCondLst>
                                  <p:childTnLst>
                                    <p:set>
                                      <p:cBhvr>
                                        <p:cTn id="124" dur="1" fill="hold">
                                          <p:stCondLst>
                                            <p:cond delay="0"/>
                                          </p:stCondLst>
                                        </p:cTn>
                                        <p:tgtEl>
                                          <p:spTgt spid="52"/>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53"/>
                                        </p:tgtEl>
                                        <p:attrNameLst>
                                          <p:attrName>style.visibility</p:attrName>
                                        </p:attrNameLst>
                                      </p:cBhvr>
                                      <p:to>
                                        <p:strVal val="visible"/>
                                      </p:to>
                                    </p:set>
                                  </p:childTnLst>
                                </p:cTn>
                              </p:par>
                              <p:par>
                                <p:cTn id="127" presetID="1" presetClass="entr" presetSubtype="0" fill="hold" grpId="1" nodeType="withEffect">
                                  <p:stCondLst>
                                    <p:cond delay="0"/>
                                  </p:stCondLst>
                                  <p:childTnLst>
                                    <p:set>
                                      <p:cBhvr>
                                        <p:cTn id="128" dur="1" fill="hold">
                                          <p:stCondLst>
                                            <p:cond delay="0"/>
                                          </p:stCondLst>
                                        </p:cTn>
                                        <p:tgtEl>
                                          <p:spTgt spid="54"/>
                                        </p:tgtEl>
                                        <p:attrNameLst>
                                          <p:attrName>style.visibility</p:attrName>
                                        </p:attrNameLst>
                                      </p:cBhvr>
                                      <p:to>
                                        <p:strVal val="visible"/>
                                      </p:to>
                                    </p:set>
                                  </p:childTnLst>
                                </p:cTn>
                              </p:par>
                              <p:par>
                                <p:cTn id="129" presetID="35" presetClass="emph" presetSubtype="0" repeatCount="indefinite" fill="hold" nodeType="withEffect">
                                  <p:stCondLst>
                                    <p:cond delay="0"/>
                                  </p:stCondLst>
                                  <p:endCondLst>
                                    <p:cond evt="onNext" delay="0">
                                      <p:tgtEl>
                                        <p:sldTgt/>
                                      </p:tgtEl>
                                    </p:cond>
                                  </p:endCondLst>
                                  <p:childTnLst>
                                    <p:anim calcmode="discrete" valueType="str">
                                      <p:cBhvr>
                                        <p:cTn id="130" dur="1000" fill="hold"/>
                                        <p:tgtEl>
                                          <p:spTgt spid="47"/>
                                        </p:tgtEl>
                                        <p:attrNameLst>
                                          <p:attrName>style.visibility</p:attrName>
                                        </p:attrNameLst>
                                      </p:cBhvr>
                                      <p:tavLst>
                                        <p:tav tm="0">
                                          <p:val>
                                            <p:strVal val="hidden"/>
                                          </p:val>
                                        </p:tav>
                                        <p:tav tm="50000">
                                          <p:val>
                                            <p:strVal val="visible"/>
                                          </p:val>
                                        </p:tav>
                                      </p:tavLst>
                                    </p:anim>
                                  </p:childTnLst>
                                </p:cTn>
                              </p:par>
                              <p:par>
                                <p:cTn id="131" presetID="35" presetClass="emph" presetSubtype="0" repeatCount="indefinite" fill="hold" grpId="0" nodeType="withEffect">
                                  <p:stCondLst>
                                    <p:cond delay="0"/>
                                  </p:stCondLst>
                                  <p:endCondLst>
                                    <p:cond evt="onNext" delay="0">
                                      <p:tgtEl>
                                        <p:sldTgt/>
                                      </p:tgtEl>
                                    </p:cond>
                                  </p:endCondLst>
                                  <p:childTnLst>
                                    <p:anim calcmode="discrete" valueType="str">
                                      <p:cBhvr>
                                        <p:cTn id="132" dur="1000" fill="hold"/>
                                        <p:tgtEl>
                                          <p:spTgt spid="48"/>
                                        </p:tgtEl>
                                        <p:attrNameLst>
                                          <p:attrName>style.visibility</p:attrName>
                                        </p:attrNameLst>
                                      </p:cBhvr>
                                      <p:tavLst>
                                        <p:tav tm="0">
                                          <p:val>
                                            <p:strVal val="hidden"/>
                                          </p:val>
                                        </p:tav>
                                        <p:tav tm="50000">
                                          <p:val>
                                            <p:strVal val="visible"/>
                                          </p:val>
                                        </p:tav>
                                      </p:tavLst>
                                    </p:anim>
                                  </p:childTnLst>
                                </p:cTn>
                              </p:par>
                              <p:par>
                                <p:cTn id="133" presetID="35" presetClass="emph" presetSubtype="0" repeatCount="indefinite" fill="hold" grpId="0" nodeType="withEffect">
                                  <p:stCondLst>
                                    <p:cond delay="0"/>
                                  </p:stCondLst>
                                  <p:endCondLst>
                                    <p:cond evt="onNext" delay="0">
                                      <p:tgtEl>
                                        <p:sldTgt/>
                                      </p:tgtEl>
                                    </p:cond>
                                  </p:endCondLst>
                                  <p:childTnLst>
                                    <p:anim calcmode="discrete" valueType="str">
                                      <p:cBhvr>
                                        <p:cTn id="134" dur="1000" fill="hold"/>
                                        <p:tgtEl>
                                          <p:spTgt spid="50"/>
                                        </p:tgtEl>
                                        <p:attrNameLst>
                                          <p:attrName>style.visibility</p:attrName>
                                        </p:attrNameLst>
                                      </p:cBhvr>
                                      <p:tavLst>
                                        <p:tav tm="0">
                                          <p:val>
                                            <p:strVal val="hidden"/>
                                          </p:val>
                                        </p:tav>
                                        <p:tav tm="50000">
                                          <p:val>
                                            <p:strVal val="visible"/>
                                          </p:val>
                                        </p:tav>
                                      </p:tavLst>
                                    </p:anim>
                                  </p:childTnLst>
                                </p:cTn>
                              </p:par>
                              <p:par>
                                <p:cTn id="135" presetID="35" presetClass="emph" presetSubtype="0" repeatCount="indefinite" fill="hold" nodeType="withEffect">
                                  <p:stCondLst>
                                    <p:cond delay="0"/>
                                  </p:stCondLst>
                                  <p:endCondLst>
                                    <p:cond evt="onNext" delay="0">
                                      <p:tgtEl>
                                        <p:sldTgt/>
                                      </p:tgtEl>
                                    </p:cond>
                                  </p:endCondLst>
                                  <p:childTnLst>
                                    <p:anim calcmode="discrete" valueType="str">
                                      <p:cBhvr>
                                        <p:cTn id="136" dur="1000" fill="hold"/>
                                        <p:tgtEl>
                                          <p:spTgt spid="49"/>
                                        </p:tgtEl>
                                        <p:attrNameLst>
                                          <p:attrName>style.visibility</p:attrName>
                                        </p:attrNameLst>
                                      </p:cBhvr>
                                      <p:tavLst>
                                        <p:tav tm="0">
                                          <p:val>
                                            <p:strVal val="hidden"/>
                                          </p:val>
                                        </p:tav>
                                        <p:tav tm="50000">
                                          <p:val>
                                            <p:strVal val="visible"/>
                                          </p:val>
                                        </p:tav>
                                      </p:tavLst>
                                    </p:anim>
                                  </p:childTnLst>
                                </p:cTn>
                              </p:par>
                              <p:par>
                                <p:cTn id="137" presetID="35" presetClass="emph" presetSubtype="0" repeatCount="indefinite" fill="hold" nodeType="withEffect">
                                  <p:stCondLst>
                                    <p:cond delay="0"/>
                                  </p:stCondLst>
                                  <p:endCondLst>
                                    <p:cond evt="onNext" delay="0">
                                      <p:tgtEl>
                                        <p:sldTgt/>
                                      </p:tgtEl>
                                    </p:cond>
                                  </p:endCondLst>
                                  <p:childTnLst>
                                    <p:anim calcmode="discrete" valueType="str">
                                      <p:cBhvr>
                                        <p:cTn id="138" dur="1000" fill="hold"/>
                                        <p:tgtEl>
                                          <p:spTgt spid="51"/>
                                        </p:tgtEl>
                                        <p:attrNameLst>
                                          <p:attrName>style.visibility</p:attrName>
                                        </p:attrNameLst>
                                      </p:cBhvr>
                                      <p:tavLst>
                                        <p:tav tm="0">
                                          <p:val>
                                            <p:strVal val="hidden"/>
                                          </p:val>
                                        </p:tav>
                                        <p:tav tm="50000">
                                          <p:val>
                                            <p:strVal val="visible"/>
                                          </p:val>
                                        </p:tav>
                                      </p:tavLst>
                                    </p:anim>
                                  </p:childTnLst>
                                </p:cTn>
                              </p:par>
                              <p:par>
                                <p:cTn id="139" presetID="35" presetClass="emph" presetSubtype="0" repeatCount="indefinite" fill="hold" grpId="0" nodeType="withEffect">
                                  <p:stCondLst>
                                    <p:cond delay="0"/>
                                  </p:stCondLst>
                                  <p:endCondLst>
                                    <p:cond evt="onNext" delay="0">
                                      <p:tgtEl>
                                        <p:sldTgt/>
                                      </p:tgtEl>
                                    </p:cond>
                                  </p:endCondLst>
                                  <p:childTnLst>
                                    <p:anim calcmode="discrete" valueType="str">
                                      <p:cBhvr>
                                        <p:cTn id="140" dur="1000" fill="hold"/>
                                        <p:tgtEl>
                                          <p:spTgt spid="52"/>
                                        </p:tgtEl>
                                        <p:attrNameLst>
                                          <p:attrName>style.visibility</p:attrName>
                                        </p:attrNameLst>
                                      </p:cBhvr>
                                      <p:tavLst>
                                        <p:tav tm="0">
                                          <p:val>
                                            <p:strVal val="hidden"/>
                                          </p:val>
                                        </p:tav>
                                        <p:tav tm="50000">
                                          <p:val>
                                            <p:strVal val="visible"/>
                                          </p:val>
                                        </p:tav>
                                      </p:tavLst>
                                    </p:anim>
                                  </p:childTnLst>
                                </p:cTn>
                              </p:par>
                              <p:par>
                                <p:cTn id="141" presetID="35" presetClass="emph" presetSubtype="0" repeatCount="indefinite" fill="hold" nodeType="withEffect">
                                  <p:stCondLst>
                                    <p:cond delay="0"/>
                                  </p:stCondLst>
                                  <p:endCondLst>
                                    <p:cond evt="onNext" delay="0">
                                      <p:tgtEl>
                                        <p:sldTgt/>
                                      </p:tgtEl>
                                    </p:cond>
                                  </p:endCondLst>
                                  <p:childTnLst>
                                    <p:anim calcmode="discrete" valueType="str">
                                      <p:cBhvr>
                                        <p:cTn id="142" dur="1000" fill="hold"/>
                                        <p:tgtEl>
                                          <p:spTgt spid="53"/>
                                        </p:tgtEl>
                                        <p:attrNameLst>
                                          <p:attrName>style.visibility</p:attrName>
                                        </p:attrNameLst>
                                      </p:cBhvr>
                                      <p:tavLst>
                                        <p:tav tm="0">
                                          <p:val>
                                            <p:strVal val="hidden"/>
                                          </p:val>
                                        </p:tav>
                                        <p:tav tm="50000">
                                          <p:val>
                                            <p:strVal val="visible"/>
                                          </p:val>
                                        </p:tav>
                                      </p:tavLst>
                                    </p:anim>
                                  </p:childTnLst>
                                </p:cTn>
                              </p:par>
                              <p:par>
                                <p:cTn id="143" presetID="35" presetClass="emph" presetSubtype="0" repeatCount="indefinite" fill="hold" grpId="0" nodeType="withEffect">
                                  <p:stCondLst>
                                    <p:cond delay="0"/>
                                  </p:stCondLst>
                                  <p:endCondLst>
                                    <p:cond evt="onNext" delay="0">
                                      <p:tgtEl>
                                        <p:sldTgt/>
                                      </p:tgtEl>
                                    </p:cond>
                                  </p:endCondLst>
                                  <p:childTnLst>
                                    <p:anim calcmode="discrete" valueType="str">
                                      <p:cBhvr>
                                        <p:cTn id="144" dur="1000" fill="hold"/>
                                        <p:tgtEl>
                                          <p:spTgt spid="54"/>
                                        </p:tgtEl>
                                        <p:attrNameLst>
                                          <p:attrName>style.visibility</p:attrName>
                                        </p:attrNameLst>
                                      </p:cBhvr>
                                      <p:tavLst>
                                        <p:tav tm="0">
                                          <p:val>
                                            <p:strVal val="hidden"/>
                                          </p:val>
                                        </p:tav>
                                        <p:tav tm="50000">
                                          <p:val>
                                            <p:strVal val="visible"/>
                                          </p:val>
                                        </p:tav>
                                      </p:tavLst>
                                    </p:anim>
                                  </p:childTnLst>
                                </p:cTn>
                              </p:par>
                              <p:par>
                                <p:cTn id="145" presetID="10" presetClass="entr" presetSubtype="0" fill="hold" grpId="0" nodeType="withEffect">
                                  <p:stCondLst>
                                    <p:cond delay="0"/>
                                  </p:stCondLst>
                                  <p:childTnLst>
                                    <p:set>
                                      <p:cBhvr>
                                        <p:cTn id="146" dur="1" fill="hold">
                                          <p:stCondLst>
                                            <p:cond delay="0"/>
                                          </p:stCondLst>
                                        </p:cTn>
                                        <p:tgtEl>
                                          <p:spTgt spid="59"/>
                                        </p:tgtEl>
                                        <p:attrNameLst>
                                          <p:attrName>style.visibility</p:attrName>
                                        </p:attrNameLst>
                                      </p:cBhvr>
                                      <p:to>
                                        <p:strVal val="visible"/>
                                      </p:to>
                                    </p:set>
                                    <p:animEffect transition="in" filter="fade">
                                      <p:cBhvr>
                                        <p:cTn id="147" dur="500"/>
                                        <p:tgtEl>
                                          <p:spTgt spid="59"/>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37"/>
                                        </p:tgtEl>
                                        <p:attrNameLst>
                                          <p:attrName>style.visibility</p:attrName>
                                        </p:attrNameLst>
                                      </p:cBhvr>
                                      <p:to>
                                        <p:strVal val="visible"/>
                                      </p:to>
                                    </p:set>
                                    <p:animEffect transition="in" filter="fade">
                                      <p:cBhvr>
                                        <p:cTn id="150" dur="500"/>
                                        <p:tgtEl>
                                          <p:spTgt spid="37"/>
                                        </p:tgtEl>
                                      </p:cBhvr>
                                    </p:animEffec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1" nodeType="clickEffect">
                                  <p:stCondLst>
                                    <p:cond delay="0"/>
                                  </p:stCondLst>
                                  <p:childTnLst>
                                    <p:set>
                                      <p:cBhvr>
                                        <p:cTn id="154" dur="1" fill="hold">
                                          <p:stCondLst>
                                            <p:cond delay="0"/>
                                          </p:stCondLst>
                                        </p:cTn>
                                        <p:tgtEl>
                                          <p:spTgt spid="56"/>
                                        </p:tgtEl>
                                        <p:attrNameLst>
                                          <p:attrName>style.visibility</p:attrName>
                                        </p:attrNameLst>
                                      </p:cBhvr>
                                      <p:to>
                                        <p:strVal val="visible"/>
                                      </p:to>
                                    </p:set>
                                  </p:childTnLst>
                                </p:cTn>
                              </p:par>
                              <p:par>
                                <p:cTn id="155" presetID="1" presetClass="entr" presetSubtype="0" fill="hold" grpId="1" nodeType="withEffect">
                                  <p:stCondLst>
                                    <p:cond delay="0"/>
                                  </p:stCondLst>
                                  <p:childTnLst>
                                    <p:set>
                                      <p:cBhvr>
                                        <p:cTn id="156" dur="1" fill="hold">
                                          <p:stCondLst>
                                            <p:cond delay="0"/>
                                          </p:stCondLst>
                                        </p:cTn>
                                        <p:tgtEl>
                                          <p:spTgt spid="55"/>
                                        </p:tgtEl>
                                        <p:attrNameLst>
                                          <p:attrName>style.visibility</p:attrName>
                                        </p:attrNameLst>
                                      </p:cBhvr>
                                      <p:to>
                                        <p:strVal val="visible"/>
                                      </p:to>
                                    </p:set>
                                  </p:childTnLst>
                                </p:cTn>
                              </p:par>
                              <p:par>
                                <p:cTn id="157" presetID="1" presetClass="entr" presetSubtype="0" fill="hold" grpId="1" nodeType="withEffect">
                                  <p:stCondLst>
                                    <p:cond delay="0"/>
                                  </p:stCondLst>
                                  <p:childTnLst>
                                    <p:set>
                                      <p:cBhvr>
                                        <p:cTn id="158" dur="1" fill="hold">
                                          <p:stCondLst>
                                            <p:cond delay="0"/>
                                          </p:stCondLst>
                                        </p:cTn>
                                        <p:tgtEl>
                                          <p:spTgt spid="57"/>
                                        </p:tgtEl>
                                        <p:attrNameLst>
                                          <p:attrName>style.visibility</p:attrName>
                                        </p:attrNameLst>
                                      </p:cBhvr>
                                      <p:to>
                                        <p:strVal val="visible"/>
                                      </p:to>
                                    </p:set>
                                  </p:childTnLst>
                                </p:cTn>
                              </p:par>
                              <p:par>
                                <p:cTn id="159" presetID="1" presetClass="entr" presetSubtype="0" fill="hold" grpId="1" nodeType="withEffect">
                                  <p:stCondLst>
                                    <p:cond delay="0"/>
                                  </p:stCondLst>
                                  <p:childTnLst>
                                    <p:set>
                                      <p:cBhvr>
                                        <p:cTn id="160" dur="1" fill="hold">
                                          <p:stCondLst>
                                            <p:cond delay="0"/>
                                          </p:stCondLst>
                                        </p:cTn>
                                        <p:tgtEl>
                                          <p:spTgt spid="58"/>
                                        </p:tgtEl>
                                        <p:attrNameLst>
                                          <p:attrName>style.visibility</p:attrName>
                                        </p:attrNameLst>
                                      </p:cBhvr>
                                      <p:to>
                                        <p:strVal val="visible"/>
                                      </p:to>
                                    </p:set>
                                  </p:childTnLst>
                                </p:cTn>
                              </p:par>
                              <p:par>
                                <p:cTn id="161" presetID="0" presetClass="path" presetSubtype="0" repeatCount="indefinite" accel="50000" decel="50000" fill="hold" grpId="0" nodeType="withEffect">
                                  <p:stCondLst>
                                    <p:cond delay="0"/>
                                  </p:stCondLst>
                                  <p:childTnLst>
                                    <p:animMotion origin="layout" path="M -1.66667E-6 -1.48148E-6 C -0.00729 -0.00255 -0.01805 -0.00162 -0.025 -0.00185 C -0.0335 -0.00509 -0.03715 -0.00347 -0.04896 -0.00371 C -0.05034 -0.00394 -0.05191 -0.00371 -0.05312 -0.00417 C -0.05625 -0.00533 -0.05208 -0.00949 -0.05104 -0.00972 C -0.03229 -0.00949 -0.01337 -0.0088 0.00556 -0.00834 C 0.03646 -0.00857 0.06823 -0.00023 0.09827 -0.01019 C 0.1007 -0.0125 0.1 -0.01111 0.1007 -0.01389 C 0.10087 -0.02338 0.10035 -0.02662 0.10209 -0.0338 C 0.10226 -0.03982 0.10295 -0.04259 0.10764 -0.04398 C 0.11372 -0.04954 0.10886 -0.04584 0.12466 -0.0463 C 0.13611 -0.04769 0.12986 -0.05556 0.12986 -0.07685 " pathEditMode="relative" ptsTypes="fffffffffffA">
                                      <p:cBhvr>
                                        <p:cTn id="162" dur="2000" fill="hold"/>
                                        <p:tgtEl>
                                          <p:spTgt spid="56"/>
                                        </p:tgtEl>
                                        <p:attrNameLst>
                                          <p:attrName>ppt_x</p:attrName>
                                          <p:attrName>ppt_y</p:attrName>
                                        </p:attrNameLst>
                                      </p:cBhvr>
                                    </p:animMotion>
                                  </p:childTnLst>
                                </p:cTn>
                              </p:par>
                              <p:par>
                                <p:cTn id="163" presetID="0" presetClass="path" presetSubtype="0" repeatCount="indefinite" accel="50000" decel="50000" fill="hold" grpId="0" nodeType="withEffect">
                                  <p:stCondLst>
                                    <p:cond delay="0"/>
                                  </p:stCondLst>
                                  <p:childTnLst>
                                    <p:animMotion origin="layout" path="M -5.83333E-6 1.11111E-6 C -0.029 -0.00116 -0.05765 -0.00162 -0.08647 -0.00185 C -0.10244 -0.00324 -0.11824 -0.00324 -0.13404 -0.0037 C -0.13872 -0.00417 -0.14341 -0.00417 -0.14793 -0.00509 C -0.14966 -0.00555 -0.15122 -0.00648 -0.15279 -0.00694 C -0.15365 -0.00741 -0.15487 -0.00787 -0.15487 -0.00787 C -0.15799 -0.01412 -0.14411 -0.01111 -0.13855 -0.01111 C -0.11286 -0.01088 -0.08716 -0.00995 -0.06147 -0.0088 C -0.04185 -0.00903 -0.01963 0.00278 -0.00244 -0.01018 C -0.0007 -0.0118 -0.00244 -0.01088 -0.00036 -0.01157 C 0.00086 -0.01713 0.00086 -0.02917 0.00103 -0.03287 C 0.0019 -0.05602 0.00329 -0.04768 0.02638 -0.04861 C 0.03176 -0.05417 0.03089 -0.06389 0.03089 -0.07176 " pathEditMode="relative" ptsTypes="ffffffffffffA">
                                      <p:cBhvr>
                                        <p:cTn id="164" dur="2000" fill="hold"/>
                                        <p:tgtEl>
                                          <p:spTgt spid="55"/>
                                        </p:tgtEl>
                                        <p:attrNameLst>
                                          <p:attrName>ppt_x</p:attrName>
                                          <p:attrName>ppt_y</p:attrName>
                                        </p:attrNameLst>
                                      </p:cBhvr>
                                    </p:animMotion>
                                  </p:childTnLst>
                                </p:cTn>
                              </p:par>
                              <p:par>
                                <p:cTn id="165" presetID="0" presetClass="path" presetSubtype="0" repeatCount="indefinite" accel="50000" decel="50000" fill="hold" grpId="0" nodeType="withEffect">
                                  <p:stCondLst>
                                    <p:cond delay="0"/>
                                  </p:stCondLst>
                                  <p:childTnLst>
                                    <p:animMotion origin="layout" path="M 4.16667E-6 -1.48148E-6 C 0.00694 -0.00116 0.00364 -0.00069 0.01632 -0.00093 C 0.03507 -0.00139 0.07291 -0.00185 0.07291 -0.00185 C 0.08437 -0.00231 0.09566 -0.00301 0.10729 -0.00324 C 0.11215 -0.00486 0.1085 -0.00393 0.11458 -0.00463 C 0.11666 -0.00509 0.12083 -0.00555 0.12083 -0.00555 C 0.12257 -0.00648 0.12309 -0.00718 0.12534 -0.00741 C 0.12708 -0.00833 0.12812 -0.01018 0.12986 -0.01111 C 0.13072 -0.01296 0.13263 -0.0162 0.13263 -0.0162 C 0.13368 -0.02083 0.1342 -0.02315 0.13472 -0.02824 C 0.13437 -0.03981 0.13611 -0.04305 0.12847 -0.04444 C 0.12257 -0.04421 0.11076 -0.04074 0.10694 -0.04583 C 0.10486 -0.05625 0.10659 -0.04722 0.10659 -0.07407 " pathEditMode="relative" ptsTypes="ffffffffffffA">
                                      <p:cBhvr>
                                        <p:cTn id="166" dur="2000" fill="hold"/>
                                        <p:tgtEl>
                                          <p:spTgt spid="57"/>
                                        </p:tgtEl>
                                        <p:attrNameLst>
                                          <p:attrName>ppt_x</p:attrName>
                                          <p:attrName>ppt_y</p:attrName>
                                        </p:attrNameLst>
                                      </p:cBhvr>
                                    </p:animMotion>
                                  </p:childTnLst>
                                </p:cTn>
                              </p:par>
                              <p:par>
                                <p:cTn id="167" presetID="0" presetClass="path" presetSubtype="0" repeatCount="indefinite" accel="50000" decel="50000" fill="hold" grpId="0" nodeType="withEffect">
                                  <p:stCondLst>
                                    <p:cond delay="0"/>
                                  </p:stCondLst>
                                  <p:childTnLst>
                                    <p:animMotion origin="layout" path="M 3.88889E-6 -4.44444E-6 C 0.00763 -0.00162 0.01545 -0.00208 0.02326 -0.00277 C 0.02569 -0.00347 0.02708 -0.00347 0.02916 -0.00509 C 0.03003 -0.00717 0.0309 -0.00902 0.03194 -0.01064 C 0.03229 -0.01389 0.03263 -0.01504 0.03263 -0.01851 C 0.03263 -0.0243 0.03246 -0.03009 0.03229 -0.03564 C 0.03177 -0.04976 0.01822 -0.04305 0.00937 -0.04305 C 0.00729 -0.0449 0.00711 -0.0456 0.00659 -0.04861 C 0.00659 -0.05185 0.00763 -0.06898 0.00763 -0.07685 " pathEditMode="relative" ptsTypes="ffffffffA">
                                      <p:cBhvr>
                                        <p:cTn id="168" dur="2000" fill="hold"/>
                                        <p:tgtEl>
                                          <p:spTgt spid="5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7" grpId="0"/>
      <p:bldP spid="30" grpId="0" animBg="1"/>
      <p:bldP spid="31" grpId="0" animBg="1"/>
      <p:bldP spid="14" grpId="0"/>
      <p:bldP spid="15" grpId="0" animBg="1"/>
      <p:bldP spid="17" grpId="0" animBg="1"/>
      <p:bldP spid="18" grpId="0"/>
      <p:bldP spid="28" grpId="0" animBg="1"/>
      <p:bldP spid="29" grpId="0"/>
      <p:bldP spid="32" grpId="0" animBg="1"/>
      <p:bldP spid="34" grpId="0" animBg="1"/>
      <p:bldP spid="36" grpId="0" animBg="1"/>
      <p:bldP spid="36" grpId="1" animBg="1"/>
      <p:bldP spid="37" grpId="0" animBg="1"/>
      <p:bldP spid="38" grpId="0"/>
      <p:bldP spid="38" grpId="1"/>
      <p:bldP spid="39" grpId="0"/>
      <p:bldP spid="39" grpId="1"/>
      <p:bldP spid="41" grpId="0"/>
      <p:bldP spid="41" grpId="1"/>
      <p:bldP spid="43" grpId="0"/>
      <p:bldP spid="43" grpId="1"/>
      <p:bldP spid="45" grpId="0"/>
      <p:bldP spid="45" grpId="1"/>
      <p:bldP spid="48" grpId="0"/>
      <p:bldP spid="48" grpId="1"/>
      <p:bldP spid="50" grpId="0"/>
      <p:bldP spid="50" grpId="1"/>
      <p:bldP spid="52" grpId="0"/>
      <p:bldP spid="52" grpId="1"/>
      <p:bldP spid="54" grpId="0"/>
      <p:bldP spid="54" grpId="1"/>
      <p:bldP spid="55" grpId="0" animBg="1"/>
      <p:bldP spid="55" grpId="1" animBg="1"/>
      <p:bldP spid="56" grpId="0" animBg="1"/>
      <p:bldP spid="56" grpId="1" animBg="1"/>
      <p:bldP spid="57" grpId="0" animBg="1"/>
      <p:bldP spid="57" grpId="1" animBg="1"/>
      <p:bldP spid="58" grpId="0" animBg="1"/>
      <p:bldP spid="58" grpId="1" animBg="1"/>
      <p:bldP spid="59" grpId="0" animBg="1"/>
      <p:bldP spid="60" grpId="0" animBg="1"/>
      <p:bldP spid="60" grpId="1" animBg="1"/>
      <p:bldP spid="61" grpId="0"/>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364273" y="297934"/>
            <a:ext cx="8460059" cy="830997"/>
          </a:xfrm>
          <a:prstGeom prst="rect">
            <a:avLst/>
          </a:prstGeom>
        </p:spPr>
        <p:txBody>
          <a:bodyPr wrap="square">
            <a:spAutoFit/>
          </a:bodyPr>
          <a:lstStyle/>
          <a:p>
            <a:r>
              <a:rPr lang="en-US" sz="2800" b="1" dirty="0" smtClean="0">
                <a:solidFill>
                  <a:schemeClr val="tx2"/>
                </a:solidFill>
                <a:latin typeface="Avenir Next Medium"/>
                <a:cs typeface="Avenir Next Medium"/>
              </a:rPr>
              <a:t>Accelerator tunnel</a:t>
            </a:r>
          </a:p>
          <a:p>
            <a:r>
              <a:rPr lang="en-US" sz="2000" b="1" dirty="0" smtClean="0">
                <a:solidFill>
                  <a:schemeClr val="tx2"/>
                </a:solidFill>
                <a:latin typeface="Avenir Next Medium"/>
                <a:cs typeface="Avenir Next Medium"/>
              </a:rPr>
              <a:t>CFD simulations</a:t>
            </a:r>
          </a:p>
        </p:txBody>
      </p:sp>
      <p:sp>
        <p:nvSpPr>
          <p:cNvPr id="19" name="Rettangolo 40"/>
          <p:cNvSpPr/>
          <p:nvPr/>
        </p:nvSpPr>
        <p:spPr>
          <a:xfrm>
            <a:off x="6971045" y="6629718"/>
            <a:ext cx="2219047" cy="246221"/>
          </a:xfrm>
          <a:prstGeom prst="rect">
            <a:avLst/>
          </a:prstGeom>
        </p:spPr>
        <p:txBody>
          <a:bodyPr wrap="none">
            <a:spAutoFit/>
          </a:bodyPr>
          <a:lstStyle/>
          <a:p>
            <a:pPr>
              <a:spcBef>
                <a:spcPct val="0"/>
              </a:spcBef>
            </a:pPr>
            <a:r>
              <a:rPr lang="en-GB" sz="1000" cap="all" dirty="0" smtClean="0">
                <a:solidFill>
                  <a:schemeClr val="tx2"/>
                </a:solidFill>
                <a:latin typeface="Avenir Next Medium"/>
                <a:cs typeface="Avenir Next Medium"/>
              </a:rPr>
              <a:t>Acknowledgement : E.LUNDH</a:t>
            </a:r>
            <a:endParaRPr lang="en-GB" sz="1000" cap="all" dirty="0">
              <a:solidFill>
                <a:schemeClr val="tx2"/>
              </a:solidFill>
              <a:latin typeface="Avenir Next Medium"/>
              <a:cs typeface="Avenir Next Medium"/>
            </a:endParaRPr>
          </a:p>
        </p:txBody>
      </p:sp>
      <p:sp>
        <p:nvSpPr>
          <p:cNvPr id="32" name="Content Placeholder 2"/>
          <p:cNvSpPr>
            <a:spLocks noGrp="1"/>
          </p:cNvSpPr>
          <p:nvPr>
            <p:ph idx="1"/>
          </p:nvPr>
        </p:nvSpPr>
        <p:spPr>
          <a:xfrm>
            <a:off x="239664" y="1128931"/>
            <a:ext cx="8904336" cy="720080"/>
          </a:xfrm>
        </p:spPr>
        <p:txBody>
          <a:bodyPr>
            <a:noAutofit/>
          </a:bodyPr>
          <a:lstStyle/>
          <a:p>
            <a:pPr marL="0" indent="0">
              <a:buNone/>
            </a:pPr>
            <a:r>
              <a:rPr lang="en-GB" b="1" u="sng" dirty="0">
                <a:solidFill>
                  <a:srgbClr val="1F497D"/>
                </a:solidFill>
                <a:latin typeface="Avenir Next Medium"/>
                <a:cs typeface="Avenir Next Medium"/>
              </a:rPr>
              <a:t>Scenario </a:t>
            </a:r>
            <a:r>
              <a:rPr lang="en-GB" b="1" u="sng" dirty="0" smtClean="0">
                <a:solidFill>
                  <a:srgbClr val="1F497D"/>
                </a:solidFill>
                <a:latin typeface="Avenir Next Medium"/>
                <a:cs typeface="Avenir Next Medium"/>
              </a:rPr>
              <a:t>3 </a:t>
            </a:r>
            <a:r>
              <a:rPr lang="en-GB" u="sng" dirty="0" smtClean="0">
                <a:solidFill>
                  <a:srgbClr val="1F497D"/>
                </a:solidFill>
                <a:latin typeface="Avenir Next Medium"/>
                <a:cs typeface="Avenir Next Medium"/>
              </a:rPr>
              <a:t>(15 kg.s</a:t>
            </a:r>
            <a:r>
              <a:rPr lang="en-GB" u="sng" baseline="30000" dirty="0" smtClean="0">
                <a:solidFill>
                  <a:srgbClr val="1F497D"/>
                </a:solidFill>
                <a:latin typeface="Avenir Next Medium"/>
                <a:cs typeface="Avenir Next Medium"/>
              </a:rPr>
              <a:t>-1 </a:t>
            </a:r>
            <a:r>
              <a:rPr lang="en-GB" u="sng" dirty="0">
                <a:solidFill>
                  <a:srgbClr val="1F497D"/>
                </a:solidFill>
                <a:latin typeface="Avenir Next Medium"/>
                <a:cs typeface="Avenir Next Medium"/>
              </a:rPr>
              <a:t>during </a:t>
            </a:r>
            <a:r>
              <a:rPr lang="en-GB" u="sng" dirty="0" smtClean="0">
                <a:solidFill>
                  <a:srgbClr val="1F497D"/>
                </a:solidFill>
                <a:latin typeface="Avenir Next Medium"/>
                <a:cs typeface="Avenir Next Medium"/>
              </a:rPr>
              <a:t>4 </a:t>
            </a:r>
            <a:r>
              <a:rPr lang="en-GB" u="sng" dirty="0">
                <a:solidFill>
                  <a:srgbClr val="1F497D"/>
                </a:solidFill>
                <a:latin typeface="Avenir Next Medium"/>
                <a:cs typeface="Avenir Next Medium"/>
              </a:rPr>
              <a:t>s) – </a:t>
            </a:r>
            <a:r>
              <a:rPr lang="en-GB" sz="1600" u="sng" dirty="0">
                <a:solidFill>
                  <a:srgbClr val="1F497D"/>
                </a:solidFill>
                <a:latin typeface="Avenir Next Medium"/>
                <a:cs typeface="Avenir Next Medium"/>
              </a:rPr>
              <a:t>rupture of </a:t>
            </a:r>
            <a:r>
              <a:rPr lang="en-GB" sz="1600" u="sng" dirty="0" smtClean="0">
                <a:solidFill>
                  <a:srgbClr val="1F497D"/>
                </a:solidFill>
                <a:latin typeface="Avenir Next Medium"/>
                <a:cs typeface="Avenir Next Medium"/>
              </a:rPr>
              <a:t>the VLP line</a:t>
            </a:r>
            <a:endParaRPr lang="en-GB" sz="1600" u="sng" dirty="0">
              <a:solidFill>
                <a:srgbClr val="1F497D"/>
              </a:solidFill>
              <a:latin typeface="Avenir Next Medium"/>
              <a:cs typeface="Avenir Next Medium"/>
            </a:endParaRPr>
          </a:p>
        </p:txBody>
      </p:sp>
      <p:pic>
        <p:nvPicPr>
          <p:cNvPr id="20" name="Oxygen concentration 3 min_14 extra cryo_Leak from CDS 60 kg tot_Edited.appleuniversa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2862" r="12900"/>
          <a:stretch/>
        </p:blipFill>
        <p:spPr>
          <a:xfrm>
            <a:off x="1460501" y="1760111"/>
            <a:ext cx="6146800" cy="4653136"/>
          </a:xfrm>
          <a:prstGeom prst="rect">
            <a:avLst/>
          </a:prstGeom>
        </p:spPr>
      </p:pic>
    </p:spTree>
    <p:extLst>
      <p:ext uri="{BB962C8B-B14F-4D97-AF65-F5344CB8AC3E}">
        <p14:creationId xmlns:p14="http://schemas.microsoft.com/office/powerpoint/2010/main" val="37078015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28"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
                                        </p:tgtEl>
                                      </p:cBhvr>
                                    </p:cmd>
                                  </p:childTnLst>
                                </p:cTn>
                              </p:par>
                            </p:childTnLst>
                          </p:cTn>
                        </p:par>
                      </p:childTnLst>
                    </p:cTn>
                  </p:par>
                </p:childTnLst>
              </p:cTn>
              <p:nextCondLst>
                <p:cond evt="onClick" delay="0">
                  <p:tgtEl>
                    <p:spTgt spid="20"/>
                  </p:tgtEl>
                </p:cond>
              </p:nextCondLst>
            </p:seq>
            <p:video>
              <p:cMediaNode vol="80000">
                <p:cTn id="12" fill="hold" display="0">
                  <p:stCondLst>
                    <p:cond delay="indefinite"/>
                  </p:stCondLst>
                </p:cTn>
                <p:tgtEl>
                  <p:spTgt spid="20"/>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 name="Content Placeholder 2"/>
          <p:cNvSpPr>
            <a:spLocks noGrp="1"/>
          </p:cNvSpPr>
          <p:nvPr>
            <p:ph idx="1"/>
          </p:nvPr>
        </p:nvSpPr>
        <p:spPr>
          <a:xfrm>
            <a:off x="467544" y="1412776"/>
            <a:ext cx="2664296" cy="720080"/>
          </a:xfrm>
        </p:spPr>
        <p:txBody>
          <a:bodyPr>
            <a:noAutofit/>
          </a:bodyPr>
          <a:lstStyle/>
          <a:p>
            <a:pPr marL="0" indent="0">
              <a:buNone/>
            </a:pPr>
            <a:r>
              <a:rPr lang="en-GB" b="1" dirty="0" smtClean="0">
                <a:solidFill>
                  <a:srgbClr val="1F497D"/>
                </a:solidFill>
              </a:rPr>
              <a:t>Geometry</a:t>
            </a:r>
            <a:endParaRPr lang="en-GB" dirty="0" smtClean="0">
              <a:solidFill>
                <a:srgbClr val="1F497D"/>
              </a:solidFill>
            </a:endParaRPr>
          </a:p>
        </p:txBody>
      </p:sp>
      <p:sp>
        <p:nvSpPr>
          <p:cNvPr id="51" name="object 8"/>
          <p:cNvSpPr/>
          <p:nvPr/>
        </p:nvSpPr>
        <p:spPr>
          <a:xfrm>
            <a:off x="467544" y="1844824"/>
            <a:ext cx="2016224" cy="288032"/>
          </a:xfrm>
          <a:custGeom>
            <a:avLst/>
            <a:gdLst/>
            <a:ahLst/>
            <a:cxnLst/>
            <a:rect l="l" t="t" r="r" b="b"/>
            <a:pathLst>
              <a:path w="4638040" h="129539">
                <a:moveTo>
                  <a:pt x="4383239" y="0"/>
                </a:moveTo>
                <a:lnTo>
                  <a:pt x="4122925" y="1404"/>
                </a:lnTo>
                <a:lnTo>
                  <a:pt x="245307" y="83452"/>
                </a:lnTo>
                <a:lnTo>
                  <a:pt x="159072" y="87639"/>
                </a:lnTo>
                <a:lnTo>
                  <a:pt x="128970" y="90984"/>
                </a:lnTo>
                <a:lnTo>
                  <a:pt x="98659" y="92908"/>
                </a:lnTo>
                <a:lnTo>
                  <a:pt x="51226" y="96768"/>
                </a:lnTo>
                <a:lnTo>
                  <a:pt x="10323" y="102526"/>
                </a:lnTo>
                <a:lnTo>
                  <a:pt x="0" y="108295"/>
                </a:lnTo>
                <a:lnTo>
                  <a:pt x="2354" y="110218"/>
                </a:lnTo>
                <a:lnTo>
                  <a:pt x="47724" y="119834"/>
                </a:lnTo>
                <a:lnTo>
                  <a:pt x="128970" y="129452"/>
                </a:lnTo>
                <a:lnTo>
                  <a:pt x="4355654" y="80220"/>
                </a:lnTo>
                <a:lnTo>
                  <a:pt x="4435794" y="78157"/>
                </a:lnTo>
                <a:lnTo>
                  <a:pt x="4486634" y="75133"/>
                </a:lnTo>
                <a:lnTo>
                  <a:pt x="4529185" y="71850"/>
                </a:lnTo>
                <a:lnTo>
                  <a:pt x="4591379" y="64619"/>
                </a:lnTo>
                <a:lnTo>
                  <a:pt x="4634740" y="52546"/>
                </a:lnTo>
                <a:lnTo>
                  <a:pt x="4637838" y="48310"/>
                </a:lnTo>
                <a:lnTo>
                  <a:pt x="4636074" y="44016"/>
                </a:lnTo>
                <a:lnTo>
                  <a:pt x="4590189" y="26840"/>
                </a:lnTo>
                <a:lnTo>
                  <a:pt x="4550803" y="18655"/>
                </a:lnTo>
                <a:lnTo>
                  <a:pt x="4505678" y="11047"/>
                </a:lnTo>
                <a:lnTo>
                  <a:pt x="4458729" y="4246"/>
                </a:lnTo>
                <a:lnTo>
                  <a:pt x="4435794" y="1220"/>
                </a:lnTo>
                <a:lnTo>
                  <a:pt x="4383239" y="0"/>
                </a:lnTo>
                <a:close/>
              </a:path>
            </a:pathLst>
          </a:custGeom>
          <a:solidFill>
            <a:schemeClr val="tx2"/>
          </a:solidFill>
        </p:spPr>
        <p:txBody>
          <a:bodyPr wrap="square" lIns="0" tIns="0" rIns="0" bIns="0" rtlCol="0">
            <a:spAutoFit/>
          </a:bodyPr>
          <a:lstStyle/>
          <a:p>
            <a:endParaRPr sz="1400">
              <a:solidFill>
                <a:prstClr val="black"/>
              </a:solidFill>
              <a:latin typeface="Calibri"/>
            </a:endParaRPr>
          </a:p>
        </p:txBody>
      </p:sp>
      <p:sp>
        <p:nvSpPr>
          <p:cNvPr id="89" name="Title 1"/>
          <p:cNvSpPr>
            <a:spLocks noGrp="1"/>
          </p:cNvSpPr>
          <p:nvPr>
            <p:ph type="title"/>
          </p:nvPr>
        </p:nvSpPr>
        <p:spPr>
          <a:xfrm>
            <a:off x="457200" y="274638"/>
            <a:ext cx="7355160" cy="1143000"/>
          </a:xfrm>
        </p:spPr>
        <p:txBody>
          <a:bodyPr>
            <a:normAutofit/>
          </a:bodyPr>
          <a:lstStyle/>
          <a:p>
            <a:r>
              <a:rPr lang="en-GB" dirty="0" smtClean="0"/>
              <a:t>Accelerator tunnel</a:t>
            </a:r>
            <a:br>
              <a:rPr lang="en-GB" dirty="0" smtClean="0"/>
            </a:br>
            <a:r>
              <a:rPr lang="en-GB" sz="2400" dirty="0" smtClean="0"/>
              <a:t>CFD simulations</a:t>
            </a:r>
            <a:endParaRPr lang="en-GB" noProof="0" dirty="0"/>
          </a:p>
        </p:txBody>
      </p:sp>
      <p:pic>
        <p:nvPicPr>
          <p:cNvPr id="3" name="Picture 2" descr="burst disks.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00" y="4005064"/>
            <a:ext cx="4252351" cy="2808312"/>
          </a:xfrm>
          <a:prstGeom prst="rect">
            <a:avLst/>
          </a:prstGeom>
        </p:spPr>
      </p:pic>
      <p:pic>
        <p:nvPicPr>
          <p:cNvPr id="4" name="Picture 3" descr="cross section at start.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1520" y="4576668"/>
            <a:ext cx="3707904" cy="2304181"/>
          </a:xfrm>
          <a:prstGeom prst="rect">
            <a:avLst/>
          </a:prstGeom>
        </p:spPr>
      </p:pic>
      <p:pic>
        <p:nvPicPr>
          <p:cNvPr id="5" name="Picture 4" descr="dogleg and outlets.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72000" y="1095356"/>
            <a:ext cx="4248472" cy="2878082"/>
          </a:xfrm>
          <a:prstGeom prst="rect">
            <a:avLst/>
          </a:prstGeom>
        </p:spPr>
      </p:pic>
      <p:pic>
        <p:nvPicPr>
          <p:cNvPr id="6" name="Picture 5" descr="Overview.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5536" y="2132856"/>
            <a:ext cx="3456384" cy="2360352"/>
          </a:xfrm>
          <a:prstGeom prst="rect">
            <a:avLst/>
          </a:prstGeom>
        </p:spPr>
      </p:pic>
    </p:spTree>
    <p:extLst>
      <p:ext uri="{BB962C8B-B14F-4D97-AF65-F5344CB8AC3E}">
        <p14:creationId xmlns:p14="http://schemas.microsoft.com/office/powerpoint/2010/main" val="25188621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355160" cy="1143000"/>
          </a:xfrm>
        </p:spPr>
        <p:txBody>
          <a:bodyPr>
            <a:normAutofit/>
          </a:bodyPr>
          <a:lstStyle/>
          <a:p>
            <a:r>
              <a:rPr lang="en-GB" dirty="0"/>
              <a:t>Accelerator Air Management System</a:t>
            </a:r>
            <a:br>
              <a:rPr lang="en-GB" dirty="0"/>
            </a:br>
            <a:r>
              <a:rPr lang="en-GB" sz="2400" dirty="0"/>
              <a:t>On-going Safety </a:t>
            </a:r>
            <a:r>
              <a:rPr lang="en-GB" sz="2400" dirty="0" smtClean="0"/>
              <a:t>studies</a:t>
            </a:r>
            <a:endParaRPr lang="en-GB" noProof="0" dirty="0"/>
          </a:p>
        </p:txBody>
      </p:sp>
      <p:sp>
        <p:nvSpPr>
          <p:cNvPr id="15" name="Content Placeholder 2"/>
          <p:cNvSpPr>
            <a:spLocks noGrp="1"/>
          </p:cNvSpPr>
          <p:nvPr>
            <p:ph idx="1"/>
          </p:nvPr>
        </p:nvSpPr>
        <p:spPr>
          <a:xfrm>
            <a:off x="467544" y="1484784"/>
            <a:ext cx="8676456" cy="720080"/>
          </a:xfrm>
        </p:spPr>
        <p:txBody>
          <a:bodyPr>
            <a:noAutofit/>
          </a:bodyPr>
          <a:lstStyle/>
          <a:p>
            <a:pPr marL="0" indent="0">
              <a:buNone/>
            </a:pPr>
            <a:r>
              <a:rPr lang="en-GB" b="1" dirty="0" smtClean="0">
                <a:solidFill>
                  <a:srgbClr val="000000"/>
                </a:solidFill>
              </a:rPr>
              <a:t>CFD Project Request</a:t>
            </a:r>
          </a:p>
        </p:txBody>
      </p:sp>
      <p:sp>
        <p:nvSpPr>
          <p:cNvPr id="16" name="object 8"/>
          <p:cNvSpPr/>
          <p:nvPr/>
        </p:nvSpPr>
        <p:spPr>
          <a:xfrm>
            <a:off x="539552" y="1988840"/>
            <a:ext cx="3384376" cy="288032"/>
          </a:xfrm>
          <a:custGeom>
            <a:avLst/>
            <a:gdLst/>
            <a:ahLst/>
            <a:cxnLst/>
            <a:rect l="l" t="t" r="r" b="b"/>
            <a:pathLst>
              <a:path w="4638040" h="129539">
                <a:moveTo>
                  <a:pt x="4383239" y="0"/>
                </a:moveTo>
                <a:lnTo>
                  <a:pt x="4122925" y="1404"/>
                </a:lnTo>
                <a:lnTo>
                  <a:pt x="245307" y="83452"/>
                </a:lnTo>
                <a:lnTo>
                  <a:pt x="159072" y="87639"/>
                </a:lnTo>
                <a:lnTo>
                  <a:pt x="128970" y="90984"/>
                </a:lnTo>
                <a:lnTo>
                  <a:pt x="98659" y="92908"/>
                </a:lnTo>
                <a:lnTo>
                  <a:pt x="51226" y="96768"/>
                </a:lnTo>
                <a:lnTo>
                  <a:pt x="10323" y="102526"/>
                </a:lnTo>
                <a:lnTo>
                  <a:pt x="0" y="108295"/>
                </a:lnTo>
                <a:lnTo>
                  <a:pt x="2354" y="110218"/>
                </a:lnTo>
                <a:lnTo>
                  <a:pt x="47724" y="119834"/>
                </a:lnTo>
                <a:lnTo>
                  <a:pt x="128970" y="129452"/>
                </a:lnTo>
                <a:lnTo>
                  <a:pt x="4355654" y="80220"/>
                </a:lnTo>
                <a:lnTo>
                  <a:pt x="4435794" y="78157"/>
                </a:lnTo>
                <a:lnTo>
                  <a:pt x="4486634" y="75133"/>
                </a:lnTo>
                <a:lnTo>
                  <a:pt x="4529185" y="71850"/>
                </a:lnTo>
                <a:lnTo>
                  <a:pt x="4591379" y="64619"/>
                </a:lnTo>
                <a:lnTo>
                  <a:pt x="4634740" y="52546"/>
                </a:lnTo>
                <a:lnTo>
                  <a:pt x="4637838" y="48310"/>
                </a:lnTo>
                <a:lnTo>
                  <a:pt x="4636074" y="44016"/>
                </a:lnTo>
                <a:lnTo>
                  <a:pt x="4590189" y="26840"/>
                </a:lnTo>
                <a:lnTo>
                  <a:pt x="4550803" y="18655"/>
                </a:lnTo>
                <a:lnTo>
                  <a:pt x="4505678" y="11047"/>
                </a:lnTo>
                <a:lnTo>
                  <a:pt x="4458729" y="4246"/>
                </a:lnTo>
                <a:lnTo>
                  <a:pt x="4435794" y="1220"/>
                </a:lnTo>
                <a:lnTo>
                  <a:pt x="4383239" y="0"/>
                </a:lnTo>
                <a:close/>
              </a:path>
            </a:pathLst>
          </a:custGeom>
          <a:solidFill>
            <a:schemeClr val="tx2"/>
          </a:solidFill>
        </p:spPr>
        <p:txBody>
          <a:bodyPr wrap="square" lIns="0" tIns="0" rIns="0" bIns="0" rtlCol="0">
            <a:spAutoFit/>
          </a:bodyPr>
          <a:lstStyle/>
          <a:p>
            <a:endParaRPr sz="1400">
              <a:solidFill>
                <a:prstClr val="black"/>
              </a:solidFill>
              <a:latin typeface="Calibri"/>
            </a:endParaRPr>
          </a:p>
        </p:txBody>
      </p:sp>
      <p:sp>
        <p:nvSpPr>
          <p:cNvPr id="29" name="Left Brace 28"/>
          <p:cNvSpPr/>
          <p:nvPr/>
        </p:nvSpPr>
        <p:spPr>
          <a:xfrm>
            <a:off x="2627784" y="2996952"/>
            <a:ext cx="315884" cy="3744416"/>
          </a:xfrm>
          <a:prstGeom prst="lef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30" name="Rectangle 29"/>
          <p:cNvSpPr/>
          <p:nvPr/>
        </p:nvSpPr>
        <p:spPr>
          <a:xfrm>
            <a:off x="2771800" y="3101479"/>
            <a:ext cx="5112568" cy="338554"/>
          </a:xfrm>
          <a:prstGeom prst="rect">
            <a:avLst/>
          </a:prstGeom>
        </p:spPr>
        <p:txBody>
          <a:bodyPr wrap="square">
            <a:spAutoFit/>
          </a:bodyPr>
          <a:lstStyle/>
          <a:p>
            <a:pPr marL="285750" indent="-285750">
              <a:buFont typeface="Wingdings" charset="2"/>
              <a:buChar char="ü"/>
            </a:pPr>
            <a:r>
              <a:rPr lang="en-GB" sz="1600" b="1" dirty="0" smtClean="0">
                <a:solidFill>
                  <a:prstClr val="black"/>
                </a:solidFill>
                <a:latin typeface="Calibri"/>
              </a:rPr>
              <a:t>Hazardous scenarios</a:t>
            </a:r>
            <a:endParaRPr lang="en-GB" sz="1200" b="1" dirty="0" smtClean="0">
              <a:solidFill>
                <a:prstClr val="black"/>
              </a:solidFill>
              <a:latin typeface="Calibri"/>
            </a:endParaRPr>
          </a:p>
        </p:txBody>
      </p:sp>
      <p:sp>
        <p:nvSpPr>
          <p:cNvPr id="32" name="Rectangle 31"/>
          <p:cNvSpPr/>
          <p:nvPr/>
        </p:nvSpPr>
        <p:spPr>
          <a:xfrm>
            <a:off x="2771800" y="3700098"/>
            <a:ext cx="4572000" cy="338554"/>
          </a:xfrm>
          <a:prstGeom prst="rect">
            <a:avLst/>
          </a:prstGeom>
        </p:spPr>
        <p:txBody>
          <a:bodyPr>
            <a:spAutoFit/>
          </a:bodyPr>
          <a:lstStyle/>
          <a:p>
            <a:pPr marL="285750" indent="-285750">
              <a:buFont typeface="Wingdings" charset="2"/>
              <a:buChar char="ü"/>
            </a:pPr>
            <a:r>
              <a:rPr lang="en-US" sz="1600" b="1" dirty="0" smtClean="0">
                <a:solidFill>
                  <a:prstClr val="black"/>
                </a:solidFill>
                <a:latin typeface="Calibri"/>
              </a:rPr>
              <a:t>Tunnel dimensions and characteristics</a:t>
            </a:r>
            <a:endParaRPr lang="en-US" sz="1200" b="1" dirty="0">
              <a:solidFill>
                <a:prstClr val="black"/>
              </a:solidFill>
              <a:latin typeface="Calibri"/>
            </a:endParaRPr>
          </a:p>
        </p:txBody>
      </p:sp>
      <p:sp>
        <p:nvSpPr>
          <p:cNvPr id="33" name="Rectangle 32"/>
          <p:cNvSpPr/>
          <p:nvPr/>
        </p:nvSpPr>
        <p:spPr>
          <a:xfrm>
            <a:off x="2771800" y="4348170"/>
            <a:ext cx="4572000" cy="338554"/>
          </a:xfrm>
          <a:prstGeom prst="rect">
            <a:avLst/>
          </a:prstGeom>
        </p:spPr>
        <p:txBody>
          <a:bodyPr>
            <a:spAutoFit/>
          </a:bodyPr>
          <a:lstStyle/>
          <a:p>
            <a:pPr marL="285750" indent="-285750">
              <a:buFont typeface="Wingdings" charset="2"/>
              <a:buChar char="ü"/>
            </a:pPr>
            <a:r>
              <a:rPr lang="en-US" sz="1600" b="1" dirty="0" smtClean="0">
                <a:solidFill>
                  <a:prstClr val="black"/>
                </a:solidFill>
                <a:latin typeface="Calibri"/>
              </a:rPr>
              <a:t>Environmental conditions</a:t>
            </a:r>
            <a:endParaRPr lang="en-US" sz="1200" b="1" dirty="0">
              <a:solidFill>
                <a:prstClr val="black"/>
              </a:solidFill>
              <a:latin typeface="Calibri"/>
            </a:endParaRPr>
          </a:p>
        </p:txBody>
      </p:sp>
      <p:sp>
        <p:nvSpPr>
          <p:cNvPr id="34" name="Rectangle 33"/>
          <p:cNvSpPr/>
          <p:nvPr/>
        </p:nvSpPr>
        <p:spPr>
          <a:xfrm>
            <a:off x="2771800" y="4996242"/>
            <a:ext cx="4572000" cy="338554"/>
          </a:xfrm>
          <a:prstGeom prst="rect">
            <a:avLst/>
          </a:prstGeom>
        </p:spPr>
        <p:txBody>
          <a:bodyPr>
            <a:spAutoFit/>
          </a:bodyPr>
          <a:lstStyle/>
          <a:p>
            <a:pPr marL="285750" indent="-285750">
              <a:buFont typeface="Wingdings" charset="2"/>
              <a:buChar char="ü"/>
            </a:pPr>
            <a:r>
              <a:rPr lang="en-US" sz="1600" b="1" dirty="0" smtClean="0">
                <a:solidFill>
                  <a:prstClr val="black"/>
                </a:solidFill>
                <a:latin typeface="Calibri"/>
              </a:rPr>
              <a:t>Description of the cryogenic circuit</a:t>
            </a:r>
            <a:endParaRPr lang="en-US" sz="1200" b="1" dirty="0">
              <a:solidFill>
                <a:prstClr val="black"/>
              </a:solidFill>
              <a:latin typeface="Calibri"/>
            </a:endParaRPr>
          </a:p>
        </p:txBody>
      </p:sp>
      <p:sp>
        <p:nvSpPr>
          <p:cNvPr id="37" name="Rectangle 36"/>
          <p:cNvSpPr/>
          <p:nvPr/>
        </p:nvSpPr>
        <p:spPr>
          <a:xfrm>
            <a:off x="2771800" y="5622828"/>
            <a:ext cx="4572000" cy="338554"/>
          </a:xfrm>
          <a:prstGeom prst="rect">
            <a:avLst/>
          </a:prstGeom>
        </p:spPr>
        <p:txBody>
          <a:bodyPr>
            <a:spAutoFit/>
          </a:bodyPr>
          <a:lstStyle/>
          <a:p>
            <a:pPr marL="285750" indent="-285750">
              <a:buFont typeface="Wingdings" charset="2"/>
              <a:buChar char="ü"/>
            </a:pPr>
            <a:r>
              <a:rPr lang="en-US" sz="1600" b="1" dirty="0" smtClean="0">
                <a:solidFill>
                  <a:prstClr val="black"/>
                </a:solidFill>
                <a:latin typeface="Calibri"/>
              </a:rPr>
              <a:t>Description of the </a:t>
            </a:r>
            <a:r>
              <a:rPr lang="en-US" sz="1600" b="1" dirty="0" err="1" smtClean="0">
                <a:solidFill>
                  <a:prstClr val="black"/>
                </a:solidFill>
                <a:latin typeface="Calibri"/>
              </a:rPr>
              <a:t>cryomodules</a:t>
            </a:r>
            <a:endParaRPr lang="en-US" sz="1050" b="1" dirty="0">
              <a:solidFill>
                <a:prstClr val="black"/>
              </a:solidFill>
              <a:latin typeface="Calibri"/>
            </a:endParaRPr>
          </a:p>
        </p:txBody>
      </p:sp>
      <p:sp>
        <p:nvSpPr>
          <p:cNvPr id="4" name="Bent-Up Arrow 3"/>
          <p:cNvSpPr/>
          <p:nvPr/>
        </p:nvSpPr>
        <p:spPr>
          <a:xfrm rot="5400000">
            <a:off x="3169937" y="3440033"/>
            <a:ext cx="216024" cy="216024"/>
          </a:xfrm>
          <a:prstGeom prst="bentUpArrow">
            <a:avLst>
              <a:gd name="adj1" fmla="val 25000"/>
              <a:gd name="adj2" fmla="val 24020"/>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6" name="Rectangle 45"/>
          <p:cNvSpPr/>
          <p:nvPr/>
        </p:nvSpPr>
        <p:spPr>
          <a:xfrm>
            <a:off x="3347864" y="3440033"/>
            <a:ext cx="5112568" cy="276999"/>
          </a:xfrm>
          <a:prstGeom prst="rect">
            <a:avLst/>
          </a:prstGeom>
        </p:spPr>
        <p:txBody>
          <a:bodyPr wrap="square">
            <a:spAutoFit/>
          </a:bodyPr>
          <a:lstStyle/>
          <a:p>
            <a:r>
              <a:rPr lang="en-GB" sz="1200" dirty="0" smtClean="0">
                <a:solidFill>
                  <a:prstClr val="black"/>
                </a:solidFill>
                <a:latin typeface="Calibri"/>
              </a:rPr>
              <a:t>Leak, abrupt rupture, discharge from safety device, etc.</a:t>
            </a:r>
            <a:endParaRPr lang="en-GB" sz="1050" dirty="0" smtClean="0">
              <a:solidFill>
                <a:prstClr val="black"/>
              </a:solidFill>
              <a:latin typeface="Calibri"/>
            </a:endParaRPr>
          </a:p>
        </p:txBody>
      </p:sp>
      <p:sp>
        <p:nvSpPr>
          <p:cNvPr id="49" name="Bent-Up Arrow 48"/>
          <p:cNvSpPr/>
          <p:nvPr/>
        </p:nvSpPr>
        <p:spPr>
          <a:xfrm rot="5400000">
            <a:off x="3169937" y="4049685"/>
            <a:ext cx="216024" cy="216024"/>
          </a:xfrm>
          <a:prstGeom prst="bentUpArrow">
            <a:avLst>
              <a:gd name="adj1" fmla="val 25000"/>
              <a:gd name="adj2" fmla="val 24020"/>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0" name="Rectangle 49"/>
          <p:cNvSpPr/>
          <p:nvPr/>
        </p:nvSpPr>
        <p:spPr>
          <a:xfrm>
            <a:off x="3347864" y="4049685"/>
            <a:ext cx="5112568" cy="276999"/>
          </a:xfrm>
          <a:prstGeom prst="rect">
            <a:avLst/>
          </a:prstGeom>
        </p:spPr>
        <p:txBody>
          <a:bodyPr wrap="square">
            <a:spAutoFit/>
          </a:bodyPr>
          <a:lstStyle/>
          <a:p>
            <a:r>
              <a:rPr lang="en-GB" sz="1200" dirty="0" smtClean="0">
                <a:solidFill>
                  <a:prstClr val="black"/>
                </a:solidFill>
                <a:latin typeface="Calibri"/>
              </a:rPr>
              <a:t>Length, width, height, internal volume, helium escape routes, etc.</a:t>
            </a:r>
            <a:endParaRPr lang="en-GB" sz="1050" dirty="0" smtClean="0">
              <a:solidFill>
                <a:prstClr val="black"/>
              </a:solidFill>
              <a:latin typeface="Calibri"/>
            </a:endParaRPr>
          </a:p>
        </p:txBody>
      </p:sp>
      <p:sp>
        <p:nvSpPr>
          <p:cNvPr id="51" name="Bent-Up Arrow 50"/>
          <p:cNvSpPr/>
          <p:nvPr/>
        </p:nvSpPr>
        <p:spPr>
          <a:xfrm rot="5400000">
            <a:off x="3169937" y="4686724"/>
            <a:ext cx="216024" cy="216024"/>
          </a:xfrm>
          <a:prstGeom prst="bentUpArrow">
            <a:avLst>
              <a:gd name="adj1" fmla="val 25000"/>
              <a:gd name="adj2" fmla="val 24020"/>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2" name="Rectangle 51"/>
          <p:cNvSpPr/>
          <p:nvPr/>
        </p:nvSpPr>
        <p:spPr>
          <a:xfrm>
            <a:off x="3347864" y="4681460"/>
            <a:ext cx="5112568" cy="276999"/>
          </a:xfrm>
          <a:prstGeom prst="rect">
            <a:avLst/>
          </a:prstGeom>
        </p:spPr>
        <p:txBody>
          <a:bodyPr wrap="square">
            <a:spAutoFit/>
          </a:bodyPr>
          <a:lstStyle/>
          <a:p>
            <a:r>
              <a:rPr lang="en-GB" sz="1200" dirty="0" smtClean="0">
                <a:solidFill>
                  <a:prstClr val="black"/>
                </a:solidFill>
                <a:latin typeface="Calibri"/>
              </a:rPr>
              <a:t>Pressure and temperature in the tunnel</a:t>
            </a:r>
            <a:endParaRPr lang="en-GB" sz="1050" dirty="0" smtClean="0">
              <a:solidFill>
                <a:prstClr val="black"/>
              </a:solidFill>
              <a:latin typeface="Calibri"/>
            </a:endParaRPr>
          </a:p>
        </p:txBody>
      </p:sp>
      <p:sp>
        <p:nvSpPr>
          <p:cNvPr id="53" name="Bent-Up Arrow 52"/>
          <p:cNvSpPr/>
          <p:nvPr/>
        </p:nvSpPr>
        <p:spPr>
          <a:xfrm rot="5400000">
            <a:off x="3169937" y="5345829"/>
            <a:ext cx="216024" cy="216024"/>
          </a:xfrm>
          <a:prstGeom prst="bentUpArrow">
            <a:avLst>
              <a:gd name="adj1" fmla="val 25000"/>
              <a:gd name="adj2" fmla="val 24020"/>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4" name="Rectangle 53"/>
          <p:cNvSpPr/>
          <p:nvPr/>
        </p:nvSpPr>
        <p:spPr>
          <a:xfrm>
            <a:off x="3347864" y="5345829"/>
            <a:ext cx="5112568" cy="276999"/>
          </a:xfrm>
          <a:prstGeom prst="rect">
            <a:avLst/>
          </a:prstGeom>
        </p:spPr>
        <p:txBody>
          <a:bodyPr wrap="square">
            <a:spAutoFit/>
          </a:bodyPr>
          <a:lstStyle/>
          <a:p>
            <a:r>
              <a:rPr lang="en-GB" sz="1200" dirty="0" smtClean="0">
                <a:solidFill>
                  <a:prstClr val="black"/>
                </a:solidFill>
                <a:latin typeface="Calibri"/>
              </a:rPr>
              <a:t>Mass of helium, operating pressure and temperature, safety device, etc.</a:t>
            </a:r>
            <a:endParaRPr lang="en-GB" sz="1050" dirty="0" smtClean="0">
              <a:solidFill>
                <a:prstClr val="black"/>
              </a:solidFill>
              <a:latin typeface="Calibri"/>
            </a:endParaRPr>
          </a:p>
        </p:txBody>
      </p:sp>
      <p:sp>
        <p:nvSpPr>
          <p:cNvPr id="55" name="Bent-Up Arrow 54"/>
          <p:cNvSpPr/>
          <p:nvPr/>
        </p:nvSpPr>
        <p:spPr>
          <a:xfrm rot="5400000">
            <a:off x="3169937" y="5982868"/>
            <a:ext cx="216024" cy="216024"/>
          </a:xfrm>
          <a:prstGeom prst="bentUpArrow">
            <a:avLst>
              <a:gd name="adj1" fmla="val 25000"/>
              <a:gd name="adj2" fmla="val 24020"/>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6" name="Rectangle 55"/>
          <p:cNvSpPr/>
          <p:nvPr/>
        </p:nvSpPr>
        <p:spPr>
          <a:xfrm>
            <a:off x="3347864" y="5982868"/>
            <a:ext cx="5112568" cy="276999"/>
          </a:xfrm>
          <a:prstGeom prst="rect">
            <a:avLst/>
          </a:prstGeom>
        </p:spPr>
        <p:txBody>
          <a:bodyPr wrap="square">
            <a:spAutoFit/>
          </a:bodyPr>
          <a:lstStyle/>
          <a:p>
            <a:r>
              <a:rPr lang="en-GB" sz="1200" dirty="0" smtClean="0">
                <a:solidFill>
                  <a:prstClr val="black"/>
                </a:solidFill>
                <a:latin typeface="Calibri"/>
              </a:rPr>
              <a:t>Mass of helium, operating pressure and temperature, safety device, etc.</a:t>
            </a:r>
            <a:endParaRPr lang="en-GB" sz="1050" dirty="0" smtClean="0">
              <a:solidFill>
                <a:prstClr val="black"/>
              </a:solidFill>
              <a:latin typeface="Calibri"/>
            </a:endParaRPr>
          </a:p>
        </p:txBody>
      </p:sp>
      <p:pic>
        <p:nvPicPr>
          <p:cNvPr id="5" name="Picture 4" descr="Screen Shot 2015-08-25 at 13.38.20.png"/>
          <p:cNvPicPr>
            <a:picLocks noChangeAspect="1"/>
          </p:cNvPicPr>
          <p:nvPr/>
        </p:nvPicPr>
        <p:blipFill rotWithShape="1">
          <a:blip r:embed="rId3" cstate="print">
            <a:extLst>
              <a:ext uri="{28A0092B-C50C-407E-A947-70E740481C1C}">
                <a14:useLocalDpi xmlns:a14="http://schemas.microsoft.com/office/drawing/2010/main"/>
              </a:ext>
            </a:extLst>
          </a:blip>
          <a:srcRect l="9635" r="3221"/>
          <a:stretch/>
        </p:blipFill>
        <p:spPr>
          <a:xfrm>
            <a:off x="323528" y="3501008"/>
            <a:ext cx="2110429" cy="266429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35" name="Rectangle 34"/>
          <p:cNvSpPr/>
          <p:nvPr/>
        </p:nvSpPr>
        <p:spPr>
          <a:xfrm>
            <a:off x="2771800" y="6222944"/>
            <a:ext cx="4572000" cy="338554"/>
          </a:xfrm>
          <a:prstGeom prst="rect">
            <a:avLst/>
          </a:prstGeom>
        </p:spPr>
        <p:txBody>
          <a:bodyPr>
            <a:spAutoFit/>
          </a:bodyPr>
          <a:lstStyle/>
          <a:p>
            <a:pPr marL="285750" indent="-285750">
              <a:buFont typeface="Wingdings" charset="2"/>
              <a:buChar char="ü"/>
            </a:pPr>
            <a:r>
              <a:rPr lang="en-US" sz="1600" b="1" dirty="0" smtClean="0">
                <a:solidFill>
                  <a:prstClr val="black"/>
                </a:solidFill>
                <a:latin typeface="Calibri"/>
              </a:rPr>
              <a:t>Description of the HVAC system</a:t>
            </a:r>
            <a:endParaRPr lang="en-US" sz="1050" b="1" dirty="0">
              <a:solidFill>
                <a:prstClr val="black"/>
              </a:solidFill>
              <a:latin typeface="Calibri"/>
            </a:endParaRPr>
          </a:p>
        </p:txBody>
      </p:sp>
      <p:sp>
        <p:nvSpPr>
          <p:cNvPr id="38" name="Bent-Up Arrow 37"/>
          <p:cNvSpPr/>
          <p:nvPr/>
        </p:nvSpPr>
        <p:spPr>
          <a:xfrm rot="5400000">
            <a:off x="3169937" y="6582984"/>
            <a:ext cx="216024" cy="216024"/>
          </a:xfrm>
          <a:prstGeom prst="bentUpArrow">
            <a:avLst>
              <a:gd name="adj1" fmla="val 25000"/>
              <a:gd name="adj2" fmla="val 24020"/>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 name="Rectangle 38"/>
          <p:cNvSpPr/>
          <p:nvPr/>
        </p:nvSpPr>
        <p:spPr>
          <a:xfrm>
            <a:off x="3347864" y="6582984"/>
            <a:ext cx="5112568" cy="276999"/>
          </a:xfrm>
          <a:prstGeom prst="rect">
            <a:avLst/>
          </a:prstGeom>
        </p:spPr>
        <p:txBody>
          <a:bodyPr wrap="square">
            <a:spAutoFit/>
          </a:bodyPr>
          <a:lstStyle/>
          <a:p>
            <a:r>
              <a:rPr lang="en-GB" sz="1200" dirty="0" smtClean="0">
                <a:solidFill>
                  <a:prstClr val="black"/>
                </a:solidFill>
                <a:latin typeface="Calibri"/>
              </a:rPr>
              <a:t>Ventilation rate, location of the air inlet and outlet, etc.</a:t>
            </a:r>
            <a:endParaRPr lang="en-GB" sz="1050" dirty="0" smtClean="0">
              <a:solidFill>
                <a:prstClr val="black"/>
              </a:solidFill>
              <a:latin typeface="Calibri"/>
            </a:endParaRPr>
          </a:p>
        </p:txBody>
      </p:sp>
      <p:sp>
        <p:nvSpPr>
          <p:cNvPr id="40" name="Rectangle 39"/>
          <p:cNvSpPr/>
          <p:nvPr/>
        </p:nvSpPr>
        <p:spPr>
          <a:xfrm>
            <a:off x="4427984" y="1700808"/>
            <a:ext cx="4572000" cy="1200329"/>
          </a:xfrm>
          <a:prstGeom prst="rect">
            <a:avLst/>
          </a:prstGeom>
          <a:ln w="12700" cmpd="sng">
            <a:solidFill>
              <a:srgbClr val="000000"/>
            </a:solidFill>
          </a:ln>
        </p:spPr>
        <p:txBody>
          <a:bodyPr>
            <a:spAutoFit/>
          </a:bodyPr>
          <a:lstStyle/>
          <a:p>
            <a:r>
              <a:rPr lang="en-US" b="1" u="sng" dirty="0">
                <a:solidFill>
                  <a:prstClr val="black"/>
                </a:solidFill>
                <a:latin typeface="Calibri"/>
              </a:rPr>
              <a:t>Objective</a:t>
            </a:r>
            <a:r>
              <a:rPr lang="en-US" b="1" dirty="0">
                <a:solidFill>
                  <a:prstClr val="black"/>
                </a:solidFill>
                <a:latin typeface="Calibri"/>
              </a:rPr>
              <a:t>: </a:t>
            </a:r>
            <a:r>
              <a:rPr lang="en-US" dirty="0" smtClean="0">
                <a:solidFill>
                  <a:prstClr val="black"/>
                </a:solidFill>
                <a:latin typeface="Calibri"/>
              </a:rPr>
              <a:t>Define the boundary conditions necessary for the CFD simulation</a:t>
            </a:r>
          </a:p>
          <a:p>
            <a:r>
              <a:rPr lang="en-US" b="1" u="sng" dirty="0">
                <a:solidFill>
                  <a:prstClr val="black"/>
                </a:solidFill>
                <a:latin typeface="Calibri"/>
              </a:rPr>
              <a:t>Responsibility</a:t>
            </a:r>
            <a:r>
              <a:rPr lang="en-US" dirty="0">
                <a:solidFill>
                  <a:prstClr val="black"/>
                </a:solidFill>
                <a:latin typeface="Calibri"/>
              </a:rPr>
              <a:t>: </a:t>
            </a:r>
            <a:r>
              <a:rPr lang="en-US" dirty="0" smtClean="0">
                <a:solidFill>
                  <a:prstClr val="black"/>
                </a:solidFill>
                <a:latin typeface="Calibri"/>
              </a:rPr>
              <a:t>Accelerator Division</a:t>
            </a:r>
          </a:p>
          <a:p>
            <a:r>
              <a:rPr lang="en-US" b="1" u="sng" dirty="0" smtClean="0">
                <a:solidFill>
                  <a:prstClr val="black"/>
                </a:solidFill>
                <a:latin typeface="Calibri"/>
              </a:rPr>
              <a:t>Time frame</a:t>
            </a:r>
            <a:r>
              <a:rPr lang="en-US" dirty="0" smtClean="0">
                <a:solidFill>
                  <a:prstClr val="black"/>
                </a:solidFill>
                <a:latin typeface="Calibri"/>
              </a:rPr>
              <a:t>: finalized</a:t>
            </a:r>
            <a:endParaRPr lang="sv-SE" dirty="0">
              <a:solidFill>
                <a:prstClr val="black"/>
              </a:solidFill>
              <a:latin typeface="Calibri"/>
            </a:endParaRPr>
          </a:p>
        </p:txBody>
      </p:sp>
    </p:spTree>
    <p:extLst>
      <p:ext uri="{BB962C8B-B14F-4D97-AF65-F5344CB8AC3E}">
        <p14:creationId xmlns:p14="http://schemas.microsoft.com/office/powerpoint/2010/main" val="2928641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64273" y="297934"/>
            <a:ext cx="8460059" cy="830997"/>
          </a:xfrm>
          <a:prstGeom prst="rect">
            <a:avLst/>
          </a:prstGeom>
        </p:spPr>
        <p:txBody>
          <a:bodyPr wrap="square">
            <a:spAutoFit/>
          </a:bodyPr>
          <a:lstStyle/>
          <a:p>
            <a:r>
              <a:rPr lang="en-US" sz="2800" b="1" dirty="0" smtClean="0">
                <a:solidFill>
                  <a:schemeClr val="tx2"/>
                </a:solidFill>
                <a:latin typeface="Avenir Next Medium"/>
                <a:cs typeface="Avenir Next Medium"/>
              </a:rPr>
              <a:t>ODH Safety process &amp; implementation</a:t>
            </a:r>
          </a:p>
          <a:p>
            <a:r>
              <a:rPr lang="en-US" sz="2000" b="1" dirty="0" smtClean="0">
                <a:solidFill>
                  <a:schemeClr val="tx2"/>
                </a:solidFill>
                <a:latin typeface="Avenir Next Medium"/>
                <a:cs typeface="Avenir Next Medium"/>
              </a:rPr>
              <a:t>Overview and progress</a:t>
            </a:r>
            <a:endParaRPr lang="sv-SE" sz="1400" dirty="0"/>
          </a:p>
        </p:txBody>
      </p:sp>
      <p:pic>
        <p:nvPicPr>
          <p:cNvPr id="9" name="Picture 8" descr="Screen Shot 2015-05-07 at 14.32.40.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520" y="3464194"/>
            <a:ext cx="2520279" cy="3217905"/>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3635896" y="1556792"/>
            <a:ext cx="5256584" cy="1728192"/>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300" b="1" u="sng" dirty="0" smtClean="0">
                <a:solidFill>
                  <a:schemeClr val="tx2"/>
                </a:solidFill>
                <a:latin typeface="Avenir Next Medium"/>
                <a:cs typeface="Avenir Next Medium"/>
              </a:rPr>
              <a:t>Objectives</a:t>
            </a:r>
          </a:p>
          <a:p>
            <a:r>
              <a:rPr lang="en-US" sz="1300" dirty="0" smtClean="0">
                <a:solidFill>
                  <a:schemeClr val="tx2"/>
                </a:solidFill>
                <a:latin typeface="Avenir Next Medium"/>
                <a:cs typeface="Avenir Next Medium"/>
              </a:rPr>
              <a:t>- Enforcement of the ODH safety process at ESS</a:t>
            </a:r>
          </a:p>
          <a:p>
            <a:r>
              <a:rPr lang="en-US" sz="1300" dirty="0" smtClean="0">
                <a:solidFill>
                  <a:schemeClr val="tx2"/>
                </a:solidFill>
                <a:latin typeface="Avenir Next Medium"/>
                <a:cs typeface="Avenir Next Medium"/>
              </a:rPr>
              <a:t>- Description of the following:</a:t>
            </a:r>
          </a:p>
          <a:p>
            <a:pPr marL="628650" lvl="1" indent="-171450">
              <a:buFont typeface="Wingdings" charset="2"/>
              <a:buChar char="ü"/>
            </a:pPr>
            <a:r>
              <a:rPr lang="en-US" sz="1300" b="1" dirty="0" smtClean="0">
                <a:solidFill>
                  <a:srgbClr val="FF0000"/>
                </a:solidFill>
                <a:latin typeface="Avenir Next Medium"/>
                <a:cs typeface="Avenir Next Medium"/>
              </a:rPr>
              <a:t>Applicable rules </a:t>
            </a:r>
            <a:r>
              <a:rPr lang="en-US" sz="1300" dirty="0" smtClean="0">
                <a:solidFill>
                  <a:schemeClr val="tx2"/>
                </a:solidFill>
                <a:latin typeface="Avenir Next Medium"/>
                <a:cs typeface="Avenir Next Medium"/>
              </a:rPr>
              <a:t>(EU, Swedish, ESS)</a:t>
            </a:r>
          </a:p>
          <a:p>
            <a:pPr marL="628650" lvl="1" indent="-171450">
              <a:buFont typeface="Wingdings" charset="2"/>
              <a:buChar char="ü"/>
            </a:pPr>
            <a:r>
              <a:rPr lang="en-US" sz="1300" dirty="0" smtClean="0">
                <a:solidFill>
                  <a:schemeClr val="tx2"/>
                </a:solidFill>
                <a:latin typeface="Avenir Next Medium"/>
                <a:cs typeface="Avenir Next Medium"/>
              </a:rPr>
              <a:t>ODH calculation </a:t>
            </a:r>
            <a:r>
              <a:rPr lang="en-US" sz="1300" b="1" dirty="0" smtClean="0">
                <a:solidFill>
                  <a:srgbClr val="FF0000"/>
                </a:solidFill>
                <a:latin typeface="Avenir Next Medium"/>
                <a:cs typeface="Avenir Next Medium"/>
              </a:rPr>
              <a:t>methodology</a:t>
            </a:r>
            <a:endParaRPr lang="en-US" sz="1300" b="1" dirty="0">
              <a:solidFill>
                <a:srgbClr val="FF0000"/>
              </a:solidFill>
              <a:latin typeface="Avenir Next Medium"/>
              <a:cs typeface="Avenir Next Medium"/>
            </a:endParaRPr>
          </a:p>
          <a:p>
            <a:pPr marL="628650" lvl="1" indent="-171450">
              <a:buFont typeface="Wingdings" charset="2"/>
              <a:buChar char="ü"/>
            </a:pPr>
            <a:r>
              <a:rPr lang="en-US" sz="1300" dirty="0" smtClean="0">
                <a:solidFill>
                  <a:schemeClr val="tx2"/>
                </a:solidFill>
                <a:latin typeface="Avenir Next Medium"/>
                <a:cs typeface="Avenir Next Medium"/>
              </a:rPr>
              <a:t>List of </a:t>
            </a:r>
            <a:r>
              <a:rPr lang="en-US" sz="1300" b="1" dirty="0" smtClean="0">
                <a:solidFill>
                  <a:srgbClr val="FF0000"/>
                </a:solidFill>
                <a:latin typeface="Avenir Next Medium"/>
                <a:cs typeface="Avenir Next Medium"/>
              </a:rPr>
              <a:t>control measures </a:t>
            </a:r>
            <a:r>
              <a:rPr lang="en-US" sz="1300" dirty="0" smtClean="0">
                <a:solidFill>
                  <a:schemeClr val="tx2"/>
                </a:solidFill>
                <a:latin typeface="Avenir Next Medium"/>
                <a:cs typeface="Avenir Next Medium"/>
              </a:rPr>
              <a:t>(training, PPE, ventilation, etc.)</a:t>
            </a:r>
          </a:p>
          <a:p>
            <a:pPr marL="628650" lvl="1" indent="-171450">
              <a:buFont typeface="Wingdings" charset="2"/>
              <a:buChar char="ü"/>
            </a:pPr>
            <a:r>
              <a:rPr lang="en-US" sz="1300" b="1" dirty="0" smtClean="0">
                <a:solidFill>
                  <a:srgbClr val="FF0000"/>
                </a:solidFill>
                <a:latin typeface="Avenir Next Medium"/>
                <a:cs typeface="Avenir Next Medium"/>
              </a:rPr>
              <a:t>Cryogenic Safety Committee</a:t>
            </a:r>
          </a:p>
          <a:p>
            <a:pPr marL="628650" lvl="1" indent="-171450">
              <a:buFont typeface="Wingdings" charset="2"/>
              <a:buChar char="ü"/>
            </a:pPr>
            <a:r>
              <a:rPr lang="en-US" sz="1300" dirty="0" smtClean="0">
                <a:solidFill>
                  <a:schemeClr val="tx2"/>
                </a:solidFill>
                <a:latin typeface="Avenir Next Medium"/>
                <a:cs typeface="Avenir Next Medium"/>
              </a:rPr>
              <a:t>Content of the </a:t>
            </a:r>
            <a:r>
              <a:rPr lang="en-US" sz="1300" b="1" dirty="0" smtClean="0">
                <a:solidFill>
                  <a:srgbClr val="FF0000"/>
                </a:solidFill>
                <a:latin typeface="Avenir Next Medium"/>
                <a:cs typeface="Avenir Next Medium"/>
              </a:rPr>
              <a:t>Safety File          </a:t>
            </a:r>
          </a:p>
        </p:txBody>
      </p:sp>
      <p:pic>
        <p:nvPicPr>
          <p:cNvPr id="12" name="Picture 11" descr="Screen Shot 2015-03-31 at 11.50.43.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39711" y="3464194"/>
            <a:ext cx="2212409" cy="3168352"/>
          </a:xfrm>
          <a:prstGeom prst="rect">
            <a:avLst/>
          </a:prstGeom>
          <a:ln>
            <a:noFill/>
          </a:ln>
          <a:effectLst>
            <a:outerShdw blurRad="292100" dist="139700" dir="2700000" algn="tl" rotWithShape="0">
              <a:srgbClr val="333333">
                <a:alpha val="65000"/>
              </a:srgbClr>
            </a:outerShdw>
          </a:effectLst>
        </p:spPr>
      </p:pic>
      <p:sp>
        <p:nvSpPr>
          <p:cNvPr id="13" name="Down Arrow 12"/>
          <p:cNvSpPr/>
          <p:nvPr/>
        </p:nvSpPr>
        <p:spPr>
          <a:xfrm rot="16200000">
            <a:off x="5760132" y="4652327"/>
            <a:ext cx="432048" cy="50405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venir Next Medium"/>
              <a:cs typeface="Avenir Next Medium"/>
            </a:endParaRPr>
          </a:p>
        </p:txBody>
      </p:sp>
      <p:sp>
        <p:nvSpPr>
          <p:cNvPr id="14" name="Down Arrow 13"/>
          <p:cNvSpPr/>
          <p:nvPr/>
        </p:nvSpPr>
        <p:spPr>
          <a:xfrm rot="16200000">
            <a:off x="2951820" y="4652326"/>
            <a:ext cx="432048" cy="50405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venir Next Medium"/>
              <a:cs typeface="Avenir Next Medium"/>
            </a:endParaRPr>
          </a:p>
        </p:txBody>
      </p:sp>
      <p:pic>
        <p:nvPicPr>
          <p:cNvPr id="15" name="Picture 14" descr="european_spallation_source_01-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72200" y="3752226"/>
            <a:ext cx="2448272" cy="2448272"/>
          </a:xfrm>
          <a:prstGeom prst="rect">
            <a:avLst/>
          </a:prstGeom>
        </p:spPr>
      </p:pic>
      <p:sp>
        <p:nvSpPr>
          <p:cNvPr id="16" name="Rectangle 15"/>
          <p:cNvSpPr/>
          <p:nvPr/>
        </p:nvSpPr>
        <p:spPr>
          <a:xfrm>
            <a:off x="6546696" y="6200498"/>
            <a:ext cx="2051720" cy="338554"/>
          </a:xfrm>
          <a:prstGeom prst="rect">
            <a:avLst/>
          </a:prstGeom>
        </p:spPr>
        <p:txBody>
          <a:bodyPr wrap="square">
            <a:spAutoFit/>
          </a:bodyPr>
          <a:lstStyle/>
          <a:p>
            <a:pPr algn="ctr"/>
            <a:r>
              <a:rPr lang="en-GB" sz="1600" b="1" dirty="0" smtClean="0">
                <a:solidFill>
                  <a:srgbClr val="1F497D"/>
                </a:solidFill>
                <a:latin typeface="Avenir Next Medium"/>
                <a:cs typeface="Avenir Next Medium"/>
              </a:rPr>
              <a:t>ESS wide</a:t>
            </a:r>
            <a:endParaRPr lang="en-US" sz="1600" b="1" dirty="0">
              <a:solidFill>
                <a:srgbClr val="1F497D"/>
              </a:solidFill>
              <a:latin typeface="Avenir Next Medium"/>
              <a:cs typeface="Avenir Next Medium"/>
            </a:endParaRPr>
          </a:p>
        </p:txBody>
      </p:sp>
      <p:sp>
        <p:nvSpPr>
          <p:cNvPr id="17" name="Rectangle 16"/>
          <p:cNvSpPr/>
          <p:nvPr/>
        </p:nvSpPr>
        <p:spPr>
          <a:xfrm>
            <a:off x="179512" y="6394067"/>
            <a:ext cx="2664296" cy="276999"/>
          </a:xfrm>
          <a:prstGeom prst="rect">
            <a:avLst/>
          </a:prstGeom>
        </p:spPr>
        <p:txBody>
          <a:bodyPr wrap="square">
            <a:spAutoFit/>
          </a:bodyPr>
          <a:lstStyle/>
          <a:p>
            <a:pPr algn="ctr"/>
            <a:r>
              <a:rPr lang="en-GB" sz="1200" b="1" dirty="0" smtClean="0">
                <a:solidFill>
                  <a:schemeClr val="tx2"/>
                </a:solidFill>
                <a:latin typeface="Avenir Next Medium"/>
                <a:cs typeface="Avenir Next Medium"/>
                <a:hlinkClick r:id="rId5"/>
              </a:rPr>
              <a:t>ESS</a:t>
            </a:r>
            <a:r>
              <a:rPr lang="en-GB" sz="1200" b="1" dirty="0">
                <a:solidFill>
                  <a:schemeClr val="tx2"/>
                </a:solidFill>
                <a:latin typeface="Avenir Next Medium"/>
                <a:cs typeface="Avenir Next Medium"/>
                <a:hlinkClick r:id="rId5"/>
              </a:rPr>
              <a:t>-0038692</a:t>
            </a:r>
            <a:endParaRPr lang="en-GB" sz="1200" b="1" dirty="0" smtClean="0">
              <a:solidFill>
                <a:schemeClr val="tx2"/>
              </a:solidFill>
              <a:latin typeface="Avenir Next Medium"/>
              <a:cs typeface="Avenir Next Medium"/>
            </a:endParaRPr>
          </a:p>
        </p:txBody>
      </p:sp>
      <p:sp>
        <p:nvSpPr>
          <p:cNvPr id="18" name="Rectangle 17"/>
          <p:cNvSpPr/>
          <p:nvPr/>
        </p:nvSpPr>
        <p:spPr>
          <a:xfrm>
            <a:off x="263269" y="2030537"/>
            <a:ext cx="2674822" cy="923330"/>
          </a:xfrm>
          <a:prstGeom prst="rect">
            <a:avLst/>
          </a:prstGeom>
        </p:spPr>
        <p:txBody>
          <a:bodyPr wrap="square">
            <a:spAutoFit/>
          </a:bodyPr>
          <a:lstStyle/>
          <a:p>
            <a:pPr algn="ctr"/>
            <a:r>
              <a:rPr lang="en-US" dirty="0" smtClean="0">
                <a:solidFill>
                  <a:schemeClr val="tx2"/>
                </a:solidFill>
                <a:latin typeface="Avenir Next Medium"/>
                <a:cs typeface="Avenir Next Medium"/>
              </a:rPr>
              <a:t>Mainly inspired by</a:t>
            </a:r>
          </a:p>
          <a:p>
            <a:pPr algn="ctr"/>
            <a:r>
              <a:rPr lang="en-US" b="1" dirty="0" smtClean="0">
                <a:solidFill>
                  <a:schemeClr val="tx2"/>
                </a:solidFill>
                <a:latin typeface="Avenir Next Medium"/>
                <a:cs typeface="Avenir Next Medium"/>
              </a:rPr>
              <a:t> FESHM 4240: Oxygen Deficiency Hazard </a:t>
            </a:r>
            <a:endParaRPr lang="en-US" b="1" dirty="0">
              <a:latin typeface="Avenir Next Medium"/>
              <a:cs typeface="Avenir Next Medium"/>
            </a:endParaRPr>
          </a:p>
        </p:txBody>
      </p:sp>
      <p:sp>
        <p:nvSpPr>
          <p:cNvPr id="19" name="Left Bracket 18"/>
          <p:cNvSpPr/>
          <p:nvPr/>
        </p:nvSpPr>
        <p:spPr>
          <a:xfrm>
            <a:off x="335277" y="2096815"/>
            <a:ext cx="72008" cy="792088"/>
          </a:xfrm>
          <a:prstGeom prst="leftBracket">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venir Next Medium"/>
              <a:cs typeface="Avenir Next Medium"/>
            </a:endParaRPr>
          </a:p>
        </p:txBody>
      </p:sp>
      <p:sp>
        <p:nvSpPr>
          <p:cNvPr id="20" name="Right Bracket 19"/>
          <p:cNvSpPr/>
          <p:nvPr/>
        </p:nvSpPr>
        <p:spPr>
          <a:xfrm>
            <a:off x="2866083" y="2096815"/>
            <a:ext cx="72008" cy="792088"/>
          </a:xfrm>
          <a:prstGeom prst="rightBracket">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venir Next Medium"/>
              <a:cs typeface="Avenir Next Medium"/>
            </a:endParaRPr>
          </a:p>
        </p:txBody>
      </p:sp>
      <p:sp>
        <p:nvSpPr>
          <p:cNvPr id="21" name="Rectangle 20"/>
          <p:cNvSpPr/>
          <p:nvPr/>
        </p:nvSpPr>
        <p:spPr>
          <a:xfrm>
            <a:off x="-27894" y="48288"/>
            <a:ext cx="834099"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Introduction</a:t>
            </a:r>
          </a:p>
        </p:txBody>
      </p:sp>
      <p:sp>
        <p:nvSpPr>
          <p:cNvPr id="22" name="Rectangle 21"/>
          <p:cNvSpPr/>
          <p:nvPr/>
        </p:nvSpPr>
        <p:spPr>
          <a:xfrm>
            <a:off x="879939" y="48288"/>
            <a:ext cx="2664333" cy="230832"/>
          </a:xfrm>
          <a:prstGeom prst="rect">
            <a:avLst/>
          </a:prstGeom>
        </p:spPr>
        <p:txBody>
          <a:bodyPr wrap="none">
            <a:spAutoFit/>
          </a:bodyPr>
          <a:lstStyle/>
          <a:p>
            <a:r>
              <a:rPr lang="en-US" sz="900" dirty="0">
                <a:solidFill>
                  <a:srgbClr val="1F497D"/>
                </a:solidFill>
                <a:latin typeface="Avenir Next Medium"/>
                <a:cs typeface="Avenir Next Medium"/>
              </a:rPr>
              <a:t>ESS ODH Safety process and implementation</a:t>
            </a:r>
          </a:p>
        </p:txBody>
      </p:sp>
      <p:sp>
        <p:nvSpPr>
          <p:cNvPr id="23" name="Rectangle 22"/>
          <p:cNvSpPr/>
          <p:nvPr/>
        </p:nvSpPr>
        <p:spPr>
          <a:xfrm>
            <a:off x="5289664" y="48288"/>
            <a:ext cx="1736373" cy="230832"/>
          </a:xfrm>
          <a:prstGeom prst="rect">
            <a:avLst/>
          </a:prstGeom>
        </p:spPr>
        <p:txBody>
          <a:bodyPr wrap="none">
            <a:spAutoFit/>
          </a:bodyPr>
          <a:lstStyle/>
          <a:p>
            <a:r>
              <a:rPr lang="en-US" sz="900" dirty="0" smtClean="0">
                <a:solidFill>
                  <a:srgbClr val="1F497D">
                    <a:alpha val="20000"/>
                  </a:srgbClr>
                </a:solidFill>
                <a:latin typeface="Avenir Next Medium"/>
                <a:cs typeface="Avenir Next Medium"/>
              </a:rPr>
              <a:t>Results from CFD simulations</a:t>
            </a:r>
            <a:endParaRPr lang="en-US" sz="900" dirty="0">
              <a:solidFill>
                <a:srgbClr val="1F497D">
                  <a:alpha val="20000"/>
                </a:srgbClr>
              </a:solidFill>
              <a:latin typeface="Avenir Next Medium"/>
              <a:cs typeface="Avenir Next Medium"/>
            </a:endParaRPr>
          </a:p>
        </p:txBody>
      </p:sp>
      <p:sp>
        <p:nvSpPr>
          <p:cNvPr id="24" name="Rectangle 23"/>
          <p:cNvSpPr/>
          <p:nvPr/>
        </p:nvSpPr>
        <p:spPr>
          <a:xfrm>
            <a:off x="3442146" y="48288"/>
            <a:ext cx="1764922" cy="230832"/>
          </a:xfrm>
          <a:prstGeom prst="rect">
            <a:avLst/>
          </a:prstGeom>
        </p:spPr>
        <p:txBody>
          <a:bodyPr wrap="none">
            <a:spAutoFit/>
          </a:bodyPr>
          <a:lstStyle/>
          <a:p>
            <a:r>
              <a:rPr lang="en-US" sz="900" dirty="0" smtClean="0">
                <a:solidFill>
                  <a:srgbClr val="1F497D">
                    <a:alpha val="20000"/>
                  </a:srgbClr>
                </a:solidFill>
                <a:latin typeface="Avenir Next Medium"/>
                <a:cs typeface="Avenir Next Medium"/>
              </a:rPr>
              <a:t>ODH in the accelerator tunnel</a:t>
            </a:r>
            <a:endParaRPr lang="en-US" sz="900" dirty="0">
              <a:solidFill>
                <a:srgbClr val="1F497D">
                  <a:alpha val="20000"/>
                </a:srgbClr>
              </a:solidFill>
              <a:latin typeface="Avenir Next Medium"/>
              <a:cs typeface="Avenir Next Medium"/>
            </a:endParaRPr>
          </a:p>
        </p:txBody>
      </p:sp>
      <p:sp>
        <p:nvSpPr>
          <p:cNvPr id="25" name="Rectangle 24"/>
          <p:cNvSpPr/>
          <p:nvPr/>
        </p:nvSpPr>
        <p:spPr>
          <a:xfrm>
            <a:off x="7078849" y="48288"/>
            <a:ext cx="2069797" cy="230832"/>
          </a:xfrm>
          <a:prstGeom prst="rect">
            <a:avLst/>
          </a:prstGeom>
        </p:spPr>
        <p:txBody>
          <a:bodyPr wrap="none">
            <a:spAutoFit/>
          </a:bodyPr>
          <a:lstStyle/>
          <a:p>
            <a:r>
              <a:rPr lang="en-US" sz="900" dirty="0" smtClean="0">
                <a:solidFill>
                  <a:srgbClr val="1F497D">
                    <a:alpha val="20000"/>
                  </a:srgbClr>
                </a:solidFill>
                <a:latin typeface="Avenir Next Medium"/>
                <a:cs typeface="Avenir Next Medium"/>
              </a:rPr>
              <a:t>Upcoming activities and challenges</a:t>
            </a:r>
            <a:endParaRPr lang="en-US" sz="900" dirty="0">
              <a:solidFill>
                <a:srgbClr val="1F497D">
                  <a:alpha val="20000"/>
                </a:srgbClr>
              </a:solidFill>
              <a:latin typeface="Avenir Next Medium"/>
              <a:cs typeface="Avenir Next Medium"/>
            </a:endParaRPr>
          </a:p>
        </p:txBody>
      </p:sp>
      <p:cxnSp>
        <p:nvCxnSpPr>
          <p:cNvPr id="26" name="Straight Connector 25"/>
          <p:cNvCxnSpPr/>
          <p:nvPr/>
        </p:nvCxnSpPr>
        <p:spPr>
          <a:xfrm>
            <a:off x="34266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830153"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2287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13429"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298145" y="4036649"/>
            <a:ext cx="8526187" cy="461665"/>
          </a:xfrm>
          <a:prstGeom prst="rect">
            <a:avLst/>
          </a:prstGeom>
          <a:solidFill>
            <a:schemeClr val="accent2">
              <a:lumMod val="40000"/>
              <a:lumOff val="60000"/>
            </a:schemeClr>
          </a:solidFill>
          <a:ln>
            <a:solidFill>
              <a:srgbClr val="000000"/>
            </a:solidFill>
          </a:ln>
        </p:spPr>
        <p:txBody>
          <a:bodyPr wrap="square">
            <a:spAutoFit/>
          </a:bodyPr>
          <a:lstStyle/>
          <a:p>
            <a:pPr algn="ctr"/>
            <a:r>
              <a:rPr lang="en-US" sz="2400" dirty="0" smtClean="0">
                <a:solidFill>
                  <a:srgbClr val="FF0000"/>
                </a:solidFill>
                <a:latin typeface="Avenir Next Medium"/>
                <a:cs typeface="Avenir Next Medium"/>
              </a:rPr>
              <a:t>HANDED OVER TO ES&amp;H DIVISION IN FEBRUARY 2016</a:t>
            </a:r>
            <a:endParaRPr lang="en-US" sz="2400" dirty="0">
              <a:solidFill>
                <a:srgbClr val="FF0000"/>
              </a:solidFill>
              <a:latin typeface="Avenir Next Medium"/>
              <a:cs typeface="Avenir Next Medium"/>
            </a:endParaRPr>
          </a:p>
        </p:txBody>
      </p:sp>
    </p:spTree>
    <p:extLst>
      <p:ext uri="{BB962C8B-B14F-4D97-AF65-F5344CB8AC3E}">
        <p14:creationId xmlns:p14="http://schemas.microsoft.com/office/powerpoint/2010/main" val="40626108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5" name="Chart 54" title="Oxygen concentration"/>
          <p:cNvGraphicFramePr>
            <a:graphicFrameLocks/>
          </p:cNvGraphicFramePr>
          <p:nvPr>
            <p:extLst>
              <p:ext uri="{D42A27DB-BD31-4B8C-83A1-F6EECF244321}">
                <p14:modId xmlns:p14="http://schemas.microsoft.com/office/powerpoint/2010/main" val="4158118057"/>
              </p:ext>
            </p:extLst>
          </p:nvPr>
        </p:nvGraphicFramePr>
        <p:xfrm>
          <a:off x="3789746" y="3865684"/>
          <a:ext cx="5308923" cy="2956680"/>
        </p:xfrm>
        <a:graphic>
          <a:graphicData uri="http://schemas.openxmlformats.org/drawingml/2006/chart">
            <c:chart xmlns:c="http://schemas.openxmlformats.org/drawingml/2006/chart" xmlns:r="http://schemas.openxmlformats.org/officeDocument/2006/relationships" r:id="rId2"/>
          </a:graphicData>
        </a:graphic>
      </p:graphicFrame>
      <p:sp>
        <p:nvSpPr>
          <p:cNvPr id="17" name="object 8"/>
          <p:cNvSpPr/>
          <p:nvPr/>
        </p:nvSpPr>
        <p:spPr>
          <a:xfrm>
            <a:off x="611560" y="1916832"/>
            <a:ext cx="5832648" cy="216024"/>
          </a:xfrm>
          <a:custGeom>
            <a:avLst/>
            <a:gdLst/>
            <a:ahLst/>
            <a:cxnLst/>
            <a:rect l="l" t="t" r="r" b="b"/>
            <a:pathLst>
              <a:path w="4638040" h="129539">
                <a:moveTo>
                  <a:pt x="4383239" y="0"/>
                </a:moveTo>
                <a:lnTo>
                  <a:pt x="4122925" y="1404"/>
                </a:lnTo>
                <a:lnTo>
                  <a:pt x="245307" y="83452"/>
                </a:lnTo>
                <a:lnTo>
                  <a:pt x="159072" y="87639"/>
                </a:lnTo>
                <a:lnTo>
                  <a:pt x="128970" y="90984"/>
                </a:lnTo>
                <a:lnTo>
                  <a:pt x="98659" y="92908"/>
                </a:lnTo>
                <a:lnTo>
                  <a:pt x="51226" y="96768"/>
                </a:lnTo>
                <a:lnTo>
                  <a:pt x="10323" y="102526"/>
                </a:lnTo>
                <a:lnTo>
                  <a:pt x="0" y="108295"/>
                </a:lnTo>
                <a:lnTo>
                  <a:pt x="2354" y="110218"/>
                </a:lnTo>
                <a:lnTo>
                  <a:pt x="47724" y="119834"/>
                </a:lnTo>
                <a:lnTo>
                  <a:pt x="128970" y="129452"/>
                </a:lnTo>
                <a:lnTo>
                  <a:pt x="4355654" y="80220"/>
                </a:lnTo>
                <a:lnTo>
                  <a:pt x="4435794" y="78157"/>
                </a:lnTo>
                <a:lnTo>
                  <a:pt x="4486634" y="75133"/>
                </a:lnTo>
                <a:lnTo>
                  <a:pt x="4529185" y="71850"/>
                </a:lnTo>
                <a:lnTo>
                  <a:pt x="4591379" y="64619"/>
                </a:lnTo>
                <a:lnTo>
                  <a:pt x="4634740" y="52546"/>
                </a:lnTo>
                <a:lnTo>
                  <a:pt x="4637838" y="48310"/>
                </a:lnTo>
                <a:lnTo>
                  <a:pt x="4636074" y="44016"/>
                </a:lnTo>
                <a:lnTo>
                  <a:pt x="4590189" y="26840"/>
                </a:lnTo>
                <a:lnTo>
                  <a:pt x="4550803" y="18655"/>
                </a:lnTo>
                <a:lnTo>
                  <a:pt x="4505678" y="11047"/>
                </a:lnTo>
                <a:lnTo>
                  <a:pt x="4458729" y="4246"/>
                </a:lnTo>
                <a:lnTo>
                  <a:pt x="4435794" y="1220"/>
                </a:lnTo>
                <a:lnTo>
                  <a:pt x="4383239" y="0"/>
                </a:lnTo>
                <a:close/>
              </a:path>
            </a:pathLst>
          </a:custGeom>
          <a:solidFill>
            <a:srgbClr val="1F497D"/>
          </a:solidFill>
        </p:spPr>
        <p:txBody>
          <a:bodyPr wrap="square" lIns="0" tIns="0" rIns="0" bIns="0" rtlCol="0">
            <a:spAutoFit/>
          </a:bodyPr>
          <a:lstStyle/>
          <a:p>
            <a:endParaRPr sz="1400">
              <a:solidFill>
                <a:prstClr val="black"/>
              </a:solidFill>
              <a:latin typeface="Calibri"/>
            </a:endParaRPr>
          </a:p>
        </p:txBody>
      </p:sp>
      <p:sp>
        <p:nvSpPr>
          <p:cNvPr id="2" name="Title 1"/>
          <p:cNvSpPr>
            <a:spLocks noGrp="1"/>
          </p:cNvSpPr>
          <p:nvPr>
            <p:ph type="title"/>
          </p:nvPr>
        </p:nvSpPr>
        <p:spPr/>
        <p:txBody>
          <a:bodyPr>
            <a:normAutofit/>
          </a:bodyPr>
          <a:lstStyle/>
          <a:p>
            <a:r>
              <a:rPr lang="en-GB" dirty="0" smtClean="0"/>
              <a:t>ODH case-study</a:t>
            </a:r>
            <a:br>
              <a:rPr lang="en-GB" dirty="0" smtClean="0"/>
            </a:br>
            <a:r>
              <a:rPr lang="en-GB" sz="2400" dirty="0" smtClean="0"/>
              <a:t>Accelerator tunnel</a:t>
            </a:r>
            <a:endParaRPr lang="en-GB" sz="2800" noProof="0" dirty="0"/>
          </a:p>
        </p:txBody>
      </p:sp>
      <p:sp>
        <p:nvSpPr>
          <p:cNvPr id="10" name="Content Placeholder 2"/>
          <p:cNvSpPr>
            <a:spLocks noGrp="1"/>
          </p:cNvSpPr>
          <p:nvPr>
            <p:ph idx="1"/>
          </p:nvPr>
        </p:nvSpPr>
        <p:spPr>
          <a:xfrm>
            <a:off x="467544" y="1484784"/>
            <a:ext cx="7848872" cy="720080"/>
          </a:xfrm>
        </p:spPr>
        <p:txBody>
          <a:bodyPr>
            <a:noAutofit/>
          </a:bodyPr>
          <a:lstStyle/>
          <a:p>
            <a:pPr marL="0" indent="0">
              <a:buNone/>
            </a:pPr>
            <a:r>
              <a:rPr lang="en-GB" b="1" dirty="0" smtClean="0">
                <a:solidFill>
                  <a:srgbClr val="000000"/>
                </a:solidFill>
              </a:rPr>
              <a:t>Case 1: full length – normal ventilation</a:t>
            </a:r>
          </a:p>
        </p:txBody>
      </p:sp>
      <p:pic>
        <p:nvPicPr>
          <p:cNvPr id="47" name="Picture 46" descr="Screen Shot 2015-03-27 at 15.17.07.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142" y="2204864"/>
            <a:ext cx="4063164" cy="2088232"/>
          </a:xfrm>
          <a:prstGeom prst="rect">
            <a:avLst/>
          </a:prstGeom>
          <a:ln>
            <a:noFill/>
          </a:ln>
          <a:effectLst>
            <a:outerShdw blurRad="292100" dist="139700" dir="2700000" algn="tl" rotWithShape="0">
              <a:srgbClr val="333333">
                <a:alpha val="65000"/>
              </a:srgbClr>
            </a:outerShdw>
          </a:effectLst>
        </p:spPr>
      </p:pic>
      <p:cxnSp>
        <p:nvCxnSpPr>
          <p:cNvPr id="48" name="Straight Arrow Connector 47"/>
          <p:cNvCxnSpPr/>
          <p:nvPr/>
        </p:nvCxnSpPr>
        <p:spPr>
          <a:xfrm>
            <a:off x="56142" y="2492896"/>
            <a:ext cx="3672408" cy="1800200"/>
          </a:xfrm>
          <a:prstGeom prst="straightConnector1">
            <a:avLst/>
          </a:prstGeom>
          <a:ln w="127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rot="1519656">
            <a:off x="1477297" y="3358951"/>
            <a:ext cx="579005" cy="276999"/>
          </a:xfrm>
          <a:prstGeom prst="rect">
            <a:avLst/>
          </a:prstGeom>
        </p:spPr>
        <p:txBody>
          <a:bodyPr wrap="none">
            <a:spAutoFit/>
          </a:bodyPr>
          <a:lstStyle/>
          <a:p>
            <a:r>
              <a:rPr lang="en-GB" sz="1200" dirty="0" smtClean="0">
                <a:solidFill>
                  <a:srgbClr val="FF0000"/>
                </a:solidFill>
                <a:latin typeface="Calibri"/>
              </a:rPr>
              <a:t>600 m</a:t>
            </a:r>
            <a:endParaRPr lang="en-US" sz="1200" dirty="0">
              <a:solidFill>
                <a:prstClr val="black"/>
              </a:solidFill>
              <a:latin typeface="Calibri"/>
            </a:endParaRPr>
          </a:p>
        </p:txBody>
      </p:sp>
      <p:sp>
        <p:nvSpPr>
          <p:cNvPr id="51" name="Rectangle 50"/>
          <p:cNvSpPr/>
          <p:nvPr/>
        </p:nvSpPr>
        <p:spPr>
          <a:xfrm>
            <a:off x="56142" y="4007224"/>
            <a:ext cx="1792787" cy="285872"/>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800" b="1" dirty="0" smtClean="0">
                <a:solidFill>
                  <a:prstClr val="black"/>
                </a:solidFill>
                <a:latin typeface="Calibri"/>
              </a:rPr>
              <a:t>Volume available: </a:t>
            </a:r>
            <a:r>
              <a:rPr lang="en-US" sz="800" dirty="0" smtClean="0">
                <a:solidFill>
                  <a:prstClr val="black"/>
                </a:solidFill>
                <a:latin typeface="Calibri"/>
              </a:rPr>
              <a:t>4410 m3</a:t>
            </a:r>
          </a:p>
          <a:p>
            <a:r>
              <a:rPr lang="en-US" sz="800" b="1" dirty="0" smtClean="0">
                <a:solidFill>
                  <a:prstClr val="black"/>
                </a:solidFill>
                <a:latin typeface="Calibri"/>
              </a:rPr>
              <a:t>Ventilation rate</a:t>
            </a:r>
            <a:r>
              <a:rPr lang="en-US" sz="800" dirty="0" smtClean="0">
                <a:solidFill>
                  <a:prstClr val="black"/>
                </a:solidFill>
                <a:latin typeface="Calibri"/>
              </a:rPr>
              <a:t>: 12 600 m3/h (1 ACH)</a:t>
            </a:r>
          </a:p>
        </p:txBody>
      </p:sp>
      <p:sp>
        <p:nvSpPr>
          <p:cNvPr id="52" name="Down Arrow 51"/>
          <p:cNvSpPr/>
          <p:nvPr/>
        </p:nvSpPr>
        <p:spPr>
          <a:xfrm rot="6970574">
            <a:off x="3529791" y="3820107"/>
            <a:ext cx="207594" cy="37423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9" name="Rectangle 8"/>
          <p:cNvSpPr/>
          <p:nvPr/>
        </p:nvSpPr>
        <p:spPr>
          <a:xfrm>
            <a:off x="4716016" y="2708920"/>
            <a:ext cx="1605119" cy="369332"/>
          </a:xfrm>
          <a:prstGeom prst="rect">
            <a:avLst/>
          </a:prstGeom>
        </p:spPr>
        <p:txBody>
          <a:bodyPr wrap="none">
            <a:spAutoFit/>
          </a:bodyPr>
          <a:lstStyle/>
          <a:p>
            <a:r>
              <a:rPr lang="en-GB" dirty="0" smtClean="0">
                <a:solidFill>
                  <a:prstClr val="black"/>
                </a:solidFill>
                <a:latin typeface="Calibri"/>
              </a:rPr>
              <a:t>During release:</a:t>
            </a:r>
            <a:endParaRPr lang="sv-SE" dirty="0">
              <a:solidFill>
                <a:prstClr val="black"/>
              </a:solidFill>
              <a:latin typeface="Calibri"/>
            </a:endParaRPr>
          </a:p>
        </p:txBody>
      </p:sp>
      <p:pic>
        <p:nvPicPr>
          <p:cNvPr id="56" name="Picture 5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31007" y="2708920"/>
            <a:ext cx="1068994" cy="442915"/>
          </a:xfrm>
          <a:prstGeom prst="rect">
            <a:avLst/>
          </a:prstGeom>
          <a:ln w="12700" cap="sq">
            <a:solidFill>
              <a:srgbClr val="000000"/>
            </a:solidFill>
            <a:miter lim="800000"/>
          </a:ln>
          <a:effectLst>
            <a:outerShdw blurRad="57150" dist="50800" dir="2700000" algn="tl" rotWithShape="0">
              <a:srgbClr val="000000">
                <a:alpha val="40000"/>
              </a:srgbClr>
            </a:outerShdw>
          </a:effectLst>
        </p:spPr>
      </p:pic>
      <p:sp>
        <p:nvSpPr>
          <p:cNvPr id="57" name="Rectangle 56"/>
          <p:cNvSpPr/>
          <p:nvPr/>
        </p:nvSpPr>
        <p:spPr>
          <a:xfrm>
            <a:off x="4716016" y="3496568"/>
            <a:ext cx="1450333" cy="369332"/>
          </a:xfrm>
          <a:prstGeom prst="rect">
            <a:avLst/>
          </a:prstGeom>
        </p:spPr>
        <p:txBody>
          <a:bodyPr wrap="none">
            <a:spAutoFit/>
          </a:bodyPr>
          <a:lstStyle/>
          <a:p>
            <a:r>
              <a:rPr lang="en-GB" dirty="0" smtClean="0">
                <a:solidFill>
                  <a:prstClr val="black"/>
                </a:solidFill>
                <a:latin typeface="Calibri"/>
              </a:rPr>
              <a:t>After release:</a:t>
            </a:r>
            <a:endParaRPr lang="sv-SE" dirty="0">
              <a:solidFill>
                <a:prstClr val="black"/>
              </a:solidFill>
              <a:latin typeface="Calibri"/>
            </a:endParaRPr>
          </a:p>
        </p:txBody>
      </p:sp>
      <p:pic>
        <p:nvPicPr>
          <p:cNvPr id="59" name="Picture 5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72277" y="3462990"/>
            <a:ext cx="1893524" cy="436488"/>
          </a:xfrm>
          <a:prstGeom prst="rect">
            <a:avLst/>
          </a:prstGeom>
          <a:ln w="12700" cap="sq">
            <a:solidFill>
              <a:srgbClr val="000000"/>
            </a:solidFill>
            <a:miter lim="800000"/>
          </a:ln>
          <a:effectLst>
            <a:outerShdw blurRad="57150" dist="50800" dir="2700000" algn="tl" rotWithShape="0">
              <a:srgbClr val="000000">
                <a:alpha val="40000"/>
              </a:srgbClr>
            </a:outerShdw>
          </a:effectLst>
        </p:spPr>
      </p:pic>
      <p:sp>
        <p:nvSpPr>
          <p:cNvPr id="15" name="Rettangolo 40"/>
          <p:cNvSpPr/>
          <p:nvPr/>
        </p:nvSpPr>
        <p:spPr>
          <a:xfrm>
            <a:off x="35496" y="4293096"/>
            <a:ext cx="2133191" cy="246221"/>
          </a:xfrm>
          <a:prstGeom prst="rect">
            <a:avLst/>
          </a:prstGeom>
        </p:spPr>
        <p:txBody>
          <a:bodyPr wrap="none">
            <a:spAutoFit/>
          </a:bodyPr>
          <a:lstStyle/>
          <a:p>
            <a:pPr>
              <a:spcBef>
                <a:spcPct val="0"/>
              </a:spcBef>
            </a:pPr>
            <a:r>
              <a:rPr lang="en-GB" sz="1000" cap="all" dirty="0" smtClean="0">
                <a:solidFill>
                  <a:srgbClr val="7F7F7F"/>
                </a:solidFill>
                <a:latin typeface="Calibri"/>
              </a:rPr>
              <a:t>Acknowledgement : N.GAZIS (ESS)</a:t>
            </a:r>
            <a:endParaRPr lang="en-GB" sz="1000" cap="all" dirty="0">
              <a:solidFill>
                <a:srgbClr val="7F7F7F"/>
              </a:solidFill>
              <a:latin typeface="Calibri"/>
            </a:endParaRPr>
          </a:p>
        </p:txBody>
      </p:sp>
    </p:spTree>
    <p:extLst>
      <p:ext uri="{BB962C8B-B14F-4D97-AF65-F5344CB8AC3E}">
        <p14:creationId xmlns:p14="http://schemas.microsoft.com/office/powerpoint/2010/main" val="6368177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grpId="0" nodeType="withEffect">
                                  <p:stCondLst>
                                    <p:cond delay="0"/>
                                  </p:stCondLst>
                                  <p:childTnLst>
                                    <p:animMotion origin="layout" path="M 2.77778E-6 2.96296E-6 L -0.36215 -0.24144 " pathEditMode="relative" ptsTypes="AA">
                                      <p:cBhvr>
                                        <p:cTn id="6" dur="2000" fill="hold"/>
                                        <p:tgtEl>
                                          <p:spTgt spid="5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fade">
                                      <p:cBhvr>
                                        <p:cTn id="11" dur="500"/>
                                        <p:tgtEl>
                                          <p:spTgt spid="5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fade">
                                      <p:cBhvr>
                                        <p:cTn id="20" dur="500"/>
                                        <p:tgtEl>
                                          <p:spTgt spid="57"/>
                                        </p:tgtEl>
                                      </p:cBhvr>
                                    </p:animEffect>
                                  </p:childTnLst>
                                </p:cTn>
                              </p:par>
                              <p:par>
                                <p:cTn id="21" presetID="10" presetClass="entr" presetSubtype="0" fill="hold" nodeType="with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fade">
                                      <p:cBhvr>
                                        <p:cTn id="23"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5" grpId="0">
        <p:bldAsOne/>
      </p:bldGraphic>
      <p:bldP spid="52" grpId="0" animBg="1"/>
      <p:bldP spid="9" grpId="0"/>
      <p:bldP spid="57" grpId="0"/>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4" name="Chart 13" title="Oxygen concentration"/>
          <p:cNvGraphicFramePr>
            <a:graphicFrameLocks/>
          </p:cNvGraphicFramePr>
          <p:nvPr>
            <p:extLst>
              <p:ext uri="{D42A27DB-BD31-4B8C-83A1-F6EECF244321}">
                <p14:modId xmlns:p14="http://schemas.microsoft.com/office/powerpoint/2010/main" val="1996573308"/>
              </p:ext>
            </p:extLst>
          </p:nvPr>
        </p:nvGraphicFramePr>
        <p:xfrm>
          <a:off x="3795801" y="3927209"/>
          <a:ext cx="5348199" cy="2937003"/>
        </p:xfrm>
        <a:graphic>
          <a:graphicData uri="http://schemas.openxmlformats.org/drawingml/2006/chart">
            <c:chart xmlns:c="http://schemas.openxmlformats.org/drawingml/2006/chart" xmlns:r="http://schemas.openxmlformats.org/officeDocument/2006/relationships" r:id="rId2"/>
          </a:graphicData>
        </a:graphic>
      </p:graphicFrame>
      <p:sp>
        <p:nvSpPr>
          <p:cNvPr id="17" name="object 8"/>
          <p:cNvSpPr/>
          <p:nvPr/>
        </p:nvSpPr>
        <p:spPr>
          <a:xfrm>
            <a:off x="611560" y="1916832"/>
            <a:ext cx="7632848" cy="216024"/>
          </a:xfrm>
          <a:custGeom>
            <a:avLst/>
            <a:gdLst/>
            <a:ahLst/>
            <a:cxnLst/>
            <a:rect l="l" t="t" r="r" b="b"/>
            <a:pathLst>
              <a:path w="4638040" h="129539">
                <a:moveTo>
                  <a:pt x="4383239" y="0"/>
                </a:moveTo>
                <a:lnTo>
                  <a:pt x="4122925" y="1404"/>
                </a:lnTo>
                <a:lnTo>
                  <a:pt x="245307" y="83452"/>
                </a:lnTo>
                <a:lnTo>
                  <a:pt x="159072" y="87639"/>
                </a:lnTo>
                <a:lnTo>
                  <a:pt x="128970" y="90984"/>
                </a:lnTo>
                <a:lnTo>
                  <a:pt x="98659" y="92908"/>
                </a:lnTo>
                <a:lnTo>
                  <a:pt x="51226" y="96768"/>
                </a:lnTo>
                <a:lnTo>
                  <a:pt x="10323" y="102526"/>
                </a:lnTo>
                <a:lnTo>
                  <a:pt x="0" y="108295"/>
                </a:lnTo>
                <a:lnTo>
                  <a:pt x="2354" y="110218"/>
                </a:lnTo>
                <a:lnTo>
                  <a:pt x="47724" y="119834"/>
                </a:lnTo>
                <a:lnTo>
                  <a:pt x="128970" y="129452"/>
                </a:lnTo>
                <a:lnTo>
                  <a:pt x="4355654" y="80220"/>
                </a:lnTo>
                <a:lnTo>
                  <a:pt x="4435794" y="78157"/>
                </a:lnTo>
                <a:lnTo>
                  <a:pt x="4486634" y="75133"/>
                </a:lnTo>
                <a:lnTo>
                  <a:pt x="4529185" y="71850"/>
                </a:lnTo>
                <a:lnTo>
                  <a:pt x="4591379" y="64619"/>
                </a:lnTo>
                <a:lnTo>
                  <a:pt x="4634740" y="52546"/>
                </a:lnTo>
                <a:lnTo>
                  <a:pt x="4637838" y="48310"/>
                </a:lnTo>
                <a:lnTo>
                  <a:pt x="4636074" y="44016"/>
                </a:lnTo>
                <a:lnTo>
                  <a:pt x="4590189" y="26840"/>
                </a:lnTo>
                <a:lnTo>
                  <a:pt x="4550803" y="18655"/>
                </a:lnTo>
                <a:lnTo>
                  <a:pt x="4505678" y="11047"/>
                </a:lnTo>
                <a:lnTo>
                  <a:pt x="4458729" y="4246"/>
                </a:lnTo>
                <a:lnTo>
                  <a:pt x="4435794" y="1220"/>
                </a:lnTo>
                <a:lnTo>
                  <a:pt x="4383239" y="0"/>
                </a:lnTo>
                <a:close/>
              </a:path>
            </a:pathLst>
          </a:custGeom>
          <a:solidFill>
            <a:srgbClr val="1F497D"/>
          </a:solidFill>
        </p:spPr>
        <p:txBody>
          <a:bodyPr wrap="square" lIns="0" tIns="0" rIns="0" bIns="0" rtlCol="0">
            <a:spAutoFit/>
          </a:bodyPr>
          <a:lstStyle/>
          <a:p>
            <a:endParaRPr sz="1400">
              <a:solidFill>
                <a:prstClr val="black"/>
              </a:solidFill>
              <a:latin typeface="Calibri"/>
            </a:endParaRPr>
          </a:p>
        </p:txBody>
      </p:sp>
      <p:sp>
        <p:nvSpPr>
          <p:cNvPr id="2" name="Title 1"/>
          <p:cNvSpPr>
            <a:spLocks noGrp="1"/>
          </p:cNvSpPr>
          <p:nvPr>
            <p:ph type="title"/>
          </p:nvPr>
        </p:nvSpPr>
        <p:spPr/>
        <p:txBody>
          <a:bodyPr>
            <a:normAutofit/>
          </a:bodyPr>
          <a:lstStyle/>
          <a:p>
            <a:r>
              <a:rPr lang="en-GB" dirty="0" smtClean="0"/>
              <a:t>ODH case-study</a:t>
            </a:r>
            <a:br>
              <a:rPr lang="en-GB" dirty="0" smtClean="0"/>
            </a:br>
            <a:r>
              <a:rPr lang="en-GB" sz="2400" dirty="0" smtClean="0"/>
              <a:t>Accelerator tunnel</a:t>
            </a:r>
            <a:endParaRPr lang="en-GB" sz="2800" noProof="0" dirty="0"/>
          </a:p>
        </p:txBody>
      </p:sp>
      <p:sp>
        <p:nvSpPr>
          <p:cNvPr id="10" name="Content Placeholder 2"/>
          <p:cNvSpPr>
            <a:spLocks noGrp="1"/>
          </p:cNvSpPr>
          <p:nvPr>
            <p:ph idx="1"/>
          </p:nvPr>
        </p:nvSpPr>
        <p:spPr>
          <a:xfrm>
            <a:off x="467544" y="1484784"/>
            <a:ext cx="8496944" cy="720080"/>
          </a:xfrm>
        </p:spPr>
        <p:txBody>
          <a:bodyPr>
            <a:noAutofit/>
          </a:bodyPr>
          <a:lstStyle/>
          <a:p>
            <a:pPr marL="0" indent="0">
              <a:buNone/>
            </a:pPr>
            <a:r>
              <a:rPr lang="en-GB" b="1" dirty="0" smtClean="0">
                <a:solidFill>
                  <a:srgbClr val="000000"/>
                </a:solidFill>
              </a:rPr>
              <a:t>Case 2: section between 2 exits – normal ventilation</a:t>
            </a:r>
          </a:p>
        </p:txBody>
      </p:sp>
      <p:pic>
        <p:nvPicPr>
          <p:cNvPr id="47" name="Picture 46" descr="Screen Shot 2015-03-27 at 15.17.07.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142" y="2204864"/>
            <a:ext cx="4063164" cy="2088232"/>
          </a:xfrm>
          <a:prstGeom prst="rect">
            <a:avLst/>
          </a:prstGeom>
          <a:ln>
            <a:noFill/>
          </a:ln>
          <a:effectLst>
            <a:outerShdw blurRad="292100" dist="139700" dir="2700000" algn="tl" rotWithShape="0">
              <a:srgbClr val="333333">
                <a:alpha val="65000"/>
              </a:srgbClr>
            </a:outerShdw>
          </a:effectLst>
        </p:spPr>
      </p:pic>
      <p:cxnSp>
        <p:nvCxnSpPr>
          <p:cNvPr id="48" name="Straight Arrow Connector 47"/>
          <p:cNvCxnSpPr/>
          <p:nvPr/>
        </p:nvCxnSpPr>
        <p:spPr>
          <a:xfrm>
            <a:off x="2051720" y="3491604"/>
            <a:ext cx="900100" cy="435605"/>
          </a:xfrm>
          <a:prstGeom prst="straightConnector1">
            <a:avLst/>
          </a:prstGeom>
          <a:ln w="127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rot="1519656">
            <a:off x="2119145" y="3663245"/>
            <a:ext cx="579005" cy="276999"/>
          </a:xfrm>
          <a:prstGeom prst="rect">
            <a:avLst/>
          </a:prstGeom>
        </p:spPr>
        <p:txBody>
          <a:bodyPr wrap="none">
            <a:spAutoFit/>
          </a:bodyPr>
          <a:lstStyle/>
          <a:p>
            <a:r>
              <a:rPr lang="en-GB" sz="1200" dirty="0" smtClean="0">
                <a:solidFill>
                  <a:srgbClr val="FF0000"/>
                </a:solidFill>
                <a:latin typeface="Calibri"/>
              </a:rPr>
              <a:t>135 m</a:t>
            </a:r>
            <a:endParaRPr lang="en-US" sz="1200" dirty="0">
              <a:solidFill>
                <a:prstClr val="black"/>
              </a:solidFill>
              <a:latin typeface="Calibri"/>
            </a:endParaRPr>
          </a:p>
        </p:txBody>
      </p:sp>
      <p:sp>
        <p:nvSpPr>
          <p:cNvPr id="51" name="Rectangle 50"/>
          <p:cNvSpPr/>
          <p:nvPr/>
        </p:nvSpPr>
        <p:spPr>
          <a:xfrm>
            <a:off x="56141" y="4007224"/>
            <a:ext cx="1792787" cy="285872"/>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800" b="1" dirty="0" smtClean="0">
                <a:solidFill>
                  <a:prstClr val="black"/>
                </a:solidFill>
                <a:latin typeface="Calibri"/>
              </a:rPr>
              <a:t>Volume available: </a:t>
            </a:r>
            <a:r>
              <a:rPr lang="en-US" sz="800" dirty="0" smtClean="0">
                <a:solidFill>
                  <a:prstClr val="black"/>
                </a:solidFill>
                <a:latin typeface="Calibri"/>
              </a:rPr>
              <a:t>992 m3</a:t>
            </a:r>
          </a:p>
          <a:p>
            <a:r>
              <a:rPr lang="en-US" sz="800" b="1" dirty="0" smtClean="0">
                <a:solidFill>
                  <a:prstClr val="black"/>
                </a:solidFill>
                <a:latin typeface="Calibri"/>
              </a:rPr>
              <a:t>Ventilation rate</a:t>
            </a:r>
            <a:r>
              <a:rPr lang="en-US" sz="800" dirty="0" smtClean="0">
                <a:solidFill>
                  <a:prstClr val="black"/>
                </a:solidFill>
                <a:latin typeface="Calibri"/>
              </a:rPr>
              <a:t>: 12 600 m3/h (1 ACH)</a:t>
            </a:r>
          </a:p>
        </p:txBody>
      </p:sp>
      <p:sp>
        <p:nvSpPr>
          <p:cNvPr id="52" name="Down Arrow 51"/>
          <p:cNvSpPr/>
          <p:nvPr/>
        </p:nvSpPr>
        <p:spPr>
          <a:xfrm rot="6970574">
            <a:off x="3529791" y="3820107"/>
            <a:ext cx="207594" cy="37423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7" name="Straight Arrow Connector 6"/>
          <p:cNvCxnSpPr/>
          <p:nvPr/>
        </p:nvCxnSpPr>
        <p:spPr>
          <a:xfrm flipV="1">
            <a:off x="5076056" y="4797152"/>
            <a:ext cx="0" cy="57606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860032" y="5373216"/>
            <a:ext cx="432048" cy="216024"/>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smtClean="0">
                <a:solidFill>
                  <a:prstClr val="black"/>
                </a:solidFill>
                <a:latin typeface="Calibri"/>
              </a:rPr>
              <a:t>1,2 s</a:t>
            </a:r>
          </a:p>
        </p:txBody>
      </p:sp>
      <p:cxnSp>
        <p:nvCxnSpPr>
          <p:cNvPr id="19" name="Straight Arrow Connector 18"/>
          <p:cNvCxnSpPr/>
          <p:nvPr/>
        </p:nvCxnSpPr>
        <p:spPr>
          <a:xfrm flipV="1">
            <a:off x="5796136" y="4745062"/>
            <a:ext cx="0" cy="34012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5508104" y="5085184"/>
            <a:ext cx="1800200" cy="216024"/>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000" b="1" dirty="0" smtClean="0">
                <a:solidFill>
                  <a:prstClr val="black"/>
                </a:solidFill>
                <a:latin typeface="Calibri"/>
              </a:rPr>
              <a:t>31,2 s after the release started</a:t>
            </a:r>
          </a:p>
        </p:txBody>
      </p:sp>
      <p:sp>
        <p:nvSpPr>
          <p:cNvPr id="11" name="Rectangle 10"/>
          <p:cNvSpPr/>
          <p:nvPr/>
        </p:nvSpPr>
        <p:spPr>
          <a:xfrm>
            <a:off x="5940152" y="5301208"/>
            <a:ext cx="758541" cy="276999"/>
          </a:xfrm>
          <a:prstGeom prst="rect">
            <a:avLst/>
          </a:prstGeom>
        </p:spPr>
        <p:txBody>
          <a:bodyPr wrap="none">
            <a:spAutoFit/>
          </a:bodyPr>
          <a:lstStyle/>
          <a:p>
            <a:r>
              <a:rPr lang="en-US" sz="1200" b="1" dirty="0" smtClean="0">
                <a:solidFill>
                  <a:srgbClr val="FF0000"/>
                </a:solidFill>
                <a:latin typeface="Calibri"/>
              </a:rPr>
              <a:t>02 ≥ 18%</a:t>
            </a:r>
            <a:endParaRPr lang="sv-SE" sz="1200" dirty="0">
              <a:solidFill>
                <a:srgbClr val="FF0000"/>
              </a:solidFill>
              <a:latin typeface="Calibri"/>
            </a:endParaRPr>
          </a:p>
        </p:txBody>
      </p:sp>
      <p:sp>
        <p:nvSpPr>
          <p:cNvPr id="23" name="Rectangle 22"/>
          <p:cNvSpPr/>
          <p:nvPr/>
        </p:nvSpPr>
        <p:spPr>
          <a:xfrm>
            <a:off x="4696785" y="5589240"/>
            <a:ext cx="758541" cy="276999"/>
          </a:xfrm>
          <a:prstGeom prst="rect">
            <a:avLst/>
          </a:prstGeom>
        </p:spPr>
        <p:txBody>
          <a:bodyPr wrap="none">
            <a:spAutoFit/>
          </a:bodyPr>
          <a:lstStyle/>
          <a:p>
            <a:r>
              <a:rPr lang="en-US" sz="1200" b="1" dirty="0" smtClean="0">
                <a:solidFill>
                  <a:srgbClr val="FF0000"/>
                </a:solidFill>
                <a:latin typeface="Calibri"/>
              </a:rPr>
              <a:t>02 &lt; 18%</a:t>
            </a:r>
            <a:endParaRPr lang="sv-SE" sz="1200" dirty="0">
              <a:solidFill>
                <a:srgbClr val="FF0000"/>
              </a:solidFill>
              <a:latin typeface="Calibri"/>
            </a:endParaRPr>
          </a:p>
        </p:txBody>
      </p:sp>
      <p:sp>
        <p:nvSpPr>
          <p:cNvPr id="24" name="Rectangle 23"/>
          <p:cNvSpPr/>
          <p:nvPr/>
        </p:nvSpPr>
        <p:spPr>
          <a:xfrm>
            <a:off x="4716016" y="2708920"/>
            <a:ext cx="1605119" cy="369332"/>
          </a:xfrm>
          <a:prstGeom prst="rect">
            <a:avLst/>
          </a:prstGeom>
        </p:spPr>
        <p:txBody>
          <a:bodyPr wrap="none">
            <a:spAutoFit/>
          </a:bodyPr>
          <a:lstStyle/>
          <a:p>
            <a:r>
              <a:rPr lang="en-GB" dirty="0" smtClean="0">
                <a:solidFill>
                  <a:prstClr val="black"/>
                </a:solidFill>
                <a:latin typeface="Calibri"/>
              </a:rPr>
              <a:t>During release:</a:t>
            </a:r>
            <a:endParaRPr lang="sv-SE" dirty="0">
              <a:solidFill>
                <a:prstClr val="black"/>
              </a:solidFill>
              <a:latin typeface="Calibri"/>
            </a:endParaRPr>
          </a:p>
        </p:txBody>
      </p:sp>
      <p:pic>
        <p:nvPicPr>
          <p:cNvPr id="25" name="Picture 2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31007" y="2708920"/>
            <a:ext cx="1068994" cy="442915"/>
          </a:xfrm>
          <a:prstGeom prst="rect">
            <a:avLst/>
          </a:prstGeom>
          <a:ln w="12700" cap="sq">
            <a:solidFill>
              <a:srgbClr val="000000"/>
            </a:solidFill>
            <a:miter lim="800000"/>
          </a:ln>
          <a:effectLst>
            <a:outerShdw blurRad="57150" dist="50800" dir="2700000" algn="tl" rotWithShape="0">
              <a:srgbClr val="000000">
                <a:alpha val="40000"/>
              </a:srgbClr>
            </a:outerShdw>
          </a:effectLst>
        </p:spPr>
      </p:pic>
      <p:sp>
        <p:nvSpPr>
          <p:cNvPr id="26" name="Rectangle 25"/>
          <p:cNvSpPr/>
          <p:nvPr/>
        </p:nvSpPr>
        <p:spPr>
          <a:xfrm>
            <a:off x="4716016" y="3496568"/>
            <a:ext cx="1450333" cy="369332"/>
          </a:xfrm>
          <a:prstGeom prst="rect">
            <a:avLst/>
          </a:prstGeom>
        </p:spPr>
        <p:txBody>
          <a:bodyPr wrap="none">
            <a:spAutoFit/>
          </a:bodyPr>
          <a:lstStyle/>
          <a:p>
            <a:r>
              <a:rPr lang="en-GB" dirty="0" smtClean="0">
                <a:solidFill>
                  <a:prstClr val="black"/>
                </a:solidFill>
                <a:latin typeface="Calibri"/>
              </a:rPr>
              <a:t>After release:</a:t>
            </a:r>
            <a:endParaRPr lang="sv-SE" dirty="0">
              <a:solidFill>
                <a:prstClr val="black"/>
              </a:solidFill>
              <a:latin typeface="Calibri"/>
            </a:endParaRPr>
          </a:p>
        </p:txBody>
      </p:sp>
      <p:pic>
        <p:nvPicPr>
          <p:cNvPr id="27" name="Picture 2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72277" y="3462990"/>
            <a:ext cx="1893524" cy="436488"/>
          </a:xfrm>
          <a:prstGeom prst="rect">
            <a:avLst/>
          </a:prstGeom>
          <a:ln w="12700" cap="sq">
            <a:solidFill>
              <a:srgbClr val="000000"/>
            </a:solidFill>
            <a:miter lim="800000"/>
          </a:ln>
          <a:effectLst>
            <a:outerShdw blurRad="57150" dist="50800" dir="2700000" algn="tl" rotWithShape="0">
              <a:srgbClr val="000000">
                <a:alpha val="40000"/>
              </a:srgbClr>
            </a:outerShdw>
          </a:effectLst>
        </p:spPr>
      </p:pic>
      <p:sp>
        <p:nvSpPr>
          <p:cNvPr id="21" name="Rettangolo 40"/>
          <p:cNvSpPr/>
          <p:nvPr/>
        </p:nvSpPr>
        <p:spPr>
          <a:xfrm>
            <a:off x="35496" y="4293096"/>
            <a:ext cx="2133191" cy="246221"/>
          </a:xfrm>
          <a:prstGeom prst="rect">
            <a:avLst/>
          </a:prstGeom>
        </p:spPr>
        <p:txBody>
          <a:bodyPr wrap="none">
            <a:spAutoFit/>
          </a:bodyPr>
          <a:lstStyle/>
          <a:p>
            <a:pPr>
              <a:spcBef>
                <a:spcPct val="0"/>
              </a:spcBef>
            </a:pPr>
            <a:r>
              <a:rPr lang="en-GB" sz="1000" cap="all" dirty="0" smtClean="0">
                <a:solidFill>
                  <a:srgbClr val="7F7F7F"/>
                </a:solidFill>
                <a:latin typeface="Calibri"/>
              </a:rPr>
              <a:t>Acknowledgement : N.GAZIS (ESS)</a:t>
            </a:r>
            <a:endParaRPr lang="en-GB" sz="1000" cap="all" dirty="0">
              <a:solidFill>
                <a:srgbClr val="7F7F7F"/>
              </a:solidFill>
              <a:latin typeface="Calibri"/>
            </a:endParaRPr>
          </a:p>
        </p:txBody>
      </p:sp>
    </p:spTree>
    <p:extLst>
      <p:ext uri="{BB962C8B-B14F-4D97-AF65-F5344CB8AC3E}">
        <p14:creationId xmlns:p14="http://schemas.microsoft.com/office/powerpoint/2010/main" val="15532587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grpId="0" nodeType="withEffect">
                                  <p:stCondLst>
                                    <p:cond delay="0"/>
                                  </p:stCondLst>
                                  <p:childTnLst>
                                    <p:animMotion origin="layout" path="M 2.77778E-6 2.96296E-6 L -0.36215 -0.24144 " pathEditMode="relative" ptsTypes="AA">
                                      <p:cBhvr>
                                        <p:cTn id="6" dur="2000" fill="hold"/>
                                        <p:tgtEl>
                                          <p:spTgt spid="5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par>
                                <p:cTn id="15" presetID="10"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52" grpId="0" animBg="1"/>
      <p:bldP spid="18" grpId="0" animBg="1"/>
      <p:bldP spid="20" grpId="0" animBg="1"/>
      <p:bldP spid="11" grpId="0"/>
      <p:bldP spid="23" grpId="0"/>
      <p:bldP spid="24" grpId="0"/>
      <p:bldP spid="26" grpId="0"/>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2" name="Chart 21" title="Oxygen concentration"/>
          <p:cNvGraphicFramePr>
            <a:graphicFrameLocks/>
          </p:cNvGraphicFramePr>
          <p:nvPr>
            <p:extLst>
              <p:ext uri="{D42A27DB-BD31-4B8C-83A1-F6EECF244321}">
                <p14:modId xmlns:p14="http://schemas.microsoft.com/office/powerpoint/2010/main" val="821613221"/>
              </p:ext>
            </p:extLst>
          </p:nvPr>
        </p:nvGraphicFramePr>
        <p:xfrm>
          <a:off x="3923928" y="3897937"/>
          <a:ext cx="5184576" cy="2887428"/>
        </p:xfrm>
        <a:graphic>
          <a:graphicData uri="http://schemas.openxmlformats.org/drawingml/2006/chart">
            <c:chart xmlns:c="http://schemas.openxmlformats.org/drawingml/2006/chart" xmlns:r="http://schemas.openxmlformats.org/officeDocument/2006/relationships" r:id="rId2"/>
          </a:graphicData>
        </a:graphic>
      </p:graphicFrame>
      <p:sp>
        <p:nvSpPr>
          <p:cNvPr id="17" name="object 8"/>
          <p:cNvSpPr/>
          <p:nvPr/>
        </p:nvSpPr>
        <p:spPr>
          <a:xfrm>
            <a:off x="611560" y="1916832"/>
            <a:ext cx="7632848" cy="216024"/>
          </a:xfrm>
          <a:custGeom>
            <a:avLst/>
            <a:gdLst/>
            <a:ahLst/>
            <a:cxnLst/>
            <a:rect l="l" t="t" r="r" b="b"/>
            <a:pathLst>
              <a:path w="4638040" h="129539">
                <a:moveTo>
                  <a:pt x="4383239" y="0"/>
                </a:moveTo>
                <a:lnTo>
                  <a:pt x="4122925" y="1404"/>
                </a:lnTo>
                <a:lnTo>
                  <a:pt x="245307" y="83452"/>
                </a:lnTo>
                <a:lnTo>
                  <a:pt x="159072" y="87639"/>
                </a:lnTo>
                <a:lnTo>
                  <a:pt x="128970" y="90984"/>
                </a:lnTo>
                <a:lnTo>
                  <a:pt x="98659" y="92908"/>
                </a:lnTo>
                <a:lnTo>
                  <a:pt x="51226" y="96768"/>
                </a:lnTo>
                <a:lnTo>
                  <a:pt x="10323" y="102526"/>
                </a:lnTo>
                <a:lnTo>
                  <a:pt x="0" y="108295"/>
                </a:lnTo>
                <a:lnTo>
                  <a:pt x="2354" y="110218"/>
                </a:lnTo>
                <a:lnTo>
                  <a:pt x="47724" y="119834"/>
                </a:lnTo>
                <a:lnTo>
                  <a:pt x="128970" y="129452"/>
                </a:lnTo>
                <a:lnTo>
                  <a:pt x="4355654" y="80220"/>
                </a:lnTo>
                <a:lnTo>
                  <a:pt x="4435794" y="78157"/>
                </a:lnTo>
                <a:lnTo>
                  <a:pt x="4486634" y="75133"/>
                </a:lnTo>
                <a:lnTo>
                  <a:pt x="4529185" y="71850"/>
                </a:lnTo>
                <a:lnTo>
                  <a:pt x="4591379" y="64619"/>
                </a:lnTo>
                <a:lnTo>
                  <a:pt x="4634740" y="52546"/>
                </a:lnTo>
                <a:lnTo>
                  <a:pt x="4637838" y="48310"/>
                </a:lnTo>
                <a:lnTo>
                  <a:pt x="4636074" y="44016"/>
                </a:lnTo>
                <a:lnTo>
                  <a:pt x="4590189" y="26840"/>
                </a:lnTo>
                <a:lnTo>
                  <a:pt x="4550803" y="18655"/>
                </a:lnTo>
                <a:lnTo>
                  <a:pt x="4505678" y="11047"/>
                </a:lnTo>
                <a:lnTo>
                  <a:pt x="4458729" y="4246"/>
                </a:lnTo>
                <a:lnTo>
                  <a:pt x="4435794" y="1220"/>
                </a:lnTo>
                <a:lnTo>
                  <a:pt x="4383239" y="0"/>
                </a:lnTo>
                <a:close/>
              </a:path>
            </a:pathLst>
          </a:custGeom>
          <a:solidFill>
            <a:srgbClr val="1F497D"/>
          </a:solidFill>
        </p:spPr>
        <p:txBody>
          <a:bodyPr wrap="square" lIns="0" tIns="0" rIns="0" bIns="0" rtlCol="0">
            <a:spAutoFit/>
          </a:bodyPr>
          <a:lstStyle/>
          <a:p>
            <a:endParaRPr sz="1400">
              <a:solidFill>
                <a:prstClr val="black"/>
              </a:solidFill>
              <a:latin typeface="Calibri"/>
            </a:endParaRPr>
          </a:p>
        </p:txBody>
      </p:sp>
      <p:sp>
        <p:nvSpPr>
          <p:cNvPr id="2" name="Title 1"/>
          <p:cNvSpPr>
            <a:spLocks noGrp="1"/>
          </p:cNvSpPr>
          <p:nvPr>
            <p:ph type="title"/>
          </p:nvPr>
        </p:nvSpPr>
        <p:spPr/>
        <p:txBody>
          <a:bodyPr>
            <a:normAutofit/>
          </a:bodyPr>
          <a:lstStyle/>
          <a:p>
            <a:r>
              <a:rPr lang="en-GB" dirty="0" smtClean="0"/>
              <a:t>ODH case-study</a:t>
            </a:r>
            <a:br>
              <a:rPr lang="en-GB" dirty="0" smtClean="0"/>
            </a:br>
            <a:r>
              <a:rPr lang="en-GB" sz="2400" dirty="0" smtClean="0"/>
              <a:t>Accelerator tunnel</a:t>
            </a:r>
            <a:endParaRPr lang="en-GB" sz="2800" noProof="0" dirty="0"/>
          </a:p>
        </p:txBody>
      </p:sp>
      <p:sp>
        <p:nvSpPr>
          <p:cNvPr id="10" name="Content Placeholder 2"/>
          <p:cNvSpPr>
            <a:spLocks noGrp="1"/>
          </p:cNvSpPr>
          <p:nvPr>
            <p:ph idx="1"/>
          </p:nvPr>
        </p:nvSpPr>
        <p:spPr>
          <a:xfrm>
            <a:off x="467544" y="1484784"/>
            <a:ext cx="8496944" cy="720080"/>
          </a:xfrm>
        </p:spPr>
        <p:txBody>
          <a:bodyPr>
            <a:noAutofit/>
          </a:bodyPr>
          <a:lstStyle/>
          <a:p>
            <a:pPr marL="0" indent="0">
              <a:buNone/>
            </a:pPr>
            <a:r>
              <a:rPr lang="en-GB" b="1" dirty="0" smtClean="0">
                <a:solidFill>
                  <a:srgbClr val="000000"/>
                </a:solidFill>
              </a:rPr>
              <a:t>Case 3: section between 2 exits – 1 smoke extractor*</a:t>
            </a:r>
          </a:p>
        </p:txBody>
      </p:sp>
      <p:pic>
        <p:nvPicPr>
          <p:cNvPr id="47" name="Picture 46" descr="Screen Shot 2015-03-27 at 15.17.07.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142" y="2204864"/>
            <a:ext cx="4063164" cy="2088232"/>
          </a:xfrm>
          <a:prstGeom prst="rect">
            <a:avLst/>
          </a:prstGeom>
          <a:ln>
            <a:noFill/>
          </a:ln>
          <a:effectLst>
            <a:outerShdw blurRad="292100" dist="139700" dir="2700000" algn="tl" rotWithShape="0">
              <a:srgbClr val="333333">
                <a:alpha val="65000"/>
              </a:srgbClr>
            </a:outerShdw>
          </a:effectLst>
        </p:spPr>
      </p:pic>
      <p:cxnSp>
        <p:nvCxnSpPr>
          <p:cNvPr id="48" name="Straight Arrow Connector 47"/>
          <p:cNvCxnSpPr/>
          <p:nvPr/>
        </p:nvCxnSpPr>
        <p:spPr>
          <a:xfrm>
            <a:off x="2051720" y="3491604"/>
            <a:ext cx="900100" cy="435605"/>
          </a:xfrm>
          <a:prstGeom prst="straightConnector1">
            <a:avLst/>
          </a:prstGeom>
          <a:ln w="127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rot="1519656">
            <a:off x="2119145" y="3663245"/>
            <a:ext cx="579005" cy="276999"/>
          </a:xfrm>
          <a:prstGeom prst="rect">
            <a:avLst/>
          </a:prstGeom>
        </p:spPr>
        <p:txBody>
          <a:bodyPr wrap="none">
            <a:spAutoFit/>
          </a:bodyPr>
          <a:lstStyle/>
          <a:p>
            <a:r>
              <a:rPr lang="en-GB" sz="1200" dirty="0" smtClean="0">
                <a:solidFill>
                  <a:srgbClr val="FF0000"/>
                </a:solidFill>
                <a:latin typeface="Calibri"/>
              </a:rPr>
              <a:t>135 m</a:t>
            </a:r>
            <a:endParaRPr lang="en-US" sz="1200" dirty="0">
              <a:solidFill>
                <a:prstClr val="black"/>
              </a:solidFill>
              <a:latin typeface="Calibri"/>
            </a:endParaRPr>
          </a:p>
        </p:txBody>
      </p:sp>
      <p:sp>
        <p:nvSpPr>
          <p:cNvPr id="52" name="Down Arrow 51"/>
          <p:cNvSpPr/>
          <p:nvPr/>
        </p:nvSpPr>
        <p:spPr>
          <a:xfrm rot="6970574">
            <a:off x="3529791" y="3820107"/>
            <a:ext cx="207594" cy="37423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7" name="Straight Arrow Connector 6"/>
          <p:cNvCxnSpPr/>
          <p:nvPr/>
        </p:nvCxnSpPr>
        <p:spPr>
          <a:xfrm flipV="1">
            <a:off x="5091286" y="4725144"/>
            <a:ext cx="0" cy="57606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875262" y="5301208"/>
            <a:ext cx="432048" cy="216024"/>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smtClean="0">
                <a:solidFill>
                  <a:prstClr val="black"/>
                </a:solidFill>
                <a:latin typeface="Calibri"/>
              </a:rPr>
              <a:t>1,2 s</a:t>
            </a:r>
          </a:p>
        </p:txBody>
      </p:sp>
      <p:cxnSp>
        <p:nvCxnSpPr>
          <p:cNvPr id="19" name="Straight Arrow Connector 18"/>
          <p:cNvCxnSpPr/>
          <p:nvPr/>
        </p:nvCxnSpPr>
        <p:spPr>
          <a:xfrm flipV="1">
            <a:off x="5652120" y="4745062"/>
            <a:ext cx="0" cy="34012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5364087" y="5085184"/>
            <a:ext cx="1800201" cy="216024"/>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000" b="1" dirty="0" smtClean="0">
                <a:solidFill>
                  <a:prstClr val="black"/>
                </a:solidFill>
                <a:latin typeface="Calibri"/>
              </a:rPr>
              <a:t>22,3 s </a:t>
            </a:r>
            <a:r>
              <a:rPr lang="en-US" sz="1000" b="1" dirty="0">
                <a:solidFill>
                  <a:prstClr val="black"/>
                </a:solidFill>
                <a:latin typeface="Calibri"/>
              </a:rPr>
              <a:t>after the release started</a:t>
            </a:r>
          </a:p>
        </p:txBody>
      </p:sp>
      <p:sp>
        <p:nvSpPr>
          <p:cNvPr id="11" name="Rectangle 10"/>
          <p:cNvSpPr/>
          <p:nvPr/>
        </p:nvSpPr>
        <p:spPr>
          <a:xfrm>
            <a:off x="5740901" y="5301208"/>
            <a:ext cx="758541" cy="276999"/>
          </a:xfrm>
          <a:prstGeom prst="rect">
            <a:avLst/>
          </a:prstGeom>
        </p:spPr>
        <p:txBody>
          <a:bodyPr wrap="none">
            <a:spAutoFit/>
          </a:bodyPr>
          <a:lstStyle/>
          <a:p>
            <a:r>
              <a:rPr lang="en-US" sz="1200" b="1" dirty="0" smtClean="0">
                <a:solidFill>
                  <a:srgbClr val="FF0000"/>
                </a:solidFill>
                <a:latin typeface="Calibri"/>
              </a:rPr>
              <a:t>02 ≥ 18%</a:t>
            </a:r>
            <a:endParaRPr lang="sv-SE" sz="1200" dirty="0">
              <a:solidFill>
                <a:srgbClr val="FF0000"/>
              </a:solidFill>
              <a:latin typeface="Calibri"/>
            </a:endParaRPr>
          </a:p>
        </p:txBody>
      </p:sp>
      <p:sp>
        <p:nvSpPr>
          <p:cNvPr id="23" name="Rectangle 22"/>
          <p:cNvSpPr/>
          <p:nvPr/>
        </p:nvSpPr>
        <p:spPr>
          <a:xfrm>
            <a:off x="4712015" y="5509260"/>
            <a:ext cx="758541" cy="276999"/>
          </a:xfrm>
          <a:prstGeom prst="rect">
            <a:avLst/>
          </a:prstGeom>
        </p:spPr>
        <p:txBody>
          <a:bodyPr wrap="none">
            <a:spAutoFit/>
          </a:bodyPr>
          <a:lstStyle/>
          <a:p>
            <a:r>
              <a:rPr lang="en-US" sz="1200" b="1" dirty="0" smtClean="0">
                <a:solidFill>
                  <a:srgbClr val="FF0000"/>
                </a:solidFill>
                <a:latin typeface="Calibri"/>
              </a:rPr>
              <a:t>02 &lt; 18%</a:t>
            </a:r>
            <a:endParaRPr lang="sv-SE" sz="1200" dirty="0">
              <a:solidFill>
                <a:srgbClr val="FF0000"/>
              </a:solidFill>
              <a:latin typeface="Calibri"/>
            </a:endParaRPr>
          </a:p>
        </p:txBody>
      </p:sp>
      <p:sp>
        <p:nvSpPr>
          <p:cNvPr id="28" name="Rectangle 27"/>
          <p:cNvSpPr/>
          <p:nvPr/>
        </p:nvSpPr>
        <p:spPr>
          <a:xfrm>
            <a:off x="4716016" y="2708920"/>
            <a:ext cx="1605119" cy="369332"/>
          </a:xfrm>
          <a:prstGeom prst="rect">
            <a:avLst/>
          </a:prstGeom>
        </p:spPr>
        <p:txBody>
          <a:bodyPr wrap="none">
            <a:spAutoFit/>
          </a:bodyPr>
          <a:lstStyle/>
          <a:p>
            <a:r>
              <a:rPr lang="en-GB" dirty="0" smtClean="0">
                <a:solidFill>
                  <a:prstClr val="black"/>
                </a:solidFill>
                <a:latin typeface="Calibri"/>
              </a:rPr>
              <a:t>During release:</a:t>
            </a:r>
            <a:endParaRPr lang="sv-SE" dirty="0">
              <a:solidFill>
                <a:prstClr val="black"/>
              </a:solidFill>
              <a:latin typeface="Calibri"/>
            </a:endParaRPr>
          </a:p>
        </p:txBody>
      </p:sp>
      <p:pic>
        <p:nvPicPr>
          <p:cNvPr id="29" name="Picture 2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31007" y="2708920"/>
            <a:ext cx="1068994" cy="442915"/>
          </a:xfrm>
          <a:prstGeom prst="rect">
            <a:avLst/>
          </a:prstGeom>
          <a:ln w="12700" cap="sq">
            <a:solidFill>
              <a:srgbClr val="000000"/>
            </a:solidFill>
            <a:miter lim="800000"/>
          </a:ln>
          <a:effectLst>
            <a:outerShdw blurRad="57150" dist="50800" dir="2700000" algn="tl" rotWithShape="0">
              <a:srgbClr val="000000">
                <a:alpha val="40000"/>
              </a:srgbClr>
            </a:outerShdw>
          </a:effectLst>
        </p:spPr>
      </p:pic>
      <p:sp>
        <p:nvSpPr>
          <p:cNvPr id="30" name="Rectangle 29"/>
          <p:cNvSpPr/>
          <p:nvPr/>
        </p:nvSpPr>
        <p:spPr>
          <a:xfrm>
            <a:off x="4716016" y="3496568"/>
            <a:ext cx="1450333" cy="369332"/>
          </a:xfrm>
          <a:prstGeom prst="rect">
            <a:avLst/>
          </a:prstGeom>
        </p:spPr>
        <p:txBody>
          <a:bodyPr wrap="none">
            <a:spAutoFit/>
          </a:bodyPr>
          <a:lstStyle/>
          <a:p>
            <a:r>
              <a:rPr lang="en-GB" dirty="0" smtClean="0">
                <a:solidFill>
                  <a:prstClr val="black"/>
                </a:solidFill>
                <a:latin typeface="Calibri"/>
              </a:rPr>
              <a:t>After release:</a:t>
            </a:r>
            <a:endParaRPr lang="sv-SE" dirty="0">
              <a:solidFill>
                <a:prstClr val="black"/>
              </a:solidFill>
              <a:latin typeface="Calibri"/>
            </a:endParaRPr>
          </a:p>
        </p:txBody>
      </p:sp>
      <p:pic>
        <p:nvPicPr>
          <p:cNvPr id="31" name="Picture 3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72277" y="3462990"/>
            <a:ext cx="1893524" cy="436488"/>
          </a:xfrm>
          <a:prstGeom prst="rect">
            <a:avLst/>
          </a:prstGeom>
          <a:ln w="12700" cap="sq">
            <a:solidFill>
              <a:srgbClr val="000000"/>
            </a:solidFill>
            <a:miter lim="800000"/>
          </a:ln>
          <a:effectLst>
            <a:outerShdw blurRad="57150" dist="50800" dir="2700000" algn="tl" rotWithShape="0">
              <a:srgbClr val="000000">
                <a:alpha val="40000"/>
              </a:srgbClr>
            </a:outerShdw>
          </a:effectLst>
        </p:spPr>
      </p:pic>
      <p:sp>
        <p:nvSpPr>
          <p:cNvPr id="3" name="Rectangle 2"/>
          <p:cNvSpPr/>
          <p:nvPr/>
        </p:nvSpPr>
        <p:spPr>
          <a:xfrm>
            <a:off x="-1" y="6581001"/>
            <a:ext cx="4203651" cy="276999"/>
          </a:xfrm>
          <a:prstGeom prst="rect">
            <a:avLst/>
          </a:prstGeom>
        </p:spPr>
        <p:txBody>
          <a:bodyPr wrap="none">
            <a:spAutoFit/>
          </a:bodyPr>
          <a:lstStyle/>
          <a:p>
            <a:r>
              <a:rPr lang="en-GB" sz="1200" dirty="0" smtClean="0">
                <a:solidFill>
                  <a:srgbClr val="000000"/>
                </a:solidFill>
                <a:latin typeface="Calibri"/>
              </a:rPr>
              <a:t>*considering a quasi-immediate trigger of the smoke extraction</a:t>
            </a:r>
            <a:endParaRPr lang="sv-SE" sz="1200" dirty="0">
              <a:solidFill>
                <a:prstClr val="black"/>
              </a:solidFill>
              <a:latin typeface="Calibri"/>
            </a:endParaRPr>
          </a:p>
        </p:txBody>
      </p:sp>
      <p:sp>
        <p:nvSpPr>
          <p:cNvPr id="32" name="Rectangle 31"/>
          <p:cNvSpPr/>
          <p:nvPr/>
        </p:nvSpPr>
        <p:spPr>
          <a:xfrm>
            <a:off x="56141" y="4007224"/>
            <a:ext cx="1923571" cy="285872"/>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800" b="1" dirty="0" smtClean="0">
                <a:solidFill>
                  <a:prstClr val="black"/>
                </a:solidFill>
                <a:latin typeface="Calibri"/>
              </a:rPr>
              <a:t>Volume available: </a:t>
            </a:r>
            <a:r>
              <a:rPr lang="en-US" sz="800" dirty="0" smtClean="0">
                <a:solidFill>
                  <a:prstClr val="black"/>
                </a:solidFill>
                <a:latin typeface="Calibri"/>
              </a:rPr>
              <a:t>992 m3</a:t>
            </a:r>
          </a:p>
          <a:p>
            <a:r>
              <a:rPr lang="en-US" sz="800" b="1" dirty="0" smtClean="0">
                <a:solidFill>
                  <a:prstClr val="black"/>
                </a:solidFill>
                <a:latin typeface="Calibri"/>
              </a:rPr>
              <a:t>Ventilation rate</a:t>
            </a:r>
            <a:r>
              <a:rPr lang="en-US" sz="800" dirty="0" smtClean="0">
                <a:solidFill>
                  <a:prstClr val="black"/>
                </a:solidFill>
                <a:latin typeface="Calibri"/>
              </a:rPr>
              <a:t>: 18 000 m3/h (1,4 ACH)</a:t>
            </a:r>
          </a:p>
        </p:txBody>
      </p:sp>
      <p:sp>
        <p:nvSpPr>
          <p:cNvPr id="24" name="Rettangolo 40"/>
          <p:cNvSpPr/>
          <p:nvPr/>
        </p:nvSpPr>
        <p:spPr>
          <a:xfrm>
            <a:off x="35496" y="4293096"/>
            <a:ext cx="2133191" cy="246221"/>
          </a:xfrm>
          <a:prstGeom prst="rect">
            <a:avLst/>
          </a:prstGeom>
        </p:spPr>
        <p:txBody>
          <a:bodyPr wrap="none">
            <a:spAutoFit/>
          </a:bodyPr>
          <a:lstStyle/>
          <a:p>
            <a:pPr>
              <a:spcBef>
                <a:spcPct val="0"/>
              </a:spcBef>
            </a:pPr>
            <a:r>
              <a:rPr lang="en-GB" sz="1000" cap="all" dirty="0" smtClean="0">
                <a:solidFill>
                  <a:srgbClr val="7F7F7F"/>
                </a:solidFill>
                <a:latin typeface="Calibri"/>
              </a:rPr>
              <a:t>Acknowledgement : N.GAZIS (ESS)</a:t>
            </a:r>
            <a:endParaRPr lang="en-GB" sz="1000" cap="all" dirty="0">
              <a:solidFill>
                <a:srgbClr val="7F7F7F"/>
              </a:solidFill>
              <a:latin typeface="Calibri"/>
            </a:endParaRPr>
          </a:p>
        </p:txBody>
      </p:sp>
    </p:spTree>
    <p:extLst>
      <p:ext uri="{BB962C8B-B14F-4D97-AF65-F5344CB8AC3E}">
        <p14:creationId xmlns:p14="http://schemas.microsoft.com/office/powerpoint/2010/main" val="9383494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grpId="0" nodeType="withEffect">
                                  <p:stCondLst>
                                    <p:cond delay="0"/>
                                  </p:stCondLst>
                                  <p:childTnLst>
                                    <p:animMotion origin="layout" path="M 2.77778E-6 2.96296E-6 L -0.36215 -0.24144 " pathEditMode="relative" ptsTypes="AA">
                                      <p:cBhvr>
                                        <p:cTn id="6" dur="2000" fill="hold"/>
                                        <p:tgtEl>
                                          <p:spTgt spid="5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par>
                                <p:cTn id="12" presetID="10" presetClass="entr" presetSubtype="0" fill="hold" nodeType="with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10"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P spid="52" grpId="0" animBg="1"/>
      <p:bldP spid="18" grpId="0" animBg="1"/>
      <p:bldP spid="20" grpId="0" animBg="1"/>
      <p:bldP spid="11" grpId="0"/>
      <p:bldP spid="23" grpId="0"/>
      <p:bldP spid="28" grpId="0"/>
      <p:bldP spid="30" grpId="0"/>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4" name="Chart 23" title="Oxygen concentration"/>
          <p:cNvGraphicFramePr>
            <a:graphicFrameLocks/>
          </p:cNvGraphicFramePr>
          <p:nvPr>
            <p:extLst>
              <p:ext uri="{D42A27DB-BD31-4B8C-83A1-F6EECF244321}">
                <p14:modId xmlns:p14="http://schemas.microsoft.com/office/powerpoint/2010/main" val="1115658623"/>
              </p:ext>
            </p:extLst>
          </p:nvPr>
        </p:nvGraphicFramePr>
        <p:xfrm>
          <a:off x="3671392" y="3843779"/>
          <a:ext cx="5472608" cy="3047840"/>
        </p:xfrm>
        <a:graphic>
          <a:graphicData uri="http://schemas.openxmlformats.org/drawingml/2006/chart">
            <c:chart xmlns:c="http://schemas.openxmlformats.org/drawingml/2006/chart" xmlns:r="http://schemas.openxmlformats.org/officeDocument/2006/relationships" r:id="rId2"/>
          </a:graphicData>
        </a:graphic>
      </p:graphicFrame>
      <p:sp>
        <p:nvSpPr>
          <p:cNvPr id="17" name="object 8"/>
          <p:cNvSpPr/>
          <p:nvPr/>
        </p:nvSpPr>
        <p:spPr>
          <a:xfrm>
            <a:off x="611560" y="1916832"/>
            <a:ext cx="7632848" cy="216024"/>
          </a:xfrm>
          <a:custGeom>
            <a:avLst/>
            <a:gdLst/>
            <a:ahLst/>
            <a:cxnLst/>
            <a:rect l="l" t="t" r="r" b="b"/>
            <a:pathLst>
              <a:path w="4638040" h="129539">
                <a:moveTo>
                  <a:pt x="4383239" y="0"/>
                </a:moveTo>
                <a:lnTo>
                  <a:pt x="4122925" y="1404"/>
                </a:lnTo>
                <a:lnTo>
                  <a:pt x="245307" y="83452"/>
                </a:lnTo>
                <a:lnTo>
                  <a:pt x="159072" y="87639"/>
                </a:lnTo>
                <a:lnTo>
                  <a:pt x="128970" y="90984"/>
                </a:lnTo>
                <a:lnTo>
                  <a:pt x="98659" y="92908"/>
                </a:lnTo>
                <a:lnTo>
                  <a:pt x="51226" y="96768"/>
                </a:lnTo>
                <a:lnTo>
                  <a:pt x="10323" y="102526"/>
                </a:lnTo>
                <a:lnTo>
                  <a:pt x="0" y="108295"/>
                </a:lnTo>
                <a:lnTo>
                  <a:pt x="2354" y="110218"/>
                </a:lnTo>
                <a:lnTo>
                  <a:pt x="47724" y="119834"/>
                </a:lnTo>
                <a:lnTo>
                  <a:pt x="128970" y="129452"/>
                </a:lnTo>
                <a:lnTo>
                  <a:pt x="4355654" y="80220"/>
                </a:lnTo>
                <a:lnTo>
                  <a:pt x="4435794" y="78157"/>
                </a:lnTo>
                <a:lnTo>
                  <a:pt x="4486634" y="75133"/>
                </a:lnTo>
                <a:lnTo>
                  <a:pt x="4529185" y="71850"/>
                </a:lnTo>
                <a:lnTo>
                  <a:pt x="4591379" y="64619"/>
                </a:lnTo>
                <a:lnTo>
                  <a:pt x="4634740" y="52546"/>
                </a:lnTo>
                <a:lnTo>
                  <a:pt x="4637838" y="48310"/>
                </a:lnTo>
                <a:lnTo>
                  <a:pt x="4636074" y="44016"/>
                </a:lnTo>
                <a:lnTo>
                  <a:pt x="4590189" y="26840"/>
                </a:lnTo>
                <a:lnTo>
                  <a:pt x="4550803" y="18655"/>
                </a:lnTo>
                <a:lnTo>
                  <a:pt x="4505678" y="11047"/>
                </a:lnTo>
                <a:lnTo>
                  <a:pt x="4458729" y="4246"/>
                </a:lnTo>
                <a:lnTo>
                  <a:pt x="4435794" y="1220"/>
                </a:lnTo>
                <a:lnTo>
                  <a:pt x="4383239" y="0"/>
                </a:lnTo>
                <a:close/>
              </a:path>
            </a:pathLst>
          </a:custGeom>
          <a:solidFill>
            <a:srgbClr val="1F497D"/>
          </a:solidFill>
        </p:spPr>
        <p:txBody>
          <a:bodyPr wrap="square" lIns="0" tIns="0" rIns="0" bIns="0" rtlCol="0">
            <a:spAutoFit/>
          </a:bodyPr>
          <a:lstStyle/>
          <a:p>
            <a:endParaRPr sz="1400">
              <a:solidFill>
                <a:prstClr val="black"/>
              </a:solidFill>
              <a:latin typeface="Calibri"/>
            </a:endParaRPr>
          </a:p>
        </p:txBody>
      </p:sp>
      <p:sp>
        <p:nvSpPr>
          <p:cNvPr id="2" name="Title 1"/>
          <p:cNvSpPr>
            <a:spLocks noGrp="1"/>
          </p:cNvSpPr>
          <p:nvPr>
            <p:ph type="title"/>
          </p:nvPr>
        </p:nvSpPr>
        <p:spPr/>
        <p:txBody>
          <a:bodyPr>
            <a:normAutofit/>
          </a:bodyPr>
          <a:lstStyle/>
          <a:p>
            <a:r>
              <a:rPr lang="en-GB" dirty="0" smtClean="0"/>
              <a:t>ODH case-study</a:t>
            </a:r>
            <a:br>
              <a:rPr lang="en-GB" dirty="0" smtClean="0"/>
            </a:br>
            <a:r>
              <a:rPr lang="en-GB" sz="2400" dirty="0" smtClean="0"/>
              <a:t>Accelerator tunnel</a:t>
            </a:r>
            <a:endParaRPr lang="en-GB" sz="2800" noProof="0" dirty="0"/>
          </a:p>
        </p:txBody>
      </p:sp>
      <p:sp>
        <p:nvSpPr>
          <p:cNvPr id="10" name="Content Placeholder 2"/>
          <p:cNvSpPr>
            <a:spLocks noGrp="1"/>
          </p:cNvSpPr>
          <p:nvPr>
            <p:ph idx="1"/>
          </p:nvPr>
        </p:nvSpPr>
        <p:spPr>
          <a:xfrm>
            <a:off x="467544" y="1484784"/>
            <a:ext cx="8496944" cy="720080"/>
          </a:xfrm>
        </p:spPr>
        <p:txBody>
          <a:bodyPr>
            <a:noAutofit/>
          </a:bodyPr>
          <a:lstStyle/>
          <a:p>
            <a:pPr marL="0" indent="0">
              <a:buNone/>
            </a:pPr>
            <a:r>
              <a:rPr lang="en-GB" b="1" dirty="0" smtClean="0">
                <a:solidFill>
                  <a:srgbClr val="000000"/>
                </a:solidFill>
              </a:rPr>
              <a:t>Case 4: section between 2 exits – 2 smoke extractors*</a:t>
            </a:r>
          </a:p>
        </p:txBody>
      </p:sp>
      <p:pic>
        <p:nvPicPr>
          <p:cNvPr id="47" name="Picture 46" descr="Screen Shot 2015-03-27 at 15.17.07.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142" y="2204864"/>
            <a:ext cx="4063164" cy="2088232"/>
          </a:xfrm>
          <a:prstGeom prst="rect">
            <a:avLst/>
          </a:prstGeom>
          <a:ln>
            <a:noFill/>
          </a:ln>
          <a:effectLst>
            <a:outerShdw blurRad="292100" dist="139700" dir="2700000" algn="tl" rotWithShape="0">
              <a:srgbClr val="333333">
                <a:alpha val="65000"/>
              </a:srgbClr>
            </a:outerShdw>
          </a:effectLst>
        </p:spPr>
      </p:pic>
      <p:cxnSp>
        <p:nvCxnSpPr>
          <p:cNvPr id="48" name="Straight Arrow Connector 47"/>
          <p:cNvCxnSpPr/>
          <p:nvPr/>
        </p:nvCxnSpPr>
        <p:spPr>
          <a:xfrm>
            <a:off x="2051720" y="3491604"/>
            <a:ext cx="900100" cy="435605"/>
          </a:xfrm>
          <a:prstGeom prst="straightConnector1">
            <a:avLst/>
          </a:prstGeom>
          <a:ln w="127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rot="1519656">
            <a:off x="2119145" y="3663245"/>
            <a:ext cx="579005" cy="276999"/>
          </a:xfrm>
          <a:prstGeom prst="rect">
            <a:avLst/>
          </a:prstGeom>
        </p:spPr>
        <p:txBody>
          <a:bodyPr wrap="none">
            <a:spAutoFit/>
          </a:bodyPr>
          <a:lstStyle/>
          <a:p>
            <a:r>
              <a:rPr lang="en-GB" sz="1200" dirty="0" smtClean="0">
                <a:solidFill>
                  <a:srgbClr val="FF0000"/>
                </a:solidFill>
                <a:latin typeface="Calibri"/>
              </a:rPr>
              <a:t>135 m</a:t>
            </a:r>
            <a:endParaRPr lang="en-US" sz="1200" dirty="0">
              <a:solidFill>
                <a:prstClr val="black"/>
              </a:solidFill>
              <a:latin typeface="Calibri"/>
            </a:endParaRPr>
          </a:p>
        </p:txBody>
      </p:sp>
      <p:sp>
        <p:nvSpPr>
          <p:cNvPr id="51" name="Rectangle 50"/>
          <p:cNvSpPr/>
          <p:nvPr/>
        </p:nvSpPr>
        <p:spPr>
          <a:xfrm>
            <a:off x="56141" y="4007224"/>
            <a:ext cx="1923571" cy="285872"/>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800" b="1" dirty="0" smtClean="0">
                <a:solidFill>
                  <a:prstClr val="black"/>
                </a:solidFill>
                <a:latin typeface="Calibri"/>
              </a:rPr>
              <a:t>Volume available: </a:t>
            </a:r>
            <a:r>
              <a:rPr lang="en-US" sz="800" dirty="0" smtClean="0">
                <a:solidFill>
                  <a:prstClr val="black"/>
                </a:solidFill>
                <a:latin typeface="Calibri"/>
              </a:rPr>
              <a:t>992 m3</a:t>
            </a:r>
          </a:p>
          <a:p>
            <a:r>
              <a:rPr lang="en-US" sz="800" b="1" dirty="0" smtClean="0">
                <a:solidFill>
                  <a:prstClr val="black"/>
                </a:solidFill>
                <a:latin typeface="Calibri"/>
              </a:rPr>
              <a:t>Ventilation rate</a:t>
            </a:r>
            <a:r>
              <a:rPr lang="en-US" sz="800" dirty="0" smtClean="0">
                <a:solidFill>
                  <a:prstClr val="black"/>
                </a:solidFill>
                <a:latin typeface="Calibri"/>
              </a:rPr>
              <a:t>: 36 000 m3/h (2,8 ACH)</a:t>
            </a:r>
          </a:p>
        </p:txBody>
      </p:sp>
      <p:sp>
        <p:nvSpPr>
          <p:cNvPr id="52" name="Down Arrow 51"/>
          <p:cNvSpPr/>
          <p:nvPr/>
        </p:nvSpPr>
        <p:spPr>
          <a:xfrm rot="6970574">
            <a:off x="3529791" y="3820107"/>
            <a:ext cx="207594" cy="37423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7" name="Straight Arrow Connector 6"/>
          <p:cNvCxnSpPr/>
          <p:nvPr/>
        </p:nvCxnSpPr>
        <p:spPr>
          <a:xfrm flipV="1">
            <a:off x="4815247" y="4692352"/>
            <a:ext cx="0" cy="57606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599223" y="5268416"/>
            <a:ext cx="432048" cy="216024"/>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smtClean="0">
                <a:solidFill>
                  <a:prstClr val="black"/>
                </a:solidFill>
                <a:latin typeface="Calibri"/>
              </a:rPr>
              <a:t>1,2 s</a:t>
            </a:r>
          </a:p>
        </p:txBody>
      </p:sp>
      <p:cxnSp>
        <p:nvCxnSpPr>
          <p:cNvPr id="19" name="Straight Arrow Connector 18"/>
          <p:cNvCxnSpPr/>
          <p:nvPr/>
        </p:nvCxnSpPr>
        <p:spPr>
          <a:xfrm flipV="1">
            <a:off x="5347100" y="4692352"/>
            <a:ext cx="0" cy="34012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5059067" y="5032474"/>
            <a:ext cx="1806437" cy="216024"/>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000" b="1" dirty="0" smtClean="0">
                <a:solidFill>
                  <a:prstClr val="black"/>
                </a:solidFill>
                <a:latin typeface="Calibri"/>
              </a:rPr>
              <a:t>11,5 s after </a:t>
            </a:r>
            <a:r>
              <a:rPr lang="en-US" sz="1000" b="1" dirty="0">
                <a:solidFill>
                  <a:prstClr val="black"/>
                </a:solidFill>
                <a:latin typeface="Calibri"/>
              </a:rPr>
              <a:t>the release started</a:t>
            </a:r>
          </a:p>
        </p:txBody>
      </p:sp>
      <p:sp>
        <p:nvSpPr>
          <p:cNvPr id="11" name="Rectangle 10"/>
          <p:cNvSpPr/>
          <p:nvPr/>
        </p:nvSpPr>
        <p:spPr>
          <a:xfrm>
            <a:off x="5491116" y="5240233"/>
            <a:ext cx="758541" cy="276999"/>
          </a:xfrm>
          <a:prstGeom prst="rect">
            <a:avLst/>
          </a:prstGeom>
        </p:spPr>
        <p:txBody>
          <a:bodyPr wrap="none">
            <a:spAutoFit/>
          </a:bodyPr>
          <a:lstStyle/>
          <a:p>
            <a:r>
              <a:rPr lang="en-US" sz="1200" b="1" dirty="0" smtClean="0">
                <a:solidFill>
                  <a:srgbClr val="FF0000"/>
                </a:solidFill>
                <a:latin typeface="Calibri"/>
              </a:rPr>
              <a:t>02 ≥ 18%</a:t>
            </a:r>
            <a:endParaRPr lang="sv-SE" sz="1200" dirty="0">
              <a:solidFill>
                <a:srgbClr val="FF0000"/>
              </a:solidFill>
              <a:latin typeface="Calibri"/>
            </a:endParaRPr>
          </a:p>
        </p:txBody>
      </p:sp>
      <p:sp>
        <p:nvSpPr>
          <p:cNvPr id="23" name="Rectangle 22"/>
          <p:cNvSpPr/>
          <p:nvPr/>
        </p:nvSpPr>
        <p:spPr>
          <a:xfrm>
            <a:off x="4435976" y="5456257"/>
            <a:ext cx="758541" cy="276999"/>
          </a:xfrm>
          <a:prstGeom prst="rect">
            <a:avLst/>
          </a:prstGeom>
        </p:spPr>
        <p:txBody>
          <a:bodyPr wrap="none">
            <a:spAutoFit/>
          </a:bodyPr>
          <a:lstStyle/>
          <a:p>
            <a:r>
              <a:rPr lang="en-US" sz="1200" b="1" dirty="0" smtClean="0">
                <a:solidFill>
                  <a:srgbClr val="FF0000"/>
                </a:solidFill>
                <a:latin typeface="Calibri"/>
              </a:rPr>
              <a:t>02 &lt; 18%</a:t>
            </a:r>
            <a:endParaRPr lang="sv-SE" sz="1200" dirty="0">
              <a:solidFill>
                <a:srgbClr val="FF0000"/>
              </a:solidFill>
              <a:latin typeface="Calibri"/>
            </a:endParaRPr>
          </a:p>
        </p:txBody>
      </p:sp>
      <p:sp>
        <p:nvSpPr>
          <p:cNvPr id="28" name="Rectangle 27"/>
          <p:cNvSpPr/>
          <p:nvPr/>
        </p:nvSpPr>
        <p:spPr>
          <a:xfrm>
            <a:off x="4716016" y="2708920"/>
            <a:ext cx="1605119" cy="369332"/>
          </a:xfrm>
          <a:prstGeom prst="rect">
            <a:avLst/>
          </a:prstGeom>
        </p:spPr>
        <p:txBody>
          <a:bodyPr wrap="none">
            <a:spAutoFit/>
          </a:bodyPr>
          <a:lstStyle/>
          <a:p>
            <a:r>
              <a:rPr lang="en-GB" dirty="0" smtClean="0">
                <a:solidFill>
                  <a:prstClr val="black"/>
                </a:solidFill>
                <a:latin typeface="Calibri"/>
              </a:rPr>
              <a:t>During release:</a:t>
            </a:r>
            <a:endParaRPr lang="sv-SE" dirty="0">
              <a:solidFill>
                <a:prstClr val="black"/>
              </a:solidFill>
              <a:latin typeface="Calibri"/>
            </a:endParaRPr>
          </a:p>
        </p:txBody>
      </p:sp>
      <p:pic>
        <p:nvPicPr>
          <p:cNvPr id="29" name="Picture 2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31007" y="2708920"/>
            <a:ext cx="1068994" cy="442915"/>
          </a:xfrm>
          <a:prstGeom prst="rect">
            <a:avLst/>
          </a:prstGeom>
          <a:ln w="12700" cap="sq">
            <a:solidFill>
              <a:srgbClr val="000000"/>
            </a:solidFill>
            <a:miter lim="800000"/>
          </a:ln>
          <a:effectLst>
            <a:outerShdw blurRad="57150" dist="50800" dir="2700000" algn="tl" rotWithShape="0">
              <a:srgbClr val="000000">
                <a:alpha val="40000"/>
              </a:srgbClr>
            </a:outerShdw>
          </a:effectLst>
        </p:spPr>
      </p:pic>
      <p:sp>
        <p:nvSpPr>
          <p:cNvPr id="30" name="Rectangle 29"/>
          <p:cNvSpPr/>
          <p:nvPr/>
        </p:nvSpPr>
        <p:spPr>
          <a:xfrm>
            <a:off x="4716016" y="3496568"/>
            <a:ext cx="1450333" cy="369332"/>
          </a:xfrm>
          <a:prstGeom prst="rect">
            <a:avLst/>
          </a:prstGeom>
        </p:spPr>
        <p:txBody>
          <a:bodyPr wrap="none">
            <a:spAutoFit/>
          </a:bodyPr>
          <a:lstStyle/>
          <a:p>
            <a:r>
              <a:rPr lang="en-GB" dirty="0" smtClean="0">
                <a:solidFill>
                  <a:prstClr val="black"/>
                </a:solidFill>
                <a:latin typeface="Calibri"/>
              </a:rPr>
              <a:t>After release:</a:t>
            </a:r>
            <a:endParaRPr lang="sv-SE" dirty="0">
              <a:solidFill>
                <a:prstClr val="black"/>
              </a:solidFill>
              <a:latin typeface="Calibri"/>
            </a:endParaRPr>
          </a:p>
        </p:txBody>
      </p:sp>
      <p:pic>
        <p:nvPicPr>
          <p:cNvPr id="31" name="Picture 3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72277" y="3462990"/>
            <a:ext cx="1893524" cy="436488"/>
          </a:xfrm>
          <a:prstGeom prst="rect">
            <a:avLst/>
          </a:prstGeom>
          <a:ln w="12700" cap="sq">
            <a:solidFill>
              <a:srgbClr val="000000"/>
            </a:solidFill>
            <a:miter lim="800000"/>
          </a:ln>
          <a:effectLst>
            <a:outerShdw blurRad="57150" dist="50800" dir="2700000" algn="tl" rotWithShape="0">
              <a:srgbClr val="000000">
                <a:alpha val="40000"/>
              </a:srgbClr>
            </a:outerShdw>
          </a:effectLst>
        </p:spPr>
      </p:pic>
      <p:sp>
        <p:nvSpPr>
          <p:cNvPr id="3" name="Rectangle 2"/>
          <p:cNvSpPr/>
          <p:nvPr/>
        </p:nvSpPr>
        <p:spPr>
          <a:xfrm>
            <a:off x="-1" y="6581001"/>
            <a:ext cx="4203651" cy="276999"/>
          </a:xfrm>
          <a:prstGeom prst="rect">
            <a:avLst/>
          </a:prstGeom>
        </p:spPr>
        <p:txBody>
          <a:bodyPr wrap="none">
            <a:spAutoFit/>
          </a:bodyPr>
          <a:lstStyle/>
          <a:p>
            <a:r>
              <a:rPr lang="en-GB" sz="1200" dirty="0" smtClean="0">
                <a:solidFill>
                  <a:srgbClr val="000000"/>
                </a:solidFill>
                <a:latin typeface="Calibri"/>
              </a:rPr>
              <a:t>*considering a quasi-immediate trigger of the smoke extraction</a:t>
            </a:r>
            <a:endParaRPr lang="sv-SE" sz="1200" dirty="0">
              <a:solidFill>
                <a:prstClr val="black"/>
              </a:solidFill>
              <a:latin typeface="Calibri"/>
            </a:endParaRPr>
          </a:p>
        </p:txBody>
      </p:sp>
      <p:sp>
        <p:nvSpPr>
          <p:cNvPr id="22" name="Rettangolo 40"/>
          <p:cNvSpPr/>
          <p:nvPr/>
        </p:nvSpPr>
        <p:spPr>
          <a:xfrm>
            <a:off x="35496" y="4334907"/>
            <a:ext cx="2133191" cy="246221"/>
          </a:xfrm>
          <a:prstGeom prst="rect">
            <a:avLst/>
          </a:prstGeom>
        </p:spPr>
        <p:txBody>
          <a:bodyPr wrap="none">
            <a:spAutoFit/>
          </a:bodyPr>
          <a:lstStyle/>
          <a:p>
            <a:pPr>
              <a:spcBef>
                <a:spcPct val="0"/>
              </a:spcBef>
            </a:pPr>
            <a:r>
              <a:rPr lang="en-GB" sz="1000" cap="all" dirty="0" smtClean="0">
                <a:solidFill>
                  <a:srgbClr val="7F7F7F"/>
                </a:solidFill>
                <a:latin typeface="Calibri"/>
              </a:rPr>
              <a:t>Acknowledgement : N.GAZIS (ESS)</a:t>
            </a:r>
            <a:endParaRPr lang="en-GB" sz="1000" cap="all" dirty="0">
              <a:solidFill>
                <a:srgbClr val="7F7F7F"/>
              </a:solidFill>
              <a:latin typeface="Calibri"/>
            </a:endParaRPr>
          </a:p>
        </p:txBody>
      </p:sp>
    </p:spTree>
    <p:extLst>
      <p:ext uri="{BB962C8B-B14F-4D97-AF65-F5344CB8AC3E}">
        <p14:creationId xmlns:p14="http://schemas.microsoft.com/office/powerpoint/2010/main" val="9176092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grpId="0" nodeType="withEffect">
                                  <p:stCondLst>
                                    <p:cond delay="0"/>
                                  </p:stCondLst>
                                  <p:childTnLst>
                                    <p:animMotion origin="layout" path="M 2.77778E-6 2.96296E-6 L -0.36215 -0.24144 " pathEditMode="relative" ptsTypes="AA">
                                      <p:cBhvr>
                                        <p:cTn id="6" dur="2000" fill="hold"/>
                                        <p:tgtEl>
                                          <p:spTgt spid="5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par>
                                <p:cTn id="12" presetID="10" presetClass="entr" presetSubtype="0" fill="hold" nodeType="with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10"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p:bldAsOne/>
      </p:bldGraphic>
      <p:bldP spid="52" grpId="0" animBg="1"/>
      <p:bldP spid="18" grpId="0" animBg="1"/>
      <p:bldP spid="20" grpId="0" animBg="1"/>
      <p:bldP spid="11" grpId="0"/>
      <p:bldP spid="23" grpId="0"/>
      <p:bldP spid="28" grpId="0"/>
      <p:bldP spid="30" grpId="0"/>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4" name="Chart 23" title="Oxygen concentration"/>
          <p:cNvGraphicFramePr>
            <a:graphicFrameLocks/>
          </p:cNvGraphicFramePr>
          <p:nvPr>
            <p:extLst>
              <p:ext uri="{D42A27DB-BD31-4B8C-83A1-F6EECF244321}">
                <p14:modId xmlns:p14="http://schemas.microsoft.com/office/powerpoint/2010/main" val="844142180"/>
              </p:ext>
            </p:extLst>
          </p:nvPr>
        </p:nvGraphicFramePr>
        <p:xfrm>
          <a:off x="3805379" y="3802652"/>
          <a:ext cx="5338621" cy="3148594"/>
        </p:xfrm>
        <a:graphic>
          <a:graphicData uri="http://schemas.openxmlformats.org/drawingml/2006/chart">
            <c:chart xmlns:c="http://schemas.openxmlformats.org/drawingml/2006/chart" xmlns:r="http://schemas.openxmlformats.org/officeDocument/2006/relationships" r:id="rId2"/>
          </a:graphicData>
        </a:graphic>
      </p:graphicFrame>
      <p:sp>
        <p:nvSpPr>
          <p:cNvPr id="17" name="object 8"/>
          <p:cNvSpPr/>
          <p:nvPr/>
        </p:nvSpPr>
        <p:spPr>
          <a:xfrm>
            <a:off x="611560" y="1916832"/>
            <a:ext cx="7632848" cy="216024"/>
          </a:xfrm>
          <a:custGeom>
            <a:avLst/>
            <a:gdLst/>
            <a:ahLst/>
            <a:cxnLst/>
            <a:rect l="l" t="t" r="r" b="b"/>
            <a:pathLst>
              <a:path w="4638040" h="129539">
                <a:moveTo>
                  <a:pt x="4383239" y="0"/>
                </a:moveTo>
                <a:lnTo>
                  <a:pt x="4122925" y="1404"/>
                </a:lnTo>
                <a:lnTo>
                  <a:pt x="245307" y="83452"/>
                </a:lnTo>
                <a:lnTo>
                  <a:pt x="159072" y="87639"/>
                </a:lnTo>
                <a:lnTo>
                  <a:pt x="128970" y="90984"/>
                </a:lnTo>
                <a:lnTo>
                  <a:pt x="98659" y="92908"/>
                </a:lnTo>
                <a:lnTo>
                  <a:pt x="51226" y="96768"/>
                </a:lnTo>
                <a:lnTo>
                  <a:pt x="10323" y="102526"/>
                </a:lnTo>
                <a:lnTo>
                  <a:pt x="0" y="108295"/>
                </a:lnTo>
                <a:lnTo>
                  <a:pt x="2354" y="110218"/>
                </a:lnTo>
                <a:lnTo>
                  <a:pt x="47724" y="119834"/>
                </a:lnTo>
                <a:lnTo>
                  <a:pt x="128970" y="129452"/>
                </a:lnTo>
                <a:lnTo>
                  <a:pt x="4355654" y="80220"/>
                </a:lnTo>
                <a:lnTo>
                  <a:pt x="4435794" y="78157"/>
                </a:lnTo>
                <a:lnTo>
                  <a:pt x="4486634" y="75133"/>
                </a:lnTo>
                <a:lnTo>
                  <a:pt x="4529185" y="71850"/>
                </a:lnTo>
                <a:lnTo>
                  <a:pt x="4591379" y="64619"/>
                </a:lnTo>
                <a:lnTo>
                  <a:pt x="4634740" y="52546"/>
                </a:lnTo>
                <a:lnTo>
                  <a:pt x="4637838" y="48310"/>
                </a:lnTo>
                <a:lnTo>
                  <a:pt x="4636074" y="44016"/>
                </a:lnTo>
                <a:lnTo>
                  <a:pt x="4590189" y="26840"/>
                </a:lnTo>
                <a:lnTo>
                  <a:pt x="4550803" y="18655"/>
                </a:lnTo>
                <a:lnTo>
                  <a:pt x="4505678" y="11047"/>
                </a:lnTo>
                <a:lnTo>
                  <a:pt x="4458729" y="4246"/>
                </a:lnTo>
                <a:lnTo>
                  <a:pt x="4435794" y="1220"/>
                </a:lnTo>
                <a:lnTo>
                  <a:pt x="4383239" y="0"/>
                </a:lnTo>
                <a:close/>
              </a:path>
            </a:pathLst>
          </a:custGeom>
          <a:solidFill>
            <a:srgbClr val="1F497D"/>
          </a:solidFill>
        </p:spPr>
        <p:txBody>
          <a:bodyPr wrap="square" lIns="0" tIns="0" rIns="0" bIns="0" rtlCol="0">
            <a:spAutoFit/>
          </a:bodyPr>
          <a:lstStyle/>
          <a:p>
            <a:endParaRPr sz="1400">
              <a:solidFill>
                <a:prstClr val="black"/>
              </a:solidFill>
              <a:latin typeface="Calibri"/>
            </a:endParaRPr>
          </a:p>
        </p:txBody>
      </p:sp>
      <p:sp>
        <p:nvSpPr>
          <p:cNvPr id="2" name="Title 1"/>
          <p:cNvSpPr>
            <a:spLocks noGrp="1"/>
          </p:cNvSpPr>
          <p:nvPr>
            <p:ph type="title"/>
          </p:nvPr>
        </p:nvSpPr>
        <p:spPr/>
        <p:txBody>
          <a:bodyPr>
            <a:normAutofit/>
          </a:bodyPr>
          <a:lstStyle/>
          <a:p>
            <a:r>
              <a:rPr lang="en-GB" dirty="0" smtClean="0"/>
              <a:t>ODH case-study</a:t>
            </a:r>
            <a:br>
              <a:rPr lang="en-GB" dirty="0" smtClean="0"/>
            </a:br>
            <a:r>
              <a:rPr lang="en-GB" sz="2400" dirty="0" smtClean="0"/>
              <a:t>Accelerator tunnel</a:t>
            </a:r>
            <a:endParaRPr lang="en-GB" sz="2800" noProof="0" dirty="0"/>
          </a:p>
        </p:txBody>
      </p:sp>
      <p:sp>
        <p:nvSpPr>
          <p:cNvPr id="10" name="Content Placeholder 2"/>
          <p:cNvSpPr>
            <a:spLocks noGrp="1"/>
          </p:cNvSpPr>
          <p:nvPr>
            <p:ph idx="1"/>
          </p:nvPr>
        </p:nvSpPr>
        <p:spPr>
          <a:xfrm>
            <a:off x="467544" y="1484784"/>
            <a:ext cx="8496944" cy="720080"/>
          </a:xfrm>
        </p:spPr>
        <p:txBody>
          <a:bodyPr>
            <a:noAutofit/>
          </a:bodyPr>
          <a:lstStyle/>
          <a:p>
            <a:pPr marL="0" indent="0">
              <a:buNone/>
            </a:pPr>
            <a:r>
              <a:rPr lang="en-GB" b="1" dirty="0" smtClean="0">
                <a:solidFill>
                  <a:srgbClr val="000000"/>
                </a:solidFill>
              </a:rPr>
              <a:t>Case 5: section between 2 exits – 1 smoke extractor*</a:t>
            </a:r>
          </a:p>
        </p:txBody>
      </p:sp>
      <p:pic>
        <p:nvPicPr>
          <p:cNvPr id="47" name="Picture 46" descr="Screen Shot 2015-03-27 at 15.17.07.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142" y="2204864"/>
            <a:ext cx="4063164" cy="2088232"/>
          </a:xfrm>
          <a:prstGeom prst="rect">
            <a:avLst/>
          </a:prstGeom>
          <a:ln>
            <a:noFill/>
          </a:ln>
          <a:effectLst>
            <a:outerShdw blurRad="292100" dist="139700" dir="2700000" algn="tl" rotWithShape="0">
              <a:srgbClr val="333333">
                <a:alpha val="65000"/>
              </a:srgbClr>
            </a:outerShdw>
          </a:effectLst>
        </p:spPr>
      </p:pic>
      <p:cxnSp>
        <p:nvCxnSpPr>
          <p:cNvPr id="48" name="Straight Arrow Connector 47"/>
          <p:cNvCxnSpPr/>
          <p:nvPr/>
        </p:nvCxnSpPr>
        <p:spPr>
          <a:xfrm>
            <a:off x="2051720" y="3491604"/>
            <a:ext cx="900100" cy="435605"/>
          </a:xfrm>
          <a:prstGeom prst="straightConnector1">
            <a:avLst/>
          </a:prstGeom>
          <a:ln w="127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rot="1519656">
            <a:off x="2119145" y="3663245"/>
            <a:ext cx="579005" cy="276999"/>
          </a:xfrm>
          <a:prstGeom prst="rect">
            <a:avLst/>
          </a:prstGeom>
        </p:spPr>
        <p:txBody>
          <a:bodyPr wrap="none">
            <a:spAutoFit/>
          </a:bodyPr>
          <a:lstStyle/>
          <a:p>
            <a:r>
              <a:rPr lang="en-GB" sz="1200" dirty="0" smtClean="0">
                <a:solidFill>
                  <a:srgbClr val="FF0000"/>
                </a:solidFill>
                <a:latin typeface="Calibri"/>
              </a:rPr>
              <a:t>135 m</a:t>
            </a:r>
            <a:endParaRPr lang="en-US" sz="1200" dirty="0">
              <a:solidFill>
                <a:prstClr val="black"/>
              </a:solidFill>
              <a:latin typeface="Calibri"/>
            </a:endParaRPr>
          </a:p>
        </p:txBody>
      </p:sp>
      <p:sp>
        <p:nvSpPr>
          <p:cNvPr id="51" name="Rectangle 50"/>
          <p:cNvSpPr/>
          <p:nvPr/>
        </p:nvSpPr>
        <p:spPr>
          <a:xfrm>
            <a:off x="56141" y="4007224"/>
            <a:ext cx="1851563" cy="285872"/>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800" b="1" dirty="0" smtClean="0">
                <a:solidFill>
                  <a:prstClr val="black"/>
                </a:solidFill>
                <a:latin typeface="Calibri"/>
              </a:rPr>
              <a:t>Volume available: </a:t>
            </a:r>
            <a:r>
              <a:rPr lang="en-US" sz="800" dirty="0" smtClean="0">
                <a:solidFill>
                  <a:prstClr val="black"/>
                </a:solidFill>
                <a:latin typeface="Calibri"/>
              </a:rPr>
              <a:t>992 m3</a:t>
            </a:r>
          </a:p>
          <a:p>
            <a:r>
              <a:rPr lang="en-US" sz="800" b="1" dirty="0" smtClean="0">
                <a:solidFill>
                  <a:prstClr val="black"/>
                </a:solidFill>
                <a:latin typeface="Calibri"/>
              </a:rPr>
              <a:t>Ventilation rate</a:t>
            </a:r>
            <a:r>
              <a:rPr lang="en-US" sz="800" dirty="0" smtClean="0">
                <a:solidFill>
                  <a:prstClr val="black"/>
                </a:solidFill>
                <a:latin typeface="Calibri"/>
              </a:rPr>
              <a:t>: 18 000 m3/h (1,4 ACH)</a:t>
            </a:r>
          </a:p>
        </p:txBody>
      </p:sp>
      <p:sp>
        <p:nvSpPr>
          <p:cNvPr id="52" name="Down Arrow 51"/>
          <p:cNvSpPr/>
          <p:nvPr/>
        </p:nvSpPr>
        <p:spPr>
          <a:xfrm rot="6970574">
            <a:off x="3529791" y="3820107"/>
            <a:ext cx="207594" cy="37423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7" name="Straight Arrow Connector 6"/>
          <p:cNvCxnSpPr/>
          <p:nvPr/>
        </p:nvCxnSpPr>
        <p:spPr>
          <a:xfrm flipV="1">
            <a:off x="5075642" y="4692629"/>
            <a:ext cx="0" cy="57606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859618" y="5268693"/>
            <a:ext cx="432048" cy="216024"/>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smtClean="0">
                <a:solidFill>
                  <a:prstClr val="black"/>
                </a:solidFill>
                <a:latin typeface="Calibri"/>
              </a:rPr>
              <a:t>1,2 s</a:t>
            </a:r>
          </a:p>
        </p:txBody>
      </p:sp>
      <p:cxnSp>
        <p:nvCxnSpPr>
          <p:cNvPr id="19" name="Straight Arrow Connector 18"/>
          <p:cNvCxnSpPr/>
          <p:nvPr/>
        </p:nvCxnSpPr>
        <p:spPr>
          <a:xfrm flipV="1">
            <a:off x="8001115" y="4675869"/>
            <a:ext cx="0" cy="34012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7020272" y="5015991"/>
            <a:ext cx="1862919" cy="216024"/>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000" b="1" dirty="0" smtClean="0">
                <a:solidFill>
                  <a:prstClr val="black"/>
                </a:solidFill>
                <a:latin typeface="Calibri"/>
              </a:rPr>
              <a:t>50,5 s after the release started</a:t>
            </a:r>
          </a:p>
        </p:txBody>
      </p:sp>
      <p:sp>
        <p:nvSpPr>
          <p:cNvPr id="11" name="Rectangle 10"/>
          <p:cNvSpPr/>
          <p:nvPr/>
        </p:nvSpPr>
        <p:spPr>
          <a:xfrm>
            <a:off x="7572460" y="5229200"/>
            <a:ext cx="758541" cy="276999"/>
          </a:xfrm>
          <a:prstGeom prst="rect">
            <a:avLst/>
          </a:prstGeom>
        </p:spPr>
        <p:txBody>
          <a:bodyPr wrap="none">
            <a:spAutoFit/>
          </a:bodyPr>
          <a:lstStyle/>
          <a:p>
            <a:r>
              <a:rPr lang="en-US" sz="1200" b="1" dirty="0" smtClean="0">
                <a:solidFill>
                  <a:srgbClr val="FF0000"/>
                </a:solidFill>
                <a:latin typeface="Calibri"/>
              </a:rPr>
              <a:t>02 ≥ 18%</a:t>
            </a:r>
            <a:endParaRPr lang="sv-SE" sz="1200" dirty="0">
              <a:solidFill>
                <a:srgbClr val="FF0000"/>
              </a:solidFill>
              <a:latin typeface="Calibri"/>
            </a:endParaRPr>
          </a:p>
        </p:txBody>
      </p:sp>
      <p:sp>
        <p:nvSpPr>
          <p:cNvPr id="23" name="Rectangle 22"/>
          <p:cNvSpPr/>
          <p:nvPr/>
        </p:nvSpPr>
        <p:spPr>
          <a:xfrm>
            <a:off x="4696371" y="5456257"/>
            <a:ext cx="758541" cy="276999"/>
          </a:xfrm>
          <a:prstGeom prst="rect">
            <a:avLst/>
          </a:prstGeom>
        </p:spPr>
        <p:txBody>
          <a:bodyPr wrap="none">
            <a:spAutoFit/>
          </a:bodyPr>
          <a:lstStyle/>
          <a:p>
            <a:r>
              <a:rPr lang="en-US" sz="1200" b="1" dirty="0" smtClean="0">
                <a:solidFill>
                  <a:srgbClr val="FF0000"/>
                </a:solidFill>
                <a:latin typeface="Calibri"/>
              </a:rPr>
              <a:t>02 &lt; 18%</a:t>
            </a:r>
            <a:endParaRPr lang="sv-SE" sz="1200" dirty="0">
              <a:solidFill>
                <a:srgbClr val="FF0000"/>
              </a:solidFill>
              <a:latin typeface="Calibri"/>
            </a:endParaRPr>
          </a:p>
        </p:txBody>
      </p:sp>
      <p:sp>
        <p:nvSpPr>
          <p:cNvPr id="28" name="Rectangle 27"/>
          <p:cNvSpPr/>
          <p:nvPr/>
        </p:nvSpPr>
        <p:spPr>
          <a:xfrm>
            <a:off x="4716016" y="2708920"/>
            <a:ext cx="1605119" cy="369332"/>
          </a:xfrm>
          <a:prstGeom prst="rect">
            <a:avLst/>
          </a:prstGeom>
        </p:spPr>
        <p:txBody>
          <a:bodyPr wrap="none">
            <a:spAutoFit/>
          </a:bodyPr>
          <a:lstStyle/>
          <a:p>
            <a:r>
              <a:rPr lang="en-GB" dirty="0" smtClean="0">
                <a:solidFill>
                  <a:prstClr val="black"/>
                </a:solidFill>
                <a:latin typeface="Calibri"/>
              </a:rPr>
              <a:t>During release:</a:t>
            </a:r>
            <a:endParaRPr lang="sv-SE" dirty="0">
              <a:solidFill>
                <a:prstClr val="black"/>
              </a:solidFill>
              <a:latin typeface="Calibri"/>
            </a:endParaRPr>
          </a:p>
        </p:txBody>
      </p:sp>
      <p:pic>
        <p:nvPicPr>
          <p:cNvPr id="29" name="Picture 2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31007" y="2708920"/>
            <a:ext cx="1068994" cy="442915"/>
          </a:xfrm>
          <a:prstGeom prst="rect">
            <a:avLst/>
          </a:prstGeom>
          <a:ln w="12700" cap="sq">
            <a:solidFill>
              <a:srgbClr val="000000"/>
            </a:solidFill>
            <a:miter lim="800000"/>
          </a:ln>
          <a:effectLst>
            <a:outerShdw blurRad="57150" dist="50800" dir="2700000" algn="tl" rotWithShape="0">
              <a:srgbClr val="000000">
                <a:alpha val="40000"/>
              </a:srgbClr>
            </a:outerShdw>
          </a:effectLst>
        </p:spPr>
      </p:pic>
      <p:sp>
        <p:nvSpPr>
          <p:cNvPr id="30" name="Rectangle 29"/>
          <p:cNvSpPr/>
          <p:nvPr/>
        </p:nvSpPr>
        <p:spPr>
          <a:xfrm>
            <a:off x="4716016" y="3496568"/>
            <a:ext cx="1450333" cy="369332"/>
          </a:xfrm>
          <a:prstGeom prst="rect">
            <a:avLst/>
          </a:prstGeom>
        </p:spPr>
        <p:txBody>
          <a:bodyPr wrap="none">
            <a:spAutoFit/>
          </a:bodyPr>
          <a:lstStyle/>
          <a:p>
            <a:r>
              <a:rPr lang="en-GB" dirty="0" smtClean="0">
                <a:solidFill>
                  <a:prstClr val="black"/>
                </a:solidFill>
                <a:latin typeface="Calibri"/>
              </a:rPr>
              <a:t>After release:</a:t>
            </a:r>
            <a:endParaRPr lang="sv-SE" dirty="0">
              <a:solidFill>
                <a:prstClr val="black"/>
              </a:solidFill>
              <a:latin typeface="Calibri"/>
            </a:endParaRPr>
          </a:p>
        </p:txBody>
      </p:sp>
      <p:pic>
        <p:nvPicPr>
          <p:cNvPr id="31" name="Picture 3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72277" y="3462990"/>
            <a:ext cx="1893524" cy="436488"/>
          </a:xfrm>
          <a:prstGeom prst="rect">
            <a:avLst/>
          </a:prstGeom>
          <a:ln w="12700" cap="sq">
            <a:solidFill>
              <a:srgbClr val="000000"/>
            </a:solidFill>
            <a:miter lim="800000"/>
          </a:ln>
          <a:effectLst>
            <a:outerShdw blurRad="57150" dist="50800" dir="2700000" algn="tl" rotWithShape="0">
              <a:srgbClr val="000000">
                <a:alpha val="40000"/>
              </a:srgbClr>
            </a:outerShdw>
          </a:effectLst>
        </p:spPr>
      </p:pic>
      <p:sp>
        <p:nvSpPr>
          <p:cNvPr id="3" name="Rectangle 2"/>
          <p:cNvSpPr/>
          <p:nvPr/>
        </p:nvSpPr>
        <p:spPr>
          <a:xfrm>
            <a:off x="-1" y="6581001"/>
            <a:ext cx="3679982" cy="276999"/>
          </a:xfrm>
          <a:prstGeom prst="rect">
            <a:avLst/>
          </a:prstGeom>
        </p:spPr>
        <p:txBody>
          <a:bodyPr wrap="none">
            <a:spAutoFit/>
          </a:bodyPr>
          <a:lstStyle/>
          <a:p>
            <a:r>
              <a:rPr lang="en-GB" sz="1200" dirty="0" smtClean="0">
                <a:solidFill>
                  <a:srgbClr val="000000"/>
                </a:solidFill>
                <a:latin typeface="Calibri"/>
              </a:rPr>
              <a:t>*considering a trigger of the smoke extraction after 30 s</a:t>
            </a:r>
            <a:endParaRPr lang="sv-SE" sz="1200" dirty="0">
              <a:solidFill>
                <a:prstClr val="black"/>
              </a:solidFill>
              <a:latin typeface="Calibri"/>
            </a:endParaRPr>
          </a:p>
        </p:txBody>
      </p:sp>
      <p:sp>
        <p:nvSpPr>
          <p:cNvPr id="22" name="Rettangolo 40"/>
          <p:cNvSpPr/>
          <p:nvPr/>
        </p:nvSpPr>
        <p:spPr>
          <a:xfrm>
            <a:off x="35496" y="4293096"/>
            <a:ext cx="2133191" cy="246221"/>
          </a:xfrm>
          <a:prstGeom prst="rect">
            <a:avLst/>
          </a:prstGeom>
        </p:spPr>
        <p:txBody>
          <a:bodyPr wrap="none">
            <a:spAutoFit/>
          </a:bodyPr>
          <a:lstStyle/>
          <a:p>
            <a:pPr>
              <a:spcBef>
                <a:spcPct val="0"/>
              </a:spcBef>
            </a:pPr>
            <a:r>
              <a:rPr lang="en-GB" sz="1000" cap="all" dirty="0" smtClean="0">
                <a:solidFill>
                  <a:srgbClr val="7F7F7F"/>
                </a:solidFill>
                <a:latin typeface="Calibri"/>
              </a:rPr>
              <a:t>Acknowledgement : N.GAZIS (ESS)</a:t>
            </a:r>
            <a:endParaRPr lang="en-GB" sz="1000" cap="all" dirty="0">
              <a:solidFill>
                <a:srgbClr val="7F7F7F"/>
              </a:solidFill>
              <a:latin typeface="Calibri"/>
            </a:endParaRPr>
          </a:p>
        </p:txBody>
      </p:sp>
    </p:spTree>
    <p:extLst>
      <p:ext uri="{BB962C8B-B14F-4D97-AF65-F5344CB8AC3E}">
        <p14:creationId xmlns:p14="http://schemas.microsoft.com/office/powerpoint/2010/main" val="23678892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grpId="0" nodeType="withEffect">
                                  <p:stCondLst>
                                    <p:cond delay="0"/>
                                  </p:stCondLst>
                                  <p:childTnLst>
                                    <p:animMotion origin="layout" path="M 2.77778E-6 2.96296E-6 L -0.36215 -0.24144 " pathEditMode="relative" ptsTypes="AA">
                                      <p:cBhvr>
                                        <p:cTn id="6" dur="2000" fill="hold"/>
                                        <p:tgtEl>
                                          <p:spTgt spid="5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par>
                                <p:cTn id="12" presetID="10" presetClass="entr" presetSubtype="0" fill="hold" nodeType="with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par>
                                <p:cTn id="43" presetID="10"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p:bldAsOne/>
      </p:bldGraphic>
      <p:bldP spid="52" grpId="0" animBg="1"/>
      <p:bldP spid="18" grpId="0" animBg="1"/>
      <p:bldP spid="20" grpId="0" animBg="1"/>
      <p:bldP spid="11" grpId="0"/>
      <p:bldP spid="23" grpId="0"/>
      <p:bldP spid="28" grpId="0"/>
      <p:bldP spid="30" grpId="0"/>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5" name="Chart 24" title="Oxygen concentration"/>
          <p:cNvGraphicFramePr>
            <a:graphicFrameLocks/>
          </p:cNvGraphicFramePr>
          <p:nvPr>
            <p:extLst>
              <p:ext uri="{D42A27DB-BD31-4B8C-83A1-F6EECF244321}">
                <p14:modId xmlns:p14="http://schemas.microsoft.com/office/powerpoint/2010/main" val="2245156749"/>
              </p:ext>
            </p:extLst>
          </p:nvPr>
        </p:nvGraphicFramePr>
        <p:xfrm>
          <a:off x="3656190" y="3831528"/>
          <a:ext cx="5484951" cy="3054714"/>
        </p:xfrm>
        <a:graphic>
          <a:graphicData uri="http://schemas.openxmlformats.org/drawingml/2006/chart">
            <c:chart xmlns:c="http://schemas.openxmlformats.org/drawingml/2006/chart" xmlns:r="http://schemas.openxmlformats.org/officeDocument/2006/relationships" r:id="rId2"/>
          </a:graphicData>
        </a:graphic>
      </p:graphicFrame>
      <p:sp>
        <p:nvSpPr>
          <p:cNvPr id="17" name="object 8"/>
          <p:cNvSpPr/>
          <p:nvPr/>
        </p:nvSpPr>
        <p:spPr>
          <a:xfrm>
            <a:off x="611560" y="1916832"/>
            <a:ext cx="7632848" cy="216024"/>
          </a:xfrm>
          <a:custGeom>
            <a:avLst/>
            <a:gdLst/>
            <a:ahLst/>
            <a:cxnLst/>
            <a:rect l="l" t="t" r="r" b="b"/>
            <a:pathLst>
              <a:path w="4638040" h="129539">
                <a:moveTo>
                  <a:pt x="4383239" y="0"/>
                </a:moveTo>
                <a:lnTo>
                  <a:pt x="4122925" y="1404"/>
                </a:lnTo>
                <a:lnTo>
                  <a:pt x="245307" y="83452"/>
                </a:lnTo>
                <a:lnTo>
                  <a:pt x="159072" y="87639"/>
                </a:lnTo>
                <a:lnTo>
                  <a:pt x="128970" y="90984"/>
                </a:lnTo>
                <a:lnTo>
                  <a:pt x="98659" y="92908"/>
                </a:lnTo>
                <a:lnTo>
                  <a:pt x="51226" y="96768"/>
                </a:lnTo>
                <a:lnTo>
                  <a:pt x="10323" y="102526"/>
                </a:lnTo>
                <a:lnTo>
                  <a:pt x="0" y="108295"/>
                </a:lnTo>
                <a:lnTo>
                  <a:pt x="2354" y="110218"/>
                </a:lnTo>
                <a:lnTo>
                  <a:pt x="47724" y="119834"/>
                </a:lnTo>
                <a:lnTo>
                  <a:pt x="128970" y="129452"/>
                </a:lnTo>
                <a:lnTo>
                  <a:pt x="4355654" y="80220"/>
                </a:lnTo>
                <a:lnTo>
                  <a:pt x="4435794" y="78157"/>
                </a:lnTo>
                <a:lnTo>
                  <a:pt x="4486634" y="75133"/>
                </a:lnTo>
                <a:lnTo>
                  <a:pt x="4529185" y="71850"/>
                </a:lnTo>
                <a:lnTo>
                  <a:pt x="4591379" y="64619"/>
                </a:lnTo>
                <a:lnTo>
                  <a:pt x="4634740" y="52546"/>
                </a:lnTo>
                <a:lnTo>
                  <a:pt x="4637838" y="48310"/>
                </a:lnTo>
                <a:lnTo>
                  <a:pt x="4636074" y="44016"/>
                </a:lnTo>
                <a:lnTo>
                  <a:pt x="4590189" y="26840"/>
                </a:lnTo>
                <a:lnTo>
                  <a:pt x="4550803" y="18655"/>
                </a:lnTo>
                <a:lnTo>
                  <a:pt x="4505678" y="11047"/>
                </a:lnTo>
                <a:lnTo>
                  <a:pt x="4458729" y="4246"/>
                </a:lnTo>
                <a:lnTo>
                  <a:pt x="4435794" y="1220"/>
                </a:lnTo>
                <a:lnTo>
                  <a:pt x="4383239" y="0"/>
                </a:lnTo>
                <a:close/>
              </a:path>
            </a:pathLst>
          </a:custGeom>
          <a:solidFill>
            <a:srgbClr val="1F497D"/>
          </a:solidFill>
        </p:spPr>
        <p:txBody>
          <a:bodyPr wrap="square" lIns="0" tIns="0" rIns="0" bIns="0" rtlCol="0">
            <a:spAutoFit/>
          </a:bodyPr>
          <a:lstStyle/>
          <a:p>
            <a:endParaRPr sz="1400">
              <a:solidFill>
                <a:prstClr val="black"/>
              </a:solidFill>
              <a:latin typeface="Calibri"/>
            </a:endParaRPr>
          </a:p>
        </p:txBody>
      </p:sp>
      <p:sp>
        <p:nvSpPr>
          <p:cNvPr id="2" name="Title 1"/>
          <p:cNvSpPr>
            <a:spLocks noGrp="1"/>
          </p:cNvSpPr>
          <p:nvPr>
            <p:ph type="title"/>
          </p:nvPr>
        </p:nvSpPr>
        <p:spPr/>
        <p:txBody>
          <a:bodyPr>
            <a:normAutofit/>
          </a:bodyPr>
          <a:lstStyle/>
          <a:p>
            <a:r>
              <a:rPr lang="en-GB" dirty="0" smtClean="0"/>
              <a:t>ODH case-study</a:t>
            </a:r>
            <a:br>
              <a:rPr lang="en-GB" dirty="0" smtClean="0"/>
            </a:br>
            <a:r>
              <a:rPr lang="en-GB" sz="2400" dirty="0" smtClean="0"/>
              <a:t>Accelerator tunnel</a:t>
            </a:r>
            <a:endParaRPr lang="en-GB" sz="2800" noProof="0" dirty="0"/>
          </a:p>
        </p:txBody>
      </p:sp>
      <p:sp>
        <p:nvSpPr>
          <p:cNvPr id="10" name="Content Placeholder 2"/>
          <p:cNvSpPr>
            <a:spLocks noGrp="1"/>
          </p:cNvSpPr>
          <p:nvPr>
            <p:ph idx="1"/>
          </p:nvPr>
        </p:nvSpPr>
        <p:spPr>
          <a:xfrm>
            <a:off x="467544" y="1484784"/>
            <a:ext cx="8496944" cy="720080"/>
          </a:xfrm>
        </p:spPr>
        <p:txBody>
          <a:bodyPr>
            <a:noAutofit/>
          </a:bodyPr>
          <a:lstStyle/>
          <a:p>
            <a:pPr marL="0" indent="0">
              <a:buNone/>
            </a:pPr>
            <a:r>
              <a:rPr lang="en-GB" b="1" dirty="0" smtClean="0">
                <a:solidFill>
                  <a:srgbClr val="000000"/>
                </a:solidFill>
              </a:rPr>
              <a:t>Case 6: section between 2 exits – 2 smoke extractors*</a:t>
            </a:r>
          </a:p>
        </p:txBody>
      </p:sp>
      <p:pic>
        <p:nvPicPr>
          <p:cNvPr id="47" name="Picture 46" descr="Screen Shot 2015-03-27 at 15.17.07.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142" y="2204864"/>
            <a:ext cx="4063164" cy="2088232"/>
          </a:xfrm>
          <a:prstGeom prst="rect">
            <a:avLst/>
          </a:prstGeom>
          <a:ln>
            <a:noFill/>
          </a:ln>
          <a:effectLst>
            <a:outerShdw blurRad="292100" dist="139700" dir="2700000" algn="tl" rotWithShape="0">
              <a:srgbClr val="333333">
                <a:alpha val="65000"/>
              </a:srgbClr>
            </a:outerShdw>
          </a:effectLst>
        </p:spPr>
      </p:pic>
      <p:cxnSp>
        <p:nvCxnSpPr>
          <p:cNvPr id="48" name="Straight Arrow Connector 47"/>
          <p:cNvCxnSpPr/>
          <p:nvPr/>
        </p:nvCxnSpPr>
        <p:spPr>
          <a:xfrm>
            <a:off x="2051720" y="3491604"/>
            <a:ext cx="900100" cy="435605"/>
          </a:xfrm>
          <a:prstGeom prst="straightConnector1">
            <a:avLst/>
          </a:prstGeom>
          <a:ln w="127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rot="1519656">
            <a:off x="2119145" y="3663245"/>
            <a:ext cx="579005" cy="276999"/>
          </a:xfrm>
          <a:prstGeom prst="rect">
            <a:avLst/>
          </a:prstGeom>
        </p:spPr>
        <p:txBody>
          <a:bodyPr wrap="none">
            <a:spAutoFit/>
          </a:bodyPr>
          <a:lstStyle/>
          <a:p>
            <a:r>
              <a:rPr lang="en-GB" sz="1200" dirty="0" smtClean="0">
                <a:solidFill>
                  <a:srgbClr val="FF0000"/>
                </a:solidFill>
                <a:latin typeface="Calibri"/>
              </a:rPr>
              <a:t>135 m</a:t>
            </a:r>
            <a:endParaRPr lang="en-US" sz="1200" dirty="0">
              <a:solidFill>
                <a:prstClr val="black"/>
              </a:solidFill>
              <a:latin typeface="Calibri"/>
            </a:endParaRPr>
          </a:p>
        </p:txBody>
      </p:sp>
      <p:sp>
        <p:nvSpPr>
          <p:cNvPr id="51" name="Rectangle 50"/>
          <p:cNvSpPr/>
          <p:nvPr/>
        </p:nvSpPr>
        <p:spPr>
          <a:xfrm>
            <a:off x="56141" y="4007224"/>
            <a:ext cx="1851563" cy="285872"/>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800" b="1" dirty="0" smtClean="0">
                <a:solidFill>
                  <a:prstClr val="black"/>
                </a:solidFill>
                <a:latin typeface="Calibri"/>
              </a:rPr>
              <a:t>Volume available: </a:t>
            </a:r>
            <a:r>
              <a:rPr lang="en-US" sz="800" dirty="0" smtClean="0">
                <a:solidFill>
                  <a:prstClr val="black"/>
                </a:solidFill>
                <a:latin typeface="Calibri"/>
              </a:rPr>
              <a:t>992 m3</a:t>
            </a:r>
          </a:p>
          <a:p>
            <a:r>
              <a:rPr lang="en-US" sz="800" b="1" dirty="0" smtClean="0">
                <a:solidFill>
                  <a:prstClr val="black"/>
                </a:solidFill>
                <a:latin typeface="Calibri"/>
              </a:rPr>
              <a:t>Ventilation rate</a:t>
            </a:r>
            <a:r>
              <a:rPr lang="en-US" sz="800" dirty="0" smtClean="0">
                <a:solidFill>
                  <a:prstClr val="black"/>
                </a:solidFill>
                <a:latin typeface="Calibri"/>
              </a:rPr>
              <a:t>: 18 000 m3/h (1,4 ACH)</a:t>
            </a:r>
          </a:p>
        </p:txBody>
      </p:sp>
      <p:sp>
        <p:nvSpPr>
          <p:cNvPr id="52" name="Down Arrow 51"/>
          <p:cNvSpPr/>
          <p:nvPr/>
        </p:nvSpPr>
        <p:spPr>
          <a:xfrm rot="6970574">
            <a:off x="3529791" y="3820107"/>
            <a:ext cx="207594" cy="37423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7" name="Straight Arrow Connector 6"/>
          <p:cNvCxnSpPr/>
          <p:nvPr/>
        </p:nvCxnSpPr>
        <p:spPr>
          <a:xfrm flipV="1">
            <a:off x="5075642" y="4692629"/>
            <a:ext cx="0" cy="57606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859618" y="5268693"/>
            <a:ext cx="432048" cy="216024"/>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smtClean="0">
                <a:solidFill>
                  <a:prstClr val="black"/>
                </a:solidFill>
                <a:latin typeface="Calibri"/>
              </a:rPr>
              <a:t>1,2 s</a:t>
            </a:r>
          </a:p>
        </p:txBody>
      </p:sp>
      <p:cxnSp>
        <p:nvCxnSpPr>
          <p:cNvPr id="19" name="Straight Arrow Connector 18"/>
          <p:cNvCxnSpPr/>
          <p:nvPr/>
        </p:nvCxnSpPr>
        <p:spPr>
          <a:xfrm flipV="1">
            <a:off x="7846461" y="4692629"/>
            <a:ext cx="0" cy="34012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865618" y="5032751"/>
            <a:ext cx="1862919" cy="216024"/>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000" b="1" dirty="0" smtClean="0">
                <a:solidFill>
                  <a:prstClr val="black"/>
                </a:solidFill>
                <a:latin typeface="Calibri"/>
              </a:rPr>
              <a:t>40,9 s after the release started</a:t>
            </a:r>
          </a:p>
        </p:txBody>
      </p:sp>
      <p:sp>
        <p:nvSpPr>
          <p:cNvPr id="11" name="Rectangle 10"/>
          <p:cNvSpPr/>
          <p:nvPr/>
        </p:nvSpPr>
        <p:spPr>
          <a:xfrm>
            <a:off x="7417806" y="5234956"/>
            <a:ext cx="758541" cy="276999"/>
          </a:xfrm>
          <a:prstGeom prst="rect">
            <a:avLst/>
          </a:prstGeom>
        </p:spPr>
        <p:txBody>
          <a:bodyPr wrap="none">
            <a:spAutoFit/>
          </a:bodyPr>
          <a:lstStyle/>
          <a:p>
            <a:r>
              <a:rPr lang="en-US" sz="1200" b="1" dirty="0" smtClean="0">
                <a:solidFill>
                  <a:srgbClr val="FF0000"/>
                </a:solidFill>
                <a:latin typeface="Calibri"/>
              </a:rPr>
              <a:t>02 ≥ 18%</a:t>
            </a:r>
            <a:endParaRPr lang="sv-SE" sz="1200" dirty="0">
              <a:solidFill>
                <a:srgbClr val="FF0000"/>
              </a:solidFill>
              <a:latin typeface="Calibri"/>
            </a:endParaRPr>
          </a:p>
        </p:txBody>
      </p:sp>
      <p:sp>
        <p:nvSpPr>
          <p:cNvPr id="23" name="Rectangle 22"/>
          <p:cNvSpPr/>
          <p:nvPr/>
        </p:nvSpPr>
        <p:spPr>
          <a:xfrm>
            <a:off x="4696371" y="5456257"/>
            <a:ext cx="758541" cy="276999"/>
          </a:xfrm>
          <a:prstGeom prst="rect">
            <a:avLst/>
          </a:prstGeom>
        </p:spPr>
        <p:txBody>
          <a:bodyPr wrap="none">
            <a:spAutoFit/>
          </a:bodyPr>
          <a:lstStyle/>
          <a:p>
            <a:r>
              <a:rPr lang="en-US" sz="1200" b="1" dirty="0" smtClean="0">
                <a:solidFill>
                  <a:srgbClr val="FF0000"/>
                </a:solidFill>
                <a:latin typeface="Calibri"/>
              </a:rPr>
              <a:t>02 &lt; 18%</a:t>
            </a:r>
            <a:endParaRPr lang="sv-SE" sz="1200" dirty="0">
              <a:solidFill>
                <a:srgbClr val="FF0000"/>
              </a:solidFill>
              <a:latin typeface="Calibri"/>
            </a:endParaRPr>
          </a:p>
        </p:txBody>
      </p:sp>
      <p:sp>
        <p:nvSpPr>
          <p:cNvPr id="28" name="Rectangle 27"/>
          <p:cNvSpPr/>
          <p:nvPr/>
        </p:nvSpPr>
        <p:spPr>
          <a:xfrm>
            <a:off x="4716016" y="2708920"/>
            <a:ext cx="1605119" cy="369332"/>
          </a:xfrm>
          <a:prstGeom prst="rect">
            <a:avLst/>
          </a:prstGeom>
        </p:spPr>
        <p:txBody>
          <a:bodyPr wrap="none">
            <a:spAutoFit/>
          </a:bodyPr>
          <a:lstStyle/>
          <a:p>
            <a:r>
              <a:rPr lang="en-GB" dirty="0" smtClean="0">
                <a:solidFill>
                  <a:prstClr val="black"/>
                </a:solidFill>
                <a:latin typeface="Calibri"/>
              </a:rPr>
              <a:t>During release:</a:t>
            </a:r>
            <a:endParaRPr lang="sv-SE" dirty="0">
              <a:solidFill>
                <a:prstClr val="black"/>
              </a:solidFill>
              <a:latin typeface="Calibri"/>
            </a:endParaRPr>
          </a:p>
        </p:txBody>
      </p:sp>
      <p:pic>
        <p:nvPicPr>
          <p:cNvPr id="29" name="Picture 2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31007" y="2708920"/>
            <a:ext cx="1068994" cy="442915"/>
          </a:xfrm>
          <a:prstGeom prst="rect">
            <a:avLst/>
          </a:prstGeom>
          <a:ln w="12700" cap="sq">
            <a:solidFill>
              <a:srgbClr val="000000"/>
            </a:solidFill>
            <a:miter lim="800000"/>
          </a:ln>
          <a:effectLst>
            <a:outerShdw blurRad="57150" dist="50800" dir="2700000" algn="tl" rotWithShape="0">
              <a:srgbClr val="000000">
                <a:alpha val="40000"/>
              </a:srgbClr>
            </a:outerShdw>
          </a:effectLst>
        </p:spPr>
      </p:pic>
      <p:sp>
        <p:nvSpPr>
          <p:cNvPr id="30" name="Rectangle 29"/>
          <p:cNvSpPr/>
          <p:nvPr/>
        </p:nvSpPr>
        <p:spPr>
          <a:xfrm>
            <a:off x="4716016" y="3496568"/>
            <a:ext cx="1450333" cy="369332"/>
          </a:xfrm>
          <a:prstGeom prst="rect">
            <a:avLst/>
          </a:prstGeom>
        </p:spPr>
        <p:txBody>
          <a:bodyPr wrap="none">
            <a:spAutoFit/>
          </a:bodyPr>
          <a:lstStyle/>
          <a:p>
            <a:r>
              <a:rPr lang="en-GB" dirty="0" smtClean="0">
                <a:solidFill>
                  <a:prstClr val="black"/>
                </a:solidFill>
                <a:latin typeface="Calibri"/>
              </a:rPr>
              <a:t>After release:</a:t>
            </a:r>
            <a:endParaRPr lang="sv-SE" dirty="0">
              <a:solidFill>
                <a:prstClr val="black"/>
              </a:solidFill>
              <a:latin typeface="Calibri"/>
            </a:endParaRPr>
          </a:p>
        </p:txBody>
      </p:sp>
      <p:pic>
        <p:nvPicPr>
          <p:cNvPr id="31" name="Picture 3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72277" y="3462990"/>
            <a:ext cx="1893524" cy="436488"/>
          </a:xfrm>
          <a:prstGeom prst="rect">
            <a:avLst/>
          </a:prstGeom>
          <a:ln w="12700" cap="sq">
            <a:solidFill>
              <a:srgbClr val="000000"/>
            </a:solidFill>
            <a:miter lim="800000"/>
          </a:ln>
          <a:effectLst>
            <a:outerShdw blurRad="57150" dist="50800" dir="2700000" algn="tl" rotWithShape="0">
              <a:srgbClr val="000000">
                <a:alpha val="40000"/>
              </a:srgbClr>
            </a:outerShdw>
          </a:effectLst>
        </p:spPr>
      </p:pic>
      <p:sp>
        <p:nvSpPr>
          <p:cNvPr id="3" name="Rectangle 2"/>
          <p:cNvSpPr/>
          <p:nvPr/>
        </p:nvSpPr>
        <p:spPr>
          <a:xfrm>
            <a:off x="-1" y="6581001"/>
            <a:ext cx="3679982" cy="276999"/>
          </a:xfrm>
          <a:prstGeom prst="rect">
            <a:avLst/>
          </a:prstGeom>
        </p:spPr>
        <p:txBody>
          <a:bodyPr wrap="none">
            <a:spAutoFit/>
          </a:bodyPr>
          <a:lstStyle/>
          <a:p>
            <a:r>
              <a:rPr lang="en-GB" sz="1200" dirty="0" smtClean="0">
                <a:solidFill>
                  <a:srgbClr val="000000"/>
                </a:solidFill>
                <a:latin typeface="Calibri"/>
              </a:rPr>
              <a:t>*considering a trigger of the smoke extraction after 30 s</a:t>
            </a:r>
            <a:endParaRPr lang="sv-SE" sz="1200" dirty="0">
              <a:solidFill>
                <a:prstClr val="black"/>
              </a:solidFill>
              <a:latin typeface="Calibri"/>
            </a:endParaRPr>
          </a:p>
        </p:txBody>
      </p:sp>
      <p:sp>
        <p:nvSpPr>
          <p:cNvPr id="22" name="Rettangolo 40"/>
          <p:cNvSpPr/>
          <p:nvPr/>
        </p:nvSpPr>
        <p:spPr>
          <a:xfrm>
            <a:off x="35496" y="4293096"/>
            <a:ext cx="2133191" cy="246221"/>
          </a:xfrm>
          <a:prstGeom prst="rect">
            <a:avLst/>
          </a:prstGeom>
        </p:spPr>
        <p:txBody>
          <a:bodyPr wrap="none">
            <a:spAutoFit/>
          </a:bodyPr>
          <a:lstStyle/>
          <a:p>
            <a:pPr>
              <a:spcBef>
                <a:spcPct val="0"/>
              </a:spcBef>
            </a:pPr>
            <a:r>
              <a:rPr lang="en-GB" sz="1000" cap="all" dirty="0" smtClean="0">
                <a:solidFill>
                  <a:srgbClr val="7F7F7F"/>
                </a:solidFill>
                <a:latin typeface="Calibri"/>
              </a:rPr>
              <a:t>Acknowledgement : N.GAZIS (ESS)</a:t>
            </a:r>
            <a:endParaRPr lang="en-GB" sz="1000" cap="all" dirty="0">
              <a:solidFill>
                <a:srgbClr val="7F7F7F"/>
              </a:solidFill>
              <a:latin typeface="Calibri"/>
            </a:endParaRPr>
          </a:p>
        </p:txBody>
      </p:sp>
    </p:spTree>
    <p:extLst>
      <p:ext uri="{BB962C8B-B14F-4D97-AF65-F5344CB8AC3E}">
        <p14:creationId xmlns:p14="http://schemas.microsoft.com/office/powerpoint/2010/main" val="32062405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grpId="0" nodeType="withEffect">
                                  <p:stCondLst>
                                    <p:cond delay="0"/>
                                  </p:stCondLst>
                                  <p:childTnLst>
                                    <p:animMotion origin="layout" path="M 2.77778E-6 2.96296E-6 L -0.36215 -0.24144 " pathEditMode="relative" ptsTypes="AA">
                                      <p:cBhvr>
                                        <p:cTn id="6" dur="2000" fill="hold"/>
                                        <p:tgtEl>
                                          <p:spTgt spid="5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par>
                                <p:cTn id="12" presetID="10" presetClass="entr" presetSubtype="0" fill="hold" nodeType="with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par>
                                <p:cTn id="43" presetID="10"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AsOne/>
      </p:bldGraphic>
      <p:bldP spid="52" grpId="0" animBg="1"/>
      <p:bldP spid="18" grpId="0" animBg="1"/>
      <p:bldP spid="20" grpId="0" animBg="1"/>
      <p:bldP spid="11" grpId="0"/>
      <p:bldP spid="23" grpId="0"/>
      <p:bldP spid="28" grpId="0"/>
      <p:bldP spid="30" grpId="0"/>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object 8"/>
          <p:cNvSpPr/>
          <p:nvPr/>
        </p:nvSpPr>
        <p:spPr>
          <a:xfrm>
            <a:off x="611560" y="1916832"/>
            <a:ext cx="2520280" cy="216024"/>
          </a:xfrm>
          <a:custGeom>
            <a:avLst/>
            <a:gdLst/>
            <a:ahLst/>
            <a:cxnLst/>
            <a:rect l="l" t="t" r="r" b="b"/>
            <a:pathLst>
              <a:path w="4638040" h="129539">
                <a:moveTo>
                  <a:pt x="4383239" y="0"/>
                </a:moveTo>
                <a:lnTo>
                  <a:pt x="4122925" y="1404"/>
                </a:lnTo>
                <a:lnTo>
                  <a:pt x="245307" y="83452"/>
                </a:lnTo>
                <a:lnTo>
                  <a:pt x="159072" y="87639"/>
                </a:lnTo>
                <a:lnTo>
                  <a:pt x="128970" y="90984"/>
                </a:lnTo>
                <a:lnTo>
                  <a:pt x="98659" y="92908"/>
                </a:lnTo>
                <a:lnTo>
                  <a:pt x="51226" y="96768"/>
                </a:lnTo>
                <a:lnTo>
                  <a:pt x="10323" y="102526"/>
                </a:lnTo>
                <a:lnTo>
                  <a:pt x="0" y="108295"/>
                </a:lnTo>
                <a:lnTo>
                  <a:pt x="2354" y="110218"/>
                </a:lnTo>
                <a:lnTo>
                  <a:pt x="47724" y="119834"/>
                </a:lnTo>
                <a:lnTo>
                  <a:pt x="128970" y="129452"/>
                </a:lnTo>
                <a:lnTo>
                  <a:pt x="4355654" y="80220"/>
                </a:lnTo>
                <a:lnTo>
                  <a:pt x="4435794" y="78157"/>
                </a:lnTo>
                <a:lnTo>
                  <a:pt x="4486634" y="75133"/>
                </a:lnTo>
                <a:lnTo>
                  <a:pt x="4529185" y="71850"/>
                </a:lnTo>
                <a:lnTo>
                  <a:pt x="4591379" y="64619"/>
                </a:lnTo>
                <a:lnTo>
                  <a:pt x="4634740" y="52546"/>
                </a:lnTo>
                <a:lnTo>
                  <a:pt x="4637838" y="48310"/>
                </a:lnTo>
                <a:lnTo>
                  <a:pt x="4636074" y="44016"/>
                </a:lnTo>
                <a:lnTo>
                  <a:pt x="4590189" y="26840"/>
                </a:lnTo>
                <a:lnTo>
                  <a:pt x="4550803" y="18655"/>
                </a:lnTo>
                <a:lnTo>
                  <a:pt x="4505678" y="11047"/>
                </a:lnTo>
                <a:lnTo>
                  <a:pt x="4458729" y="4246"/>
                </a:lnTo>
                <a:lnTo>
                  <a:pt x="4435794" y="1220"/>
                </a:lnTo>
                <a:lnTo>
                  <a:pt x="4383239" y="0"/>
                </a:lnTo>
                <a:close/>
              </a:path>
            </a:pathLst>
          </a:custGeom>
          <a:solidFill>
            <a:schemeClr val="tx2"/>
          </a:solidFill>
        </p:spPr>
        <p:txBody>
          <a:bodyPr wrap="square" lIns="0" tIns="0" rIns="0" bIns="0" rtlCol="0">
            <a:spAutoFit/>
          </a:bodyPr>
          <a:lstStyle/>
          <a:p>
            <a:endParaRPr sz="1400">
              <a:solidFill>
                <a:prstClr val="black"/>
              </a:solidFill>
              <a:latin typeface="Calibri"/>
            </a:endParaRPr>
          </a:p>
        </p:txBody>
      </p:sp>
      <p:sp>
        <p:nvSpPr>
          <p:cNvPr id="2" name="Title 1"/>
          <p:cNvSpPr>
            <a:spLocks noGrp="1"/>
          </p:cNvSpPr>
          <p:nvPr>
            <p:ph type="title"/>
          </p:nvPr>
        </p:nvSpPr>
        <p:spPr/>
        <p:txBody>
          <a:bodyPr>
            <a:normAutofit/>
          </a:bodyPr>
          <a:lstStyle/>
          <a:p>
            <a:r>
              <a:rPr lang="en-GB" dirty="0" smtClean="0"/>
              <a:t>ODH case-study</a:t>
            </a:r>
            <a:br>
              <a:rPr lang="en-GB" dirty="0" smtClean="0"/>
            </a:br>
            <a:r>
              <a:rPr lang="en-GB" sz="2400" dirty="0" smtClean="0"/>
              <a:t>Accelerator tunnel</a:t>
            </a:r>
            <a:endParaRPr lang="en-GB" sz="2800" noProof="0" dirty="0"/>
          </a:p>
        </p:txBody>
      </p:sp>
      <p:sp>
        <p:nvSpPr>
          <p:cNvPr id="10" name="Content Placeholder 2"/>
          <p:cNvSpPr>
            <a:spLocks noGrp="1"/>
          </p:cNvSpPr>
          <p:nvPr>
            <p:ph idx="1"/>
          </p:nvPr>
        </p:nvSpPr>
        <p:spPr>
          <a:xfrm>
            <a:off x="467544" y="1484784"/>
            <a:ext cx="8496944" cy="720080"/>
          </a:xfrm>
        </p:spPr>
        <p:txBody>
          <a:bodyPr>
            <a:noAutofit/>
          </a:bodyPr>
          <a:lstStyle/>
          <a:p>
            <a:pPr marL="0" indent="0">
              <a:buNone/>
            </a:pPr>
            <a:r>
              <a:rPr lang="en-GB" b="1" dirty="0" smtClean="0">
                <a:solidFill>
                  <a:srgbClr val="000000"/>
                </a:solidFill>
              </a:rPr>
              <a:t>Summary table</a:t>
            </a:r>
          </a:p>
        </p:txBody>
      </p:sp>
      <p:graphicFrame>
        <p:nvGraphicFramePr>
          <p:cNvPr id="4" name="Table 3"/>
          <p:cNvGraphicFramePr>
            <a:graphicFrameLocks noGrp="1"/>
          </p:cNvGraphicFramePr>
          <p:nvPr>
            <p:extLst>
              <p:ext uri="{D42A27DB-BD31-4B8C-83A1-F6EECF244321}">
                <p14:modId xmlns:p14="http://schemas.microsoft.com/office/powerpoint/2010/main" val="2894599446"/>
              </p:ext>
            </p:extLst>
          </p:nvPr>
        </p:nvGraphicFramePr>
        <p:xfrm>
          <a:off x="323528" y="2276873"/>
          <a:ext cx="8568951" cy="4145262"/>
        </p:xfrm>
        <a:graphic>
          <a:graphicData uri="http://schemas.openxmlformats.org/drawingml/2006/table">
            <a:tbl>
              <a:tblPr firstRow="1" bandRow="1">
                <a:tableStyleId>{5FD0F851-EC5A-4D38-B0AD-8093EC10F338}</a:tableStyleId>
              </a:tblPr>
              <a:tblGrid>
                <a:gridCol w="1048001"/>
                <a:gridCol w="1972708"/>
                <a:gridCol w="1731163"/>
                <a:gridCol w="1869589"/>
                <a:gridCol w="1947490"/>
              </a:tblGrid>
              <a:tr h="579102">
                <a:tc>
                  <a:txBody>
                    <a:bodyPr/>
                    <a:lstStyle/>
                    <a:p>
                      <a:pPr algn="ctr"/>
                      <a:r>
                        <a:rPr lang="en-US" dirty="0" smtClean="0"/>
                        <a:t>Case</a:t>
                      </a:r>
                    </a:p>
                  </a:txBody>
                  <a:tcPr anchor="ctr"/>
                </a:tc>
                <a:tc>
                  <a:txBody>
                    <a:bodyPr/>
                    <a:lstStyle/>
                    <a:p>
                      <a:pPr algn="ctr"/>
                      <a:r>
                        <a:rPr lang="en-US" dirty="0" smtClean="0"/>
                        <a:t>Length of the</a:t>
                      </a:r>
                      <a:r>
                        <a:rPr lang="en-US" baseline="0" dirty="0" smtClean="0"/>
                        <a:t> tunnel</a:t>
                      </a:r>
                      <a:endParaRPr lang="en-US" dirty="0"/>
                    </a:p>
                  </a:txBody>
                  <a:tcPr anchor="ctr"/>
                </a:tc>
                <a:tc>
                  <a:txBody>
                    <a:bodyPr/>
                    <a:lstStyle/>
                    <a:p>
                      <a:pPr algn="ctr"/>
                      <a:r>
                        <a:rPr lang="en-US" dirty="0" smtClean="0"/>
                        <a:t>Ventilation system</a:t>
                      </a:r>
                      <a:endParaRPr lang="en-US" dirty="0"/>
                    </a:p>
                  </a:txBody>
                  <a:tcPr anchor="ctr"/>
                </a:tc>
                <a:tc>
                  <a:txBody>
                    <a:bodyPr/>
                    <a:lstStyle/>
                    <a:p>
                      <a:pPr algn="ctr"/>
                      <a:r>
                        <a:rPr lang="en-US" dirty="0" smtClean="0"/>
                        <a:t>Trigger time</a:t>
                      </a:r>
                      <a:endParaRPr 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Time needed to reach 18%</a:t>
                      </a:r>
                      <a:r>
                        <a:rPr lang="en-US" baseline="0" dirty="0" smtClean="0"/>
                        <a:t> O2</a:t>
                      </a:r>
                      <a:endParaRPr lang="en-US" dirty="0" smtClean="0"/>
                    </a:p>
                  </a:txBody>
                  <a:tcPr anchor="ctr"/>
                </a:tc>
              </a:tr>
              <a:tr h="330916">
                <a:tc>
                  <a:txBody>
                    <a:bodyPr/>
                    <a:lstStyle/>
                    <a:p>
                      <a:pPr algn="ctr"/>
                      <a:r>
                        <a:rPr lang="en-US" dirty="0" smtClean="0"/>
                        <a:t>1</a:t>
                      </a:r>
                      <a:endParaRPr lang="en-US" dirty="0"/>
                    </a:p>
                  </a:txBody>
                  <a:tcPr anchor="ctr"/>
                </a:tc>
                <a:tc>
                  <a:txBody>
                    <a:bodyPr/>
                    <a:lstStyle/>
                    <a:p>
                      <a:pPr algn="ctr"/>
                      <a:r>
                        <a:rPr lang="en-US" baseline="0" dirty="0" smtClean="0"/>
                        <a:t>600 m</a:t>
                      </a:r>
                      <a:endParaRPr lang="en-US" dirty="0"/>
                    </a:p>
                  </a:txBody>
                  <a:tcPr anchor="ctr"/>
                </a:tc>
                <a:tc>
                  <a:txBody>
                    <a:bodyPr/>
                    <a:lstStyle/>
                    <a:p>
                      <a:pPr algn="ctr"/>
                      <a:r>
                        <a:rPr lang="en-US" dirty="0" smtClean="0"/>
                        <a:t>Normal</a:t>
                      </a:r>
                      <a:endParaRPr lang="en-US" dirty="0"/>
                    </a:p>
                  </a:txBody>
                  <a:tcPr anchor="ctr"/>
                </a:tc>
                <a:tc>
                  <a:txBody>
                    <a:bodyPr/>
                    <a:lstStyle/>
                    <a:p>
                      <a:pPr algn="ctr"/>
                      <a:r>
                        <a:rPr lang="en-US" dirty="0" smtClean="0"/>
                        <a:t>N/A</a:t>
                      </a:r>
                      <a:endParaRPr lang="en-US" dirty="0"/>
                    </a:p>
                  </a:txBody>
                  <a:tcPr anchor="ctr"/>
                </a:tc>
                <a:tc>
                  <a:txBody>
                    <a:bodyPr/>
                    <a:lstStyle/>
                    <a:p>
                      <a:pPr algn="ctr"/>
                      <a:r>
                        <a:rPr lang="en-US" dirty="0" smtClean="0"/>
                        <a:t>Always above 18%</a:t>
                      </a:r>
                      <a:endParaRPr lang="en-US" dirty="0"/>
                    </a:p>
                  </a:txBody>
                  <a:tcPr anchor="ctr"/>
                </a:tc>
              </a:tr>
              <a:tr h="579102">
                <a:tc>
                  <a:txBody>
                    <a:bodyPr/>
                    <a:lstStyle/>
                    <a:p>
                      <a:pPr algn="ctr"/>
                      <a:r>
                        <a:rPr lang="en-US" dirty="0" smtClean="0"/>
                        <a:t>2</a:t>
                      </a:r>
                      <a:endParaRPr lang="en-US" dirty="0"/>
                    </a:p>
                  </a:txBody>
                  <a:tcPr anchor="ctr"/>
                </a:tc>
                <a:tc>
                  <a:txBody>
                    <a:bodyPr/>
                    <a:lstStyle/>
                    <a:p>
                      <a:pPr algn="ctr"/>
                      <a:r>
                        <a:rPr lang="en-US" dirty="0" smtClean="0"/>
                        <a:t>135 m</a:t>
                      </a:r>
                      <a:endParaRPr lang="en-US" dirty="0"/>
                    </a:p>
                  </a:txBody>
                  <a:tcPr anchor="ctr"/>
                </a:tc>
                <a:tc>
                  <a:txBody>
                    <a:bodyPr/>
                    <a:lstStyle/>
                    <a:p>
                      <a:pPr algn="ctr"/>
                      <a:r>
                        <a:rPr lang="en-US" dirty="0" smtClean="0"/>
                        <a:t>Normal</a:t>
                      </a:r>
                      <a:endParaRPr 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N</a:t>
                      </a:r>
                      <a:r>
                        <a:rPr lang="en-US" smtClean="0"/>
                        <a:t>/A</a:t>
                      </a:r>
                      <a:endParaRPr lang="en-US" dirty="0" smtClean="0"/>
                    </a:p>
                  </a:txBody>
                  <a:tcPr anchor="ctr"/>
                </a:tc>
                <a:tc>
                  <a:txBody>
                    <a:bodyPr/>
                    <a:lstStyle/>
                    <a:p>
                      <a:pPr algn="ctr"/>
                      <a:r>
                        <a:rPr lang="en-US" dirty="0" smtClean="0">
                          <a:solidFill>
                            <a:srgbClr val="FF0000"/>
                          </a:solidFill>
                        </a:rPr>
                        <a:t>31,2 s</a:t>
                      </a:r>
                      <a:endParaRPr lang="en-US" dirty="0">
                        <a:solidFill>
                          <a:srgbClr val="FF0000"/>
                        </a:solidFill>
                      </a:endParaRPr>
                    </a:p>
                  </a:txBody>
                  <a:tcPr anchor="ctr"/>
                </a:tc>
              </a:tr>
              <a:tr h="579102">
                <a:tc>
                  <a:txBody>
                    <a:bodyPr/>
                    <a:lstStyle/>
                    <a:p>
                      <a:pPr algn="ctr"/>
                      <a:r>
                        <a:rPr lang="en-US" dirty="0" smtClean="0"/>
                        <a:t>3</a:t>
                      </a:r>
                      <a:endParaRPr lang="en-US" dirty="0"/>
                    </a:p>
                  </a:txBody>
                  <a:tcPr anchor="ctr"/>
                </a:tc>
                <a:tc>
                  <a:txBody>
                    <a:bodyPr/>
                    <a:lstStyle/>
                    <a:p>
                      <a:pPr algn="ctr"/>
                      <a:r>
                        <a:rPr lang="en-US" dirty="0" smtClean="0"/>
                        <a:t>135 m</a:t>
                      </a:r>
                      <a:endParaRPr lang="en-US" dirty="0"/>
                    </a:p>
                  </a:txBody>
                  <a:tcPr anchor="ctr"/>
                </a:tc>
                <a:tc>
                  <a:txBody>
                    <a:bodyPr/>
                    <a:lstStyle/>
                    <a:p>
                      <a:pPr algn="ctr"/>
                      <a:r>
                        <a:rPr lang="en-US" dirty="0" smtClean="0"/>
                        <a:t>1 smoke extractor</a:t>
                      </a:r>
                      <a:endParaRPr lang="en-US" dirty="0"/>
                    </a:p>
                  </a:txBody>
                  <a:tcPr anchor="ctr"/>
                </a:tc>
                <a:tc>
                  <a:txBody>
                    <a:bodyPr/>
                    <a:lstStyle/>
                    <a:p>
                      <a:pPr algn="ctr"/>
                      <a:r>
                        <a:rPr lang="en-US" dirty="0" smtClean="0"/>
                        <a:t>immediate</a:t>
                      </a:r>
                      <a:endParaRPr 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22,3 s</a:t>
                      </a:r>
                    </a:p>
                  </a:txBody>
                  <a:tcPr anchor="ctr"/>
                </a:tc>
              </a:tr>
              <a:tr h="579102">
                <a:tc>
                  <a:txBody>
                    <a:bodyPr/>
                    <a:lstStyle/>
                    <a:p>
                      <a:pPr algn="ctr"/>
                      <a:r>
                        <a:rPr lang="en-US" dirty="0" smtClean="0"/>
                        <a:t>4</a:t>
                      </a:r>
                      <a:endParaRPr lang="en-US" dirty="0"/>
                    </a:p>
                  </a:txBody>
                  <a:tcPr anchor="ctr"/>
                </a:tc>
                <a:tc>
                  <a:txBody>
                    <a:bodyPr/>
                    <a:lstStyle/>
                    <a:p>
                      <a:pPr algn="ctr"/>
                      <a:r>
                        <a:rPr lang="en-US" dirty="0" smtClean="0"/>
                        <a:t>135 m</a:t>
                      </a:r>
                      <a:endParaRPr 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2 smoke extractors</a:t>
                      </a:r>
                    </a:p>
                  </a:txBody>
                  <a:tcPr anchor="ctr"/>
                </a:tc>
                <a:tc>
                  <a:txBody>
                    <a:bodyPr/>
                    <a:lstStyle/>
                    <a:p>
                      <a:pPr algn="ctr"/>
                      <a:r>
                        <a:rPr lang="en-US" dirty="0" smtClean="0"/>
                        <a:t>immediate</a:t>
                      </a:r>
                      <a:endParaRPr lang="en-US" dirty="0"/>
                    </a:p>
                  </a:txBody>
                  <a:tcPr anchor="ctr"/>
                </a:tc>
                <a:tc>
                  <a:txBody>
                    <a:bodyPr/>
                    <a:lstStyle/>
                    <a:p>
                      <a:pPr algn="ctr"/>
                      <a:r>
                        <a:rPr lang="en-US" dirty="0" smtClean="0">
                          <a:solidFill>
                            <a:srgbClr val="FF0000"/>
                          </a:solidFill>
                        </a:rPr>
                        <a:t>11,5</a:t>
                      </a:r>
                      <a:r>
                        <a:rPr lang="en-US" baseline="0" dirty="0" smtClean="0">
                          <a:solidFill>
                            <a:srgbClr val="FF0000"/>
                          </a:solidFill>
                        </a:rPr>
                        <a:t> s</a:t>
                      </a:r>
                      <a:endParaRPr lang="en-US" dirty="0">
                        <a:solidFill>
                          <a:srgbClr val="FF0000"/>
                        </a:solidFill>
                      </a:endParaRPr>
                    </a:p>
                  </a:txBody>
                  <a:tcPr anchor="ctr"/>
                </a:tc>
              </a:tr>
              <a:tr h="579102">
                <a:tc>
                  <a:txBody>
                    <a:bodyPr/>
                    <a:lstStyle/>
                    <a:p>
                      <a:pPr algn="ctr"/>
                      <a:r>
                        <a:rPr lang="en-US" dirty="0" smtClean="0"/>
                        <a:t>5</a:t>
                      </a:r>
                      <a:endParaRPr lang="en-US" dirty="0"/>
                    </a:p>
                  </a:txBody>
                  <a:tcPr anchor="ctr"/>
                </a:tc>
                <a:tc>
                  <a:txBody>
                    <a:bodyPr/>
                    <a:lstStyle/>
                    <a:p>
                      <a:pPr algn="ctr"/>
                      <a:r>
                        <a:rPr lang="en-US" dirty="0" smtClean="0"/>
                        <a:t>135 m</a:t>
                      </a:r>
                      <a:endParaRPr lang="en-US" dirty="0"/>
                    </a:p>
                  </a:txBody>
                  <a:tcPr anchor="ctr"/>
                </a:tc>
                <a:tc>
                  <a:txBody>
                    <a:bodyPr/>
                    <a:lstStyle/>
                    <a:p>
                      <a:pPr algn="ctr"/>
                      <a:r>
                        <a:rPr lang="en-US" dirty="0" smtClean="0"/>
                        <a:t>1 smoke extractor</a:t>
                      </a:r>
                      <a:endParaRPr lang="en-US" dirty="0"/>
                    </a:p>
                  </a:txBody>
                  <a:tcPr anchor="ctr"/>
                </a:tc>
                <a:tc>
                  <a:txBody>
                    <a:bodyPr/>
                    <a:lstStyle/>
                    <a:p>
                      <a:pPr algn="ctr"/>
                      <a:r>
                        <a:rPr lang="en-US" dirty="0" smtClean="0"/>
                        <a:t>After 30 s</a:t>
                      </a:r>
                      <a:endParaRPr lang="en-US" dirty="0"/>
                    </a:p>
                  </a:txBody>
                  <a:tcPr anchor="ctr"/>
                </a:tc>
                <a:tc>
                  <a:txBody>
                    <a:bodyPr/>
                    <a:lstStyle/>
                    <a:p>
                      <a:pPr algn="ctr"/>
                      <a:r>
                        <a:rPr lang="en-US" dirty="0" smtClean="0">
                          <a:solidFill>
                            <a:srgbClr val="FF0000"/>
                          </a:solidFill>
                        </a:rPr>
                        <a:t>50,5 s</a:t>
                      </a:r>
                      <a:endParaRPr lang="en-US" dirty="0">
                        <a:solidFill>
                          <a:srgbClr val="FF0000"/>
                        </a:solidFill>
                      </a:endParaRPr>
                    </a:p>
                  </a:txBody>
                  <a:tcPr anchor="ctr"/>
                </a:tc>
              </a:tr>
              <a:tr h="589996">
                <a:tc>
                  <a:txBody>
                    <a:bodyPr/>
                    <a:lstStyle/>
                    <a:p>
                      <a:pPr algn="ctr"/>
                      <a:r>
                        <a:rPr lang="en-US" dirty="0" smtClean="0"/>
                        <a:t>6</a:t>
                      </a:r>
                      <a:endParaRPr lang="en-US" dirty="0"/>
                    </a:p>
                  </a:txBody>
                  <a:tcPr anchor="ctr"/>
                </a:tc>
                <a:tc>
                  <a:txBody>
                    <a:bodyPr/>
                    <a:lstStyle/>
                    <a:p>
                      <a:pPr algn="ctr"/>
                      <a:r>
                        <a:rPr lang="en-US" dirty="0" smtClean="0"/>
                        <a:t>135 m</a:t>
                      </a:r>
                      <a:endParaRPr 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2 smoke extractors</a:t>
                      </a:r>
                    </a:p>
                  </a:txBody>
                  <a:tcPr anchor="ctr"/>
                </a:tc>
                <a:tc>
                  <a:txBody>
                    <a:bodyPr/>
                    <a:lstStyle/>
                    <a:p>
                      <a:pPr algn="ctr"/>
                      <a:r>
                        <a:rPr lang="en-US" dirty="0" smtClean="0"/>
                        <a:t>After 30 s</a:t>
                      </a:r>
                      <a:endParaRPr lang="en-US" dirty="0"/>
                    </a:p>
                  </a:txBody>
                  <a:tcPr anchor="ctr"/>
                </a:tc>
                <a:tc>
                  <a:txBody>
                    <a:bodyPr/>
                    <a:lstStyle/>
                    <a:p>
                      <a:pPr algn="ctr"/>
                      <a:r>
                        <a:rPr lang="en-US" dirty="0" smtClean="0">
                          <a:solidFill>
                            <a:srgbClr val="FF0000"/>
                          </a:solidFill>
                        </a:rPr>
                        <a:t>40,9 s</a:t>
                      </a:r>
                      <a:endParaRPr lang="en-US" dirty="0">
                        <a:solidFill>
                          <a:srgbClr val="FF0000"/>
                        </a:solidFill>
                      </a:endParaRPr>
                    </a:p>
                  </a:txBody>
                  <a:tcPr anchor="ctr"/>
                </a:tc>
              </a:tr>
            </a:tbl>
          </a:graphicData>
        </a:graphic>
      </p:graphicFrame>
      <p:sp>
        <p:nvSpPr>
          <p:cNvPr id="3" name="Rectangle 2"/>
          <p:cNvSpPr/>
          <p:nvPr/>
        </p:nvSpPr>
        <p:spPr>
          <a:xfrm>
            <a:off x="323528" y="3861048"/>
            <a:ext cx="8568952" cy="1296144"/>
          </a:xfrm>
          <a:prstGeom prst="rect">
            <a:avLst/>
          </a:prstGeom>
          <a:solidFill>
            <a:schemeClr val="accent1">
              <a:alpha val="9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solidFill>
                  <a:prstClr val="white"/>
                </a:solidFill>
                <a:latin typeface="Calibri"/>
              </a:rPr>
              <a:t>NOT REALISTIC</a:t>
            </a:r>
            <a:endParaRPr lang="en-US" sz="4000" dirty="0">
              <a:solidFill>
                <a:prstClr val="white"/>
              </a:solidFill>
              <a:latin typeface="Calibri"/>
            </a:endParaRPr>
          </a:p>
        </p:txBody>
      </p:sp>
    </p:spTree>
    <p:extLst>
      <p:ext uri="{BB962C8B-B14F-4D97-AF65-F5344CB8AC3E}">
        <p14:creationId xmlns:p14="http://schemas.microsoft.com/office/powerpoint/2010/main" val="32566622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ODH Safety process</a:t>
            </a:r>
            <a:br>
              <a:rPr lang="en-GB" dirty="0"/>
            </a:br>
            <a:r>
              <a:rPr lang="en-GB" sz="2400" dirty="0" smtClean="0"/>
              <a:t>Preliminary ODH assessment</a:t>
            </a:r>
            <a:endParaRPr lang="en-GB" sz="2400" noProof="0" dirty="0"/>
          </a:p>
        </p:txBody>
      </p:sp>
      <p:pic>
        <p:nvPicPr>
          <p:cNvPr id="15" name="Picture 14" descr="Screen Shot 2015-03-27 at 15.17.07.png"/>
          <p:cNvPicPr>
            <a:picLocks noChangeAspect="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23528" y="2060848"/>
            <a:ext cx="8534919" cy="4386456"/>
          </a:xfrm>
          <a:prstGeom prst="rect">
            <a:avLst/>
          </a:prstGeom>
        </p:spPr>
      </p:pic>
      <p:sp>
        <p:nvSpPr>
          <p:cNvPr id="37" name="Content Placeholder 2"/>
          <p:cNvSpPr>
            <a:spLocks noGrp="1"/>
          </p:cNvSpPr>
          <p:nvPr>
            <p:ph idx="1"/>
          </p:nvPr>
        </p:nvSpPr>
        <p:spPr>
          <a:xfrm>
            <a:off x="467544" y="1988840"/>
            <a:ext cx="3600400" cy="648072"/>
          </a:xfrm>
        </p:spPr>
        <p:txBody>
          <a:bodyPr>
            <a:normAutofit/>
          </a:bodyPr>
          <a:lstStyle/>
          <a:p>
            <a:pPr marL="0" indent="0">
              <a:buNone/>
            </a:pPr>
            <a:r>
              <a:rPr lang="en-GB" sz="2400" b="1" dirty="0" smtClean="0">
                <a:solidFill>
                  <a:schemeClr val="tx1"/>
                </a:solidFill>
              </a:rPr>
              <a:t>Method n°1 </a:t>
            </a:r>
            <a:r>
              <a:rPr lang="en-GB" sz="1800" b="1" dirty="0" smtClean="0">
                <a:solidFill>
                  <a:schemeClr val="tx1"/>
                </a:solidFill>
              </a:rPr>
              <a:t>(CERN approach)</a:t>
            </a:r>
          </a:p>
        </p:txBody>
      </p:sp>
      <p:sp>
        <p:nvSpPr>
          <p:cNvPr id="42" name="object 8"/>
          <p:cNvSpPr/>
          <p:nvPr/>
        </p:nvSpPr>
        <p:spPr>
          <a:xfrm>
            <a:off x="460488" y="2362991"/>
            <a:ext cx="3456384" cy="216025"/>
          </a:xfrm>
          <a:custGeom>
            <a:avLst/>
            <a:gdLst/>
            <a:ahLst/>
            <a:cxnLst/>
            <a:rect l="l" t="t" r="r" b="b"/>
            <a:pathLst>
              <a:path w="4638040" h="129539">
                <a:moveTo>
                  <a:pt x="4383239" y="0"/>
                </a:moveTo>
                <a:lnTo>
                  <a:pt x="4122925" y="1404"/>
                </a:lnTo>
                <a:lnTo>
                  <a:pt x="245307" y="83452"/>
                </a:lnTo>
                <a:lnTo>
                  <a:pt x="159072" y="87639"/>
                </a:lnTo>
                <a:lnTo>
                  <a:pt x="128970" y="90984"/>
                </a:lnTo>
                <a:lnTo>
                  <a:pt x="98659" y="92908"/>
                </a:lnTo>
                <a:lnTo>
                  <a:pt x="51226" y="96768"/>
                </a:lnTo>
                <a:lnTo>
                  <a:pt x="10323" y="102526"/>
                </a:lnTo>
                <a:lnTo>
                  <a:pt x="0" y="108295"/>
                </a:lnTo>
                <a:lnTo>
                  <a:pt x="2354" y="110218"/>
                </a:lnTo>
                <a:lnTo>
                  <a:pt x="47724" y="119834"/>
                </a:lnTo>
                <a:lnTo>
                  <a:pt x="128970" y="129452"/>
                </a:lnTo>
                <a:lnTo>
                  <a:pt x="4355654" y="80220"/>
                </a:lnTo>
                <a:lnTo>
                  <a:pt x="4435794" y="78157"/>
                </a:lnTo>
                <a:lnTo>
                  <a:pt x="4486634" y="75133"/>
                </a:lnTo>
                <a:lnTo>
                  <a:pt x="4529185" y="71850"/>
                </a:lnTo>
                <a:lnTo>
                  <a:pt x="4591379" y="64619"/>
                </a:lnTo>
                <a:lnTo>
                  <a:pt x="4634740" y="52546"/>
                </a:lnTo>
                <a:lnTo>
                  <a:pt x="4637838" y="48310"/>
                </a:lnTo>
                <a:lnTo>
                  <a:pt x="4636074" y="44016"/>
                </a:lnTo>
                <a:lnTo>
                  <a:pt x="4590189" y="26840"/>
                </a:lnTo>
                <a:lnTo>
                  <a:pt x="4550803" y="18655"/>
                </a:lnTo>
                <a:lnTo>
                  <a:pt x="4505678" y="11047"/>
                </a:lnTo>
                <a:lnTo>
                  <a:pt x="4458729" y="4246"/>
                </a:lnTo>
                <a:lnTo>
                  <a:pt x="4435794" y="1220"/>
                </a:lnTo>
                <a:lnTo>
                  <a:pt x="4383239" y="0"/>
                </a:lnTo>
                <a:close/>
              </a:path>
            </a:pathLst>
          </a:custGeom>
          <a:solidFill>
            <a:schemeClr val="tx2"/>
          </a:solidFill>
        </p:spPr>
        <p:txBody>
          <a:bodyPr wrap="square" lIns="0" tIns="0" rIns="0" bIns="0" rtlCol="0">
            <a:spAutoFit/>
          </a:bodyPr>
          <a:lstStyle/>
          <a:p>
            <a:endParaRPr sz="1400">
              <a:solidFill>
                <a:prstClr val="black"/>
              </a:solidFill>
              <a:latin typeface="Calibri"/>
            </a:endParaRPr>
          </a:p>
        </p:txBody>
      </p:sp>
      <p:sp>
        <p:nvSpPr>
          <p:cNvPr id="6" name="Content Placeholder 2"/>
          <p:cNvSpPr txBox="1">
            <a:spLocks/>
          </p:cNvSpPr>
          <p:nvPr/>
        </p:nvSpPr>
        <p:spPr>
          <a:xfrm>
            <a:off x="395536" y="2636912"/>
            <a:ext cx="8496944" cy="12961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2000" b="1" dirty="0" smtClean="0">
                <a:solidFill>
                  <a:prstClr val="black"/>
                </a:solidFill>
                <a:latin typeface="Calibri"/>
              </a:rPr>
              <a:t>Objective: </a:t>
            </a:r>
            <a:r>
              <a:rPr lang="en-GB" sz="2000" dirty="0" smtClean="0">
                <a:solidFill>
                  <a:prstClr val="black"/>
                </a:solidFill>
                <a:latin typeface="Calibri"/>
              </a:rPr>
              <a:t>assess in a simple way consequences of the full loss of an </a:t>
            </a:r>
            <a:r>
              <a:rPr lang="en-GB" sz="2000" dirty="0" err="1" smtClean="0">
                <a:solidFill>
                  <a:prstClr val="black"/>
                </a:solidFill>
                <a:latin typeface="Calibri"/>
              </a:rPr>
              <a:t>asphyxiant</a:t>
            </a:r>
            <a:r>
              <a:rPr lang="en-GB" sz="2000" dirty="0" smtClean="0">
                <a:solidFill>
                  <a:prstClr val="black"/>
                </a:solidFill>
                <a:latin typeface="Calibri"/>
              </a:rPr>
              <a:t> fluid in a given volume </a:t>
            </a:r>
            <a:r>
              <a:rPr lang="en-GB" sz="2000" u="sng" dirty="0" smtClean="0">
                <a:solidFill>
                  <a:prstClr val="black"/>
                </a:solidFill>
                <a:latin typeface="Calibri"/>
              </a:rPr>
              <a:t>without considering </a:t>
            </a:r>
            <a:r>
              <a:rPr lang="en-GB" sz="2000" dirty="0" smtClean="0">
                <a:solidFill>
                  <a:prstClr val="black"/>
                </a:solidFill>
                <a:latin typeface="Calibri"/>
              </a:rPr>
              <a:t>any ventilation and time parameter</a:t>
            </a:r>
          </a:p>
        </p:txBody>
      </p:sp>
      <p:pic>
        <p:nvPicPr>
          <p:cNvPr id="3" name="Picture 2" descr="Screen Shot 2015-03-30 at 08.57.05.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15440" y="3429000"/>
            <a:ext cx="5552904" cy="3319264"/>
          </a:xfrm>
          <a:prstGeom prst="rect">
            <a:avLst/>
          </a:prstGeom>
        </p:spPr>
      </p:pic>
      <p:sp>
        <p:nvSpPr>
          <p:cNvPr id="8" name="Oval 7"/>
          <p:cNvSpPr/>
          <p:nvPr/>
        </p:nvSpPr>
        <p:spPr>
          <a:xfrm>
            <a:off x="2115440" y="3861048"/>
            <a:ext cx="1872208" cy="503335"/>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5" name="Straight Arrow Connector 4"/>
          <p:cNvCxnSpPr/>
          <p:nvPr/>
        </p:nvCxnSpPr>
        <p:spPr>
          <a:xfrm>
            <a:off x="1611384" y="4105296"/>
            <a:ext cx="72008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Content Placeholder 2"/>
          <p:cNvSpPr txBox="1">
            <a:spLocks/>
          </p:cNvSpPr>
          <p:nvPr/>
        </p:nvSpPr>
        <p:spPr>
          <a:xfrm>
            <a:off x="251520" y="3933056"/>
            <a:ext cx="1433104" cy="28803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1200" dirty="0" smtClean="0">
                <a:solidFill>
                  <a:prstClr val="black"/>
                </a:solidFill>
                <a:latin typeface="Calibri"/>
              </a:rPr>
              <a:t>Room parameters</a:t>
            </a:r>
          </a:p>
        </p:txBody>
      </p:sp>
      <p:sp>
        <p:nvSpPr>
          <p:cNvPr id="12" name="Oval 11"/>
          <p:cNvSpPr/>
          <p:nvPr/>
        </p:nvSpPr>
        <p:spPr>
          <a:xfrm>
            <a:off x="2222728" y="4559960"/>
            <a:ext cx="1368152" cy="503335"/>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13" name="Straight Arrow Connector 12"/>
          <p:cNvCxnSpPr/>
          <p:nvPr/>
        </p:nvCxnSpPr>
        <p:spPr>
          <a:xfrm>
            <a:off x="1676336" y="4819768"/>
            <a:ext cx="72008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Content Placeholder 2"/>
          <p:cNvSpPr txBox="1">
            <a:spLocks/>
          </p:cNvSpPr>
          <p:nvPr/>
        </p:nvSpPr>
        <p:spPr>
          <a:xfrm>
            <a:off x="459256" y="4653136"/>
            <a:ext cx="1289088" cy="3600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1200" dirty="0" smtClean="0">
                <a:solidFill>
                  <a:prstClr val="black"/>
                </a:solidFill>
                <a:latin typeface="Calibri"/>
              </a:rPr>
              <a:t>Fluid parameters</a:t>
            </a:r>
          </a:p>
        </p:txBody>
      </p:sp>
      <p:sp>
        <p:nvSpPr>
          <p:cNvPr id="16" name="Oval 15"/>
          <p:cNvSpPr/>
          <p:nvPr/>
        </p:nvSpPr>
        <p:spPr>
          <a:xfrm>
            <a:off x="2763512" y="5359104"/>
            <a:ext cx="1152128" cy="590176"/>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17" name="Straight Arrow Connector 16"/>
          <p:cNvCxnSpPr/>
          <p:nvPr/>
        </p:nvCxnSpPr>
        <p:spPr>
          <a:xfrm>
            <a:off x="1827408" y="5661248"/>
            <a:ext cx="1152128"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8" name="Content Placeholder 2"/>
          <p:cNvSpPr txBox="1">
            <a:spLocks/>
          </p:cNvSpPr>
          <p:nvPr/>
        </p:nvSpPr>
        <p:spPr>
          <a:xfrm>
            <a:off x="251520" y="5249906"/>
            <a:ext cx="1568832" cy="5553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1100" dirty="0" smtClean="0">
                <a:solidFill>
                  <a:prstClr val="black"/>
                </a:solidFill>
                <a:latin typeface="Calibri"/>
              </a:rPr>
              <a:t>O2 concentration </a:t>
            </a:r>
          </a:p>
          <a:p>
            <a:pPr marL="0" indent="0" algn="ctr">
              <a:spcBef>
                <a:spcPts val="0"/>
              </a:spcBef>
              <a:buFont typeface="Arial" panose="020B0604020202020204" pitchFamily="34" charset="0"/>
              <a:buNone/>
            </a:pPr>
            <a:r>
              <a:rPr lang="en-GB" sz="900" dirty="0" smtClean="0">
                <a:solidFill>
                  <a:prstClr val="black"/>
                </a:solidFill>
                <a:latin typeface="Calibri"/>
              </a:rPr>
              <a:t>(perfect mixture)</a:t>
            </a:r>
          </a:p>
          <a:p>
            <a:pPr marL="0" indent="0" algn="ctr">
              <a:spcBef>
                <a:spcPts val="0"/>
              </a:spcBef>
              <a:buFont typeface="Arial" panose="020B0604020202020204" pitchFamily="34" charset="0"/>
              <a:buNone/>
            </a:pPr>
            <a:r>
              <a:rPr lang="en-GB" sz="1100" dirty="0" smtClean="0">
                <a:solidFill>
                  <a:prstClr val="black"/>
                </a:solidFill>
                <a:latin typeface="Calibri"/>
              </a:rPr>
              <a:t>+</a:t>
            </a:r>
          </a:p>
          <a:p>
            <a:pPr marL="0" indent="0" algn="ctr">
              <a:spcBef>
                <a:spcPts val="0"/>
              </a:spcBef>
              <a:buFont typeface="Arial" panose="020B0604020202020204" pitchFamily="34" charset="0"/>
              <a:buNone/>
            </a:pPr>
            <a:r>
              <a:rPr lang="en-GB" sz="1100" dirty="0">
                <a:solidFill>
                  <a:prstClr val="black"/>
                </a:solidFill>
                <a:latin typeface="Calibri"/>
              </a:rPr>
              <a:t>Height of the gas layer </a:t>
            </a:r>
            <a:endParaRPr lang="en-GB" sz="1100" dirty="0" smtClean="0">
              <a:solidFill>
                <a:prstClr val="black"/>
              </a:solidFill>
              <a:latin typeface="Calibri"/>
            </a:endParaRPr>
          </a:p>
          <a:p>
            <a:pPr marL="0" indent="0" algn="ctr">
              <a:spcBef>
                <a:spcPts val="0"/>
              </a:spcBef>
              <a:buFont typeface="Arial" panose="020B0604020202020204" pitchFamily="34" charset="0"/>
              <a:buNone/>
            </a:pPr>
            <a:r>
              <a:rPr lang="en-GB" sz="900" dirty="0" smtClean="0">
                <a:solidFill>
                  <a:prstClr val="black"/>
                </a:solidFill>
                <a:latin typeface="Calibri"/>
              </a:rPr>
              <a:t>(stratification)</a:t>
            </a:r>
          </a:p>
        </p:txBody>
      </p:sp>
      <p:sp>
        <p:nvSpPr>
          <p:cNvPr id="28" name="Oval 27"/>
          <p:cNvSpPr/>
          <p:nvPr/>
        </p:nvSpPr>
        <p:spPr>
          <a:xfrm>
            <a:off x="3411584" y="6237312"/>
            <a:ext cx="1152128" cy="431327"/>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29" name="Straight Arrow Connector 28"/>
          <p:cNvCxnSpPr/>
          <p:nvPr/>
        </p:nvCxnSpPr>
        <p:spPr>
          <a:xfrm>
            <a:off x="1755400" y="6453336"/>
            <a:ext cx="1872208" cy="1411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 name="Content Placeholder 2"/>
          <p:cNvSpPr txBox="1">
            <a:spLocks/>
          </p:cNvSpPr>
          <p:nvPr/>
        </p:nvSpPr>
        <p:spPr>
          <a:xfrm>
            <a:off x="459256" y="6179416"/>
            <a:ext cx="1361096" cy="5553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1200" dirty="0" smtClean="0">
                <a:solidFill>
                  <a:prstClr val="black"/>
                </a:solidFill>
                <a:latin typeface="Calibri"/>
              </a:rPr>
              <a:t>ODH Level</a:t>
            </a:r>
          </a:p>
          <a:p>
            <a:pPr marL="0" indent="0" algn="ctr">
              <a:buFont typeface="Arial" panose="020B0604020202020204" pitchFamily="34" charset="0"/>
              <a:buNone/>
            </a:pPr>
            <a:r>
              <a:rPr lang="en-GB" sz="1000" dirty="0" smtClean="0">
                <a:solidFill>
                  <a:prstClr val="black"/>
                </a:solidFill>
                <a:latin typeface="Calibri"/>
              </a:rPr>
              <a:t>(O2≥18% </a:t>
            </a:r>
            <a:r>
              <a:rPr lang="en-GB" sz="1000" b="1" dirty="0" smtClean="0">
                <a:solidFill>
                  <a:prstClr val="black"/>
                </a:solidFill>
                <a:latin typeface="Calibri"/>
              </a:rPr>
              <a:t>OR</a:t>
            </a:r>
            <a:r>
              <a:rPr lang="en-GB" sz="1000" dirty="0" smtClean="0">
                <a:solidFill>
                  <a:prstClr val="black"/>
                </a:solidFill>
                <a:latin typeface="Calibri"/>
              </a:rPr>
              <a:t> O2&lt;18%)</a:t>
            </a:r>
            <a:endParaRPr lang="en-GB" sz="600" dirty="0" smtClean="0">
              <a:solidFill>
                <a:prstClr val="black"/>
              </a:solidFill>
              <a:latin typeface="Calibri"/>
            </a:endParaRPr>
          </a:p>
        </p:txBody>
      </p:sp>
    </p:spTree>
    <p:extLst>
      <p:ext uri="{BB962C8B-B14F-4D97-AF65-F5344CB8AC3E}">
        <p14:creationId xmlns:p14="http://schemas.microsoft.com/office/powerpoint/2010/main" val="26112444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par>
                                <p:cTn id="41" presetID="10"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2" grpId="0" animBg="1"/>
      <p:bldP spid="14" grpId="0"/>
      <p:bldP spid="16" grpId="0" animBg="1"/>
      <p:bldP spid="18" grpId="0"/>
      <p:bldP spid="28" grpId="0" animBg="1"/>
      <p:bldP spid="30" grpId="0"/>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Picture 14" descr="Screen Shot 2015-03-27 at 15.17.07.png"/>
          <p:cNvPicPr>
            <a:picLocks noChangeAspect="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23528" y="2060848"/>
            <a:ext cx="8534919" cy="4386456"/>
          </a:xfrm>
          <a:prstGeom prst="rect">
            <a:avLst/>
          </a:prstGeom>
        </p:spPr>
      </p:pic>
      <p:pic>
        <p:nvPicPr>
          <p:cNvPr id="4" name="Picture 3" descr="Screen Shot 2015-03-30 at 09.18.5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83768" y="3284984"/>
            <a:ext cx="4674795" cy="3456384"/>
          </a:xfrm>
          <a:prstGeom prst="rect">
            <a:avLst/>
          </a:prstGeom>
        </p:spPr>
      </p:pic>
      <p:sp>
        <p:nvSpPr>
          <p:cNvPr id="2" name="Title 1"/>
          <p:cNvSpPr>
            <a:spLocks noGrp="1"/>
          </p:cNvSpPr>
          <p:nvPr>
            <p:ph type="title"/>
          </p:nvPr>
        </p:nvSpPr>
        <p:spPr/>
        <p:txBody>
          <a:bodyPr>
            <a:normAutofit/>
          </a:bodyPr>
          <a:lstStyle/>
          <a:p>
            <a:r>
              <a:rPr lang="en-GB" dirty="0">
                <a:solidFill>
                  <a:prstClr val="white"/>
                </a:solidFill>
              </a:rPr>
              <a:t>ODH Safety process</a:t>
            </a:r>
            <a:br>
              <a:rPr lang="en-GB" dirty="0">
                <a:solidFill>
                  <a:prstClr val="white"/>
                </a:solidFill>
              </a:rPr>
            </a:br>
            <a:r>
              <a:rPr lang="en-GB" sz="2400" dirty="0">
                <a:solidFill>
                  <a:prstClr val="white"/>
                </a:solidFill>
              </a:rPr>
              <a:t>Preliminary ODH assessment</a:t>
            </a:r>
            <a:endParaRPr lang="en-GB" sz="2700" noProof="0" dirty="0"/>
          </a:p>
        </p:txBody>
      </p:sp>
      <p:sp>
        <p:nvSpPr>
          <p:cNvPr id="37" name="Content Placeholder 2"/>
          <p:cNvSpPr>
            <a:spLocks noGrp="1"/>
          </p:cNvSpPr>
          <p:nvPr>
            <p:ph idx="1"/>
          </p:nvPr>
        </p:nvSpPr>
        <p:spPr>
          <a:xfrm>
            <a:off x="467544" y="1988840"/>
            <a:ext cx="3744416" cy="648072"/>
          </a:xfrm>
        </p:spPr>
        <p:txBody>
          <a:bodyPr>
            <a:normAutofit/>
          </a:bodyPr>
          <a:lstStyle/>
          <a:p>
            <a:pPr marL="0" indent="0">
              <a:buNone/>
            </a:pPr>
            <a:r>
              <a:rPr lang="en-GB" sz="2400" b="1" dirty="0" smtClean="0">
                <a:solidFill>
                  <a:schemeClr val="tx1"/>
                </a:solidFill>
              </a:rPr>
              <a:t>Method n°2 </a:t>
            </a:r>
            <a:r>
              <a:rPr lang="en-GB" sz="1800" b="1" dirty="0" smtClean="0">
                <a:solidFill>
                  <a:schemeClr val="tx1"/>
                </a:solidFill>
              </a:rPr>
              <a:t>(</a:t>
            </a:r>
            <a:r>
              <a:rPr lang="en-GB" sz="1800" b="1" dirty="0" err="1" smtClean="0">
                <a:solidFill>
                  <a:schemeClr val="tx1"/>
                </a:solidFill>
              </a:rPr>
              <a:t>Fermilab</a:t>
            </a:r>
            <a:r>
              <a:rPr lang="en-GB" sz="1800" b="1" dirty="0" smtClean="0">
                <a:solidFill>
                  <a:schemeClr val="tx1"/>
                </a:solidFill>
              </a:rPr>
              <a:t> approach)</a:t>
            </a:r>
          </a:p>
        </p:txBody>
      </p:sp>
      <p:sp>
        <p:nvSpPr>
          <p:cNvPr id="42" name="object 8"/>
          <p:cNvSpPr/>
          <p:nvPr/>
        </p:nvSpPr>
        <p:spPr>
          <a:xfrm>
            <a:off x="460488" y="2362991"/>
            <a:ext cx="3456384" cy="216025"/>
          </a:xfrm>
          <a:custGeom>
            <a:avLst/>
            <a:gdLst/>
            <a:ahLst/>
            <a:cxnLst/>
            <a:rect l="l" t="t" r="r" b="b"/>
            <a:pathLst>
              <a:path w="4638040" h="129539">
                <a:moveTo>
                  <a:pt x="4383239" y="0"/>
                </a:moveTo>
                <a:lnTo>
                  <a:pt x="4122925" y="1404"/>
                </a:lnTo>
                <a:lnTo>
                  <a:pt x="245307" y="83452"/>
                </a:lnTo>
                <a:lnTo>
                  <a:pt x="159072" y="87639"/>
                </a:lnTo>
                <a:lnTo>
                  <a:pt x="128970" y="90984"/>
                </a:lnTo>
                <a:lnTo>
                  <a:pt x="98659" y="92908"/>
                </a:lnTo>
                <a:lnTo>
                  <a:pt x="51226" y="96768"/>
                </a:lnTo>
                <a:lnTo>
                  <a:pt x="10323" y="102526"/>
                </a:lnTo>
                <a:lnTo>
                  <a:pt x="0" y="108295"/>
                </a:lnTo>
                <a:lnTo>
                  <a:pt x="2354" y="110218"/>
                </a:lnTo>
                <a:lnTo>
                  <a:pt x="47724" y="119834"/>
                </a:lnTo>
                <a:lnTo>
                  <a:pt x="128970" y="129452"/>
                </a:lnTo>
                <a:lnTo>
                  <a:pt x="4355654" y="80220"/>
                </a:lnTo>
                <a:lnTo>
                  <a:pt x="4435794" y="78157"/>
                </a:lnTo>
                <a:lnTo>
                  <a:pt x="4486634" y="75133"/>
                </a:lnTo>
                <a:lnTo>
                  <a:pt x="4529185" y="71850"/>
                </a:lnTo>
                <a:lnTo>
                  <a:pt x="4591379" y="64619"/>
                </a:lnTo>
                <a:lnTo>
                  <a:pt x="4634740" y="52546"/>
                </a:lnTo>
                <a:lnTo>
                  <a:pt x="4637838" y="48310"/>
                </a:lnTo>
                <a:lnTo>
                  <a:pt x="4636074" y="44016"/>
                </a:lnTo>
                <a:lnTo>
                  <a:pt x="4590189" y="26840"/>
                </a:lnTo>
                <a:lnTo>
                  <a:pt x="4550803" y="18655"/>
                </a:lnTo>
                <a:lnTo>
                  <a:pt x="4505678" y="11047"/>
                </a:lnTo>
                <a:lnTo>
                  <a:pt x="4458729" y="4246"/>
                </a:lnTo>
                <a:lnTo>
                  <a:pt x="4435794" y="1220"/>
                </a:lnTo>
                <a:lnTo>
                  <a:pt x="4383239" y="0"/>
                </a:lnTo>
                <a:close/>
              </a:path>
            </a:pathLst>
          </a:custGeom>
          <a:solidFill>
            <a:schemeClr val="tx2"/>
          </a:solidFill>
        </p:spPr>
        <p:txBody>
          <a:bodyPr wrap="square" lIns="0" tIns="0" rIns="0" bIns="0" rtlCol="0">
            <a:spAutoFit/>
          </a:bodyPr>
          <a:lstStyle/>
          <a:p>
            <a:endParaRPr sz="1400">
              <a:solidFill>
                <a:prstClr val="black"/>
              </a:solidFill>
              <a:latin typeface="Calibri"/>
            </a:endParaRPr>
          </a:p>
        </p:txBody>
      </p:sp>
      <p:sp>
        <p:nvSpPr>
          <p:cNvPr id="6" name="Content Placeholder 2"/>
          <p:cNvSpPr txBox="1">
            <a:spLocks/>
          </p:cNvSpPr>
          <p:nvPr/>
        </p:nvSpPr>
        <p:spPr>
          <a:xfrm>
            <a:off x="395536" y="2636912"/>
            <a:ext cx="8352928" cy="12961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2000" b="1" dirty="0" smtClean="0">
                <a:solidFill>
                  <a:prstClr val="black"/>
                </a:solidFill>
                <a:latin typeface="Calibri"/>
              </a:rPr>
              <a:t>Objective: </a:t>
            </a:r>
            <a:r>
              <a:rPr lang="en-GB" sz="2000" dirty="0" smtClean="0">
                <a:solidFill>
                  <a:prstClr val="black"/>
                </a:solidFill>
                <a:latin typeface="Calibri"/>
              </a:rPr>
              <a:t>assess in a simple way the consequences of a leak of an </a:t>
            </a:r>
            <a:r>
              <a:rPr lang="en-GB" sz="2000" dirty="0" err="1" smtClean="0">
                <a:solidFill>
                  <a:prstClr val="black"/>
                </a:solidFill>
                <a:latin typeface="Calibri"/>
              </a:rPr>
              <a:t>asphyxiant</a:t>
            </a:r>
            <a:r>
              <a:rPr lang="en-GB" sz="2000" dirty="0" smtClean="0">
                <a:solidFill>
                  <a:prstClr val="black"/>
                </a:solidFill>
                <a:latin typeface="Calibri"/>
              </a:rPr>
              <a:t> fluid in a given volume considering the ventilation rate and the time evolution</a:t>
            </a:r>
          </a:p>
        </p:txBody>
      </p:sp>
      <p:sp>
        <p:nvSpPr>
          <p:cNvPr id="8" name="Oval 7"/>
          <p:cNvSpPr/>
          <p:nvPr/>
        </p:nvSpPr>
        <p:spPr>
          <a:xfrm>
            <a:off x="2411760" y="3789040"/>
            <a:ext cx="1872208" cy="503335"/>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5" name="Straight Arrow Connector 4"/>
          <p:cNvCxnSpPr/>
          <p:nvPr/>
        </p:nvCxnSpPr>
        <p:spPr>
          <a:xfrm>
            <a:off x="1979712" y="4033288"/>
            <a:ext cx="72008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Content Placeholder 2"/>
          <p:cNvSpPr txBox="1">
            <a:spLocks/>
          </p:cNvSpPr>
          <p:nvPr/>
        </p:nvSpPr>
        <p:spPr>
          <a:xfrm>
            <a:off x="611560" y="3861048"/>
            <a:ext cx="1433104" cy="3600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1200" dirty="0" smtClean="0">
                <a:solidFill>
                  <a:srgbClr val="000000"/>
                </a:solidFill>
                <a:latin typeface="Calibri"/>
              </a:rPr>
              <a:t>Room parameters</a:t>
            </a:r>
          </a:p>
        </p:txBody>
      </p:sp>
      <p:sp>
        <p:nvSpPr>
          <p:cNvPr id="12" name="Oval 11"/>
          <p:cNvSpPr/>
          <p:nvPr/>
        </p:nvSpPr>
        <p:spPr>
          <a:xfrm>
            <a:off x="2771800" y="4437112"/>
            <a:ext cx="1512168" cy="864096"/>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13" name="Straight Arrow Connector 12"/>
          <p:cNvCxnSpPr/>
          <p:nvPr/>
        </p:nvCxnSpPr>
        <p:spPr>
          <a:xfrm>
            <a:off x="2267744" y="4869160"/>
            <a:ext cx="72008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Content Placeholder 2"/>
          <p:cNvSpPr txBox="1">
            <a:spLocks/>
          </p:cNvSpPr>
          <p:nvPr/>
        </p:nvSpPr>
        <p:spPr>
          <a:xfrm>
            <a:off x="978656" y="4653136"/>
            <a:ext cx="1433104" cy="3600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1200" dirty="0" smtClean="0">
                <a:solidFill>
                  <a:srgbClr val="000000"/>
                </a:solidFill>
                <a:latin typeface="Calibri"/>
              </a:rPr>
              <a:t>Fluid + scenario characteristics</a:t>
            </a:r>
          </a:p>
        </p:txBody>
      </p:sp>
      <p:sp>
        <p:nvSpPr>
          <p:cNvPr id="16" name="Oval 15"/>
          <p:cNvSpPr/>
          <p:nvPr/>
        </p:nvSpPr>
        <p:spPr>
          <a:xfrm>
            <a:off x="3131840" y="5373216"/>
            <a:ext cx="1152128" cy="1152128"/>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17" name="Straight Arrow Connector 16"/>
          <p:cNvCxnSpPr/>
          <p:nvPr/>
        </p:nvCxnSpPr>
        <p:spPr>
          <a:xfrm>
            <a:off x="2195736" y="5949280"/>
            <a:ext cx="1152128"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8" name="Content Placeholder 2"/>
          <p:cNvSpPr txBox="1">
            <a:spLocks/>
          </p:cNvSpPr>
          <p:nvPr/>
        </p:nvSpPr>
        <p:spPr>
          <a:xfrm>
            <a:off x="834640" y="5661248"/>
            <a:ext cx="1361096" cy="33933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1100" dirty="0" smtClean="0">
                <a:solidFill>
                  <a:srgbClr val="000000"/>
                </a:solidFill>
                <a:latin typeface="Calibri"/>
              </a:rPr>
              <a:t>ODH parameters:</a:t>
            </a:r>
          </a:p>
          <a:p>
            <a:pPr marL="0" indent="0" algn="ctr">
              <a:spcBef>
                <a:spcPts val="0"/>
              </a:spcBef>
              <a:buFont typeface="Arial" panose="020B0604020202020204" pitchFamily="34" charset="0"/>
              <a:buNone/>
            </a:pPr>
            <a:r>
              <a:rPr lang="en-GB" sz="900" dirty="0" smtClean="0">
                <a:solidFill>
                  <a:srgbClr val="000000"/>
                </a:solidFill>
                <a:latin typeface="Calibri"/>
              </a:rPr>
              <a:t>Fatality rate</a:t>
            </a:r>
          </a:p>
          <a:p>
            <a:pPr marL="0" indent="0" algn="ctr">
              <a:spcBef>
                <a:spcPts val="0"/>
              </a:spcBef>
              <a:buFont typeface="Arial" panose="020B0604020202020204" pitchFamily="34" charset="0"/>
              <a:buNone/>
            </a:pPr>
            <a:r>
              <a:rPr lang="en-GB" sz="900" dirty="0" smtClean="0">
                <a:solidFill>
                  <a:srgbClr val="000000"/>
                </a:solidFill>
                <a:latin typeface="Calibri"/>
              </a:rPr>
              <a:t>Probability of fatality</a:t>
            </a:r>
          </a:p>
          <a:p>
            <a:pPr marL="0" indent="0" algn="ctr">
              <a:spcBef>
                <a:spcPts val="0"/>
              </a:spcBef>
              <a:buFont typeface="Arial" panose="020B0604020202020204" pitchFamily="34" charset="0"/>
              <a:buNone/>
            </a:pPr>
            <a:r>
              <a:rPr lang="en-GB" sz="900" dirty="0" smtClean="0">
                <a:solidFill>
                  <a:srgbClr val="000000"/>
                </a:solidFill>
                <a:latin typeface="Calibri"/>
              </a:rPr>
              <a:t>ODH class</a:t>
            </a:r>
            <a:endParaRPr lang="en-GB" sz="800" dirty="0" smtClean="0">
              <a:solidFill>
                <a:srgbClr val="000000"/>
              </a:solidFill>
              <a:latin typeface="Calibri"/>
            </a:endParaRPr>
          </a:p>
        </p:txBody>
      </p:sp>
      <p:cxnSp>
        <p:nvCxnSpPr>
          <p:cNvPr id="21" name="Straight Arrow Connector 20"/>
          <p:cNvCxnSpPr/>
          <p:nvPr/>
        </p:nvCxnSpPr>
        <p:spPr>
          <a:xfrm flipH="1">
            <a:off x="6804248" y="5085184"/>
            <a:ext cx="72008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Content Placeholder 2"/>
          <p:cNvSpPr txBox="1">
            <a:spLocks/>
          </p:cNvSpPr>
          <p:nvPr/>
        </p:nvSpPr>
        <p:spPr>
          <a:xfrm>
            <a:off x="7495886" y="4912216"/>
            <a:ext cx="1433104" cy="3600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1200" dirty="0" smtClean="0">
                <a:solidFill>
                  <a:srgbClr val="000000"/>
                </a:solidFill>
                <a:latin typeface="Calibri"/>
              </a:rPr>
              <a:t>O2 evolution during fluid discharge</a:t>
            </a:r>
          </a:p>
        </p:txBody>
      </p:sp>
      <p:pic>
        <p:nvPicPr>
          <p:cNvPr id="10" name="Picture 9" descr="Screen Shot 2015-03-25 at 15.20.11.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08304" y="5445224"/>
            <a:ext cx="1440160" cy="550305"/>
          </a:xfrm>
          <a:prstGeom prst="rect">
            <a:avLst/>
          </a:prstGeom>
          <a:ln w="12700" cmpd="sng">
            <a:solidFill>
              <a:schemeClr val="tx1"/>
            </a:solidFill>
          </a:ln>
          <a:effectLst>
            <a:outerShdw blurRad="292100" dist="139700" dir="2700000" algn="tl" rotWithShape="0">
              <a:srgbClr val="333333">
                <a:alpha val="65000"/>
              </a:srgbClr>
            </a:outerShdw>
          </a:effectLst>
        </p:spPr>
      </p:pic>
      <p:sp>
        <p:nvSpPr>
          <p:cNvPr id="26" name="Rectangle 25"/>
          <p:cNvSpPr/>
          <p:nvPr/>
        </p:nvSpPr>
        <p:spPr>
          <a:xfrm>
            <a:off x="6509160" y="3284984"/>
            <a:ext cx="648072" cy="36004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050" b="1" dirty="0" smtClean="0">
                <a:solidFill>
                  <a:prstClr val="black"/>
                </a:solidFill>
                <a:latin typeface="Calibri"/>
              </a:rPr>
              <a:t>Part 1/2</a:t>
            </a:r>
            <a:endParaRPr lang="en-US" sz="900" b="1" dirty="0" smtClean="0">
              <a:solidFill>
                <a:prstClr val="black"/>
              </a:solidFill>
              <a:latin typeface="Calibri"/>
            </a:endParaRPr>
          </a:p>
        </p:txBody>
      </p:sp>
    </p:spTree>
    <p:extLst>
      <p:ext uri="{BB962C8B-B14F-4D97-AF65-F5344CB8AC3E}">
        <p14:creationId xmlns:p14="http://schemas.microsoft.com/office/powerpoint/2010/main" val="16152780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2" grpId="0" animBg="1"/>
      <p:bldP spid="14" grpId="0"/>
      <p:bldP spid="16" grpId="0" animBg="1"/>
      <p:bldP spid="18" grpId="0"/>
      <p:bldP spid="22" grpId="0"/>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Picture 14" descr="Screen Shot 2015-03-27 at 15.17.07.png"/>
          <p:cNvPicPr>
            <a:picLocks noChangeAspect="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23528" y="2060848"/>
            <a:ext cx="8534919" cy="4386456"/>
          </a:xfrm>
          <a:prstGeom prst="rect">
            <a:avLst/>
          </a:prstGeom>
        </p:spPr>
      </p:pic>
      <p:pic>
        <p:nvPicPr>
          <p:cNvPr id="7" name="Picture 6" descr="Screen Shot 2015-03-30 at 09.33.18.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35696" y="3717032"/>
            <a:ext cx="5732727" cy="2536056"/>
          </a:xfrm>
          <a:prstGeom prst="rect">
            <a:avLst/>
          </a:prstGeom>
        </p:spPr>
      </p:pic>
      <p:sp>
        <p:nvSpPr>
          <p:cNvPr id="2" name="Title 1"/>
          <p:cNvSpPr>
            <a:spLocks noGrp="1"/>
          </p:cNvSpPr>
          <p:nvPr>
            <p:ph type="title"/>
          </p:nvPr>
        </p:nvSpPr>
        <p:spPr/>
        <p:txBody>
          <a:bodyPr>
            <a:normAutofit/>
          </a:bodyPr>
          <a:lstStyle/>
          <a:p>
            <a:r>
              <a:rPr lang="en-GB" dirty="0">
                <a:solidFill>
                  <a:prstClr val="white"/>
                </a:solidFill>
              </a:rPr>
              <a:t>ODH Safety process</a:t>
            </a:r>
            <a:br>
              <a:rPr lang="en-GB" dirty="0">
                <a:solidFill>
                  <a:prstClr val="white"/>
                </a:solidFill>
              </a:rPr>
            </a:br>
            <a:r>
              <a:rPr lang="en-GB" sz="2400" dirty="0">
                <a:solidFill>
                  <a:prstClr val="white"/>
                </a:solidFill>
              </a:rPr>
              <a:t>Preliminary ODH assessment</a:t>
            </a:r>
            <a:endParaRPr lang="en-GB" noProof="0" dirty="0"/>
          </a:p>
        </p:txBody>
      </p:sp>
      <p:sp>
        <p:nvSpPr>
          <p:cNvPr id="37" name="Content Placeholder 2"/>
          <p:cNvSpPr>
            <a:spLocks noGrp="1"/>
          </p:cNvSpPr>
          <p:nvPr>
            <p:ph idx="1"/>
          </p:nvPr>
        </p:nvSpPr>
        <p:spPr>
          <a:xfrm>
            <a:off x="467544" y="1988840"/>
            <a:ext cx="3744416" cy="648072"/>
          </a:xfrm>
        </p:spPr>
        <p:txBody>
          <a:bodyPr>
            <a:normAutofit/>
          </a:bodyPr>
          <a:lstStyle/>
          <a:p>
            <a:pPr marL="0" indent="0">
              <a:buNone/>
            </a:pPr>
            <a:r>
              <a:rPr lang="en-GB" sz="2400" b="1" dirty="0" smtClean="0">
                <a:solidFill>
                  <a:schemeClr val="tx1"/>
                </a:solidFill>
              </a:rPr>
              <a:t>Method n°2 </a:t>
            </a:r>
            <a:r>
              <a:rPr lang="en-GB" sz="1800" b="1" dirty="0" smtClean="0">
                <a:solidFill>
                  <a:schemeClr val="tx1"/>
                </a:solidFill>
              </a:rPr>
              <a:t>(</a:t>
            </a:r>
            <a:r>
              <a:rPr lang="en-GB" sz="1800" b="1" dirty="0" err="1" smtClean="0">
                <a:solidFill>
                  <a:schemeClr val="tx1"/>
                </a:solidFill>
              </a:rPr>
              <a:t>Fermilab</a:t>
            </a:r>
            <a:r>
              <a:rPr lang="en-GB" sz="1800" b="1" dirty="0" smtClean="0">
                <a:solidFill>
                  <a:schemeClr val="tx1"/>
                </a:solidFill>
              </a:rPr>
              <a:t> approach)</a:t>
            </a:r>
          </a:p>
        </p:txBody>
      </p:sp>
      <p:sp>
        <p:nvSpPr>
          <p:cNvPr id="42" name="object 8"/>
          <p:cNvSpPr/>
          <p:nvPr/>
        </p:nvSpPr>
        <p:spPr>
          <a:xfrm>
            <a:off x="460488" y="2362991"/>
            <a:ext cx="3456384" cy="216025"/>
          </a:xfrm>
          <a:custGeom>
            <a:avLst/>
            <a:gdLst/>
            <a:ahLst/>
            <a:cxnLst/>
            <a:rect l="l" t="t" r="r" b="b"/>
            <a:pathLst>
              <a:path w="4638040" h="129539">
                <a:moveTo>
                  <a:pt x="4383239" y="0"/>
                </a:moveTo>
                <a:lnTo>
                  <a:pt x="4122925" y="1404"/>
                </a:lnTo>
                <a:lnTo>
                  <a:pt x="245307" y="83452"/>
                </a:lnTo>
                <a:lnTo>
                  <a:pt x="159072" y="87639"/>
                </a:lnTo>
                <a:lnTo>
                  <a:pt x="128970" y="90984"/>
                </a:lnTo>
                <a:lnTo>
                  <a:pt x="98659" y="92908"/>
                </a:lnTo>
                <a:lnTo>
                  <a:pt x="51226" y="96768"/>
                </a:lnTo>
                <a:lnTo>
                  <a:pt x="10323" y="102526"/>
                </a:lnTo>
                <a:lnTo>
                  <a:pt x="0" y="108295"/>
                </a:lnTo>
                <a:lnTo>
                  <a:pt x="2354" y="110218"/>
                </a:lnTo>
                <a:lnTo>
                  <a:pt x="47724" y="119834"/>
                </a:lnTo>
                <a:lnTo>
                  <a:pt x="128970" y="129452"/>
                </a:lnTo>
                <a:lnTo>
                  <a:pt x="4355654" y="80220"/>
                </a:lnTo>
                <a:lnTo>
                  <a:pt x="4435794" y="78157"/>
                </a:lnTo>
                <a:lnTo>
                  <a:pt x="4486634" y="75133"/>
                </a:lnTo>
                <a:lnTo>
                  <a:pt x="4529185" y="71850"/>
                </a:lnTo>
                <a:lnTo>
                  <a:pt x="4591379" y="64619"/>
                </a:lnTo>
                <a:lnTo>
                  <a:pt x="4634740" y="52546"/>
                </a:lnTo>
                <a:lnTo>
                  <a:pt x="4637838" y="48310"/>
                </a:lnTo>
                <a:lnTo>
                  <a:pt x="4636074" y="44016"/>
                </a:lnTo>
                <a:lnTo>
                  <a:pt x="4590189" y="26840"/>
                </a:lnTo>
                <a:lnTo>
                  <a:pt x="4550803" y="18655"/>
                </a:lnTo>
                <a:lnTo>
                  <a:pt x="4505678" y="11047"/>
                </a:lnTo>
                <a:lnTo>
                  <a:pt x="4458729" y="4246"/>
                </a:lnTo>
                <a:lnTo>
                  <a:pt x="4435794" y="1220"/>
                </a:lnTo>
                <a:lnTo>
                  <a:pt x="4383239" y="0"/>
                </a:lnTo>
                <a:close/>
              </a:path>
            </a:pathLst>
          </a:custGeom>
          <a:solidFill>
            <a:schemeClr val="tx2"/>
          </a:solidFill>
        </p:spPr>
        <p:txBody>
          <a:bodyPr wrap="square" lIns="0" tIns="0" rIns="0" bIns="0" rtlCol="0">
            <a:spAutoFit/>
          </a:bodyPr>
          <a:lstStyle/>
          <a:p>
            <a:endParaRPr sz="1400">
              <a:solidFill>
                <a:prstClr val="black"/>
              </a:solidFill>
              <a:latin typeface="Calibri"/>
            </a:endParaRPr>
          </a:p>
        </p:txBody>
      </p:sp>
      <p:sp>
        <p:nvSpPr>
          <p:cNvPr id="6" name="Content Placeholder 2"/>
          <p:cNvSpPr txBox="1">
            <a:spLocks/>
          </p:cNvSpPr>
          <p:nvPr/>
        </p:nvSpPr>
        <p:spPr>
          <a:xfrm>
            <a:off x="395536" y="2636912"/>
            <a:ext cx="8352928" cy="12961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2000" b="1" dirty="0" smtClean="0">
                <a:solidFill>
                  <a:prstClr val="black"/>
                </a:solidFill>
                <a:latin typeface="Calibri"/>
              </a:rPr>
              <a:t>Objective: </a:t>
            </a:r>
            <a:r>
              <a:rPr lang="en-GB" sz="2000" dirty="0" smtClean="0">
                <a:solidFill>
                  <a:prstClr val="black"/>
                </a:solidFill>
                <a:latin typeface="Calibri"/>
              </a:rPr>
              <a:t>assess in a simple way the consequences of a leak of an </a:t>
            </a:r>
            <a:r>
              <a:rPr lang="en-GB" sz="2000" dirty="0" err="1" smtClean="0">
                <a:solidFill>
                  <a:prstClr val="black"/>
                </a:solidFill>
                <a:latin typeface="Calibri"/>
              </a:rPr>
              <a:t>asphyxiant</a:t>
            </a:r>
            <a:r>
              <a:rPr lang="en-GB" sz="2000" dirty="0" smtClean="0">
                <a:solidFill>
                  <a:prstClr val="black"/>
                </a:solidFill>
                <a:latin typeface="Calibri"/>
              </a:rPr>
              <a:t> fluid in a given volume considering the ventilation rate and the time evolution</a:t>
            </a:r>
          </a:p>
        </p:txBody>
      </p:sp>
      <p:sp>
        <p:nvSpPr>
          <p:cNvPr id="8" name="Oval 7"/>
          <p:cNvSpPr/>
          <p:nvPr/>
        </p:nvSpPr>
        <p:spPr>
          <a:xfrm>
            <a:off x="1763688" y="3933056"/>
            <a:ext cx="2160240" cy="1152128"/>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5" name="Straight Arrow Connector 4"/>
          <p:cNvCxnSpPr/>
          <p:nvPr/>
        </p:nvCxnSpPr>
        <p:spPr>
          <a:xfrm>
            <a:off x="1547664" y="4537344"/>
            <a:ext cx="72008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Content Placeholder 2"/>
          <p:cNvSpPr txBox="1">
            <a:spLocks/>
          </p:cNvSpPr>
          <p:nvPr/>
        </p:nvSpPr>
        <p:spPr>
          <a:xfrm>
            <a:off x="179512" y="4365104"/>
            <a:ext cx="1433104" cy="3600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1200" dirty="0" smtClean="0">
                <a:solidFill>
                  <a:srgbClr val="000000"/>
                </a:solidFill>
                <a:latin typeface="Calibri"/>
              </a:rPr>
              <a:t>Contact persons</a:t>
            </a:r>
          </a:p>
        </p:txBody>
      </p:sp>
      <p:cxnSp>
        <p:nvCxnSpPr>
          <p:cNvPr id="21" name="Straight Arrow Connector 20"/>
          <p:cNvCxnSpPr/>
          <p:nvPr/>
        </p:nvCxnSpPr>
        <p:spPr>
          <a:xfrm flipH="1">
            <a:off x="6804248" y="5085184"/>
            <a:ext cx="72008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Content Placeholder 2"/>
          <p:cNvSpPr txBox="1">
            <a:spLocks/>
          </p:cNvSpPr>
          <p:nvPr/>
        </p:nvSpPr>
        <p:spPr>
          <a:xfrm>
            <a:off x="7495886" y="4912216"/>
            <a:ext cx="1433104" cy="3600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1200" dirty="0" smtClean="0">
                <a:solidFill>
                  <a:srgbClr val="000000"/>
                </a:solidFill>
                <a:latin typeface="Calibri"/>
              </a:rPr>
              <a:t>O2 evolution after fluid discharge</a:t>
            </a:r>
          </a:p>
        </p:txBody>
      </p:sp>
      <p:sp>
        <p:nvSpPr>
          <p:cNvPr id="26" name="Rectangle 25"/>
          <p:cNvSpPr/>
          <p:nvPr/>
        </p:nvSpPr>
        <p:spPr>
          <a:xfrm>
            <a:off x="6918592" y="3717032"/>
            <a:ext cx="648072" cy="36004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050" b="1" dirty="0" smtClean="0">
                <a:solidFill>
                  <a:prstClr val="black"/>
                </a:solidFill>
                <a:latin typeface="Calibri"/>
              </a:rPr>
              <a:t>Part 2/2</a:t>
            </a:r>
            <a:endParaRPr lang="en-US" sz="900" b="1" dirty="0" smtClean="0">
              <a:solidFill>
                <a:prstClr val="black"/>
              </a:solidFill>
              <a:latin typeface="Calibri"/>
            </a:endParaRPr>
          </a:p>
        </p:txBody>
      </p:sp>
      <p:pic>
        <p:nvPicPr>
          <p:cNvPr id="3" name="Picture 2" descr="Screen Shot 2015-03-26 at 16.10.12.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36296" y="5445224"/>
            <a:ext cx="1565754" cy="360040"/>
          </a:xfrm>
          <a:prstGeom prst="rect">
            <a:avLst/>
          </a:prstGeom>
          <a:ln w="12700" cmpd="sng">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346809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94818" y="1668995"/>
            <a:ext cx="689996" cy="689996"/>
          </a:xfrm>
          <a:prstGeom prst="rect">
            <a:avLst/>
          </a:prstGeom>
        </p:spPr>
      </p:pic>
      <p:sp>
        <p:nvSpPr>
          <p:cNvPr id="3" name="Rectangle 2"/>
          <p:cNvSpPr/>
          <p:nvPr/>
        </p:nvSpPr>
        <p:spPr>
          <a:xfrm>
            <a:off x="364273" y="297934"/>
            <a:ext cx="8460059" cy="830997"/>
          </a:xfrm>
          <a:prstGeom prst="rect">
            <a:avLst/>
          </a:prstGeom>
        </p:spPr>
        <p:txBody>
          <a:bodyPr wrap="square">
            <a:spAutoFit/>
          </a:bodyPr>
          <a:lstStyle/>
          <a:p>
            <a:r>
              <a:rPr lang="en-US" sz="2800" b="1" dirty="0" smtClean="0">
                <a:solidFill>
                  <a:schemeClr val="tx2"/>
                </a:solidFill>
                <a:latin typeface="Avenir Next Medium"/>
                <a:cs typeface="Avenir Next Medium"/>
              </a:rPr>
              <a:t>ODH Safety process &amp; implementation</a:t>
            </a:r>
          </a:p>
          <a:p>
            <a:r>
              <a:rPr lang="en-US" sz="2000" b="1" dirty="0" smtClean="0">
                <a:solidFill>
                  <a:schemeClr val="tx2"/>
                </a:solidFill>
                <a:latin typeface="Avenir Next Medium"/>
                <a:cs typeface="Avenir Next Medium"/>
              </a:rPr>
              <a:t>Example of implementation</a:t>
            </a:r>
            <a:endParaRPr lang="sv-SE" sz="1400" dirty="0"/>
          </a:p>
        </p:txBody>
      </p:sp>
      <p:pic>
        <p:nvPicPr>
          <p:cNvPr id="40" name="Picture 3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39930" y="1558877"/>
            <a:ext cx="1697354" cy="934019"/>
          </a:xfrm>
          <a:prstGeom prst="rect">
            <a:avLst/>
          </a:prstGeom>
        </p:spPr>
      </p:pic>
      <p:sp>
        <p:nvSpPr>
          <p:cNvPr id="41" name="Down Arrow 40"/>
          <p:cNvSpPr/>
          <p:nvPr/>
        </p:nvSpPr>
        <p:spPr>
          <a:xfrm>
            <a:off x="7117196" y="2492896"/>
            <a:ext cx="360040" cy="424033"/>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Avenir Next Medium"/>
              <a:cs typeface="Avenir Next Medium"/>
            </a:endParaRPr>
          </a:p>
        </p:txBody>
      </p:sp>
      <p:sp>
        <p:nvSpPr>
          <p:cNvPr id="52" name="TextBox 51"/>
          <p:cNvSpPr txBox="1"/>
          <p:nvPr/>
        </p:nvSpPr>
        <p:spPr>
          <a:xfrm>
            <a:off x="4788024" y="1509445"/>
            <a:ext cx="1080120" cy="830997"/>
          </a:xfrm>
          <a:prstGeom prst="rect">
            <a:avLst/>
          </a:prstGeom>
          <a:noFill/>
        </p:spPr>
        <p:txBody>
          <a:bodyPr wrap="square" rtlCol="0">
            <a:spAutoFit/>
          </a:bodyPr>
          <a:lstStyle/>
          <a:p>
            <a:pPr algn="ctr"/>
            <a:r>
              <a:rPr lang="fr-FR"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venir Next Medium"/>
                <a:cs typeface="Avenir Next Medium"/>
              </a:rPr>
              <a:t>1</a:t>
            </a:r>
            <a:endParaRPr lang="sv-SE"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venir Next Medium"/>
              <a:cs typeface="Avenir Next Medium"/>
            </a:endParaRPr>
          </a:p>
        </p:txBody>
      </p:sp>
      <p:pic>
        <p:nvPicPr>
          <p:cNvPr id="53" name="Picture 52" descr="Screen Shot 2015-03-30 at 08.57.05.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08104" y="2852936"/>
            <a:ext cx="1651646" cy="987276"/>
          </a:xfrm>
          <a:prstGeom prst="rect">
            <a:avLst/>
          </a:prstGeom>
        </p:spPr>
      </p:pic>
      <p:pic>
        <p:nvPicPr>
          <p:cNvPr id="54" name="Picture 53" descr="Screen Shot 2015-03-30 at 09.18.52.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524328" y="2863583"/>
            <a:ext cx="1306501" cy="965983"/>
          </a:xfrm>
          <a:prstGeom prst="rect">
            <a:avLst/>
          </a:prstGeom>
        </p:spPr>
      </p:pic>
      <p:sp>
        <p:nvSpPr>
          <p:cNvPr id="55" name="TextBox 54"/>
          <p:cNvSpPr txBox="1"/>
          <p:nvPr/>
        </p:nvSpPr>
        <p:spPr>
          <a:xfrm>
            <a:off x="4355976" y="2931636"/>
            <a:ext cx="1080120" cy="830997"/>
          </a:xfrm>
          <a:prstGeom prst="rect">
            <a:avLst/>
          </a:prstGeom>
          <a:noFill/>
        </p:spPr>
        <p:txBody>
          <a:bodyPr wrap="square" rtlCol="0">
            <a:spAutoFit/>
          </a:bodyPr>
          <a:lstStyle/>
          <a:p>
            <a:pPr algn="ctr"/>
            <a:r>
              <a:rPr lang="fr-FR"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venir Next Medium"/>
                <a:cs typeface="Avenir Next Medium"/>
              </a:rPr>
              <a:t>2</a:t>
            </a:r>
            <a:endParaRPr lang="sv-SE"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venir Next Medium"/>
              <a:cs typeface="Avenir Next Medium"/>
            </a:endParaRPr>
          </a:p>
        </p:txBody>
      </p:sp>
      <p:sp>
        <p:nvSpPr>
          <p:cNvPr id="56" name="Rectangle 55"/>
          <p:cNvSpPr/>
          <p:nvPr/>
        </p:nvSpPr>
        <p:spPr>
          <a:xfrm>
            <a:off x="4610168" y="2203587"/>
            <a:ext cx="1531188" cy="253916"/>
          </a:xfrm>
          <a:prstGeom prst="rect">
            <a:avLst/>
          </a:prstGeom>
        </p:spPr>
        <p:txBody>
          <a:bodyPr wrap="none">
            <a:spAutoFit/>
          </a:bodyPr>
          <a:lstStyle/>
          <a:p>
            <a:pPr algn="ctr"/>
            <a:r>
              <a:rPr lang="en-US" sz="1050" b="1" dirty="0" smtClean="0">
                <a:solidFill>
                  <a:schemeClr val="tx2"/>
                </a:solidFill>
                <a:latin typeface="Avenir Next Medium"/>
                <a:cs typeface="Avenir Next Medium"/>
              </a:rPr>
              <a:t>Accelerator buildings</a:t>
            </a:r>
            <a:endParaRPr lang="en-US" sz="1050" b="1" dirty="0">
              <a:solidFill>
                <a:schemeClr val="tx2"/>
              </a:solidFill>
              <a:latin typeface="Avenir Next Medium"/>
              <a:cs typeface="Avenir Next Medium"/>
            </a:endParaRPr>
          </a:p>
        </p:txBody>
      </p:sp>
      <p:sp>
        <p:nvSpPr>
          <p:cNvPr id="57" name="Rectangle 56"/>
          <p:cNvSpPr/>
          <p:nvPr/>
        </p:nvSpPr>
        <p:spPr>
          <a:xfrm>
            <a:off x="4262691" y="3621817"/>
            <a:ext cx="1325598" cy="253916"/>
          </a:xfrm>
          <a:prstGeom prst="rect">
            <a:avLst/>
          </a:prstGeom>
        </p:spPr>
        <p:txBody>
          <a:bodyPr wrap="square">
            <a:spAutoFit/>
          </a:bodyPr>
          <a:lstStyle/>
          <a:p>
            <a:pPr algn="ctr"/>
            <a:r>
              <a:rPr lang="en-US" sz="1050" b="1" dirty="0" smtClean="0">
                <a:solidFill>
                  <a:srgbClr val="1F497D"/>
                </a:solidFill>
                <a:latin typeface="Avenir Next Medium"/>
                <a:cs typeface="Avenir Next Medium"/>
              </a:rPr>
              <a:t>ODH assessment</a:t>
            </a:r>
            <a:endParaRPr lang="en-US" sz="1050" b="1" dirty="0">
              <a:solidFill>
                <a:srgbClr val="1F497D"/>
              </a:solidFill>
              <a:latin typeface="Avenir Next Medium"/>
              <a:cs typeface="Avenir Next Medium"/>
            </a:endParaRPr>
          </a:p>
        </p:txBody>
      </p:sp>
      <p:pic>
        <p:nvPicPr>
          <p:cNvPr id="58" name="Picture 2"/>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6485378" y="3153765"/>
            <a:ext cx="1357820" cy="93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4"/>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740352" y="3414029"/>
            <a:ext cx="570976" cy="697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 name="Rectangle 59"/>
          <p:cNvSpPr/>
          <p:nvPr/>
        </p:nvSpPr>
        <p:spPr>
          <a:xfrm>
            <a:off x="7864675" y="3947275"/>
            <a:ext cx="1171821" cy="216024"/>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smtClean="0">
                <a:solidFill>
                  <a:schemeClr val="tx1"/>
                </a:solidFill>
                <a:latin typeface="Avenir Next Medium"/>
                <a:cs typeface="Avenir Next Medium"/>
              </a:rPr>
              <a:t>Safety support for ODH assessment</a:t>
            </a:r>
          </a:p>
        </p:txBody>
      </p:sp>
      <p:sp>
        <p:nvSpPr>
          <p:cNvPr id="61" name="Down Arrow 60"/>
          <p:cNvSpPr/>
          <p:nvPr/>
        </p:nvSpPr>
        <p:spPr>
          <a:xfrm>
            <a:off x="7092862" y="4149080"/>
            <a:ext cx="360040" cy="424033"/>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Avenir Next Medium"/>
              <a:cs typeface="Avenir Next Medium"/>
            </a:endParaRPr>
          </a:p>
        </p:txBody>
      </p:sp>
      <p:sp>
        <p:nvSpPr>
          <p:cNvPr id="62" name="TextBox 61"/>
          <p:cNvSpPr txBox="1"/>
          <p:nvPr/>
        </p:nvSpPr>
        <p:spPr>
          <a:xfrm>
            <a:off x="4449261" y="4429119"/>
            <a:ext cx="1080120" cy="830997"/>
          </a:xfrm>
          <a:prstGeom prst="rect">
            <a:avLst/>
          </a:prstGeom>
          <a:noFill/>
        </p:spPr>
        <p:txBody>
          <a:bodyPr wrap="square" rtlCol="0">
            <a:spAutoFit/>
          </a:bodyPr>
          <a:lstStyle/>
          <a:p>
            <a:pPr algn="ctr"/>
            <a:r>
              <a:rPr lang="fr-FR"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venir Next Medium"/>
                <a:cs typeface="Avenir Next Medium"/>
              </a:rPr>
              <a:t>3</a:t>
            </a:r>
            <a:endParaRPr lang="sv-SE"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venir Next Medium"/>
              <a:cs typeface="Avenir Next Medium"/>
            </a:endParaRPr>
          </a:p>
        </p:txBody>
      </p:sp>
      <p:sp>
        <p:nvSpPr>
          <p:cNvPr id="63" name="Rectangle 62"/>
          <p:cNvSpPr/>
          <p:nvPr/>
        </p:nvSpPr>
        <p:spPr>
          <a:xfrm>
            <a:off x="4355976" y="5119300"/>
            <a:ext cx="1325598" cy="253916"/>
          </a:xfrm>
          <a:prstGeom prst="rect">
            <a:avLst/>
          </a:prstGeom>
        </p:spPr>
        <p:txBody>
          <a:bodyPr wrap="square">
            <a:spAutoFit/>
          </a:bodyPr>
          <a:lstStyle/>
          <a:p>
            <a:pPr algn="ctr"/>
            <a:r>
              <a:rPr lang="en-US" sz="1050" b="1" dirty="0">
                <a:solidFill>
                  <a:srgbClr val="1F497D"/>
                </a:solidFill>
                <a:latin typeface="Avenir Next Medium"/>
                <a:cs typeface="Avenir Next Medium"/>
              </a:rPr>
              <a:t>Control measures</a:t>
            </a:r>
          </a:p>
        </p:txBody>
      </p:sp>
      <p:pic>
        <p:nvPicPr>
          <p:cNvPr id="64" name="Picture 5"/>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228184" y="4528395"/>
            <a:ext cx="749762" cy="749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 name="Picture 6"/>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788607" y="4615603"/>
            <a:ext cx="535337" cy="693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7"/>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7297216" y="4683814"/>
            <a:ext cx="567459" cy="425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8"/>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7939816" y="4408221"/>
            <a:ext cx="517143" cy="651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9"/>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8028384" y="5157192"/>
            <a:ext cx="506735" cy="58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9" name="Rectangle 68"/>
          <p:cNvSpPr/>
          <p:nvPr/>
        </p:nvSpPr>
        <p:spPr>
          <a:xfrm>
            <a:off x="8172400" y="5630292"/>
            <a:ext cx="936104" cy="216024"/>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smtClean="0">
                <a:solidFill>
                  <a:schemeClr val="tx1"/>
                </a:solidFill>
                <a:latin typeface="Avenir Next Medium"/>
                <a:cs typeface="Avenir Next Medium"/>
              </a:rPr>
              <a:t>Control measures</a:t>
            </a:r>
          </a:p>
        </p:txBody>
      </p:sp>
      <p:sp>
        <p:nvSpPr>
          <p:cNvPr id="70" name="Down Arrow 69"/>
          <p:cNvSpPr/>
          <p:nvPr/>
        </p:nvSpPr>
        <p:spPr>
          <a:xfrm>
            <a:off x="7092862" y="5517232"/>
            <a:ext cx="360040" cy="424033"/>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Avenir Next Medium"/>
              <a:cs typeface="Avenir Next Medium"/>
            </a:endParaRPr>
          </a:p>
        </p:txBody>
      </p:sp>
      <p:sp>
        <p:nvSpPr>
          <p:cNvPr id="71" name="TextBox 70"/>
          <p:cNvSpPr txBox="1"/>
          <p:nvPr/>
        </p:nvSpPr>
        <p:spPr>
          <a:xfrm>
            <a:off x="4449261" y="5517232"/>
            <a:ext cx="1080120" cy="830997"/>
          </a:xfrm>
          <a:prstGeom prst="rect">
            <a:avLst/>
          </a:prstGeom>
          <a:noFill/>
        </p:spPr>
        <p:txBody>
          <a:bodyPr wrap="square" rtlCol="0">
            <a:spAutoFit/>
          </a:bodyPr>
          <a:lstStyle/>
          <a:p>
            <a:pPr algn="ctr"/>
            <a:r>
              <a:rPr lang="fr-FR"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venir Next Medium"/>
                <a:cs typeface="Avenir Next Medium"/>
              </a:rPr>
              <a:t>4</a:t>
            </a:r>
            <a:endParaRPr lang="sv-SE"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venir Next Medium"/>
              <a:cs typeface="Avenir Next Medium"/>
            </a:endParaRPr>
          </a:p>
        </p:txBody>
      </p:sp>
      <p:sp>
        <p:nvSpPr>
          <p:cNvPr id="72" name="Rectangle 71"/>
          <p:cNvSpPr/>
          <p:nvPr/>
        </p:nvSpPr>
        <p:spPr>
          <a:xfrm>
            <a:off x="4355976" y="6165304"/>
            <a:ext cx="1325598" cy="253916"/>
          </a:xfrm>
          <a:prstGeom prst="rect">
            <a:avLst/>
          </a:prstGeom>
        </p:spPr>
        <p:txBody>
          <a:bodyPr wrap="square">
            <a:spAutoFit/>
          </a:bodyPr>
          <a:lstStyle/>
          <a:p>
            <a:pPr algn="ctr"/>
            <a:r>
              <a:rPr lang="en-US" sz="1050" b="1" dirty="0" smtClean="0">
                <a:solidFill>
                  <a:srgbClr val="1F497D"/>
                </a:solidFill>
                <a:latin typeface="Avenir Next Medium"/>
                <a:cs typeface="Avenir Next Medium"/>
              </a:rPr>
              <a:t>Review &amp; approval</a:t>
            </a:r>
            <a:endParaRPr lang="en-US" sz="1050" b="1" dirty="0">
              <a:solidFill>
                <a:srgbClr val="1F497D"/>
              </a:solidFill>
              <a:latin typeface="Avenir Next Medium"/>
              <a:cs typeface="Avenir Next Medium"/>
            </a:endParaRPr>
          </a:p>
        </p:txBody>
      </p:sp>
      <p:sp>
        <p:nvSpPr>
          <p:cNvPr id="73" name="Rectangle 72"/>
          <p:cNvSpPr/>
          <p:nvPr/>
        </p:nvSpPr>
        <p:spPr>
          <a:xfrm>
            <a:off x="4355976" y="6309320"/>
            <a:ext cx="1325598" cy="215444"/>
          </a:xfrm>
          <a:prstGeom prst="rect">
            <a:avLst/>
          </a:prstGeom>
        </p:spPr>
        <p:txBody>
          <a:bodyPr wrap="square">
            <a:spAutoFit/>
          </a:bodyPr>
          <a:lstStyle/>
          <a:p>
            <a:pPr algn="ctr"/>
            <a:r>
              <a:rPr lang="en-US" sz="800" b="1" dirty="0" smtClean="0">
                <a:solidFill>
                  <a:srgbClr val="FF0000"/>
                </a:solidFill>
                <a:latin typeface="Avenir Next Medium"/>
                <a:cs typeface="Avenir Next Medium"/>
              </a:rPr>
              <a:t>September 16</a:t>
            </a:r>
            <a:r>
              <a:rPr lang="en-US" sz="800" b="1" baseline="30000" dirty="0" smtClean="0">
                <a:solidFill>
                  <a:srgbClr val="FF0000"/>
                </a:solidFill>
                <a:latin typeface="Avenir Next Medium"/>
                <a:cs typeface="Avenir Next Medium"/>
              </a:rPr>
              <a:t>th</a:t>
            </a:r>
            <a:r>
              <a:rPr lang="en-US" sz="800" b="1" dirty="0" smtClean="0">
                <a:solidFill>
                  <a:srgbClr val="FF0000"/>
                </a:solidFill>
                <a:latin typeface="Avenir Next Medium"/>
                <a:cs typeface="Avenir Next Medium"/>
              </a:rPr>
              <a:t> 2016</a:t>
            </a:r>
            <a:endParaRPr lang="en-US" sz="800" b="1" dirty="0">
              <a:solidFill>
                <a:srgbClr val="FF0000"/>
              </a:solidFill>
              <a:latin typeface="Avenir Next Medium"/>
              <a:cs typeface="Avenir Next Medium"/>
            </a:endParaRPr>
          </a:p>
        </p:txBody>
      </p:sp>
      <p:pic>
        <p:nvPicPr>
          <p:cNvPr id="75" name="Picture 74"/>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36" y="1484784"/>
            <a:ext cx="4177030" cy="5373215"/>
          </a:xfrm>
          <a:prstGeom prst="rect">
            <a:avLst/>
          </a:prstGeom>
        </p:spPr>
      </p:pic>
      <p:pic>
        <p:nvPicPr>
          <p:cNvPr id="76" name="Picture 75"/>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8172400" y="1654266"/>
            <a:ext cx="603212" cy="686176"/>
          </a:xfrm>
          <a:prstGeom prst="rect">
            <a:avLst/>
          </a:prstGeom>
        </p:spPr>
      </p:pic>
      <p:sp>
        <p:nvSpPr>
          <p:cNvPr id="77" name="Rectangle 76"/>
          <p:cNvSpPr/>
          <p:nvPr/>
        </p:nvSpPr>
        <p:spPr>
          <a:xfrm>
            <a:off x="8172400" y="2321936"/>
            <a:ext cx="951887" cy="216024"/>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smtClean="0">
                <a:solidFill>
                  <a:schemeClr val="tx1"/>
                </a:solidFill>
                <a:latin typeface="Avenir Next Medium"/>
                <a:cs typeface="Avenir Next Medium"/>
              </a:rPr>
              <a:t>Area responsible</a:t>
            </a:r>
          </a:p>
        </p:txBody>
      </p:sp>
      <p:pic>
        <p:nvPicPr>
          <p:cNvPr id="78" name="Picture 77"/>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460432" y="4416658"/>
            <a:ext cx="526522" cy="643408"/>
          </a:xfrm>
          <a:prstGeom prst="rect">
            <a:avLst/>
          </a:prstGeom>
        </p:spPr>
      </p:pic>
      <p:sp>
        <p:nvSpPr>
          <p:cNvPr id="79" name="Rectangle 78"/>
          <p:cNvSpPr/>
          <p:nvPr/>
        </p:nvSpPr>
        <p:spPr>
          <a:xfrm>
            <a:off x="8301948" y="4922222"/>
            <a:ext cx="806556" cy="216024"/>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smtClean="0">
                <a:solidFill>
                  <a:schemeClr val="tx1"/>
                </a:solidFill>
                <a:latin typeface="Avenir Next Medium"/>
                <a:cs typeface="Avenir Next Medium"/>
              </a:rPr>
              <a:t>ODH detection</a:t>
            </a:r>
          </a:p>
        </p:txBody>
      </p:sp>
      <p:pic>
        <p:nvPicPr>
          <p:cNvPr id="80" name="Picture 79"/>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6420419" y="6083082"/>
            <a:ext cx="985520" cy="530294"/>
          </a:xfrm>
          <a:prstGeom prst="rect">
            <a:avLst/>
          </a:prstGeom>
        </p:spPr>
      </p:pic>
      <p:pic>
        <p:nvPicPr>
          <p:cNvPr id="81" name="Picture 80"/>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05939" y="6083082"/>
            <a:ext cx="612037" cy="603913"/>
          </a:xfrm>
          <a:prstGeom prst="rect">
            <a:avLst/>
          </a:prstGeom>
        </p:spPr>
      </p:pic>
      <p:sp>
        <p:nvSpPr>
          <p:cNvPr id="82" name="Rectangle 81"/>
          <p:cNvSpPr/>
          <p:nvPr/>
        </p:nvSpPr>
        <p:spPr>
          <a:xfrm>
            <a:off x="7796045" y="6524764"/>
            <a:ext cx="1240451" cy="216024"/>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err="1" smtClean="0">
                <a:solidFill>
                  <a:schemeClr val="tx1"/>
                </a:solidFill>
                <a:latin typeface="Avenir Next Medium"/>
                <a:cs typeface="Avenir Next Medium"/>
              </a:rPr>
              <a:t>Cryo</a:t>
            </a:r>
            <a:r>
              <a:rPr lang="en-US" sz="800" b="1" dirty="0" smtClean="0">
                <a:solidFill>
                  <a:schemeClr val="tx1"/>
                </a:solidFill>
                <a:latin typeface="Avenir Next Medium"/>
                <a:cs typeface="Avenir Next Medium"/>
              </a:rPr>
              <a:t>. Safety Review Committee</a:t>
            </a:r>
          </a:p>
        </p:txBody>
      </p:sp>
      <p:sp>
        <p:nvSpPr>
          <p:cNvPr id="83" name="Rectangle 82"/>
          <p:cNvSpPr/>
          <p:nvPr/>
        </p:nvSpPr>
        <p:spPr>
          <a:xfrm>
            <a:off x="-27894" y="48288"/>
            <a:ext cx="834099"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Introduction</a:t>
            </a:r>
          </a:p>
        </p:txBody>
      </p:sp>
      <p:sp>
        <p:nvSpPr>
          <p:cNvPr id="84" name="Rectangle 83"/>
          <p:cNvSpPr/>
          <p:nvPr/>
        </p:nvSpPr>
        <p:spPr>
          <a:xfrm>
            <a:off x="879939" y="48288"/>
            <a:ext cx="2664333" cy="230832"/>
          </a:xfrm>
          <a:prstGeom prst="rect">
            <a:avLst/>
          </a:prstGeom>
        </p:spPr>
        <p:txBody>
          <a:bodyPr wrap="none">
            <a:spAutoFit/>
          </a:bodyPr>
          <a:lstStyle/>
          <a:p>
            <a:r>
              <a:rPr lang="en-US" sz="900" dirty="0">
                <a:solidFill>
                  <a:srgbClr val="1F497D"/>
                </a:solidFill>
                <a:latin typeface="Avenir Next Medium"/>
                <a:cs typeface="Avenir Next Medium"/>
              </a:rPr>
              <a:t>ESS ODH Safety process and implementation</a:t>
            </a:r>
          </a:p>
        </p:txBody>
      </p:sp>
      <p:sp>
        <p:nvSpPr>
          <p:cNvPr id="85" name="Rectangle 84"/>
          <p:cNvSpPr/>
          <p:nvPr/>
        </p:nvSpPr>
        <p:spPr>
          <a:xfrm>
            <a:off x="5289664" y="48288"/>
            <a:ext cx="1736373" cy="230832"/>
          </a:xfrm>
          <a:prstGeom prst="rect">
            <a:avLst/>
          </a:prstGeom>
        </p:spPr>
        <p:txBody>
          <a:bodyPr wrap="none">
            <a:spAutoFit/>
          </a:bodyPr>
          <a:lstStyle/>
          <a:p>
            <a:r>
              <a:rPr lang="en-US" sz="900" dirty="0" smtClean="0">
                <a:solidFill>
                  <a:srgbClr val="1F497D">
                    <a:alpha val="20000"/>
                  </a:srgbClr>
                </a:solidFill>
                <a:latin typeface="Avenir Next Medium"/>
                <a:cs typeface="Avenir Next Medium"/>
              </a:rPr>
              <a:t>Results from CFD simulations</a:t>
            </a:r>
            <a:endParaRPr lang="en-US" sz="900" dirty="0">
              <a:solidFill>
                <a:srgbClr val="1F497D">
                  <a:alpha val="20000"/>
                </a:srgbClr>
              </a:solidFill>
              <a:latin typeface="Avenir Next Medium"/>
              <a:cs typeface="Avenir Next Medium"/>
            </a:endParaRPr>
          </a:p>
        </p:txBody>
      </p:sp>
      <p:sp>
        <p:nvSpPr>
          <p:cNvPr id="86" name="Rectangle 85"/>
          <p:cNvSpPr/>
          <p:nvPr/>
        </p:nvSpPr>
        <p:spPr>
          <a:xfrm>
            <a:off x="3442146" y="48288"/>
            <a:ext cx="1764922" cy="230832"/>
          </a:xfrm>
          <a:prstGeom prst="rect">
            <a:avLst/>
          </a:prstGeom>
        </p:spPr>
        <p:txBody>
          <a:bodyPr wrap="none">
            <a:spAutoFit/>
          </a:bodyPr>
          <a:lstStyle/>
          <a:p>
            <a:r>
              <a:rPr lang="en-US" sz="900" dirty="0" smtClean="0">
                <a:solidFill>
                  <a:srgbClr val="1F497D">
                    <a:alpha val="20000"/>
                  </a:srgbClr>
                </a:solidFill>
                <a:latin typeface="Avenir Next Medium"/>
                <a:cs typeface="Avenir Next Medium"/>
              </a:rPr>
              <a:t>ODH in the accelerator tunnel</a:t>
            </a:r>
            <a:endParaRPr lang="en-US" sz="900" dirty="0">
              <a:solidFill>
                <a:srgbClr val="1F497D">
                  <a:alpha val="20000"/>
                </a:srgbClr>
              </a:solidFill>
              <a:latin typeface="Avenir Next Medium"/>
              <a:cs typeface="Avenir Next Medium"/>
            </a:endParaRPr>
          </a:p>
        </p:txBody>
      </p:sp>
      <p:sp>
        <p:nvSpPr>
          <p:cNvPr id="87" name="Rectangle 86"/>
          <p:cNvSpPr/>
          <p:nvPr/>
        </p:nvSpPr>
        <p:spPr>
          <a:xfrm>
            <a:off x="7078849" y="48288"/>
            <a:ext cx="2069797" cy="230832"/>
          </a:xfrm>
          <a:prstGeom prst="rect">
            <a:avLst/>
          </a:prstGeom>
        </p:spPr>
        <p:txBody>
          <a:bodyPr wrap="none">
            <a:spAutoFit/>
          </a:bodyPr>
          <a:lstStyle/>
          <a:p>
            <a:r>
              <a:rPr lang="en-US" sz="900" dirty="0" smtClean="0">
                <a:solidFill>
                  <a:srgbClr val="1F497D">
                    <a:alpha val="20000"/>
                  </a:srgbClr>
                </a:solidFill>
                <a:latin typeface="Avenir Next Medium"/>
                <a:cs typeface="Avenir Next Medium"/>
              </a:rPr>
              <a:t>Upcoming activities and challenges</a:t>
            </a:r>
            <a:endParaRPr lang="en-US" sz="900" dirty="0">
              <a:solidFill>
                <a:srgbClr val="1F497D">
                  <a:alpha val="20000"/>
                </a:srgbClr>
              </a:solidFill>
              <a:latin typeface="Avenir Next Medium"/>
              <a:cs typeface="Avenir Next Medium"/>
            </a:endParaRPr>
          </a:p>
        </p:txBody>
      </p:sp>
      <p:cxnSp>
        <p:nvCxnSpPr>
          <p:cNvPr id="88" name="Straight Connector 87"/>
          <p:cNvCxnSpPr/>
          <p:nvPr/>
        </p:nvCxnSpPr>
        <p:spPr>
          <a:xfrm>
            <a:off x="34266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830153"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52287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7013429"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91309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nodeType="withEffect">
                                  <p:stCondLst>
                                    <p:cond delay="0"/>
                                  </p:stCondLst>
                                  <p:childTnLst>
                                    <p:set>
                                      <p:cBhvr>
                                        <p:cTn id="15" dur="1" fill="hold">
                                          <p:stCondLst>
                                            <p:cond delay="0"/>
                                          </p:stCondLst>
                                        </p:cTn>
                                        <p:tgtEl>
                                          <p:spTgt spid="76"/>
                                        </p:tgtEl>
                                        <p:attrNameLst>
                                          <p:attrName>style.visibility</p:attrName>
                                        </p:attrNameLst>
                                      </p:cBhvr>
                                      <p:to>
                                        <p:strVal val="visible"/>
                                      </p:to>
                                    </p:set>
                                    <p:animEffect transition="in" filter="fade">
                                      <p:cBhvr>
                                        <p:cTn id="16" dur="500"/>
                                        <p:tgtEl>
                                          <p:spTgt spid="76"/>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500"/>
                                        <p:tgtEl>
                                          <p:spTgt spid="7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par>
                                <p:cTn id="28" presetID="10" presetClass="entr" presetSubtype="0" fill="hold"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fade">
                                      <p:cBhvr>
                                        <p:cTn id="30" dur="500"/>
                                        <p:tgtEl>
                                          <p:spTgt spid="53"/>
                                        </p:tgtEl>
                                      </p:cBhvr>
                                    </p:animEffect>
                                  </p:childTnLst>
                                </p:cTn>
                              </p:par>
                              <p:par>
                                <p:cTn id="31" presetID="10" presetClass="entr" presetSubtype="0" fill="hold" nodeType="with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fade">
                                      <p:cBhvr>
                                        <p:cTn id="33" dur="500"/>
                                        <p:tgtEl>
                                          <p:spTgt spid="5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500"/>
                                        <p:tgtEl>
                                          <p:spTgt spid="5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fade">
                                      <p:cBhvr>
                                        <p:cTn id="39" dur="500"/>
                                        <p:tgtEl>
                                          <p:spTgt spid="57"/>
                                        </p:tgtEl>
                                      </p:cBhvr>
                                    </p:animEffect>
                                  </p:childTnLst>
                                </p:cTn>
                              </p:par>
                              <p:par>
                                <p:cTn id="40" presetID="10" presetClass="entr" presetSubtype="0" fill="hold" nodeType="with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fade">
                                      <p:cBhvr>
                                        <p:cTn id="42" dur="500"/>
                                        <p:tgtEl>
                                          <p:spTgt spid="58"/>
                                        </p:tgtEl>
                                      </p:cBhvr>
                                    </p:animEffect>
                                  </p:childTnLst>
                                </p:cTn>
                              </p:par>
                              <p:par>
                                <p:cTn id="43" presetID="10" presetClass="entr" presetSubtype="0" fill="hold" nodeType="with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fade">
                                      <p:cBhvr>
                                        <p:cTn id="45" dur="500"/>
                                        <p:tgtEl>
                                          <p:spTgt spid="5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fade">
                                      <p:cBhvr>
                                        <p:cTn id="48" dur="500"/>
                                        <p:tgtEl>
                                          <p:spTgt spid="6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1"/>
                                        </p:tgtEl>
                                        <p:attrNameLst>
                                          <p:attrName>style.visibility</p:attrName>
                                        </p:attrNameLst>
                                      </p:cBhvr>
                                      <p:to>
                                        <p:strVal val="visible"/>
                                      </p:to>
                                    </p:set>
                                    <p:animEffect transition="in" filter="fade">
                                      <p:cBhvr>
                                        <p:cTn id="53" dur="500"/>
                                        <p:tgtEl>
                                          <p:spTgt spid="6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62"/>
                                        </p:tgtEl>
                                        <p:attrNameLst>
                                          <p:attrName>style.visibility</p:attrName>
                                        </p:attrNameLst>
                                      </p:cBhvr>
                                      <p:to>
                                        <p:strVal val="visible"/>
                                      </p:to>
                                    </p:set>
                                    <p:animEffect transition="in" filter="fade">
                                      <p:cBhvr>
                                        <p:cTn id="56" dur="500"/>
                                        <p:tgtEl>
                                          <p:spTgt spid="6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63"/>
                                        </p:tgtEl>
                                        <p:attrNameLst>
                                          <p:attrName>style.visibility</p:attrName>
                                        </p:attrNameLst>
                                      </p:cBhvr>
                                      <p:to>
                                        <p:strVal val="visible"/>
                                      </p:to>
                                    </p:set>
                                    <p:animEffect transition="in" filter="fade">
                                      <p:cBhvr>
                                        <p:cTn id="59" dur="500"/>
                                        <p:tgtEl>
                                          <p:spTgt spid="63"/>
                                        </p:tgtEl>
                                      </p:cBhvr>
                                    </p:animEffect>
                                  </p:childTnLst>
                                </p:cTn>
                              </p:par>
                              <p:par>
                                <p:cTn id="60" presetID="10" presetClass="entr" presetSubtype="0" fill="hold" nodeType="withEffect">
                                  <p:stCondLst>
                                    <p:cond delay="0"/>
                                  </p:stCondLst>
                                  <p:childTnLst>
                                    <p:set>
                                      <p:cBhvr>
                                        <p:cTn id="61" dur="1" fill="hold">
                                          <p:stCondLst>
                                            <p:cond delay="0"/>
                                          </p:stCondLst>
                                        </p:cTn>
                                        <p:tgtEl>
                                          <p:spTgt spid="64"/>
                                        </p:tgtEl>
                                        <p:attrNameLst>
                                          <p:attrName>style.visibility</p:attrName>
                                        </p:attrNameLst>
                                      </p:cBhvr>
                                      <p:to>
                                        <p:strVal val="visible"/>
                                      </p:to>
                                    </p:set>
                                    <p:animEffect transition="in" filter="fade">
                                      <p:cBhvr>
                                        <p:cTn id="62" dur="500"/>
                                        <p:tgtEl>
                                          <p:spTgt spid="64"/>
                                        </p:tgtEl>
                                      </p:cBhvr>
                                    </p:animEffect>
                                  </p:childTnLst>
                                </p:cTn>
                              </p:par>
                              <p:par>
                                <p:cTn id="63" presetID="10" presetClass="entr" presetSubtype="0" fill="hold" nodeType="withEffect">
                                  <p:stCondLst>
                                    <p:cond delay="0"/>
                                  </p:stCondLst>
                                  <p:childTnLst>
                                    <p:set>
                                      <p:cBhvr>
                                        <p:cTn id="64" dur="1" fill="hold">
                                          <p:stCondLst>
                                            <p:cond delay="0"/>
                                          </p:stCondLst>
                                        </p:cTn>
                                        <p:tgtEl>
                                          <p:spTgt spid="65"/>
                                        </p:tgtEl>
                                        <p:attrNameLst>
                                          <p:attrName>style.visibility</p:attrName>
                                        </p:attrNameLst>
                                      </p:cBhvr>
                                      <p:to>
                                        <p:strVal val="visible"/>
                                      </p:to>
                                    </p:set>
                                    <p:animEffect transition="in" filter="fade">
                                      <p:cBhvr>
                                        <p:cTn id="65" dur="500"/>
                                        <p:tgtEl>
                                          <p:spTgt spid="65"/>
                                        </p:tgtEl>
                                      </p:cBhvr>
                                    </p:animEffect>
                                  </p:childTnLst>
                                </p:cTn>
                              </p:par>
                              <p:par>
                                <p:cTn id="66" presetID="10" presetClass="entr" presetSubtype="0" fill="hold" nodeType="withEffect">
                                  <p:stCondLst>
                                    <p:cond delay="0"/>
                                  </p:stCondLst>
                                  <p:childTnLst>
                                    <p:set>
                                      <p:cBhvr>
                                        <p:cTn id="67" dur="1" fill="hold">
                                          <p:stCondLst>
                                            <p:cond delay="0"/>
                                          </p:stCondLst>
                                        </p:cTn>
                                        <p:tgtEl>
                                          <p:spTgt spid="66"/>
                                        </p:tgtEl>
                                        <p:attrNameLst>
                                          <p:attrName>style.visibility</p:attrName>
                                        </p:attrNameLst>
                                      </p:cBhvr>
                                      <p:to>
                                        <p:strVal val="visible"/>
                                      </p:to>
                                    </p:set>
                                    <p:animEffect transition="in" filter="fade">
                                      <p:cBhvr>
                                        <p:cTn id="68" dur="500"/>
                                        <p:tgtEl>
                                          <p:spTgt spid="66"/>
                                        </p:tgtEl>
                                      </p:cBhvr>
                                    </p:animEffect>
                                  </p:childTnLst>
                                </p:cTn>
                              </p:par>
                              <p:par>
                                <p:cTn id="69" presetID="10" presetClass="entr" presetSubtype="0" fill="hold" nodeType="withEffect">
                                  <p:stCondLst>
                                    <p:cond delay="0"/>
                                  </p:stCondLst>
                                  <p:childTnLst>
                                    <p:set>
                                      <p:cBhvr>
                                        <p:cTn id="70" dur="1" fill="hold">
                                          <p:stCondLst>
                                            <p:cond delay="0"/>
                                          </p:stCondLst>
                                        </p:cTn>
                                        <p:tgtEl>
                                          <p:spTgt spid="67"/>
                                        </p:tgtEl>
                                        <p:attrNameLst>
                                          <p:attrName>style.visibility</p:attrName>
                                        </p:attrNameLst>
                                      </p:cBhvr>
                                      <p:to>
                                        <p:strVal val="visible"/>
                                      </p:to>
                                    </p:set>
                                    <p:animEffect transition="in" filter="fade">
                                      <p:cBhvr>
                                        <p:cTn id="71" dur="500"/>
                                        <p:tgtEl>
                                          <p:spTgt spid="67"/>
                                        </p:tgtEl>
                                      </p:cBhvr>
                                    </p:animEffect>
                                  </p:childTnLst>
                                </p:cTn>
                              </p:par>
                              <p:par>
                                <p:cTn id="72" presetID="10" presetClass="entr" presetSubtype="0" fill="hold" nodeType="withEffect">
                                  <p:stCondLst>
                                    <p:cond delay="0"/>
                                  </p:stCondLst>
                                  <p:childTnLst>
                                    <p:set>
                                      <p:cBhvr>
                                        <p:cTn id="73" dur="1" fill="hold">
                                          <p:stCondLst>
                                            <p:cond delay="0"/>
                                          </p:stCondLst>
                                        </p:cTn>
                                        <p:tgtEl>
                                          <p:spTgt spid="78"/>
                                        </p:tgtEl>
                                        <p:attrNameLst>
                                          <p:attrName>style.visibility</p:attrName>
                                        </p:attrNameLst>
                                      </p:cBhvr>
                                      <p:to>
                                        <p:strVal val="visible"/>
                                      </p:to>
                                    </p:set>
                                    <p:animEffect transition="in" filter="fade">
                                      <p:cBhvr>
                                        <p:cTn id="74" dur="500"/>
                                        <p:tgtEl>
                                          <p:spTgt spid="78"/>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79"/>
                                        </p:tgtEl>
                                        <p:attrNameLst>
                                          <p:attrName>style.visibility</p:attrName>
                                        </p:attrNameLst>
                                      </p:cBhvr>
                                      <p:to>
                                        <p:strVal val="visible"/>
                                      </p:to>
                                    </p:set>
                                    <p:animEffect transition="in" filter="fade">
                                      <p:cBhvr>
                                        <p:cTn id="77" dur="500"/>
                                        <p:tgtEl>
                                          <p:spTgt spid="79"/>
                                        </p:tgtEl>
                                      </p:cBhvr>
                                    </p:animEffect>
                                  </p:childTnLst>
                                </p:cTn>
                              </p:par>
                              <p:par>
                                <p:cTn id="78" presetID="10" presetClass="entr" presetSubtype="0" fill="hold" nodeType="withEffect">
                                  <p:stCondLst>
                                    <p:cond delay="0"/>
                                  </p:stCondLst>
                                  <p:childTnLst>
                                    <p:set>
                                      <p:cBhvr>
                                        <p:cTn id="79" dur="1" fill="hold">
                                          <p:stCondLst>
                                            <p:cond delay="0"/>
                                          </p:stCondLst>
                                        </p:cTn>
                                        <p:tgtEl>
                                          <p:spTgt spid="68"/>
                                        </p:tgtEl>
                                        <p:attrNameLst>
                                          <p:attrName>style.visibility</p:attrName>
                                        </p:attrNameLst>
                                      </p:cBhvr>
                                      <p:to>
                                        <p:strVal val="visible"/>
                                      </p:to>
                                    </p:set>
                                    <p:animEffect transition="in" filter="fade">
                                      <p:cBhvr>
                                        <p:cTn id="80" dur="500"/>
                                        <p:tgtEl>
                                          <p:spTgt spid="68"/>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69"/>
                                        </p:tgtEl>
                                        <p:attrNameLst>
                                          <p:attrName>style.visibility</p:attrName>
                                        </p:attrNameLst>
                                      </p:cBhvr>
                                      <p:to>
                                        <p:strVal val="visible"/>
                                      </p:to>
                                    </p:set>
                                    <p:animEffect transition="in" filter="fade">
                                      <p:cBhvr>
                                        <p:cTn id="83" dur="500"/>
                                        <p:tgtEl>
                                          <p:spTgt spid="69"/>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70"/>
                                        </p:tgtEl>
                                        <p:attrNameLst>
                                          <p:attrName>style.visibility</p:attrName>
                                        </p:attrNameLst>
                                      </p:cBhvr>
                                      <p:to>
                                        <p:strVal val="visible"/>
                                      </p:to>
                                    </p:set>
                                    <p:animEffect transition="in" filter="fade">
                                      <p:cBhvr>
                                        <p:cTn id="88" dur="500"/>
                                        <p:tgtEl>
                                          <p:spTgt spid="70"/>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71"/>
                                        </p:tgtEl>
                                        <p:attrNameLst>
                                          <p:attrName>style.visibility</p:attrName>
                                        </p:attrNameLst>
                                      </p:cBhvr>
                                      <p:to>
                                        <p:strVal val="visible"/>
                                      </p:to>
                                    </p:set>
                                    <p:animEffect transition="in" filter="fade">
                                      <p:cBhvr>
                                        <p:cTn id="91" dur="500"/>
                                        <p:tgtEl>
                                          <p:spTgt spid="71"/>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72"/>
                                        </p:tgtEl>
                                        <p:attrNameLst>
                                          <p:attrName>style.visibility</p:attrName>
                                        </p:attrNameLst>
                                      </p:cBhvr>
                                      <p:to>
                                        <p:strVal val="visible"/>
                                      </p:to>
                                    </p:set>
                                    <p:animEffect transition="in" filter="fade">
                                      <p:cBhvr>
                                        <p:cTn id="94" dur="500"/>
                                        <p:tgtEl>
                                          <p:spTgt spid="72"/>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73"/>
                                        </p:tgtEl>
                                        <p:attrNameLst>
                                          <p:attrName>style.visibility</p:attrName>
                                        </p:attrNameLst>
                                      </p:cBhvr>
                                      <p:to>
                                        <p:strVal val="visible"/>
                                      </p:to>
                                    </p:set>
                                    <p:animEffect transition="in" filter="fade">
                                      <p:cBhvr>
                                        <p:cTn id="97" dur="500"/>
                                        <p:tgtEl>
                                          <p:spTgt spid="73"/>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82"/>
                                        </p:tgtEl>
                                        <p:attrNameLst>
                                          <p:attrName>style.visibility</p:attrName>
                                        </p:attrNameLst>
                                      </p:cBhvr>
                                      <p:to>
                                        <p:strVal val="visible"/>
                                      </p:to>
                                    </p:set>
                                    <p:animEffect transition="in" filter="fade">
                                      <p:cBhvr>
                                        <p:cTn id="100" dur="500"/>
                                        <p:tgtEl>
                                          <p:spTgt spid="82"/>
                                        </p:tgtEl>
                                      </p:cBhvr>
                                    </p:animEffect>
                                  </p:childTnLst>
                                </p:cTn>
                              </p:par>
                              <p:par>
                                <p:cTn id="101" presetID="10" presetClass="entr" presetSubtype="0" fill="hold" nodeType="withEffect">
                                  <p:stCondLst>
                                    <p:cond delay="0"/>
                                  </p:stCondLst>
                                  <p:childTnLst>
                                    <p:set>
                                      <p:cBhvr>
                                        <p:cTn id="102" dur="1" fill="hold">
                                          <p:stCondLst>
                                            <p:cond delay="0"/>
                                          </p:stCondLst>
                                        </p:cTn>
                                        <p:tgtEl>
                                          <p:spTgt spid="80"/>
                                        </p:tgtEl>
                                        <p:attrNameLst>
                                          <p:attrName>style.visibility</p:attrName>
                                        </p:attrNameLst>
                                      </p:cBhvr>
                                      <p:to>
                                        <p:strVal val="visible"/>
                                      </p:to>
                                    </p:set>
                                    <p:animEffect transition="in" filter="fade">
                                      <p:cBhvr>
                                        <p:cTn id="103" dur="500"/>
                                        <p:tgtEl>
                                          <p:spTgt spid="80"/>
                                        </p:tgtEl>
                                      </p:cBhvr>
                                    </p:animEffect>
                                  </p:childTnLst>
                                </p:cTn>
                              </p:par>
                              <p:par>
                                <p:cTn id="104" presetID="10" presetClass="entr" presetSubtype="0" fill="hold" nodeType="withEffect">
                                  <p:stCondLst>
                                    <p:cond delay="0"/>
                                  </p:stCondLst>
                                  <p:childTnLst>
                                    <p:set>
                                      <p:cBhvr>
                                        <p:cTn id="105" dur="1" fill="hold">
                                          <p:stCondLst>
                                            <p:cond delay="0"/>
                                          </p:stCondLst>
                                        </p:cTn>
                                        <p:tgtEl>
                                          <p:spTgt spid="81"/>
                                        </p:tgtEl>
                                        <p:attrNameLst>
                                          <p:attrName>style.visibility</p:attrName>
                                        </p:attrNameLst>
                                      </p:cBhvr>
                                      <p:to>
                                        <p:strVal val="visible"/>
                                      </p:to>
                                    </p:set>
                                    <p:animEffect transition="in" filter="fade">
                                      <p:cBhvr>
                                        <p:cTn id="106"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2" grpId="0"/>
      <p:bldP spid="55" grpId="0"/>
      <p:bldP spid="56" grpId="0"/>
      <p:bldP spid="57" grpId="0"/>
      <p:bldP spid="60" grpId="0" animBg="1"/>
      <p:bldP spid="61" grpId="0" animBg="1"/>
      <p:bldP spid="62" grpId="0"/>
      <p:bldP spid="63" grpId="0"/>
      <p:bldP spid="69" grpId="0" animBg="1"/>
      <p:bldP spid="70" grpId="0" animBg="1"/>
      <p:bldP spid="71" grpId="0"/>
      <p:bldP spid="72" grpId="0"/>
      <p:bldP spid="73" grpId="0"/>
      <p:bldP spid="77" grpId="0" animBg="1"/>
      <p:bldP spid="79" grpId="0" animBg="1"/>
      <p:bldP spid="82"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Screen Shot 2015-04-01 at 09.41.24.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91880" y="1988840"/>
            <a:ext cx="5626472" cy="4549958"/>
          </a:xfrm>
          <a:prstGeom prst="rect">
            <a:avLst/>
          </a:prstGeom>
        </p:spPr>
      </p:pic>
      <p:sp>
        <p:nvSpPr>
          <p:cNvPr id="2" name="Title 1"/>
          <p:cNvSpPr>
            <a:spLocks noGrp="1"/>
          </p:cNvSpPr>
          <p:nvPr>
            <p:ph type="title"/>
          </p:nvPr>
        </p:nvSpPr>
        <p:spPr/>
        <p:txBody>
          <a:bodyPr/>
          <a:lstStyle/>
          <a:p>
            <a:r>
              <a:rPr lang="en-GB" dirty="0" smtClean="0"/>
              <a:t>ODH control measures</a:t>
            </a:r>
            <a:br>
              <a:rPr lang="en-GB" dirty="0" smtClean="0"/>
            </a:br>
            <a:r>
              <a:rPr lang="en-GB" sz="2400" dirty="0" smtClean="0"/>
              <a:t>Which ones are relevant?</a:t>
            </a:r>
            <a:endParaRPr lang="en-GB" noProof="0" dirty="0"/>
          </a:p>
        </p:txBody>
      </p:sp>
      <p:sp>
        <p:nvSpPr>
          <p:cNvPr id="10" name="Rectangle 9"/>
          <p:cNvSpPr/>
          <p:nvPr/>
        </p:nvSpPr>
        <p:spPr>
          <a:xfrm>
            <a:off x="0" y="3573016"/>
            <a:ext cx="2736304" cy="1015663"/>
          </a:xfrm>
          <a:prstGeom prst="rect">
            <a:avLst/>
          </a:prstGeom>
        </p:spPr>
        <p:txBody>
          <a:bodyPr wrap="square">
            <a:spAutoFit/>
          </a:bodyPr>
          <a:lstStyle/>
          <a:p>
            <a:pPr algn="ctr"/>
            <a:r>
              <a:rPr lang="en-GB" sz="2400" b="1" dirty="0" err="1" smtClean="0">
                <a:solidFill>
                  <a:prstClr val="black"/>
                </a:solidFill>
                <a:latin typeface="Calibri"/>
              </a:rPr>
              <a:t>S</a:t>
            </a:r>
            <a:r>
              <a:rPr lang="en-GB" b="1" dirty="0" err="1" smtClean="0">
                <a:solidFill>
                  <a:prstClr val="black"/>
                </a:solidFill>
                <a:latin typeface="Calibri"/>
              </a:rPr>
              <a:t>implication</a:t>
            </a:r>
            <a:r>
              <a:rPr lang="en-GB" b="1" dirty="0" smtClean="0">
                <a:solidFill>
                  <a:prstClr val="black"/>
                </a:solidFill>
                <a:latin typeface="Calibri"/>
              </a:rPr>
              <a:t> </a:t>
            </a:r>
          </a:p>
          <a:p>
            <a:pPr algn="ctr"/>
            <a:r>
              <a:rPr lang="en-GB" dirty="0" smtClean="0">
                <a:solidFill>
                  <a:prstClr val="black"/>
                </a:solidFill>
                <a:latin typeface="Calibri"/>
              </a:rPr>
              <a:t>of the approach to meet ESS needs…</a:t>
            </a:r>
            <a:endParaRPr lang="en-US" dirty="0">
              <a:solidFill>
                <a:prstClr val="black"/>
              </a:solidFill>
              <a:latin typeface="Calibri"/>
            </a:endParaRPr>
          </a:p>
        </p:txBody>
      </p:sp>
      <p:sp>
        <p:nvSpPr>
          <p:cNvPr id="11" name="Left Brace 10"/>
          <p:cNvSpPr/>
          <p:nvPr/>
        </p:nvSpPr>
        <p:spPr>
          <a:xfrm>
            <a:off x="2987824" y="2636912"/>
            <a:ext cx="432048" cy="144016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2" name="Rectangle 11"/>
          <p:cNvSpPr/>
          <p:nvPr/>
        </p:nvSpPr>
        <p:spPr>
          <a:xfrm>
            <a:off x="2483768" y="3140968"/>
            <a:ext cx="467007" cy="369332"/>
          </a:xfrm>
          <a:prstGeom prst="rect">
            <a:avLst/>
          </a:prstGeom>
        </p:spPr>
        <p:txBody>
          <a:bodyPr wrap="none">
            <a:spAutoFit/>
          </a:bodyPr>
          <a:lstStyle/>
          <a:p>
            <a:r>
              <a:rPr lang="en-GB" b="1" dirty="0" smtClean="0">
                <a:solidFill>
                  <a:srgbClr val="FF0000"/>
                </a:solidFill>
                <a:latin typeface="Calibri"/>
              </a:rPr>
              <a:t>OK</a:t>
            </a:r>
            <a:endParaRPr lang="en-US" b="1" dirty="0">
              <a:solidFill>
                <a:srgbClr val="FF0000"/>
              </a:solidFill>
              <a:latin typeface="Calibri"/>
            </a:endParaRPr>
          </a:p>
        </p:txBody>
      </p:sp>
      <p:sp>
        <p:nvSpPr>
          <p:cNvPr id="13" name="Left Brace 12"/>
          <p:cNvSpPr/>
          <p:nvPr/>
        </p:nvSpPr>
        <p:spPr>
          <a:xfrm>
            <a:off x="2987824" y="4077072"/>
            <a:ext cx="432048" cy="237626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4" name="Rectangle 13"/>
          <p:cNvSpPr/>
          <p:nvPr/>
        </p:nvSpPr>
        <p:spPr>
          <a:xfrm>
            <a:off x="1187624" y="4941168"/>
            <a:ext cx="1684851" cy="369332"/>
          </a:xfrm>
          <a:prstGeom prst="rect">
            <a:avLst/>
          </a:prstGeom>
        </p:spPr>
        <p:txBody>
          <a:bodyPr wrap="none">
            <a:spAutoFit/>
          </a:bodyPr>
          <a:lstStyle/>
          <a:p>
            <a:r>
              <a:rPr lang="en-GB" b="1" dirty="0" smtClean="0">
                <a:solidFill>
                  <a:srgbClr val="FF0000"/>
                </a:solidFill>
                <a:latin typeface="Calibri"/>
              </a:rPr>
              <a:t>To be discussed</a:t>
            </a:r>
            <a:endParaRPr lang="en-US" b="1" dirty="0">
              <a:solidFill>
                <a:srgbClr val="FF0000"/>
              </a:solidFill>
              <a:latin typeface="Calibri"/>
            </a:endParaRPr>
          </a:p>
        </p:txBody>
      </p:sp>
      <p:sp>
        <p:nvSpPr>
          <p:cNvPr id="9" name="Oval 8"/>
          <p:cNvSpPr/>
          <p:nvPr/>
        </p:nvSpPr>
        <p:spPr>
          <a:xfrm>
            <a:off x="4427984" y="3789040"/>
            <a:ext cx="792088" cy="288032"/>
          </a:xfrm>
          <a:prstGeom prst="ellipse">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smtClean="0">
                <a:solidFill>
                  <a:prstClr val="black"/>
                </a:solidFill>
                <a:latin typeface="Calibri"/>
              </a:rPr>
              <a:t>ES&amp;H</a:t>
            </a:r>
            <a:r>
              <a:rPr lang="en-US" sz="1200" b="1" dirty="0" smtClean="0">
                <a:solidFill>
                  <a:prstClr val="black"/>
                </a:solidFill>
                <a:latin typeface="Calibri"/>
              </a:rPr>
              <a:t>?</a:t>
            </a:r>
            <a:endParaRPr lang="en-US" sz="1200" b="1" dirty="0">
              <a:solidFill>
                <a:prstClr val="black"/>
              </a:solidFill>
              <a:latin typeface="Calibri"/>
            </a:endParaRPr>
          </a:p>
        </p:txBody>
      </p:sp>
      <p:sp>
        <p:nvSpPr>
          <p:cNvPr id="16" name="Oval 15"/>
          <p:cNvSpPr/>
          <p:nvPr/>
        </p:nvSpPr>
        <p:spPr>
          <a:xfrm>
            <a:off x="3523248" y="2822456"/>
            <a:ext cx="792088" cy="288032"/>
          </a:xfrm>
          <a:prstGeom prst="ellipse">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dirty="0">
              <a:solidFill>
                <a:prstClr val="black"/>
              </a:solidFill>
              <a:latin typeface="Calibri"/>
            </a:endParaRPr>
          </a:p>
        </p:txBody>
      </p:sp>
      <p:sp>
        <p:nvSpPr>
          <p:cNvPr id="4" name="Rectangle 3"/>
          <p:cNvSpPr/>
          <p:nvPr/>
        </p:nvSpPr>
        <p:spPr>
          <a:xfrm>
            <a:off x="-396552" y="1138099"/>
            <a:ext cx="9433048" cy="861774"/>
          </a:xfrm>
          <a:prstGeom prst="rect">
            <a:avLst/>
          </a:prstGeom>
        </p:spPr>
        <p:txBody>
          <a:bodyPr wrap="square">
            <a:spAutoFit/>
          </a:bodyPr>
          <a:lstStyle/>
          <a:p>
            <a:endParaRPr lang="en-US" dirty="0">
              <a:solidFill>
                <a:prstClr val="black"/>
              </a:solidFill>
              <a:latin typeface="Calibri"/>
            </a:endParaRPr>
          </a:p>
          <a:p>
            <a:pPr lvl="1"/>
            <a:r>
              <a:rPr lang="en-US" sz="1600" dirty="0" smtClean="0">
                <a:solidFill>
                  <a:prstClr val="black"/>
                </a:solidFill>
                <a:latin typeface="Calibri"/>
              </a:rPr>
              <a:t>“</a:t>
            </a:r>
            <a:r>
              <a:rPr lang="en-US" sz="1600" i="1" dirty="0" smtClean="0">
                <a:solidFill>
                  <a:prstClr val="black"/>
                </a:solidFill>
                <a:latin typeface="Calibri"/>
              </a:rPr>
              <a:t>If </a:t>
            </a:r>
            <a:r>
              <a:rPr lang="en-US" sz="1600" i="1" dirty="0">
                <a:solidFill>
                  <a:prstClr val="black"/>
                </a:solidFill>
                <a:latin typeface="Calibri"/>
              </a:rPr>
              <a:t>this approach </a:t>
            </a:r>
            <a:r>
              <a:rPr lang="en-US" sz="1600" i="1" dirty="0" smtClean="0">
                <a:solidFill>
                  <a:prstClr val="black"/>
                </a:solidFill>
                <a:latin typeface="Calibri"/>
              </a:rPr>
              <a:t>is </a:t>
            </a:r>
            <a:r>
              <a:rPr lang="en-US" sz="1600" i="1" dirty="0">
                <a:solidFill>
                  <a:prstClr val="black"/>
                </a:solidFill>
                <a:latin typeface="Calibri"/>
              </a:rPr>
              <a:t>taken, the ventilation system must now be treated as a safety system with appropriate controls and </a:t>
            </a:r>
            <a:r>
              <a:rPr lang="en-US" sz="1600" i="1" dirty="0" smtClean="0">
                <a:solidFill>
                  <a:prstClr val="black"/>
                </a:solidFill>
                <a:latin typeface="Calibri"/>
              </a:rPr>
              <a:t>redundancies</a:t>
            </a:r>
            <a:r>
              <a:rPr lang="en-US" sz="1600" dirty="0" smtClean="0">
                <a:solidFill>
                  <a:prstClr val="black"/>
                </a:solidFill>
                <a:latin typeface="Calibri"/>
              </a:rPr>
              <a:t>” – John </a:t>
            </a:r>
            <a:r>
              <a:rPr lang="en-US" sz="1600" dirty="0" err="1" smtClean="0">
                <a:solidFill>
                  <a:prstClr val="black"/>
                </a:solidFill>
                <a:latin typeface="Calibri"/>
              </a:rPr>
              <a:t>Weisend</a:t>
            </a:r>
            <a:r>
              <a:rPr lang="en-US" sz="1600" dirty="0" smtClean="0">
                <a:solidFill>
                  <a:prstClr val="black"/>
                </a:solidFill>
                <a:latin typeface="Calibri"/>
              </a:rPr>
              <a:t>, January 2015</a:t>
            </a:r>
            <a:endParaRPr lang="en-US" sz="1600" dirty="0">
              <a:solidFill>
                <a:prstClr val="black"/>
              </a:solidFill>
              <a:latin typeface="Calibri"/>
            </a:endParaRPr>
          </a:p>
        </p:txBody>
      </p:sp>
      <p:cxnSp>
        <p:nvCxnSpPr>
          <p:cNvPr id="6" name="Straight Arrow Connector 5"/>
          <p:cNvCxnSpPr/>
          <p:nvPr/>
        </p:nvCxnSpPr>
        <p:spPr>
          <a:xfrm>
            <a:off x="4355976" y="2966472"/>
            <a:ext cx="576064"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4932040" y="2792551"/>
            <a:ext cx="1373568" cy="307777"/>
          </a:xfrm>
          <a:prstGeom prst="rect">
            <a:avLst/>
          </a:prstGeom>
        </p:spPr>
        <p:txBody>
          <a:bodyPr wrap="none">
            <a:spAutoFit/>
          </a:bodyPr>
          <a:lstStyle/>
          <a:p>
            <a:r>
              <a:rPr lang="en-US" sz="1400" b="1" dirty="0" smtClean="0">
                <a:solidFill>
                  <a:prstClr val="black"/>
                </a:solidFill>
                <a:latin typeface="Calibri"/>
              </a:rPr>
              <a:t>PSS? IEC 61508? </a:t>
            </a:r>
            <a:endParaRPr lang="en-US" sz="1400" b="1" dirty="0">
              <a:solidFill>
                <a:prstClr val="black"/>
              </a:solidFill>
              <a:latin typeface="Calibri"/>
            </a:endParaRPr>
          </a:p>
        </p:txBody>
      </p:sp>
      <p:sp>
        <p:nvSpPr>
          <p:cNvPr id="15" name="Oval 14"/>
          <p:cNvSpPr/>
          <p:nvPr/>
        </p:nvSpPr>
        <p:spPr>
          <a:xfrm>
            <a:off x="3419872" y="4293096"/>
            <a:ext cx="1368152" cy="288032"/>
          </a:xfrm>
          <a:prstGeom prst="ellipse">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dirty="0">
              <a:solidFill>
                <a:prstClr val="black"/>
              </a:solidFill>
              <a:latin typeface="Calibri"/>
            </a:endParaRPr>
          </a:p>
        </p:txBody>
      </p:sp>
      <p:sp>
        <p:nvSpPr>
          <p:cNvPr id="17" name="Rectangle 16"/>
          <p:cNvSpPr/>
          <p:nvPr/>
        </p:nvSpPr>
        <p:spPr>
          <a:xfrm>
            <a:off x="4788024" y="4254956"/>
            <a:ext cx="1064927" cy="307777"/>
          </a:xfrm>
          <a:prstGeom prst="rect">
            <a:avLst/>
          </a:prstGeom>
        </p:spPr>
        <p:txBody>
          <a:bodyPr wrap="none">
            <a:spAutoFit/>
          </a:bodyPr>
          <a:lstStyle/>
          <a:p>
            <a:r>
              <a:rPr lang="en-US" sz="1400" b="1" dirty="0" smtClean="0">
                <a:solidFill>
                  <a:prstClr val="black"/>
                </a:solidFill>
                <a:latin typeface="Calibri"/>
              </a:rPr>
              <a:t>Applicable?</a:t>
            </a:r>
            <a:endParaRPr lang="en-US" sz="1400" b="1" dirty="0">
              <a:solidFill>
                <a:prstClr val="black"/>
              </a:solidFill>
              <a:latin typeface="Calibri"/>
            </a:endParaRPr>
          </a:p>
        </p:txBody>
      </p:sp>
    </p:spTree>
    <p:extLst>
      <p:ext uri="{BB962C8B-B14F-4D97-AF65-F5344CB8AC3E}">
        <p14:creationId xmlns:p14="http://schemas.microsoft.com/office/powerpoint/2010/main" val="874099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animBg="1"/>
      <p:bldP spid="16" grpId="0" animBg="1"/>
      <p:bldP spid="4" grpId="0"/>
      <p:bldP spid="7" grpId="0"/>
      <p:bldP spid="15" grpId="0" animBg="1"/>
      <p:bldP spid="17" grpId="0"/>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descr="Screen Shot 2015-04-01 at 09.43.19.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87295" y="2420888"/>
            <a:ext cx="4637316" cy="3312368"/>
          </a:xfrm>
          <a:prstGeom prst="rect">
            <a:avLst/>
          </a:prstGeom>
        </p:spPr>
      </p:pic>
      <p:sp>
        <p:nvSpPr>
          <p:cNvPr id="2" name="Title 1"/>
          <p:cNvSpPr>
            <a:spLocks noGrp="1"/>
          </p:cNvSpPr>
          <p:nvPr>
            <p:ph type="title"/>
          </p:nvPr>
        </p:nvSpPr>
        <p:spPr/>
        <p:txBody>
          <a:bodyPr/>
          <a:lstStyle/>
          <a:p>
            <a:r>
              <a:rPr lang="en-GB" dirty="0" smtClean="0"/>
              <a:t>ODH control measures</a:t>
            </a:r>
            <a:br>
              <a:rPr lang="en-GB" dirty="0" smtClean="0"/>
            </a:br>
            <a:r>
              <a:rPr lang="en-GB" sz="2400" dirty="0" smtClean="0"/>
              <a:t>Other possible solutions…</a:t>
            </a:r>
            <a:endParaRPr lang="en-GB" noProof="0" dirty="0"/>
          </a:p>
        </p:txBody>
      </p:sp>
      <p:pic>
        <p:nvPicPr>
          <p:cNvPr id="17" name="Picture 16" descr="Screen Shot 2015-04-01 at 09.41.24.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496" y="2420888"/>
            <a:ext cx="4104456" cy="3319149"/>
          </a:xfrm>
          <a:prstGeom prst="rect">
            <a:avLst/>
          </a:prstGeom>
        </p:spPr>
      </p:pic>
      <p:sp>
        <p:nvSpPr>
          <p:cNvPr id="16" name="Down Arrow 15"/>
          <p:cNvSpPr/>
          <p:nvPr/>
        </p:nvSpPr>
        <p:spPr>
          <a:xfrm rot="16200000">
            <a:off x="3971934" y="3597018"/>
            <a:ext cx="576064" cy="67207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4" name="Rectangle 3"/>
          <p:cNvSpPr/>
          <p:nvPr/>
        </p:nvSpPr>
        <p:spPr>
          <a:xfrm>
            <a:off x="0" y="1988840"/>
            <a:ext cx="1547664" cy="461665"/>
          </a:xfrm>
          <a:prstGeom prst="rect">
            <a:avLst/>
          </a:prstGeom>
        </p:spPr>
        <p:txBody>
          <a:bodyPr wrap="square">
            <a:spAutoFit/>
          </a:bodyPr>
          <a:lstStyle/>
          <a:p>
            <a:r>
              <a:rPr lang="en-GB" dirty="0" smtClean="0">
                <a:solidFill>
                  <a:prstClr val="black"/>
                </a:solidFill>
                <a:latin typeface="Calibri"/>
              </a:rPr>
              <a:t>Solution </a:t>
            </a:r>
            <a:r>
              <a:rPr lang="en-GB" sz="2400" b="1" dirty="0" smtClean="0">
                <a:solidFill>
                  <a:prstClr val="black"/>
                </a:solidFill>
                <a:latin typeface="Calibri"/>
              </a:rPr>
              <a:t>1</a:t>
            </a:r>
            <a:endParaRPr lang="en-US" sz="2400" b="1" dirty="0">
              <a:solidFill>
                <a:prstClr val="black"/>
              </a:solidFill>
              <a:latin typeface="Calibri"/>
            </a:endParaRPr>
          </a:p>
        </p:txBody>
      </p:sp>
      <p:sp>
        <p:nvSpPr>
          <p:cNvPr id="19" name="Rectangle 18"/>
          <p:cNvSpPr/>
          <p:nvPr/>
        </p:nvSpPr>
        <p:spPr>
          <a:xfrm>
            <a:off x="4608512" y="1988840"/>
            <a:ext cx="1547664" cy="461665"/>
          </a:xfrm>
          <a:prstGeom prst="rect">
            <a:avLst/>
          </a:prstGeom>
        </p:spPr>
        <p:txBody>
          <a:bodyPr wrap="square">
            <a:spAutoFit/>
          </a:bodyPr>
          <a:lstStyle/>
          <a:p>
            <a:r>
              <a:rPr lang="en-GB" dirty="0" smtClean="0">
                <a:solidFill>
                  <a:prstClr val="black"/>
                </a:solidFill>
                <a:latin typeface="Calibri"/>
              </a:rPr>
              <a:t>Solution </a:t>
            </a:r>
            <a:r>
              <a:rPr lang="en-GB" sz="2400" b="1" dirty="0" smtClean="0">
                <a:solidFill>
                  <a:prstClr val="black"/>
                </a:solidFill>
                <a:latin typeface="Calibri"/>
              </a:rPr>
              <a:t>2</a:t>
            </a:r>
            <a:endParaRPr lang="en-US" sz="2400" b="1" dirty="0">
              <a:solidFill>
                <a:prstClr val="black"/>
              </a:solidFill>
              <a:latin typeface="Calibri"/>
            </a:endParaRPr>
          </a:p>
        </p:txBody>
      </p:sp>
    </p:spTree>
    <p:extLst>
      <p:ext uri="{BB962C8B-B14F-4D97-AF65-F5344CB8AC3E}">
        <p14:creationId xmlns:p14="http://schemas.microsoft.com/office/powerpoint/2010/main" val="38831508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p:bldP spid="19" grpId="0"/>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Practical cases</a:t>
            </a:r>
            <a:br>
              <a:rPr lang="en-GB" dirty="0" smtClean="0"/>
            </a:br>
            <a:r>
              <a:rPr lang="en-GB" sz="2400" dirty="0" smtClean="0"/>
              <a:t>Accelerator tunnel – Method n°</a:t>
            </a:r>
            <a:r>
              <a:rPr lang="en-GB" sz="2800" b="1" dirty="0" smtClean="0"/>
              <a:t>1</a:t>
            </a:r>
            <a:endParaRPr lang="en-GB" sz="3600" b="1" noProof="0" dirty="0"/>
          </a:p>
        </p:txBody>
      </p:sp>
      <p:pic>
        <p:nvPicPr>
          <p:cNvPr id="16" name="Picture 15" descr="Picture_43.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72200" y="1988840"/>
            <a:ext cx="2433565" cy="2064380"/>
          </a:xfrm>
          <a:prstGeom prst="rect">
            <a:avLst/>
          </a:prstGeom>
        </p:spPr>
      </p:pic>
      <p:pic>
        <p:nvPicPr>
          <p:cNvPr id="9" name="Picture 8" descr="Screen Shot 2015-03-30 at 09.41.3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76056" y="4005064"/>
            <a:ext cx="3960412" cy="2742952"/>
          </a:xfrm>
          <a:prstGeom prst="rect">
            <a:avLst/>
          </a:prstGeom>
        </p:spPr>
      </p:pic>
      <p:sp>
        <p:nvSpPr>
          <p:cNvPr id="20" name="Content Placeholder 2"/>
          <p:cNvSpPr txBox="1">
            <a:spLocks/>
          </p:cNvSpPr>
          <p:nvPr/>
        </p:nvSpPr>
        <p:spPr>
          <a:xfrm>
            <a:off x="251520" y="1412776"/>
            <a:ext cx="8352928" cy="28083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2000" b="1" dirty="0" smtClean="0">
                <a:solidFill>
                  <a:prstClr val="black"/>
                </a:solidFill>
                <a:latin typeface="Calibri"/>
              </a:rPr>
              <a:t>Scenario: </a:t>
            </a:r>
            <a:r>
              <a:rPr lang="en-GB" sz="2000" dirty="0" smtClean="0">
                <a:solidFill>
                  <a:prstClr val="black"/>
                </a:solidFill>
                <a:latin typeface="Calibri"/>
              </a:rPr>
              <a:t>Helium discharge from the safety relief device of the insulating vacuum vessel from 1 High-β </a:t>
            </a:r>
            <a:r>
              <a:rPr lang="en-GB" sz="2000" dirty="0" err="1" smtClean="0">
                <a:solidFill>
                  <a:prstClr val="black"/>
                </a:solidFill>
                <a:latin typeface="Calibri"/>
              </a:rPr>
              <a:t>Cryomodule</a:t>
            </a:r>
            <a:endParaRPr lang="en-GB" sz="2000" dirty="0" smtClean="0">
              <a:solidFill>
                <a:prstClr val="black"/>
              </a:solidFill>
              <a:latin typeface="Calibri"/>
            </a:endParaRPr>
          </a:p>
          <a:p>
            <a:pPr marL="0" indent="0">
              <a:buFont typeface="Arial" panose="020B0604020202020204" pitchFamily="34" charset="0"/>
              <a:buNone/>
            </a:pPr>
            <a:r>
              <a:rPr lang="en-GB" sz="2000" b="1" dirty="0" smtClean="0">
                <a:solidFill>
                  <a:prstClr val="black"/>
                </a:solidFill>
                <a:latin typeface="Calibri"/>
              </a:rPr>
              <a:t>Cause</a:t>
            </a:r>
            <a:r>
              <a:rPr lang="en-GB" sz="2000" dirty="0" smtClean="0">
                <a:solidFill>
                  <a:prstClr val="black"/>
                </a:solidFill>
                <a:latin typeface="Calibri"/>
              </a:rPr>
              <a:t>: leak from junctions/welds from the cavities</a:t>
            </a:r>
          </a:p>
          <a:p>
            <a:pPr marL="0" indent="0">
              <a:buFont typeface="Arial" panose="020B0604020202020204" pitchFamily="34" charset="0"/>
              <a:buNone/>
            </a:pPr>
            <a:r>
              <a:rPr lang="en-GB" sz="2000" b="1" dirty="0" smtClean="0">
                <a:solidFill>
                  <a:prstClr val="black"/>
                </a:solidFill>
                <a:latin typeface="Calibri"/>
              </a:rPr>
              <a:t>Volume of </a:t>
            </a:r>
            <a:r>
              <a:rPr lang="en-GB" sz="2000" b="1" dirty="0" err="1" smtClean="0">
                <a:solidFill>
                  <a:prstClr val="black"/>
                </a:solidFill>
                <a:latin typeface="Calibri"/>
              </a:rPr>
              <a:t>LHe</a:t>
            </a:r>
            <a:r>
              <a:rPr lang="en-GB" sz="2000" dirty="0" smtClean="0">
                <a:solidFill>
                  <a:prstClr val="black"/>
                </a:solidFill>
                <a:latin typeface="Calibri"/>
              </a:rPr>
              <a:t>: 1 x 4 x 0.048 m3</a:t>
            </a:r>
          </a:p>
          <a:p>
            <a:pPr marL="0" indent="0">
              <a:buFont typeface="Arial" panose="020B0604020202020204" pitchFamily="34" charset="0"/>
              <a:buNone/>
            </a:pPr>
            <a:r>
              <a:rPr lang="en-GB" sz="2000" b="1" dirty="0" smtClean="0">
                <a:solidFill>
                  <a:prstClr val="black"/>
                </a:solidFill>
                <a:latin typeface="Calibri"/>
              </a:rPr>
              <a:t>Temperature of </a:t>
            </a:r>
            <a:r>
              <a:rPr lang="en-GB" sz="2000" b="1" dirty="0" err="1" smtClean="0">
                <a:solidFill>
                  <a:prstClr val="black"/>
                </a:solidFill>
                <a:latin typeface="Calibri"/>
              </a:rPr>
              <a:t>LHe</a:t>
            </a:r>
            <a:r>
              <a:rPr lang="en-GB" sz="2000" dirty="0" smtClean="0">
                <a:solidFill>
                  <a:prstClr val="black"/>
                </a:solidFill>
                <a:latin typeface="Calibri"/>
              </a:rPr>
              <a:t>: 2K</a:t>
            </a:r>
          </a:p>
          <a:p>
            <a:pPr marL="0" indent="0">
              <a:buFont typeface="Arial" panose="020B0604020202020204" pitchFamily="34" charset="0"/>
              <a:buNone/>
            </a:pPr>
            <a:r>
              <a:rPr lang="en-GB" sz="2000" b="1" dirty="0" smtClean="0">
                <a:solidFill>
                  <a:prstClr val="black"/>
                </a:solidFill>
                <a:latin typeface="Calibri"/>
              </a:rPr>
              <a:t>Pressure</a:t>
            </a:r>
            <a:r>
              <a:rPr lang="en-GB" sz="2000" dirty="0" smtClean="0">
                <a:solidFill>
                  <a:prstClr val="black"/>
                </a:solidFill>
                <a:latin typeface="Calibri"/>
              </a:rPr>
              <a:t>: 1,9 </a:t>
            </a:r>
            <a:r>
              <a:rPr lang="en-GB" sz="2000" dirty="0" err="1" smtClean="0">
                <a:solidFill>
                  <a:prstClr val="black"/>
                </a:solidFill>
                <a:latin typeface="Calibri"/>
              </a:rPr>
              <a:t>bara</a:t>
            </a:r>
            <a:endParaRPr lang="en-GB" sz="2000" dirty="0" smtClean="0">
              <a:solidFill>
                <a:prstClr val="black"/>
              </a:solidFill>
              <a:latin typeface="Calibri"/>
            </a:endParaRPr>
          </a:p>
          <a:p>
            <a:pPr marL="0" indent="0">
              <a:buFont typeface="Arial" panose="020B0604020202020204" pitchFamily="34" charset="0"/>
              <a:buNone/>
            </a:pPr>
            <a:r>
              <a:rPr lang="en-GB" sz="2000" b="1" dirty="0" smtClean="0">
                <a:solidFill>
                  <a:prstClr val="black"/>
                </a:solidFill>
                <a:latin typeface="Calibri"/>
              </a:rPr>
              <a:t>Tunnel</a:t>
            </a:r>
            <a:r>
              <a:rPr lang="en-GB" sz="2000" dirty="0" smtClean="0">
                <a:solidFill>
                  <a:prstClr val="black"/>
                </a:solidFill>
                <a:latin typeface="Calibri"/>
              </a:rPr>
              <a:t>: 12 600 m3 x 35% (full volume) </a:t>
            </a:r>
          </a:p>
        </p:txBody>
      </p:sp>
      <p:sp>
        <p:nvSpPr>
          <p:cNvPr id="10" name="Explosion 2 9"/>
          <p:cNvSpPr/>
          <p:nvPr/>
        </p:nvSpPr>
        <p:spPr>
          <a:xfrm>
            <a:off x="8172400" y="5733256"/>
            <a:ext cx="216024" cy="144016"/>
          </a:xfrm>
          <a:prstGeom prst="irregularSeal2">
            <a:avLst/>
          </a:prstGeom>
          <a:solidFill>
            <a:schemeClr val="accent6">
              <a:lumMod val="60000"/>
              <a:lumOff val="4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79646">
                  <a:lumMod val="60000"/>
                  <a:lumOff val="40000"/>
                </a:srgbClr>
              </a:solidFill>
              <a:latin typeface="Calibri"/>
            </a:endParaRPr>
          </a:p>
        </p:txBody>
      </p:sp>
      <p:cxnSp>
        <p:nvCxnSpPr>
          <p:cNvPr id="13" name="Curved Connector 12"/>
          <p:cNvCxnSpPr/>
          <p:nvPr/>
        </p:nvCxnSpPr>
        <p:spPr>
          <a:xfrm rot="16200000" flipH="1">
            <a:off x="8208404" y="5985284"/>
            <a:ext cx="360040" cy="144016"/>
          </a:xfrm>
          <a:prstGeom prst="curvedConnector3">
            <a:avLst>
              <a:gd name="adj1" fmla="val 35890"/>
            </a:avLst>
          </a:prstGeom>
          <a:ln w="12700" cmpd="sng">
            <a:solidFill>
              <a:srgbClr val="E46C0A"/>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7" name="Curved Connector 26"/>
          <p:cNvCxnSpPr/>
          <p:nvPr/>
        </p:nvCxnSpPr>
        <p:spPr>
          <a:xfrm rot="5400000">
            <a:off x="8028384" y="5949280"/>
            <a:ext cx="288032" cy="144016"/>
          </a:xfrm>
          <a:prstGeom prst="curvedConnector3">
            <a:avLst>
              <a:gd name="adj1" fmla="val 50000"/>
            </a:avLst>
          </a:prstGeom>
          <a:ln w="12700" cmpd="sng">
            <a:solidFill>
              <a:srgbClr val="E46C0A"/>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33" name="Oval 32"/>
          <p:cNvSpPr/>
          <p:nvPr/>
        </p:nvSpPr>
        <p:spPr>
          <a:xfrm flipH="1" flipV="1">
            <a:off x="7991049" y="6055961"/>
            <a:ext cx="45719" cy="45719"/>
          </a:xfrm>
          <a:prstGeom prst="ellipse">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4" name="Oval 33"/>
          <p:cNvSpPr/>
          <p:nvPr/>
        </p:nvSpPr>
        <p:spPr>
          <a:xfrm flipH="1" flipV="1">
            <a:off x="7956376" y="5949280"/>
            <a:ext cx="45719" cy="45719"/>
          </a:xfrm>
          <a:prstGeom prst="ellipse">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5" name="Oval 34"/>
          <p:cNvSpPr/>
          <p:nvPr/>
        </p:nvSpPr>
        <p:spPr>
          <a:xfrm flipH="1" flipV="1">
            <a:off x="7884368" y="6093296"/>
            <a:ext cx="45719" cy="45719"/>
          </a:xfrm>
          <a:prstGeom prst="ellipse">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Oval 35"/>
          <p:cNvSpPr/>
          <p:nvPr/>
        </p:nvSpPr>
        <p:spPr>
          <a:xfrm flipH="1" flipV="1">
            <a:off x="8100392" y="5949280"/>
            <a:ext cx="45719" cy="45719"/>
          </a:xfrm>
          <a:prstGeom prst="ellipse">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 name="Oval 37"/>
          <p:cNvSpPr/>
          <p:nvPr/>
        </p:nvSpPr>
        <p:spPr>
          <a:xfrm flipH="1" flipV="1">
            <a:off x="8028384" y="5995888"/>
            <a:ext cx="45719" cy="45719"/>
          </a:xfrm>
          <a:prstGeom prst="ellipse">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 name="Oval 38"/>
          <p:cNvSpPr/>
          <p:nvPr/>
        </p:nvSpPr>
        <p:spPr>
          <a:xfrm flipH="1" flipV="1">
            <a:off x="7884368" y="6021288"/>
            <a:ext cx="45719" cy="45719"/>
          </a:xfrm>
          <a:prstGeom prst="ellipse">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 name="Oval 39"/>
          <p:cNvSpPr/>
          <p:nvPr/>
        </p:nvSpPr>
        <p:spPr>
          <a:xfrm flipH="1" flipV="1">
            <a:off x="7884368" y="6165304"/>
            <a:ext cx="45719" cy="45719"/>
          </a:xfrm>
          <a:prstGeom prst="ellipse">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1" name="Oval 40"/>
          <p:cNvSpPr/>
          <p:nvPr/>
        </p:nvSpPr>
        <p:spPr>
          <a:xfrm flipH="1" flipV="1">
            <a:off x="7777687" y="6202639"/>
            <a:ext cx="45719" cy="45719"/>
          </a:xfrm>
          <a:prstGeom prst="ellipse">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3" name="Oval 42"/>
          <p:cNvSpPr/>
          <p:nvPr/>
        </p:nvSpPr>
        <p:spPr>
          <a:xfrm flipH="1" flipV="1">
            <a:off x="7812360" y="6280745"/>
            <a:ext cx="45719" cy="45719"/>
          </a:xfrm>
          <a:prstGeom prst="ellipse">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4" name="Oval 43"/>
          <p:cNvSpPr/>
          <p:nvPr/>
        </p:nvSpPr>
        <p:spPr>
          <a:xfrm flipH="1" flipV="1">
            <a:off x="7777687" y="6130631"/>
            <a:ext cx="45719" cy="45719"/>
          </a:xfrm>
          <a:prstGeom prst="ellipse">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5" name="Oval 44"/>
          <p:cNvSpPr/>
          <p:nvPr/>
        </p:nvSpPr>
        <p:spPr>
          <a:xfrm flipH="1" flipV="1">
            <a:off x="7956376" y="6021288"/>
            <a:ext cx="45719" cy="45719"/>
          </a:xfrm>
          <a:prstGeom prst="ellipse">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 name="Cloud 28"/>
          <p:cNvSpPr/>
          <p:nvPr/>
        </p:nvSpPr>
        <p:spPr>
          <a:xfrm>
            <a:off x="7524328" y="6093296"/>
            <a:ext cx="216024" cy="144016"/>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6" name="Cloud 45"/>
          <p:cNvSpPr/>
          <p:nvPr/>
        </p:nvSpPr>
        <p:spPr>
          <a:xfrm>
            <a:off x="7740352" y="5733256"/>
            <a:ext cx="216024" cy="144016"/>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 name="Cloud 46"/>
          <p:cNvSpPr/>
          <p:nvPr/>
        </p:nvSpPr>
        <p:spPr>
          <a:xfrm>
            <a:off x="7812360" y="5661248"/>
            <a:ext cx="216024" cy="144016"/>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8" name="Cloud 47"/>
          <p:cNvSpPr/>
          <p:nvPr/>
        </p:nvSpPr>
        <p:spPr>
          <a:xfrm>
            <a:off x="7596336" y="6021288"/>
            <a:ext cx="216024" cy="144016"/>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0" name="Cloud 49"/>
          <p:cNvSpPr/>
          <p:nvPr/>
        </p:nvSpPr>
        <p:spPr>
          <a:xfrm>
            <a:off x="8028384" y="5373216"/>
            <a:ext cx="216024" cy="144016"/>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1" name="Cloud 50"/>
          <p:cNvSpPr/>
          <p:nvPr/>
        </p:nvSpPr>
        <p:spPr>
          <a:xfrm>
            <a:off x="8100392" y="5301208"/>
            <a:ext cx="216024" cy="144016"/>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2" name="Oval 51"/>
          <p:cNvSpPr/>
          <p:nvPr/>
        </p:nvSpPr>
        <p:spPr>
          <a:xfrm>
            <a:off x="8028384" y="5013176"/>
            <a:ext cx="288032" cy="216024"/>
          </a:xfrm>
          <a:prstGeom prst="ellipse">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3" name="Oval 52"/>
          <p:cNvSpPr/>
          <p:nvPr/>
        </p:nvSpPr>
        <p:spPr>
          <a:xfrm flipH="1" flipV="1">
            <a:off x="8172400" y="5877272"/>
            <a:ext cx="45719" cy="45719"/>
          </a:xfrm>
          <a:prstGeom prst="ellipse">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4" name="Oval 53"/>
          <p:cNvSpPr/>
          <p:nvPr/>
        </p:nvSpPr>
        <p:spPr>
          <a:xfrm flipH="1" flipV="1">
            <a:off x="8065719" y="5914607"/>
            <a:ext cx="45719" cy="45719"/>
          </a:xfrm>
          <a:prstGeom prst="ellipse">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 name="Down Arrow 29"/>
          <p:cNvSpPr/>
          <p:nvPr/>
        </p:nvSpPr>
        <p:spPr>
          <a:xfrm>
            <a:off x="2195736" y="4077072"/>
            <a:ext cx="432048" cy="50405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55" name="Content Placeholder 2"/>
          <p:cNvSpPr txBox="1">
            <a:spLocks/>
          </p:cNvSpPr>
          <p:nvPr/>
        </p:nvSpPr>
        <p:spPr>
          <a:xfrm>
            <a:off x="107504" y="4797152"/>
            <a:ext cx="4836537" cy="1728192"/>
          </a:xfrm>
          <a:prstGeom prst="rect">
            <a:avLst/>
          </a:prstGeom>
          <a:ln w="28575" cmpd="sng">
            <a:solidFill>
              <a:srgbClr val="FF0000"/>
            </a:solidFill>
          </a:ln>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2000" b="1" dirty="0" smtClean="0">
                <a:solidFill>
                  <a:prstClr val="black"/>
                </a:solidFill>
                <a:latin typeface="Calibri"/>
              </a:rPr>
              <a:t>Volume of gas discharged</a:t>
            </a:r>
            <a:r>
              <a:rPr lang="en-GB" sz="2000" dirty="0" smtClean="0">
                <a:solidFill>
                  <a:prstClr val="black"/>
                </a:solidFill>
                <a:latin typeface="Calibri"/>
              </a:rPr>
              <a:t>: 174 m3</a:t>
            </a:r>
          </a:p>
          <a:p>
            <a:pPr marL="0" indent="0">
              <a:buFont typeface="Arial" panose="020B0604020202020204" pitchFamily="34" charset="0"/>
              <a:buNone/>
            </a:pPr>
            <a:r>
              <a:rPr lang="en-GB" sz="2000" b="1" dirty="0" smtClean="0">
                <a:solidFill>
                  <a:prstClr val="black"/>
                </a:solidFill>
                <a:latin typeface="Calibri"/>
              </a:rPr>
              <a:t>O2 concentration after discharge </a:t>
            </a:r>
            <a:r>
              <a:rPr lang="en-GB" sz="1400" dirty="0" smtClean="0">
                <a:solidFill>
                  <a:prstClr val="black"/>
                </a:solidFill>
                <a:latin typeface="Calibri"/>
              </a:rPr>
              <a:t>(homogeneous mixture)</a:t>
            </a:r>
            <a:r>
              <a:rPr lang="en-GB" sz="2000" dirty="0" smtClean="0">
                <a:solidFill>
                  <a:prstClr val="black"/>
                </a:solidFill>
                <a:latin typeface="Calibri"/>
              </a:rPr>
              <a:t>: 20,17%</a:t>
            </a:r>
          </a:p>
          <a:p>
            <a:pPr marL="0" indent="0">
              <a:buFont typeface="Arial" panose="020B0604020202020204" pitchFamily="34" charset="0"/>
              <a:buNone/>
            </a:pPr>
            <a:r>
              <a:rPr lang="en-GB" sz="2000" b="1" dirty="0" smtClean="0">
                <a:solidFill>
                  <a:prstClr val="black"/>
                </a:solidFill>
                <a:latin typeface="Calibri"/>
              </a:rPr>
              <a:t>Height of gas layer </a:t>
            </a:r>
            <a:r>
              <a:rPr lang="en-GB" sz="1400" dirty="0" smtClean="0">
                <a:solidFill>
                  <a:prstClr val="black"/>
                </a:solidFill>
                <a:latin typeface="Calibri"/>
              </a:rPr>
              <a:t>(stratification)</a:t>
            </a:r>
            <a:r>
              <a:rPr lang="en-GB" sz="2000" dirty="0" smtClean="0">
                <a:solidFill>
                  <a:prstClr val="black"/>
                </a:solidFill>
                <a:latin typeface="Calibri"/>
              </a:rPr>
              <a:t>: 0,05 m</a:t>
            </a:r>
          </a:p>
          <a:p>
            <a:pPr marL="0" indent="0">
              <a:buFont typeface="Arial" panose="020B0604020202020204" pitchFamily="34" charset="0"/>
              <a:buNone/>
            </a:pPr>
            <a:r>
              <a:rPr lang="en-GB" sz="2000" b="1" dirty="0" smtClean="0">
                <a:solidFill>
                  <a:prstClr val="black"/>
                </a:solidFill>
                <a:latin typeface="Calibri"/>
              </a:rPr>
              <a:t>ODH level</a:t>
            </a:r>
            <a:r>
              <a:rPr lang="en-GB" sz="2000" dirty="0" smtClean="0">
                <a:solidFill>
                  <a:prstClr val="black"/>
                </a:solidFill>
                <a:latin typeface="Calibri"/>
              </a:rPr>
              <a:t>: “SAFE”</a:t>
            </a:r>
          </a:p>
        </p:txBody>
      </p:sp>
      <p:pic>
        <p:nvPicPr>
          <p:cNvPr id="56" name="Picture 55" descr="cern.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88024" y="764704"/>
            <a:ext cx="588948" cy="576064"/>
          </a:xfrm>
          <a:prstGeom prst="rect">
            <a:avLst/>
          </a:prstGeom>
          <a:ln>
            <a:noFill/>
          </a:ln>
          <a:effectLst>
            <a:outerShdw blurRad="292100" dist="139700" dir="2700000" algn="tl" rotWithShape="0">
              <a:srgbClr val="333333">
                <a:alpha val="65000"/>
              </a:srgbClr>
            </a:outerShdw>
          </a:effectLst>
        </p:spPr>
      </p:pic>
      <p:sp>
        <p:nvSpPr>
          <p:cNvPr id="32" name="Rectangle 31"/>
          <p:cNvSpPr/>
          <p:nvPr/>
        </p:nvSpPr>
        <p:spPr>
          <a:xfrm>
            <a:off x="7236296" y="4437112"/>
            <a:ext cx="1371627" cy="369332"/>
          </a:xfrm>
          <a:prstGeom prst="rect">
            <a:avLst/>
          </a:prstGeom>
          <a:solidFill>
            <a:srgbClr val="FFFFFF"/>
          </a:solidFill>
          <a:ln w="12700" cmpd="sng">
            <a:solidFill>
              <a:schemeClr val="tx1"/>
            </a:solidFill>
          </a:ln>
          <a:effectLst>
            <a:outerShdw blurRad="50800" dist="38100" dir="2700000" algn="tl" rotWithShape="0">
              <a:prstClr val="black">
                <a:alpha val="40000"/>
              </a:prstClr>
            </a:outerShdw>
          </a:effectLst>
        </p:spPr>
        <p:txBody>
          <a:bodyPr wrap="none">
            <a:spAutoFit/>
          </a:bodyPr>
          <a:lstStyle/>
          <a:p>
            <a:r>
              <a:rPr lang="en-GB" b="1" dirty="0" smtClean="0">
                <a:solidFill>
                  <a:prstClr val="black"/>
                </a:solidFill>
                <a:latin typeface="Calibri"/>
              </a:rPr>
              <a:t>Steady state</a:t>
            </a:r>
            <a:endParaRPr lang="en-US" dirty="0">
              <a:solidFill>
                <a:prstClr val="black"/>
              </a:solidFill>
              <a:latin typeface="Calibri"/>
            </a:endParaRPr>
          </a:p>
        </p:txBody>
      </p:sp>
      <p:sp>
        <p:nvSpPr>
          <p:cNvPr id="37" name="Rettangolo 40"/>
          <p:cNvSpPr/>
          <p:nvPr/>
        </p:nvSpPr>
        <p:spPr>
          <a:xfrm>
            <a:off x="6810880" y="6600939"/>
            <a:ext cx="2297624" cy="246221"/>
          </a:xfrm>
          <a:prstGeom prst="rect">
            <a:avLst/>
          </a:prstGeom>
        </p:spPr>
        <p:txBody>
          <a:bodyPr wrap="none">
            <a:spAutoFit/>
          </a:bodyPr>
          <a:lstStyle/>
          <a:p>
            <a:pPr>
              <a:spcBef>
                <a:spcPct val="0"/>
              </a:spcBef>
            </a:pPr>
            <a:r>
              <a:rPr lang="en-GB" sz="1000" cap="all" dirty="0" smtClean="0">
                <a:solidFill>
                  <a:srgbClr val="7F7F7F"/>
                </a:solidFill>
                <a:latin typeface="Calibri"/>
              </a:rPr>
              <a:t>Acknowledgement : J.FYDRYCH (ESS)</a:t>
            </a:r>
            <a:endParaRPr lang="en-GB" sz="1000" cap="all" dirty="0">
              <a:solidFill>
                <a:srgbClr val="7F7F7F"/>
              </a:solidFill>
              <a:latin typeface="Calibri"/>
            </a:endParaRPr>
          </a:p>
        </p:txBody>
      </p:sp>
    </p:spTree>
    <p:extLst>
      <p:ext uri="{BB962C8B-B14F-4D97-AF65-F5344CB8AC3E}">
        <p14:creationId xmlns:p14="http://schemas.microsoft.com/office/powerpoint/2010/main" val="17176532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55"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Picture 15" descr="Picture_43.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72200" y="1988840"/>
            <a:ext cx="2433565" cy="2064380"/>
          </a:xfrm>
          <a:prstGeom prst="rect">
            <a:avLst/>
          </a:prstGeom>
        </p:spPr>
      </p:pic>
      <p:sp>
        <p:nvSpPr>
          <p:cNvPr id="20" name="Content Placeholder 2"/>
          <p:cNvSpPr txBox="1">
            <a:spLocks/>
          </p:cNvSpPr>
          <p:nvPr/>
        </p:nvSpPr>
        <p:spPr>
          <a:xfrm>
            <a:off x="251520" y="1412776"/>
            <a:ext cx="8352928" cy="28083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2000" b="1" dirty="0" smtClean="0">
                <a:solidFill>
                  <a:prstClr val="black"/>
                </a:solidFill>
                <a:latin typeface="Calibri"/>
              </a:rPr>
              <a:t>Scenario: </a:t>
            </a:r>
            <a:r>
              <a:rPr lang="en-GB" sz="2000" dirty="0" smtClean="0">
                <a:solidFill>
                  <a:prstClr val="black"/>
                </a:solidFill>
                <a:latin typeface="Calibri"/>
              </a:rPr>
              <a:t>Helium discharge from the safety relief device of the insulating vacuum vessel from 1 High-β </a:t>
            </a:r>
            <a:r>
              <a:rPr lang="en-GB" sz="2000" dirty="0" err="1" smtClean="0">
                <a:solidFill>
                  <a:prstClr val="black"/>
                </a:solidFill>
                <a:latin typeface="Calibri"/>
              </a:rPr>
              <a:t>Cryomodule</a:t>
            </a:r>
            <a:endParaRPr lang="en-GB" sz="2000" dirty="0" smtClean="0">
              <a:solidFill>
                <a:prstClr val="black"/>
              </a:solidFill>
              <a:latin typeface="Calibri"/>
            </a:endParaRPr>
          </a:p>
          <a:p>
            <a:pPr marL="0" indent="0">
              <a:buFont typeface="Arial" panose="020B0604020202020204" pitchFamily="34" charset="0"/>
              <a:buNone/>
            </a:pPr>
            <a:r>
              <a:rPr lang="en-GB" sz="2000" b="1" dirty="0" smtClean="0">
                <a:solidFill>
                  <a:prstClr val="black"/>
                </a:solidFill>
                <a:latin typeface="Calibri"/>
              </a:rPr>
              <a:t>Cause</a:t>
            </a:r>
            <a:r>
              <a:rPr lang="en-GB" sz="2000" dirty="0" smtClean="0">
                <a:solidFill>
                  <a:prstClr val="black"/>
                </a:solidFill>
                <a:latin typeface="Calibri"/>
              </a:rPr>
              <a:t>: leak </a:t>
            </a:r>
            <a:r>
              <a:rPr lang="en-GB" sz="2000" dirty="0">
                <a:solidFill>
                  <a:prstClr val="black"/>
                </a:solidFill>
                <a:latin typeface="Calibri"/>
              </a:rPr>
              <a:t>from junctions/welds from the cavities</a:t>
            </a:r>
          </a:p>
          <a:p>
            <a:pPr marL="0" indent="0">
              <a:buFont typeface="Arial" panose="020B0604020202020204" pitchFamily="34" charset="0"/>
              <a:buNone/>
            </a:pPr>
            <a:r>
              <a:rPr lang="en-GB" sz="2000" b="1" dirty="0" smtClean="0">
                <a:solidFill>
                  <a:prstClr val="black"/>
                </a:solidFill>
                <a:latin typeface="Calibri"/>
              </a:rPr>
              <a:t>Volume of </a:t>
            </a:r>
            <a:r>
              <a:rPr lang="en-GB" sz="2000" b="1" dirty="0" err="1" smtClean="0">
                <a:solidFill>
                  <a:prstClr val="black"/>
                </a:solidFill>
                <a:latin typeface="Calibri"/>
              </a:rPr>
              <a:t>LHe</a:t>
            </a:r>
            <a:r>
              <a:rPr lang="en-GB" sz="2000" dirty="0" smtClean="0">
                <a:solidFill>
                  <a:prstClr val="black"/>
                </a:solidFill>
                <a:latin typeface="Calibri"/>
              </a:rPr>
              <a:t>: 1 x 4 x 0.048 m3</a:t>
            </a:r>
          </a:p>
          <a:p>
            <a:pPr marL="0" indent="0">
              <a:buFont typeface="Arial" panose="020B0604020202020204" pitchFamily="34" charset="0"/>
              <a:buNone/>
            </a:pPr>
            <a:r>
              <a:rPr lang="en-GB" sz="2000" b="1" dirty="0" smtClean="0">
                <a:solidFill>
                  <a:prstClr val="black"/>
                </a:solidFill>
                <a:latin typeface="Calibri"/>
              </a:rPr>
              <a:t>Temperature of </a:t>
            </a:r>
            <a:r>
              <a:rPr lang="en-GB" sz="2000" b="1" dirty="0" err="1" smtClean="0">
                <a:solidFill>
                  <a:prstClr val="black"/>
                </a:solidFill>
                <a:latin typeface="Calibri"/>
              </a:rPr>
              <a:t>LHe</a:t>
            </a:r>
            <a:r>
              <a:rPr lang="en-GB" sz="2000" dirty="0" smtClean="0">
                <a:solidFill>
                  <a:prstClr val="black"/>
                </a:solidFill>
                <a:latin typeface="Calibri"/>
              </a:rPr>
              <a:t>: 2K</a:t>
            </a:r>
          </a:p>
          <a:p>
            <a:pPr marL="0" indent="0">
              <a:buFont typeface="Arial" panose="020B0604020202020204" pitchFamily="34" charset="0"/>
              <a:buNone/>
            </a:pPr>
            <a:r>
              <a:rPr lang="en-GB" sz="2000" b="1" dirty="0" smtClean="0">
                <a:solidFill>
                  <a:prstClr val="black"/>
                </a:solidFill>
                <a:latin typeface="Calibri"/>
              </a:rPr>
              <a:t>Pressure</a:t>
            </a:r>
            <a:r>
              <a:rPr lang="en-GB" sz="2000" dirty="0" smtClean="0">
                <a:solidFill>
                  <a:prstClr val="black"/>
                </a:solidFill>
                <a:latin typeface="Calibri"/>
              </a:rPr>
              <a:t>: 1,9 </a:t>
            </a:r>
            <a:r>
              <a:rPr lang="en-GB" sz="2000" dirty="0" err="1" smtClean="0">
                <a:solidFill>
                  <a:prstClr val="black"/>
                </a:solidFill>
                <a:latin typeface="Calibri"/>
              </a:rPr>
              <a:t>bara</a:t>
            </a:r>
            <a:endParaRPr lang="en-GB" sz="2000" dirty="0" smtClean="0">
              <a:solidFill>
                <a:prstClr val="black"/>
              </a:solidFill>
              <a:latin typeface="Calibri"/>
            </a:endParaRPr>
          </a:p>
          <a:p>
            <a:pPr marL="0" indent="0">
              <a:buFont typeface="Arial" panose="020B0604020202020204" pitchFamily="34" charset="0"/>
              <a:buNone/>
            </a:pPr>
            <a:r>
              <a:rPr lang="en-GB" sz="2000" b="1" dirty="0" smtClean="0">
                <a:solidFill>
                  <a:srgbClr val="FF0000"/>
                </a:solidFill>
                <a:latin typeface="Calibri"/>
              </a:rPr>
              <a:t>Tunnel</a:t>
            </a:r>
            <a:r>
              <a:rPr lang="en-GB" sz="2000" dirty="0" smtClean="0">
                <a:solidFill>
                  <a:srgbClr val="FF0000"/>
                </a:solidFill>
                <a:latin typeface="Calibri"/>
              </a:rPr>
              <a:t>: 4200 m3 x 35% (1/3  of the total volume) </a:t>
            </a:r>
          </a:p>
        </p:txBody>
      </p:sp>
      <p:sp>
        <p:nvSpPr>
          <p:cNvPr id="30" name="Down Arrow 29"/>
          <p:cNvSpPr/>
          <p:nvPr/>
        </p:nvSpPr>
        <p:spPr>
          <a:xfrm>
            <a:off x="2195736" y="4077072"/>
            <a:ext cx="432048" cy="50405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55" name="Content Placeholder 2"/>
          <p:cNvSpPr txBox="1">
            <a:spLocks/>
          </p:cNvSpPr>
          <p:nvPr/>
        </p:nvSpPr>
        <p:spPr>
          <a:xfrm>
            <a:off x="107504" y="4797152"/>
            <a:ext cx="4836537" cy="1728192"/>
          </a:xfrm>
          <a:prstGeom prst="rect">
            <a:avLst/>
          </a:prstGeom>
          <a:ln w="28575" cmpd="sng">
            <a:solidFill>
              <a:srgbClr val="FF0000"/>
            </a:solidFill>
          </a:ln>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2000" b="1" dirty="0" smtClean="0">
                <a:solidFill>
                  <a:prstClr val="black"/>
                </a:solidFill>
                <a:latin typeface="Calibri"/>
              </a:rPr>
              <a:t>Volume of gas discharged</a:t>
            </a:r>
            <a:r>
              <a:rPr lang="en-GB" sz="2000" dirty="0" smtClean="0">
                <a:solidFill>
                  <a:prstClr val="black"/>
                </a:solidFill>
                <a:latin typeface="Calibri"/>
              </a:rPr>
              <a:t>: 174 m3</a:t>
            </a:r>
          </a:p>
          <a:p>
            <a:pPr marL="0" indent="0">
              <a:buFont typeface="Arial" panose="020B0604020202020204" pitchFamily="34" charset="0"/>
              <a:buNone/>
            </a:pPr>
            <a:r>
              <a:rPr lang="en-GB" sz="2000" b="1" dirty="0" smtClean="0">
                <a:solidFill>
                  <a:prstClr val="black"/>
                </a:solidFill>
                <a:latin typeface="Calibri"/>
              </a:rPr>
              <a:t>O2 concentration after discharge </a:t>
            </a:r>
            <a:r>
              <a:rPr lang="en-GB" sz="1400" dirty="0" smtClean="0">
                <a:solidFill>
                  <a:prstClr val="black"/>
                </a:solidFill>
                <a:latin typeface="Calibri"/>
              </a:rPr>
              <a:t>(homogeneous mixture)</a:t>
            </a:r>
            <a:r>
              <a:rPr lang="en-GB" sz="2000" dirty="0" smtClean="0">
                <a:solidFill>
                  <a:prstClr val="black"/>
                </a:solidFill>
                <a:latin typeface="Calibri"/>
              </a:rPr>
              <a:t>: </a:t>
            </a:r>
            <a:r>
              <a:rPr lang="en-GB" sz="2000" dirty="0" smtClean="0">
                <a:solidFill>
                  <a:srgbClr val="FF0000"/>
                </a:solidFill>
                <a:latin typeface="Calibri"/>
              </a:rPr>
              <a:t>18,52%</a:t>
            </a:r>
          </a:p>
          <a:p>
            <a:pPr marL="0" indent="0">
              <a:buFont typeface="Arial" panose="020B0604020202020204" pitchFamily="34" charset="0"/>
              <a:buNone/>
            </a:pPr>
            <a:r>
              <a:rPr lang="en-GB" sz="2000" b="1" dirty="0" smtClean="0">
                <a:solidFill>
                  <a:prstClr val="black"/>
                </a:solidFill>
                <a:latin typeface="Calibri"/>
              </a:rPr>
              <a:t>Height of gas layer </a:t>
            </a:r>
            <a:r>
              <a:rPr lang="en-GB" sz="1400" dirty="0" smtClean="0">
                <a:solidFill>
                  <a:prstClr val="black"/>
                </a:solidFill>
                <a:latin typeface="Calibri"/>
              </a:rPr>
              <a:t>(stratification)</a:t>
            </a:r>
            <a:r>
              <a:rPr lang="en-GB" sz="2000" dirty="0" smtClean="0">
                <a:solidFill>
                  <a:prstClr val="black"/>
                </a:solidFill>
                <a:latin typeface="Calibri"/>
              </a:rPr>
              <a:t>: </a:t>
            </a:r>
            <a:r>
              <a:rPr lang="en-GB" sz="2000" dirty="0" smtClean="0">
                <a:solidFill>
                  <a:srgbClr val="FF0000"/>
                </a:solidFill>
                <a:latin typeface="Calibri"/>
              </a:rPr>
              <a:t>0,14 m</a:t>
            </a:r>
          </a:p>
          <a:p>
            <a:pPr marL="0" indent="0">
              <a:buFont typeface="Arial" panose="020B0604020202020204" pitchFamily="34" charset="0"/>
              <a:buNone/>
            </a:pPr>
            <a:r>
              <a:rPr lang="en-GB" sz="2000" b="1" dirty="0" smtClean="0">
                <a:solidFill>
                  <a:prstClr val="black"/>
                </a:solidFill>
                <a:latin typeface="Calibri"/>
              </a:rPr>
              <a:t>ODH level</a:t>
            </a:r>
            <a:r>
              <a:rPr lang="en-GB" sz="2000" dirty="0" smtClean="0">
                <a:solidFill>
                  <a:prstClr val="black"/>
                </a:solidFill>
                <a:latin typeface="Calibri"/>
              </a:rPr>
              <a:t>: </a:t>
            </a:r>
            <a:r>
              <a:rPr lang="en-GB" sz="2000" dirty="0" smtClean="0">
                <a:solidFill>
                  <a:srgbClr val="FF0000"/>
                </a:solidFill>
                <a:latin typeface="Calibri"/>
              </a:rPr>
              <a:t>“SAFE”</a:t>
            </a:r>
          </a:p>
        </p:txBody>
      </p:sp>
      <p:pic>
        <p:nvPicPr>
          <p:cNvPr id="3" name="Picture 2" descr="cern.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88024" y="764704"/>
            <a:ext cx="588948" cy="576064"/>
          </a:xfrm>
          <a:prstGeom prst="rect">
            <a:avLst/>
          </a:prstGeom>
          <a:ln>
            <a:noFill/>
          </a:ln>
          <a:effectLst>
            <a:outerShdw blurRad="292100" dist="139700" dir="2700000" algn="tl" rotWithShape="0">
              <a:srgbClr val="333333">
                <a:alpha val="65000"/>
              </a:srgbClr>
            </a:outerShdw>
          </a:effectLst>
        </p:spPr>
      </p:pic>
      <p:pic>
        <p:nvPicPr>
          <p:cNvPr id="32" name="Picture 31" descr="Screen Shot 2015-03-27 at 15.17.07.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32748" y="4509120"/>
            <a:ext cx="4063164" cy="2088232"/>
          </a:xfrm>
          <a:prstGeom prst="rect">
            <a:avLst/>
          </a:prstGeom>
        </p:spPr>
      </p:pic>
      <p:sp>
        <p:nvSpPr>
          <p:cNvPr id="4" name="Rectangle 3"/>
          <p:cNvSpPr/>
          <p:nvPr/>
        </p:nvSpPr>
        <p:spPr>
          <a:xfrm rot="1585272">
            <a:off x="6458423" y="5622360"/>
            <a:ext cx="1545656" cy="193461"/>
          </a:xfrm>
          <a:prstGeom prst="rect">
            <a:avLst/>
          </a:prstGeom>
          <a:noFill/>
          <a:ln w="127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6" name="Straight Arrow Connector 5"/>
          <p:cNvCxnSpPr/>
          <p:nvPr/>
        </p:nvCxnSpPr>
        <p:spPr>
          <a:xfrm>
            <a:off x="6396120" y="5661248"/>
            <a:ext cx="1368152" cy="648072"/>
          </a:xfrm>
          <a:prstGeom prst="straightConnector1">
            <a:avLst/>
          </a:prstGeom>
          <a:ln w="127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rot="1519656">
            <a:off x="6715700" y="5987244"/>
            <a:ext cx="576375" cy="276999"/>
          </a:xfrm>
          <a:prstGeom prst="rect">
            <a:avLst/>
          </a:prstGeom>
        </p:spPr>
        <p:txBody>
          <a:bodyPr wrap="none">
            <a:spAutoFit/>
          </a:bodyPr>
          <a:lstStyle/>
          <a:p>
            <a:r>
              <a:rPr lang="en-GB" sz="1200" dirty="0" smtClean="0">
                <a:solidFill>
                  <a:srgbClr val="FF0000"/>
                </a:solidFill>
                <a:latin typeface="Calibri"/>
              </a:rPr>
              <a:t>200 m</a:t>
            </a:r>
            <a:endParaRPr lang="en-US" sz="1200" dirty="0">
              <a:solidFill>
                <a:prstClr val="black"/>
              </a:solidFill>
              <a:latin typeface="Calibri"/>
            </a:endParaRPr>
          </a:p>
        </p:txBody>
      </p:sp>
      <p:sp>
        <p:nvSpPr>
          <p:cNvPr id="14" name="Title 1"/>
          <p:cNvSpPr>
            <a:spLocks noGrp="1"/>
          </p:cNvSpPr>
          <p:nvPr>
            <p:ph type="title"/>
          </p:nvPr>
        </p:nvSpPr>
        <p:spPr>
          <a:xfrm>
            <a:off x="457200" y="274638"/>
            <a:ext cx="7139136" cy="1143000"/>
          </a:xfrm>
        </p:spPr>
        <p:txBody>
          <a:bodyPr/>
          <a:lstStyle/>
          <a:p>
            <a:r>
              <a:rPr lang="en-GB" dirty="0" smtClean="0"/>
              <a:t>Practical cases</a:t>
            </a:r>
            <a:br>
              <a:rPr lang="en-GB" dirty="0" smtClean="0"/>
            </a:br>
            <a:r>
              <a:rPr lang="en-GB" sz="2400" dirty="0" smtClean="0"/>
              <a:t>Accelerator tunnel – Method n°</a:t>
            </a:r>
            <a:r>
              <a:rPr lang="en-GB" sz="2800" b="1" dirty="0" smtClean="0"/>
              <a:t>1</a:t>
            </a:r>
            <a:endParaRPr lang="en-GB" sz="3600" b="1" noProof="0" dirty="0"/>
          </a:p>
        </p:txBody>
      </p:sp>
      <p:sp>
        <p:nvSpPr>
          <p:cNvPr id="17" name="Rettangolo 40"/>
          <p:cNvSpPr/>
          <p:nvPr/>
        </p:nvSpPr>
        <p:spPr>
          <a:xfrm>
            <a:off x="6444208" y="6600939"/>
            <a:ext cx="2775582" cy="246221"/>
          </a:xfrm>
          <a:prstGeom prst="rect">
            <a:avLst/>
          </a:prstGeom>
        </p:spPr>
        <p:txBody>
          <a:bodyPr wrap="none">
            <a:spAutoFit/>
          </a:bodyPr>
          <a:lstStyle/>
          <a:p>
            <a:pPr>
              <a:spcBef>
                <a:spcPct val="0"/>
              </a:spcBef>
            </a:pPr>
            <a:r>
              <a:rPr lang="en-GB" sz="1000" cap="all" dirty="0" smtClean="0">
                <a:solidFill>
                  <a:srgbClr val="7F7F7F"/>
                </a:solidFill>
                <a:latin typeface="Calibri"/>
              </a:rPr>
              <a:t>Acknowledgement : N.GAZIS, J.FYDRYCH (ESS)</a:t>
            </a:r>
            <a:endParaRPr lang="en-GB" sz="1000" cap="all" dirty="0">
              <a:solidFill>
                <a:srgbClr val="7F7F7F"/>
              </a:solidFill>
              <a:latin typeface="Calibri"/>
            </a:endParaRPr>
          </a:p>
        </p:txBody>
      </p:sp>
    </p:spTree>
    <p:extLst>
      <p:ext uri="{BB962C8B-B14F-4D97-AF65-F5344CB8AC3E}">
        <p14:creationId xmlns:p14="http://schemas.microsoft.com/office/powerpoint/2010/main" val="30066796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55"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3"/>
          <a:stretch>
            <a:fillRect/>
          </a:stretch>
        </p:blipFill>
        <p:spPr>
          <a:xfrm>
            <a:off x="179512" y="4386846"/>
            <a:ext cx="4320480" cy="2405915"/>
          </a:xfrm>
          <a:prstGeom prst="rect">
            <a:avLst/>
          </a:prstGeom>
        </p:spPr>
      </p:pic>
      <p:pic>
        <p:nvPicPr>
          <p:cNvPr id="16" name="Picture 15" descr="Picture_43.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72200" y="1988840"/>
            <a:ext cx="2433565" cy="2064380"/>
          </a:xfrm>
          <a:prstGeom prst="rect">
            <a:avLst/>
          </a:prstGeom>
        </p:spPr>
      </p:pic>
      <p:sp>
        <p:nvSpPr>
          <p:cNvPr id="20" name="Content Placeholder 2"/>
          <p:cNvSpPr txBox="1">
            <a:spLocks/>
          </p:cNvSpPr>
          <p:nvPr/>
        </p:nvSpPr>
        <p:spPr>
          <a:xfrm>
            <a:off x="251520" y="1412776"/>
            <a:ext cx="8352928" cy="28083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2000" b="1" dirty="0" smtClean="0">
                <a:solidFill>
                  <a:prstClr val="black"/>
                </a:solidFill>
                <a:latin typeface="Calibri"/>
              </a:rPr>
              <a:t>Scenario: </a:t>
            </a:r>
            <a:r>
              <a:rPr lang="en-GB" sz="2000" dirty="0" smtClean="0">
                <a:solidFill>
                  <a:prstClr val="black"/>
                </a:solidFill>
                <a:latin typeface="Calibri"/>
              </a:rPr>
              <a:t>Helium discharge from the safety relief device of the insulating vacuum vessel from 1 High-β </a:t>
            </a:r>
            <a:r>
              <a:rPr lang="en-GB" sz="2000" dirty="0" err="1" smtClean="0">
                <a:solidFill>
                  <a:prstClr val="black"/>
                </a:solidFill>
                <a:latin typeface="Calibri"/>
              </a:rPr>
              <a:t>Cryomodule</a:t>
            </a:r>
            <a:endParaRPr lang="en-GB" sz="2000" dirty="0" smtClean="0">
              <a:solidFill>
                <a:prstClr val="black"/>
              </a:solidFill>
              <a:latin typeface="Calibri"/>
            </a:endParaRPr>
          </a:p>
          <a:p>
            <a:pPr marL="0" indent="0">
              <a:buFont typeface="Arial" panose="020B0604020202020204" pitchFamily="34" charset="0"/>
              <a:buNone/>
            </a:pPr>
            <a:r>
              <a:rPr lang="en-GB" sz="2000" b="1" dirty="0" smtClean="0">
                <a:solidFill>
                  <a:prstClr val="black"/>
                </a:solidFill>
                <a:latin typeface="Calibri"/>
              </a:rPr>
              <a:t>Cause</a:t>
            </a:r>
            <a:r>
              <a:rPr lang="en-GB" sz="2000" dirty="0" smtClean="0">
                <a:solidFill>
                  <a:prstClr val="black"/>
                </a:solidFill>
                <a:latin typeface="Calibri"/>
              </a:rPr>
              <a:t>: leak from junctions/welds</a:t>
            </a:r>
          </a:p>
          <a:p>
            <a:pPr marL="0" indent="0">
              <a:buFont typeface="Arial" panose="020B0604020202020204" pitchFamily="34" charset="0"/>
              <a:buNone/>
            </a:pPr>
            <a:r>
              <a:rPr lang="en-GB" sz="2000" b="1" dirty="0" smtClean="0">
                <a:solidFill>
                  <a:prstClr val="black"/>
                </a:solidFill>
                <a:latin typeface="Calibri"/>
              </a:rPr>
              <a:t>Leak rate</a:t>
            </a:r>
            <a:r>
              <a:rPr lang="en-GB" sz="2000" dirty="0" smtClean="0">
                <a:solidFill>
                  <a:prstClr val="black"/>
                </a:solidFill>
                <a:latin typeface="Calibri"/>
              </a:rPr>
              <a:t>: 475 200 m3/h  </a:t>
            </a:r>
            <a:r>
              <a:rPr lang="en-GB" sz="1100" dirty="0" smtClean="0">
                <a:solidFill>
                  <a:prstClr val="black"/>
                </a:solidFill>
                <a:latin typeface="Calibri"/>
              </a:rPr>
              <a:t>(ref. </a:t>
            </a:r>
            <a:r>
              <a:rPr lang="en-US" sz="1100" dirty="0" smtClean="0">
                <a:solidFill>
                  <a:prstClr val="white">
                    <a:lumMod val="50000"/>
                  </a:prstClr>
                </a:solidFill>
                <a:latin typeface="Calibri"/>
                <a:hlinkClick r:id="rId5"/>
              </a:rPr>
              <a:t>WP5_SafetySizing__nt</a:t>
            </a:r>
            <a:r>
              <a:rPr lang="en-US" sz="1100" dirty="0">
                <a:solidFill>
                  <a:prstClr val="white">
                    <a:lumMod val="50000"/>
                  </a:prstClr>
                </a:solidFill>
                <a:latin typeface="Calibri"/>
                <a:hlinkClick r:id="rId5"/>
              </a:rPr>
              <a:t>-safety-devices-2015-01-14.</a:t>
            </a:r>
            <a:r>
              <a:rPr lang="en-US" sz="1100" dirty="0" smtClean="0">
                <a:solidFill>
                  <a:prstClr val="white">
                    <a:lumMod val="50000"/>
                  </a:prstClr>
                </a:solidFill>
                <a:latin typeface="Calibri"/>
                <a:hlinkClick r:id="rId5"/>
              </a:rPr>
              <a:t>docx</a:t>
            </a:r>
            <a:r>
              <a:rPr lang="en-US" sz="1100" dirty="0" smtClean="0">
                <a:solidFill>
                  <a:prstClr val="white">
                    <a:lumMod val="50000"/>
                  </a:prstClr>
                </a:solidFill>
                <a:latin typeface="Calibri"/>
              </a:rPr>
              <a:t>)</a:t>
            </a:r>
            <a:endParaRPr lang="en-GB" sz="2000" dirty="0" smtClean="0">
              <a:solidFill>
                <a:prstClr val="black"/>
              </a:solidFill>
              <a:latin typeface="Calibri"/>
            </a:endParaRPr>
          </a:p>
          <a:p>
            <a:pPr marL="0" indent="0">
              <a:buFont typeface="Arial" panose="020B0604020202020204" pitchFamily="34" charset="0"/>
              <a:buNone/>
            </a:pPr>
            <a:r>
              <a:rPr lang="en-GB" sz="2000" b="1" dirty="0" smtClean="0">
                <a:solidFill>
                  <a:prstClr val="black"/>
                </a:solidFill>
                <a:latin typeface="Calibri"/>
              </a:rPr>
              <a:t>Duration of the leak</a:t>
            </a:r>
            <a:r>
              <a:rPr lang="en-GB" sz="2000" dirty="0" smtClean="0">
                <a:solidFill>
                  <a:prstClr val="black"/>
                </a:solidFill>
                <a:latin typeface="Calibri"/>
              </a:rPr>
              <a:t>: infinite </a:t>
            </a:r>
            <a:r>
              <a:rPr lang="en-GB" sz="1600" dirty="0" smtClean="0">
                <a:solidFill>
                  <a:prstClr val="black"/>
                </a:solidFill>
                <a:latin typeface="Calibri"/>
              </a:rPr>
              <a:t>(not realistic)</a:t>
            </a:r>
          </a:p>
          <a:p>
            <a:pPr marL="0" indent="0">
              <a:buFont typeface="Arial" panose="020B0604020202020204" pitchFamily="34" charset="0"/>
              <a:buNone/>
            </a:pPr>
            <a:r>
              <a:rPr lang="en-GB" sz="2000" b="1" dirty="0" smtClean="0">
                <a:solidFill>
                  <a:prstClr val="black"/>
                </a:solidFill>
                <a:latin typeface="Calibri"/>
              </a:rPr>
              <a:t>Ventilation rate</a:t>
            </a:r>
            <a:r>
              <a:rPr lang="en-GB" sz="2000" dirty="0" smtClean="0">
                <a:solidFill>
                  <a:prstClr val="black"/>
                </a:solidFill>
                <a:latin typeface="Calibri"/>
              </a:rPr>
              <a:t>: 1 </a:t>
            </a:r>
            <a:r>
              <a:rPr lang="en-GB" sz="2000" dirty="0" err="1" smtClean="0">
                <a:solidFill>
                  <a:prstClr val="black"/>
                </a:solidFill>
                <a:latin typeface="Calibri"/>
              </a:rPr>
              <a:t>vol</a:t>
            </a:r>
            <a:r>
              <a:rPr lang="en-GB" sz="2000" dirty="0" smtClean="0">
                <a:solidFill>
                  <a:prstClr val="black"/>
                </a:solidFill>
                <a:latin typeface="Calibri"/>
              </a:rPr>
              <a:t>/h (12600 m3/h)</a:t>
            </a:r>
          </a:p>
          <a:p>
            <a:pPr marL="0" indent="0">
              <a:buFont typeface="Arial" panose="020B0604020202020204" pitchFamily="34" charset="0"/>
              <a:buNone/>
            </a:pPr>
            <a:r>
              <a:rPr lang="en-GB" sz="2000" b="1" dirty="0" smtClean="0">
                <a:solidFill>
                  <a:prstClr val="black"/>
                </a:solidFill>
                <a:latin typeface="Calibri"/>
              </a:rPr>
              <a:t>Tunnel</a:t>
            </a:r>
            <a:r>
              <a:rPr lang="en-GB" sz="2000" dirty="0" smtClean="0">
                <a:solidFill>
                  <a:prstClr val="black"/>
                </a:solidFill>
                <a:latin typeface="Calibri"/>
              </a:rPr>
              <a:t>: 12 600 m3 x 35% (full volume) </a:t>
            </a:r>
          </a:p>
        </p:txBody>
      </p:sp>
      <p:pic>
        <p:nvPicPr>
          <p:cNvPr id="3" name="Picture 2" descr="FNAL-Logo-NAL-Blue.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80968" y="929888"/>
            <a:ext cx="1584176" cy="338618"/>
          </a:xfrm>
          <a:prstGeom prst="rect">
            <a:avLst/>
          </a:prstGeom>
          <a:ln>
            <a:noFill/>
          </a:ln>
          <a:effectLst>
            <a:outerShdw blurRad="292100" dist="139700" dir="2700000" algn="tl" rotWithShape="0">
              <a:srgbClr val="333333">
                <a:alpha val="65000"/>
              </a:srgbClr>
            </a:outerShdw>
          </a:effectLst>
        </p:spPr>
      </p:pic>
      <p:sp>
        <p:nvSpPr>
          <p:cNvPr id="32" name="Oval 31"/>
          <p:cNvSpPr/>
          <p:nvPr/>
        </p:nvSpPr>
        <p:spPr>
          <a:xfrm>
            <a:off x="1403648" y="2420888"/>
            <a:ext cx="1584176" cy="503335"/>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 name="Down Arrow 29"/>
          <p:cNvSpPr/>
          <p:nvPr/>
        </p:nvSpPr>
        <p:spPr>
          <a:xfrm>
            <a:off x="2195736" y="3933056"/>
            <a:ext cx="432048" cy="50405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5" name="Rectangle 4"/>
          <p:cNvSpPr/>
          <p:nvPr/>
        </p:nvSpPr>
        <p:spPr>
          <a:xfrm>
            <a:off x="1331640" y="5723964"/>
            <a:ext cx="1903085" cy="369332"/>
          </a:xfrm>
          <a:prstGeom prst="rect">
            <a:avLst/>
          </a:prstGeom>
          <a:solidFill>
            <a:srgbClr val="FFFFFF"/>
          </a:solidFill>
          <a:ln w="12700" cmpd="sng">
            <a:solidFill>
              <a:schemeClr val="tx1"/>
            </a:solidFill>
          </a:ln>
          <a:effectLst>
            <a:outerShdw blurRad="50800" dist="38100" dir="2700000" algn="tl" rotWithShape="0">
              <a:prstClr val="black">
                <a:alpha val="40000"/>
              </a:prstClr>
            </a:outerShdw>
          </a:effectLst>
        </p:spPr>
        <p:txBody>
          <a:bodyPr wrap="none">
            <a:spAutoFit/>
          </a:bodyPr>
          <a:lstStyle/>
          <a:p>
            <a:r>
              <a:rPr lang="en-GB" b="1" dirty="0" smtClean="0">
                <a:solidFill>
                  <a:srgbClr val="FF0000"/>
                </a:solidFill>
                <a:latin typeface="Calibri"/>
              </a:rPr>
              <a:t>FORBIDDEN AREA</a:t>
            </a:r>
            <a:endParaRPr lang="en-US" dirty="0">
              <a:solidFill>
                <a:srgbClr val="FF0000"/>
              </a:solidFill>
              <a:latin typeface="Calibri"/>
            </a:endParaRPr>
          </a:p>
        </p:txBody>
      </p:sp>
      <p:sp>
        <p:nvSpPr>
          <p:cNvPr id="6" name="Rectangle 5"/>
          <p:cNvSpPr/>
          <p:nvPr/>
        </p:nvSpPr>
        <p:spPr>
          <a:xfrm>
            <a:off x="902130" y="6093296"/>
            <a:ext cx="2733766" cy="307777"/>
          </a:xfrm>
          <a:prstGeom prst="rect">
            <a:avLst/>
          </a:prstGeom>
        </p:spPr>
        <p:txBody>
          <a:bodyPr wrap="none">
            <a:spAutoFit/>
          </a:bodyPr>
          <a:lstStyle/>
          <a:p>
            <a:r>
              <a:rPr lang="en-GB" sz="1400" dirty="0" smtClean="0">
                <a:solidFill>
                  <a:prstClr val="black"/>
                </a:solidFill>
                <a:latin typeface="Calibri"/>
              </a:rPr>
              <a:t>Control measures need to be taken</a:t>
            </a:r>
            <a:endParaRPr lang="en-US" dirty="0">
              <a:solidFill>
                <a:prstClr val="black"/>
              </a:solidFill>
              <a:latin typeface="Calibri"/>
            </a:endParaRPr>
          </a:p>
        </p:txBody>
      </p:sp>
      <p:grpSp>
        <p:nvGrpSpPr>
          <p:cNvPr id="8" name="Group 7"/>
          <p:cNvGrpSpPr/>
          <p:nvPr/>
        </p:nvGrpSpPr>
        <p:grpSpPr>
          <a:xfrm>
            <a:off x="5076056" y="4005064"/>
            <a:ext cx="3960412" cy="2742952"/>
            <a:chOff x="5076056" y="4005064"/>
            <a:chExt cx="3960412" cy="2742952"/>
          </a:xfrm>
        </p:grpSpPr>
        <p:pic>
          <p:nvPicPr>
            <p:cNvPr id="9" name="Picture 8" descr="Screen Shot 2015-03-30 at 09.41.32.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76056" y="4005064"/>
              <a:ext cx="3960412" cy="2742952"/>
            </a:xfrm>
            <a:prstGeom prst="rect">
              <a:avLst/>
            </a:prstGeom>
          </p:spPr>
        </p:pic>
        <p:sp>
          <p:nvSpPr>
            <p:cNvPr id="10" name="Explosion 2 9"/>
            <p:cNvSpPr/>
            <p:nvPr/>
          </p:nvSpPr>
          <p:spPr>
            <a:xfrm>
              <a:off x="8172400" y="5733256"/>
              <a:ext cx="216024" cy="144016"/>
            </a:xfrm>
            <a:prstGeom prst="irregularSeal2">
              <a:avLst/>
            </a:prstGeom>
            <a:solidFill>
              <a:schemeClr val="accent6">
                <a:lumMod val="60000"/>
                <a:lumOff val="4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79646">
                    <a:lumMod val="60000"/>
                    <a:lumOff val="40000"/>
                  </a:srgbClr>
                </a:solidFill>
                <a:latin typeface="Calibri"/>
              </a:endParaRPr>
            </a:p>
          </p:txBody>
        </p:sp>
        <p:cxnSp>
          <p:nvCxnSpPr>
            <p:cNvPr id="13" name="Curved Connector 12"/>
            <p:cNvCxnSpPr/>
            <p:nvPr/>
          </p:nvCxnSpPr>
          <p:spPr>
            <a:xfrm rot="16200000" flipH="1">
              <a:off x="8208404" y="5985284"/>
              <a:ext cx="360040" cy="144016"/>
            </a:xfrm>
            <a:prstGeom prst="curvedConnector3">
              <a:avLst>
                <a:gd name="adj1" fmla="val 35890"/>
              </a:avLst>
            </a:prstGeom>
            <a:ln w="12700" cmpd="sng">
              <a:solidFill>
                <a:srgbClr val="E46C0A"/>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7" name="Curved Connector 26"/>
            <p:cNvCxnSpPr/>
            <p:nvPr/>
          </p:nvCxnSpPr>
          <p:spPr>
            <a:xfrm rot="5400000">
              <a:off x="8028384" y="5949280"/>
              <a:ext cx="288032" cy="144016"/>
            </a:xfrm>
            <a:prstGeom prst="curvedConnector3">
              <a:avLst>
                <a:gd name="adj1" fmla="val 50000"/>
              </a:avLst>
            </a:prstGeom>
            <a:ln w="12700" cmpd="sng">
              <a:solidFill>
                <a:srgbClr val="E46C0A"/>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33" name="Oval 32"/>
            <p:cNvSpPr/>
            <p:nvPr/>
          </p:nvSpPr>
          <p:spPr>
            <a:xfrm flipH="1" flipV="1">
              <a:off x="7991049" y="6055961"/>
              <a:ext cx="45719" cy="45719"/>
            </a:xfrm>
            <a:prstGeom prst="ellipse">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4" name="Oval 33"/>
            <p:cNvSpPr/>
            <p:nvPr/>
          </p:nvSpPr>
          <p:spPr>
            <a:xfrm flipH="1" flipV="1">
              <a:off x="7956376" y="5949280"/>
              <a:ext cx="45719" cy="45719"/>
            </a:xfrm>
            <a:prstGeom prst="ellipse">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5" name="Oval 34"/>
            <p:cNvSpPr/>
            <p:nvPr/>
          </p:nvSpPr>
          <p:spPr>
            <a:xfrm flipH="1" flipV="1">
              <a:off x="7884368" y="6093296"/>
              <a:ext cx="45719" cy="45719"/>
            </a:xfrm>
            <a:prstGeom prst="ellipse">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Oval 35"/>
            <p:cNvSpPr/>
            <p:nvPr/>
          </p:nvSpPr>
          <p:spPr>
            <a:xfrm flipH="1" flipV="1">
              <a:off x="8100392" y="5949280"/>
              <a:ext cx="45719" cy="45719"/>
            </a:xfrm>
            <a:prstGeom prst="ellipse">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 name="Oval 37"/>
            <p:cNvSpPr/>
            <p:nvPr/>
          </p:nvSpPr>
          <p:spPr>
            <a:xfrm flipH="1" flipV="1">
              <a:off x="8028384" y="5995888"/>
              <a:ext cx="45719" cy="45719"/>
            </a:xfrm>
            <a:prstGeom prst="ellipse">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 name="Oval 38"/>
            <p:cNvSpPr/>
            <p:nvPr/>
          </p:nvSpPr>
          <p:spPr>
            <a:xfrm flipH="1" flipV="1">
              <a:off x="7884368" y="6021288"/>
              <a:ext cx="45719" cy="45719"/>
            </a:xfrm>
            <a:prstGeom prst="ellipse">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 name="Oval 39"/>
            <p:cNvSpPr/>
            <p:nvPr/>
          </p:nvSpPr>
          <p:spPr>
            <a:xfrm flipH="1" flipV="1">
              <a:off x="7884368" y="6165304"/>
              <a:ext cx="45719" cy="45719"/>
            </a:xfrm>
            <a:prstGeom prst="ellipse">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1" name="Oval 40"/>
            <p:cNvSpPr/>
            <p:nvPr/>
          </p:nvSpPr>
          <p:spPr>
            <a:xfrm flipH="1" flipV="1">
              <a:off x="7777687" y="6202639"/>
              <a:ext cx="45719" cy="45719"/>
            </a:xfrm>
            <a:prstGeom prst="ellipse">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3" name="Oval 42"/>
            <p:cNvSpPr/>
            <p:nvPr/>
          </p:nvSpPr>
          <p:spPr>
            <a:xfrm flipH="1" flipV="1">
              <a:off x="7812360" y="6280745"/>
              <a:ext cx="45719" cy="45719"/>
            </a:xfrm>
            <a:prstGeom prst="ellipse">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4" name="Oval 43"/>
            <p:cNvSpPr/>
            <p:nvPr/>
          </p:nvSpPr>
          <p:spPr>
            <a:xfrm flipH="1" flipV="1">
              <a:off x="7777687" y="6130631"/>
              <a:ext cx="45719" cy="45719"/>
            </a:xfrm>
            <a:prstGeom prst="ellipse">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5" name="Oval 44"/>
            <p:cNvSpPr/>
            <p:nvPr/>
          </p:nvSpPr>
          <p:spPr>
            <a:xfrm flipH="1" flipV="1">
              <a:off x="7956376" y="6021288"/>
              <a:ext cx="45719" cy="45719"/>
            </a:xfrm>
            <a:prstGeom prst="ellipse">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 name="Cloud 28"/>
            <p:cNvSpPr/>
            <p:nvPr/>
          </p:nvSpPr>
          <p:spPr>
            <a:xfrm>
              <a:off x="7524328" y="6093296"/>
              <a:ext cx="216024" cy="144016"/>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6" name="Cloud 45"/>
            <p:cNvSpPr/>
            <p:nvPr/>
          </p:nvSpPr>
          <p:spPr>
            <a:xfrm>
              <a:off x="7740352" y="5733256"/>
              <a:ext cx="216024" cy="144016"/>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 name="Cloud 46"/>
            <p:cNvSpPr/>
            <p:nvPr/>
          </p:nvSpPr>
          <p:spPr>
            <a:xfrm>
              <a:off x="7812360" y="5661248"/>
              <a:ext cx="216024" cy="144016"/>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8" name="Cloud 47"/>
            <p:cNvSpPr/>
            <p:nvPr/>
          </p:nvSpPr>
          <p:spPr>
            <a:xfrm>
              <a:off x="7596336" y="6021288"/>
              <a:ext cx="216024" cy="144016"/>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0" name="Cloud 49"/>
            <p:cNvSpPr/>
            <p:nvPr/>
          </p:nvSpPr>
          <p:spPr>
            <a:xfrm>
              <a:off x="8028384" y="5373216"/>
              <a:ext cx="216024" cy="144016"/>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1" name="Cloud 50"/>
            <p:cNvSpPr/>
            <p:nvPr/>
          </p:nvSpPr>
          <p:spPr>
            <a:xfrm>
              <a:off x="8100392" y="5301208"/>
              <a:ext cx="216024" cy="144016"/>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2" name="Oval 51"/>
            <p:cNvSpPr/>
            <p:nvPr/>
          </p:nvSpPr>
          <p:spPr>
            <a:xfrm>
              <a:off x="8028384" y="5013176"/>
              <a:ext cx="288032" cy="216024"/>
            </a:xfrm>
            <a:prstGeom prst="ellipse">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3" name="Oval 52"/>
            <p:cNvSpPr/>
            <p:nvPr/>
          </p:nvSpPr>
          <p:spPr>
            <a:xfrm flipH="1" flipV="1">
              <a:off x="8172400" y="5877272"/>
              <a:ext cx="45719" cy="45719"/>
            </a:xfrm>
            <a:prstGeom prst="ellipse">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4" name="Oval 53"/>
            <p:cNvSpPr/>
            <p:nvPr/>
          </p:nvSpPr>
          <p:spPr>
            <a:xfrm flipH="1" flipV="1">
              <a:off x="8065719" y="5914607"/>
              <a:ext cx="45719" cy="45719"/>
            </a:xfrm>
            <a:prstGeom prst="ellipse">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 name="Rectangle 36"/>
            <p:cNvSpPr/>
            <p:nvPr/>
          </p:nvSpPr>
          <p:spPr>
            <a:xfrm>
              <a:off x="7236296" y="4437112"/>
              <a:ext cx="1371627" cy="369332"/>
            </a:xfrm>
            <a:prstGeom prst="rect">
              <a:avLst/>
            </a:prstGeom>
            <a:solidFill>
              <a:srgbClr val="FFFFFF"/>
            </a:solidFill>
            <a:ln w="12700" cmpd="sng">
              <a:solidFill>
                <a:schemeClr val="tx1"/>
              </a:solidFill>
            </a:ln>
            <a:effectLst>
              <a:outerShdw blurRad="50800" dist="38100" dir="2700000" algn="tl" rotWithShape="0">
                <a:prstClr val="black">
                  <a:alpha val="40000"/>
                </a:prstClr>
              </a:outerShdw>
            </a:effectLst>
          </p:spPr>
          <p:txBody>
            <a:bodyPr wrap="none">
              <a:spAutoFit/>
            </a:bodyPr>
            <a:lstStyle/>
            <a:p>
              <a:r>
                <a:rPr lang="en-GB" b="1" dirty="0" smtClean="0">
                  <a:solidFill>
                    <a:prstClr val="black"/>
                  </a:solidFill>
                  <a:latin typeface="Calibri"/>
                </a:rPr>
                <a:t>Steady state</a:t>
              </a:r>
              <a:endParaRPr lang="en-US" dirty="0">
                <a:solidFill>
                  <a:prstClr val="black"/>
                </a:solidFill>
                <a:latin typeface="Calibri"/>
              </a:endParaRPr>
            </a:p>
          </p:txBody>
        </p:sp>
      </p:grpSp>
      <p:sp>
        <p:nvSpPr>
          <p:cNvPr id="42" name="Title 1"/>
          <p:cNvSpPr>
            <a:spLocks noGrp="1"/>
          </p:cNvSpPr>
          <p:nvPr>
            <p:ph type="title"/>
          </p:nvPr>
        </p:nvSpPr>
        <p:spPr>
          <a:xfrm>
            <a:off x="457200" y="274638"/>
            <a:ext cx="7139136" cy="1143000"/>
          </a:xfrm>
        </p:spPr>
        <p:txBody>
          <a:bodyPr/>
          <a:lstStyle/>
          <a:p>
            <a:r>
              <a:rPr lang="en-GB" dirty="0" smtClean="0"/>
              <a:t>Practical cases</a:t>
            </a:r>
            <a:br>
              <a:rPr lang="en-GB" dirty="0" smtClean="0"/>
            </a:br>
            <a:r>
              <a:rPr lang="en-GB" sz="2400" dirty="0" smtClean="0"/>
              <a:t>Accelerator tunnel – Method n°</a:t>
            </a:r>
            <a:r>
              <a:rPr lang="en-GB" sz="2800" b="1" dirty="0" smtClean="0"/>
              <a:t>2</a:t>
            </a:r>
            <a:endParaRPr lang="en-GB" sz="3600" b="1" noProof="0" dirty="0"/>
          </a:p>
        </p:txBody>
      </p:sp>
      <p:sp>
        <p:nvSpPr>
          <p:cNvPr id="49" name="Rettangolo 40"/>
          <p:cNvSpPr/>
          <p:nvPr/>
        </p:nvSpPr>
        <p:spPr>
          <a:xfrm>
            <a:off x="6810880" y="6600939"/>
            <a:ext cx="2297624" cy="246221"/>
          </a:xfrm>
          <a:prstGeom prst="rect">
            <a:avLst/>
          </a:prstGeom>
        </p:spPr>
        <p:txBody>
          <a:bodyPr wrap="none">
            <a:spAutoFit/>
          </a:bodyPr>
          <a:lstStyle/>
          <a:p>
            <a:pPr>
              <a:spcBef>
                <a:spcPct val="0"/>
              </a:spcBef>
            </a:pPr>
            <a:r>
              <a:rPr lang="en-GB" sz="1000" cap="all" dirty="0" smtClean="0">
                <a:solidFill>
                  <a:srgbClr val="7F7F7F"/>
                </a:solidFill>
                <a:latin typeface="Calibri"/>
              </a:rPr>
              <a:t>Acknowledgement : J.FYDRYCH (ESS)</a:t>
            </a:r>
            <a:endParaRPr lang="en-GB" sz="1000" cap="all" dirty="0">
              <a:solidFill>
                <a:srgbClr val="7F7F7F"/>
              </a:solidFill>
              <a:latin typeface="Calibri"/>
            </a:endParaRPr>
          </a:p>
        </p:txBody>
      </p:sp>
    </p:spTree>
    <p:extLst>
      <p:ext uri="{BB962C8B-B14F-4D97-AF65-F5344CB8AC3E}">
        <p14:creationId xmlns:p14="http://schemas.microsoft.com/office/powerpoint/2010/main" val="7433372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0" grpId="0" animBg="1"/>
      <p:bldP spid="5" grpId="0" animBg="1"/>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79512" y="4346750"/>
            <a:ext cx="4392487" cy="2446012"/>
          </a:xfrm>
          <a:prstGeom prst="rect">
            <a:avLst/>
          </a:prstGeom>
        </p:spPr>
      </p:pic>
      <p:pic>
        <p:nvPicPr>
          <p:cNvPr id="16" name="Picture 15" descr="Picture_43.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72200" y="1988840"/>
            <a:ext cx="2433565" cy="2064380"/>
          </a:xfrm>
          <a:prstGeom prst="rect">
            <a:avLst/>
          </a:prstGeom>
        </p:spPr>
      </p:pic>
      <p:sp>
        <p:nvSpPr>
          <p:cNvPr id="20" name="Content Placeholder 2"/>
          <p:cNvSpPr txBox="1">
            <a:spLocks/>
          </p:cNvSpPr>
          <p:nvPr/>
        </p:nvSpPr>
        <p:spPr>
          <a:xfrm>
            <a:off x="251520" y="1412776"/>
            <a:ext cx="8352928" cy="28083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2000" b="1" dirty="0" smtClean="0">
                <a:solidFill>
                  <a:prstClr val="black"/>
                </a:solidFill>
                <a:latin typeface="Calibri"/>
              </a:rPr>
              <a:t>Scenario: </a:t>
            </a:r>
            <a:r>
              <a:rPr lang="en-GB" sz="2000" dirty="0" smtClean="0">
                <a:solidFill>
                  <a:prstClr val="black"/>
                </a:solidFill>
                <a:latin typeface="Calibri"/>
              </a:rPr>
              <a:t>Helium discharge from the safety relief device of the insulating vacuum vessel from 1 High-β </a:t>
            </a:r>
            <a:r>
              <a:rPr lang="en-GB" sz="2000" dirty="0" err="1" smtClean="0">
                <a:solidFill>
                  <a:prstClr val="black"/>
                </a:solidFill>
                <a:latin typeface="Calibri"/>
              </a:rPr>
              <a:t>Cryomodule</a:t>
            </a:r>
            <a:endParaRPr lang="en-GB" sz="2000" dirty="0" smtClean="0">
              <a:solidFill>
                <a:prstClr val="black"/>
              </a:solidFill>
              <a:latin typeface="Calibri"/>
            </a:endParaRPr>
          </a:p>
          <a:p>
            <a:pPr marL="0" indent="0">
              <a:buFont typeface="Arial" panose="020B0604020202020204" pitchFamily="34" charset="0"/>
              <a:buNone/>
            </a:pPr>
            <a:r>
              <a:rPr lang="en-GB" sz="2000" b="1" dirty="0" smtClean="0">
                <a:solidFill>
                  <a:prstClr val="black"/>
                </a:solidFill>
                <a:latin typeface="Calibri"/>
              </a:rPr>
              <a:t>Cause</a:t>
            </a:r>
            <a:r>
              <a:rPr lang="en-GB" sz="2000" dirty="0" smtClean="0">
                <a:solidFill>
                  <a:prstClr val="black"/>
                </a:solidFill>
                <a:latin typeface="Calibri"/>
              </a:rPr>
              <a:t>: leak from junctions/welds</a:t>
            </a:r>
          </a:p>
          <a:p>
            <a:pPr marL="0" indent="0">
              <a:buFont typeface="Arial" panose="020B0604020202020204" pitchFamily="34" charset="0"/>
              <a:buNone/>
            </a:pPr>
            <a:r>
              <a:rPr lang="en-GB" sz="2000" b="1" dirty="0" smtClean="0">
                <a:solidFill>
                  <a:prstClr val="black"/>
                </a:solidFill>
                <a:latin typeface="Calibri"/>
              </a:rPr>
              <a:t>Leak rate</a:t>
            </a:r>
            <a:r>
              <a:rPr lang="en-GB" sz="2000" dirty="0" smtClean="0">
                <a:solidFill>
                  <a:prstClr val="black"/>
                </a:solidFill>
                <a:latin typeface="Calibri"/>
              </a:rPr>
              <a:t>: </a:t>
            </a:r>
            <a:r>
              <a:rPr lang="en-GB" sz="2000" dirty="0">
                <a:solidFill>
                  <a:prstClr val="black"/>
                </a:solidFill>
                <a:latin typeface="Calibri"/>
              </a:rPr>
              <a:t>475 200 m3</a:t>
            </a:r>
            <a:r>
              <a:rPr lang="en-GB" sz="2000" dirty="0" smtClean="0">
                <a:solidFill>
                  <a:prstClr val="black"/>
                </a:solidFill>
                <a:latin typeface="Calibri"/>
              </a:rPr>
              <a:t>/h  </a:t>
            </a:r>
            <a:r>
              <a:rPr lang="en-GB" sz="1100" dirty="0" smtClean="0">
                <a:solidFill>
                  <a:prstClr val="black"/>
                </a:solidFill>
                <a:latin typeface="Calibri"/>
              </a:rPr>
              <a:t>(ref. </a:t>
            </a:r>
            <a:r>
              <a:rPr lang="en-US" sz="1100" dirty="0" smtClean="0">
                <a:solidFill>
                  <a:prstClr val="white">
                    <a:lumMod val="50000"/>
                  </a:prstClr>
                </a:solidFill>
                <a:latin typeface="Calibri"/>
                <a:hlinkClick r:id="rId5"/>
              </a:rPr>
              <a:t>WP5_SafetySizing__nt</a:t>
            </a:r>
            <a:r>
              <a:rPr lang="en-US" sz="1100" dirty="0">
                <a:solidFill>
                  <a:prstClr val="white">
                    <a:lumMod val="50000"/>
                  </a:prstClr>
                </a:solidFill>
                <a:latin typeface="Calibri"/>
                <a:hlinkClick r:id="rId5"/>
              </a:rPr>
              <a:t>-safety-devices-2015-01-14.</a:t>
            </a:r>
            <a:r>
              <a:rPr lang="en-US" sz="1100" dirty="0" smtClean="0">
                <a:solidFill>
                  <a:prstClr val="white">
                    <a:lumMod val="50000"/>
                  </a:prstClr>
                </a:solidFill>
                <a:latin typeface="Calibri"/>
                <a:hlinkClick r:id="rId5"/>
              </a:rPr>
              <a:t>docx</a:t>
            </a:r>
            <a:r>
              <a:rPr lang="en-US" sz="1100" dirty="0" smtClean="0">
                <a:solidFill>
                  <a:prstClr val="white">
                    <a:lumMod val="50000"/>
                  </a:prstClr>
                </a:solidFill>
                <a:latin typeface="Calibri"/>
              </a:rPr>
              <a:t>)</a:t>
            </a:r>
            <a:endParaRPr lang="en-GB" sz="2000" dirty="0" smtClean="0">
              <a:solidFill>
                <a:prstClr val="black"/>
              </a:solidFill>
              <a:latin typeface="Calibri"/>
            </a:endParaRPr>
          </a:p>
          <a:p>
            <a:pPr marL="0" indent="0">
              <a:buFont typeface="Arial" panose="020B0604020202020204" pitchFamily="34" charset="0"/>
              <a:buNone/>
            </a:pPr>
            <a:r>
              <a:rPr lang="en-GB" sz="2000" b="1" dirty="0" smtClean="0">
                <a:solidFill>
                  <a:prstClr val="black"/>
                </a:solidFill>
                <a:latin typeface="Calibri"/>
              </a:rPr>
              <a:t>Duration of the leak</a:t>
            </a:r>
            <a:r>
              <a:rPr lang="en-GB" sz="2000" dirty="0" smtClean="0">
                <a:solidFill>
                  <a:prstClr val="black"/>
                </a:solidFill>
                <a:latin typeface="Calibri"/>
              </a:rPr>
              <a:t>: infinite </a:t>
            </a:r>
            <a:r>
              <a:rPr lang="en-GB" sz="1600" dirty="0" smtClean="0">
                <a:solidFill>
                  <a:prstClr val="black"/>
                </a:solidFill>
                <a:latin typeface="Calibri"/>
              </a:rPr>
              <a:t>(not realistic)</a:t>
            </a:r>
          </a:p>
          <a:p>
            <a:pPr marL="0" indent="0">
              <a:buFont typeface="Arial" panose="020B0604020202020204" pitchFamily="34" charset="0"/>
              <a:buNone/>
            </a:pPr>
            <a:r>
              <a:rPr lang="en-GB" sz="2000" b="1" dirty="0" smtClean="0">
                <a:solidFill>
                  <a:prstClr val="black"/>
                </a:solidFill>
                <a:latin typeface="Calibri"/>
              </a:rPr>
              <a:t>Ventilation rate</a:t>
            </a:r>
            <a:r>
              <a:rPr lang="en-GB" sz="2000" dirty="0" smtClean="0">
                <a:solidFill>
                  <a:prstClr val="black"/>
                </a:solidFill>
                <a:latin typeface="Calibri"/>
              </a:rPr>
              <a:t>: 1 </a:t>
            </a:r>
            <a:r>
              <a:rPr lang="en-GB" sz="2000" dirty="0" err="1" smtClean="0">
                <a:solidFill>
                  <a:prstClr val="black"/>
                </a:solidFill>
                <a:latin typeface="Calibri"/>
              </a:rPr>
              <a:t>vol</a:t>
            </a:r>
            <a:r>
              <a:rPr lang="en-GB" sz="2000" dirty="0" smtClean="0">
                <a:solidFill>
                  <a:prstClr val="black"/>
                </a:solidFill>
                <a:latin typeface="Calibri"/>
              </a:rPr>
              <a:t>/h (12600 m3/h)</a:t>
            </a:r>
          </a:p>
          <a:p>
            <a:pPr marL="0" indent="0">
              <a:buFont typeface="Arial" panose="020B0604020202020204" pitchFamily="34" charset="0"/>
              <a:buNone/>
            </a:pPr>
            <a:r>
              <a:rPr lang="en-GB" sz="2000" b="1" dirty="0">
                <a:solidFill>
                  <a:srgbClr val="FF0000"/>
                </a:solidFill>
                <a:latin typeface="Calibri"/>
              </a:rPr>
              <a:t>Tunnel</a:t>
            </a:r>
            <a:r>
              <a:rPr lang="en-GB" sz="2000" dirty="0">
                <a:solidFill>
                  <a:srgbClr val="FF0000"/>
                </a:solidFill>
                <a:latin typeface="Calibri"/>
              </a:rPr>
              <a:t>: 4200 m3 x 35% (1/3  of the total volume) </a:t>
            </a:r>
          </a:p>
        </p:txBody>
      </p:sp>
      <p:pic>
        <p:nvPicPr>
          <p:cNvPr id="3" name="Picture 2" descr="FNAL-Logo-NAL-Blue.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80968" y="929888"/>
            <a:ext cx="1584176" cy="338618"/>
          </a:xfrm>
          <a:prstGeom prst="rect">
            <a:avLst/>
          </a:prstGeom>
          <a:ln>
            <a:noFill/>
          </a:ln>
          <a:effectLst>
            <a:outerShdw blurRad="292100" dist="139700" dir="2700000" algn="tl" rotWithShape="0">
              <a:srgbClr val="333333">
                <a:alpha val="65000"/>
              </a:srgbClr>
            </a:outerShdw>
          </a:effectLst>
        </p:spPr>
      </p:pic>
      <p:sp>
        <p:nvSpPr>
          <p:cNvPr id="32" name="Oval 31"/>
          <p:cNvSpPr/>
          <p:nvPr/>
        </p:nvSpPr>
        <p:spPr>
          <a:xfrm>
            <a:off x="1403648" y="2420888"/>
            <a:ext cx="1584176" cy="503335"/>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 name="Down Arrow 29"/>
          <p:cNvSpPr/>
          <p:nvPr/>
        </p:nvSpPr>
        <p:spPr>
          <a:xfrm>
            <a:off x="2195736" y="3933056"/>
            <a:ext cx="432048" cy="50405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5" name="Rectangle 4"/>
          <p:cNvSpPr/>
          <p:nvPr/>
        </p:nvSpPr>
        <p:spPr>
          <a:xfrm>
            <a:off x="1259632" y="5661248"/>
            <a:ext cx="1903085" cy="369332"/>
          </a:xfrm>
          <a:prstGeom prst="rect">
            <a:avLst/>
          </a:prstGeom>
          <a:solidFill>
            <a:srgbClr val="FFFFFF"/>
          </a:solidFill>
          <a:ln w="12700" cmpd="sng">
            <a:solidFill>
              <a:schemeClr val="tx1"/>
            </a:solidFill>
          </a:ln>
          <a:effectLst>
            <a:outerShdw blurRad="50800" dist="38100" dir="2700000" algn="tl" rotWithShape="0">
              <a:prstClr val="black">
                <a:alpha val="40000"/>
              </a:prstClr>
            </a:outerShdw>
          </a:effectLst>
        </p:spPr>
        <p:txBody>
          <a:bodyPr wrap="none">
            <a:spAutoFit/>
          </a:bodyPr>
          <a:lstStyle/>
          <a:p>
            <a:r>
              <a:rPr lang="en-GB" b="1" dirty="0" smtClean="0">
                <a:solidFill>
                  <a:srgbClr val="FF0000"/>
                </a:solidFill>
                <a:latin typeface="Calibri"/>
              </a:rPr>
              <a:t>FORBIDDEN AREA</a:t>
            </a:r>
            <a:endParaRPr lang="en-US" dirty="0">
              <a:solidFill>
                <a:srgbClr val="FF0000"/>
              </a:solidFill>
              <a:latin typeface="Calibri"/>
            </a:endParaRPr>
          </a:p>
        </p:txBody>
      </p:sp>
      <p:pic>
        <p:nvPicPr>
          <p:cNvPr id="37" name="Picture 36" descr="Screen Shot 2015-03-27 at 15.17.07.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32748" y="4509120"/>
            <a:ext cx="4063164" cy="2088232"/>
          </a:xfrm>
          <a:prstGeom prst="rect">
            <a:avLst/>
          </a:prstGeom>
        </p:spPr>
      </p:pic>
      <p:sp>
        <p:nvSpPr>
          <p:cNvPr id="42" name="Rectangle 41"/>
          <p:cNvSpPr/>
          <p:nvPr/>
        </p:nvSpPr>
        <p:spPr>
          <a:xfrm rot="1585272">
            <a:off x="6458423" y="5622360"/>
            <a:ext cx="1545656" cy="193461"/>
          </a:xfrm>
          <a:prstGeom prst="rect">
            <a:avLst/>
          </a:prstGeom>
          <a:noFill/>
          <a:ln w="127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49" name="Straight Arrow Connector 48"/>
          <p:cNvCxnSpPr/>
          <p:nvPr/>
        </p:nvCxnSpPr>
        <p:spPr>
          <a:xfrm>
            <a:off x="6396120" y="5661248"/>
            <a:ext cx="1368152" cy="648072"/>
          </a:xfrm>
          <a:prstGeom prst="straightConnector1">
            <a:avLst/>
          </a:prstGeom>
          <a:ln w="127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55" name="Rectangle 54"/>
          <p:cNvSpPr/>
          <p:nvPr/>
        </p:nvSpPr>
        <p:spPr>
          <a:xfrm rot="1519656">
            <a:off x="6715700" y="5987244"/>
            <a:ext cx="576375" cy="276999"/>
          </a:xfrm>
          <a:prstGeom prst="rect">
            <a:avLst/>
          </a:prstGeom>
        </p:spPr>
        <p:txBody>
          <a:bodyPr wrap="none">
            <a:spAutoFit/>
          </a:bodyPr>
          <a:lstStyle/>
          <a:p>
            <a:r>
              <a:rPr lang="en-GB" sz="1200" dirty="0" smtClean="0">
                <a:solidFill>
                  <a:srgbClr val="FF0000"/>
                </a:solidFill>
                <a:latin typeface="Calibri"/>
              </a:rPr>
              <a:t>200 m</a:t>
            </a:r>
            <a:endParaRPr lang="en-US" sz="1200" dirty="0">
              <a:solidFill>
                <a:prstClr val="black"/>
              </a:solidFill>
              <a:latin typeface="Calibri"/>
            </a:endParaRPr>
          </a:p>
        </p:txBody>
      </p:sp>
      <p:sp>
        <p:nvSpPr>
          <p:cNvPr id="56" name="Down Arrow 55"/>
          <p:cNvSpPr/>
          <p:nvPr/>
        </p:nvSpPr>
        <p:spPr>
          <a:xfrm rot="6970574">
            <a:off x="8282318" y="6081875"/>
            <a:ext cx="207594" cy="37423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61" name="Rectangle 60"/>
          <p:cNvSpPr/>
          <p:nvPr/>
        </p:nvSpPr>
        <p:spPr>
          <a:xfrm>
            <a:off x="810310" y="6093296"/>
            <a:ext cx="2753578" cy="307777"/>
          </a:xfrm>
          <a:prstGeom prst="rect">
            <a:avLst/>
          </a:prstGeom>
        </p:spPr>
        <p:txBody>
          <a:bodyPr wrap="none">
            <a:spAutoFit/>
          </a:bodyPr>
          <a:lstStyle/>
          <a:p>
            <a:r>
              <a:rPr lang="en-GB" sz="1400" dirty="0">
                <a:solidFill>
                  <a:prstClr val="black"/>
                </a:solidFill>
                <a:latin typeface="Calibri"/>
              </a:rPr>
              <a:t>Control measures need to be taken</a:t>
            </a:r>
            <a:endParaRPr lang="en-US" sz="1400" dirty="0">
              <a:solidFill>
                <a:prstClr val="black"/>
              </a:solidFill>
              <a:latin typeface="Calibri"/>
            </a:endParaRPr>
          </a:p>
        </p:txBody>
      </p:sp>
      <p:sp>
        <p:nvSpPr>
          <p:cNvPr id="21" name="Title 1"/>
          <p:cNvSpPr>
            <a:spLocks noGrp="1"/>
          </p:cNvSpPr>
          <p:nvPr>
            <p:ph type="title"/>
          </p:nvPr>
        </p:nvSpPr>
        <p:spPr>
          <a:xfrm>
            <a:off x="457200" y="274638"/>
            <a:ext cx="7139136" cy="1143000"/>
          </a:xfrm>
        </p:spPr>
        <p:txBody>
          <a:bodyPr/>
          <a:lstStyle/>
          <a:p>
            <a:r>
              <a:rPr lang="en-GB" dirty="0" smtClean="0"/>
              <a:t>Practical cases</a:t>
            </a:r>
            <a:br>
              <a:rPr lang="en-GB" dirty="0" smtClean="0"/>
            </a:br>
            <a:r>
              <a:rPr lang="en-GB" sz="2400" dirty="0" smtClean="0"/>
              <a:t>Accelerator tunnel – Method n°</a:t>
            </a:r>
            <a:r>
              <a:rPr lang="en-GB" sz="2800" b="1" dirty="0" smtClean="0"/>
              <a:t>2</a:t>
            </a:r>
            <a:endParaRPr lang="en-GB" sz="3600" b="1" noProof="0" dirty="0"/>
          </a:p>
        </p:txBody>
      </p:sp>
      <p:sp>
        <p:nvSpPr>
          <p:cNvPr id="22" name="Rettangolo 40"/>
          <p:cNvSpPr/>
          <p:nvPr/>
        </p:nvSpPr>
        <p:spPr>
          <a:xfrm>
            <a:off x="6444208" y="6600939"/>
            <a:ext cx="2775582" cy="246221"/>
          </a:xfrm>
          <a:prstGeom prst="rect">
            <a:avLst/>
          </a:prstGeom>
        </p:spPr>
        <p:txBody>
          <a:bodyPr wrap="none">
            <a:spAutoFit/>
          </a:bodyPr>
          <a:lstStyle/>
          <a:p>
            <a:pPr>
              <a:spcBef>
                <a:spcPct val="0"/>
              </a:spcBef>
            </a:pPr>
            <a:r>
              <a:rPr lang="en-GB" sz="1000" cap="all" dirty="0" smtClean="0">
                <a:solidFill>
                  <a:srgbClr val="7F7F7F"/>
                </a:solidFill>
                <a:latin typeface="Calibri"/>
              </a:rPr>
              <a:t>Acknowledgement : N.GAZIS, J.FYDRYCH (ESS)</a:t>
            </a:r>
            <a:endParaRPr lang="en-GB" sz="1000" cap="all" dirty="0">
              <a:solidFill>
                <a:srgbClr val="7F7F7F"/>
              </a:solidFill>
              <a:latin typeface="Calibri"/>
            </a:endParaRPr>
          </a:p>
        </p:txBody>
      </p:sp>
      <p:sp>
        <p:nvSpPr>
          <p:cNvPr id="2" name="TextBox 1"/>
          <p:cNvSpPr txBox="1"/>
          <p:nvPr/>
        </p:nvSpPr>
        <p:spPr>
          <a:xfrm rot="20208651">
            <a:off x="542018" y="3495235"/>
            <a:ext cx="8136904" cy="584776"/>
          </a:xfrm>
          <a:prstGeom prst="rect">
            <a:avLst/>
          </a:prstGeom>
          <a:solidFill>
            <a:schemeClr val="accent6">
              <a:lumMod val="60000"/>
              <a:lumOff val="40000"/>
            </a:schemeClr>
          </a:solidFill>
          <a:ln w="38100" cmpd="sng">
            <a:solidFill>
              <a:schemeClr val="tx1"/>
            </a:solidFill>
          </a:ln>
        </p:spPr>
        <p:txBody>
          <a:bodyPr wrap="square" rtlCol="0">
            <a:spAutoFit/>
          </a:bodyPr>
          <a:lstStyle/>
          <a:p>
            <a:pPr algn="ctr"/>
            <a:r>
              <a:rPr lang="en-US" sz="3200" dirty="0" smtClean="0">
                <a:solidFill>
                  <a:prstClr val="black"/>
                </a:solidFill>
                <a:latin typeface="Calibri"/>
              </a:rPr>
              <a:t>Worst case scenario but maybe not realistic</a:t>
            </a:r>
            <a:endParaRPr lang="en-US" sz="3200" dirty="0">
              <a:solidFill>
                <a:prstClr val="black"/>
              </a:solidFill>
              <a:latin typeface="Calibri"/>
            </a:endParaRPr>
          </a:p>
        </p:txBody>
      </p:sp>
    </p:spTree>
    <p:extLst>
      <p:ext uri="{BB962C8B-B14F-4D97-AF65-F5344CB8AC3E}">
        <p14:creationId xmlns:p14="http://schemas.microsoft.com/office/powerpoint/2010/main" val="1511684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indefinite" accel="50000" decel="50000" fill="hold" grpId="0" nodeType="clickEffect">
                                  <p:stCondLst>
                                    <p:cond delay="0"/>
                                  </p:stCondLst>
                                  <p:childTnLst>
                                    <p:animMotion origin="layout" path="M 2.77778E-6 2.96296E-6 L -0.36215 -0.24144 " pathEditMode="relative" ptsTypes="AA">
                                      <p:cBhvr>
                                        <p:cTn id="6" dur="2000" fill="hold"/>
                                        <p:tgtEl>
                                          <p:spTgt spid="56"/>
                                        </p:tgtEl>
                                        <p:attrNameLst>
                                          <p:attrName>ppt_x</p:attrName>
                                          <p:attrName>ppt_y</p:attrName>
                                        </p:attrNameLst>
                                      </p:cBhvr>
                                    </p:animMotion>
                                  </p:childTnLst>
                                </p:cTn>
                              </p:par>
                              <p:par>
                                <p:cTn id="7" presetID="10"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animEffect transition="in" filter="fade">
                                      <p:cBhvr>
                                        <p:cTn id="9" dur="500"/>
                                        <p:tgtEl>
                                          <p:spTgt spid="30"/>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fade">
                                      <p:cBhvr>
                                        <p:cTn id="15" dur="500"/>
                                        <p:tgtEl>
                                          <p:spTgt spid="61"/>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5" grpId="0" animBg="1"/>
      <p:bldP spid="56" grpId="0" animBg="1"/>
      <p:bldP spid="61" grpId="0"/>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CERN LHC spill test</a:t>
            </a:r>
            <a:br>
              <a:rPr lang="en-GB" dirty="0" smtClean="0"/>
            </a:br>
            <a:r>
              <a:rPr lang="en-GB" sz="2400" dirty="0" smtClean="0"/>
              <a:t>Lessons learnt </a:t>
            </a:r>
            <a:r>
              <a:rPr lang="en-GB" sz="1800" dirty="0" smtClean="0"/>
              <a:t>(from a Safety point of view)</a:t>
            </a:r>
            <a:endParaRPr lang="en-GB" noProof="0" dirty="0"/>
          </a:p>
        </p:txBody>
      </p:sp>
      <p:sp>
        <p:nvSpPr>
          <p:cNvPr id="5" name="Rectangle 4"/>
          <p:cNvSpPr/>
          <p:nvPr/>
        </p:nvSpPr>
        <p:spPr>
          <a:xfrm>
            <a:off x="323528" y="1412776"/>
            <a:ext cx="8568952" cy="5324535"/>
          </a:xfrm>
          <a:prstGeom prst="rect">
            <a:avLst/>
          </a:prstGeom>
        </p:spPr>
        <p:txBody>
          <a:bodyPr wrap="square">
            <a:spAutoFit/>
          </a:bodyPr>
          <a:lstStyle/>
          <a:p>
            <a:pPr marL="457200" indent="-457200">
              <a:buSzPct val="150000"/>
              <a:buFont typeface="+mj-lt"/>
              <a:buAutoNum type="arabicPeriod"/>
            </a:pPr>
            <a:r>
              <a:rPr lang="en-GB" sz="2000" dirty="0" smtClean="0">
                <a:solidFill>
                  <a:prstClr val="black"/>
                </a:solidFill>
                <a:latin typeface="Calibri"/>
              </a:rPr>
              <a:t>The drop of O2 content cannot be related to the visible formation of mist in the flow</a:t>
            </a:r>
          </a:p>
          <a:p>
            <a:pPr marL="457200" indent="-457200">
              <a:buFont typeface="+mj-lt"/>
              <a:buAutoNum type="arabicPeriod"/>
            </a:pPr>
            <a:endParaRPr lang="en-GB" sz="2000" dirty="0" smtClean="0">
              <a:solidFill>
                <a:prstClr val="black"/>
              </a:solidFill>
              <a:latin typeface="Calibri"/>
            </a:endParaRPr>
          </a:p>
          <a:p>
            <a:pPr marL="457200" indent="-457200">
              <a:buSzPct val="150000"/>
              <a:buFont typeface="+mj-lt"/>
              <a:buAutoNum type="arabicPeriod"/>
            </a:pPr>
            <a:r>
              <a:rPr lang="en-GB" sz="2000" b="1" dirty="0" smtClean="0">
                <a:solidFill>
                  <a:srgbClr val="FF0000"/>
                </a:solidFill>
                <a:latin typeface="Calibri"/>
              </a:rPr>
              <a:t>Exclusions zones </a:t>
            </a:r>
            <a:r>
              <a:rPr lang="en-GB" sz="2000" dirty="0" smtClean="0">
                <a:solidFill>
                  <a:prstClr val="black"/>
                </a:solidFill>
                <a:latin typeface="Calibri"/>
              </a:rPr>
              <a:t>have been increased</a:t>
            </a:r>
          </a:p>
          <a:p>
            <a:pPr marL="457200" indent="-457200">
              <a:buFont typeface="+mj-lt"/>
              <a:buAutoNum type="arabicPeriod"/>
            </a:pPr>
            <a:endParaRPr lang="en-GB" sz="2000" dirty="0">
              <a:solidFill>
                <a:prstClr val="black"/>
              </a:solidFill>
              <a:latin typeface="Calibri"/>
            </a:endParaRPr>
          </a:p>
          <a:p>
            <a:pPr marL="457200" indent="-457200">
              <a:buFont typeface="+mj-lt"/>
              <a:buAutoNum type="arabicPeriod"/>
            </a:pPr>
            <a:endParaRPr lang="en-GB" sz="2000" dirty="0" smtClean="0">
              <a:solidFill>
                <a:prstClr val="black"/>
              </a:solidFill>
              <a:latin typeface="Calibri"/>
            </a:endParaRPr>
          </a:p>
          <a:p>
            <a:pPr marL="457200" indent="-457200">
              <a:buFont typeface="+mj-lt"/>
              <a:buAutoNum type="arabicPeriod"/>
            </a:pPr>
            <a:endParaRPr lang="en-GB" sz="2000" dirty="0">
              <a:solidFill>
                <a:prstClr val="black"/>
              </a:solidFill>
              <a:latin typeface="Calibri"/>
            </a:endParaRPr>
          </a:p>
          <a:p>
            <a:endParaRPr lang="en-GB" sz="2000" dirty="0" smtClean="0">
              <a:solidFill>
                <a:prstClr val="black"/>
              </a:solidFill>
              <a:latin typeface="Calibri"/>
            </a:endParaRPr>
          </a:p>
          <a:p>
            <a:pPr marL="457200" indent="-457200">
              <a:buSzPct val="150000"/>
              <a:buFont typeface="+mj-lt"/>
              <a:buAutoNum type="arabicPeriod"/>
            </a:pPr>
            <a:r>
              <a:rPr lang="en-GB" sz="2000" b="1" dirty="0" smtClean="0">
                <a:solidFill>
                  <a:srgbClr val="FF0000"/>
                </a:solidFill>
                <a:latin typeface="Calibri"/>
              </a:rPr>
              <a:t>No personnel access to the tunnel </a:t>
            </a:r>
            <a:r>
              <a:rPr lang="en-GB" sz="2000" dirty="0" smtClean="0">
                <a:solidFill>
                  <a:prstClr val="black"/>
                </a:solidFill>
                <a:latin typeface="Calibri"/>
              </a:rPr>
              <a:t>while sectors are cooled down or warmed up or powering tests are performed of He cooled magnets</a:t>
            </a:r>
          </a:p>
          <a:p>
            <a:pPr marL="457200" indent="-457200">
              <a:buFont typeface="+mj-lt"/>
              <a:buAutoNum type="arabicPeriod"/>
            </a:pPr>
            <a:endParaRPr lang="en-GB" sz="2000" dirty="0">
              <a:solidFill>
                <a:prstClr val="black"/>
              </a:solidFill>
              <a:latin typeface="Calibri"/>
            </a:endParaRPr>
          </a:p>
          <a:p>
            <a:pPr marL="457200" indent="-457200">
              <a:buSzPct val="150000"/>
              <a:buFont typeface="+mj-lt"/>
              <a:buAutoNum type="arabicPeriod"/>
            </a:pPr>
            <a:r>
              <a:rPr lang="en-GB" sz="2000" dirty="0">
                <a:solidFill>
                  <a:prstClr val="black"/>
                </a:solidFill>
                <a:latin typeface="Calibri"/>
              </a:rPr>
              <a:t>Access conditions for personnel redefined such that </a:t>
            </a:r>
            <a:r>
              <a:rPr lang="en-GB" sz="2000" b="1" dirty="0">
                <a:solidFill>
                  <a:srgbClr val="FF0000"/>
                </a:solidFill>
                <a:latin typeface="Calibri"/>
              </a:rPr>
              <a:t>no exposure to a MCI larger than 0,1 kg/s</a:t>
            </a:r>
          </a:p>
          <a:p>
            <a:pPr marL="457200" indent="-457200">
              <a:buFont typeface="+mj-lt"/>
              <a:buAutoNum type="arabicPeriod"/>
            </a:pPr>
            <a:endParaRPr lang="en-GB" sz="2000" dirty="0" smtClean="0">
              <a:solidFill>
                <a:prstClr val="black"/>
              </a:solidFill>
              <a:latin typeface="Calibri"/>
            </a:endParaRPr>
          </a:p>
          <a:p>
            <a:pPr marL="457200" indent="-457200">
              <a:buSzPct val="150000"/>
              <a:buFont typeface="+mj-lt"/>
              <a:buAutoNum type="arabicPeriod"/>
            </a:pPr>
            <a:r>
              <a:rPr lang="en-GB" sz="2000" dirty="0">
                <a:solidFill>
                  <a:prstClr val="black"/>
                </a:solidFill>
                <a:latin typeface="Calibri"/>
              </a:rPr>
              <a:t>At kneeling height (0,5 m) </a:t>
            </a:r>
            <a:r>
              <a:rPr lang="en-GB" sz="2000" b="1" dirty="0">
                <a:solidFill>
                  <a:srgbClr val="FF0000"/>
                </a:solidFill>
                <a:latin typeface="Calibri"/>
              </a:rPr>
              <a:t>O2 can drop to 11%</a:t>
            </a:r>
          </a:p>
          <a:p>
            <a:pPr marL="457200" indent="-457200">
              <a:buFont typeface="+mj-lt"/>
              <a:buAutoNum type="arabicPeriod"/>
            </a:pPr>
            <a:endParaRPr lang="en-GB" sz="2000" b="1" dirty="0" smtClean="0">
              <a:solidFill>
                <a:srgbClr val="FF0000"/>
              </a:solidFill>
              <a:latin typeface="Calibri"/>
            </a:endParaRPr>
          </a:p>
          <a:p>
            <a:pPr marL="457200" indent="-457200">
              <a:buSzPct val="150000"/>
              <a:buFont typeface="+mj-lt"/>
              <a:buAutoNum type="arabicPeriod"/>
            </a:pPr>
            <a:r>
              <a:rPr lang="en-GB" sz="2000" b="1" dirty="0">
                <a:solidFill>
                  <a:srgbClr val="FF0000"/>
                </a:solidFill>
                <a:latin typeface="Calibri"/>
              </a:rPr>
              <a:t>No safe zone available </a:t>
            </a:r>
            <a:r>
              <a:rPr lang="en-GB" sz="2000" dirty="0">
                <a:solidFill>
                  <a:prstClr val="black"/>
                </a:solidFill>
                <a:latin typeface="Calibri"/>
              </a:rPr>
              <a:t>to put on the self-rescue mask</a:t>
            </a:r>
          </a:p>
        </p:txBody>
      </p:sp>
      <p:pic>
        <p:nvPicPr>
          <p:cNvPr id="3" name="Picture 2" descr="Screen Shot 2015-03-30 at 16.56.5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72201" y="2132857"/>
            <a:ext cx="2304255" cy="1792918"/>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481209178"/>
              </p:ext>
            </p:extLst>
          </p:nvPr>
        </p:nvGraphicFramePr>
        <p:xfrm>
          <a:off x="539553" y="2780928"/>
          <a:ext cx="4752528" cy="1038961"/>
        </p:xfrm>
        <a:graphic>
          <a:graphicData uri="http://schemas.openxmlformats.org/drawingml/2006/table">
            <a:tbl>
              <a:tblPr firstRow="1" bandRow="1">
                <a:tableStyleId>{5C22544A-7EE6-4342-B048-85BDC9FD1C3A}</a:tableStyleId>
              </a:tblPr>
              <a:tblGrid>
                <a:gridCol w="1584176"/>
                <a:gridCol w="1584176"/>
                <a:gridCol w="1584176"/>
              </a:tblGrid>
              <a:tr h="324960">
                <a:tc>
                  <a:txBody>
                    <a:bodyPr/>
                    <a:lstStyle/>
                    <a:p>
                      <a:pPr algn="ctr"/>
                      <a:endParaRPr lang="en-US" sz="1200" dirty="0"/>
                    </a:p>
                  </a:txBody>
                  <a:tcPr marL="77372" marR="77372" marT="38686" marB="38686" anchor="ctr"/>
                </a:tc>
                <a:tc>
                  <a:txBody>
                    <a:bodyPr/>
                    <a:lstStyle/>
                    <a:p>
                      <a:pPr algn="ctr"/>
                      <a:r>
                        <a:rPr lang="en-US" sz="1200" dirty="0" smtClean="0"/>
                        <a:t>CERN LHC</a:t>
                      </a:r>
                      <a:endParaRPr lang="en-US" sz="1200" dirty="0"/>
                    </a:p>
                  </a:txBody>
                  <a:tcPr marL="77372" marR="77372" marT="38686" marB="38686" anchor="ctr"/>
                </a:tc>
                <a:tc>
                  <a:txBody>
                    <a:bodyPr/>
                    <a:lstStyle/>
                    <a:p>
                      <a:pPr algn="ctr"/>
                      <a:r>
                        <a:rPr lang="en-US" sz="1200" dirty="0" smtClean="0"/>
                        <a:t>ESS</a:t>
                      </a:r>
                      <a:endParaRPr lang="en-US" sz="1200" dirty="0"/>
                    </a:p>
                  </a:txBody>
                  <a:tcPr marL="77372" marR="77372" marT="38686" marB="38686" anchor="ctr"/>
                </a:tc>
              </a:tr>
              <a:tr h="389041">
                <a:tc>
                  <a:txBody>
                    <a:bodyPr/>
                    <a:lstStyle/>
                    <a:p>
                      <a:pPr algn="ctr"/>
                      <a:r>
                        <a:rPr lang="en-US" sz="1000" b="1" dirty="0" smtClean="0"/>
                        <a:t>Distance between rupture disks</a:t>
                      </a:r>
                      <a:endParaRPr lang="en-US" sz="1000" b="1" dirty="0"/>
                    </a:p>
                  </a:txBody>
                  <a:tcPr marL="77372" marR="77372" marT="38686" marB="38686" anchor="ctr"/>
                </a:tc>
                <a:tc>
                  <a:txBody>
                    <a:bodyPr/>
                    <a:lstStyle/>
                    <a:p>
                      <a:pPr algn="ctr"/>
                      <a:r>
                        <a:rPr lang="en-US" sz="1000" dirty="0" smtClean="0"/>
                        <a:t>200 m</a:t>
                      </a:r>
                      <a:endParaRPr lang="en-US" sz="1000" dirty="0"/>
                    </a:p>
                  </a:txBody>
                  <a:tcPr marL="77372" marR="77372" marT="38686" marB="38686" anchor="ctr"/>
                </a:tc>
                <a:tc>
                  <a:txBody>
                    <a:bodyPr/>
                    <a:lstStyle/>
                    <a:p>
                      <a:pPr algn="ctr"/>
                      <a:r>
                        <a:rPr lang="en-US" sz="1000" dirty="0" smtClean="0"/>
                        <a:t>?</a:t>
                      </a:r>
                      <a:endParaRPr lang="en-US" sz="1000" dirty="0"/>
                    </a:p>
                  </a:txBody>
                  <a:tcPr marL="77372" marR="77372" marT="38686" marB="38686" anchor="ctr"/>
                </a:tc>
              </a:tr>
              <a:tr h="324960">
                <a:tc>
                  <a:txBody>
                    <a:bodyPr/>
                    <a:lstStyle/>
                    <a:p>
                      <a:pPr algn="ctr"/>
                      <a:r>
                        <a:rPr lang="en-US" sz="1000" b="1" dirty="0" smtClean="0"/>
                        <a:t>Exclusion</a:t>
                      </a:r>
                      <a:r>
                        <a:rPr lang="en-US" sz="1000" b="1" baseline="0" dirty="0" smtClean="0"/>
                        <a:t> zones</a:t>
                      </a:r>
                      <a:endParaRPr lang="en-US" sz="1000" b="1" dirty="0"/>
                    </a:p>
                  </a:txBody>
                  <a:tcPr marL="77372" marR="77372" marT="38686" marB="38686" anchor="ctr"/>
                </a:tc>
                <a:tc>
                  <a:txBody>
                    <a:bodyPr/>
                    <a:lstStyle/>
                    <a:p>
                      <a:pPr algn="ctr"/>
                      <a:r>
                        <a:rPr lang="en-US" sz="1000" dirty="0" smtClean="0"/>
                        <a:t>Yes</a:t>
                      </a:r>
                      <a:endParaRPr lang="en-US" sz="1000" dirty="0"/>
                    </a:p>
                  </a:txBody>
                  <a:tcPr marL="77372" marR="77372" marT="38686" marB="38686" anchor="ctr"/>
                </a:tc>
                <a:tc>
                  <a:txBody>
                    <a:bodyPr/>
                    <a:lstStyle/>
                    <a:p>
                      <a:pPr algn="ctr"/>
                      <a:r>
                        <a:rPr lang="en-US" sz="1000" dirty="0" smtClean="0">
                          <a:solidFill>
                            <a:srgbClr val="FF0000"/>
                          </a:solidFill>
                        </a:rPr>
                        <a:t>Not applicable?</a:t>
                      </a:r>
                      <a:endParaRPr lang="en-US" sz="1000" dirty="0">
                        <a:solidFill>
                          <a:srgbClr val="FF0000"/>
                        </a:solidFill>
                      </a:endParaRPr>
                    </a:p>
                  </a:txBody>
                  <a:tcPr marL="77372" marR="77372" marT="38686" marB="38686" anchor="ctr"/>
                </a:tc>
              </a:tr>
            </a:tbl>
          </a:graphicData>
        </a:graphic>
      </p:graphicFrame>
      <p:sp>
        <p:nvSpPr>
          <p:cNvPr id="6" name="Rettangolo 40"/>
          <p:cNvSpPr/>
          <p:nvPr/>
        </p:nvSpPr>
        <p:spPr>
          <a:xfrm>
            <a:off x="2411760" y="6639163"/>
            <a:ext cx="6754295" cy="246221"/>
          </a:xfrm>
          <a:prstGeom prst="rect">
            <a:avLst/>
          </a:prstGeom>
        </p:spPr>
        <p:txBody>
          <a:bodyPr wrap="square">
            <a:spAutoFit/>
          </a:bodyPr>
          <a:lstStyle/>
          <a:p>
            <a:pPr>
              <a:spcBef>
                <a:spcPct val="0"/>
              </a:spcBef>
            </a:pPr>
            <a:r>
              <a:rPr lang="en-GB" sz="1000" cap="all" dirty="0" smtClean="0">
                <a:solidFill>
                  <a:srgbClr val="7F7F7F"/>
                </a:solidFill>
                <a:latin typeface="Calibri"/>
              </a:rPr>
              <a:t>Acknowledgement : T.KOETTIG (CERN) – REFERENCE: </a:t>
            </a:r>
            <a:r>
              <a:rPr lang="en-GB" sz="1000" i="1" cap="all" dirty="0" smtClean="0">
                <a:solidFill>
                  <a:srgbClr val="7F7F7F"/>
                </a:solidFill>
                <a:latin typeface="Calibri"/>
              </a:rPr>
              <a:t>Controlled cold helium spill test in the </a:t>
            </a:r>
            <a:r>
              <a:rPr lang="en-GB" sz="1000" i="1" cap="all" dirty="0" err="1" smtClean="0">
                <a:solidFill>
                  <a:srgbClr val="7F7F7F"/>
                </a:solidFill>
                <a:latin typeface="Calibri"/>
              </a:rPr>
              <a:t>lhc</a:t>
            </a:r>
            <a:r>
              <a:rPr lang="en-GB" sz="1000" i="1" cap="all" dirty="0" smtClean="0">
                <a:solidFill>
                  <a:srgbClr val="7F7F7F"/>
                </a:solidFill>
                <a:latin typeface="Calibri"/>
              </a:rPr>
              <a:t> tunnel at CERN</a:t>
            </a:r>
            <a:endParaRPr lang="en-GB" sz="1000" i="1" cap="all" dirty="0">
              <a:solidFill>
                <a:srgbClr val="7F7F7F"/>
              </a:solidFill>
              <a:latin typeface="Calibri"/>
            </a:endParaRPr>
          </a:p>
        </p:txBody>
      </p:sp>
    </p:spTree>
    <p:extLst>
      <p:ext uri="{BB962C8B-B14F-4D97-AF65-F5344CB8AC3E}">
        <p14:creationId xmlns:p14="http://schemas.microsoft.com/office/powerpoint/2010/main" val="19744714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 Shot 2016-04-19 at 11.22.3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07575" y="3915279"/>
            <a:ext cx="2604576" cy="1758851"/>
          </a:xfrm>
          <a:prstGeom prst="rect">
            <a:avLst/>
          </a:prstGeom>
        </p:spPr>
      </p:pic>
      <p:sp>
        <p:nvSpPr>
          <p:cNvPr id="3" name="Rectangle 2"/>
          <p:cNvSpPr/>
          <p:nvPr/>
        </p:nvSpPr>
        <p:spPr>
          <a:xfrm>
            <a:off x="323529" y="1642516"/>
            <a:ext cx="8496944" cy="1801411"/>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b="1" u="sng" dirty="0" smtClean="0">
                <a:solidFill>
                  <a:schemeClr val="tx2"/>
                </a:solidFill>
                <a:latin typeface="Avenir Next Medium"/>
                <a:cs typeface="Avenir Next Medium"/>
              </a:rPr>
              <a:t>Objectives</a:t>
            </a:r>
          </a:p>
          <a:p>
            <a:pPr marL="457200" indent="-457200">
              <a:buFont typeface="+mj-lt"/>
              <a:buAutoNum type="arabicPeriod"/>
            </a:pPr>
            <a:r>
              <a:rPr lang="en-US" dirty="0" smtClean="0">
                <a:solidFill>
                  <a:schemeClr val="tx2"/>
                </a:solidFill>
                <a:latin typeface="Avenir Next Medium"/>
                <a:cs typeface="Avenir Next Medium"/>
              </a:rPr>
              <a:t>Collect missing information for ODH studies</a:t>
            </a:r>
          </a:p>
          <a:p>
            <a:pPr marL="457200" indent="-457200">
              <a:buFont typeface="+mj-lt"/>
              <a:buAutoNum type="arabicPeriod"/>
            </a:pPr>
            <a:r>
              <a:rPr lang="en-US" dirty="0">
                <a:solidFill>
                  <a:schemeClr val="tx2"/>
                </a:solidFill>
                <a:latin typeface="Avenir Next Medium"/>
                <a:cs typeface="Avenir Next Medium"/>
              </a:rPr>
              <a:t>Discuss the failure scenarios chosen </a:t>
            </a:r>
            <a:r>
              <a:rPr lang="en-US" dirty="0" smtClean="0">
                <a:solidFill>
                  <a:schemeClr val="tx2"/>
                </a:solidFill>
                <a:latin typeface="Avenir Next Medium"/>
                <a:cs typeface="Avenir Next Medium"/>
              </a:rPr>
              <a:t>for the on-going </a:t>
            </a:r>
            <a:r>
              <a:rPr lang="en-US" dirty="0">
                <a:solidFill>
                  <a:schemeClr val="tx2"/>
                </a:solidFill>
                <a:latin typeface="Avenir Next Medium"/>
                <a:cs typeface="Avenir Next Medium"/>
              </a:rPr>
              <a:t>ODH </a:t>
            </a:r>
            <a:r>
              <a:rPr lang="en-US" dirty="0" smtClean="0">
                <a:solidFill>
                  <a:schemeClr val="tx2"/>
                </a:solidFill>
                <a:latin typeface="Avenir Next Medium"/>
                <a:cs typeface="Avenir Next Medium"/>
              </a:rPr>
              <a:t>assessments</a:t>
            </a:r>
          </a:p>
          <a:p>
            <a:pPr marL="457200" indent="-457200">
              <a:buFont typeface="+mj-lt"/>
              <a:buAutoNum type="arabicPeriod"/>
            </a:pPr>
            <a:r>
              <a:rPr lang="en-US" dirty="0" smtClean="0">
                <a:solidFill>
                  <a:schemeClr val="tx2"/>
                </a:solidFill>
                <a:latin typeface="Avenir Next Medium"/>
                <a:cs typeface="Avenir Next Medium"/>
              </a:rPr>
              <a:t>Tailor the ODH safety process &amp; strategy to ESS’ needs</a:t>
            </a:r>
          </a:p>
          <a:p>
            <a:pPr marL="457200" indent="-457200">
              <a:buFont typeface="+mj-lt"/>
              <a:buAutoNum type="arabicPeriod"/>
            </a:pPr>
            <a:r>
              <a:rPr lang="en-US" dirty="0" smtClean="0">
                <a:solidFill>
                  <a:schemeClr val="tx2"/>
                </a:solidFill>
                <a:latin typeface="Avenir Next Medium"/>
                <a:cs typeface="Avenir Next Medium"/>
              </a:rPr>
              <a:t>Discuss the implementation of control measures such as ventilation, training, etc.</a:t>
            </a:r>
          </a:p>
        </p:txBody>
      </p:sp>
      <p:sp>
        <p:nvSpPr>
          <p:cNvPr id="4" name="Rectangle 3"/>
          <p:cNvSpPr/>
          <p:nvPr/>
        </p:nvSpPr>
        <p:spPr>
          <a:xfrm>
            <a:off x="323528" y="3744979"/>
            <a:ext cx="3698448" cy="2708434"/>
          </a:xfrm>
          <a:prstGeom prst="rect">
            <a:avLst/>
          </a:prstGeom>
        </p:spPr>
        <p:txBody>
          <a:bodyPr wrap="none">
            <a:spAutoFit/>
          </a:bodyPr>
          <a:lstStyle/>
          <a:p>
            <a:r>
              <a:rPr lang="en-GB" sz="2400" b="1" dirty="0" smtClean="0">
                <a:solidFill>
                  <a:schemeClr val="tx2"/>
                </a:solidFill>
                <a:latin typeface="Avenir Next Medium"/>
                <a:cs typeface="Avenir Next Medium"/>
              </a:rPr>
              <a:t>F</a:t>
            </a:r>
            <a:r>
              <a:rPr lang="en-GB" b="1" dirty="0" smtClean="0">
                <a:solidFill>
                  <a:schemeClr val="tx2"/>
                </a:solidFill>
                <a:latin typeface="Avenir Next Medium"/>
                <a:cs typeface="Avenir Next Medium"/>
              </a:rPr>
              <a:t>requency</a:t>
            </a:r>
            <a:r>
              <a:rPr lang="en-GB" dirty="0" smtClean="0">
                <a:solidFill>
                  <a:schemeClr val="tx2"/>
                </a:solidFill>
                <a:latin typeface="Avenir Next Medium"/>
                <a:cs typeface="Avenir Next Medium"/>
              </a:rPr>
              <a:t>: once every 2 months</a:t>
            </a:r>
          </a:p>
          <a:p>
            <a:r>
              <a:rPr lang="en-GB" sz="2400" b="1" dirty="0" smtClean="0">
                <a:solidFill>
                  <a:schemeClr val="tx2"/>
                </a:solidFill>
                <a:latin typeface="Avenir Next Medium"/>
                <a:cs typeface="Avenir Next Medium"/>
              </a:rPr>
              <a:t>W</a:t>
            </a:r>
            <a:r>
              <a:rPr lang="en-GB" b="1" dirty="0" smtClean="0">
                <a:solidFill>
                  <a:schemeClr val="tx2"/>
                </a:solidFill>
                <a:latin typeface="Avenir Next Medium"/>
                <a:cs typeface="Avenir Next Medium"/>
              </a:rPr>
              <a:t>orking Group: </a:t>
            </a:r>
          </a:p>
          <a:p>
            <a:pPr marL="342900" indent="-342900">
              <a:buFont typeface="Wingdings" charset="2"/>
              <a:buChar char="Ø"/>
            </a:pPr>
            <a:r>
              <a:rPr lang="en-GB" sz="1400" dirty="0" smtClean="0">
                <a:solidFill>
                  <a:schemeClr val="tx2"/>
                </a:solidFill>
                <a:latin typeface="Avenir Next Medium"/>
                <a:cs typeface="Avenir Next Medium"/>
              </a:rPr>
              <a:t>1 representative from </a:t>
            </a:r>
            <a:r>
              <a:rPr lang="en-GB" sz="1400" i="1" dirty="0" smtClean="0">
                <a:solidFill>
                  <a:schemeClr val="tx2"/>
                </a:solidFill>
                <a:latin typeface="Avenir Next Medium"/>
                <a:cs typeface="Avenir Next Medium"/>
              </a:rPr>
              <a:t>AD RP &amp; Safety</a:t>
            </a:r>
          </a:p>
          <a:p>
            <a:pPr marL="342900" indent="-342900">
              <a:buFont typeface="Wingdings" charset="2"/>
              <a:buChar char="Ø"/>
            </a:pPr>
            <a:r>
              <a:rPr lang="en-GB" sz="1400" dirty="0" smtClean="0">
                <a:solidFill>
                  <a:schemeClr val="tx2"/>
                </a:solidFill>
                <a:latin typeface="Avenir Next Medium"/>
                <a:cs typeface="Avenir Next Medium"/>
              </a:rPr>
              <a:t>1 representative from </a:t>
            </a:r>
            <a:r>
              <a:rPr lang="en-GB" sz="1400" i="1" dirty="0" err="1" smtClean="0">
                <a:solidFill>
                  <a:schemeClr val="tx2"/>
                </a:solidFill>
                <a:latin typeface="Avenir Next Medium"/>
                <a:cs typeface="Avenir Next Medium"/>
              </a:rPr>
              <a:t>Cryomodules</a:t>
            </a:r>
            <a:endParaRPr lang="en-GB" sz="1400" i="1" dirty="0" smtClean="0">
              <a:solidFill>
                <a:schemeClr val="tx2"/>
              </a:solidFill>
              <a:latin typeface="Avenir Next Medium"/>
              <a:cs typeface="Avenir Next Medium"/>
            </a:endParaRPr>
          </a:p>
          <a:p>
            <a:pPr marL="342900" indent="-342900">
              <a:buFont typeface="Wingdings" charset="2"/>
              <a:buChar char="Ø"/>
            </a:pPr>
            <a:r>
              <a:rPr lang="en-GB" sz="1400" dirty="0" smtClean="0">
                <a:solidFill>
                  <a:schemeClr val="tx2"/>
                </a:solidFill>
                <a:latin typeface="Avenir Next Medium"/>
                <a:cs typeface="Avenir Next Medium"/>
              </a:rPr>
              <a:t>1 representative from </a:t>
            </a:r>
            <a:r>
              <a:rPr lang="en-GB" sz="1400" i="1" dirty="0" smtClean="0">
                <a:solidFill>
                  <a:schemeClr val="tx2"/>
                </a:solidFill>
                <a:latin typeface="Avenir Next Medium"/>
                <a:cs typeface="Avenir Next Medium"/>
              </a:rPr>
              <a:t>Cryogenics</a:t>
            </a:r>
          </a:p>
          <a:p>
            <a:pPr marL="342900" indent="-342900">
              <a:buFont typeface="Wingdings" charset="2"/>
              <a:buChar char="Ø"/>
            </a:pPr>
            <a:r>
              <a:rPr lang="en-GB" sz="1400" dirty="0" smtClean="0">
                <a:solidFill>
                  <a:schemeClr val="tx2"/>
                </a:solidFill>
                <a:latin typeface="Avenir Next Medium"/>
                <a:cs typeface="Avenir Next Medium"/>
              </a:rPr>
              <a:t>1 representative from </a:t>
            </a:r>
            <a:r>
              <a:rPr lang="en-GB" sz="1400" i="1" dirty="0" smtClean="0">
                <a:solidFill>
                  <a:schemeClr val="tx2"/>
                </a:solidFill>
                <a:latin typeface="Avenir Next Medium"/>
                <a:cs typeface="Avenir Next Medium"/>
              </a:rPr>
              <a:t>ES&amp;H</a:t>
            </a:r>
          </a:p>
          <a:p>
            <a:pPr marL="342900" indent="-342900">
              <a:buFont typeface="Wingdings" charset="2"/>
              <a:buChar char="Ø"/>
            </a:pPr>
            <a:r>
              <a:rPr lang="en-GB" sz="1400" dirty="0" smtClean="0">
                <a:solidFill>
                  <a:schemeClr val="tx2"/>
                </a:solidFill>
                <a:latin typeface="Avenir Next Medium"/>
                <a:cs typeface="Avenir Next Medium"/>
              </a:rPr>
              <a:t>1 representative from </a:t>
            </a:r>
            <a:r>
              <a:rPr lang="en-GB" sz="1400" i="1" dirty="0" smtClean="0">
                <a:solidFill>
                  <a:schemeClr val="tx2"/>
                </a:solidFill>
                <a:latin typeface="Avenir Next Medium"/>
                <a:cs typeface="Avenir Next Medium"/>
              </a:rPr>
              <a:t>ICS</a:t>
            </a:r>
          </a:p>
          <a:p>
            <a:pPr marL="342900" indent="-342900">
              <a:buFont typeface="Wingdings" charset="2"/>
              <a:buChar char="Ø"/>
            </a:pPr>
            <a:r>
              <a:rPr lang="en-GB" sz="1400" dirty="0" smtClean="0">
                <a:solidFill>
                  <a:schemeClr val="tx2"/>
                </a:solidFill>
                <a:latin typeface="Avenir Next Medium"/>
                <a:cs typeface="Avenir Next Medium"/>
              </a:rPr>
              <a:t>1 representative from </a:t>
            </a:r>
            <a:r>
              <a:rPr lang="en-GB" sz="1400" i="1" dirty="0" smtClean="0">
                <a:solidFill>
                  <a:schemeClr val="tx2"/>
                </a:solidFill>
                <a:latin typeface="Avenir Next Medium"/>
                <a:cs typeface="Avenir Next Medium"/>
              </a:rPr>
              <a:t>Target Safety</a:t>
            </a:r>
          </a:p>
          <a:p>
            <a:pPr marL="342900" indent="-342900">
              <a:buFont typeface="Wingdings" charset="2"/>
              <a:buChar char="Ø"/>
            </a:pPr>
            <a:r>
              <a:rPr lang="en-GB" sz="1400" dirty="0" smtClean="0">
                <a:solidFill>
                  <a:schemeClr val="tx2"/>
                </a:solidFill>
                <a:latin typeface="Avenir Next Medium"/>
                <a:cs typeface="Avenir Next Medium"/>
              </a:rPr>
              <a:t>1 representative from </a:t>
            </a:r>
            <a:r>
              <a:rPr lang="en-GB" sz="1400" i="1" dirty="0" smtClean="0">
                <a:solidFill>
                  <a:schemeClr val="tx2"/>
                </a:solidFill>
                <a:latin typeface="Avenir Next Medium"/>
                <a:cs typeface="Avenir Next Medium"/>
              </a:rPr>
              <a:t>Science</a:t>
            </a:r>
          </a:p>
          <a:p>
            <a:r>
              <a:rPr lang="en-GB" sz="2400" b="1" dirty="0" smtClean="0">
                <a:solidFill>
                  <a:schemeClr val="tx2"/>
                </a:solidFill>
                <a:latin typeface="Avenir Next Medium"/>
                <a:cs typeface="Avenir Next Medium"/>
              </a:rPr>
              <a:t>5 </a:t>
            </a:r>
            <a:r>
              <a:rPr lang="en-GB" b="1" dirty="0" smtClean="0">
                <a:solidFill>
                  <a:schemeClr val="tx2"/>
                </a:solidFill>
                <a:latin typeface="Avenir Next Medium"/>
                <a:cs typeface="Avenir Next Medium"/>
              </a:rPr>
              <a:t>Sessions carried out so far</a:t>
            </a:r>
            <a:endParaRPr lang="en-GB" dirty="0" smtClean="0">
              <a:solidFill>
                <a:schemeClr val="tx2"/>
              </a:solidFill>
              <a:latin typeface="Avenir Next Medium"/>
              <a:cs typeface="Avenir Next Medium"/>
            </a:endParaRPr>
          </a:p>
        </p:txBody>
      </p:sp>
      <p:sp>
        <p:nvSpPr>
          <p:cNvPr id="8" name="Rectangle 7"/>
          <p:cNvSpPr/>
          <p:nvPr/>
        </p:nvSpPr>
        <p:spPr>
          <a:xfrm>
            <a:off x="364273" y="297934"/>
            <a:ext cx="8460059" cy="830997"/>
          </a:xfrm>
          <a:prstGeom prst="rect">
            <a:avLst/>
          </a:prstGeom>
        </p:spPr>
        <p:txBody>
          <a:bodyPr wrap="square">
            <a:spAutoFit/>
          </a:bodyPr>
          <a:lstStyle/>
          <a:p>
            <a:r>
              <a:rPr lang="en-US" sz="2800" b="1" dirty="0" smtClean="0">
                <a:solidFill>
                  <a:schemeClr val="tx2"/>
                </a:solidFill>
                <a:latin typeface="Avenir Next Medium"/>
                <a:cs typeface="Avenir Next Medium"/>
              </a:rPr>
              <a:t>ODH working group</a:t>
            </a:r>
          </a:p>
          <a:p>
            <a:r>
              <a:rPr lang="en-US" sz="2000" b="1" dirty="0" smtClean="0">
                <a:solidFill>
                  <a:schemeClr val="tx2"/>
                </a:solidFill>
                <a:latin typeface="Avenir Next Medium"/>
                <a:cs typeface="Avenir Next Medium"/>
              </a:rPr>
              <a:t>Overview</a:t>
            </a:r>
            <a:endParaRPr lang="sv-SE" sz="1400" dirty="0"/>
          </a:p>
        </p:txBody>
      </p:sp>
      <p:pic>
        <p:nvPicPr>
          <p:cNvPr id="10" name="Picture 4" descr="C:\Users\nikolaosgazis\Copy nikolaos.gazis@esss.se\Photos_bACK_uP\20160208_STATUS\20160208_SPK_5.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7487220" y="4293173"/>
            <a:ext cx="1333254" cy="115212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61614" y="5240866"/>
            <a:ext cx="1781226" cy="1357365"/>
          </a:xfrm>
          <a:prstGeom prst="rect">
            <a:avLst/>
          </a:prstGeom>
        </p:spPr>
      </p:pic>
      <p:sp>
        <p:nvSpPr>
          <p:cNvPr id="9" name="Rectangle 8"/>
          <p:cNvSpPr/>
          <p:nvPr/>
        </p:nvSpPr>
        <p:spPr>
          <a:xfrm>
            <a:off x="-27894" y="48288"/>
            <a:ext cx="834099"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Introduction</a:t>
            </a:r>
          </a:p>
        </p:txBody>
      </p:sp>
      <p:sp>
        <p:nvSpPr>
          <p:cNvPr id="12" name="Rectangle 11"/>
          <p:cNvSpPr/>
          <p:nvPr/>
        </p:nvSpPr>
        <p:spPr>
          <a:xfrm>
            <a:off x="879939" y="48288"/>
            <a:ext cx="2664333" cy="230832"/>
          </a:xfrm>
          <a:prstGeom prst="rect">
            <a:avLst/>
          </a:prstGeom>
        </p:spPr>
        <p:txBody>
          <a:bodyPr wrap="none">
            <a:spAutoFit/>
          </a:bodyPr>
          <a:lstStyle/>
          <a:p>
            <a:r>
              <a:rPr lang="en-US" sz="900" dirty="0">
                <a:solidFill>
                  <a:srgbClr val="1F497D"/>
                </a:solidFill>
                <a:latin typeface="Avenir Next Medium"/>
                <a:cs typeface="Avenir Next Medium"/>
              </a:rPr>
              <a:t>ESS ODH Safety process and implementation</a:t>
            </a:r>
          </a:p>
        </p:txBody>
      </p:sp>
      <p:sp>
        <p:nvSpPr>
          <p:cNvPr id="13" name="Rectangle 12"/>
          <p:cNvSpPr/>
          <p:nvPr/>
        </p:nvSpPr>
        <p:spPr>
          <a:xfrm>
            <a:off x="5289664" y="48288"/>
            <a:ext cx="1736373" cy="230832"/>
          </a:xfrm>
          <a:prstGeom prst="rect">
            <a:avLst/>
          </a:prstGeom>
        </p:spPr>
        <p:txBody>
          <a:bodyPr wrap="none">
            <a:spAutoFit/>
          </a:bodyPr>
          <a:lstStyle/>
          <a:p>
            <a:r>
              <a:rPr lang="en-US" sz="900" dirty="0" smtClean="0">
                <a:solidFill>
                  <a:srgbClr val="1F497D">
                    <a:alpha val="20000"/>
                  </a:srgbClr>
                </a:solidFill>
                <a:latin typeface="Avenir Next Medium"/>
                <a:cs typeface="Avenir Next Medium"/>
              </a:rPr>
              <a:t>Results from CFD simulations</a:t>
            </a:r>
            <a:endParaRPr lang="en-US" sz="900" dirty="0">
              <a:solidFill>
                <a:srgbClr val="1F497D">
                  <a:alpha val="20000"/>
                </a:srgbClr>
              </a:solidFill>
              <a:latin typeface="Avenir Next Medium"/>
              <a:cs typeface="Avenir Next Medium"/>
            </a:endParaRPr>
          </a:p>
        </p:txBody>
      </p:sp>
      <p:sp>
        <p:nvSpPr>
          <p:cNvPr id="14" name="Rectangle 13"/>
          <p:cNvSpPr/>
          <p:nvPr/>
        </p:nvSpPr>
        <p:spPr>
          <a:xfrm>
            <a:off x="3442146" y="48288"/>
            <a:ext cx="1764922" cy="230832"/>
          </a:xfrm>
          <a:prstGeom prst="rect">
            <a:avLst/>
          </a:prstGeom>
        </p:spPr>
        <p:txBody>
          <a:bodyPr wrap="none">
            <a:spAutoFit/>
          </a:bodyPr>
          <a:lstStyle/>
          <a:p>
            <a:r>
              <a:rPr lang="en-US" sz="900" dirty="0" smtClean="0">
                <a:solidFill>
                  <a:srgbClr val="1F497D">
                    <a:alpha val="20000"/>
                  </a:srgbClr>
                </a:solidFill>
                <a:latin typeface="Avenir Next Medium"/>
                <a:cs typeface="Avenir Next Medium"/>
              </a:rPr>
              <a:t>ODH in the accelerator tunnel</a:t>
            </a:r>
            <a:endParaRPr lang="en-US" sz="900" dirty="0">
              <a:solidFill>
                <a:srgbClr val="1F497D">
                  <a:alpha val="20000"/>
                </a:srgbClr>
              </a:solidFill>
              <a:latin typeface="Avenir Next Medium"/>
              <a:cs typeface="Avenir Next Medium"/>
            </a:endParaRPr>
          </a:p>
        </p:txBody>
      </p:sp>
      <p:sp>
        <p:nvSpPr>
          <p:cNvPr id="15" name="Rectangle 14"/>
          <p:cNvSpPr/>
          <p:nvPr/>
        </p:nvSpPr>
        <p:spPr>
          <a:xfrm>
            <a:off x="7078849" y="48288"/>
            <a:ext cx="2069797" cy="230832"/>
          </a:xfrm>
          <a:prstGeom prst="rect">
            <a:avLst/>
          </a:prstGeom>
        </p:spPr>
        <p:txBody>
          <a:bodyPr wrap="none">
            <a:spAutoFit/>
          </a:bodyPr>
          <a:lstStyle/>
          <a:p>
            <a:r>
              <a:rPr lang="en-US" sz="900" dirty="0" smtClean="0">
                <a:solidFill>
                  <a:srgbClr val="1F497D">
                    <a:alpha val="20000"/>
                  </a:srgbClr>
                </a:solidFill>
                <a:latin typeface="Avenir Next Medium"/>
                <a:cs typeface="Avenir Next Medium"/>
              </a:rPr>
              <a:t>Upcoming activities and challenges</a:t>
            </a:r>
            <a:endParaRPr lang="en-US" sz="900" dirty="0">
              <a:solidFill>
                <a:srgbClr val="1F497D">
                  <a:alpha val="20000"/>
                </a:srgbClr>
              </a:solidFill>
              <a:latin typeface="Avenir Next Medium"/>
              <a:cs typeface="Avenir Next Medium"/>
            </a:endParaRPr>
          </a:p>
        </p:txBody>
      </p:sp>
      <p:cxnSp>
        <p:nvCxnSpPr>
          <p:cNvPr id="16" name="Straight Connector 15"/>
          <p:cNvCxnSpPr/>
          <p:nvPr/>
        </p:nvCxnSpPr>
        <p:spPr>
          <a:xfrm>
            <a:off x="34266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830153"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87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7013429"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929608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246665" y="4513703"/>
            <a:ext cx="3832148" cy="1893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itle 1"/>
          <p:cNvSpPr txBox="1">
            <a:spLocks/>
          </p:cNvSpPr>
          <p:nvPr/>
        </p:nvSpPr>
        <p:spPr>
          <a:xfrm>
            <a:off x="107503" y="205408"/>
            <a:ext cx="9036497" cy="523220"/>
          </a:xfrm>
          <a:prstGeom prst="rect">
            <a:avLst/>
          </a:prstGeom>
        </p:spPr>
        <p:txBody>
          <a:bodyPr wrap="square">
            <a:spAutoFit/>
          </a:bodyPr>
          <a:lstStyle>
            <a:defPPr>
              <a:defRPr lang="en-US"/>
            </a:defPPr>
            <a:lvl1pPr>
              <a:defRPr sz="2800" b="1">
                <a:solidFill>
                  <a:schemeClr val="tx2"/>
                </a:solidFill>
                <a:latin typeface="Avenir Next Medium"/>
                <a:cs typeface="Avenir Next Medium"/>
              </a:defRPr>
            </a:lvl1pPr>
          </a:lstStyle>
          <a:p>
            <a:r>
              <a:rPr lang="en-GB" dirty="0" smtClean="0"/>
              <a:t>Results from the preliminary ODH assessment </a:t>
            </a:r>
            <a:r>
              <a:rPr lang="en-GB" sz="1600" dirty="0" smtClean="0">
                <a:hlinkClick r:id="rId4"/>
              </a:rPr>
              <a:t>ESS</a:t>
            </a:r>
            <a:r>
              <a:rPr lang="en-GB" sz="1600" dirty="0">
                <a:hlinkClick r:id="rId4"/>
              </a:rPr>
              <a:t>-</a:t>
            </a:r>
            <a:r>
              <a:rPr lang="en-GB" sz="1600" dirty="0" smtClean="0">
                <a:hlinkClick r:id="rId4"/>
              </a:rPr>
              <a:t>0063324</a:t>
            </a:r>
            <a:endParaRPr lang="en-GB" sz="1600" dirty="0"/>
          </a:p>
        </p:txBody>
      </p:sp>
      <p:sp>
        <p:nvSpPr>
          <p:cNvPr id="40" name="Rectangle 39"/>
          <p:cNvSpPr/>
          <p:nvPr/>
        </p:nvSpPr>
        <p:spPr>
          <a:xfrm>
            <a:off x="5602371" y="2018443"/>
            <a:ext cx="2965895" cy="646331"/>
          </a:xfrm>
          <a:prstGeom prst="rect">
            <a:avLst/>
          </a:prstGeom>
        </p:spPr>
        <p:txBody>
          <a:bodyPr wrap="square">
            <a:spAutoFit/>
          </a:bodyPr>
          <a:lstStyle/>
          <a:p>
            <a:pPr algn="ctr"/>
            <a:r>
              <a:rPr lang="en-GB" b="1" dirty="0" smtClean="0">
                <a:solidFill>
                  <a:srgbClr val="FF0000"/>
                </a:solidFill>
                <a:latin typeface="Avenir Next Medium"/>
                <a:cs typeface="Avenir Next Medium"/>
              </a:rPr>
              <a:t>Most credible accidental scenario </a:t>
            </a:r>
            <a:endParaRPr lang="en-GB" b="1" dirty="0">
              <a:solidFill>
                <a:srgbClr val="FF0000"/>
              </a:solidFill>
              <a:latin typeface="Avenir Next Medium"/>
              <a:cs typeface="Avenir Next Medium"/>
            </a:endParaRPr>
          </a:p>
        </p:txBody>
      </p:sp>
      <p:sp>
        <p:nvSpPr>
          <p:cNvPr id="4" name="Rectangle 3"/>
          <p:cNvSpPr/>
          <p:nvPr/>
        </p:nvSpPr>
        <p:spPr>
          <a:xfrm>
            <a:off x="5100320" y="3295216"/>
            <a:ext cx="3931920" cy="954107"/>
          </a:xfrm>
          <a:prstGeom prst="rect">
            <a:avLst/>
          </a:prstGeom>
          <a:ln>
            <a:solidFill>
              <a:srgbClr val="000000"/>
            </a:solidFill>
          </a:ln>
        </p:spPr>
        <p:txBody>
          <a:bodyPr wrap="square">
            <a:spAutoFit/>
          </a:bodyPr>
          <a:lstStyle/>
          <a:p>
            <a:pPr algn="ctr"/>
            <a:r>
              <a:rPr lang="en-GB" sz="1400" b="1" dirty="0">
                <a:solidFill>
                  <a:srgbClr val="1F497D"/>
                </a:solidFill>
                <a:latin typeface="Avenir Next Medium"/>
                <a:cs typeface="Avenir Next Medium"/>
              </a:rPr>
              <a:t>sudden loss of the beam vacuum leading to the release of the full helium inventory from one </a:t>
            </a:r>
            <a:r>
              <a:rPr lang="en-GB" sz="1400" b="1" dirty="0" err="1">
                <a:solidFill>
                  <a:srgbClr val="1F497D"/>
                </a:solidFill>
                <a:latin typeface="Avenir Next Medium"/>
                <a:cs typeface="Avenir Next Medium"/>
              </a:rPr>
              <a:t>cryomodule</a:t>
            </a:r>
            <a:r>
              <a:rPr lang="en-GB" sz="1400" b="1" dirty="0">
                <a:solidFill>
                  <a:srgbClr val="1F497D"/>
                </a:solidFill>
                <a:latin typeface="Avenir Next Medium"/>
                <a:cs typeface="Avenir Next Medium"/>
              </a:rPr>
              <a:t> (e.g. rupture of one of the power coupler ceramic windows) </a:t>
            </a:r>
            <a:endParaRPr lang="en-US" sz="1400" b="1" dirty="0">
              <a:solidFill>
                <a:srgbClr val="1F497D"/>
              </a:solidFill>
              <a:latin typeface="Avenir Next Medium"/>
              <a:cs typeface="Avenir Next Medium"/>
            </a:endParaRPr>
          </a:p>
        </p:txBody>
      </p:sp>
      <p:sp>
        <p:nvSpPr>
          <p:cNvPr id="43" name="Down Arrow 42"/>
          <p:cNvSpPr/>
          <p:nvPr/>
        </p:nvSpPr>
        <p:spPr>
          <a:xfrm>
            <a:off x="6866467" y="2724041"/>
            <a:ext cx="367453" cy="47804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6" name="Table 45"/>
          <p:cNvGraphicFramePr>
            <a:graphicFrameLocks noGrp="1"/>
          </p:cNvGraphicFramePr>
          <p:nvPr>
            <p:extLst>
              <p:ext uri="{D42A27DB-BD31-4B8C-83A1-F6EECF244321}">
                <p14:modId xmlns:p14="http://schemas.microsoft.com/office/powerpoint/2010/main" val="2625216513"/>
              </p:ext>
            </p:extLst>
          </p:nvPr>
        </p:nvGraphicFramePr>
        <p:xfrm>
          <a:off x="107504" y="5257024"/>
          <a:ext cx="5098289" cy="741680"/>
        </p:xfrm>
        <a:graphic>
          <a:graphicData uri="http://schemas.openxmlformats.org/drawingml/2006/table">
            <a:tbl>
              <a:tblPr firstRow="1" bandRow="1">
                <a:tableStyleId>{2D5ABB26-0587-4C30-8999-92F81FD0307C}</a:tableStyleId>
              </a:tblPr>
              <a:tblGrid>
                <a:gridCol w="688419"/>
                <a:gridCol w="708373"/>
                <a:gridCol w="708373"/>
                <a:gridCol w="997708"/>
                <a:gridCol w="752023"/>
                <a:gridCol w="1243393"/>
              </a:tblGrid>
              <a:tr h="370840">
                <a:tc>
                  <a:txBody>
                    <a:bodyPr/>
                    <a:lstStyle/>
                    <a:p>
                      <a:pPr algn="ctr">
                        <a:lnSpc>
                          <a:spcPts val="1400"/>
                        </a:lnSpc>
                        <a:spcAft>
                          <a:spcPts val="0"/>
                        </a:spcAft>
                      </a:pPr>
                      <a:r>
                        <a:rPr lang="en-GB" sz="1050" b="1" dirty="0" smtClean="0">
                          <a:solidFill>
                            <a:schemeClr val="tx1"/>
                          </a:solidFill>
                          <a:effectLst/>
                          <a:latin typeface="Avenir Next Medium"/>
                          <a:cs typeface="Avenir Next Medium"/>
                        </a:rPr>
                        <a:t>Ground surface</a:t>
                      </a:r>
                      <a:endParaRPr lang="en-US" sz="1050" b="1" dirty="0">
                        <a:solidFill>
                          <a:schemeClr val="tx1"/>
                        </a:solidFill>
                        <a:effectLst/>
                        <a:latin typeface="Avenir Next Medium"/>
                        <a:ea typeface="Calibri"/>
                        <a:cs typeface="Avenir Next Medium"/>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a:lnSpc>
                          <a:spcPts val="1400"/>
                        </a:lnSpc>
                        <a:spcAft>
                          <a:spcPts val="0"/>
                        </a:spcAft>
                      </a:pPr>
                      <a:r>
                        <a:rPr lang="fr-FR" sz="1050" b="1" dirty="0" err="1" smtClean="0">
                          <a:solidFill>
                            <a:schemeClr val="tx1"/>
                          </a:solidFill>
                          <a:latin typeface="Avenir Next Medium"/>
                          <a:cs typeface="Avenir Next Medium"/>
                        </a:rPr>
                        <a:t>Height</a:t>
                      </a:r>
                      <a:endParaRPr lang="en-US" sz="1050" b="1" dirty="0">
                        <a:solidFill>
                          <a:schemeClr val="tx1"/>
                        </a:solidFill>
                        <a:effectLst/>
                        <a:latin typeface="Avenir Next Medium"/>
                        <a:ea typeface="Calibri"/>
                        <a:cs typeface="Avenir Next Medium"/>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a:lnSpc>
                          <a:spcPts val="1400"/>
                        </a:lnSpc>
                        <a:spcAft>
                          <a:spcPts val="0"/>
                        </a:spcAft>
                      </a:pPr>
                      <a:r>
                        <a:rPr lang="en-US" sz="1050" b="1" dirty="0" smtClean="0">
                          <a:solidFill>
                            <a:schemeClr val="tx1"/>
                          </a:solidFill>
                          <a:effectLst/>
                          <a:latin typeface="Avenir Next Medium"/>
                          <a:ea typeface="Calibri"/>
                          <a:cs typeface="Avenir Next Medium"/>
                        </a:rPr>
                        <a:t>Volume</a:t>
                      </a:r>
                      <a:endParaRPr lang="en-US" sz="1050" b="1" dirty="0">
                        <a:solidFill>
                          <a:schemeClr val="tx1"/>
                        </a:solidFill>
                        <a:effectLst/>
                        <a:latin typeface="Avenir Next Medium"/>
                        <a:ea typeface="Calibri"/>
                        <a:cs typeface="Avenir Next Medium"/>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a:lnSpc>
                          <a:spcPts val="1400"/>
                        </a:lnSpc>
                        <a:spcAft>
                          <a:spcPts val="0"/>
                        </a:spcAft>
                      </a:pPr>
                      <a:r>
                        <a:rPr lang="en-US" sz="1050" b="1" dirty="0" smtClean="0">
                          <a:solidFill>
                            <a:schemeClr val="tx1"/>
                          </a:solidFill>
                          <a:effectLst/>
                          <a:latin typeface="Avenir Next Medium"/>
                          <a:ea typeface="Calibri"/>
                          <a:cs typeface="Avenir Next Medium"/>
                        </a:rPr>
                        <a:t>Temperature</a:t>
                      </a:r>
                      <a:endParaRPr lang="en-US" sz="1050" b="1" dirty="0">
                        <a:solidFill>
                          <a:schemeClr val="tx1"/>
                        </a:solidFill>
                        <a:effectLst/>
                        <a:latin typeface="Avenir Next Medium"/>
                        <a:ea typeface="Calibri"/>
                        <a:cs typeface="Avenir Next Medium"/>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a:lnSpc>
                          <a:spcPts val="1400"/>
                        </a:lnSpc>
                        <a:spcAft>
                          <a:spcPts val="0"/>
                        </a:spcAft>
                      </a:pPr>
                      <a:r>
                        <a:rPr lang="en-US" sz="1050" b="1" dirty="0" smtClean="0">
                          <a:solidFill>
                            <a:schemeClr val="tx1"/>
                          </a:solidFill>
                          <a:effectLst/>
                          <a:latin typeface="Avenir Next Medium"/>
                          <a:ea typeface="Calibri"/>
                          <a:cs typeface="Avenir Next Medium"/>
                        </a:rPr>
                        <a:t>Pressure</a:t>
                      </a:r>
                      <a:endParaRPr lang="en-US" sz="1050" b="1" dirty="0">
                        <a:solidFill>
                          <a:schemeClr val="tx1"/>
                        </a:solidFill>
                        <a:effectLst/>
                        <a:latin typeface="Avenir Next Medium"/>
                        <a:ea typeface="Calibri"/>
                        <a:cs typeface="Avenir Next Medium"/>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a:lnSpc>
                          <a:spcPts val="1400"/>
                        </a:lnSpc>
                        <a:spcAft>
                          <a:spcPts val="0"/>
                        </a:spcAft>
                      </a:pPr>
                      <a:r>
                        <a:rPr lang="en-US" sz="1050" b="1" dirty="0" smtClean="0">
                          <a:solidFill>
                            <a:schemeClr val="tx1"/>
                          </a:solidFill>
                          <a:effectLst/>
                          <a:latin typeface="Avenir Next Medium"/>
                          <a:ea typeface="Calibri"/>
                          <a:cs typeface="Avenir Next Medium"/>
                        </a:rPr>
                        <a:t>Ventilation rate</a:t>
                      </a:r>
                      <a:endParaRPr lang="en-US" sz="1050" b="1" dirty="0">
                        <a:solidFill>
                          <a:schemeClr val="tx1"/>
                        </a:solidFill>
                        <a:effectLst/>
                        <a:latin typeface="Avenir Next Medium"/>
                        <a:ea typeface="Calibri"/>
                        <a:cs typeface="Avenir Next Medium"/>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r>
              <a:tr h="370840">
                <a:tc>
                  <a:txBody>
                    <a:bodyPr/>
                    <a:lstStyle/>
                    <a:p>
                      <a:pPr algn="ctr">
                        <a:lnSpc>
                          <a:spcPts val="1400"/>
                        </a:lnSpc>
                        <a:spcAft>
                          <a:spcPts val="0"/>
                        </a:spcAft>
                      </a:pPr>
                      <a:r>
                        <a:rPr lang="en-GB" sz="1000" dirty="0" smtClean="0">
                          <a:solidFill>
                            <a:schemeClr val="tx1"/>
                          </a:solidFill>
                          <a:effectLst/>
                          <a:latin typeface="Avenir Next Medium"/>
                          <a:cs typeface="Avenir Next Medium"/>
                        </a:rPr>
                        <a:t>3600 m</a:t>
                      </a:r>
                      <a:r>
                        <a:rPr lang="en-GB" sz="1000" baseline="30000" dirty="0" smtClean="0">
                          <a:solidFill>
                            <a:schemeClr val="tx1"/>
                          </a:solidFill>
                          <a:effectLst/>
                          <a:latin typeface="Avenir Next Medium"/>
                          <a:cs typeface="Avenir Next Medium"/>
                        </a:rPr>
                        <a:t>2</a:t>
                      </a:r>
                      <a:endParaRPr lang="en-US" sz="1000" baseline="30000" dirty="0">
                        <a:solidFill>
                          <a:schemeClr val="tx1"/>
                        </a:solidFill>
                        <a:effectLst/>
                        <a:latin typeface="Avenir Next Medium"/>
                        <a:ea typeface="Calibri"/>
                        <a:cs typeface="Avenir Next Medium"/>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ts val="1400"/>
                        </a:lnSpc>
                        <a:spcAft>
                          <a:spcPts val="0"/>
                        </a:spcAft>
                      </a:pPr>
                      <a:r>
                        <a:rPr lang="en-US" sz="1000" dirty="0" smtClean="0">
                          <a:solidFill>
                            <a:schemeClr val="tx1"/>
                          </a:solidFill>
                          <a:effectLst/>
                          <a:latin typeface="Avenir Next Medium"/>
                          <a:cs typeface="Avenir Next Medium"/>
                        </a:rPr>
                        <a:t>3.5 m</a:t>
                      </a:r>
                      <a:endParaRPr lang="en-US" sz="1000" dirty="0">
                        <a:solidFill>
                          <a:schemeClr val="tx1"/>
                        </a:solidFill>
                        <a:effectLst/>
                        <a:latin typeface="Avenir Next Medium"/>
                        <a:ea typeface="Calibri"/>
                        <a:cs typeface="Avenir Next Medium"/>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lang="en-GB" sz="1000" dirty="0" smtClean="0">
                          <a:solidFill>
                            <a:schemeClr val="tx1"/>
                          </a:solidFill>
                          <a:effectLst/>
                          <a:latin typeface="Avenir Next Medium"/>
                          <a:cs typeface="Avenir Next Medium"/>
                        </a:rPr>
                        <a:t>12 600 m</a:t>
                      </a:r>
                      <a:r>
                        <a:rPr lang="en-GB" sz="1000" baseline="30000" dirty="0" smtClean="0">
                          <a:solidFill>
                            <a:schemeClr val="tx1"/>
                          </a:solidFill>
                          <a:effectLst/>
                          <a:latin typeface="Avenir Next Medium"/>
                          <a:cs typeface="Avenir Next Medium"/>
                        </a:rPr>
                        <a:t>3</a:t>
                      </a:r>
                      <a:endParaRPr lang="en-US" sz="1000" baseline="30000" dirty="0" smtClean="0">
                        <a:solidFill>
                          <a:schemeClr val="tx1"/>
                        </a:solidFill>
                        <a:effectLst/>
                        <a:latin typeface="Avenir Next Medium"/>
                        <a:ea typeface="Calibri"/>
                        <a:cs typeface="Avenir Next Medium"/>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ts val="1400"/>
                        </a:lnSpc>
                        <a:spcAft>
                          <a:spcPts val="0"/>
                        </a:spcAft>
                      </a:pPr>
                      <a:r>
                        <a:rPr lang="en-US" sz="1000" dirty="0" smtClean="0">
                          <a:solidFill>
                            <a:schemeClr val="tx1"/>
                          </a:solidFill>
                          <a:effectLst/>
                          <a:latin typeface="Avenir Next Medium"/>
                          <a:ea typeface="Calibri"/>
                          <a:cs typeface="Avenir Next Medium"/>
                        </a:rPr>
                        <a:t>18°C</a:t>
                      </a:r>
                      <a:endParaRPr lang="en-US" sz="1000" dirty="0">
                        <a:solidFill>
                          <a:schemeClr val="tx1"/>
                        </a:solidFill>
                        <a:effectLst/>
                        <a:latin typeface="Avenir Next Medium"/>
                        <a:ea typeface="Calibri"/>
                        <a:cs typeface="Avenir Next Medium"/>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ts val="1400"/>
                        </a:lnSpc>
                        <a:spcAft>
                          <a:spcPts val="0"/>
                        </a:spcAft>
                      </a:pPr>
                      <a:r>
                        <a:rPr lang="en-US" sz="1000" dirty="0" smtClean="0">
                          <a:solidFill>
                            <a:schemeClr val="tx1"/>
                          </a:solidFill>
                          <a:effectLst/>
                          <a:latin typeface="Avenir Next Medium"/>
                          <a:ea typeface="Calibri"/>
                          <a:cs typeface="Avenir Next Medium"/>
                        </a:rPr>
                        <a:t>1 </a:t>
                      </a:r>
                      <a:r>
                        <a:rPr lang="en-US" sz="1000" dirty="0" err="1" smtClean="0">
                          <a:solidFill>
                            <a:schemeClr val="tx1"/>
                          </a:solidFill>
                          <a:effectLst/>
                          <a:latin typeface="Avenir Next Medium"/>
                          <a:ea typeface="Calibri"/>
                          <a:cs typeface="Avenir Next Medium"/>
                        </a:rPr>
                        <a:t>atm</a:t>
                      </a:r>
                      <a:endParaRPr lang="en-US" sz="1000" dirty="0">
                        <a:solidFill>
                          <a:schemeClr val="tx1"/>
                        </a:solidFill>
                        <a:effectLst/>
                        <a:latin typeface="Avenir Next Medium"/>
                        <a:ea typeface="Calibri"/>
                        <a:cs typeface="Avenir Next Medium"/>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ts val="1400"/>
                        </a:lnSpc>
                        <a:spcAft>
                          <a:spcPts val="0"/>
                        </a:spcAft>
                      </a:pPr>
                      <a:r>
                        <a:rPr lang="en-US" sz="1000" dirty="0" smtClean="0">
                          <a:solidFill>
                            <a:schemeClr val="tx1"/>
                          </a:solidFill>
                          <a:effectLst/>
                          <a:latin typeface="Avenir Next Medium"/>
                          <a:ea typeface="Calibri"/>
                          <a:cs typeface="Avenir Next Medium"/>
                        </a:rPr>
                        <a:t>25 200 </a:t>
                      </a:r>
                      <a:r>
                        <a:rPr lang="en-US" sz="1000" baseline="0" dirty="0" smtClean="0">
                          <a:solidFill>
                            <a:schemeClr val="tx1"/>
                          </a:solidFill>
                          <a:effectLst/>
                          <a:latin typeface="Avenir Next Medium"/>
                          <a:ea typeface="Calibri"/>
                          <a:cs typeface="Avenir Next Medium"/>
                        </a:rPr>
                        <a:t>m</a:t>
                      </a:r>
                      <a:r>
                        <a:rPr lang="en-US" sz="1000" baseline="30000" dirty="0" smtClean="0">
                          <a:solidFill>
                            <a:schemeClr val="tx1"/>
                          </a:solidFill>
                          <a:effectLst/>
                          <a:latin typeface="Avenir Next Medium"/>
                          <a:ea typeface="Calibri"/>
                          <a:cs typeface="Avenir Next Medium"/>
                        </a:rPr>
                        <a:t>3</a:t>
                      </a:r>
                      <a:r>
                        <a:rPr lang="en-US" sz="1000" baseline="0" dirty="0" smtClean="0">
                          <a:solidFill>
                            <a:schemeClr val="tx1"/>
                          </a:solidFill>
                          <a:effectLst/>
                          <a:latin typeface="Avenir Next Medium"/>
                          <a:ea typeface="Calibri"/>
                          <a:cs typeface="Avenir Next Medium"/>
                        </a:rPr>
                        <a:t>/h</a:t>
                      </a:r>
                      <a:endParaRPr lang="en-US" sz="1000" dirty="0">
                        <a:solidFill>
                          <a:schemeClr val="tx1"/>
                        </a:solidFill>
                        <a:effectLst/>
                        <a:latin typeface="Avenir Next Medium"/>
                        <a:ea typeface="Calibri"/>
                        <a:cs typeface="Avenir Next Medium"/>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48" name="Oval 47"/>
          <p:cNvSpPr/>
          <p:nvPr/>
        </p:nvSpPr>
        <p:spPr>
          <a:xfrm>
            <a:off x="6218344" y="5929018"/>
            <a:ext cx="648123" cy="47791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Screen Shot 2016-09-11 at 14.28.13.pn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94640" y="1549399"/>
            <a:ext cx="4520784" cy="3571241"/>
          </a:xfrm>
          <a:prstGeom prst="rect">
            <a:avLst/>
          </a:prstGeom>
        </p:spPr>
      </p:pic>
      <p:sp>
        <p:nvSpPr>
          <p:cNvPr id="19" name="Rectangle 18"/>
          <p:cNvSpPr/>
          <p:nvPr/>
        </p:nvSpPr>
        <p:spPr>
          <a:xfrm>
            <a:off x="-27894" y="48288"/>
            <a:ext cx="834099"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Introduction</a:t>
            </a:r>
          </a:p>
        </p:txBody>
      </p:sp>
      <p:sp>
        <p:nvSpPr>
          <p:cNvPr id="21" name="Rectangle 20"/>
          <p:cNvSpPr/>
          <p:nvPr/>
        </p:nvSpPr>
        <p:spPr>
          <a:xfrm>
            <a:off x="879939" y="48288"/>
            <a:ext cx="2664333"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ESS ODH Safety process and implementation</a:t>
            </a:r>
          </a:p>
        </p:txBody>
      </p:sp>
      <p:sp>
        <p:nvSpPr>
          <p:cNvPr id="22" name="Rectangle 21"/>
          <p:cNvSpPr/>
          <p:nvPr/>
        </p:nvSpPr>
        <p:spPr>
          <a:xfrm>
            <a:off x="5289664" y="48288"/>
            <a:ext cx="1736373" cy="230832"/>
          </a:xfrm>
          <a:prstGeom prst="rect">
            <a:avLst/>
          </a:prstGeom>
        </p:spPr>
        <p:txBody>
          <a:bodyPr wrap="none">
            <a:spAutoFit/>
          </a:bodyPr>
          <a:lstStyle/>
          <a:p>
            <a:r>
              <a:rPr lang="en-US" sz="900" dirty="0" smtClean="0">
                <a:solidFill>
                  <a:srgbClr val="1F497D">
                    <a:alpha val="20000"/>
                  </a:srgbClr>
                </a:solidFill>
                <a:latin typeface="Avenir Next Medium"/>
                <a:cs typeface="Avenir Next Medium"/>
              </a:rPr>
              <a:t>Results from CFD simulations</a:t>
            </a:r>
            <a:endParaRPr lang="en-US" sz="900" dirty="0">
              <a:solidFill>
                <a:srgbClr val="1F497D">
                  <a:alpha val="20000"/>
                </a:srgbClr>
              </a:solidFill>
              <a:latin typeface="Avenir Next Medium"/>
              <a:cs typeface="Avenir Next Medium"/>
            </a:endParaRPr>
          </a:p>
        </p:txBody>
      </p:sp>
      <p:sp>
        <p:nvSpPr>
          <p:cNvPr id="23" name="Rectangle 22"/>
          <p:cNvSpPr/>
          <p:nvPr/>
        </p:nvSpPr>
        <p:spPr>
          <a:xfrm>
            <a:off x="3442146" y="48288"/>
            <a:ext cx="1764922" cy="230832"/>
          </a:xfrm>
          <a:prstGeom prst="rect">
            <a:avLst/>
          </a:prstGeom>
        </p:spPr>
        <p:txBody>
          <a:bodyPr wrap="none">
            <a:spAutoFit/>
          </a:bodyPr>
          <a:lstStyle/>
          <a:p>
            <a:r>
              <a:rPr lang="en-US" sz="900" dirty="0">
                <a:solidFill>
                  <a:srgbClr val="1F497D"/>
                </a:solidFill>
                <a:latin typeface="Avenir Next Medium"/>
                <a:cs typeface="Avenir Next Medium"/>
              </a:rPr>
              <a:t>ODH in the accelerator tunnel</a:t>
            </a:r>
          </a:p>
        </p:txBody>
      </p:sp>
      <p:sp>
        <p:nvSpPr>
          <p:cNvPr id="24" name="Rectangle 23"/>
          <p:cNvSpPr/>
          <p:nvPr/>
        </p:nvSpPr>
        <p:spPr>
          <a:xfrm>
            <a:off x="7078849" y="48288"/>
            <a:ext cx="2069797" cy="230832"/>
          </a:xfrm>
          <a:prstGeom prst="rect">
            <a:avLst/>
          </a:prstGeom>
        </p:spPr>
        <p:txBody>
          <a:bodyPr wrap="none">
            <a:spAutoFit/>
          </a:bodyPr>
          <a:lstStyle/>
          <a:p>
            <a:r>
              <a:rPr lang="en-US" sz="900" dirty="0" smtClean="0">
                <a:solidFill>
                  <a:srgbClr val="1F497D">
                    <a:alpha val="20000"/>
                  </a:srgbClr>
                </a:solidFill>
                <a:latin typeface="Avenir Next Medium"/>
                <a:cs typeface="Avenir Next Medium"/>
              </a:rPr>
              <a:t>Upcoming activities and challenges</a:t>
            </a:r>
            <a:endParaRPr lang="en-US" sz="900" dirty="0">
              <a:solidFill>
                <a:srgbClr val="1F497D">
                  <a:alpha val="20000"/>
                </a:srgbClr>
              </a:solidFill>
              <a:latin typeface="Avenir Next Medium"/>
              <a:cs typeface="Avenir Next Medium"/>
            </a:endParaRPr>
          </a:p>
        </p:txBody>
      </p:sp>
      <p:cxnSp>
        <p:nvCxnSpPr>
          <p:cNvPr id="25" name="Straight Connector 24"/>
          <p:cNvCxnSpPr/>
          <p:nvPr/>
        </p:nvCxnSpPr>
        <p:spPr>
          <a:xfrm>
            <a:off x="34266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830153"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2287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13429"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341600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p:cNvSpPr txBox="1">
            <a:spLocks/>
          </p:cNvSpPr>
          <p:nvPr/>
        </p:nvSpPr>
        <p:spPr>
          <a:xfrm>
            <a:off x="107503" y="205408"/>
            <a:ext cx="9036497" cy="523220"/>
          </a:xfrm>
          <a:prstGeom prst="rect">
            <a:avLst/>
          </a:prstGeom>
        </p:spPr>
        <p:txBody>
          <a:bodyPr wrap="square">
            <a:spAutoFit/>
          </a:bodyPr>
          <a:lstStyle>
            <a:defPPr>
              <a:defRPr lang="en-US"/>
            </a:defPPr>
            <a:lvl1pPr>
              <a:defRPr sz="2800" b="1">
                <a:solidFill>
                  <a:schemeClr val="tx2"/>
                </a:solidFill>
                <a:latin typeface="Avenir Next Medium"/>
                <a:cs typeface="Avenir Next Medium"/>
              </a:defRPr>
            </a:lvl1pPr>
          </a:lstStyle>
          <a:p>
            <a:r>
              <a:rPr lang="en-GB" dirty="0" smtClean="0"/>
              <a:t>Results from the preliminary ODH assessment </a:t>
            </a:r>
            <a:r>
              <a:rPr lang="en-GB" sz="1600" dirty="0" smtClean="0">
                <a:hlinkClick r:id="rId3"/>
              </a:rPr>
              <a:t>ESS</a:t>
            </a:r>
            <a:r>
              <a:rPr lang="en-GB" sz="1600" dirty="0">
                <a:hlinkClick r:id="rId3"/>
              </a:rPr>
              <a:t>-</a:t>
            </a:r>
            <a:r>
              <a:rPr lang="en-GB" sz="1600" dirty="0" smtClean="0">
                <a:hlinkClick r:id="rId3"/>
              </a:rPr>
              <a:t>0063324</a:t>
            </a:r>
            <a:endParaRPr lang="en-GB" sz="1600" dirty="0"/>
          </a:p>
        </p:txBody>
      </p:sp>
      <p:sp>
        <p:nvSpPr>
          <p:cNvPr id="40" name="Rectangle 39"/>
          <p:cNvSpPr/>
          <p:nvPr/>
        </p:nvSpPr>
        <p:spPr>
          <a:xfrm>
            <a:off x="135550" y="1625153"/>
            <a:ext cx="4436450" cy="369332"/>
          </a:xfrm>
          <a:prstGeom prst="rect">
            <a:avLst/>
          </a:prstGeom>
        </p:spPr>
        <p:txBody>
          <a:bodyPr wrap="square">
            <a:spAutoFit/>
          </a:bodyPr>
          <a:lstStyle/>
          <a:p>
            <a:r>
              <a:rPr lang="en-GB" b="1" u="sng" dirty="0" smtClean="0">
                <a:solidFill>
                  <a:srgbClr val="2F5897"/>
                </a:solidFill>
                <a:latin typeface="Avenir Next Medium"/>
                <a:cs typeface="Avenir Next Medium"/>
              </a:rPr>
              <a:t>Step 1</a:t>
            </a:r>
            <a:r>
              <a:rPr lang="en-GB" b="1" dirty="0" smtClean="0">
                <a:solidFill>
                  <a:srgbClr val="2F5897"/>
                </a:solidFill>
                <a:latin typeface="Avenir Next Medium"/>
                <a:cs typeface="Avenir Next Medium"/>
              </a:rPr>
              <a:t>: steady-state calculation model</a:t>
            </a:r>
            <a:endParaRPr lang="en-GB" b="1" dirty="0">
              <a:solidFill>
                <a:srgbClr val="2F5897"/>
              </a:solidFill>
              <a:latin typeface="Avenir Next Medium"/>
              <a:cs typeface="Avenir Next Medium"/>
            </a:endParaRPr>
          </a:p>
        </p:txBody>
      </p:sp>
      <p:sp>
        <p:nvSpPr>
          <p:cNvPr id="43" name="Down Arrow 42"/>
          <p:cNvSpPr/>
          <p:nvPr/>
        </p:nvSpPr>
        <p:spPr>
          <a:xfrm rot="16200000">
            <a:off x="351376" y="3356494"/>
            <a:ext cx="367453" cy="47804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6" name="Table 45"/>
          <p:cNvGraphicFramePr>
            <a:graphicFrameLocks noGrp="1"/>
          </p:cNvGraphicFramePr>
          <p:nvPr>
            <p:extLst>
              <p:ext uri="{D42A27DB-BD31-4B8C-83A1-F6EECF244321}">
                <p14:modId xmlns:p14="http://schemas.microsoft.com/office/powerpoint/2010/main" val="740016863"/>
              </p:ext>
            </p:extLst>
          </p:nvPr>
        </p:nvGraphicFramePr>
        <p:xfrm>
          <a:off x="296080" y="2252756"/>
          <a:ext cx="5180159" cy="889000"/>
        </p:xfrm>
        <a:graphic>
          <a:graphicData uri="http://schemas.openxmlformats.org/drawingml/2006/table">
            <a:tbl>
              <a:tblPr firstRow="1" bandRow="1">
                <a:tableStyleId>{2D5ABB26-0587-4C30-8999-92F81FD0307C}</a:tableStyleId>
              </a:tblPr>
              <a:tblGrid>
                <a:gridCol w="1065360"/>
                <a:gridCol w="811631"/>
                <a:gridCol w="951902"/>
                <a:gridCol w="989827"/>
                <a:gridCol w="1361439"/>
              </a:tblGrid>
              <a:tr h="327346">
                <a:tc>
                  <a:txBody>
                    <a:bodyPr/>
                    <a:lstStyle/>
                    <a:p>
                      <a:pPr algn="ctr">
                        <a:lnSpc>
                          <a:spcPts val="1400"/>
                        </a:lnSpc>
                        <a:spcAft>
                          <a:spcPts val="0"/>
                        </a:spcAft>
                      </a:pPr>
                      <a:r>
                        <a:rPr lang="en-GB" sz="1050" b="1" dirty="0" smtClean="0">
                          <a:solidFill>
                            <a:schemeClr val="tx1"/>
                          </a:solidFill>
                          <a:effectLst/>
                          <a:latin typeface="Avenir Next Medium"/>
                          <a:cs typeface="Avenir Next Medium"/>
                        </a:rPr>
                        <a:t>Fluid</a:t>
                      </a:r>
                      <a:endParaRPr lang="en-US" sz="1050" b="1" dirty="0">
                        <a:solidFill>
                          <a:schemeClr val="tx1"/>
                        </a:solidFill>
                        <a:effectLst/>
                        <a:latin typeface="Avenir Next Medium"/>
                        <a:ea typeface="Calibri"/>
                        <a:cs typeface="Avenir Next Medium"/>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a:lnSpc>
                          <a:spcPts val="1400"/>
                        </a:lnSpc>
                        <a:spcAft>
                          <a:spcPts val="0"/>
                        </a:spcAft>
                      </a:pPr>
                      <a:r>
                        <a:rPr lang="fr-FR" sz="1050" b="1" dirty="0" smtClean="0">
                          <a:solidFill>
                            <a:schemeClr val="tx1"/>
                          </a:solidFill>
                          <a:latin typeface="Avenir Next Medium"/>
                          <a:cs typeface="Avenir Next Medium"/>
                        </a:rPr>
                        <a:t>State</a:t>
                      </a:r>
                      <a:endParaRPr lang="en-US" sz="1050" b="1" dirty="0">
                        <a:solidFill>
                          <a:schemeClr val="tx1"/>
                        </a:solidFill>
                        <a:effectLst/>
                        <a:latin typeface="Avenir Next Medium"/>
                        <a:ea typeface="Calibri"/>
                        <a:cs typeface="Avenir Next Medium"/>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a:lnSpc>
                          <a:spcPts val="1400"/>
                        </a:lnSpc>
                        <a:spcAft>
                          <a:spcPts val="0"/>
                        </a:spcAft>
                      </a:pPr>
                      <a:r>
                        <a:rPr lang="en-US" sz="1050" b="1" dirty="0" smtClean="0">
                          <a:solidFill>
                            <a:schemeClr val="tx1"/>
                          </a:solidFill>
                          <a:effectLst/>
                          <a:latin typeface="Avenir Next Medium"/>
                          <a:ea typeface="Calibri"/>
                          <a:cs typeface="Avenir Next Medium"/>
                        </a:rPr>
                        <a:t>Volume</a:t>
                      </a:r>
                      <a:endParaRPr lang="en-US" sz="1050" b="1" dirty="0">
                        <a:solidFill>
                          <a:schemeClr val="tx1"/>
                        </a:solidFill>
                        <a:effectLst/>
                        <a:latin typeface="Avenir Next Medium"/>
                        <a:ea typeface="Calibri"/>
                        <a:cs typeface="Avenir Next Medium"/>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a:lnSpc>
                          <a:spcPts val="1400"/>
                        </a:lnSpc>
                        <a:spcAft>
                          <a:spcPts val="0"/>
                        </a:spcAft>
                      </a:pPr>
                      <a:r>
                        <a:rPr lang="en-US" sz="1050" b="1" dirty="0" smtClean="0">
                          <a:solidFill>
                            <a:schemeClr val="tx1"/>
                          </a:solidFill>
                          <a:effectLst/>
                          <a:latin typeface="Avenir Next Medium"/>
                          <a:ea typeface="Calibri"/>
                          <a:cs typeface="Avenir Next Medium"/>
                        </a:rPr>
                        <a:t>Operational pressure</a:t>
                      </a:r>
                      <a:endParaRPr lang="en-US" sz="1050" b="1" dirty="0">
                        <a:solidFill>
                          <a:schemeClr val="tx1"/>
                        </a:solidFill>
                        <a:effectLst/>
                        <a:latin typeface="Avenir Next Medium"/>
                        <a:ea typeface="Calibri"/>
                        <a:cs typeface="Avenir Next Medium"/>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a:lnSpc>
                          <a:spcPts val="1400"/>
                        </a:lnSpc>
                        <a:spcAft>
                          <a:spcPts val="0"/>
                        </a:spcAft>
                      </a:pPr>
                      <a:r>
                        <a:rPr lang="en-US" sz="1050" b="1" dirty="0" smtClean="0">
                          <a:solidFill>
                            <a:schemeClr val="tx1"/>
                          </a:solidFill>
                          <a:effectLst/>
                          <a:latin typeface="Avenir Next Medium"/>
                          <a:ea typeface="Calibri"/>
                          <a:cs typeface="Avenir Next Medium"/>
                        </a:rPr>
                        <a:t>Temperature</a:t>
                      </a:r>
                      <a:endParaRPr lang="en-US" sz="1050" b="1" dirty="0">
                        <a:solidFill>
                          <a:schemeClr val="tx1"/>
                        </a:solidFill>
                        <a:effectLst/>
                        <a:latin typeface="Avenir Next Medium"/>
                        <a:ea typeface="Calibri"/>
                        <a:cs typeface="Avenir Next Medium"/>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r>
              <a:tr h="327346">
                <a:tc>
                  <a:txBody>
                    <a:bodyPr/>
                    <a:lstStyle/>
                    <a:p>
                      <a:pPr algn="ctr">
                        <a:lnSpc>
                          <a:spcPts val="1400"/>
                        </a:lnSpc>
                        <a:spcAft>
                          <a:spcPts val="0"/>
                        </a:spcAft>
                      </a:pPr>
                      <a:r>
                        <a:rPr lang="en-GB" sz="1000" dirty="0" smtClean="0">
                          <a:solidFill>
                            <a:schemeClr val="tx1"/>
                          </a:solidFill>
                          <a:effectLst/>
                          <a:latin typeface="Avenir Next Medium"/>
                          <a:cs typeface="Avenir Next Medium"/>
                        </a:rPr>
                        <a:t>Helium (High-β elliptical </a:t>
                      </a:r>
                      <a:r>
                        <a:rPr lang="en-GB" sz="1000" dirty="0" err="1" smtClean="0">
                          <a:solidFill>
                            <a:schemeClr val="tx1"/>
                          </a:solidFill>
                          <a:effectLst/>
                          <a:latin typeface="Avenir Next Medium"/>
                          <a:cs typeface="Avenir Next Medium"/>
                        </a:rPr>
                        <a:t>cryomodule</a:t>
                      </a:r>
                      <a:r>
                        <a:rPr lang="en-GB" sz="1000" dirty="0" smtClean="0">
                          <a:solidFill>
                            <a:schemeClr val="tx1"/>
                          </a:solidFill>
                          <a:effectLst/>
                          <a:latin typeface="Avenir Next Medium"/>
                          <a:cs typeface="Avenir Next Medium"/>
                        </a:rPr>
                        <a:t>) </a:t>
                      </a:r>
                      <a:endParaRPr lang="en-US" sz="1000" baseline="30000" dirty="0">
                        <a:solidFill>
                          <a:schemeClr val="tx1"/>
                        </a:solidFill>
                        <a:effectLst/>
                        <a:latin typeface="Avenir Next Medium"/>
                        <a:ea typeface="Calibri"/>
                        <a:cs typeface="Avenir Next Medium"/>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ts val="1400"/>
                        </a:lnSpc>
                        <a:spcAft>
                          <a:spcPts val="0"/>
                        </a:spcAft>
                      </a:pPr>
                      <a:r>
                        <a:rPr lang="en-US" sz="1000" dirty="0" smtClean="0">
                          <a:solidFill>
                            <a:schemeClr val="tx1"/>
                          </a:solidFill>
                          <a:effectLst/>
                          <a:latin typeface="Avenir Next Medium"/>
                          <a:ea typeface="+mn-ea"/>
                          <a:cs typeface="Avenir Next Medium"/>
                        </a:rPr>
                        <a:t>Liquid</a:t>
                      </a:r>
                      <a:endParaRPr lang="en-US" sz="1000" dirty="0">
                        <a:solidFill>
                          <a:schemeClr val="tx1"/>
                        </a:solidFill>
                        <a:effectLst/>
                        <a:latin typeface="Avenir Next Medium"/>
                        <a:ea typeface="Calibri"/>
                        <a:cs typeface="Avenir Next Medium"/>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lang="en-GB" sz="1000" dirty="0" smtClean="0">
                          <a:solidFill>
                            <a:schemeClr val="tx1"/>
                          </a:solidFill>
                          <a:effectLst/>
                          <a:latin typeface="Avenir Next Medium"/>
                          <a:cs typeface="Avenir Next Medium"/>
                        </a:rPr>
                        <a:t>0.226 m</a:t>
                      </a:r>
                      <a:r>
                        <a:rPr lang="en-GB" sz="1000" baseline="30000" dirty="0" smtClean="0">
                          <a:solidFill>
                            <a:schemeClr val="tx1"/>
                          </a:solidFill>
                          <a:effectLst/>
                          <a:latin typeface="Avenir Next Medium"/>
                          <a:cs typeface="Avenir Next Medium"/>
                        </a:rPr>
                        <a:t>3</a:t>
                      </a:r>
                      <a:endParaRPr lang="en-US" sz="1000" baseline="30000" dirty="0" smtClean="0">
                        <a:solidFill>
                          <a:schemeClr val="tx1"/>
                        </a:solidFill>
                        <a:effectLst/>
                        <a:latin typeface="Avenir Next Medium"/>
                        <a:ea typeface="Calibri"/>
                        <a:cs typeface="Avenir Next Medium"/>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ts val="1400"/>
                        </a:lnSpc>
                        <a:spcAft>
                          <a:spcPts val="0"/>
                        </a:spcAft>
                      </a:pPr>
                      <a:r>
                        <a:rPr lang="en-US" sz="1000" dirty="0" smtClean="0">
                          <a:solidFill>
                            <a:schemeClr val="tx1"/>
                          </a:solidFill>
                          <a:effectLst/>
                          <a:latin typeface="Avenir Next Medium"/>
                          <a:ea typeface="Calibri"/>
                          <a:cs typeface="Avenir Next Medium"/>
                        </a:rPr>
                        <a:t>Max 1.43 </a:t>
                      </a:r>
                      <a:r>
                        <a:rPr lang="en-US" sz="1000" dirty="0" err="1" smtClean="0">
                          <a:solidFill>
                            <a:schemeClr val="tx1"/>
                          </a:solidFill>
                          <a:effectLst/>
                          <a:latin typeface="Avenir Next Medium"/>
                          <a:ea typeface="Calibri"/>
                          <a:cs typeface="Avenir Next Medium"/>
                        </a:rPr>
                        <a:t>bara</a:t>
                      </a:r>
                      <a:endParaRPr lang="en-US" sz="1000" dirty="0" smtClean="0">
                        <a:solidFill>
                          <a:schemeClr val="tx1"/>
                        </a:solidFill>
                        <a:effectLst/>
                        <a:latin typeface="Avenir Next Medium"/>
                        <a:ea typeface="Calibri"/>
                        <a:cs typeface="Avenir Next Medium"/>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ts val="1400"/>
                        </a:lnSpc>
                        <a:spcAft>
                          <a:spcPts val="0"/>
                        </a:spcAft>
                      </a:pPr>
                      <a:r>
                        <a:rPr lang="en-US" sz="1000" dirty="0" smtClean="0">
                          <a:solidFill>
                            <a:schemeClr val="tx1"/>
                          </a:solidFill>
                          <a:effectLst/>
                          <a:latin typeface="Avenir Next Medium"/>
                          <a:ea typeface="Calibri"/>
                          <a:cs typeface="Avenir Next Medium"/>
                        </a:rPr>
                        <a:t>2 K</a:t>
                      </a:r>
                      <a:endParaRPr lang="en-US" sz="1000" dirty="0">
                        <a:solidFill>
                          <a:schemeClr val="tx1"/>
                        </a:solidFill>
                        <a:effectLst/>
                        <a:latin typeface="Avenir Next Medium"/>
                        <a:ea typeface="Calibri"/>
                        <a:cs typeface="Avenir Next Medium"/>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pic>
        <p:nvPicPr>
          <p:cNvPr id="26" name="Picture 25"/>
          <p:cNvPicPr/>
          <p:nvPr/>
        </p:nvPicPr>
        <p:blipFill>
          <a:blip r:embed="rId4">
            <a:extLst>
              <a:ext uri="{28A0092B-C50C-407E-A947-70E740481C1C}">
                <a14:useLocalDpi xmlns:a14="http://schemas.microsoft.com/office/drawing/2010/main"/>
              </a:ext>
            </a:extLst>
          </a:blip>
          <a:srcRect/>
          <a:stretch>
            <a:fillRect/>
          </a:stretch>
        </p:blipFill>
        <p:spPr bwMode="auto">
          <a:xfrm>
            <a:off x="4452671" y="1582219"/>
            <a:ext cx="1490945" cy="465920"/>
          </a:xfrm>
          <a:prstGeom prst="rect">
            <a:avLst/>
          </a:prstGeom>
          <a:noFill/>
          <a:ln w="12700" cmpd="sng">
            <a:solidFill>
              <a:schemeClr val="tx1"/>
            </a:solidFill>
          </a:ln>
        </p:spPr>
      </p:pic>
      <p:sp>
        <p:nvSpPr>
          <p:cNvPr id="27" name="Rectangle 26"/>
          <p:cNvSpPr/>
          <p:nvPr/>
        </p:nvSpPr>
        <p:spPr>
          <a:xfrm>
            <a:off x="986104" y="3411788"/>
            <a:ext cx="4632376" cy="369332"/>
          </a:xfrm>
          <a:prstGeom prst="rect">
            <a:avLst/>
          </a:prstGeom>
        </p:spPr>
        <p:txBody>
          <a:bodyPr wrap="square">
            <a:spAutoFit/>
          </a:bodyPr>
          <a:lstStyle/>
          <a:p>
            <a:r>
              <a:rPr lang="en-GB" b="1" dirty="0" smtClean="0">
                <a:solidFill>
                  <a:srgbClr val="2F5897"/>
                </a:solidFill>
                <a:latin typeface="Avenir Next Medium"/>
                <a:cs typeface="Avenir Next Medium"/>
              </a:rPr>
              <a:t>Volume of gas discharged: </a:t>
            </a:r>
            <a:r>
              <a:rPr lang="en-GB" b="1" dirty="0" smtClean="0">
                <a:solidFill>
                  <a:srgbClr val="FF0000"/>
                </a:solidFill>
                <a:latin typeface="Avenir Next Medium"/>
                <a:cs typeface="Avenir Next Medium"/>
              </a:rPr>
              <a:t>203 m</a:t>
            </a:r>
            <a:r>
              <a:rPr lang="en-GB" b="1" baseline="30000" dirty="0" smtClean="0">
                <a:solidFill>
                  <a:srgbClr val="FF0000"/>
                </a:solidFill>
                <a:latin typeface="Avenir Next Medium"/>
                <a:cs typeface="Avenir Next Medium"/>
              </a:rPr>
              <a:t>3</a:t>
            </a:r>
            <a:r>
              <a:rPr lang="en-GB" b="1" dirty="0" smtClean="0">
                <a:solidFill>
                  <a:srgbClr val="2F5897"/>
                </a:solidFill>
                <a:latin typeface="Avenir Next Medium"/>
                <a:cs typeface="Avenir Next Medium"/>
              </a:rPr>
              <a:t> </a:t>
            </a:r>
            <a:endParaRPr lang="en-GB" b="1" dirty="0">
              <a:solidFill>
                <a:srgbClr val="2F5897"/>
              </a:solidFill>
              <a:latin typeface="Avenir Next Medium"/>
              <a:cs typeface="Avenir Next Medium"/>
            </a:endParaRPr>
          </a:p>
        </p:txBody>
      </p:sp>
      <p:sp>
        <p:nvSpPr>
          <p:cNvPr id="29" name="Rectangle 28"/>
          <p:cNvSpPr/>
          <p:nvPr/>
        </p:nvSpPr>
        <p:spPr>
          <a:xfrm>
            <a:off x="5422554" y="3409910"/>
            <a:ext cx="4436450" cy="369332"/>
          </a:xfrm>
          <a:prstGeom prst="rect">
            <a:avLst/>
          </a:prstGeom>
        </p:spPr>
        <p:txBody>
          <a:bodyPr wrap="square">
            <a:spAutoFit/>
          </a:bodyPr>
          <a:lstStyle/>
          <a:p>
            <a:r>
              <a:rPr lang="en-GB" b="1" dirty="0" smtClean="0">
                <a:solidFill>
                  <a:srgbClr val="2F5897"/>
                </a:solidFill>
                <a:latin typeface="Avenir Next Medium"/>
                <a:cs typeface="Avenir Next Medium"/>
              </a:rPr>
              <a:t>O</a:t>
            </a:r>
            <a:r>
              <a:rPr lang="en-GB" b="1" baseline="-25000" dirty="0" smtClean="0">
                <a:solidFill>
                  <a:srgbClr val="2F5897"/>
                </a:solidFill>
                <a:latin typeface="Avenir Next Medium"/>
                <a:cs typeface="Avenir Next Medium"/>
              </a:rPr>
              <a:t>2</a:t>
            </a:r>
            <a:r>
              <a:rPr lang="en-GB" b="1" dirty="0" smtClean="0">
                <a:solidFill>
                  <a:srgbClr val="2F5897"/>
                </a:solidFill>
                <a:latin typeface="Avenir Next Medium"/>
                <a:cs typeface="Avenir Next Medium"/>
              </a:rPr>
              <a:t> in the air after discharge: </a:t>
            </a:r>
            <a:r>
              <a:rPr lang="en-GB" b="1" dirty="0" smtClean="0">
                <a:solidFill>
                  <a:srgbClr val="FF0000"/>
                </a:solidFill>
                <a:latin typeface="Avenir Next Medium"/>
                <a:cs typeface="Avenir Next Medium"/>
              </a:rPr>
              <a:t>20%</a:t>
            </a:r>
            <a:endParaRPr lang="en-GB" b="1" dirty="0">
              <a:solidFill>
                <a:srgbClr val="FF0000"/>
              </a:solidFill>
              <a:latin typeface="Avenir Next Medium"/>
              <a:cs typeface="Avenir Next Medium"/>
            </a:endParaRPr>
          </a:p>
        </p:txBody>
      </p:sp>
      <p:cxnSp>
        <p:nvCxnSpPr>
          <p:cNvPr id="34" name="Straight Connector 33"/>
          <p:cNvCxnSpPr/>
          <p:nvPr/>
        </p:nvCxnSpPr>
        <p:spPr>
          <a:xfrm>
            <a:off x="5155937" y="3437189"/>
            <a:ext cx="0" cy="287042"/>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306240" y="4785949"/>
            <a:ext cx="8526187" cy="1938992"/>
          </a:xfrm>
          <a:prstGeom prst="rect">
            <a:avLst/>
          </a:prstGeom>
          <a:solidFill>
            <a:schemeClr val="accent2">
              <a:lumMod val="40000"/>
              <a:lumOff val="60000"/>
            </a:schemeClr>
          </a:solidFill>
          <a:ln>
            <a:solidFill>
              <a:srgbClr val="000000"/>
            </a:solidFill>
          </a:ln>
        </p:spPr>
        <p:txBody>
          <a:bodyPr wrap="square">
            <a:spAutoFit/>
          </a:bodyPr>
          <a:lstStyle/>
          <a:p>
            <a:r>
              <a:rPr lang="en-US" sz="2000" u="sng" dirty="0" smtClean="0">
                <a:latin typeface="Avenir Next Medium"/>
                <a:cs typeface="Avenir Next Medium"/>
              </a:rPr>
              <a:t>Special case</a:t>
            </a:r>
            <a:r>
              <a:rPr lang="en-US" sz="2000" dirty="0" smtClean="0">
                <a:latin typeface="Avenir Next Medium"/>
                <a:cs typeface="Avenir Next Medium"/>
              </a:rPr>
              <a:t>: </a:t>
            </a:r>
            <a:r>
              <a:rPr lang="en-US" sz="2000" dirty="0">
                <a:latin typeface="Avenir Next Medium"/>
                <a:cs typeface="Avenir Next Medium"/>
              </a:rPr>
              <a:t>due to the particular geometry (low height and presence of a dead-end in the A2T area) of the tunnel and the numbers of helium discharge points in the tunnel, it was decided to perform a </a:t>
            </a:r>
            <a:r>
              <a:rPr lang="en-US" sz="2000" b="1" dirty="0">
                <a:solidFill>
                  <a:srgbClr val="FF0000"/>
                </a:solidFill>
                <a:latin typeface="Avenir Next Medium"/>
                <a:cs typeface="Avenir Next Medium"/>
              </a:rPr>
              <a:t>CFD simulation</a:t>
            </a:r>
            <a:r>
              <a:rPr lang="en-US" sz="2000" dirty="0">
                <a:solidFill>
                  <a:srgbClr val="FF0000"/>
                </a:solidFill>
                <a:latin typeface="Avenir Next Medium"/>
                <a:cs typeface="Avenir Next Medium"/>
              </a:rPr>
              <a:t> </a:t>
            </a:r>
            <a:r>
              <a:rPr lang="en-US" sz="2000" dirty="0">
                <a:latin typeface="Avenir Next Medium"/>
                <a:cs typeface="Avenir Next Medium"/>
              </a:rPr>
              <a:t>in order to estimate the temperature, the oxygen concentration as well as the pressure evolution at various locations and times in the tunnel in case of a release of helium </a:t>
            </a:r>
          </a:p>
        </p:txBody>
      </p:sp>
      <p:sp>
        <p:nvSpPr>
          <p:cNvPr id="49" name="Rectangle 48"/>
          <p:cNvSpPr/>
          <p:nvPr/>
        </p:nvSpPr>
        <p:spPr>
          <a:xfrm>
            <a:off x="2778151" y="3912778"/>
            <a:ext cx="3587697" cy="646331"/>
          </a:xfrm>
          <a:prstGeom prst="rect">
            <a:avLst/>
          </a:prstGeom>
          <a:solidFill>
            <a:srgbClr val="008000"/>
          </a:solidFill>
          <a:ln>
            <a:solidFill>
              <a:srgbClr val="000000"/>
            </a:solidFill>
          </a:ln>
        </p:spPr>
        <p:txBody>
          <a:bodyPr wrap="square">
            <a:spAutoFit/>
          </a:bodyPr>
          <a:lstStyle/>
          <a:p>
            <a:pPr algn="ctr"/>
            <a:r>
              <a:rPr lang="en-US" sz="3600" b="1" dirty="0" smtClean="0">
                <a:latin typeface="Avenir Next Medium"/>
                <a:cs typeface="Avenir Next Medium"/>
              </a:rPr>
              <a:t>ODH CLASS 0</a:t>
            </a:r>
            <a:endParaRPr lang="en-US" sz="3600" dirty="0"/>
          </a:p>
        </p:txBody>
      </p:sp>
      <p:sp>
        <p:nvSpPr>
          <p:cNvPr id="21" name="Rectangle 20"/>
          <p:cNvSpPr/>
          <p:nvPr/>
        </p:nvSpPr>
        <p:spPr>
          <a:xfrm>
            <a:off x="-27894" y="48288"/>
            <a:ext cx="834099"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Introduction</a:t>
            </a:r>
          </a:p>
        </p:txBody>
      </p:sp>
      <p:sp>
        <p:nvSpPr>
          <p:cNvPr id="22" name="Rectangle 21"/>
          <p:cNvSpPr/>
          <p:nvPr/>
        </p:nvSpPr>
        <p:spPr>
          <a:xfrm>
            <a:off x="879939" y="48288"/>
            <a:ext cx="2664333" cy="230832"/>
          </a:xfrm>
          <a:prstGeom prst="rect">
            <a:avLst/>
          </a:prstGeom>
        </p:spPr>
        <p:txBody>
          <a:bodyPr wrap="none">
            <a:spAutoFit/>
          </a:bodyPr>
          <a:lstStyle/>
          <a:p>
            <a:r>
              <a:rPr lang="en-US" sz="900" dirty="0">
                <a:solidFill>
                  <a:srgbClr val="1F497D">
                    <a:alpha val="20000"/>
                  </a:srgbClr>
                </a:solidFill>
                <a:latin typeface="Avenir Next Medium"/>
                <a:cs typeface="Avenir Next Medium"/>
              </a:rPr>
              <a:t>ESS ODH Safety process and implementation</a:t>
            </a:r>
          </a:p>
        </p:txBody>
      </p:sp>
      <p:sp>
        <p:nvSpPr>
          <p:cNvPr id="23" name="Rectangle 22"/>
          <p:cNvSpPr/>
          <p:nvPr/>
        </p:nvSpPr>
        <p:spPr>
          <a:xfrm>
            <a:off x="5289664" y="48288"/>
            <a:ext cx="1736373" cy="230832"/>
          </a:xfrm>
          <a:prstGeom prst="rect">
            <a:avLst/>
          </a:prstGeom>
        </p:spPr>
        <p:txBody>
          <a:bodyPr wrap="none">
            <a:spAutoFit/>
          </a:bodyPr>
          <a:lstStyle/>
          <a:p>
            <a:r>
              <a:rPr lang="en-US" sz="900" dirty="0" smtClean="0">
                <a:solidFill>
                  <a:srgbClr val="1F497D">
                    <a:alpha val="20000"/>
                  </a:srgbClr>
                </a:solidFill>
                <a:latin typeface="Avenir Next Medium"/>
                <a:cs typeface="Avenir Next Medium"/>
              </a:rPr>
              <a:t>Results from CFD simulations</a:t>
            </a:r>
            <a:endParaRPr lang="en-US" sz="900" dirty="0">
              <a:solidFill>
                <a:srgbClr val="1F497D">
                  <a:alpha val="20000"/>
                </a:srgbClr>
              </a:solidFill>
              <a:latin typeface="Avenir Next Medium"/>
              <a:cs typeface="Avenir Next Medium"/>
            </a:endParaRPr>
          </a:p>
        </p:txBody>
      </p:sp>
      <p:sp>
        <p:nvSpPr>
          <p:cNvPr id="24" name="Rectangle 23"/>
          <p:cNvSpPr/>
          <p:nvPr/>
        </p:nvSpPr>
        <p:spPr>
          <a:xfrm>
            <a:off x="3442146" y="48288"/>
            <a:ext cx="1764922" cy="230832"/>
          </a:xfrm>
          <a:prstGeom prst="rect">
            <a:avLst/>
          </a:prstGeom>
        </p:spPr>
        <p:txBody>
          <a:bodyPr wrap="none">
            <a:spAutoFit/>
          </a:bodyPr>
          <a:lstStyle/>
          <a:p>
            <a:r>
              <a:rPr lang="en-US" sz="900" dirty="0">
                <a:solidFill>
                  <a:srgbClr val="1F497D"/>
                </a:solidFill>
                <a:latin typeface="Avenir Next Medium"/>
                <a:cs typeface="Avenir Next Medium"/>
              </a:rPr>
              <a:t>ODH in the accelerator tunnel</a:t>
            </a:r>
          </a:p>
        </p:txBody>
      </p:sp>
      <p:sp>
        <p:nvSpPr>
          <p:cNvPr id="25" name="Rectangle 24"/>
          <p:cNvSpPr/>
          <p:nvPr/>
        </p:nvSpPr>
        <p:spPr>
          <a:xfrm>
            <a:off x="7078849" y="48288"/>
            <a:ext cx="2069797" cy="230832"/>
          </a:xfrm>
          <a:prstGeom prst="rect">
            <a:avLst/>
          </a:prstGeom>
        </p:spPr>
        <p:txBody>
          <a:bodyPr wrap="none">
            <a:spAutoFit/>
          </a:bodyPr>
          <a:lstStyle/>
          <a:p>
            <a:r>
              <a:rPr lang="en-US" sz="900" dirty="0" smtClean="0">
                <a:solidFill>
                  <a:srgbClr val="1F497D">
                    <a:alpha val="20000"/>
                  </a:srgbClr>
                </a:solidFill>
                <a:latin typeface="Avenir Next Medium"/>
                <a:cs typeface="Avenir Next Medium"/>
              </a:rPr>
              <a:t>Upcoming activities and challenges</a:t>
            </a:r>
            <a:endParaRPr lang="en-US" sz="900" dirty="0">
              <a:solidFill>
                <a:srgbClr val="1F497D">
                  <a:alpha val="20000"/>
                </a:srgbClr>
              </a:solidFill>
              <a:latin typeface="Avenir Next Medium"/>
              <a:cs typeface="Avenir Next Medium"/>
            </a:endParaRPr>
          </a:p>
        </p:txBody>
      </p:sp>
      <p:cxnSp>
        <p:nvCxnSpPr>
          <p:cNvPr id="30" name="Straight Connector 29"/>
          <p:cNvCxnSpPr/>
          <p:nvPr/>
        </p:nvCxnSpPr>
        <p:spPr>
          <a:xfrm>
            <a:off x="34266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830153"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5228758"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7013429" y="85981"/>
            <a:ext cx="0" cy="180439"/>
          </a:xfrm>
          <a:prstGeom prst="line">
            <a:avLst/>
          </a:prstGeom>
          <a:ln w="12700" cmpd="sng">
            <a:solidFill>
              <a:srgbClr val="2F589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42414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fade">
                                      <p:cBhvr>
                                        <p:cTn id="30" dur="500"/>
                                        <p:tgtEl>
                                          <p:spTgt spid="4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3" grpId="0" animBg="1"/>
      <p:bldP spid="27" grpId="0"/>
      <p:bldP spid="29" grpId="0"/>
      <p:bldP spid="35" grpId="0" animBg="1"/>
      <p:bldP spid="49"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Executive.thmx</Template>
  <TotalTime>21874</TotalTime>
  <Words>5326</Words>
  <Application>Microsoft Macintosh PowerPoint</Application>
  <PresentationFormat>On-screen Show (4:3)</PresentationFormat>
  <Paragraphs>911</Paragraphs>
  <Slides>66</Slides>
  <Notes>47</Notes>
  <HiddenSlides>37</HiddenSlides>
  <MMClips>7</MMClips>
  <ScaleCrop>false</ScaleCrop>
  <HeadingPairs>
    <vt:vector size="4" baseType="variant">
      <vt:variant>
        <vt:lpstr>Theme</vt:lpstr>
      </vt:variant>
      <vt:variant>
        <vt:i4>3</vt:i4>
      </vt:variant>
      <vt:variant>
        <vt:lpstr>Slide Titles</vt:lpstr>
      </vt:variant>
      <vt:variant>
        <vt:i4>66</vt:i4>
      </vt:variant>
    </vt:vector>
  </HeadingPairs>
  <TitlesOfParts>
    <vt:vector size="69" baseType="lpstr">
      <vt:lpstr>Executive</vt:lpstr>
      <vt:lpstr>Office Theme</vt:lpstr>
      <vt:lpstr>1_Office Theme</vt:lpstr>
      <vt:lpstr>STATUS OF CRYOGENIC HAZARD AT ESS SINCE ESHAC#3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Accelerator tunnel CFD simulations</vt:lpstr>
      <vt:lpstr>Accelerator Air Management System On-going Safety studies</vt:lpstr>
      <vt:lpstr>ODH case-study Accelerator tunnel</vt:lpstr>
      <vt:lpstr>ODH case-study Accelerator tunnel</vt:lpstr>
      <vt:lpstr>ODH case-study Accelerator tunnel</vt:lpstr>
      <vt:lpstr>ODH case-study Accelerator tunnel</vt:lpstr>
      <vt:lpstr>ODH case-study Accelerator tunnel</vt:lpstr>
      <vt:lpstr>ODH case-study Accelerator tunnel</vt:lpstr>
      <vt:lpstr>ODH case-study Accelerator tunnel</vt:lpstr>
      <vt:lpstr>ODH Safety process Preliminary ODH assessment</vt:lpstr>
      <vt:lpstr>ODH Safety process Preliminary ODH assessment</vt:lpstr>
      <vt:lpstr>ODH Safety process Preliminary ODH assessment</vt:lpstr>
      <vt:lpstr>ODH control measures Which ones are relevant?</vt:lpstr>
      <vt:lpstr>ODH control measures Other possible solutions…</vt:lpstr>
      <vt:lpstr>Practical cases Accelerator tunnel – Method n°1</vt:lpstr>
      <vt:lpstr>Practical cases Accelerator tunnel – Method n°1</vt:lpstr>
      <vt:lpstr>Practical cases Accelerator tunnel – Method n°2</vt:lpstr>
      <vt:lpstr>Practical cases Accelerator tunnel – Method n°2</vt:lpstr>
      <vt:lpstr>CERN LHC spill test Lessons learnt (from a Safety point of view)</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Olivier BRUNNER</dc:creator>
  <cp:lastModifiedBy>Duy Phan</cp:lastModifiedBy>
  <cp:revision>418</cp:revision>
  <dcterms:created xsi:type="dcterms:W3CDTF">2011-12-06T09:48:08Z</dcterms:created>
  <dcterms:modified xsi:type="dcterms:W3CDTF">2016-09-28T09:51:33Z</dcterms:modified>
</cp:coreProperties>
</file>