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0" autoAdjust="0"/>
    <p:restoredTop sz="93251" autoAdjust="0"/>
  </p:normalViewPr>
  <p:slideViewPr>
    <p:cSldViewPr>
      <p:cViewPr>
        <p:scale>
          <a:sx n="161" d="100"/>
          <a:sy n="161" d="100"/>
        </p:scale>
        <p:origin x="-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04/10/2016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04/10/2016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04/10/2016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04/10/2016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04/10/2016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04/10/2016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Licensing timeline based on current schedule assumptions (Oct 2016)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-784973" y="3933056"/>
            <a:ext cx="682173" cy="584381"/>
            <a:chOff x="2339144" y="4596062"/>
            <a:chExt cx="682173" cy="584381"/>
          </a:xfrm>
        </p:grpSpPr>
        <p:sp>
          <p:nvSpPr>
            <p:cNvPr id="19" name="Isosceles Triangle 18"/>
            <p:cNvSpPr/>
            <p:nvPr/>
          </p:nvSpPr>
          <p:spPr>
            <a:xfrm>
              <a:off x="2414880" y="4596062"/>
              <a:ext cx="282774" cy="199481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39144" y="4718778"/>
              <a:ext cx="6821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r>
                <a:rPr lang="en-US" sz="1200" baseline="30000" dirty="0" smtClean="0"/>
                <a:t>st</a:t>
              </a:r>
              <a:r>
                <a:rPr lang="en-US" sz="1200" dirty="0" smtClean="0"/>
                <a:t> SSM</a:t>
              </a:r>
            </a:p>
            <a:p>
              <a:r>
                <a:rPr lang="en-US" sz="1200" dirty="0" smtClean="0"/>
                <a:t>request</a:t>
              </a:r>
              <a:endParaRPr lang="en-US" sz="1200" dirty="0"/>
            </a:p>
          </p:txBody>
        </p:sp>
      </p:grpSp>
      <p:sp>
        <p:nvSpPr>
          <p:cNvPr id="21" name="Isosceles Triangle 20"/>
          <p:cNvSpPr/>
          <p:nvPr/>
        </p:nvSpPr>
        <p:spPr>
          <a:xfrm flipH="1" flipV="1">
            <a:off x="-1205175" y="3301527"/>
            <a:ext cx="282774" cy="199481"/>
          </a:xfrm>
          <a:prstGeom prst="triangl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1505053" y="2791961"/>
            <a:ext cx="893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Submission</a:t>
            </a:r>
          </a:p>
        </p:txBody>
      </p:sp>
      <p:sp>
        <p:nvSpPr>
          <p:cNvPr id="26" name="Pentagon 25"/>
          <p:cNvSpPr/>
          <p:nvPr/>
        </p:nvSpPr>
        <p:spPr>
          <a:xfrm>
            <a:off x="-568949" y="2559394"/>
            <a:ext cx="648071" cy="504056"/>
          </a:xfrm>
          <a:prstGeom prst="homePlate">
            <a:avLst>
              <a:gd name="adj" fmla="val 187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Prepare and submit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-42245" y="3605584"/>
            <a:ext cx="962642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7195" y="3293474"/>
            <a:ext cx="44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2017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607515" y="3293474"/>
            <a:ext cx="44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2018</a:t>
            </a:r>
            <a:endParaRPr lang="en-US" sz="1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973777" y="3489514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836144" y="3489514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03222" y="3284984"/>
            <a:ext cx="44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2019</a:t>
            </a:r>
            <a:endParaRPr lang="en-US" sz="10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619246" y="3482910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-568949" y="3532560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9019" y="3531750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-1328469" y="3535088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447499" y="3536094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175467" y="3535284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687979" y="3538622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255811" y="3533370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983779" y="3532560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496291" y="3535898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-208909" y="3933056"/>
            <a:ext cx="706894" cy="584381"/>
            <a:chOff x="2339144" y="4596062"/>
            <a:chExt cx="706894" cy="584381"/>
          </a:xfrm>
        </p:grpSpPr>
        <p:sp>
          <p:nvSpPr>
            <p:cNvPr id="53" name="Isosceles Triangle 52"/>
            <p:cNvSpPr/>
            <p:nvPr/>
          </p:nvSpPr>
          <p:spPr>
            <a:xfrm>
              <a:off x="2414880" y="4596062"/>
              <a:ext cx="282774" cy="199481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339144" y="4718778"/>
              <a:ext cx="7068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1200" dirty="0" smtClean="0"/>
                <a:t>8th</a:t>
              </a:r>
              <a:r>
                <a:rPr lang="en-US" sz="1200" dirty="0" smtClean="0"/>
                <a:t>SSM</a:t>
              </a:r>
            </a:p>
            <a:p>
              <a:r>
                <a:rPr lang="en-US" sz="1200" dirty="0" smtClean="0"/>
                <a:t>Request</a:t>
              </a:r>
              <a:endParaRPr lang="en-US" sz="1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559843" y="3861048"/>
            <a:ext cx="2088232" cy="584381"/>
            <a:chOff x="2339144" y="4596062"/>
            <a:chExt cx="2088232" cy="584381"/>
          </a:xfrm>
        </p:grpSpPr>
        <p:sp>
          <p:nvSpPr>
            <p:cNvPr id="59" name="Isosceles Triangle 58"/>
            <p:cNvSpPr/>
            <p:nvPr/>
          </p:nvSpPr>
          <p:spPr>
            <a:xfrm>
              <a:off x="2414880" y="4596062"/>
              <a:ext cx="282774" cy="199481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39144" y="4718778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Trial op permit</a:t>
              </a:r>
            </a:p>
            <a:p>
              <a:r>
                <a:rPr lang="en-US" sz="1200" dirty="0" smtClean="0"/>
                <a:t>DTL5-Target-Instrument</a:t>
              </a:r>
            </a:p>
          </p:txBody>
        </p:sp>
      </p:grpSp>
      <p:sp>
        <p:nvSpPr>
          <p:cNvPr id="64" name="Pentagon 63"/>
          <p:cNvSpPr/>
          <p:nvPr/>
        </p:nvSpPr>
        <p:spPr>
          <a:xfrm>
            <a:off x="200140" y="2571397"/>
            <a:ext cx="887095" cy="492053"/>
          </a:xfrm>
          <a:prstGeom prst="homePlate">
            <a:avLst>
              <a:gd name="adj" fmla="val 187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Prepare and submit additions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3607515" y="3861048"/>
            <a:ext cx="1296144" cy="614103"/>
            <a:chOff x="2339144" y="4486201"/>
            <a:chExt cx="1296144" cy="936950"/>
          </a:xfrm>
        </p:grpSpPr>
        <p:sp>
          <p:nvSpPr>
            <p:cNvPr id="67" name="Isosceles Triangle 66"/>
            <p:cNvSpPr/>
            <p:nvPr/>
          </p:nvSpPr>
          <p:spPr>
            <a:xfrm>
              <a:off x="2416410" y="4486201"/>
              <a:ext cx="282774" cy="309343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39144" y="4718779"/>
              <a:ext cx="1296144" cy="704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Trial op permit</a:t>
              </a:r>
            </a:p>
            <a:p>
              <a:r>
                <a:rPr lang="en-US" sz="1200" dirty="0" smtClean="0"/>
                <a:t>Ion source –DTL4</a:t>
              </a:r>
            </a:p>
          </p:txBody>
        </p:sp>
      </p:grpSp>
      <p:sp>
        <p:nvSpPr>
          <p:cNvPr id="56" name="Pentagon 55"/>
          <p:cNvSpPr/>
          <p:nvPr/>
        </p:nvSpPr>
        <p:spPr>
          <a:xfrm>
            <a:off x="943219" y="4509120"/>
            <a:ext cx="1584176" cy="504056"/>
          </a:xfrm>
          <a:prstGeom prst="homePlate">
            <a:avLst>
              <a:gd name="adj" fmla="val 18752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Installation review</a:t>
            </a:r>
          </a:p>
        </p:txBody>
      </p:sp>
      <p:sp>
        <p:nvSpPr>
          <p:cNvPr id="57" name="Pentagon 56"/>
          <p:cNvSpPr/>
          <p:nvPr/>
        </p:nvSpPr>
        <p:spPr>
          <a:xfrm>
            <a:off x="-744893" y="4488514"/>
            <a:ext cx="824016" cy="524662"/>
          </a:xfrm>
          <a:prstGeom prst="homePlate">
            <a:avLst>
              <a:gd name="adj" fmla="val 18752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Prel</a:t>
            </a:r>
            <a:r>
              <a:rPr lang="en-US" sz="900" dirty="0" smtClean="0"/>
              <a:t> review</a:t>
            </a:r>
          </a:p>
        </p:txBody>
      </p:sp>
      <p:sp>
        <p:nvSpPr>
          <p:cNvPr id="69" name="Pentagon 68"/>
          <p:cNvSpPr/>
          <p:nvPr/>
        </p:nvSpPr>
        <p:spPr>
          <a:xfrm>
            <a:off x="2527395" y="4509120"/>
            <a:ext cx="1368152" cy="504056"/>
          </a:xfrm>
          <a:prstGeom prst="homePlate">
            <a:avLst>
              <a:gd name="adj" fmla="val 18752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Limited trial op review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1547500"/>
            <a:ext cx="50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23528" y="5877272"/>
            <a:ext cx="594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SSM</a:t>
            </a:r>
            <a:endParaRPr lang="en-US" dirty="0"/>
          </a:p>
        </p:txBody>
      </p:sp>
      <p:sp>
        <p:nvSpPr>
          <p:cNvPr id="71" name="Pentagon 70"/>
          <p:cNvSpPr/>
          <p:nvPr/>
        </p:nvSpPr>
        <p:spPr>
          <a:xfrm>
            <a:off x="-1032925" y="4488514"/>
            <a:ext cx="247952" cy="524662"/>
          </a:xfrm>
          <a:prstGeom prst="homePlate">
            <a:avLst>
              <a:gd name="adj" fmla="val 18752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Org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751531" y="5292893"/>
            <a:ext cx="1806574" cy="600561"/>
            <a:chOff x="2339144" y="4596062"/>
            <a:chExt cx="1789823" cy="530601"/>
          </a:xfrm>
        </p:grpSpPr>
        <p:sp>
          <p:nvSpPr>
            <p:cNvPr id="79" name="Isosceles Triangle 78"/>
            <p:cNvSpPr/>
            <p:nvPr/>
          </p:nvSpPr>
          <p:spPr>
            <a:xfrm>
              <a:off x="2416410" y="4596062"/>
              <a:ext cx="282774" cy="199481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339144" y="4718778"/>
              <a:ext cx="1789823" cy="407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Updated conditions for step 3</a:t>
              </a:r>
            </a:p>
          </p:txBody>
        </p:sp>
      </p:grpSp>
      <p:sp>
        <p:nvSpPr>
          <p:cNvPr id="89" name="Pentagon 88"/>
          <p:cNvSpPr/>
          <p:nvPr/>
        </p:nvSpPr>
        <p:spPr>
          <a:xfrm>
            <a:off x="-1073005" y="1916832"/>
            <a:ext cx="5328592" cy="492053"/>
          </a:xfrm>
          <a:prstGeom prst="homePlate">
            <a:avLst>
              <a:gd name="adj" fmla="val 187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Prepare and submit for full trial operation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9391819" y="3486248"/>
            <a:ext cx="0" cy="234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028384" y="3536708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756352" y="3535898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268864" y="3539236"/>
            <a:ext cx="0" cy="153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9167907" y="3311019"/>
            <a:ext cx="44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2020</a:t>
            </a:r>
            <a:endParaRPr lang="en-US" sz="1000" dirty="0"/>
          </a:p>
        </p:txBody>
      </p:sp>
      <p:sp>
        <p:nvSpPr>
          <p:cNvPr id="77" name="Isosceles Triangle 76"/>
          <p:cNvSpPr/>
          <p:nvPr/>
        </p:nvSpPr>
        <p:spPr>
          <a:xfrm flipH="1" flipV="1">
            <a:off x="4123417" y="3212976"/>
            <a:ext cx="282774" cy="199481"/>
          </a:xfrm>
          <a:prstGeom prst="triangl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823539" y="2924944"/>
            <a:ext cx="893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Submission</a:t>
            </a:r>
          </a:p>
        </p:txBody>
      </p:sp>
      <p:sp>
        <p:nvSpPr>
          <p:cNvPr id="81" name="Isosceles Triangle 80"/>
          <p:cNvSpPr/>
          <p:nvPr/>
        </p:nvSpPr>
        <p:spPr>
          <a:xfrm flipH="1" flipV="1">
            <a:off x="7876970" y="3229519"/>
            <a:ext cx="282774" cy="199481"/>
          </a:xfrm>
          <a:prstGeom prst="triangl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567955" y="2966735"/>
            <a:ext cx="1176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Beam on Target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2311371" y="3861048"/>
            <a:ext cx="1296144" cy="614103"/>
            <a:chOff x="2339144" y="4486201"/>
            <a:chExt cx="1296144" cy="936950"/>
          </a:xfrm>
        </p:grpSpPr>
        <p:sp>
          <p:nvSpPr>
            <p:cNvPr id="85" name="Isosceles Triangle 84"/>
            <p:cNvSpPr/>
            <p:nvPr/>
          </p:nvSpPr>
          <p:spPr>
            <a:xfrm>
              <a:off x="2339144" y="4486201"/>
              <a:ext cx="282774" cy="309343"/>
            </a:xfrm>
            <a:prstGeom prst="triangl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339144" y="4718779"/>
              <a:ext cx="1296144" cy="704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Installation </a:t>
              </a:r>
            </a:p>
            <a:p>
              <a:r>
                <a:rPr lang="en-US" sz="1200" dirty="0" smtClean="0"/>
                <a:t>Permit</a:t>
              </a:r>
            </a:p>
          </p:txBody>
        </p:sp>
      </p:grpSp>
      <p:sp>
        <p:nvSpPr>
          <p:cNvPr id="95" name="Pentagon 94"/>
          <p:cNvSpPr/>
          <p:nvPr/>
        </p:nvSpPr>
        <p:spPr>
          <a:xfrm>
            <a:off x="4255587" y="4509120"/>
            <a:ext cx="2808312" cy="504056"/>
          </a:xfrm>
          <a:prstGeom prst="homePlate">
            <a:avLst>
              <a:gd name="adj" fmla="val 18752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Full trial op review</a:t>
            </a:r>
          </a:p>
        </p:txBody>
      </p:sp>
      <p:sp>
        <p:nvSpPr>
          <p:cNvPr id="96" name="Pentagon 95"/>
          <p:cNvSpPr/>
          <p:nvPr/>
        </p:nvSpPr>
        <p:spPr>
          <a:xfrm>
            <a:off x="4039563" y="2492896"/>
            <a:ext cx="1152128" cy="492053"/>
          </a:xfrm>
          <a:prstGeom prst="homePlate">
            <a:avLst>
              <a:gd name="adj" fmla="val 187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IOS&amp;LEBT</a:t>
            </a:r>
          </a:p>
          <a:p>
            <a:pPr algn="ctr"/>
            <a:r>
              <a:rPr lang="en-US" sz="900" dirty="0" smtClean="0"/>
              <a:t>Commissioning</a:t>
            </a:r>
          </a:p>
        </p:txBody>
      </p:sp>
      <p:sp>
        <p:nvSpPr>
          <p:cNvPr id="97" name="Pentagon 96"/>
          <p:cNvSpPr/>
          <p:nvPr/>
        </p:nvSpPr>
        <p:spPr>
          <a:xfrm>
            <a:off x="5191691" y="2492896"/>
            <a:ext cx="936104" cy="492053"/>
          </a:xfrm>
          <a:prstGeom prst="homePlate">
            <a:avLst>
              <a:gd name="adj" fmla="val 187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RFQ&amp;MEBT</a:t>
            </a:r>
          </a:p>
        </p:txBody>
      </p:sp>
      <p:sp>
        <p:nvSpPr>
          <p:cNvPr id="98" name="Pentagon 97"/>
          <p:cNvSpPr/>
          <p:nvPr/>
        </p:nvSpPr>
        <p:spPr>
          <a:xfrm>
            <a:off x="6127795" y="2492896"/>
            <a:ext cx="504056" cy="492053"/>
          </a:xfrm>
          <a:prstGeom prst="homePlate">
            <a:avLst>
              <a:gd name="adj" fmla="val 187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DTL 1</a:t>
            </a:r>
          </a:p>
        </p:txBody>
      </p:sp>
      <p:sp>
        <p:nvSpPr>
          <p:cNvPr id="99" name="Pentagon 98"/>
          <p:cNvSpPr/>
          <p:nvPr/>
        </p:nvSpPr>
        <p:spPr>
          <a:xfrm>
            <a:off x="6919883" y="2492896"/>
            <a:ext cx="504056" cy="492053"/>
          </a:xfrm>
          <a:prstGeom prst="homePlate">
            <a:avLst>
              <a:gd name="adj" fmla="val 187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DTL 2-4</a:t>
            </a:r>
          </a:p>
        </p:txBody>
      </p:sp>
      <p:sp>
        <p:nvSpPr>
          <p:cNvPr id="100" name="Pentagon 99"/>
          <p:cNvSpPr/>
          <p:nvPr/>
        </p:nvSpPr>
        <p:spPr>
          <a:xfrm>
            <a:off x="7423939" y="2492896"/>
            <a:ext cx="576064" cy="492053"/>
          </a:xfrm>
          <a:prstGeom prst="homePlate">
            <a:avLst>
              <a:gd name="adj" fmla="val 187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DTL5-SPK-MBL-HEBT</a:t>
            </a:r>
          </a:p>
        </p:txBody>
      </p:sp>
      <p:sp>
        <p:nvSpPr>
          <p:cNvPr id="65" name="Rectangle 64"/>
          <p:cNvSpPr/>
          <p:nvPr/>
        </p:nvSpPr>
        <p:spPr>
          <a:xfrm rot="19892767">
            <a:off x="4023046" y="436201"/>
            <a:ext cx="75975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i="1" cap="none" spc="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pattFill prst="pct20">
                  <a:fgClr>
                    <a:schemeClr val="bg1">
                      <a:lumMod val="75000"/>
                    </a:schemeClr>
                  </a:fgClr>
                  <a:bgClr>
                    <a:prstClr val="white"/>
                  </a:bgClr>
                </a:patt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Illustrative</a:t>
            </a:r>
            <a:endParaRPr lang="en-US" sz="7200" b="1" cap="none" spc="0" dirty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pattFill prst="pct20">
                <a:fgClr>
                  <a:schemeClr val="bg1">
                    <a:lumMod val="75000"/>
                  </a:schemeClr>
                </a:fgClr>
                <a:bgClr>
                  <a:prstClr val="white"/>
                </a:bgClr>
              </a:patt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206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1562</TotalTime>
  <Words>97</Words>
  <Application>Microsoft Macintosh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ESS Core Powerpoint</vt:lpstr>
      <vt:lpstr>Licensing timeline based on current schedule assumptions (Oct 2016)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Peter Jacobsson</cp:lastModifiedBy>
  <cp:revision>30</cp:revision>
  <dcterms:created xsi:type="dcterms:W3CDTF">2013-10-29T16:05:10Z</dcterms:created>
  <dcterms:modified xsi:type="dcterms:W3CDTF">2016-10-04T07:00:56Z</dcterms:modified>
</cp:coreProperties>
</file>