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6" r:id="rId2"/>
    <p:sldId id="341" r:id="rId3"/>
    <p:sldId id="304" r:id="rId4"/>
    <p:sldId id="315" r:id="rId5"/>
    <p:sldId id="305" r:id="rId6"/>
    <p:sldId id="306" r:id="rId7"/>
    <p:sldId id="316" r:id="rId8"/>
    <p:sldId id="319" r:id="rId9"/>
    <p:sldId id="320" r:id="rId10"/>
    <p:sldId id="299" r:id="rId11"/>
    <p:sldId id="300" r:id="rId12"/>
    <p:sldId id="321" r:id="rId13"/>
    <p:sldId id="322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13" r:id="rId22"/>
    <p:sldId id="314" r:id="rId23"/>
    <p:sldId id="344" r:id="rId24"/>
    <p:sldId id="343" r:id="rId25"/>
    <p:sldId id="342" r:id="rId26"/>
    <p:sldId id="323" r:id="rId27"/>
    <p:sldId id="347" r:id="rId28"/>
    <p:sldId id="346" r:id="rId29"/>
    <p:sldId id="345" r:id="rId30"/>
    <p:sldId id="340" r:id="rId31"/>
    <p:sldId id="324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B7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1" autoAdjust="0"/>
    <p:restoredTop sz="92922" autoAdjust="0"/>
  </p:normalViewPr>
  <p:slideViewPr>
    <p:cSldViewPr>
      <p:cViewPr varScale="1">
        <p:scale>
          <a:sx n="163" d="100"/>
          <a:sy n="163" d="100"/>
        </p:scale>
        <p:origin x="-2016" y="-104"/>
      </p:cViewPr>
      <p:guideLst>
        <p:guide orient="horz" pos="309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3" d="100"/>
        <a:sy n="253" d="100"/>
      </p:scale>
      <p:origin x="0" y="14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D4D51-79B8-4D4D-AF82-C74D4771C93F}" type="datetimeFigureOut">
              <a:rPr lang="en-US" smtClean="0"/>
              <a:t>30/01/17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42CB-F38B-3B41-9C94-75B4C465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30/01/17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30/01/17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30/01/17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30/01/17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30/01/17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30/01/17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enkins.esss.dk/dm/job/event-processing-sw-experiments/" TargetMode="External"/><Relationship Id="rId4" Type="http://schemas.openxmlformats.org/officeDocument/2006/relationships/hyperlink" Target="https://ess-ics.atlassian.net/wiki/display/DMSC/Event+Formation+Fil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tbucket.org/europeanspallationsource/event-processing-sw-experiments.g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EFU</a:t>
            </a:r>
            <a:br>
              <a:rPr lang="en-GB" sz="4000" dirty="0" smtClean="0"/>
            </a:br>
            <a:r>
              <a:rPr lang="en-GB" sz="4000" dirty="0" smtClean="0"/>
              <a:t>Pipeline Prototype</a:t>
            </a:r>
            <a:br>
              <a:rPr lang="en-GB" sz="4000" dirty="0" smtClean="0"/>
            </a:br>
            <a:r>
              <a:rPr lang="en-GB" sz="4000" dirty="0" smtClean="0"/>
              <a:t>Architecture, Demo, Source Code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Morten </a:t>
            </a:r>
            <a:r>
              <a:rPr lang="en-GB" sz="2000" noProof="0" dirty="0" err="1" smtClean="0">
                <a:solidFill>
                  <a:schemeClr val="bg1"/>
                </a:solidFill>
              </a:rPr>
              <a:t>Jagd</a:t>
            </a:r>
            <a:r>
              <a:rPr lang="en-GB" sz="2000" noProof="0" dirty="0" smtClean="0">
                <a:solidFill>
                  <a:schemeClr val="bg1"/>
                </a:solidFill>
              </a:rPr>
              <a:t> Christensen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30 January 2017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04864"/>
            <a:ext cx="6264696" cy="2370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Processes, plugins and pipelines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51" name="TextBox 50"/>
          <p:cNvSpPr txBox="1"/>
          <p:nvPr/>
        </p:nvSpPr>
        <p:spPr>
          <a:xfrm>
            <a:off x="-115452" y="-6482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427984" y="2924944"/>
            <a:ext cx="1080120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07704" y="508518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EFU is a single </a:t>
            </a:r>
            <a:r>
              <a:rPr lang="en-US" dirty="0" smtClean="0"/>
              <a:t>Linux/Mac process </a:t>
            </a:r>
            <a:r>
              <a:rPr lang="en-US" dirty="0"/>
              <a:t>with </a:t>
            </a:r>
            <a:r>
              <a:rPr lang="en-US" dirty="0" err="1"/>
              <a:t>pthreads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Detectors are loadable </a:t>
            </a:r>
            <a:r>
              <a:rPr lang="en-US" dirty="0" smtClean="0"/>
              <a:t>modules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Contains </a:t>
            </a:r>
            <a:r>
              <a:rPr lang="en-US" dirty="0"/>
              <a:t>the input, processing and output </a:t>
            </a:r>
            <a:r>
              <a:rPr lang="en-US" dirty="0" smtClean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128504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SW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907704" y="3140968"/>
            <a:ext cx="864096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9952" y="3140968"/>
            <a:ext cx="864096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2200" y="3140968"/>
            <a:ext cx="864096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50842" y="2708920"/>
            <a:ext cx="216024" cy="360040"/>
            <a:chOff x="1475656" y="2348880"/>
            <a:chExt cx="216024" cy="36004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691680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475656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75656" y="2708920"/>
              <a:ext cx="216024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11994" y="2636912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11994" y="2564904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11994" y="2492896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11994" y="2420888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331640" y="2060848"/>
            <a:ext cx="6264696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3648" y="2060848"/>
            <a:ext cx="288032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cs typeface="Consolas"/>
              </a:rPr>
              <a:t>Ethernet </a:t>
            </a:r>
            <a:r>
              <a:rPr lang="en-US" sz="900" dirty="0">
                <a:cs typeface="Consolas"/>
              </a:rPr>
              <a:t>RingBuffer </a:t>
            </a:r>
            <a:r>
              <a:rPr lang="en-US" sz="900" b="1" dirty="0">
                <a:cs typeface="Consolas"/>
              </a:rPr>
              <a:t>&lt;9000</a:t>
            </a:r>
            <a:r>
              <a:rPr lang="en-US" sz="900" b="1" dirty="0" smtClean="0">
                <a:cs typeface="Consolas"/>
              </a:rPr>
              <a:t>&gt; (length)</a:t>
            </a:r>
            <a:endParaRPr lang="en-US" sz="900" b="1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r>
              <a:rPr lang="en-US" sz="900" dirty="0" smtClean="0">
                <a:cs typeface="Consolas"/>
              </a:rPr>
              <a:t>  Lockless </a:t>
            </a:r>
            <a:r>
              <a:rPr lang="en-US" sz="900" dirty="0">
                <a:cs typeface="Consolas"/>
              </a:rPr>
              <a:t>FIFO </a:t>
            </a:r>
            <a:r>
              <a:rPr lang="en-US" sz="900" b="1" dirty="0" smtClean="0">
                <a:cs typeface="Consolas"/>
              </a:rPr>
              <a:t>&lt;unsigned </a:t>
            </a:r>
            <a:r>
              <a:rPr lang="en-US" sz="900" b="1" dirty="0" err="1" smtClean="0">
                <a:cs typeface="Consolas"/>
              </a:rPr>
              <a:t>int</a:t>
            </a:r>
            <a:r>
              <a:rPr lang="en-US" sz="900" b="1" dirty="0" smtClean="0">
                <a:cs typeface="Consolas"/>
              </a:rPr>
              <a:t>, length&gt;</a:t>
            </a:r>
            <a:endParaRPr lang="en-US" sz="900" b="1" dirty="0">
              <a:cs typeface="Consola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83568" y="3068960"/>
            <a:ext cx="1152128" cy="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843808" y="3068960"/>
            <a:ext cx="432048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3068960"/>
            <a:ext cx="432048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76056" y="3068960"/>
            <a:ext cx="432048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96136" y="3068960"/>
            <a:ext cx="504056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08304" y="3573016"/>
            <a:ext cx="720080" cy="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35696" y="2924944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pthread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67944" y="2924944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pthread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00192" y="2924944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pthread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19672" y="1772816"/>
            <a:ext cx="187220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cs typeface="Consolas"/>
              </a:rPr>
              <a:t>Prototype Pipeline Process v2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99592" y="3326795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UDP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96336" y="3326795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TCP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115452" y="-6482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63688" y="4627001"/>
            <a:ext cx="61926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cs typeface="Consolas"/>
              </a:rPr>
              <a:t>input thread writes data to buffers by socket receive()</a:t>
            </a:r>
          </a:p>
          <a:p>
            <a:endParaRPr lang="en-US" sz="1200">
              <a:cs typeface="Consolas"/>
            </a:endParaRPr>
          </a:p>
          <a:p>
            <a:r>
              <a:rPr lang="en-US" sz="1200">
                <a:cs typeface="Consolas"/>
              </a:rPr>
              <a:t>processing thread reads data from RingBuffer, writes (event) data to event RingBuffer</a:t>
            </a:r>
          </a:p>
          <a:p>
            <a:endParaRPr lang="en-US" sz="1200">
              <a:cs typeface="Consolas"/>
            </a:endParaRPr>
          </a:p>
          <a:p>
            <a:r>
              <a:rPr lang="en-US" sz="1200">
                <a:cs typeface="Consolas"/>
              </a:rPr>
              <a:t>output thread reads (event) data from RingBuffer and appends to Kafka transmit buffer. Sends when full.</a:t>
            </a:r>
          </a:p>
          <a:p>
            <a:endParaRPr lang="en-US" sz="1200">
              <a:cs typeface="Consolas"/>
            </a:endParaRPr>
          </a:p>
          <a:p>
            <a:r>
              <a:rPr lang="en-US" sz="1200">
                <a:cs typeface="Consolas"/>
              </a:rPr>
              <a:t>No dynamic allocation of memory, no mutexes, small data structures, minimal copying.</a:t>
            </a:r>
          </a:p>
          <a:p>
            <a:endParaRPr lang="en-US" sz="1200">
              <a:cs typeface="Consolas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247642" y="2132856"/>
            <a:ext cx="432048" cy="432048"/>
            <a:chOff x="2267744" y="2996952"/>
            <a:chExt cx="432048" cy="432048"/>
          </a:xfrm>
        </p:grpSpPr>
        <p:sp>
          <p:nvSpPr>
            <p:cNvPr id="47" name="Oval 46"/>
            <p:cNvSpPr/>
            <p:nvPr/>
          </p:nvSpPr>
          <p:spPr>
            <a:xfrm>
              <a:off x="2267744" y="299695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47" idx="0"/>
            </p:cNvCxnSpPr>
            <p:nvPr/>
          </p:nvCxnSpPr>
          <p:spPr>
            <a:xfrm flipV="1">
              <a:off x="2483768" y="2996952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47" idx="7"/>
            </p:cNvCxnSpPr>
            <p:nvPr/>
          </p:nvCxnSpPr>
          <p:spPr>
            <a:xfrm flipV="1">
              <a:off x="2483768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47" idx="1"/>
            </p:cNvCxnSpPr>
            <p:nvPr/>
          </p:nvCxnSpPr>
          <p:spPr>
            <a:xfrm flipH="1" flipV="1">
              <a:off x="2331016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47" idx="2"/>
            </p:cNvCxnSpPr>
            <p:nvPr/>
          </p:nvCxnSpPr>
          <p:spPr>
            <a:xfrm flipH="1">
              <a:off x="2267744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47" idx="6"/>
            </p:cNvCxnSpPr>
            <p:nvPr/>
          </p:nvCxnSpPr>
          <p:spPr>
            <a:xfrm>
              <a:off x="2483768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47" idx="5"/>
            </p:cNvCxnSpPr>
            <p:nvPr/>
          </p:nvCxnSpPr>
          <p:spPr>
            <a:xfrm>
              <a:off x="2483768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7" idx="4"/>
            </p:cNvCxnSpPr>
            <p:nvPr/>
          </p:nvCxnSpPr>
          <p:spPr>
            <a:xfrm>
              <a:off x="2483768" y="3212976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47" idx="3"/>
            </p:cNvCxnSpPr>
            <p:nvPr/>
          </p:nvCxnSpPr>
          <p:spPr>
            <a:xfrm flipH="1">
              <a:off x="2331016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320925" y="3051175"/>
              <a:ext cx="325686" cy="3236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123728" y="3429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grpSp>
        <p:nvGrpSpPr>
          <p:cNvPr id="63" name="Group 62"/>
          <p:cNvGrpSpPr/>
          <p:nvPr/>
        </p:nvGrpSpPr>
        <p:grpSpPr>
          <a:xfrm>
            <a:off x="5539296" y="2708920"/>
            <a:ext cx="216024" cy="360040"/>
            <a:chOff x="1475656" y="2348880"/>
            <a:chExt cx="216024" cy="360040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1691680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75656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75656" y="2708920"/>
              <a:ext cx="216024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511994" y="2636912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11994" y="2564904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511994" y="2492896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511994" y="2420888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5436096" y="2132856"/>
            <a:ext cx="432048" cy="432048"/>
            <a:chOff x="2267744" y="2996952"/>
            <a:chExt cx="432048" cy="432048"/>
          </a:xfrm>
        </p:grpSpPr>
        <p:sp>
          <p:nvSpPr>
            <p:cNvPr id="80" name="Oval 79"/>
            <p:cNvSpPr/>
            <p:nvPr/>
          </p:nvSpPr>
          <p:spPr>
            <a:xfrm>
              <a:off x="2267744" y="299695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endCxn id="80" idx="0"/>
            </p:cNvCxnSpPr>
            <p:nvPr/>
          </p:nvCxnSpPr>
          <p:spPr>
            <a:xfrm flipV="1">
              <a:off x="2483768" y="2996952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80" idx="7"/>
            </p:cNvCxnSpPr>
            <p:nvPr/>
          </p:nvCxnSpPr>
          <p:spPr>
            <a:xfrm flipV="1">
              <a:off x="2483768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endCxn id="80" idx="1"/>
            </p:cNvCxnSpPr>
            <p:nvPr/>
          </p:nvCxnSpPr>
          <p:spPr>
            <a:xfrm flipH="1" flipV="1">
              <a:off x="2331016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80" idx="2"/>
            </p:cNvCxnSpPr>
            <p:nvPr/>
          </p:nvCxnSpPr>
          <p:spPr>
            <a:xfrm flipH="1">
              <a:off x="2267744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80" idx="6"/>
            </p:cNvCxnSpPr>
            <p:nvPr/>
          </p:nvCxnSpPr>
          <p:spPr>
            <a:xfrm>
              <a:off x="2483768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80" idx="5"/>
            </p:cNvCxnSpPr>
            <p:nvPr/>
          </p:nvCxnSpPr>
          <p:spPr>
            <a:xfrm>
              <a:off x="2483768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80" idx="4"/>
            </p:cNvCxnSpPr>
            <p:nvPr/>
          </p:nvCxnSpPr>
          <p:spPr>
            <a:xfrm>
              <a:off x="2483768" y="3212976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80" idx="3"/>
            </p:cNvCxnSpPr>
            <p:nvPr/>
          </p:nvCxnSpPr>
          <p:spPr>
            <a:xfrm flipH="1">
              <a:off x="2331016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2320925" y="3051175"/>
              <a:ext cx="325686" cy="3236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724128" y="2060848"/>
            <a:ext cx="216024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cs typeface="Consolas"/>
              </a:rPr>
              <a:t>    Event RingBuffer </a:t>
            </a:r>
            <a:r>
              <a:rPr lang="en-US" sz="900" b="1" dirty="0">
                <a:cs typeface="Consolas"/>
              </a:rPr>
              <a:t>&lt;12&gt;</a:t>
            </a:r>
            <a:r>
              <a:rPr lang="en-US" sz="900" dirty="0">
                <a:cs typeface="Consolas"/>
              </a:rPr>
              <a:t> </a:t>
            </a:r>
            <a:r>
              <a:rPr lang="en-US" sz="900" dirty="0" smtClean="0">
                <a:cs typeface="Consolas"/>
              </a:rPr>
              <a:t>(</a:t>
            </a:r>
            <a:r>
              <a:rPr lang="en-US" sz="900" b="1" dirty="0" smtClean="0">
                <a:cs typeface="Consolas"/>
              </a:rPr>
              <a:t>length</a:t>
            </a:r>
            <a:r>
              <a:rPr lang="en-US" sz="900" dirty="0" smtClean="0">
                <a:cs typeface="Consolas"/>
              </a:rPr>
              <a:t>)</a:t>
            </a:r>
            <a:endParaRPr lang="en-US" sz="900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r>
              <a:rPr lang="en-US" sz="900" dirty="0">
                <a:cs typeface="Consolas"/>
              </a:rPr>
              <a:t>Lockless FIFO </a:t>
            </a:r>
            <a:r>
              <a:rPr lang="en-US" sz="900" b="1" dirty="0" smtClean="0">
                <a:cs typeface="Consolas"/>
              </a:rPr>
              <a:t>&lt;unsigned </a:t>
            </a:r>
            <a:r>
              <a:rPr lang="en-US" sz="900" b="1" dirty="0" err="1" smtClean="0">
                <a:cs typeface="Consolas"/>
              </a:rPr>
              <a:t>int</a:t>
            </a:r>
            <a:r>
              <a:rPr lang="en-US" sz="900" b="1" dirty="0" smtClean="0">
                <a:cs typeface="Consolas"/>
              </a:rPr>
              <a:t>, length&gt;</a:t>
            </a:r>
            <a:endParaRPr lang="en-US" sz="900" b="1" dirty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2976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RingBuffer.h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5" name="Picture 4" descr="Screen Shot 2017-01-23 at 09.45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00" y="1556792"/>
            <a:ext cx="566492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3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SPSCFifo.h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3" name="Picture 2" descr="Screen Shot 2017-01-23 at 09.4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5342436" cy="46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1"/>
            <a:ext cx="4618856" cy="3888432"/>
          </a:xfrm>
        </p:spPr>
        <p:txBody>
          <a:bodyPr>
            <a:normAutofit/>
          </a:bodyPr>
          <a:lstStyle/>
          <a:p>
            <a:r>
              <a:rPr lang="en-US" sz="1600"/>
              <a:t>Producer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435597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32040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84168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60232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629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5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171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6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713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7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1556792"/>
            <a:ext cx="46805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Continuous memory of N buffers of size S</a:t>
            </a:r>
            <a:endParaRPr lang="en-US" sz="1000" dirty="0">
              <a:cs typeface="Consola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0869" y="4077072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Lock less FIFO of N unsigned ints (index)</a:t>
            </a:r>
            <a:endParaRPr lang="en-US" sz="1000" dirty="0">
              <a:cs typeface="Consola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20072" y="4293096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20072" y="4149080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20072" y="4005064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20072" y="3861048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220072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652120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36096" y="357301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436096" y="465313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796136" y="2204864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9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1"/>
            <a:ext cx="4618856" cy="3888432"/>
          </a:xfrm>
        </p:spPr>
        <p:txBody>
          <a:bodyPr>
            <a:normAutofit/>
          </a:bodyPr>
          <a:lstStyle/>
          <a:p>
            <a:r>
              <a:rPr lang="en-US" sz="1600"/>
              <a:t>Producer</a:t>
            </a:r>
          </a:p>
          <a:p>
            <a:pPr marL="457200" lvl="1" indent="0">
              <a:buNone/>
            </a:pPr>
            <a:r>
              <a:rPr lang="en-US" sz="1400"/>
              <a:t>idx = getindex()                       // idx is now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435597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32040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84168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60232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629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5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171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6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713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7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1556792"/>
            <a:ext cx="46805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Continuous memory of N buffers of size S</a:t>
            </a:r>
            <a:endParaRPr lang="en-US" sz="1000" dirty="0">
              <a:cs typeface="Consola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0869" y="4077072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Lock less FIFO of N unsigned ints (index)</a:t>
            </a:r>
            <a:endParaRPr lang="en-US" sz="1000" dirty="0">
              <a:cs typeface="Consola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20072" y="4293096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20072" y="4149080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20072" y="4005064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20072" y="3861048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220072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652120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36096" y="357301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436096" y="465313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96136" y="2204864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60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1"/>
            <a:ext cx="4618856" cy="3888432"/>
          </a:xfrm>
        </p:spPr>
        <p:txBody>
          <a:bodyPr>
            <a:normAutofit/>
          </a:bodyPr>
          <a:lstStyle/>
          <a:p>
            <a:r>
              <a:rPr lang="en-US" sz="1600"/>
              <a:t>Producer</a:t>
            </a:r>
          </a:p>
          <a:p>
            <a:pPr marL="457200" lvl="1" indent="0">
              <a:buNone/>
            </a:pPr>
            <a:r>
              <a:rPr lang="en-US" sz="1400"/>
              <a:t>idx = getindex()                       // idx is now 2</a:t>
            </a:r>
          </a:p>
          <a:p>
            <a:pPr marL="457200" lvl="1" indent="0">
              <a:buNone/>
            </a:pPr>
            <a:r>
              <a:rPr lang="en-US" sz="1400"/>
              <a:t>buffer = getbufferdata(idx)</a:t>
            </a:r>
          </a:p>
          <a:p>
            <a:pPr marL="457200" lvl="1" indent="0">
              <a:buNone/>
            </a:pPr>
            <a:r>
              <a:rPr lang="en-US" sz="1400"/>
              <a:t>rx = receive(buffer, getmaxbuffersize())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435597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32040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60232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629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5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171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6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713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7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1556792"/>
            <a:ext cx="46805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Continuous memory of N buffers of size S</a:t>
            </a:r>
            <a:endParaRPr lang="en-US" sz="1000" dirty="0">
              <a:cs typeface="Consola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0869" y="4077072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Lock less FIFO of N unsigned ints (index)</a:t>
            </a:r>
            <a:endParaRPr lang="en-US" sz="1000" dirty="0">
              <a:cs typeface="Consola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20072" y="4293096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20072" y="4149080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20072" y="4005064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20072" y="3861048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220072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652120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36096" y="357301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436096" y="465313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08104" y="1988840"/>
            <a:ext cx="576064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796136" y="2204864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24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1"/>
            <a:ext cx="4618856" cy="3888432"/>
          </a:xfrm>
        </p:spPr>
        <p:txBody>
          <a:bodyPr>
            <a:normAutofit/>
          </a:bodyPr>
          <a:lstStyle/>
          <a:p>
            <a:r>
              <a:rPr lang="en-US" sz="1600"/>
              <a:t>Producer</a:t>
            </a:r>
          </a:p>
          <a:p>
            <a:pPr marL="457200" lvl="1" indent="0">
              <a:buNone/>
            </a:pPr>
            <a:r>
              <a:rPr lang="en-US" sz="1400"/>
              <a:t>idx = getindex()                       // idx is now 2</a:t>
            </a:r>
          </a:p>
          <a:p>
            <a:pPr marL="457200" lvl="1" indent="0">
              <a:buNone/>
            </a:pPr>
            <a:r>
              <a:rPr lang="en-US" sz="1400"/>
              <a:t>buffer = getbufferdata(idx)</a:t>
            </a:r>
          </a:p>
          <a:p>
            <a:pPr marL="457200" lvl="1" indent="0">
              <a:buNone/>
            </a:pPr>
            <a:r>
              <a:rPr lang="en-US" sz="1400"/>
              <a:t>rx = receive(buffer, getmaxbuffersize())</a:t>
            </a:r>
          </a:p>
          <a:p>
            <a:pPr marL="457200" lvl="1" indent="0">
              <a:buNone/>
            </a:pPr>
            <a:r>
              <a:rPr lang="en-US" sz="1400"/>
              <a:t>setdatalength(rx)</a:t>
            </a:r>
          </a:p>
          <a:p>
            <a:pPr marL="457200" lvl="1" indent="0">
              <a:buNone/>
            </a:pPr>
            <a:r>
              <a:rPr lang="en-US" sz="1400"/>
              <a:t>push(index)</a:t>
            </a:r>
          </a:p>
          <a:p>
            <a:pPr marL="457200" lvl="1" indent="0">
              <a:buNone/>
            </a:pP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435597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32040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60232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629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5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171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6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713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7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1556792"/>
            <a:ext cx="46805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Continuous memory of N buffers of size S</a:t>
            </a:r>
            <a:endParaRPr lang="en-US" sz="1000" dirty="0">
              <a:cs typeface="Consola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0869" y="4077072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Lock less FIFO of N unsigned ints (index)</a:t>
            </a:r>
            <a:endParaRPr lang="en-US" sz="1000" dirty="0">
              <a:cs typeface="Consola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20072" y="4293096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20072" y="4149080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20072" y="4005064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20072" y="3861048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436096" y="357301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436096" y="465313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08104" y="1988840"/>
            <a:ext cx="576064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20072" y="4437112"/>
            <a:ext cx="432048" cy="1440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220072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652120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96136" y="2204864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50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1"/>
            <a:ext cx="4618856" cy="3888432"/>
          </a:xfrm>
        </p:spPr>
        <p:txBody>
          <a:bodyPr>
            <a:normAutofit/>
          </a:bodyPr>
          <a:lstStyle/>
          <a:p>
            <a:r>
              <a:rPr lang="en-US" sz="1600"/>
              <a:t>Producer</a:t>
            </a:r>
          </a:p>
          <a:p>
            <a:pPr marL="457200" lvl="1" indent="0">
              <a:buNone/>
            </a:pPr>
            <a:r>
              <a:rPr lang="en-US" sz="1400"/>
              <a:t>idx = getindex()                       // idx is now 2</a:t>
            </a:r>
          </a:p>
          <a:p>
            <a:pPr marL="457200" lvl="1" indent="0">
              <a:buNone/>
            </a:pPr>
            <a:r>
              <a:rPr lang="en-US" sz="1400"/>
              <a:t>buffer = getbufferdata(idx)</a:t>
            </a:r>
          </a:p>
          <a:p>
            <a:pPr marL="457200" lvl="1" indent="0">
              <a:buNone/>
            </a:pPr>
            <a:r>
              <a:rPr lang="en-US" sz="1400"/>
              <a:t>rx = receive(buffer, getmaxbuffersize())</a:t>
            </a:r>
          </a:p>
          <a:p>
            <a:pPr marL="457200" lvl="1" indent="0">
              <a:buNone/>
            </a:pPr>
            <a:r>
              <a:rPr lang="en-US" sz="1400"/>
              <a:t>setdatalength(rx)</a:t>
            </a:r>
          </a:p>
          <a:p>
            <a:pPr marL="457200" lvl="1" indent="0">
              <a:buNone/>
            </a:pPr>
            <a:r>
              <a:rPr lang="en-US" sz="1400"/>
              <a:t>push(index)</a:t>
            </a:r>
          </a:p>
          <a:p>
            <a:pPr marL="457200" lvl="1" indent="0">
              <a:buNone/>
            </a:pPr>
            <a:r>
              <a:rPr lang="en-US" sz="1400"/>
              <a:t>nextbuffer()</a:t>
            </a:r>
          </a:p>
          <a:p>
            <a:pPr marL="457200" lvl="1" indent="0">
              <a:buNone/>
            </a:pP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435597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32040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60232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629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5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171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6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713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7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1556792"/>
            <a:ext cx="46805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Continuous memory of N buffers of size S</a:t>
            </a:r>
            <a:endParaRPr lang="en-US" sz="1000" dirty="0">
              <a:cs typeface="Consola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0869" y="4077072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Lock less FIFO of N unsigned ints (index)</a:t>
            </a:r>
            <a:endParaRPr lang="en-US" sz="1000" dirty="0">
              <a:cs typeface="Consola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20072" y="4293096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20072" y="4149080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20072" y="4005064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20072" y="3861048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436096" y="357301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436096" y="465313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372200" y="2204864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08104" y="1988840"/>
            <a:ext cx="576064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20072" y="4437112"/>
            <a:ext cx="432048" cy="1440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220072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652120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7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435597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32040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60232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629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5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171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6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713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7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1556792"/>
            <a:ext cx="46805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Continuous memory of N buffers of size S</a:t>
            </a:r>
            <a:endParaRPr lang="en-US" sz="1000" dirty="0">
              <a:cs typeface="Consola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0869" y="4077072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Lock less FIFO of N unsigned ints (index)</a:t>
            </a:r>
            <a:endParaRPr lang="en-US" sz="1000" dirty="0">
              <a:cs typeface="Consola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20072" y="4293096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20072" y="4149080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20072" y="4005064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20072" y="3861048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436096" y="357301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436096" y="465313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372200" y="2204864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08104" y="1988840"/>
            <a:ext cx="576064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20072" y="4437112"/>
            <a:ext cx="432048" cy="1440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220072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652120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107504" y="1628801"/>
            <a:ext cx="4618856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Producer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/>
              <a:t>idx = getindex()                       // idx is now 2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/>
              <a:t>buffer = getbufferdata(idx)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/>
              <a:t>rx = receive(buffer, getmaxbuffersize())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/>
              <a:t>setdatalength(rx)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/>
              <a:t>push(index)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/>
              <a:t>nextbuffer()</a:t>
            </a:r>
          </a:p>
          <a:p>
            <a:r>
              <a:rPr lang="en-US" sz="1600"/>
              <a:t>Consumer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1396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254" y="1988840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Architecture</a:t>
            </a:r>
            <a:endParaRPr lang="en-GB" sz="4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9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1"/>
            <a:ext cx="4618856" cy="3888432"/>
          </a:xfrm>
        </p:spPr>
        <p:txBody>
          <a:bodyPr>
            <a:normAutofit/>
          </a:bodyPr>
          <a:lstStyle/>
          <a:p>
            <a:r>
              <a:rPr lang="en-US" sz="1600"/>
              <a:t>Producer</a:t>
            </a:r>
          </a:p>
          <a:p>
            <a:pPr marL="457200" lvl="1" indent="0">
              <a:buNone/>
            </a:pPr>
            <a:r>
              <a:rPr lang="en-US" sz="1400"/>
              <a:t>idx = getindex()                       // idx is now 2</a:t>
            </a:r>
          </a:p>
          <a:p>
            <a:pPr marL="457200" lvl="1" indent="0">
              <a:buNone/>
            </a:pPr>
            <a:r>
              <a:rPr lang="en-US" sz="1400"/>
              <a:t>buffer = getbufferdata(idx)</a:t>
            </a:r>
          </a:p>
          <a:p>
            <a:pPr marL="457200" lvl="1" indent="0">
              <a:buNone/>
            </a:pPr>
            <a:r>
              <a:rPr lang="en-US" sz="1400"/>
              <a:t>rx = receive(buffer, getmaxbuffersize())</a:t>
            </a:r>
          </a:p>
          <a:p>
            <a:pPr marL="457200" lvl="1" indent="0">
              <a:buNone/>
            </a:pPr>
            <a:r>
              <a:rPr lang="en-US" sz="1400"/>
              <a:t>setdatalength(rx)</a:t>
            </a:r>
          </a:p>
          <a:p>
            <a:pPr marL="457200" lvl="1" indent="0">
              <a:buNone/>
            </a:pPr>
            <a:r>
              <a:rPr lang="en-US" sz="1400"/>
              <a:t>push(index)</a:t>
            </a:r>
          </a:p>
          <a:p>
            <a:pPr marL="457200" lvl="1" indent="0">
              <a:buNone/>
            </a:pPr>
            <a:r>
              <a:rPr lang="en-US" sz="1400"/>
              <a:t>nextbuffer()</a:t>
            </a:r>
          </a:p>
          <a:p>
            <a:r>
              <a:rPr lang="en-US" sz="1600"/>
              <a:t>Consumer</a:t>
            </a:r>
          </a:p>
          <a:p>
            <a:pPr marL="457200" lvl="1" indent="0">
              <a:buNone/>
            </a:pPr>
            <a:r>
              <a:rPr lang="en-US" sz="1400"/>
              <a:t>idx = fifo.pop()                       // idx is now 6</a:t>
            </a:r>
          </a:p>
          <a:p>
            <a:pPr marL="457200" lvl="1" indent="0">
              <a:buNone/>
            </a:pPr>
            <a:r>
              <a:rPr lang="en-US" sz="1400"/>
              <a:t>buffer = getbufferdata(idx)</a:t>
            </a:r>
          </a:p>
          <a:p>
            <a:pPr marL="457200" lvl="1" indent="0">
              <a:buNone/>
            </a:pPr>
            <a:r>
              <a:rPr lang="en-US" sz="1400"/>
              <a:t>createevent(buffer)</a:t>
            </a:r>
          </a:p>
          <a:p>
            <a:pPr marL="457200" lvl="1" indent="0">
              <a:buNone/>
            </a:pP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435597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32040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60232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629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5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171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6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7136" y="1988840"/>
            <a:ext cx="576064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7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1556792"/>
            <a:ext cx="46805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Continuous memory of N buffers of size S</a:t>
            </a:r>
            <a:endParaRPr lang="en-US" sz="1000" dirty="0">
              <a:cs typeface="Consola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0869" y="4077072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Lock less FIFO of N unsigned ints (index)</a:t>
            </a:r>
            <a:endParaRPr lang="en-US" sz="1000" dirty="0">
              <a:cs typeface="Consola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20072" y="4149080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20072" y="4005064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20072" y="3861048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436096" y="357301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436096" y="4653136"/>
            <a:ext cx="0" cy="2160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372200" y="2204864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08104" y="1988840"/>
            <a:ext cx="576064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8104" y="1988840"/>
            <a:ext cx="576064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20072" y="4293096"/>
            <a:ext cx="432048" cy="1440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220072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652120" y="3789040"/>
            <a:ext cx="0" cy="864096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6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Software event processing pipeline</a:t>
            </a:r>
          </a:p>
          <a:p>
            <a:pPr lvl="1"/>
            <a:r>
              <a:rPr lang="en-US" dirty="0"/>
              <a:t>From System Architecture document</a:t>
            </a:r>
          </a:p>
          <a:p>
            <a:pPr lvl="1"/>
            <a:r>
              <a:rPr lang="en-US" dirty="0"/>
              <a:t>Current is prototype 2</a:t>
            </a:r>
          </a:p>
          <a:p>
            <a:pPr lvl="1"/>
            <a:r>
              <a:rPr lang="en-US" dirty="0"/>
              <a:t>Implements </a:t>
            </a:r>
            <a:r>
              <a:rPr lang="en-US" dirty="0" smtClean="0"/>
              <a:t>Multi Grid demo detector</a:t>
            </a:r>
            <a:endParaRPr lang="en-US" dirty="0"/>
          </a:p>
          <a:p>
            <a:r>
              <a:rPr lang="en-US" dirty="0" smtClean="0"/>
              <a:t>Data sources</a:t>
            </a:r>
            <a:endParaRPr lang="en-US" dirty="0"/>
          </a:p>
          <a:p>
            <a:pPr lvl="1"/>
            <a:r>
              <a:rPr lang="en-US" dirty="0" smtClean="0"/>
              <a:t>MG From </a:t>
            </a:r>
            <a:r>
              <a:rPr lang="en-US" dirty="0"/>
              <a:t>raw data files or </a:t>
            </a:r>
            <a:r>
              <a:rPr lang="en-US" dirty="0" smtClean="0"/>
              <a:t>generated</a:t>
            </a:r>
          </a:p>
          <a:p>
            <a:pPr lvl="1"/>
            <a:r>
              <a:rPr lang="en-US" dirty="0" smtClean="0"/>
              <a:t>Transmit as UDP </a:t>
            </a:r>
            <a:r>
              <a:rPr lang="en-US" dirty="0"/>
              <a:t>over Ethernet </a:t>
            </a:r>
          </a:p>
          <a:p>
            <a:pPr lvl="1"/>
            <a:r>
              <a:rPr lang="en-US" dirty="0"/>
              <a:t>Single packets or continuous </a:t>
            </a:r>
            <a:r>
              <a:rPr lang="en-US" dirty="0" smtClean="0"/>
              <a:t>transmission</a:t>
            </a:r>
          </a:p>
          <a:p>
            <a:r>
              <a:rPr lang="en-US" dirty="0" smtClean="0"/>
              <a:t>Kafka </a:t>
            </a:r>
            <a:r>
              <a:rPr lang="en-US" dirty="0"/>
              <a:t>producer</a:t>
            </a:r>
          </a:p>
          <a:p>
            <a:pPr lvl="1"/>
            <a:r>
              <a:rPr lang="en-US" dirty="0"/>
              <a:t>Buffers event data into </a:t>
            </a:r>
            <a:r>
              <a:rPr lang="en-US" dirty="0" smtClean="0"/>
              <a:t>1MB, then transmits</a:t>
            </a:r>
          </a:p>
          <a:p>
            <a:pPr lvl="1"/>
            <a:r>
              <a:rPr lang="en-US" dirty="0" smtClean="0"/>
              <a:t>No timeout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843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Working prototype ready to accept </a:t>
            </a:r>
            <a:r>
              <a:rPr lang="en-US" sz="2600" dirty="0" smtClean="0"/>
              <a:t>real Multi Grid data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Further Information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Event processing software </a:t>
            </a:r>
          </a:p>
          <a:p>
            <a:pPr lvl="1"/>
            <a:r>
              <a:rPr lang="en-US" sz="1800" dirty="0">
                <a:hlinkClick r:id="rId2"/>
              </a:rPr>
              <a:t>https://bitbucket.org/europeanspallationsource/event-processing-sw-experiments.git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Continuous Integration</a:t>
            </a:r>
          </a:p>
          <a:p>
            <a:pPr lvl="1"/>
            <a:r>
              <a:rPr lang="en-US" sz="1800" dirty="0">
                <a:hlinkClick r:id="rId3"/>
              </a:rPr>
              <a:t>https://jenkins.esss.dk/dm/job/event-processing-sw-experiments/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System Architecture</a:t>
            </a:r>
          </a:p>
          <a:p>
            <a:pPr lvl="1"/>
            <a:r>
              <a:rPr lang="en-US" sz="1800" dirty="0">
                <a:hlinkClick r:id="rId4"/>
              </a:rPr>
              <a:t>https://ess-ics.atlassian.net/wiki/display/DMSC/Event+Formation+Files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746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  <p:pic>
        <p:nvPicPr>
          <p:cNvPr id="5" name="Picture 4" descr="packet_error_r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4" y="3750040"/>
            <a:ext cx="3892426" cy="2919320"/>
          </a:xfrm>
          <a:prstGeom prst="rect">
            <a:avLst/>
          </a:prstGeom>
        </p:spPr>
      </p:pic>
      <p:pic>
        <p:nvPicPr>
          <p:cNvPr id="6" name="Picture 5" descr="per_meas_20160926.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00" y="3903636"/>
            <a:ext cx="3674220" cy="2755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204" y="1504032"/>
            <a:ext cx="3600400" cy="242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700808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(Ethernet packet) size matters!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x5 throughput difference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readout data ‘must’ support jumbo frames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Packet loss happens for UDP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even on </a:t>
            </a:r>
            <a:r>
              <a:rPr lang="en-US" sz="1600" dirty="0" err="1" smtClean="0"/>
              <a:t>localhost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Default kernel buffer sizes too small for high performance</a:t>
            </a:r>
          </a:p>
        </p:txBody>
      </p:sp>
    </p:spTree>
    <p:extLst>
      <p:ext uri="{BB962C8B-B14F-4D97-AF65-F5344CB8AC3E}">
        <p14:creationId xmlns:p14="http://schemas.microsoft.com/office/powerpoint/2010/main" val="340008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Rx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11841"/>
            <a:ext cx="3456384" cy="2237299"/>
          </a:xfrm>
          <a:prstGeom prst="rect">
            <a:avLst/>
          </a:prstGeom>
        </p:spPr>
      </p:pic>
      <p:pic>
        <p:nvPicPr>
          <p:cNvPr id="9" name="Picture 8" descr="socketper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45" y="1729022"/>
            <a:ext cx="3259715" cy="23042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422108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Best current </a:t>
            </a:r>
            <a:r>
              <a:rPr lang="en-US" dirty="0" smtClean="0"/>
              <a:t>performance (~20M Events/s)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9K packet sizes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using time stamp counter (TSC) for time polling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 thread sleep() when </a:t>
            </a:r>
            <a:r>
              <a:rPr lang="en-US" dirty="0" err="1" smtClean="0"/>
              <a:t>rx</a:t>
            </a:r>
            <a:r>
              <a:rPr lang="en-US" dirty="0" smtClean="0"/>
              <a:t> </a:t>
            </a:r>
            <a:r>
              <a:rPr lang="en-US" dirty="0" err="1" smtClean="0"/>
              <a:t>fifos</a:t>
            </a:r>
            <a:r>
              <a:rPr lang="en-US" dirty="0" smtClean="0"/>
              <a:t> are empty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zero copy architecture (shared memory)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thread locality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core affinity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9832" y="1988840"/>
            <a:ext cx="288032" cy="86409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0312" y="1628800"/>
            <a:ext cx="288032" cy="86409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0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254" y="1988840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Demo</a:t>
            </a:r>
            <a:endParaRPr lang="en-GB" sz="4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3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endure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‘Experimental’ setup</a:t>
            </a:r>
          </a:p>
          <a:p>
            <a:r>
              <a:rPr lang="en-US" dirty="0" smtClean="0"/>
              <a:t>Starting </a:t>
            </a:r>
            <a:r>
              <a:rPr lang="en-US" dirty="0" smtClean="0"/>
              <a:t>the EFU Process</a:t>
            </a:r>
          </a:p>
          <a:p>
            <a:r>
              <a:rPr lang="en-US" dirty="0" smtClean="0"/>
              <a:t>Demonstrate command interface</a:t>
            </a:r>
          </a:p>
          <a:p>
            <a:pPr lvl="1"/>
            <a:r>
              <a:rPr lang="en-US" dirty="0" smtClean="0"/>
              <a:t>TCP Socket Driver</a:t>
            </a:r>
            <a:endParaRPr lang="en-US" dirty="0" smtClean="0"/>
          </a:p>
          <a:p>
            <a:pPr lvl="1"/>
            <a:r>
              <a:rPr lang="en-US" dirty="0" err="1" smtClean="0"/>
              <a:t>EFUShell</a:t>
            </a:r>
            <a:endParaRPr lang="en-US" dirty="0" smtClean="0"/>
          </a:p>
          <a:p>
            <a:r>
              <a:rPr lang="en-US" dirty="0" smtClean="0"/>
              <a:t>Demonstrate data streamed from files</a:t>
            </a:r>
          </a:p>
          <a:p>
            <a:pPr lvl="1"/>
            <a:r>
              <a:rPr lang="en-US" dirty="0" smtClean="0"/>
              <a:t>See stats on </a:t>
            </a:r>
            <a:r>
              <a:rPr lang="en-US" dirty="0" err="1" smtClean="0"/>
              <a:t>livestats.py</a:t>
            </a:r>
            <a:endParaRPr lang="en-US" dirty="0" smtClean="0"/>
          </a:p>
          <a:p>
            <a:r>
              <a:rPr lang="en-US" dirty="0" smtClean="0"/>
              <a:t>Demonstrate loadable calibration data</a:t>
            </a:r>
          </a:p>
          <a:p>
            <a:pPr lvl="1"/>
            <a:r>
              <a:rPr lang="en-US" dirty="0" smtClean="0"/>
              <a:t>See effect on </a:t>
            </a:r>
            <a:r>
              <a:rPr lang="en-US" dirty="0" err="1" smtClean="0"/>
              <a:t>livestats.py</a:t>
            </a:r>
            <a:endParaRPr lang="en-US" dirty="0" smtClean="0"/>
          </a:p>
          <a:p>
            <a:r>
              <a:rPr lang="en-US" dirty="0" smtClean="0"/>
              <a:t>Demonstrate monitor </a:t>
            </a:r>
            <a:r>
              <a:rPr lang="en-US" dirty="0" smtClean="0"/>
              <a:t>view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671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‘Live’ Data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 dirty="0"/>
          </a:p>
        </p:txBody>
      </p:sp>
      <p:pic>
        <p:nvPicPr>
          <p:cNvPr id="6" name="Picture 5" descr="P630042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2" t="5306" r="23751" b="6081"/>
          <a:stretch/>
        </p:blipFill>
        <p:spPr>
          <a:xfrm>
            <a:off x="107505" y="2492896"/>
            <a:ext cx="1401476" cy="29523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55776" y="2708920"/>
            <a:ext cx="5711180" cy="2232248"/>
            <a:chOff x="1907704" y="2348880"/>
            <a:chExt cx="5711180" cy="22322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2348880"/>
              <a:ext cx="5711180" cy="216530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923928" y="270892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920" y="35010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6096" y="35010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48264" y="306896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36096" y="270892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42556" y="3501008"/>
              <a:ext cx="2125588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483768" y="2708920"/>
            <a:ext cx="2125588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9712" y="2996952"/>
            <a:ext cx="1224136" cy="9361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3888" y="3212976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95327" y="2983259"/>
            <a:ext cx="648518" cy="24619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4368" y="2492896"/>
            <a:ext cx="12961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nsolas"/>
              </a:rPr>
              <a:t>Detector </a:t>
            </a:r>
          </a:p>
          <a:p>
            <a:pPr algn="ctr"/>
            <a:r>
              <a:rPr lang="en-US" sz="1200" dirty="0" smtClean="0">
                <a:cs typeface="Consolas"/>
              </a:rPr>
              <a:t>Live Monitor</a:t>
            </a:r>
            <a:endParaRPr lang="en-US" sz="1200" dirty="0">
              <a:cs typeface="Consola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57344" y="3501008"/>
            <a:ext cx="360040" cy="0"/>
          </a:xfrm>
          <a:prstGeom prst="line">
            <a:avLst/>
          </a:prstGeom>
          <a:ln w="254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95736" y="3356992"/>
            <a:ext cx="129614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NFS Storage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227221" y="3501008"/>
            <a:ext cx="288032" cy="0"/>
          </a:xfrm>
          <a:prstGeom prst="line">
            <a:avLst/>
          </a:prstGeom>
          <a:ln w="2857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84089" y="3326795"/>
            <a:ext cx="151216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Raw </a:t>
            </a:r>
            <a:r>
              <a:rPr lang="en-US" sz="1000" dirty="0" smtClean="0">
                <a:cs typeface="Consolas"/>
              </a:rPr>
              <a:t>data </a:t>
            </a:r>
            <a:r>
              <a:rPr lang="en-US" sz="1000" dirty="0">
                <a:cs typeface="Consolas"/>
              </a:rPr>
              <a:t>s</a:t>
            </a:r>
            <a:r>
              <a:rPr lang="en-US" sz="1000" dirty="0" smtClean="0">
                <a:cs typeface="Consolas"/>
              </a:rPr>
              <a:t>treamer</a:t>
            </a:r>
            <a:endParaRPr lang="en-US" sz="1000" dirty="0" smtClean="0">
              <a:cs typeface="Consolas"/>
            </a:endParaRPr>
          </a:p>
        </p:txBody>
      </p:sp>
      <p:pic>
        <p:nvPicPr>
          <p:cNvPr id="33" name="Picture 32" descr="Screen Shot 2017-01-26 at 12.50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936104" cy="32431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79712" y="4005064"/>
            <a:ext cx="12961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~210.000 </a:t>
            </a:r>
            <a:r>
              <a:rPr lang="en-US" sz="1000" dirty="0" smtClean="0">
                <a:cs typeface="Consolas"/>
              </a:rPr>
              <a:t>raw files</a:t>
            </a:r>
          </a:p>
          <a:p>
            <a:r>
              <a:rPr lang="en-US" sz="1000" dirty="0" smtClean="0">
                <a:cs typeface="Consolas"/>
              </a:rPr>
              <a:t>~500M </a:t>
            </a:r>
            <a:r>
              <a:rPr lang="en-US" sz="1000" dirty="0" smtClean="0">
                <a:cs typeface="Consolas"/>
              </a:rPr>
              <a:t>Events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87019" y="4221088"/>
            <a:ext cx="647874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508104" y="3789040"/>
            <a:ext cx="0" cy="432048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23815" y="6165305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Application Monitoring</a:t>
            </a:r>
            <a:endParaRPr lang="en-US" sz="1200" dirty="0">
              <a:cs typeface="Consolas"/>
            </a:endParaRPr>
          </a:p>
        </p:txBody>
      </p:sp>
      <p:pic>
        <p:nvPicPr>
          <p:cNvPr id="41" name="Picture 40" descr="events all mjc origin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716" r="78187" b="3064"/>
          <a:stretch/>
        </p:blipFill>
        <p:spPr>
          <a:xfrm>
            <a:off x="8244408" y="3068960"/>
            <a:ext cx="491597" cy="231954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6784" y="2420888"/>
            <a:ext cx="4571216" cy="30963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16016" y="3789040"/>
            <a:ext cx="1656184" cy="1212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724128" y="3824583"/>
            <a:ext cx="0" cy="1021204"/>
          </a:xfrm>
          <a:prstGeom prst="line">
            <a:avLst/>
          </a:prstGeom>
          <a:ln w="2857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705912" y="2420888"/>
            <a:ext cx="1450264" cy="23042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34104" y="2420888"/>
            <a:ext cx="1234240" cy="23042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28384" y="2420888"/>
            <a:ext cx="1008112" cy="30963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496" y="211311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Consolas"/>
              </a:rPr>
              <a:t>Detector and readout</a:t>
            </a:r>
            <a:endParaRPr lang="en-US" sz="1400" dirty="0">
              <a:cs typeface="Consola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4008" y="2113111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Consolas"/>
              </a:rPr>
              <a:t>Event formation</a:t>
            </a:r>
            <a:endParaRPr lang="en-US" sz="1400" dirty="0">
              <a:cs typeface="Consola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72200" y="2113111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Consolas"/>
              </a:rPr>
              <a:t>Aggregation</a:t>
            </a:r>
            <a:endParaRPr lang="en-US" sz="1400" dirty="0">
              <a:cs typeface="Consola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23807" y="2724502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16216" y="2771248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pic>
        <p:nvPicPr>
          <p:cNvPr id="42" name="Picture 41" descr="Screen Shot 2017-01-26 at 12.56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23" y="4869160"/>
            <a:ext cx="1808425" cy="137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48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  <p:pic>
        <p:nvPicPr>
          <p:cNvPr id="7" name="Picture 6" descr="Screen Shot 2017-01-26 at 10.19.5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t="1927" b="2085"/>
          <a:stretch/>
        </p:blipFill>
        <p:spPr>
          <a:xfrm rot="5400000">
            <a:off x="2738570" y="1533964"/>
            <a:ext cx="2890722" cy="4952602"/>
          </a:xfrm>
          <a:prstGeom prst="rect">
            <a:avLst/>
          </a:prstGeom>
        </p:spPr>
      </p:pic>
      <p:pic>
        <p:nvPicPr>
          <p:cNvPr id="8" name="Picture 7" descr="Screen Shot 2016-12-22 at 15.16.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9" r="17131"/>
          <a:stretch/>
        </p:blipFill>
        <p:spPr>
          <a:xfrm>
            <a:off x="7040364" y="1556792"/>
            <a:ext cx="2103636" cy="4797152"/>
          </a:xfrm>
          <a:prstGeom prst="rect">
            <a:avLst/>
          </a:prstGeom>
        </p:spPr>
      </p:pic>
      <p:pic>
        <p:nvPicPr>
          <p:cNvPr id="9" name="Picture 8" descr="P630042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6" t="5634" r="24188" b="5753"/>
          <a:stretch/>
        </p:blipFill>
        <p:spPr>
          <a:xfrm>
            <a:off x="-36512" y="1916832"/>
            <a:ext cx="1414122" cy="42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2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Raw </a:t>
            </a:r>
            <a:r>
              <a:rPr lang="en-US" dirty="0" err="1" smtClean="0"/>
              <a:t>datafiles</a:t>
            </a:r>
            <a:r>
              <a:rPr lang="en-US" dirty="0" smtClean="0"/>
              <a:t> from SNS experiments</a:t>
            </a:r>
          </a:p>
          <a:p>
            <a:pPr lvl="1"/>
            <a:r>
              <a:rPr lang="en-US" sz="1800" dirty="0" smtClean="0">
                <a:latin typeface="Consolas"/>
                <a:cs typeface="Consolas"/>
              </a:rPr>
              <a:t>[</a:t>
            </a:r>
            <a:r>
              <a:rPr lang="en-US" sz="1800" dirty="0" err="1" smtClean="0">
                <a:latin typeface="Consolas"/>
                <a:cs typeface="Consolas"/>
              </a:rPr>
              <a:t>login.esss.dk</a:t>
            </a:r>
            <a:r>
              <a:rPr lang="en-US" sz="1800" dirty="0">
                <a:latin typeface="Consolas"/>
                <a:cs typeface="Consolas"/>
              </a:rPr>
              <a:t>] /</a:t>
            </a:r>
            <a:r>
              <a:rPr lang="en-US" sz="1800" dirty="0" err="1">
                <a:latin typeface="Consolas"/>
                <a:cs typeface="Consolas"/>
              </a:rPr>
              <a:t>nfs</a:t>
            </a:r>
            <a:r>
              <a:rPr lang="en-US" sz="1800" dirty="0">
                <a:latin typeface="Consolas"/>
                <a:cs typeface="Consolas"/>
              </a:rPr>
              <a:t>/groups/</a:t>
            </a:r>
            <a:r>
              <a:rPr lang="en-US" sz="1800" dirty="0" err="1">
                <a:latin typeface="Consolas"/>
                <a:cs typeface="Consolas"/>
              </a:rPr>
              <a:t>multigrid</a:t>
            </a:r>
            <a:r>
              <a:rPr lang="en-US" sz="1800" dirty="0">
                <a:latin typeface="Consolas"/>
                <a:cs typeface="Consolas"/>
              </a:rPr>
              <a:t>/data/raw/MG_CNCS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</a:p>
          <a:p>
            <a:pPr lvl="1"/>
            <a:r>
              <a:rPr lang="en-US" dirty="0" smtClean="0">
                <a:cs typeface="Consolas"/>
              </a:rPr>
              <a:t>Read from NFS and sent over UDP/Ethernet to EFU</a:t>
            </a:r>
          </a:p>
          <a:p>
            <a:r>
              <a:rPr lang="en-US" dirty="0" smtClean="0">
                <a:cs typeface="Consolas"/>
              </a:rPr>
              <a:t>Processing</a:t>
            </a:r>
          </a:p>
          <a:p>
            <a:pPr lvl="1"/>
            <a:r>
              <a:rPr lang="en-US" dirty="0" smtClean="0">
                <a:cs typeface="Consolas"/>
              </a:rPr>
              <a:t>EFU running as Linux process on my workstation</a:t>
            </a:r>
          </a:p>
          <a:p>
            <a:pPr lvl="1"/>
            <a:r>
              <a:rPr lang="en-US" dirty="0" smtClean="0">
                <a:cs typeface="Consolas"/>
              </a:rPr>
              <a:t>Convert raw data to wire and grid id’s</a:t>
            </a:r>
          </a:p>
          <a:p>
            <a:pPr lvl="1"/>
            <a:r>
              <a:rPr lang="en-US" dirty="0" smtClean="0">
                <a:cs typeface="Consolas"/>
              </a:rPr>
              <a:t>filter noisy data and invalid events</a:t>
            </a:r>
          </a:p>
          <a:p>
            <a:pPr lvl="1"/>
            <a:r>
              <a:rPr lang="en-US" dirty="0" smtClean="0">
                <a:cs typeface="Consolas"/>
              </a:rPr>
              <a:t>convert to agreed geometry conventions</a:t>
            </a:r>
          </a:p>
          <a:p>
            <a:pPr lvl="1"/>
            <a:r>
              <a:rPr lang="en-US" dirty="0" smtClean="0">
                <a:cs typeface="Consolas"/>
              </a:rPr>
              <a:t>create events (time, </a:t>
            </a:r>
            <a:r>
              <a:rPr lang="en-US" dirty="0" err="1" smtClean="0">
                <a:cs typeface="Consolas"/>
              </a:rPr>
              <a:t>pixel_id</a:t>
            </a:r>
            <a:r>
              <a:rPr lang="en-US" dirty="0" smtClean="0">
                <a:cs typeface="Consolas"/>
              </a:rPr>
              <a:t>)</a:t>
            </a:r>
          </a:p>
          <a:p>
            <a:r>
              <a:rPr lang="en-US" dirty="0" smtClean="0">
                <a:cs typeface="Consolas"/>
              </a:rPr>
              <a:t>Output</a:t>
            </a:r>
          </a:p>
          <a:p>
            <a:pPr lvl="1"/>
            <a:r>
              <a:rPr lang="en-US" dirty="0" smtClean="0">
                <a:cs typeface="Consolas"/>
              </a:rPr>
              <a:t>Sending events to Kafka broker on my workstation</a:t>
            </a:r>
          </a:p>
          <a:p>
            <a:pPr lvl="1"/>
            <a:r>
              <a:rPr lang="en-US" dirty="0" smtClean="0">
                <a:cs typeface="Consolas"/>
              </a:rPr>
              <a:t>Bundled in 1M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757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48880"/>
            <a:ext cx="5711180" cy="2165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3928" y="270892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1920" y="350100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6096" y="350100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48264" y="306896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6096" y="270892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7704" y="5085184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Two data streams per instrument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Detector Data / EPICS Data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Event Formation processes Detector data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Events are streamed to Aggregator (</a:t>
            </a:r>
            <a:r>
              <a:rPr lang="en-US" dirty="0" err="1"/>
              <a:t>kafka</a:t>
            </a:r>
            <a:r>
              <a:rPr lang="en-US" dirty="0"/>
              <a:t>) for later </a:t>
            </a:r>
            <a:r>
              <a:rPr lang="en-US" dirty="0" err="1"/>
              <a:t>filewriting</a:t>
            </a:r>
            <a:r>
              <a:rPr lang="en-US" dirty="0"/>
              <a:t> to persistent storage</a:t>
            </a:r>
          </a:p>
        </p:txBody>
      </p:sp>
    </p:spTree>
    <p:extLst>
      <p:ext uri="{BB962C8B-B14F-4D97-AF65-F5344CB8AC3E}">
        <p14:creationId xmlns:p14="http://schemas.microsoft.com/office/powerpoint/2010/main" val="350880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254" y="1988840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Code Walkthrough</a:t>
            </a:r>
            <a:endParaRPr lang="en-GB" sz="4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4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Adding a new detector/instrument</a:t>
            </a:r>
          </a:p>
          <a:p>
            <a:pPr lvl="1"/>
            <a:r>
              <a:rPr lang="en-US" dirty="0"/>
              <a:t>Obey the Detector Interface</a:t>
            </a:r>
          </a:p>
          <a:p>
            <a:pPr lvl="1"/>
            <a:r>
              <a:rPr lang="en-US" dirty="0"/>
              <a:t>Implement pipeline stages as needed</a:t>
            </a:r>
          </a:p>
          <a:p>
            <a:endParaRPr lang="en-US" dirty="0" smtClean="0"/>
          </a:p>
          <a:p>
            <a:r>
              <a:rPr lang="en-US" dirty="0" smtClean="0"/>
              <a:t>The real code, except trimmed</a:t>
            </a:r>
          </a:p>
          <a:p>
            <a:pPr lvl="1"/>
            <a:r>
              <a:rPr lang="en-US" dirty="0" smtClean="0"/>
              <a:t>removed assert()</a:t>
            </a:r>
          </a:p>
          <a:p>
            <a:pPr lvl="1"/>
            <a:r>
              <a:rPr lang="en-US" dirty="0" smtClean="0"/>
              <a:t>removed statistics counters</a:t>
            </a:r>
          </a:p>
          <a:p>
            <a:pPr lvl="1"/>
            <a:r>
              <a:rPr lang="en-US" dirty="0" smtClean="0"/>
              <a:t>removed TRACES()</a:t>
            </a:r>
          </a:p>
          <a:p>
            <a:pPr lvl="1"/>
            <a:r>
              <a:rPr lang="en-US" dirty="0" smtClean="0"/>
              <a:t>removed periodic printout</a:t>
            </a:r>
          </a:p>
          <a:p>
            <a:pPr lvl="1"/>
            <a:r>
              <a:rPr lang="en-US" dirty="0" smtClean="0"/>
              <a:t>removed empty branches and unused code (caused by above)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87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32</a:t>
            </a:fld>
            <a:endParaRPr lang="sv-SE" dirty="0"/>
          </a:p>
        </p:txBody>
      </p:sp>
      <p:pic>
        <p:nvPicPr>
          <p:cNvPr id="5" name="Picture 4" descr="Screen Shot 2017-01-23 at 12.4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672121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33</a:t>
            </a:fld>
            <a:endParaRPr lang="sv-SE" dirty="0"/>
          </a:p>
        </p:txBody>
      </p:sp>
      <p:pic>
        <p:nvPicPr>
          <p:cNvPr id="6" name="Picture 5" descr="Screen Shot 2017-01-23 at 13.01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75402"/>
            <a:ext cx="7488832" cy="53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7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34</a:t>
            </a:fld>
            <a:endParaRPr lang="sv-SE" dirty="0"/>
          </a:p>
        </p:txBody>
      </p:sp>
      <p:pic>
        <p:nvPicPr>
          <p:cNvPr id="5" name="Picture 4" descr="Screen Shot 2017-01-23 at 13.0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7782768" cy="295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35</a:t>
            </a:fld>
            <a:endParaRPr lang="sv-SE" dirty="0"/>
          </a:p>
        </p:txBody>
      </p:sp>
      <p:pic>
        <p:nvPicPr>
          <p:cNvPr id="5" name="Picture 4" descr="Screen Shot 2017-01-23 at 13.06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188617" cy="41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1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36</a:t>
            </a:fld>
            <a:endParaRPr lang="sv-SE" dirty="0"/>
          </a:p>
        </p:txBody>
      </p:sp>
      <p:pic>
        <p:nvPicPr>
          <p:cNvPr id="5" name="Picture 4" descr="Screen Shot 2017-01-23 at 13.08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657465" cy="51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7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37</a:t>
            </a:fld>
            <a:endParaRPr lang="sv-SE" dirty="0"/>
          </a:p>
        </p:txBody>
      </p:sp>
      <p:pic>
        <p:nvPicPr>
          <p:cNvPr id="5" name="Picture 4" descr="Screen Shot 2017-01-23 at 13.09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740748" cy="41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3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en-US" dirty="0" err="1" smtClean="0"/>
              <a:t>chrono</a:t>
            </a:r>
            <a:r>
              <a:rPr lang="en-US" dirty="0" smtClean="0"/>
              <a:t> class is expensive</a:t>
            </a:r>
          </a:p>
          <a:p>
            <a:pPr lvl="1"/>
            <a:r>
              <a:rPr lang="en-US" dirty="0" smtClean="0"/>
              <a:t>using time stamp counter register to determine the need to </a:t>
            </a:r>
            <a:r>
              <a:rPr lang="en-US" dirty="0"/>
              <a:t>call </a:t>
            </a:r>
            <a:r>
              <a:rPr lang="en-US" b="1" dirty="0" err="1"/>
              <a:t>std</a:t>
            </a:r>
            <a:r>
              <a:rPr lang="en-US" b="1" dirty="0"/>
              <a:t>::</a:t>
            </a:r>
            <a:r>
              <a:rPr lang="en-US" b="1" dirty="0" err="1"/>
              <a:t>chrono</a:t>
            </a:r>
            <a:r>
              <a:rPr lang="en-US" b="1" dirty="0"/>
              <a:t>::</a:t>
            </a:r>
            <a:r>
              <a:rPr lang="en-US" b="1" dirty="0" err="1" smtClean="0"/>
              <a:t>high_resolution_clock</a:t>
            </a:r>
            <a:r>
              <a:rPr lang="en-US" b="1" dirty="0" smtClean="0"/>
              <a:t>::now()</a:t>
            </a:r>
          </a:p>
          <a:p>
            <a:pPr lvl="1"/>
            <a:r>
              <a:rPr lang="en-US" dirty="0" smtClean="0"/>
              <a:t>uint64_t </a:t>
            </a:r>
            <a:r>
              <a:rPr lang="en-US" b="1" dirty="0" err="1" smtClean="0"/>
              <a:t>rdtsc</a:t>
            </a:r>
            <a:r>
              <a:rPr lang="en-US" dirty="0" smtClean="0"/>
              <a:t>()  (inline assembler)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38</a:t>
            </a:fld>
            <a:endParaRPr lang="sv-SE" dirty="0"/>
          </a:p>
        </p:txBody>
      </p:sp>
      <p:pic>
        <p:nvPicPr>
          <p:cNvPr id="5" name="Picture 4" descr="Screen Shot 2017-01-23 at 13.21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6048821" cy="20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254" y="1988840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The End</a:t>
            </a:r>
            <a:endParaRPr lang="en-GB" sz="4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7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pSp>
        <p:nvGrpSpPr>
          <p:cNvPr id="3" name="Group 2"/>
          <p:cNvGrpSpPr/>
          <p:nvPr/>
        </p:nvGrpSpPr>
        <p:grpSpPr>
          <a:xfrm>
            <a:off x="1907704" y="2348880"/>
            <a:ext cx="5711180" cy="2232248"/>
            <a:chOff x="1907704" y="2348880"/>
            <a:chExt cx="5711180" cy="2232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704" y="2348880"/>
              <a:ext cx="5711180" cy="21653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23928" y="270892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51920" y="35010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36096" y="35010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48264" y="306896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6096" y="270892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42556" y="3501008"/>
              <a:ext cx="2125588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216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 Formation Unit (EFU)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08920"/>
            <a:ext cx="4280396" cy="1973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508518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One EFU per detector panel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Direct fiber connection (10G)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EFU is pure multi core software processing (if possible)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Switched Ethernet on the output side</a:t>
            </a:r>
          </a:p>
        </p:txBody>
      </p:sp>
    </p:spTree>
    <p:extLst>
      <p:ext uri="{BB962C8B-B14F-4D97-AF65-F5344CB8AC3E}">
        <p14:creationId xmlns:p14="http://schemas.microsoft.com/office/powerpoint/2010/main" val="417175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EFU Pipeline and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61048"/>
            <a:ext cx="5884912" cy="18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1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EFU Pipeline and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1628800"/>
            <a:ext cx="2520280" cy="1584176"/>
          </a:xfrm>
          <a:prstGeom prst="roundRect">
            <a:avLst>
              <a:gd name="adj" fmla="val 905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input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distributor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distribute data to multiple processing cores (load balancing)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i="1" dirty="0">
                <a:solidFill>
                  <a:schemeClr val="tx1"/>
                </a:solidFill>
              </a:rPr>
              <a:t>validator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detect invalid data (crc errors, etc.)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19672" y="3284984"/>
            <a:ext cx="864096" cy="108012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61048"/>
            <a:ext cx="5884912" cy="18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EFU Pipeline and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1628800"/>
            <a:ext cx="2520280" cy="1584176"/>
          </a:xfrm>
          <a:prstGeom prst="roundRect">
            <a:avLst>
              <a:gd name="adj" fmla="val 905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input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distributor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distribute data to multiple processing cores (load balancing)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i="1" dirty="0">
                <a:solidFill>
                  <a:schemeClr val="tx1"/>
                </a:solidFill>
              </a:rPr>
              <a:t>validator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detect invalid data (crc errors, etc.)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59832" y="1628800"/>
            <a:ext cx="3024980" cy="2016224"/>
          </a:xfrm>
          <a:prstGeom prst="roundRect">
            <a:avLst>
              <a:gd name="adj" fmla="val 905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processing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collection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pick up data until enough to process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rejection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reject data (noise, artifacts, simultaneous, ...)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clustering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determine a dataset suitable for event calculation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event calculation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generate </a:t>
            </a:r>
            <a:r>
              <a:rPr lang="en-US" sz="1200" b="1" dirty="0">
                <a:solidFill>
                  <a:schemeClr val="tx1"/>
                </a:solidFill>
              </a:rPr>
              <a:t>&lt;time, detector pixel id&gt;</a:t>
            </a:r>
            <a:r>
              <a:rPr lang="en-US" sz="1200" dirty="0">
                <a:solidFill>
                  <a:schemeClr val="tx1"/>
                </a:solidFill>
              </a:rPr>
              <a:t> tuple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19672" y="3284984"/>
            <a:ext cx="864096" cy="108012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61048"/>
            <a:ext cx="5884912" cy="185436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508104" y="3645024"/>
            <a:ext cx="0" cy="115212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5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6156176" y="3284984"/>
            <a:ext cx="1584176" cy="20162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08104" y="3645024"/>
            <a:ext cx="0" cy="115212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EFU Pipeline and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1628800"/>
            <a:ext cx="2520280" cy="1584176"/>
          </a:xfrm>
          <a:prstGeom prst="roundRect">
            <a:avLst>
              <a:gd name="adj" fmla="val 905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input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distributor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distribute data to multiple processing cores (load balancing)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i="1" dirty="0">
                <a:solidFill>
                  <a:schemeClr val="tx1"/>
                </a:solidFill>
              </a:rPr>
              <a:t>validator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detect invalid data (crc errors, etc.)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19672" y="3284984"/>
            <a:ext cx="864096" cy="108012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61048"/>
            <a:ext cx="5884912" cy="18543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59832" y="1628800"/>
            <a:ext cx="3024980" cy="2016224"/>
          </a:xfrm>
          <a:prstGeom prst="roundRect">
            <a:avLst>
              <a:gd name="adj" fmla="val 905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processing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collection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pick up data until enough to process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rejection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reject data (noise, artifacts, simultaneous, ...)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clustering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determine a dataset suitable for event calculation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event calculation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generate </a:t>
            </a:r>
            <a:r>
              <a:rPr lang="en-US" sz="1200" b="1" dirty="0">
                <a:solidFill>
                  <a:schemeClr val="tx1"/>
                </a:solidFill>
              </a:rPr>
              <a:t>&lt;time, detector pixel id&gt;</a:t>
            </a:r>
            <a:r>
              <a:rPr lang="en-US" sz="1200" dirty="0">
                <a:solidFill>
                  <a:schemeClr val="tx1"/>
                </a:solidFill>
              </a:rPr>
              <a:t> tuple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72200" y="1628800"/>
            <a:ext cx="2520280" cy="1584176"/>
          </a:xfrm>
          <a:prstGeom prst="roundRect">
            <a:avLst>
              <a:gd name="adj" fmla="val 905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output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serialization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convert data structures to buffers for transmission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sorting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sort data by time or pixel id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producer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transmit data to Kafka cluster</a:t>
            </a:r>
          </a:p>
        </p:txBody>
      </p:sp>
    </p:spTree>
    <p:extLst>
      <p:ext uri="{BB962C8B-B14F-4D97-AF65-F5344CB8AC3E}">
        <p14:creationId xmlns:p14="http://schemas.microsoft.com/office/powerpoint/2010/main" val="310640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7686</TotalTime>
  <Words>1350</Words>
  <Application>Microsoft Macintosh PowerPoint</Application>
  <PresentationFormat>On-screen Show (4:3)</PresentationFormat>
  <Paragraphs>378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ESS Core Powerpoint</vt:lpstr>
      <vt:lpstr>EFU Pipeline Prototype Architecture, Demo, Source Code</vt:lpstr>
      <vt:lpstr>Architecture</vt:lpstr>
      <vt:lpstr>System overview</vt:lpstr>
      <vt:lpstr>System overview</vt:lpstr>
      <vt:lpstr>Event Formation Unit (EFU)</vt:lpstr>
      <vt:lpstr>EFU Pipeline and Stages</vt:lpstr>
      <vt:lpstr>EFU Pipeline and Stages</vt:lpstr>
      <vt:lpstr>EFU Pipeline and Stages</vt:lpstr>
      <vt:lpstr>EFU Pipeline and Stages</vt:lpstr>
      <vt:lpstr>Processes, plugins and pipelines</vt:lpstr>
      <vt:lpstr>Pipeline SW Architecture</vt:lpstr>
      <vt:lpstr>RingBuffer.h</vt:lpstr>
      <vt:lpstr>SPSCFifo.h</vt:lpstr>
      <vt:lpstr>Producer</vt:lpstr>
      <vt:lpstr>Producer</vt:lpstr>
      <vt:lpstr>Producer</vt:lpstr>
      <vt:lpstr>Producer</vt:lpstr>
      <vt:lpstr>Producer</vt:lpstr>
      <vt:lpstr>Producer</vt:lpstr>
      <vt:lpstr>Consumer</vt:lpstr>
      <vt:lpstr>Current status</vt:lpstr>
      <vt:lpstr>Summary</vt:lpstr>
      <vt:lpstr>Network Performance</vt:lpstr>
      <vt:lpstr>Application Rx Performance</vt:lpstr>
      <vt:lpstr>Demo</vt:lpstr>
      <vt:lpstr>What to endure</vt:lpstr>
      <vt:lpstr>Delayed ‘Live’ Data Monitoring</vt:lpstr>
      <vt:lpstr>Geometry</vt:lpstr>
      <vt:lpstr>Test Setup</vt:lpstr>
      <vt:lpstr>Code Walkthrough</vt:lpstr>
      <vt:lpstr>Walkthrough</vt:lpstr>
      <vt:lpstr>Detector Interface</vt:lpstr>
      <vt:lpstr>Create Detector</vt:lpstr>
      <vt:lpstr>Create Detector</vt:lpstr>
      <vt:lpstr>Input Thread</vt:lpstr>
      <vt:lpstr>Processing Thread</vt:lpstr>
      <vt:lpstr>Output Thread</vt:lpstr>
      <vt:lpstr>Timers</vt:lpstr>
      <vt:lpstr>The End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Morten Christensen</cp:lastModifiedBy>
  <cp:revision>206</cp:revision>
  <cp:lastPrinted>2017-01-23T12:23:01Z</cp:lastPrinted>
  <dcterms:created xsi:type="dcterms:W3CDTF">2013-10-29T16:05:10Z</dcterms:created>
  <dcterms:modified xsi:type="dcterms:W3CDTF">2017-01-30T11:23:41Z</dcterms:modified>
</cp:coreProperties>
</file>