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95"/>
    <p:restoredTop sz="94643"/>
  </p:normalViewPr>
  <p:slideViewPr>
    <p:cSldViewPr snapToGrid="0" snapToObjects="1">
      <p:cViewPr varScale="1">
        <p:scale>
          <a:sx n="95" d="100"/>
          <a:sy n="95" d="100"/>
        </p:scale>
        <p:origin x="19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E528-F9CE-D241-A097-B648E7F7F4A1}" type="datetimeFigureOut">
              <a:rPr lang="da-DK" smtClean="0"/>
              <a:t>31/01/2017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BCD8-06EC-DB4F-B0DA-A85CA9FE5D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94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E528-F9CE-D241-A097-B648E7F7F4A1}" type="datetimeFigureOut">
              <a:rPr lang="da-DK" smtClean="0"/>
              <a:t>31/01/2017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BCD8-06EC-DB4F-B0DA-A85CA9FE5D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291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E528-F9CE-D241-A097-B648E7F7F4A1}" type="datetimeFigureOut">
              <a:rPr lang="da-DK" smtClean="0"/>
              <a:t>31/01/2017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BCD8-06EC-DB4F-B0DA-A85CA9FE5D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00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E528-F9CE-D241-A097-B648E7F7F4A1}" type="datetimeFigureOut">
              <a:rPr lang="da-DK" smtClean="0"/>
              <a:t>31/01/2017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BCD8-06EC-DB4F-B0DA-A85CA9FE5D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94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E528-F9CE-D241-A097-B648E7F7F4A1}" type="datetimeFigureOut">
              <a:rPr lang="da-DK" smtClean="0"/>
              <a:t>31/01/2017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BCD8-06EC-DB4F-B0DA-A85CA9FE5D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824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E528-F9CE-D241-A097-B648E7F7F4A1}" type="datetimeFigureOut">
              <a:rPr lang="da-DK" smtClean="0"/>
              <a:t>31/01/2017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BCD8-06EC-DB4F-B0DA-A85CA9FE5D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67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E528-F9CE-D241-A097-B648E7F7F4A1}" type="datetimeFigureOut">
              <a:rPr lang="da-DK" smtClean="0"/>
              <a:t>31/01/2017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BCD8-06EC-DB4F-B0DA-A85CA9FE5D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08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E528-F9CE-D241-A097-B648E7F7F4A1}" type="datetimeFigureOut">
              <a:rPr lang="da-DK" smtClean="0"/>
              <a:t>31/01/2017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BCD8-06EC-DB4F-B0DA-A85CA9FE5D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260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E528-F9CE-D241-A097-B648E7F7F4A1}" type="datetimeFigureOut">
              <a:rPr lang="da-DK" smtClean="0"/>
              <a:t>31/01/2017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BCD8-06EC-DB4F-B0DA-A85CA9FE5D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991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E528-F9CE-D241-A097-B648E7F7F4A1}" type="datetimeFigureOut">
              <a:rPr lang="da-DK" smtClean="0"/>
              <a:t>31/01/2017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BCD8-06EC-DB4F-B0DA-A85CA9FE5D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481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E528-F9CE-D241-A097-B648E7F7F4A1}" type="datetimeFigureOut">
              <a:rPr lang="da-DK" smtClean="0"/>
              <a:t>31/01/2017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BCD8-06EC-DB4F-B0DA-A85CA9FE5D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069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5E528-F9CE-D241-A097-B648E7F7F4A1}" type="datetimeFigureOut">
              <a:rPr lang="da-DK" smtClean="0"/>
              <a:t>31/01/2017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BCD8-06EC-DB4F-B0DA-A85CA9FE5D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343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 smtClean="0"/>
              <a:t>Accelerating</a:t>
            </a:r>
            <a:r>
              <a:rPr lang="da-DK" dirty="0" smtClean="0"/>
              <a:t> Processing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Stig </a:t>
            </a:r>
            <a:r>
              <a:rPr lang="da-DK" dirty="0" err="1" smtClean="0"/>
              <a:t>Skelboe</a:t>
            </a:r>
            <a:endParaRPr lang="da-DK" dirty="0" smtClean="0"/>
          </a:p>
          <a:p>
            <a:r>
              <a:rPr lang="da-DK" dirty="0" smtClean="0"/>
              <a:t>Niels Bohr </a:t>
            </a:r>
            <a:r>
              <a:rPr lang="da-DK" dirty="0" err="1" smtClean="0"/>
              <a:t>Institute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33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Outline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GEM </a:t>
            </a:r>
            <a:r>
              <a:rPr lang="da-DK" dirty="0" err="1" smtClean="0"/>
              <a:t>detector</a:t>
            </a:r>
            <a:endParaRPr lang="da-DK" dirty="0" smtClean="0"/>
          </a:p>
          <a:p>
            <a:r>
              <a:rPr lang="da-DK" dirty="0" smtClean="0"/>
              <a:t>Data</a:t>
            </a:r>
            <a:endParaRPr lang="da-DK" dirty="0" smtClean="0"/>
          </a:p>
          <a:p>
            <a:pPr lvl="1"/>
            <a:r>
              <a:rPr lang="da-DK" dirty="0" smtClean="0"/>
              <a:t>APV25 </a:t>
            </a:r>
          </a:p>
          <a:p>
            <a:pPr lvl="1"/>
            <a:r>
              <a:rPr lang="da-DK" dirty="0" smtClean="0"/>
              <a:t>VMM</a:t>
            </a:r>
          </a:p>
          <a:p>
            <a:r>
              <a:rPr lang="da-DK" dirty="0" smtClean="0"/>
              <a:t>Analysis</a:t>
            </a:r>
          </a:p>
          <a:p>
            <a:pPr lvl="1"/>
            <a:r>
              <a:rPr lang="da-DK" dirty="0" smtClean="0"/>
              <a:t>Clustering</a:t>
            </a:r>
          </a:p>
          <a:p>
            <a:pPr lvl="1"/>
            <a:r>
              <a:rPr lang="da-DK" dirty="0" smtClean="0"/>
              <a:t>Neutron location</a:t>
            </a:r>
          </a:p>
          <a:p>
            <a:r>
              <a:rPr lang="da-DK" dirty="0" smtClean="0"/>
              <a:t>Computer </a:t>
            </a:r>
            <a:r>
              <a:rPr lang="da-DK" dirty="0" err="1" smtClean="0"/>
              <a:t>architecture</a:t>
            </a:r>
            <a:r>
              <a:rPr lang="da-DK" dirty="0" smtClean="0"/>
              <a:t> (Intel  Core i7)</a:t>
            </a:r>
          </a:p>
          <a:p>
            <a:r>
              <a:rPr lang="da-DK" dirty="0" smtClean="0"/>
              <a:t>Parallel </a:t>
            </a:r>
            <a:r>
              <a:rPr lang="da-DK" dirty="0" err="1" smtClean="0"/>
              <a:t>computing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SIMD</a:t>
            </a:r>
          </a:p>
          <a:p>
            <a:pPr lvl="1"/>
            <a:r>
              <a:rPr lang="da-DK" dirty="0" smtClean="0"/>
              <a:t>Distributed </a:t>
            </a:r>
            <a:r>
              <a:rPr lang="da-DK" dirty="0" err="1" smtClean="0"/>
              <a:t>processing</a:t>
            </a:r>
            <a:endParaRPr lang="da-DK" dirty="0" smtClean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8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Gas </a:t>
            </a:r>
            <a:r>
              <a:rPr lang="da-DK" dirty="0" err="1" smtClean="0"/>
              <a:t>Electron</a:t>
            </a:r>
            <a:r>
              <a:rPr lang="da-DK" dirty="0" smtClean="0"/>
              <a:t> </a:t>
            </a:r>
            <a:r>
              <a:rPr lang="da-DK" dirty="0" err="1" smtClean="0"/>
              <a:t>Multiplier</a:t>
            </a:r>
            <a:r>
              <a:rPr lang="da-DK" dirty="0" smtClean="0"/>
              <a:t> (GEM) </a:t>
            </a:r>
            <a:r>
              <a:rPr lang="da-DK" dirty="0" err="1" smtClean="0"/>
              <a:t>detector</a:t>
            </a:r>
            <a:endParaRPr lang="da-DK" dirty="0"/>
          </a:p>
        </p:txBody>
      </p:sp>
      <p:pic>
        <p:nvPicPr>
          <p:cNvPr id="14" name="Pladsholder til indhold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96" y="1910679"/>
            <a:ext cx="7536700" cy="4325998"/>
          </a:xfrm>
        </p:spPr>
      </p:pic>
      <p:sp>
        <p:nvSpPr>
          <p:cNvPr id="17" name="Rektangel 16"/>
          <p:cNvSpPr/>
          <p:nvPr/>
        </p:nvSpPr>
        <p:spPr>
          <a:xfrm>
            <a:off x="7056438" y="38194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.t</a:t>
            </a:r>
            <a:endParaRPr lang="da-DK" dirty="0"/>
          </a:p>
        </p:txBody>
      </p:sp>
      <p:sp>
        <p:nvSpPr>
          <p:cNvPr id="18" name="Rektangel 17"/>
          <p:cNvSpPr/>
          <p:nvPr/>
        </p:nvSpPr>
        <p:spPr>
          <a:xfrm>
            <a:off x="6904038" y="494338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/>
              <a:t> </a:t>
            </a:r>
            <a:r>
              <a:rPr lang="da-DK" dirty="0" smtClean="0"/>
              <a:t>       Charge </a:t>
            </a:r>
            <a:r>
              <a:rPr lang="da-DK" dirty="0"/>
              <a:t>from </a:t>
            </a:r>
            <a:r>
              <a:rPr lang="da-DK" dirty="0" smtClean="0"/>
              <a:t>the </a:t>
            </a:r>
            <a:r>
              <a:rPr lang="da-DK" dirty="0" err="1" smtClean="0"/>
              <a:t>conversion</a:t>
            </a:r>
            <a:r>
              <a:rPr lang="da-DK" dirty="0" smtClean="0"/>
              <a:t> </a:t>
            </a:r>
            <a:r>
              <a:rPr lang="da-DK" dirty="0" err="1" smtClean="0"/>
              <a:t>electrons</a:t>
            </a:r>
            <a:r>
              <a:rPr lang="da-DK" dirty="0" smtClean="0"/>
              <a:t> is </a:t>
            </a:r>
            <a:r>
              <a:rPr lang="da-DK" dirty="0" err="1"/>
              <a:t>collected</a:t>
            </a:r>
            <a:r>
              <a:rPr lang="da-DK" dirty="0"/>
              <a:t> </a:t>
            </a:r>
            <a:endParaRPr lang="da-DK" dirty="0" smtClean="0"/>
          </a:p>
          <a:p>
            <a:r>
              <a:rPr lang="da-DK" dirty="0"/>
              <a:t> </a:t>
            </a:r>
            <a:r>
              <a:rPr lang="da-DK" dirty="0" smtClean="0"/>
              <a:t>       on the x </a:t>
            </a:r>
            <a:r>
              <a:rPr lang="da-DK" dirty="0"/>
              <a:t>and y anode </a:t>
            </a:r>
            <a:r>
              <a:rPr lang="da-DK" dirty="0" smtClean="0"/>
              <a:t>strips</a:t>
            </a:r>
            <a:r>
              <a:rPr lang="da-DK" dirty="0"/>
              <a:t> </a:t>
            </a:r>
            <a:r>
              <a:rPr lang="da-DK" dirty="0" smtClean="0"/>
              <a:t>with 0.4 mm </a:t>
            </a:r>
            <a:r>
              <a:rPr lang="da-DK" dirty="0" err="1" smtClean="0"/>
              <a:t>pitch</a:t>
            </a:r>
            <a:r>
              <a:rPr lang="da-DK" dirty="0" smtClean="0"/>
              <a:t>.</a:t>
            </a:r>
          </a:p>
          <a:p>
            <a:r>
              <a:rPr lang="da-DK" dirty="0"/>
              <a:t> </a:t>
            </a:r>
            <a:r>
              <a:rPr lang="da-DK" dirty="0" smtClean="0"/>
              <a:t>       The VMM chip </a:t>
            </a:r>
            <a:r>
              <a:rPr lang="da-DK" dirty="0" err="1" smtClean="0"/>
              <a:t>amplifies</a:t>
            </a:r>
            <a:r>
              <a:rPr lang="da-DK" dirty="0" smtClean="0"/>
              <a:t> and </a:t>
            </a:r>
            <a:r>
              <a:rPr lang="da-DK" dirty="0" err="1" smtClean="0"/>
              <a:t>detects</a:t>
            </a:r>
            <a:r>
              <a:rPr lang="da-DK" dirty="0" smtClean="0"/>
              <a:t> </a:t>
            </a:r>
            <a:r>
              <a:rPr lang="da-DK" dirty="0" err="1" smtClean="0"/>
              <a:t>peak</a:t>
            </a:r>
            <a:r>
              <a:rPr lang="da-DK" dirty="0" smtClean="0"/>
              <a:t> charge</a:t>
            </a:r>
          </a:p>
          <a:p>
            <a:r>
              <a:rPr lang="da-DK" dirty="0"/>
              <a:t> </a:t>
            </a:r>
            <a:r>
              <a:rPr lang="da-DK" dirty="0" smtClean="0"/>
              <a:t>        and time for </a:t>
            </a:r>
            <a:r>
              <a:rPr lang="da-DK" dirty="0" err="1" smtClean="0"/>
              <a:t>every</a:t>
            </a:r>
            <a:r>
              <a:rPr lang="da-DK" dirty="0" smtClean="0"/>
              <a:t> strip.</a:t>
            </a:r>
            <a:endParaRPr lang="da-DK" dirty="0"/>
          </a:p>
          <a:p>
            <a:r>
              <a:rPr lang="da-DK" dirty="0" smtClean="0"/>
              <a:t>         Data </a:t>
            </a:r>
            <a:r>
              <a:rPr lang="da-DK" dirty="0" err="1"/>
              <a:t>collection</a:t>
            </a:r>
            <a:r>
              <a:rPr lang="da-DK" dirty="0"/>
              <a:t> is </a:t>
            </a:r>
            <a:r>
              <a:rPr lang="da-DK" dirty="0" err="1"/>
              <a:t>triggered</a:t>
            </a:r>
            <a:r>
              <a:rPr lang="da-DK" dirty="0"/>
              <a:t> by </a:t>
            </a:r>
            <a:r>
              <a:rPr lang="da-DK" dirty="0" smtClean="0"/>
              <a:t>a charge pulse </a:t>
            </a:r>
            <a:r>
              <a:rPr lang="da-DK" dirty="0"/>
              <a:t>on </a:t>
            </a:r>
            <a:endParaRPr lang="da-DK" dirty="0" smtClean="0"/>
          </a:p>
          <a:p>
            <a:r>
              <a:rPr lang="da-DK" dirty="0"/>
              <a:t> </a:t>
            </a:r>
            <a:r>
              <a:rPr lang="da-DK" dirty="0" smtClean="0"/>
              <a:t>        the </a:t>
            </a:r>
            <a:r>
              <a:rPr lang="da-DK" dirty="0" err="1"/>
              <a:t>lowest</a:t>
            </a:r>
            <a:r>
              <a:rPr lang="da-DK" dirty="0"/>
              <a:t> GEM </a:t>
            </a:r>
            <a:r>
              <a:rPr lang="da-DK" dirty="0" err="1" smtClean="0"/>
              <a:t>copper</a:t>
            </a:r>
            <a:r>
              <a:rPr lang="da-DK" dirty="0" smtClean="0"/>
              <a:t> </a:t>
            </a:r>
            <a:r>
              <a:rPr lang="da-DK" dirty="0" err="1" smtClean="0"/>
              <a:t>sheet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8277696" y="2661138"/>
            <a:ext cx="94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cathode</a:t>
            </a:r>
            <a:endParaRPr lang="da-DK" dirty="0"/>
          </a:p>
        </p:txBody>
      </p:sp>
      <p:sp>
        <p:nvSpPr>
          <p:cNvPr id="21" name="Tekstfelt 20"/>
          <p:cNvSpPr txBox="1"/>
          <p:nvPr/>
        </p:nvSpPr>
        <p:spPr>
          <a:xfrm>
            <a:off x="349624" y="6236677"/>
            <a:ext cx="5015752" cy="461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D. Pfeiffer et al. ”</a:t>
            </a:r>
            <a:r>
              <a:rPr lang="da-DK" sz="1200" dirty="0"/>
              <a:t> First </a:t>
            </a:r>
            <a:r>
              <a:rPr lang="da-DK" sz="1200" dirty="0" err="1"/>
              <a:t>measurements</a:t>
            </a:r>
            <a:r>
              <a:rPr lang="da-DK" sz="1200" dirty="0"/>
              <a:t> with new </a:t>
            </a:r>
            <a:r>
              <a:rPr lang="da-DK" sz="1200" dirty="0" smtClean="0"/>
              <a:t>high-resolution </a:t>
            </a:r>
            <a:r>
              <a:rPr lang="da-DK" sz="1200" dirty="0" err="1" smtClean="0"/>
              <a:t>gadolinium</a:t>
            </a:r>
            <a:r>
              <a:rPr lang="da-DK" sz="1200" dirty="0" smtClean="0"/>
              <a:t>-GEM </a:t>
            </a:r>
            <a:r>
              <a:rPr lang="da-DK" sz="1200" dirty="0"/>
              <a:t>neutron </a:t>
            </a:r>
            <a:r>
              <a:rPr lang="da-DK" sz="1200" dirty="0" err="1" smtClean="0"/>
              <a:t>detectors</a:t>
            </a:r>
            <a:r>
              <a:rPr lang="da-DK" sz="1200" dirty="0" smtClean="0"/>
              <a:t>”, J. Instrumentation, Vol. 11, May 2016.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3064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56" y="-354561"/>
            <a:ext cx="7711807" cy="7808949"/>
          </a:xfrm>
        </p:spPr>
      </p:pic>
      <p:sp>
        <p:nvSpPr>
          <p:cNvPr id="5" name="Tekstfelt 4"/>
          <p:cNvSpPr txBox="1"/>
          <p:nvPr/>
        </p:nvSpPr>
        <p:spPr>
          <a:xfrm>
            <a:off x="8945696" y="160846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7061812" y="1670735"/>
            <a:ext cx="46050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APV25 data </a:t>
            </a:r>
            <a:r>
              <a:rPr lang="da-DK" dirty="0" err="1" smtClean="0"/>
              <a:t>color</a:t>
            </a:r>
            <a:r>
              <a:rPr lang="da-DK" dirty="0" smtClean="0"/>
              <a:t> </a:t>
            </a:r>
            <a:r>
              <a:rPr lang="da-DK" dirty="0" err="1" smtClean="0"/>
              <a:t>coded</a:t>
            </a:r>
            <a:r>
              <a:rPr lang="da-DK" dirty="0" smtClean="0"/>
              <a:t>. </a:t>
            </a:r>
            <a:r>
              <a:rPr lang="da-DK" dirty="0" err="1" smtClean="0"/>
              <a:t>Shaper</a:t>
            </a:r>
            <a:r>
              <a:rPr lang="da-DK" dirty="0" smtClean="0"/>
              <a:t> filter has </a:t>
            </a:r>
            <a:r>
              <a:rPr lang="da-DK" dirty="0" err="1" smtClean="0"/>
              <a:t>impulse</a:t>
            </a:r>
            <a:r>
              <a:rPr lang="da-DK" dirty="0" smtClean="0"/>
              <a:t> </a:t>
            </a:r>
            <a:r>
              <a:rPr lang="da-DK" dirty="0" err="1" smtClean="0"/>
              <a:t>response</a:t>
            </a:r>
            <a:r>
              <a:rPr lang="da-DK" dirty="0" smtClean="0"/>
              <a:t> h(t)=t exp(-t/𝝉) </a:t>
            </a:r>
            <a:r>
              <a:rPr lang="da-DK" dirty="0" err="1" smtClean="0"/>
              <a:t>where</a:t>
            </a:r>
            <a:endParaRPr lang="da-DK" dirty="0" smtClean="0"/>
          </a:p>
          <a:p>
            <a:r>
              <a:rPr lang="da-DK" dirty="0" smtClean="0"/>
              <a:t>𝜏=50 ns.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VMM data samples marked by </a:t>
            </a:r>
            <a:r>
              <a:rPr lang="da-DK" dirty="0" smtClean="0"/>
              <a:t>o.</a:t>
            </a:r>
          </a:p>
          <a:p>
            <a:endParaRPr lang="da-DK" dirty="0" smtClean="0"/>
          </a:p>
          <a:p>
            <a:r>
              <a:rPr lang="da-DK" dirty="0" smtClean="0"/>
              <a:t>256 x-strip location </a:t>
            </a:r>
            <a:r>
              <a:rPr lang="da-DK" dirty="0" err="1" smtClean="0"/>
              <a:t>stored</a:t>
            </a:r>
            <a:r>
              <a:rPr lang="da-DK" dirty="0" smtClean="0"/>
              <a:t> as 16 bit </a:t>
            </a:r>
            <a:r>
              <a:rPr lang="da-DK" dirty="0" err="1" smtClean="0"/>
              <a:t>each</a:t>
            </a:r>
            <a:r>
              <a:rPr lang="da-DK" smtClean="0"/>
              <a:t>,</a:t>
            </a:r>
            <a:endParaRPr lang="da-DK" dirty="0" smtClean="0"/>
          </a:p>
          <a:p>
            <a:r>
              <a:rPr lang="da-DK" dirty="0" smtClean="0"/>
              <a:t>VMM time, 20 bit </a:t>
            </a:r>
            <a:r>
              <a:rPr lang="da-DK" dirty="0" err="1" smtClean="0"/>
              <a:t>value</a:t>
            </a:r>
            <a:r>
              <a:rPr lang="da-DK" dirty="0" smtClean="0"/>
              <a:t> </a:t>
            </a:r>
            <a:r>
              <a:rPr lang="da-DK" dirty="0" err="1" smtClean="0"/>
              <a:t>stored</a:t>
            </a:r>
            <a:r>
              <a:rPr lang="da-DK" dirty="0" smtClean="0"/>
              <a:t> as 32 </a:t>
            </a:r>
            <a:r>
              <a:rPr lang="da-DK" dirty="0" smtClean="0"/>
              <a:t>bit and</a:t>
            </a:r>
          </a:p>
          <a:p>
            <a:r>
              <a:rPr lang="da-DK" dirty="0"/>
              <a:t>a</a:t>
            </a:r>
            <a:r>
              <a:rPr lang="da-DK" dirty="0" smtClean="0"/>
              <a:t> 10 bit amplitude </a:t>
            </a:r>
            <a:r>
              <a:rPr lang="da-DK" dirty="0" err="1" smtClean="0"/>
              <a:t>stored</a:t>
            </a:r>
            <a:r>
              <a:rPr lang="da-DK" dirty="0" smtClean="0"/>
              <a:t> as 16 bit.</a:t>
            </a:r>
            <a:endParaRPr lang="da-DK" dirty="0" smtClean="0"/>
          </a:p>
          <a:p>
            <a:r>
              <a:rPr lang="da-DK" dirty="0" smtClean="0"/>
              <a:t>A </a:t>
            </a:r>
            <a:r>
              <a:rPr lang="da-DK" dirty="0" err="1" smtClean="0"/>
              <a:t>typical</a:t>
            </a:r>
            <a:r>
              <a:rPr lang="da-DK" dirty="0" smtClean="0"/>
              <a:t> event has 50 x-strip samples, </a:t>
            </a:r>
          </a:p>
          <a:p>
            <a:r>
              <a:rPr lang="da-DK" dirty="0"/>
              <a:t>a</a:t>
            </a:r>
            <a:r>
              <a:rPr lang="da-DK" dirty="0" smtClean="0"/>
              <a:t> total of 50 x </a:t>
            </a:r>
            <a:r>
              <a:rPr lang="da-DK" dirty="0" smtClean="0"/>
              <a:t>8B </a:t>
            </a:r>
            <a:r>
              <a:rPr lang="da-DK" dirty="0" smtClean="0"/>
              <a:t>= </a:t>
            </a:r>
            <a:r>
              <a:rPr lang="da-DK" dirty="0" smtClean="0"/>
              <a:t>400B</a:t>
            </a:r>
            <a:endParaRPr lang="da-DK" dirty="0" smtClean="0"/>
          </a:p>
          <a:p>
            <a:r>
              <a:rPr lang="da-DK" dirty="0" smtClean="0"/>
              <a:t>The same for the y-strips.</a:t>
            </a:r>
          </a:p>
          <a:p>
            <a:r>
              <a:rPr lang="da-DK" dirty="0" smtClean="0"/>
              <a:t>A </a:t>
            </a:r>
            <a:r>
              <a:rPr lang="da-DK" dirty="0" err="1" smtClean="0"/>
              <a:t>typical</a:t>
            </a:r>
            <a:r>
              <a:rPr lang="da-DK" dirty="0" smtClean="0"/>
              <a:t> neutron event </a:t>
            </a:r>
            <a:r>
              <a:rPr lang="da-DK" dirty="0" err="1" smtClean="0"/>
              <a:t>requires</a:t>
            </a:r>
            <a:r>
              <a:rPr lang="da-DK" dirty="0" smtClean="0"/>
              <a:t> </a:t>
            </a:r>
            <a:r>
              <a:rPr lang="da-DK" dirty="0" err="1" smtClean="0"/>
              <a:t>appr</a:t>
            </a:r>
            <a:r>
              <a:rPr lang="da-DK" dirty="0" smtClean="0"/>
              <a:t>. </a:t>
            </a:r>
            <a:r>
              <a:rPr lang="da-DK" dirty="0"/>
              <a:t>8</a:t>
            </a:r>
            <a:r>
              <a:rPr lang="da-DK" dirty="0" smtClean="0"/>
              <a:t>00B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838200" y="5629619"/>
            <a:ext cx="6325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Strip 24 </a:t>
            </a:r>
            <a:r>
              <a:rPr lang="da-DK" dirty="0" err="1" smtClean="0"/>
              <a:t>above</a:t>
            </a:r>
            <a:r>
              <a:rPr lang="da-DK" dirty="0" smtClean="0"/>
              <a:t> has 3 charge </a:t>
            </a:r>
            <a:r>
              <a:rPr lang="da-DK" dirty="0" err="1" smtClean="0"/>
              <a:t>maxima</a:t>
            </a:r>
            <a:r>
              <a:rPr lang="da-DK" dirty="0" smtClean="0"/>
              <a:t> </a:t>
            </a:r>
            <a:r>
              <a:rPr lang="da-DK" dirty="0" err="1" smtClean="0"/>
              <a:t>recorded</a:t>
            </a:r>
            <a:r>
              <a:rPr lang="da-DK" dirty="0" smtClean="0"/>
              <a:t> by the APV25 chip. </a:t>
            </a:r>
          </a:p>
          <a:p>
            <a:r>
              <a:rPr lang="da-DK" dirty="0" smtClean="0"/>
              <a:t>The VMM chip </a:t>
            </a:r>
            <a:r>
              <a:rPr lang="da-DK" dirty="0" err="1" smtClean="0"/>
              <a:t>may</a:t>
            </a:r>
            <a:r>
              <a:rPr lang="da-DK" dirty="0" smtClean="0"/>
              <a:t> </a:t>
            </a:r>
            <a:r>
              <a:rPr lang="da-DK" dirty="0" err="1" smtClean="0"/>
              <a:t>record</a:t>
            </a:r>
            <a:r>
              <a:rPr lang="da-DK" dirty="0" smtClean="0"/>
              <a:t> 1, 2 or </a:t>
            </a:r>
            <a:r>
              <a:rPr lang="da-DK" dirty="0" smtClean="0"/>
              <a:t>3 </a:t>
            </a:r>
            <a:r>
              <a:rPr lang="da-DK" dirty="0" err="1" smtClean="0"/>
              <a:t>maxima</a:t>
            </a:r>
            <a:r>
              <a:rPr lang="da-DK" dirty="0" smtClean="0"/>
              <a:t> in </a:t>
            </a:r>
            <a:r>
              <a:rPr lang="da-DK" dirty="0" err="1" smtClean="0"/>
              <a:t>this</a:t>
            </a:r>
            <a:r>
              <a:rPr lang="da-DK" dirty="0" smtClean="0"/>
              <a:t> case.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 rot="16200000">
            <a:off x="187569" y="3411413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25 ns bins</a:t>
            </a:r>
            <a:endParaRPr lang="da-DK" sz="1200" dirty="0"/>
          </a:p>
        </p:txBody>
      </p:sp>
      <p:sp>
        <p:nvSpPr>
          <p:cNvPr id="8" name="Tekstfelt 7"/>
          <p:cNvSpPr txBox="1"/>
          <p:nvPr/>
        </p:nvSpPr>
        <p:spPr>
          <a:xfrm>
            <a:off x="2998156" y="516987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Strip </a:t>
            </a:r>
            <a:r>
              <a:rPr lang="da-DK" sz="1200" dirty="0" err="1" smtClean="0"/>
              <a:t>number</a:t>
            </a:r>
            <a:endParaRPr lang="da-DK" sz="1200" dirty="0"/>
          </a:p>
        </p:txBody>
      </p:sp>
      <p:sp>
        <p:nvSpPr>
          <p:cNvPr id="9" name="Tekstfelt 8"/>
          <p:cNvSpPr txBox="1"/>
          <p:nvPr/>
        </p:nvSpPr>
        <p:spPr>
          <a:xfrm>
            <a:off x="995082" y="6454588"/>
            <a:ext cx="5580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All data from: </a:t>
            </a:r>
            <a:r>
              <a:rPr lang="en-US" sz="1200" dirty="0"/>
              <a:t>run_166_Franz_G_3330V_D_3948V_back_2p00A_unf_APZ_280_sca.h5</a:t>
            </a:r>
            <a:r>
              <a:rPr lang="da-DK" sz="1200" dirty="0" smtClean="0"/>
              <a:t> 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773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Clustering</a:t>
            </a:r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7" y="-327170"/>
            <a:ext cx="5400393" cy="7642239"/>
          </a:xfr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40" y="-327170"/>
            <a:ext cx="5395060" cy="7634689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947451" y="5640636"/>
            <a:ext cx="970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Two</a:t>
            </a:r>
            <a:r>
              <a:rPr lang="da-DK" dirty="0" smtClean="0"/>
              <a:t> events </a:t>
            </a:r>
            <a:r>
              <a:rPr lang="da-DK" dirty="0" err="1" smtClean="0"/>
              <a:t>recorded</a:t>
            </a:r>
            <a:r>
              <a:rPr lang="da-DK" dirty="0" smtClean="0"/>
              <a:t> at the same time. Large distance </a:t>
            </a:r>
            <a:r>
              <a:rPr lang="da-DK" dirty="0" err="1" smtClean="0"/>
              <a:t>between</a:t>
            </a:r>
            <a:r>
              <a:rPr lang="da-DK" dirty="0" smtClean="0"/>
              <a:t> the traces. Maxima at </a:t>
            </a:r>
            <a:r>
              <a:rPr lang="da-DK" dirty="0" err="1" smtClean="0"/>
              <a:t>different</a:t>
            </a:r>
            <a:r>
              <a:rPr lang="da-DK" dirty="0" smtClean="0"/>
              <a:t> times.</a:t>
            </a:r>
          </a:p>
          <a:p>
            <a:r>
              <a:rPr lang="da-DK" dirty="0" err="1" smtClean="0"/>
              <a:t>Two</a:t>
            </a:r>
            <a:r>
              <a:rPr lang="da-DK" dirty="0" smtClean="0"/>
              <a:t> sets of ”</a:t>
            </a:r>
            <a:r>
              <a:rPr lang="da-DK" dirty="0" err="1" smtClean="0"/>
              <a:t>equal</a:t>
            </a:r>
            <a:r>
              <a:rPr lang="da-DK" dirty="0" smtClean="0"/>
              <a:t>” charge sums.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2520462" y="5251938"/>
            <a:ext cx="644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X-strips</a:t>
            </a:r>
            <a:endParaRPr lang="da-DK" sz="1200" dirty="0"/>
          </a:p>
        </p:txBody>
      </p:sp>
      <p:sp>
        <p:nvSpPr>
          <p:cNvPr id="4" name="Tekstfelt 3"/>
          <p:cNvSpPr txBox="1"/>
          <p:nvPr/>
        </p:nvSpPr>
        <p:spPr>
          <a:xfrm>
            <a:off x="8563904" y="5251937"/>
            <a:ext cx="636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Y-strips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099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Neutron location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05" y="-1428078"/>
            <a:ext cx="6644859" cy="9403314"/>
          </a:xfrm>
        </p:spPr>
      </p:pic>
      <p:sp>
        <p:nvSpPr>
          <p:cNvPr id="10" name="Tekstfelt 9"/>
          <p:cNvSpPr txBox="1"/>
          <p:nvPr/>
        </p:nvSpPr>
        <p:spPr>
          <a:xfrm>
            <a:off x="890954" y="5838092"/>
            <a:ext cx="924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In more </a:t>
            </a:r>
            <a:r>
              <a:rPr lang="da-DK" dirty="0" err="1" smtClean="0"/>
              <a:t>complicated</a:t>
            </a:r>
            <a:r>
              <a:rPr lang="da-DK" dirty="0" smtClean="0"/>
              <a:t> situations the </a:t>
            </a:r>
            <a:r>
              <a:rPr lang="da-DK" dirty="0" err="1" smtClean="0"/>
              <a:t>correct</a:t>
            </a:r>
            <a:r>
              <a:rPr lang="da-DK" dirty="0" smtClean="0"/>
              <a:t> location of the neutron </a:t>
            </a:r>
            <a:r>
              <a:rPr lang="da-DK" dirty="0" err="1" smtClean="0"/>
              <a:t>may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difficult</a:t>
            </a:r>
            <a:r>
              <a:rPr lang="da-DK" dirty="0" smtClean="0"/>
              <a:t> to </a:t>
            </a:r>
            <a:r>
              <a:rPr lang="da-DK" dirty="0" err="1" smtClean="0"/>
              <a:t>determine</a:t>
            </a:r>
            <a:r>
              <a:rPr lang="da-DK" dirty="0" smtClean="0"/>
              <a:t>.</a:t>
            </a:r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49" y="-1395572"/>
            <a:ext cx="6598920" cy="9338303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2625969" y="5416062"/>
            <a:ext cx="644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X-strips</a:t>
            </a:r>
            <a:endParaRPr lang="da-DK" sz="1200" dirty="0"/>
          </a:p>
        </p:txBody>
      </p:sp>
      <p:sp>
        <p:nvSpPr>
          <p:cNvPr id="4" name="Tekstfelt 3"/>
          <p:cNvSpPr txBox="1"/>
          <p:nvPr/>
        </p:nvSpPr>
        <p:spPr>
          <a:xfrm>
            <a:off x="8632523" y="5416062"/>
            <a:ext cx="636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Y-strips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999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Computer </a:t>
            </a:r>
            <a:r>
              <a:rPr lang="da-DK" dirty="0" err="1" smtClean="0"/>
              <a:t>architecture</a:t>
            </a:r>
            <a:r>
              <a:rPr lang="da-DK" dirty="0" smtClean="0"/>
              <a:t> (Intel Core i7)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850" y="1432559"/>
            <a:ext cx="9576299" cy="3650159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838200" y="5273040"/>
            <a:ext cx="7056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One </a:t>
            </a:r>
            <a:r>
              <a:rPr lang="da-DK" dirty="0" err="1" smtClean="0"/>
              <a:t>core</a:t>
            </a:r>
            <a:r>
              <a:rPr lang="da-DK" dirty="0" smtClean="0"/>
              <a:t>: 2 </a:t>
            </a:r>
            <a:r>
              <a:rPr lang="da-DK" dirty="0" err="1" smtClean="0"/>
              <a:t>threads</a:t>
            </a:r>
            <a:r>
              <a:rPr lang="da-DK" dirty="0" smtClean="0"/>
              <a:t>, L1 cache 32kB + 32kB, L2 cache 256kB</a:t>
            </a:r>
          </a:p>
          <a:p>
            <a:r>
              <a:rPr lang="da-DK" dirty="0" smtClean="0"/>
              <a:t>Advanced </a:t>
            </a:r>
            <a:r>
              <a:rPr lang="da-DK" dirty="0" err="1" smtClean="0"/>
              <a:t>vector</a:t>
            </a:r>
            <a:r>
              <a:rPr lang="da-DK" dirty="0" smtClean="0"/>
              <a:t> </a:t>
            </a:r>
            <a:r>
              <a:rPr lang="da-DK" dirty="0" err="1" smtClean="0"/>
              <a:t>extension</a:t>
            </a:r>
            <a:r>
              <a:rPr lang="da-DK" dirty="0" smtClean="0"/>
              <a:t> (AVX-512), 32 ZMM registers, </a:t>
            </a:r>
            <a:r>
              <a:rPr lang="da-DK" dirty="0" err="1" smtClean="0"/>
              <a:t>each</a:t>
            </a:r>
            <a:r>
              <a:rPr lang="da-DK" dirty="0" smtClean="0"/>
              <a:t> with 512b,</a:t>
            </a:r>
          </a:p>
          <a:p>
            <a:r>
              <a:rPr lang="da-DK" dirty="0" err="1"/>
              <a:t>r</a:t>
            </a:r>
            <a:r>
              <a:rPr lang="da-DK" dirty="0" err="1" smtClean="0"/>
              <a:t>ich</a:t>
            </a:r>
            <a:r>
              <a:rPr lang="da-DK" dirty="0" smtClean="0"/>
              <a:t> set of parallel </a:t>
            </a:r>
            <a:r>
              <a:rPr lang="da-DK" dirty="0" err="1" smtClean="0"/>
              <a:t>instructions</a:t>
            </a:r>
            <a:r>
              <a:rPr lang="da-DK" dirty="0" smtClean="0"/>
              <a:t> operating on ZMM register data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954741" y="6347012"/>
            <a:ext cx="4310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Jim </a:t>
            </a:r>
            <a:r>
              <a:rPr lang="da-DK" sz="1200" dirty="0" err="1" smtClean="0"/>
              <a:t>Turley</a:t>
            </a:r>
            <a:r>
              <a:rPr lang="da-DK" sz="1200" dirty="0" smtClean="0"/>
              <a:t>, ”</a:t>
            </a:r>
            <a:r>
              <a:rPr lang="da-DK" sz="1200" dirty="0" err="1" smtClean="0"/>
              <a:t>Introduction</a:t>
            </a:r>
            <a:r>
              <a:rPr lang="da-DK" sz="1200" dirty="0" smtClean="0"/>
              <a:t> to Intel Architecture”, White Paper, 2014.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5786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Parallel </a:t>
            </a:r>
            <a:r>
              <a:rPr lang="da-DK" dirty="0" err="1" smtClean="0"/>
              <a:t>computing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One </a:t>
            </a:r>
            <a:r>
              <a:rPr lang="da-DK" dirty="0" err="1" smtClean="0"/>
              <a:t>thread</a:t>
            </a:r>
            <a:r>
              <a:rPr lang="da-DK" dirty="0" smtClean="0"/>
              <a:t> of </a:t>
            </a:r>
            <a:r>
              <a:rPr lang="da-DK" dirty="0" err="1" smtClean="0"/>
              <a:t>one</a:t>
            </a:r>
            <a:r>
              <a:rPr lang="da-DK" dirty="0" smtClean="0"/>
              <a:t> </a:t>
            </a:r>
            <a:r>
              <a:rPr lang="da-DK" dirty="0" err="1" smtClean="0"/>
              <a:t>core</a:t>
            </a:r>
            <a:r>
              <a:rPr lang="da-DK" dirty="0" smtClean="0"/>
              <a:t> for a neutron event</a:t>
            </a:r>
          </a:p>
          <a:p>
            <a:r>
              <a:rPr lang="da-DK" dirty="0" err="1" smtClean="0"/>
              <a:t>Use</a:t>
            </a:r>
            <a:r>
              <a:rPr lang="da-DK" dirty="0" smtClean="0"/>
              <a:t> of </a:t>
            </a:r>
            <a:r>
              <a:rPr lang="da-DK" dirty="0" err="1" smtClean="0"/>
              <a:t>vector</a:t>
            </a:r>
            <a:r>
              <a:rPr lang="da-DK" dirty="0" smtClean="0"/>
              <a:t> </a:t>
            </a:r>
            <a:r>
              <a:rPr lang="da-DK" dirty="0" err="1" smtClean="0"/>
              <a:t>instructions</a:t>
            </a:r>
            <a:r>
              <a:rPr lang="da-DK" dirty="0" smtClean="0"/>
              <a:t> (AVX) </a:t>
            </a:r>
            <a:r>
              <a:rPr lang="da-DK" dirty="0" err="1" smtClean="0"/>
              <a:t>whenever</a:t>
            </a:r>
            <a:r>
              <a:rPr lang="da-DK" dirty="0" smtClean="0"/>
              <a:t> </a:t>
            </a:r>
            <a:r>
              <a:rPr lang="da-DK" dirty="0" err="1" smtClean="0"/>
              <a:t>possible</a:t>
            </a:r>
            <a:endParaRPr lang="da-DK" dirty="0" smtClean="0"/>
          </a:p>
          <a:p>
            <a:r>
              <a:rPr lang="da-DK" dirty="0" err="1" smtClean="0"/>
              <a:t>Multicore</a:t>
            </a:r>
            <a:r>
              <a:rPr lang="da-DK" dirty="0" smtClean="0"/>
              <a:t> processors </a:t>
            </a:r>
            <a:r>
              <a:rPr lang="da-DK" dirty="0" err="1" smtClean="0"/>
              <a:t>added</a:t>
            </a:r>
            <a:r>
              <a:rPr lang="da-DK" dirty="0" smtClean="0"/>
              <a:t> as </a:t>
            </a:r>
            <a:r>
              <a:rPr lang="da-DK" dirty="0" err="1" smtClean="0"/>
              <a:t>necessary</a:t>
            </a:r>
            <a:endParaRPr lang="da-DK" dirty="0" smtClean="0"/>
          </a:p>
          <a:p>
            <a:r>
              <a:rPr lang="da-DK" dirty="0" smtClean="0"/>
              <a:t>Client/server </a:t>
            </a:r>
            <a:r>
              <a:rPr lang="da-DK" dirty="0" err="1" smtClean="0"/>
              <a:t>architecture</a:t>
            </a:r>
            <a:r>
              <a:rPr lang="da-DK" dirty="0" smtClean="0"/>
              <a:t> with the </a:t>
            </a:r>
            <a:r>
              <a:rPr lang="da-DK" dirty="0" err="1" smtClean="0"/>
              <a:t>client</a:t>
            </a:r>
            <a:r>
              <a:rPr lang="da-DK" dirty="0" smtClean="0"/>
              <a:t> handling </a:t>
            </a:r>
            <a:r>
              <a:rPr lang="da-DK" dirty="0" err="1" smtClean="0"/>
              <a:t>allocation</a:t>
            </a:r>
            <a:r>
              <a:rPr lang="da-DK" dirty="0" smtClean="0"/>
              <a:t> of </a:t>
            </a:r>
            <a:r>
              <a:rPr lang="da-DK" dirty="0" err="1" smtClean="0"/>
              <a:t>tasks</a:t>
            </a:r>
            <a:r>
              <a:rPr lang="da-DK" dirty="0" smtClean="0"/>
              <a:t> (neutron event data) and </a:t>
            </a:r>
            <a:r>
              <a:rPr lang="da-DK" dirty="0" err="1" smtClean="0"/>
              <a:t>forwarding</a:t>
            </a:r>
            <a:r>
              <a:rPr lang="da-DK" dirty="0" smtClean="0"/>
              <a:t> of </a:t>
            </a:r>
            <a:r>
              <a:rPr lang="da-DK" dirty="0" err="1" smtClean="0"/>
              <a:t>results</a:t>
            </a:r>
            <a:r>
              <a:rPr lang="da-DK" dirty="0" smtClean="0"/>
              <a:t>: neutron </a:t>
            </a:r>
            <a:r>
              <a:rPr lang="da-DK" dirty="0" err="1" smtClean="0"/>
              <a:t>impact</a:t>
            </a:r>
            <a:r>
              <a:rPr lang="da-DK" dirty="0" smtClean="0"/>
              <a:t> location and time</a:t>
            </a:r>
          </a:p>
          <a:p>
            <a:r>
              <a:rPr lang="da-DK" dirty="0" smtClean="0"/>
              <a:t>Scalable </a:t>
            </a:r>
            <a:r>
              <a:rPr lang="da-DK" dirty="0" err="1" smtClean="0"/>
              <a:t>architecture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2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412</Words>
  <Application>Microsoft Macintosh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Kontortema</vt:lpstr>
      <vt:lpstr>Accelerating Processing</vt:lpstr>
      <vt:lpstr>Outline</vt:lpstr>
      <vt:lpstr>Gas Electron Multiplier (GEM) detector</vt:lpstr>
      <vt:lpstr>Data</vt:lpstr>
      <vt:lpstr>Clustering</vt:lpstr>
      <vt:lpstr>Neutron location </vt:lpstr>
      <vt:lpstr>Computer architecture (Intel Core i7)</vt:lpstr>
      <vt:lpstr>Parallel computing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Processing</dc:title>
  <dc:creator>Stig Skelboe</dc:creator>
  <cp:lastModifiedBy>Stig Skelboe</cp:lastModifiedBy>
  <cp:revision>23</cp:revision>
  <dcterms:created xsi:type="dcterms:W3CDTF">2017-01-29T08:38:08Z</dcterms:created>
  <dcterms:modified xsi:type="dcterms:W3CDTF">2017-02-02T06:57:06Z</dcterms:modified>
</cp:coreProperties>
</file>