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59" r:id="rId6"/>
    <p:sldId id="265" r:id="rId7"/>
    <p:sldId id="261" r:id="rId8"/>
    <p:sldId id="266" r:id="rId9"/>
    <p:sldId id="267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82" d="100"/>
          <a:sy n="82" d="100"/>
        </p:scale>
        <p:origin x="-15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09/11/16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615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09/11/16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4BDC-B033-443E-A19F-40D061C680D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11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</a:t>
            </a:r>
            <a:r>
              <a:rPr lang="en-US" baseline="0" dirty="0" smtClean="0"/>
              <a:t>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497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09/11/16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09/11/16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09/11/16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09/11/16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09/11/16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.jpe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9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33" Type="http://schemas.openxmlformats.org/officeDocument/2006/relationships/image" Target="../media/image33.png"/><Relationship Id="rId34" Type="http://schemas.openxmlformats.org/officeDocument/2006/relationships/image" Target="../media/image34.jpeg"/><Relationship Id="rId35" Type="http://schemas.openxmlformats.org/officeDocument/2006/relationships/image" Target="../media/image35.emf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Gamma Blockers Kick-off Meeting</a:t>
            </a:r>
            <a:br>
              <a:rPr lang="en-US" sz="4000" dirty="0" smtClean="0"/>
            </a:br>
            <a:r>
              <a:rPr lang="en-US" sz="4000" dirty="0" smtClean="0"/>
              <a:t>High </a:t>
            </a:r>
            <a:r>
              <a:rPr lang="en-US" sz="4000" dirty="0" smtClean="0"/>
              <a:t>level project overview &amp; schedule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Iñigo Alonso</a:t>
            </a:r>
          </a:p>
          <a:p>
            <a:r>
              <a:rPr lang="en-US" sz="2000" smtClean="0">
                <a:solidFill>
                  <a:schemeClr val="bg1"/>
                </a:solidFill>
              </a:rPr>
              <a:t>Linac Integration Section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US" sz="1400" smtClean="0">
                <a:solidFill>
                  <a:srgbClr val="FFFFFF"/>
                </a:solidFill>
              </a:rPr>
              <a:t>9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Accelerator </a:t>
            </a:r>
            <a:r>
              <a:rPr lang="sv-SE" dirty="0" err="1" smtClean="0"/>
              <a:t>Overview</a:t>
            </a:r>
            <a:endParaRPr lang="sv-SE" dirty="0" smtClean="0"/>
          </a:p>
          <a:p>
            <a:r>
              <a:rPr lang="sv-SE" dirty="0" smtClean="0"/>
              <a:t>Accelerator </a:t>
            </a:r>
            <a:r>
              <a:rPr lang="sv-SE" dirty="0" err="1" smtClean="0"/>
              <a:t>Collaboration</a:t>
            </a:r>
            <a:endParaRPr lang="sv-SE" dirty="0" smtClean="0"/>
          </a:p>
          <a:p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Schedule – ACCSYS </a:t>
            </a:r>
            <a:r>
              <a:rPr lang="sv-SE" dirty="0" smtClean="0"/>
              <a:t>Project</a:t>
            </a:r>
          </a:p>
          <a:p>
            <a:r>
              <a:rPr lang="sv-SE" dirty="0" smtClean="0"/>
              <a:t>Civil Construction Status</a:t>
            </a:r>
          </a:p>
          <a:p>
            <a:r>
              <a:rPr lang="sv-SE" dirty="0" smtClean="0"/>
              <a:t>Installation </a:t>
            </a:r>
            <a:r>
              <a:rPr lang="sv-SE" dirty="0" smtClean="0"/>
              <a:t>Schedule </a:t>
            </a:r>
            <a:r>
              <a:rPr lang="sv-SE" dirty="0" err="1" smtClean="0"/>
              <a:t>Overview</a:t>
            </a:r>
            <a:endParaRPr lang="sv-SE" dirty="0" smtClean="0"/>
          </a:p>
          <a:p>
            <a:r>
              <a:rPr lang="sv-SE" dirty="0" smtClean="0"/>
              <a:t>Team </a:t>
            </a:r>
            <a:r>
              <a:rPr lang="sv-SE" dirty="0" err="1" smtClean="0"/>
              <a:t>Members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Accelerator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478369" y="1844394"/>
            <a:ext cx="3457575" cy="1944646"/>
          </a:xfrm>
          <a:prstGeom prst="rect">
            <a:avLst/>
          </a:prstGeom>
          <a:noFill/>
          <a:ln>
            <a:solidFill>
              <a:srgbClr val="0084C0"/>
            </a:solidFill>
          </a:ln>
        </p:spPr>
        <p:txBody>
          <a:bodyPr lIns="103778" tIns="51889" rIns="103778" bIns="51889"/>
          <a:lstStyle>
            <a:lvl1pPr marL="342813" indent="-3428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760" indent="-28567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1142706" indent="-22854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599790" indent="-22854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2056875" indent="-22854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513959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6pPr>
            <a:lvl7pPr marL="2971040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7pPr>
            <a:lvl8pPr marL="3428124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8pPr>
            <a:lvl9pPr marL="3885205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b="1" dirty="0">
                <a:latin typeface="Arial"/>
                <a:cs typeface="Arial"/>
              </a:rPr>
              <a:t>Design Drivers: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latin typeface="Arial"/>
                <a:cs typeface="Arial"/>
              </a:rPr>
              <a:t>	High Average Beam Power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latin typeface="Arial"/>
                <a:cs typeface="Arial"/>
              </a:rPr>
              <a:t>		5 MW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latin typeface="Arial"/>
                <a:cs typeface="Arial"/>
              </a:rPr>
              <a:t>	High Peak Beam Power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latin typeface="Arial"/>
                <a:cs typeface="Arial"/>
              </a:rPr>
              <a:t>		125 MW</a:t>
            </a:r>
            <a:endParaRPr lang="sv-SE" sz="1600" dirty="0"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en-US" sz="1600" dirty="0">
                <a:latin typeface="Arial"/>
                <a:cs typeface="Arial"/>
              </a:rPr>
              <a:t>	High Availability </a:t>
            </a: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241299" y="1536857"/>
            <a:ext cx="3611412" cy="25810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72737" tIns="36367" rIns="72737" bIns="36367"/>
          <a:lstStyle/>
          <a:p>
            <a:pPr marL="365760" algn="l" defTabSz="1034671" eaLnBrk="0" hangingPunct="0">
              <a:defRPr/>
            </a:pPr>
            <a:r>
              <a:rPr lang="en-US" sz="1600" b="1" kern="0" dirty="0" smtClean="0">
                <a:latin typeface="Arial"/>
                <a:cs typeface="Arial"/>
                <a:sym typeface="Futura Condensed" charset="0"/>
              </a:rPr>
              <a:t>Key </a:t>
            </a:r>
            <a:r>
              <a:rPr lang="en-US" sz="1600" b="1" kern="0" dirty="0">
                <a:latin typeface="Arial"/>
                <a:cs typeface="Arial"/>
                <a:sym typeface="Futura Condensed" charset="0"/>
              </a:rPr>
              <a:t>parameters:</a:t>
            </a:r>
          </a:p>
          <a:p>
            <a:pPr marL="365760" lvl="2" algn="l" defTabSz="1034671" eaLnBrk="0" hangingPunct="0">
              <a:defRPr/>
            </a:pPr>
            <a:r>
              <a:rPr lang="en-US" sz="1600" kern="0" dirty="0">
                <a:latin typeface="Arial"/>
                <a:cs typeface="Arial"/>
                <a:sym typeface="Futura Condensed" charset="0"/>
              </a:rPr>
              <a:t>-2.86 </a:t>
            </a:r>
            <a:r>
              <a:rPr lang="en-US" sz="1600" kern="0" dirty="0" err="1">
                <a:latin typeface="Arial"/>
                <a:cs typeface="Arial"/>
                <a:sym typeface="Futura Condensed" charset="0"/>
              </a:rPr>
              <a:t>ms</a:t>
            </a:r>
            <a:r>
              <a:rPr lang="en-US" sz="1600" kern="0" dirty="0">
                <a:latin typeface="Arial"/>
                <a:cs typeface="Arial"/>
                <a:sym typeface="Futura Condensed" charset="0"/>
              </a:rPr>
              <a:t> pulses</a:t>
            </a:r>
          </a:p>
          <a:p>
            <a:pPr marL="365760" lvl="2" algn="l" defTabSz="1034671" eaLnBrk="0" hangingPunct="0">
              <a:defRPr/>
            </a:pPr>
            <a:r>
              <a:rPr lang="en-US" sz="1600" kern="0" dirty="0">
                <a:latin typeface="Arial"/>
                <a:cs typeface="Arial"/>
                <a:sym typeface="Futura Condensed" charset="0"/>
              </a:rPr>
              <a:t>-2 </a:t>
            </a:r>
            <a:r>
              <a:rPr lang="en-US" sz="1600" kern="0" dirty="0" err="1">
                <a:latin typeface="Arial"/>
                <a:cs typeface="Arial"/>
                <a:sym typeface="Futura Condensed" charset="0"/>
              </a:rPr>
              <a:t>GeV</a:t>
            </a:r>
            <a:endParaRPr lang="en-US" sz="1600" kern="0" dirty="0">
              <a:latin typeface="Arial"/>
              <a:cs typeface="Arial"/>
              <a:sym typeface="Futura Condensed" charset="0"/>
            </a:endParaRPr>
          </a:p>
          <a:p>
            <a:pPr marL="365760" lvl="2" algn="l" defTabSz="1034671" eaLnBrk="0" hangingPunct="0">
              <a:defRPr/>
            </a:pPr>
            <a:r>
              <a:rPr lang="en-US" sz="1600" kern="0" dirty="0">
                <a:latin typeface="Arial"/>
                <a:cs typeface="Arial"/>
                <a:sym typeface="Futura Condensed" charset="0"/>
              </a:rPr>
              <a:t>-62.5 mA peak</a:t>
            </a:r>
          </a:p>
          <a:p>
            <a:pPr marL="365760" lvl="2" algn="l" defTabSz="1034671" eaLnBrk="0" hangingPunct="0">
              <a:defRPr/>
            </a:pPr>
            <a:r>
              <a:rPr lang="en-US" sz="1600" kern="0" dirty="0">
                <a:latin typeface="Arial"/>
                <a:cs typeface="Arial"/>
                <a:sym typeface="Futura Condensed" charset="0"/>
              </a:rPr>
              <a:t>-14 Hz</a:t>
            </a:r>
          </a:p>
          <a:p>
            <a:pPr marL="365760" lvl="2" algn="l" defTabSz="1034671" eaLnBrk="0" hangingPunct="0">
              <a:defRPr/>
            </a:pPr>
            <a:r>
              <a:rPr lang="en-US" sz="1600" kern="0" dirty="0">
                <a:latin typeface="Arial"/>
                <a:cs typeface="Arial"/>
                <a:sym typeface="Futura Condensed" charset="0"/>
              </a:rPr>
              <a:t>-Protons (H+)	</a:t>
            </a:r>
          </a:p>
          <a:p>
            <a:pPr marL="365760" lvl="2" algn="l" defTabSz="1034671" eaLnBrk="0" hangingPunct="0">
              <a:defRPr/>
            </a:pPr>
            <a:r>
              <a:rPr lang="en-US" sz="1600" kern="0" dirty="0">
                <a:latin typeface="Arial"/>
                <a:cs typeface="Arial"/>
                <a:sym typeface="Futura Condensed" charset="0"/>
              </a:rPr>
              <a:t>-Low losses</a:t>
            </a:r>
          </a:p>
          <a:p>
            <a:pPr marL="365760" lvl="2" algn="l" defTabSz="1034671" eaLnBrk="0" hangingPunct="0">
              <a:defRPr/>
            </a:pPr>
            <a:r>
              <a:rPr lang="en-US" sz="1600" kern="0" dirty="0">
                <a:latin typeface="Arial"/>
                <a:cs typeface="Arial"/>
                <a:sym typeface="Futura Condensed" charset="0"/>
              </a:rPr>
              <a:t>-Minimize energy use</a:t>
            </a:r>
          </a:p>
          <a:p>
            <a:pPr marL="365760" lvl="2" algn="l" defTabSz="1034671" eaLnBrk="0" hangingPunct="0">
              <a:defRPr/>
            </a:pPr>
            <a:r>
              <a:rPr lang="en-US" sz="1600" kern="0" dirty="0">
                <a:latin typeface="Arial"/>
                <a:cs typeface="Arial"/>
                <a:sym typeface="Futura Condensed" charset="0"/>
              </a:rPr>
              <a:t>-Flexible design for </a:t>
            </a: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mitigation and</a:t>
            </a:r>
            <a:r>
              <a:rPr lang="en-US" sz="1600" kern="0" dirty="0">
                <a:latin typeface="Arial"/>
                <a:cs typeface="Arial"/>
                <a:sym typeface="Futura Condensed" charset="0"/>
              </a:rPr>
              <a:t> </a:t>
            </a: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future </a:t>
            </a:r>
            <a:r>
              <a:rPr lang="en-US" sz="1600" kern="0" dirty="0">
                <a:latin typeface="Arial"/>
                <a:cs typeface="Arial"/>
                <a:sym typeface="Futura Condensed" charset="0"/>
              </a:rPr>
              <a:t>upgrades</a:t>
            </a:r>
          </a:p>
        </p:txBody>
      </p:sp>
      <p:grpSp>
        <p:nvGrpSpPr>
          <p:cNvPr id="72" name="Group 10"/>
          <p:cNvGrpSpPr>
            <a:grpSpLocks/>
          </p:cNvGrpSpPr>
          <p:nvPr/>
        </p:nvGrpSpPr>
        <p:grpSpPr bwMode="auto">
          <a:xfrm>
            <a:off x="247651" y="4668043"/>
            <a:ext cx="8896350" cy="1065213"/>
            <a:chOff x="0" y="0"/>
            <a:chExt cx="12547601" cy="1720850"/>
          </a:xfrm>
        </p:grpSpPr>
        <p:sp>
          <p:nvSpPr>
            <p:cNvPr id="73" name="AutoShape 11"/>
            <p:cNvSpPr>
              <a:spLocks/>
            </p:cNvSpPr>
            <p:nvPr/>
          </p:nvSpPr>
          <p:spPr bwMode="auto">
            <a:xfrm>
              <a:off x="5461443" y="648846"/>
              <a:ext cx="964541" cy="469322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Spokes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74" name="AutoShape 12"/>
            <p:cNvSpPr>
              <a:spLocks/>
            </p:cNvSpPr>
            <p:nvPr/>
          </p:nvSpPr>
          <p:spPr bwMode="auto">
            <a:xfrm>
              <a:off x="6616749" y="648846"/>
              <a:ext cx="1238899" cy="469322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Medium β</a:t>
              </a:r>
              <a:endParaRPr lang="en-US" sz="1600" dirty="0">
                <a:cs typeface="Gill Sans Light" charset="0"/>
              </a:endParaRPr>
            </a:p>
          </p:txBody>
        </p:sp>
        <p:sp>
          <p:nvSpPr>
            <p:cNvPr id="75" name="AutoShape 13"/>
            <p:cNvSpPr>
              <a:spLocks/>
            </p:cNvSpPr>
            <p:nvPr/>
          </p:nvSpPr>
          <p:spPr bwMode="auto">
            <a:xfrm>
              <a:off x="8095711" y="641151"/>
              <a:ext cx="1271049" cy="482146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High β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76" name="AutoShape 14"/>
            <p:cNvSpPr>
              <a:spLocks/>
            </p:cNvSpPr>
            <p:nvPr/>
          </p:nvSpPr>
          <p:spPr bwMode="auto">
            <a:xfrm>
              <a:off x="4342576" y="648846"/>
              <a:ext cx="775919" cy="469322"/>
            </a:xfrm>
            <a:prstGeom prst="roundRect">
              <a:avLst>
                <a:gd name="adj" fmla="val 21620"/>
              </a:avLst>
            </a:prstGeom>
            <a:solidFill>
              <a:srgbClr val="FFD479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DTL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77" name="AutoShape 15"/>
            <p:cNvSpPr>
              <a:spLocks/>
            </p:cNvSpPr>
            <p:nvPr/>
          </p:nvSpPr>
          <p:spPr bwMode="auto">
            <a:xfrm>
              <a:off x="3303016" y="648846"/>
              <a:ext cx="861656" cy="469322"/>
            </a:xfrm>
            <a:prstGeom prst="roundRect">
              <a:avLst>
                <a:gd name="adj" fmla="val 29731"/>
              </a:avLst>
            </a:prstGeom>
            <a:solidFill>
              <a:srgbClr val="FE7C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MEBT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78" name="AutoShape 16"/>
            <p:cNvSpPr>
              <a:spLocks/>
            </p:cNvSpPr>
            <p:nvPr/>
          </p:nvSpPr>
          <p:spPr bwMode="auto">
            <a:xfrm>
              <a:off x="2235591" y="648846"/>
              <a:ext cx="870230" cy="469322"/>
            </a:xfrm>
            <a:prstGeom prst="roundRect">
              <a:avLst>
                <a:gd name="adj" fmla="val 29731"/>
              </a:avLst>
            </a:prstGeom>
            <a:solidFill>
              <a:srgbClr val="FD2612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RFQ</a:t>
              </a:r>
              <a:endParaRPr lang="en-US" sz="1600" dirty="0">
                <a:cs typeface="Gill Sans Light" charset="0"/>
              </a:endParaRPr>
            </a:p>
          </p:txBody>
        </p:sp>
        <p:sp>
          <p:nvSpPr>
            <p:cNvPr id="79" name="AutoShape 17"/>
            <p:cNvSpPr>
              <a:spLocks/>
            </p:cNvSpPr>
            <p:nvPr/>
          </p:nvSpPr>
          <p:spPr bwMode="auto">
            <a:xfrm>
              <a:off x="1219609" y="648846"/>
              <a:ext cx="870230" cy="469322"/>
            </a:xfrm>
            <a:prstGeom prst="roundRect">
              <a:avLst>
                <a:gd name="adj" fmla="val 27028"/>
              </a:avLst>
            </a:prstGeom>
            <a:solidFill>
              <a:srgbClr val="FE7E78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LEBT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80" name="AutoShape 18"/>
            <p:cNvSpPr>
              <a:spLocks/>
            </p:cNvSpPr>
            <p:nvPr/>
          </p:nvSpPr>
          <p:spPr bwMode="auto">
            <a:xfrm>
              <a:off x="0" y="648846"/>
              <a:ext cx="1054564" cy="469322"/>
            </a:xfrm>
            <a:prstGeom prst="roundRect">
              <a:avLst>
                <a:gd name="adj" fmla="val 24324"/>
              </a:avLst>
            </a:prstGeom>
            <a:solidFill>
              <a:srgbClr val="EB81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Source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81" name="AutoShape 19"/>
            <p:cNvSpPr>
              <a:spLocks/>
            </p:cNvSpPr>
            <p:nvPr/>
          </p:nvSpPr>
          <p:spPr bwMode="auto">
            <a:xfrm>
              <a:off x="9587534" y="648846"/>
              <a:ext cx="1804763" cy="469322"/>
            </a:xfrm>
            <a:prstGeom prst="roundRect">
              <a:avLst>
                <a:gd name="adj" fmla="val 18917"/>
              </a:avLst>
            </a:prstGeom>
            <a:gradFill rotWithShape="0">
              <a:gsLst>
                <a:gs pos="0">
                  <a:srgbClr val="C1B3D1">
                    <a:alpha val="89999"/>
                  </a:srgbClr>
                </a:gs>
                <a:gs pos="50990">
                  <a:srgbClr val="DEBFBA">
                    <a:alpha val="89999"/>
                  </a:srgbClr>
                </a:gs>
                <a:gs pos="81346">
                  <a:srgbClr val="FACBA3">
                    <a:alpha val="89999"/>
                  </a:srgbClr>
                </a:gs>
                <a:gs pos="91818">
                  <a:srgbClr val="FCA58F">
                    <a:alpha val="89999"/>
                  </a:srgbClr>
                </a:gs>
                <a:gs pos="100000">
                  <a:srgbClr val="FE7E7B">
                    <a:alpha val="89999"/>
                  </a:srgbClr>
                </a:gs>
              </a:gsLst>
              <a:lin ang="0"/>
            </a:gra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HEBT &amp; Contingency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82" name="AutoShape 20"/>
            <p:cNvSpPr>
              <a:spLocks/>
            </p:cNvSpPr>
            <p:nvPr/>
          </p:nvSpPr>
          <p:spPr bwMode="auto">
            <a:xfrm>
              <a:off x="11583060" y="405207"/>
              <a:ext cx="964541" cy="9668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E7E78">
                <a:alpha val="79999"/>
              </a:srgbClr>
            </a:solidFill>
            <a:ln w="25400" cap="flat" cmpd="sng">
              <a:solidFill>
                <a:srgbClr val="7A7A7A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Target</a:t>
              </a:r>
              <a:endParaRPr lang="en-US" sz="1600" dirty="0">
                <a:cs typeface="Gill Sans Light" charset="0"/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 flipH="1">
              <a:off x="104170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2083408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 flipH="1">
              <a:off x="3112251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 flipH="1">
              <a:off x="4164672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7" name="Line 25"/>
            <p:cNvSpPr>
              <a:spLocks noChangeShapeType="1"/>
            </p:cNvSpPr>
            <p:nvPr/>
          </p:nvSpPr>
          <p:spPr bwMode="auto">
            <a:xfrm flipH="1">
              <a:off x="5131356" y="889918"/>
              <a:ext cx="317227" cy="0"/>
            </a:xfrm>
            <a:prstGeom prst="line">
              <a:avLst/>
            </a:prstGeom>
            <a:noFill/>
            <a:ln w="50800" cap="flat" cmpd="sng">
              <a:solidFill>
                <a:srgbClr val="7B219F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643884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 flipH="1">
              <a:off x="7836356" y="889918"/>
              <a:ext cx="242208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H="1">
              <a:off x="9398913" y="889918"/>
              <a:ext cx="188621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1" name="Line 29"/>
            <p:cNvSpPr>
              <a:spLocks noChangeShapeType="1"/>
            </p:cNvSpPr>
            <p:nvPr/>
          </p:nvSpPr>
          <p:spPr bwMode="auto">
            <a:xfrm flipH="1">
              <a:off x="11392296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2" name="Line 30"/>
            <p:cNvSpPr>
              <a:spLocks noChangeShapeType="1"/>
            </p:cNvSpPr>
            <p:nvPr/>
          </p:nvSpPr>
          <p:spPr bwMode="auto">
            <a:xfrm flipH="1">
              <a:off x="1892644" y="482146"/>
              <a:ext cx="20362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3" name="Line 31"/>
            <p:cNvSpPr>
              <a:spLocks noChangeShapeType="1"/>
            </p:cNvSpPr>
            <p:nvPr/>
          </p:nvSpPr>
          <p:spPr bwMode="auto">
            <a:xfrm flipH="1">
              <a:off x="1245330" y="482146"/>
              <a:ext cx="19076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4" name="AutoShape 32"/>
            <p:cNvSpPr>
              <a:spLocks/>
            </p:cNvSpPr>
            <p:nvPr/>
          </p:nvSpPr>
          <p:spPr bwMode="auto">
            <a:xfrm>
              <a:off x="1446710" y="305189"/>
              <a:ext cx="544430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 dirty="0">
                  <a:cs typeface="Gill Sans" charset="0"/>
                </a:rPr>
                <a:t>2.4 m</a:t>
              </a:r>
              <a:endParaRPr lang="en-US" sz="1600" dirty="0">
                <a:cs typeface="Gill Sans Light" charset="0"/>
              </a:endParaRPr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 flipH="1">
              <a:off x="2934347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 flipH="1">
              <a:off x="2261312" y="482146"/>
              <a:ext cx="16504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7" name="AutoShape 35"/>
            <p:cNvSpPr>
              <a:spLocks/>
            </p:cNvSpPr>
            <p:nvPr/>
          </p:nvSpPr>
          <p:spPr bwMode="auto">
            <a:xfrm>
              <a:off x="2456429" y="305189"/>
              <a:ext cx="546573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 dirty="0">
                  <a:cs typeface="Gill Sans" charset="0"/>
                </a:rPr>
                <a:t>4.6 m</a:t>
              </a:r>
              <a:endParaRPr lang="en-US" sz="1600" dirty="0">
                <a:cs typeface="Gill Sans Light" charset="0"/>
              </a:endParaRPr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 flipH="1">
              <a:off x="3986768" y="482146"/>
              <a:ext cx="1779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 flipH="1">
              <a:off x="335231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0" name="AutoShape 38"/>
            <p:cNvSpPr>
              <a:spLocks/>
            </p:cNvSpPr>
            <p:nvPr/>
          </p:nvSpPr>
          <p:spPr bwMode="auto">
            <a:xfrm>
              <a:off x="3521348" y="305189"/>
              <a:ext cx="546573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 dirty="0">
                  <a:cs typeface="Gill Sans" charset="0"/>
                </a:rPr>
                <a:t>3.8 m</a:t>
              </a:r>
              <a:endParaRPr lang="en-US" sz="1600" dirty="0">
                <a:cs typeface="Gill Sans Light" charset="0"/>
              </a:endParaRPr>
            </a:p>
          </p:txBody>
        </p:sp>
        <p:sp>
          <p:nvSpPr>
            <p:cNvPr id="101" name="Line 39"/>
            <p:cNvSpPr>
              <a:spLocks noChangeShapeType="1"/>
            </p:cNvSpPr>
            <p:nvPr/>
          </p:nvSpPr>
          <p:spPr bwMode="auto">
            <a:xfrm flipH="1">
              <a:off x="5015611" y="482146"/>
              <a:ext cx="14146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2" name="Line 40"/>
            <p:cNvSpPr>
              <a:spLocks noChangeShapeType="1"/>
            </p:cNvSpPr>
            <p:nvPr/>
          </p:nvSpPr>
          <p:spPr bwMode="auto">
            <a:xfrm flipH="1">
              <a:off x="4329715" y="482146"/>
              <a:ext cx="1286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3" name="AutoShape 41"/>
            <p:cNvSpPr>
              <a:spLocks/>
            </p:cNvSpPr>
            <p:nvPr/>
          </p:nvSpPr>
          <p:spPr bwMode="auto">
            <a:xfrm>
              <a:off x="4579832" y="305189"/>
              <a:ext cx="503705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 dirty="0">
                  <a:cs typeface="Gill Sans" charset="0"/>
                </a:rPr>
                <a:t>39 m</a:t>
              </a:r>
              <a:endParaRPr lang="en-US" sz="1600" dirty="0">
                <a:cs typeface="Gill Sans Light" charset="0"/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/>
          </p:nvSpPr>
          <p:spPr bwMode="auto">
            <a:xfrm flipH="1">
              <a:off x="6235220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/>
          </p:nvSpPr>
          <p:spPr bwMode="auto">
            <a:xfrm flipH="1">
              <a:off x="548716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6" name="AutoShape 44"/>
            <p:cNvSpPr>
              <a:spLocks/>
            </p:cNvSpPr>
            <p:nvPr/>
          </p:nvSpPr>
          <p:spPr bwMode="auto">
            <a:xfrm>
              <a:off x="569507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>
                  <a:cs typeface="Gill Sans" charset="0"/>
                </a:rPr>
                <a:t>56 m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107" name="Line 45"/>
            <p:cNvSpPr>
              <a:spLocks noChangeShapeType="1"/>
            </p:cNvSpPr>
            <p:nvPr/>
          </p:nvSpPr>
          <p:spPr bwMode="auto">
            <a:xfrm flipH="1">
              <a:off x="7544851" y="482146"/>
              <a:ext cx="25292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8" name="Line 46"/>
            <p:cNvSpPr>
              <a:spLocks noChangeShapeType="1"/>
            </p:cNvSpPr>
            <p:nvPr/>
          </p:nvSpPr>
          <p:spPr bwMode="auto">
            <a:xfrm flipH="1">
              <a:off x="6629609" y="482146"/>
              <a:ext cx="29150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9" name="AutoShape 47"/>
            <p:cNvSpPr>
              <a:spLocks/>
            </p:cNvSpPr>
            <p:nvPr/>
          </p:nvSpPr>
          <p:spPr bwMode="auto">
            <a:xfrm>
              <a:off x="697255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>
                  <a:cs typeface="Gill Sans" charset="0"/>
                </a:rPr>
                <a:t>77 m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110" name="Line 48"/>
            <p:cNvSpPr>
              <a:spLocks noChangeShapeType="1"/>
            </p:cNvSpPr>
            <p:nvPr/>
          </p:nvSpPr>
          <p:spPr bwMode="auto">
            <a:xfrm flipH="1">
              <a:off x="9118123" y="482146"/>
              <a:ext cx="29365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1" name="Line 49"/>
            <p:cNvSpPr>
              <a:spLocks noChangeShapeType="1"/>
            </p:cNvSpPr>
            <p:nvPr/>
          </p:nvSpPr>
          <p:spPr bwMode="auto">
            <a:xfrm flipH="1">
              <a:off x="8089280" y="482146"/>
              <a:ext cx="229347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" name="AutoShape 50"/>
            <p:cNvSpPr>
              <a:spLocks/>
            </p:cNvSpPr>
            <p:nvPr/>
          </p:nvSpPr>
          <p:spPr bwMode="auto">
            <a:xfrm>
              <a:off x="8410794" y="305189"/>
              <a:ext cx="598016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>
                  <a:cs typeface="Gill Sans" charset="0"/>
                </a:rPr>
                <a:t>179 m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113" name="AutoShape 51"/>
            <p:cNvSpPr>
              <a:spLocks/>
            </p:cNvSpPr>
            <p:nvPr/>
          </p:nvSpPr>
          <p:spPr bwMode="auto">
            <a:xfrm rot="16200000">
              <a:off x="1010251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114" name="AutoShape 52"/>
            <p:cNvSpPr>
              <a:spLocks/>
            </p:cNvSpPr>
            <p:nvPr/>
          </p:nvSpPr>
          <p:spPr bwMode="auto">
            <a:xfrm rot="16200000">
              <a:off x="3042216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115" name="AutoShape 53"/>
            <p:cNvSpPr>
              <a:spLocks/>
            </p:cNvSpPr>
            <p:nvPr/>
          </p:nvSpPr>
          <p:spPr bwMode="auto">
            <a:xfrm rot="16200000">
              <a:off x="5087042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116" name="AutoShape 54"/>
            <p:cNvSpPr>
              <a:spLocks/>
            </p:cNvSpPr>
            <p:nvPr/>
          </p:nvSpPr>
          <p:spPr bwMode="auto">
            <a:xfrm rot="16200000">
              <a:off x="6381670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117" name="AutoShape 55"/>
            <p:cNvSpPr>
              <a:spLocks/>
            </p:cNvSpPr>
            <p:nvPr/>
          </p:nvSpPr>
          <p:spPr bwMode="auto">
            <a:xfrm rot="16200000">
              <a:off x="7792043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118" name="AutoShape 56"/>
            <p:cNvSpPr>
              <a:spLocks/>
            </p:cNvSpPr>
            <p:nvPr/>
          </p:nvSpPr>
          <p:spPr bwMode="auto">
            <a:xfrm rot="16200000">
              <a:off x="9339594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119" name="AutoShape 57"/>
            <p:cNvSpPr>
              <a:spLocks/>
            </p:cNvSpPr>
            <p:nvPr/>
          </p:nvSpPr>
          <p:spPr bwMode="auto">
            <a:xfrm>
              <a:off x="803784" y="1372064"/>
              <a:ext cx="685896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75 keV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120" name="AutoShape 58"/>
            <p:cNvSpPr>
              <a:spLocks/>
            </p:cNvSpPr>
            <p:nvPr/>
          </p:nvSpPr>
          <p:spPr bwMode="auto">
            <a:xfrm>
              <a:off x="2855040" y="1377193"/>
              <a:ext cx="795211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3.6 MeV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121" name="AutoShape 59"/>
            <p:cNvSpPr>
              <a:spLocks/>
            </p:cNvSpPr>
            <p:nvPr/>
          </p:nvSpPr>
          <p:spPr bwMode="auto">
            <a:xfrm>
              <a:off x="4856998" y="1377193"/>
              <a:ext cx="752342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90 MeV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122" name="AutoShape 60"/>
            <p:cNvSpPr>
              <a:spLocks/>
            </p:cNvSpPr>
            <p:nvPr/>
          </p:nvSpPr>
          <p:spPr bwMode="auto">
            <a:xfrm>
              <a:off x="6068033" y="1377193"/>
              <a:ext cx="855225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216 MeV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123" name="AutoShape 61"/>
            <p:cNvSpPr>
              <a:spLocks/>
            </p:cNvSpPr>
            <p:nvPr/>
          </p:nvSpPr>
          <p:spPr bwMode="auto">
            <a:xfrm>
              <a:off x="7471974" y="1377193"/>
              <a:ext cx="855227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571 MeV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124" name="AutoShape 62"/>
            <p:cNvSpPr>
              <a:spLocks/>
            </p:cNvSpPr>
            <p:nvPr/>
          </p:nvSpPr>
          <p:spPr bwMode="auto">
            <a:xfrm>
              <a:off x="8933789" y="1377193"/>
              <a:ext cx="953824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2000 MeV</a:t>
              </a:r>
              <a:endParaRPr lang="en-US" sz="1600">
                <a:cs typeface="Gill Sans Light" charset="0"/>
              </a:endParaRPr>
            </a:p>
          </p:txBody>
        </p:sp>
        <p:sp>
          <p:nvSpPr>
            <p:cNvPr id="125" name="AutoShape 63"/>
            <p:cNvSpPr>
              <a:spLocks/>
            </p:cNvSpPr>
            <p:nvPr/>
          </p:nvSpPr>
          <p:spPr bwMode="auto">
            <a:xfrm>
              <a:off x="3850271" y="0"/>
              <a:ext cx="956748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 dirty="0">
                  <a:cs typeface="Gill Sans" charset="0"/>
                </a:rPr>
                <a:t>352.21 MHz</a:t>
              </a:r>
              <a:endParaRPr lang="en-US" sz="1600" dirty="0">
                <a:cs typeface="Gill Sans Light" charset="0"/>
              </a:endParaRPr>
            </a:p>
          </p:txBody>
        </p:sp>
        <p:sp>
          <p:nvSpPr>
            <p:cNvPr id="126" name="AutoShape 64"/>
            <p:cNvSpPr>
              <a:spLocks/>
            </p:cNvSpPr>
            <p:nvPr/>
          </p:nvSpPr>
          <p:spPr bwMode="auto">
            <a:xfrm>
              <a:off x="7529851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 dirty="0">
                  <a:cs typeface="Gill Sans" charset="0"/>
                </a:rPr>
                <a:t>704.42 MHz</a:t>
              </a:r>
              <a:endParaRPr lang="en-US" sz="1600" dirty="0">
                <a:cs typeface="Gill Sans Light" charset="0"/>
              </a:endParaRPr>
            </a:p>
          </p:txBody>
        </p:sp>
        <p:sp>
          <p:nvSpPr>
            <p:cNvPr id="127" name="AutoShape 65"/>
            <p:cNvSpPr>
              <a:spLocks/>
            </p:cNvSpPr>
            <p:nvPr/>
          </p:nvSpPr>
          <p:spPr bwMode="auto">
            <a:xfrm flipH="1">
              <a:off x="2222731" y="64116"/>
              <a:ext cx="1588276" cy="189781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128" name="AutoShape 66"/>
            <p:cNvSpPr>
              <a:spLocks/>
            </p:cNvSpPr>
            <p:nvPr/>
          </p:nvSpPr>
          <p:spPr bwMode="auto">
            <a:xfrm>
              <a:off x="8496531" y="64116"/>
              <a:ext cx="925959" cy="189781"/>
            </a:xfrm>
            <a:prstGeom prst="rightArrow">
              <a:avLst>
                <a:gd name="adj1" fmla="val 50824"/>
                <a:gd name="adj2" fmla="val 213322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129" name="AutoShape 67"/>
            <p:cNvSpPr>
              <a:spLocks/>
            </p:cNvSpPr>
            <p:nvPr/>
          </p:nvSpPr>
          <p:spPr bwMode="auto">
            <a:xfrm flipH="1">
              <a:off x="6591028" y="64116"/>
              <a:ext cx="940962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130" name="AutoShape 68"/>
            <p:cNvSpPr>
              <a:spLocks/>
            </p:cNvSpPr>
            <p:nvPr/>
          </p:nvSpPr>
          <p:spPr bwMode="auto">
            <a:xfrm>
              <a:off x="4826990" y="64116"/>
              <a:ext cx="1598994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</p:grpSp>
      <p:sp>
        <p:nvSpPr>
          <p:cNvPr id="132" name="Right Arrow 131"/>
          <p:cNvSpPr/>
          <p:nvPr/>
        </p:nvSpPr>
        <p:spPr>
          <a:xfrm>
            <a:off x="4289431" y="2435486"/>
            <a:ext cx="690563" cy="768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79" tIns="48640" rIns="97279" bIns="48640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5818038"/>
            <a:ext cx="3384376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First beam at 572 MeV in June 2019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5 MW capacity for 2023</a:t>
            </a:r>
            <a:endParaRPr lang="en-US" dirty="0"/>
          </a:p>
        </p:txBody>
      </p:sp>
      <p:sp>
        <p:nvSpPr>
          <p:cNvPr id="6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376243"/>
            <a:ext cx="7056784" cy="365125"/>
          </a:xfrm>
        </p:spPr>
        <p:txBody>
          <a:bodyPr/>
          <a:lstStyle/>
          <a:p>
            <a:pPr algn="r"/>
            <a:r>
              <a:rPr lang="sv-SE" sz="1000" dirty="0" smtClean="0">
                <a:solidFill>
                  <a:srgbClr val="000000"/>
                </a:solidFill>
              </a:rPr>
              <a:t>Mats Lindroos, September 2016 TAC#14 Accelerator</a:t>
            </a:r>
            <a:endParaRPr lang="sv-SE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7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9"/>
          <p:cNvPicPr>
            <a:picLocks noChangeAspect="1"/>
          </p:cNvPicPr>
          <p:nvPr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02"/>
          <a:stretch/>
        </p:blipFill>
        <p:spPr bwMode="auto">
          <a:xfrm>
            <a:off x="2696718" y="1677736"/>
            <a:ext cx="3888054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Accelerator </a:t>
            </a:r>
            <a:r>
              <a:rPr lang="en-US" dirty="0" smtClean="0">
                <a:solidFill>
                  <a:srgbClr val="FFFFFF"/>
                </a:solidFill>
              </a:rPr>
              <a:t>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2" name="Group 10"/>
          <p:cNvGrpSpPr>
            <a:grpSpLocks/>
          </p:cNvGrpSpPr>
          <p:nvPr/>
        </p:nvGrpSpPr>
        <p:grpSpPr bwMode="auto">
          <a:xfrm>
            <a:off x="247650" y="3587502"/>
            <a:ext cx="8896350" cy="1065213"/>
            <a:chOff x="0" y="0"/>
            <a:chExt cx="12547601" cy="1720850"/>
          </a:xfrm>
        </p:grpSpPr>
        <p:sp>
          <p:nvSpPr>
            <p:cNvPr id="73" name="AutoShape 11"/>
            <p:cNvSpPr>
              <a:spLocks/>
            </p:cNvSpPr>
            <p:nvPr/>
          </p:nvSpPr>
          <p:spPr bwMode="auto">
            <a:xfrm>
              <a:off x="5461443" y="648846"/>
              <a:ext cx="964541" cy="469322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Spokes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4" name="AutoShape 12"/>
            <p:cNvSpPr>
              <a:spLocks/>
            </p:cNvSpPr>
            <p:nvPr/>
          </p:nvSpPr>
          <p:spPr bwMode="auto">
            <a:xfrm>
              <a:off x="6616749" y="648846"/>
              <a:ext cx="1238899" cy="469322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Medium β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5" name="AutoShape 13"/>
            <p:cNvSpPr>
              <a:spLocks/>
            </p:cNvSpPr>
            <p:nvPr/>
          </p:nvSpPr>
          <p:spPr bwMode="auto">
            <a:xfrm>
              <a:off x="8095711" y="641151"/>
              <a:ext cx="1271049" cy="482146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High β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6" name="AutoShape 14"/>
            <p:cNvSpPr>
              <a:spLocks/>
            </p:cNvSpPr>
            <p:nvPr/>
          </p:nvSpPr>
          <p:spPr bwMode="auto">
            <a:xfrm>
              <a:off x="4342576" y="648846"/>
              <a:ext cx="775919" cy="469322"/>
            </a:xfrm>
            <a:prstGeom prst="roundRect">
              <a:avLst>
                <a:gd name="adj" fmla="val 21620"/>
              </a:avLst>
            </a:prstGeom>
            <a:solidFill>
              <a:srgbClr val="FFD479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DTL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7" name="AutoShape 15"/>
            <p:cNvSpPr>
              <a:spLocks/>
            </p:cNvSpPr>
            <p:nvPr/>
          </p:nvSpPr>
          <p:spPr bwMode="auto">
            <a:xfrm>
              <a:off x="3303016" y="648846"/>
              <a:ext cx="861656" cy="469322"/>
            </a:xfrm>
            <a:prstGeom prst="roundRect">
              <a:avLst>
                <a:gd name="adj" fmla="val 29731"/>
              </a:avLst>
            </a:prstGeom>
            <a:solidFill>
              <a:srgbClr val="FE7C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MEBT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8" name="AutoShape 16"/>
            <p:cNvSpPr>
              <a:spLocks/>
            </p:cNvSpPr>
            <p:nvPr/>
          </p:nvSpPr>
          <p:spPr bwMode="auto">
            <a:xfrm>
              <a:off x="2235591" y="648846"/>
              <a:ext cx="870230" cy="469322"/>
            </a:xfrm>
            <a:prstGeom prst="roundRect">
              <a:avLst>
                <a:gd name="adj" fmla="val 29731"/>
              </a:avLst>
            </a:prstGeom>
            <a:solidFill>
              <a:srgbClr val="FD2612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RFQ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9" name="AutoShape 17"/>
            <p:cNvSpPr>
              <a:spLocks/>
            </p:cNvSpPr>
            <p:nvPr/>
          </p:nvSpPr>
          <p:spPr bwMode="auto">
            <a:xfrm>
              <a:off x="1219609" y="648846"/>
              <a:ext cx="870230" cy="469322"/>
            </a:xfrm>
            <a:prstGeom prst="roundRect">
              <a:avLst>
                <a:gd name="adj" fmla="val 27028"/>
              </a:avLst>
            </a:prstGeom>
            <a:solidFill>
              <a:srgbClr val="FE7E78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LEBT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0" name="AutoShape 18"/>
            <p:cNvSpPr>
              <a:spLocks/>
            </p:cNvSpPr>
            <p:nvPr/>
          </p:nvSpPr>
          <p:spPr bwMode="auto">
            <a:xfrm>
              <a:off x="0" y="648846"/>
              <a:ext cx="1054564" cy="469322"/>
            </a:xfrm>
            <a:prstGeom prst="roundRect">
              <a:avLst>
                <a:gd name="adj" fmla="val 24324"/>
              </a:avLst>
            </a:prstGeom>
            <a:solidFill>
              <a:srgbClr val="EB81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Source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1" name="AutoShape 19"/>
            <p:cNvSpPr>
              <a:spLocks/>
            </p:cNvSpPr>
            <p:nvPr/>
          </p:nvSpPr>
          <p:spPr bwMode="auto">
            <a:xfrm>
              <a:off x="9587534" y="648846"/>
              <a:ext cx="1804763" cy="469322"/>
            </a:xfrm>
            <a:prstGeom prst="roundRect">
              <a:avLst>
                <a:gd name="adj" fmla="val 18917"/>
              </a:avLst>
            </a:prstGeom>
            <a:gradFill rotWithShape="0">
              <a:gsLst>
                <a:gs pos="0">
                  <a:srgbClr val="C1B3D1">
                    <a:alpha val="89999"/>
                  </a:srgbClr>
                </a:gs>
                <a:gs pos="50990">
                  <a:srgbClr val="DEBFBA">
                    <a:alpha val="89999"/>
                  </a:srgbClr>
                </a:gs>
                <a:gs pos="81346">
                  <a:srgbClr val="FACBA3">
                    <a:alpha val="89999"/>
                  </a:srgbClr>
                </a:gs>
                <a:gs pos="91818">
                  <a:srgbClr val="FCA58F">
                    <a:alpha val="89999"/>
                  </a:srgbClr>
                </a:gs>
                <a:gs pos="100000">
                  <a:srgbClr val="FE7E7B">
                    <a:alpha val="89999"/>
                  </a:srgbClr>
                </a:gs>
              </a:gsLst>
              <a:lin ang="0"/>
            </a:gra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HEBT &amp; Contingency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2" name="AutoShape 20"/>
            <p:cNvSpPr>
              <a:spLocks/>
            </p:cNvSpPr>
            <p:nvPr/>
          </p:nvSpPr>
          <p:spPr bwMode="auto">
            <a:xfrm>
              <a:off x="11583060" y="405207"/>
              <a:ext cx="964541" cy="9668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E7E78">
                <a:alpha val="79999"/>
              </a:srgbClr>
            </a:solidFill>
            <a:ln w="25400" cap="flat" cmpd="sng">
              <a:solidFill>
                <a:srgbClr val="7A7A7A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lnSpc>
                  <a:spcPct val="120000"/>
                </a:lnSpc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Target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 flipH="1">
              <a:off x="104170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2083408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 flipH="1">
              <a:off x="3112251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 flipH="1">
              <a:off x="4164672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7" name="Line 25"/>
            <p:cNvSpPr>
              <a:spLocks noChangeShapeType="1"/>
            </p:cNvSpPr>
            <p:nvPr/>
          </p:nvSpPr>
          <p:spPr bwMode="auto">
            <a:xfrm flipH="1">
              <a:off x="5131356" y="889918"/>
              <a:ext cx="317227" cy="0"/>
            </a:xfrm>
            <a:prstGeom prst="line">
              <a:avLst/>
            </a:prstGeom>
            <a:noFill/>
            <a:ln w="50800" cap="flat" cmpd="sng">
              <a:solidFill>
                <a:srgbClr val="7B219F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643884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 flipH="1">
              <a:off x="7836356" y="889918"/>
              <a:ext cx="242208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H="1">
              <a:off x="9398913" y="889918"/>
              <a:ext cx="188621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1" name="Line 29"/>
            <p:cNvSpPr>
              <a:spLocks noChangeShapeType="1"/>
            </p:cNvSpPr>
            <p:nvPr/>
          </p:nvSpPr>
          <p:spPr bwMode="auto">
            <a:xfrm flipH="1">
              <a:off x="11392296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2" name="Line 30"/>
            <p:cNvSpPr>
              <a:spLocks noChangeShapeType="1"/>
            </p:cNvSpPr>
            <p:nvPr/>
          </p:nvSpPr>
          <p:spPr bwMode="auto">
            <a:xfrm flipH="1">
              <a:off x="1892644" y="482146"/>
              <a:ext cx="20362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3" name="Line 31"/>
            <p:cNvSpPr>
              <a:spLocks noChangeShapeType="1"/>
            </p:cNvSpPr>
            <p:nvPr/>
          </p:nvSpPr>
          <p:spPr bwMode="auto">
            <a:xfrm flipH="1">
              <a:off x="1245330" y="482146"/>
              <a:ext cx="19076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4" name="AutoShape 32"/>
            <p:cNvSpPr>
              <a:spLocks/>
            </p:cNvSpPr>
            <p:nvPr/>
          </p:nvSpPr>
          <p:spPr bwMode="auto">
            <a:xfrm>
              <a:off x="1386796" y="305189"/>
              <a:ext cx="544430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  <a:cs typeface="Gill Sans" charset="0"/>
                </a:rPr>
                <a:t>2.4 m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 flipH="1">
              <a:off x="2934347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 flipH="1">
              <a:off x="2261312" y="482146"/>
              <a:ext cx="16504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7" name="AutoShape 35"/>
            <p:cNvSpPr>
              <a:spLocks/>
            </p:cNvSpPr>
            <p:nvPr/>
          </p:nvSpPr>
          <p:spPr bwMode="auto">
            <a:xfrm>
              <a:off x="2409208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  <a:cs typeface="Gill Sans" charset="0"/>
                </a:rPr>
                <a:t>4.6 m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 flipH="1">
              <a:off x="3986768" y="482146"/>
              <a:ext cx="1779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 flipH="1">
              <a:off x="335231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0" name="AutoShape 38"/>
            <p:cNvSpPr>
              <a:spLocks/>
            </p:cNvSpPr>
            <p:nvPr/>
          </p:nvSpPr>
          <p:spPr bwMode="auto">
            <a:xfrm>
              <a:off x="3476633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3.8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01" name="Line 39"/>
            <p:cNvSpPr>
              <a:spLocks noChangeShapeType="1"/>
            </p:cNvSpPr>
            <p:nvPr/>
          </p:nvSpPr>
          <p:spPr bwMode="auto">
            <a:xfrm flipH="1">
              <a:off x="5015611" y="482146"/>
              <a:ext cx="14146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2" name="Line 40"/>
            <p:cNvSpPr>
              <a:spLocks noChangeShapeType="1"/>
            </p:cNvSpPr>
            <p:nvPr/>
          </p:nvSpPr>
          <p:spPr bwMode="auto">
            <a:xfrm flipH="1">
              <a:off x="4329715" y="482146"/>
              <a:ext cx="1286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3" name="AutoShape 41"/>
            <p:cNvSpPr>
              <a:spLocks/>
            </p:cNvSpPr>
            <p:nvPr/>
          </p:nvSpPr>
          <p:spPr bwMode="auto">
            <a:xfrm>
              <a:off x="4488329" y="305189"/>
              <a:ext cx="503705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39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/>
          </p:nvSpPr>
          <p:spPr bwMode="auto">
            <a:xfrm flipH="1">
              <a:off x="6235220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/>
          </p:nvSpPr>
          <p:spPr bwMode="auto">
            <a:xfrm flipH="1">
              <a:off x="548716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6" name="AutoShape 44"/>
            <p:cNvSpPr>
              <a:spLocks/>
            </p:cNvSpPr>
            <p:nvPr/>
          </p:nvSpPr>
          <p:spPr bwMode="auto">
            <a:xfrm>
              <a:off x="569507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56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07" name="Line 45"/>
            <p:cNvSpPr>
              <a:spLocks noChangeShapeType="1"/>
            </p:cNvSpPr>
            <p:nvPr/>
          </p:nvSpPr>
          <p:spPr bwMode="auto">
            <a:xfrm flipH="1">
              <a:off x="7544851" y="482146"/>
              <a:ext cx="25292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8" name="Line 46"/>
            <p:cNvSpPr>
              <a:spLocks noChangeShapeType="1"/>
            </p:cNvSpPr>
            <p:nvPr/>
          </p:nvSpPr>
          <p:spPr bwMode="auto">
            <a:xfrm flipH="1">
              <a:off x="6629609" y="482146"/>
              <a:ext cx="29150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9" name="AutoShape 47"/>
            <p:cNvSpPr>
              <a:spLocks/>
            </p:cNvSpPr>
            <p:nvPr/>
          </p:nvSpPr>
          <p:spPr bwMode="auto">
            <a:xfrm>
              <a:off x="697255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77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10" name="Line 48"/>
            <p:cNvSpPr>
              <a:spLocks noChangeShapeType="1"/>
            </p:cNvSpPr>
            <p:nvPr/>
          </p:nvSpPr>
          <p:spPr bwMode="auto">
            <a:xfrm flipH="1">
              <a:off x="9118123" y="482146"/>
              <a:ext cx="29365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1" name="Line 49"/>
            <p:cNvSpPr>
              <a:spLocks noChangeShapeType="1"/>
            </p:cNvSpPr>
            <p:nvPr/>
          </p:nvSpPr>
          <p:spPr bwMode="auto">
            <a:xfrm flipH="1">
              <a:off x="8089280" y="482146"/>
              <a:ext cx="229347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39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" name="AutoShape 50"/>
            <p:cNvSpPr>
              <a:spLocks/>
            </p:cNvSpPr>
            <p:nvPr/>
          </p:nvSpPr>
          <p:spPr bwMode="auto">
            <a:xfrm>
              <a:off x="8410794" y="305189"/>
              <a:ext cx="598016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179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13" name="AutoShape 51"/>
            <p:cNvSpPr>
              <a:spLocks/>
            </p:cNvSpPr>
            <p:nvPr/>
          </p:nvSpPr>
          <p:spPr bwMode="auto">
            <a:xfrm rot="16200000">
              <a:off x="1010251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4" name="AutoShape 52"/>
            <p:cNvSpPr>
              <a:spLocks/>
            </p:cNvSpPr>
            <p:nvPr/>
          </p:nvSpPr>
          <p:spPr bwMode="auto">
            <a:xfrm rot="16200000">
              <a:off x="3042216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5" name="AutoShape 53"/>
            <p:cNvSpPr>
              <a:spLocks/>
            </p:cNvSpPr>
            <p:nvPr/>
          </p:nvSpPr>
          <p:spPr bwMode="auto">
            <a:xfrm rot="16200000">
              <a:off x="5087042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6" name="AutoShape 54"/>
            <p:cNvSpPr>
              <a:spLocks/>
            </p:cNvSpPr>
            <p:nvPr/>
          </p:nvSpPr>
          <p:spPr bwMode="auto">
            <a:xfrm rot="16200000">
              <a:off x="6381670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7" name="AutoShape 55"/>
            <p:cNvSpPr>
              <a:spLocks/>
            </p:cNvSpPr>
            <p:nvPr/>
          </p:nvSpPr>
          <p:spPr bwMode="auto">
            <a:xfrm rot="16200000">
              <a:off x="7792043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8" name="AutoShape 56"/>
            <p:cNvSpPr>
              <a:spLocks/>
            </p:cNvSpPr>
            <p:nvPr/>
          </p:nvSpPr>
          <p:spPr bwMode="auto">
            <a:xfrm rot="16200000">
              <a:off x="9339594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9" name="AutoShape 57"/>
            <p:cNvSpPr>
              <a:spLocks/>
            </p:cNvSpPr>
            <p:nvPr/>
          </p:nvSpPr>
          <p:spPr bwMode="auto">
            <a:xfrm>
              <a:off x="803784" y="1372064"/>
              <a:ext cx="685896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75 keV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0" name="AutoShape 58"/>
            <p:cNvSpPr>
              <a:spLocks/>
            </p:cNvSpPr>
            <p:nvPr/>
          </p:nvSpPr>
          <p:spPr bwMode="auto">
            <a:xfrm>
              <a:off x="2855040" y="1377193"/>
              <a:ext cx="795211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3.6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1" name="AutoShape 59"/>
            <p:cNvSpPr>
              <a:spLocks/>
            </p:cNvSpPr>
            <p:nvPr/>
          </p:nvSpPr>
          <p:spPr bwMode="auto">
            <a:xfrm>
              <a:off x="4856998" y="1377193"/>
              <a:ext cx="752342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90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2" name="AutoShape 60"/>
            <p:cNvSpPr>
              <a:spLocks/>
            </p:cNvSpPr>
            <p:nvPr/>
          </p:nvSpPr>
          <p:spPr bwMode="auto">
            <a:xfrm>
              <a:off x="6068033" y="1377193"/>
              <a:ext cx="855225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216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3" name="AutoShape 61"/>
            <p:cNvSpPr>
              <a:spLocks/>
            </p:cNvSpPr>
            <p:nvPr/>
          </p:nvSpPr>
          <p:spPr bwMode="auto">
            <a:xfrm>
              <a:off x="7471974" y="1377193"/>
              <a:ext cx="855227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571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4" name="AutoShape 62"/>
            <p:cNvSpPr>
              <a:spLocks/>
            </p:cNvSpPr>
            <p:nvPr/>
          </p:nvSpPr>
          <p:spPr bwMode="auto">
            <a:xfrm>
              <a:off x="8933789" y="1377193"/>
              <a:ext cx="953824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2000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5" name="AutoShape 63"/>
            <p:cNvSpPr>
              <a:spLocks/>
            </p:cNvSpPr>
            <p:nvPr/>
          </p:nvSpPr>
          <p:spPr bwMode="auto">
            <a:xfrm>
              <a:off x="3802433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352.21 MHz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6" name="AutoShape 64"/>
            <p:cNvSpPr>
              <a:spLocks/>
            </p:cNvSpPr>
            <p:nvPr/>
          </p:nvSpPr>
          <p:spPr bwMode="auto">
            <a:xfrm>
              <a:off x="7480548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704.42 MHz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7" name="AutoShape 65"/>
            <p:cNvSpPr>
              <a:spLocks/>
            </p:cNvSpPr>
            <p:nvPr/>
          </p:nvSpPr>
          <p:spPr bwMode="auto">
            <a:xfrm flipH="1">
              <a:off x="2222731" y="64116"/>
              <a:ext cx="1588276" cy="189781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28" name="AutoShape 66"/>
            <p:cNvSpPr>
              <a:spLocks/>
            </p:cNvSpPr>
            <p:nvPr/>
          </p:nvSpPr>
          <p:spPr bwMode="auto">
            <a:xfrm>
              <a:off x="8496531" y="64116"/>
              <a:ext cx="925959" cy="189781"/>
            </a:xfrm>
            <a:prstGeom prst="rightArrow">
              <a:avLst>
                <a:gd name="adj1" fmla="val 50824"/>
                <a:gd name="adj2" fmla="val 213322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29" name="AutoShape 67"/>
            <p:cNvSpPr>
              <a:spLocks/>
            </p:cNvSpPr>
            <p:nvPr/>
          </p:nvSpPr>
          <p:spPr bwMode="auto">
            <a:xfrm flipH="1">
              <a:off x="6591028" y="64116"/>
              <a:ext cx="940962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30" name="AutoShape 68"/>
            <p:cNvSpPr>
              <a:spLocks/>
            </p:cNvSpPr>
            <p:nvPr/>
          </p:nvSpPr>
          <p:spPr bwMode="auto">
            <a:xfrm>
              <a:off x="4826990" y="64116"/>
              <a:ext cx="1598994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79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8108" y="2105524"/>
            <a:ext cx="1429320" cy="1481976"/>
            <a:chOff x="188108" y="2105524"/>
            <a:chExt cx="1429320" cy="1481976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537" y="2830772"/>
              <a:ext cx="886826" cy="564807"/>
            </a:xfrm>
            <a:prstGeom prst="rect">
              <a:avLst/>
            </a:prstGeom>
          </p:spPr>
        </p:pic>
        <p:pic>
          <p:nvPicPr>
            <p:cNvPr id="133" name="Immagine 6" descr="2016-01-27 18.29.18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371" y="2214701"/>
              <a:ext cx="773057" cy="13727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108" y="2105524"/>
              <a:ext cx="602695" cy="63320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715765" y="2238859"/>
            <a:ext cx="878000" cy="755401"/>
            <a:chOff x="1715765" y="2238857"/>
            <a:chExt cx="878000" cy="755401"/>
          </a:xfrm>
        </p:grpSpPr>
        <p:pic>
          <p:nvPicPr>
            <p:cNvPr id="137" name="Imag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5765" y="2643058"/>
              <a:ext cx="878000" cy="35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3912" y="2238857"/>
              <a:ext cx="455935" cy="37275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400082" y="3045914"/>
            <a:ext cx="871250" cy="528984"/>
            <a:chOff x="2400082" y="3045914"/>
            <a:chExt cx="871250" cy="528984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0082" y="3395579"/>
              <a:ext cx="871250" cy="1793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350" y="3045914"/>
              <a:ext cx="584307" cy="33203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985288" y="2105526"/>
            <a:ext cx="1083885" cy="905007"/>
            <a:chOff x="2985288" y="2105524"/>
            <a:chExt cx="1083885" cy="905007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5288" y="2738732"/>
              <a:ext cx="1083885" cy="271799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3128" y="2105524"/>
              <a:ext cx="602695" cy="63320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224720" y="2510375"/>
            <a:ext cx="518253" cy="1064525"/>
            <a:chOff x="4224718" y="2510373"/>
            <a:chExt cx="518253" cy="1064525"/>
          </a:xfrm>
        </p:grpSpPr>
        <p:pic>
          <p:nvPicPr>
            <p:cNvPr id="14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718" y="2986869"/>
              <a:ext cx="518253" cy="588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5408" y="2510373"/>
              <a:ext cx="474195" cy="433316"/>
            </a:xfrm>
            <a:prstGeom prst="rect">
              <a:avLst/>
            </a:prstGeom>
          </p:spPr>
        </p:pic>
      </p:grpSp>
      <p:pic>
        <p:nvPicPr>
          <p:cNvPr id="144" name="Content Placeholder 4" descr="WP6-drawing_2015_05_21_A2T3.png"/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3456" y="3169837"/>
            <a:ext cx="831609" cy="457353"/>
          </a:xfrm>
        </p:spPr>
      </p:pic>
      <p:grpSp>
        <p:nvGrpSpPr>
          <p:cNvPr id="30" name="Group 29"/>
          <p:cNvGrpSpPr/>
          <p:nvPr/>
        </p:nvGrpSpPr>
        <p:grpSpPr>
          <a:xfrm>
            <a:off x="7357691" y="2150653"/>
            <a:ext cx="1020763" cy="1249280"/>
            <a:chOff x="7357691" y="2150652"/>
            <a:chExt cx="1020763" cy="1249280"/>
          </a:xfrm>
        </p:grpSpPr>
        <p:pic>
          <p:nvPicPr>
            <p:cNvPr id="143" name="Picture 142" descr="image001.pn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1984" y="3107472"/>
              <a:ext cx="896470" cy="292460"/>
            </a:xfrm>
            <a:prstGeom prst="rect">
              <a:avLst/>
            </a:prstGeom>
            <a:ln w="12700">
              <a:noFill/>
            </a:ln>
          </p:spPr>
        </p:pic>
        <p:grpSp>
          <p:nvGrpSpPr>
            <p:cNvPr id="29" name="Group 28"/>
            <p:cNvGrpSpPr/>
            <p:nvPr/>
          </p:nvGrpSpPr>
          <p:grpSpPr>
            <a:xfrm>
              <a:off x="7357691" y="2150652"/>
              <a:ext cx="865765" cy="1040735"/>
              <a:chOff x="7357691" y="2238857"/>
              <a:chExt cx="865765" cy="1040735"/>
            </a:xfrm>
          </p:grpSpPr>
          <p:pic>
            <p:nvPicPr>
              <p:cNvPr id="141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7349" y="2520408"/>
                <a:ext cx="706107" cy="759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57691" y="2238857"/>
                <a:ext cx="865765" cy="212458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6676622" y="2576775"/>
            <a:ext cx="703935" cy="972929"/>
            <a:chOff x="6676622" y="2576773"/>
            <a:chExt cx="703935" cy="972929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0019" y="2910484"/>
              <a:ext cx="670538" cy="6392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76622" y="2576773"/>
              <a:ext cx="671622" cy="36873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593" y="2830772"/>
            <a:ext cx="512904" cy="41832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059153" y="2774052"/>
            <a:ext cx="1422607" cy="828357"/>
            <a:chOff x="5059151" y="2774050"/>
            <a:chExt cx="1422607" cy="828357"/>
          </a:xfrm>
        </p:grpSpPr>
        <p:pic>
          <p:nvPicPr>
            <p:cNvPr id="145" name="Image 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9151" y="3183895"/>
              <a:ext cx="771007" cy="384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289" y="3160693"/>
              <a:ext cx="599469" cy="441714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2399" y="2774050"/>
              <a:ext cx="455935" cy="372757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5274220" y="2137570"/>
            <a:ext cx="842879" cy="579319"/>
            <a:chOff x="5274220" y="2137570"/>
            <a:chExt cx="842879" cy="5793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4220" y="2397176"/>
              <a:ext cx="842879" cy="319713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8637" y="2141172"/>
              <a:ext cx="293406" cy="239879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688" y="2137570"/>
              <a:ext cx="290347" cy="265317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2580397" y="4897370"/>
            <a:ext cx="995540" cy="1459023"/>
            <a:chOff x="2580397" y="4897368"/>
            <a:chExt cx="995540" cy="1459023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0397" y="5270125"/>
              <a:ext cx="995540" cy="1086266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9754" y="4897368"/>
              <a:ext cx="455935" cy="37275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13907" y="5079254"/>
            <a:ext cx="1237032" cy="1198011"/>
            <a:chOff x="613907" y="5079252"/>
            <a:chExt cx="1237032" cy="11980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907" y="5270125"/>
              <a:ext cx="1237032" cy="1007138"/>
            </a:xfrm>
            <a:prstGeom prst="rect">
              <a:avLst/>
            </a:prstGeom>
          </p:spPr>
        </p:pic>
        <p:pic>
          <p:nvPicPr>
            <p:cNvPr id="155" name="Picture 154" descr="/Users/helenebjorkman/Documents/ESS Corporate/ESS Multiple Frugal Logo files 20130923/ESS_Logo_Frugal_Blue_cmyk.png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243" y="5079252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66" name="Group 65"/>
          <p:cNvGrpSpPr/>
          <p:nvPr/>
        </p:nvGrpSpPr>
        <p:grpSpPr>
          <a:xfrm>
            <a:off x="6592462" y="4829850"/>
            <a:ext cx="1296031" cy="898206"/>
            <a:chOff x="6592460" y="4829850"/>
            <a:chExt cx="1296031" cy="898206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92460" y="4829850"/>
              <a:ext cx="671622" cy="368733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4184" y="4838327"/>
              <a:ext cx="584307" cy="3320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094940" y="5315358"/>
              <a:ext cx="422409" cy="41269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225597" y="4812516"/>
            <a:ext cx="1461654" cy="1311848"/>
            <a:chOff x="4225595" y="4812516"/>
            <a:chExt cx="1461654" cy="13118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797262" y="4812516"/>
              <a:ext cx="889987" cy="50284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5595" y="4814263"/>
              <a:ext cx="455862" cy="45586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9886" y="5332999"/>
              <a:ext cx="1266605" cy="791365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4716018" y="1417637"/>
            <a:ext cx="725454" cy="622016"/>
            <a:chOff x="4716016" y="1417637"/>
            <a:chExt cx="725454" cy="6220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0333" y="1765544"/>
              <a:ext cx="489876" cy="274109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6016" y="1417637"/>
              <a:ext cx="334761" cy="351709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064" y="1473552"/>
              <a:ext cx="293406" cy="239879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660893" y="1473554"/>
            <a:ext cx="1215365" cy="587296"/>
            <a:chOff x="5660891" y="1473552"/>
            <a:chExt cx="1215365" cy="587296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0891" y="1487262"/>
              <a:ext cx="865765" cy="212458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2850" y="1473552"/>
              <a:ext cx="293406" cy="239879"/>
            </a:xfrm>
            <a:prstGeom prst="rect">
              <a:avLst/>
            </a:prstGeom>
          </p:spPr>
        </p:pic>
        <p:pic>
          <p:nvPicPr>
            <p:cNvPr id="158" name="Picture 2" descr="C:\D\Projets\ESS\CALHI\Project3&amp;8\cavités-hors tests\cavités proto HB\ZANON\photos\recette_beta086_ZANON_130910.JP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744348"/>
              <a:ext cx="787390" cy="31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289" y="5971190"/>
            <a:ext cx="1286020" cy="739461"/>
          </a:xfrm>
          <a:prstGeom prst="rect">
            <a:avLst/>
          </a:prstGeom>
        </p:spPr>
      </p:pic>
      <p:sp>
        <p:nvSpPr>
          <p:cNvPr id="1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376243"/>
            <a:ext cx="7056784" cy="365125"/>
          </a:xfrm>
        </p:spPr>
        <p:txBody>
          <a:bodyPr/>
          <a:lstStyle/>
          <a:p>
            <a:pPr algn="r"/>
            <a:r>
              <a:rPr lang="sv-SE" sz="1000" dirty="0" smtClean="0">
                <a:solidFill>
                  <a:srgbClr val="000000"/>
                </a:solidFill>
              </a:rPr>
              <a:t>Mats Lindroos, September 2016 TAC#14 Accelerator</a:t>
            </a:r>
            <a:endParaRPr lang="sv-SE" sz="1000" dirty="0">
              <a:solidFill>
                <a:srgbClr val="000000"/>
              </a:solidFill>
            </a:endParaRPr>
          </a:p>
        </p:txBody>
      </p:sp>
      <p:pic>
        <p:nvPicPr>
          <p:cNvPr id="25" name="Picture 24" descr="ncbj_logo.png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013176"/>
            <a:ext cx="576064" cy="4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9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563"/>
          <a:stretch/>
        </p:blipFill>
        <p:spPr>
          <a:xfrm>
            <a:off x="3577610" y="1481768"/>
            <a:ext cx="4882822" cy="5079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39136" cy="1143000"/>
          </a:xfrm>
        </p:spPr>
        <p:txBody>
          <a:bodyPr>
            <a:normAutofit/>
          </a:bodyPr>
          <a:lstStyle/>
          <a:p>
            <a:r>
              <a:rPr lang="en-GB" noProof="0" smtClean="0"/>
              <a:t>In-Kind Project Turned Into In-House Project</a:t>
            </a:r>
            <a:endParaRPr lang="en-GB" sz="27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1480-C240-7241-B16F-974441BA4F7A}" type="datetime1">
              <a:rPr lang="en-US" smtClean="0"/>
              <a:t>09/11/16</a:t>
            </a:fld>
            <a:endParaRPr lang="sv-SE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308304" y="1772816"/>
            <a:ext cx="1656184" cy="3785587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xtLst/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800" u="sng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In-kind (main contributions)</a:t>
            </a:r>
          </a:p>
          <a:p>
            <a:pPr algn="l" eaLnBrk="1" hangingPunct="1"/>
            <a:endParaRPr lang="sv-SE" sz="800">
              <a:solidFill>
                <a:schemeClr val="bg1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algn="l" eaLnBrk="1" hangingPunct="1"/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ATOMKI (RF-LPS)</a:t>
            </a:r>
          </a:p>
          <a:p>
            <a:pPr algn="l" eaLnBrk="1" hangingPunct="1"/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CEA (RFQ, SRF, Diagn)</a:t>
            </a:r>
          </a:p>
          <a:p>
            <a:pPr algn="l" eaLnBrk="1" hangingPunct="1"/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CNRS (SRF, Cryo distrib)</a:t>
            </a:r>
          </a:p>
          <a:p>
            <a:pPr algn="l" eaLnBrk="1" hangingPunct="1"/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Daresbury Lab (SRF, Vacuum)</a:t>
            </a:r>
          </a:p>
          <a:p>
            <a:pPr algn="l" eaLnBrk="1" hangingPunct="1"/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Elettra (RF, Magn, PS, Diagn)</a:t>
            </a:r>
          </a:p>
          <a:p>
            <a:pPr algn="l" eaLnBrk="1" hangingPunct="1"/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EPFL (Modulators)</a:t>
            </a:r>
          </a:p>
          <a:p>
            <a:pPr algn="l" eaLnBrk="1" hangingPunct="1"/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ESS-Bilbao (MEBT, RF)</a:t>
            </a:r>
          </a:p>
          <a:p>
            <a:pPr algn="l" eaLnBrk="1" hangingPunct="1"/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Huddersfield Univ (RF distrib)</a:t>
            </a:r>
          </a:p>
          <a:p>
            <a:pPr algn="l" eaLnBrk="1" hangingPunct="1"/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IFJ PAN (Installations)</a:t>
            </a:r>
          </a:p>
          <a:p>
            <a:pPr algn="l" eaLnBrk="1" hangingPunct="1"/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INFN Catania (Source, LEBT)</a:t>
            </a:r>
          </a:p>
          <a:p>
            <a:pPr algn="l" eaLnBrk="1" hangingPunct="1"/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INFN Legnaro (DTL)</a:t>
            </a:r>
          </a:p>
          <a:p>
            <a:pPr algn="l" eaLnBrk="1" hangingPunct="1"/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INFN Milan (SRF)</a:t>
            </a:r>
          </a:p>
          <a:p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Lodz UT (LLRF</a:t>
            </a:r>
            <a:r>
              <a:rPr lang="sv-SE" sz="800" smtClean="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)</a:t>
            </a:r>
          </a:p>
          <a:p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NCBJ (LLRF, gamma blockers)</a:t>
            </a:r>
          </a:p>
          <a:p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Tallinn UT (RF)</a:t>
            </a:r>
          </a:p>
          <a:p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Univ Bergen (Seconded staff)</a:t>
            </a:r>
          </a:p>
          <a:p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Univ Oslo (Diagn)</a:t>
            </a:r>
          </a:p>
          <a:p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Warsaw UT (LLRF)</a:t>
            </a:r>
          </a:p>
          <a:p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Wroclaw UT (Cryo distrib)</a:t>
            </a:r>
          </a:p>
          <a:p>
            <a:endParaRPr lang="sv-SE" sz="800">
              <a:solidFill>
                <a:schemeClr val="bg1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r>
              <a:rPr lang="sv-SE" sz="800" u="sng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Paid contracts</a:t>
            </a:r>
          </a:p>
          <a:p>
            <a:endParaRPr lang="sv-SE" sz="800">
              <a:solidFill>
                <a:schemeClr val="bg1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Aarhus Univ (Beam delivery)</a:t>
            </a:r>
          </a:p>
          <a:p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DESY (Diagn)</a:t>
            </a:r>
          </a:p>
          <a:p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Lund Univ (LLRF, RF)</a:t>
            </a:r>
          </a:p>
          <a:p>
            <a:r>
              <a:rPr lang="sv-SE" sz="800">
                <a:solidFill>
                  <a:schemeClr val="bg1"/>
                </a:solidFill>
                <a:latin typeface="Lucida Sans Unicode"/>
                <a:ea typeface="ＭＳ Ｐゴシック" charset="0"/>
                <a:cs typeface="Lucida Sans Unicode"/>
              </a:rPr>
              <a:t>Uppsala Univ (Tests)</a:t>
            </a:r>
          </a:p>
          <a:p>
            <a:endParaRPr lang="sv-SE" sz="800" smtClean="0">
              <a:solidFill>
                <a:schemeClr val="bg1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algn="l" eaLnBrk="1" hangingPunct="1"/>
            <a:endParaRPr lang="sv-SE" sz="800">
              <a:solidFill>
                <a:schemeClr val="bg1">
                  <a:lumMod val="75000"/>
                </a:schemeClr>
              </a:solidFill>
              <a:latin typeface="Lucida Sans Unicode"/>
              <a:ea typeface="ＭＳ Ｐゴシック" charset="0"/>
              <a:cs typeface="Lucida Sans Unicode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83569" y="1844824"/>
            <a:ext cx="2520280" cy="386259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 dirty="0" smtClean="0"/>
              <a:t>In steady state, all knowledge has been transferred from in-kind partners to ESS in Lund, expertise has been acquired in all areas, technical capabilities for maintenance and repair of all systems have been developed.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 dirty="0" smtClean="0"/>
              <a:t>In some cases, as for repair of super-conducting cavities and </a:t>
            </a:r>
            <a:r>
              <a:rPr lang="en-GB" sz="1500" dirty="0" err="1" smtClean="0"/>
              <a:t>cryomodules</a:t>
            </a:r>
            <a:r>
              <a:rPr lang="en-GB" sz="1500" dirty="0" smtClean="0"/>
              <a:t>, it may take 10 years to reach such capability.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 dirty="0" smtClean="0"/>
              <a:t>Maintenance of technical expertise is clearly of vital importance.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376243"/>
            <a:ext cx="7056784" cy="365125"/>
          </a:xfrm>
        </p:spPr>
        <p:txBody>
          <a:bodyPr/>
          <a:lstStyle/>
          <a:p>
            <a:pPr algn="r"/>
            <a:r>
              <a:rPr lang="sv-SE" sz="1000" dirty="0" smtClean="0">
                <a:solidFill>
                  <a:srgbClr val="000000"/>
                </a:solidFill>
              </a:rPr>
              <a:t>Håkan </a:t>
            </a:r>
            <a:r>
              <a:rPr lang="sv-SE" sz="1000" dirty="0" err="1" smtClean="0">
                <a:solidFill>
                  <a:srgbClr val="000000"/>
                </a:solidFill>
              </a:rPr>
              <a:t>Danared,October</a:t>
            </a:r>
            <a:r>
              <a:rPr lang="sv-SE" sz="1000" dirty="0" smtClean="0">
                <a:solidFill>
                  <a:srgbClr val="000000"/>
                </a:solidFill>
              </a:rPr>
              <a:t> 2016 ESS Operations </a:t>
            </a:r>
            <a:r>
              <a:rPr lang="sv-SE" sz="1000" dirty="0" err="1" smtClean="0">
                <a:solidFill>
                  <a:srgbClr val="000000"/>
                </a:solidFill>
              </a:rPr>
              <a:t>Cost</a:t>
            </a:r>
            <a:r>
              <a:rPr lang="sv-SE" sz="1000" dirty="0" smtClean="0">
                <a:solidFill>
                  <a:srgbClr val="000000"/>
                </a:solidFill>
              </a:rPr>
              <a:t> Review</a:t>
            </a:r>
            <a:endParaRPr lang="sv-SE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7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8028384" y="1710036"/>
            <a:ext cx="504056" cy="51402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20272" y="1700808"/>
            <a:ext cx="504056" cy="5157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0" y="1385392"/>
            <a:ext cx="9001000" cy="5472608"/>
            <a:chOff x="8446390" y="-2419243"/>
            <a:chExt cx="9001000" cy="5057026"/>
          </a:xfrm>
        </p:grpSpPr>
        <p:sp>
          <p:nvSpPr>
            <p:cNvPr id="21" name="Rectangle 20"/>
            <p:cNvSpPr/>
            <p:nvPr/>
          </p:nvSpPr>
          <p:spPr>
            <a:xfrm>
              <a:off x="10379234" y="-2419243"/>
              <a:ext cx="9839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 smtClean="0">
                  <a:solidFill>
                    <a:srgbClr val="0070C0"/>
                  </a:solidFill>
                </a:rPr>
                <a:t>2016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63222" y="-2419243"/>
              <a:ext cx="936104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 smtClean="0">
                  <a:solidFill>
                    <a:srgbClr val="0070C0"/>
                  </a:solidFill>
                </a:rPr>
                <a:t>2017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299326" y="-2419243"/>
              <a:ext cx="1008112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 smtClean="0">
                  <a:solidFill>
                    <a:srgbClr val="0070C0"/>
                  </a:solidFill>
                </a:rPr>
                <a:t>2018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307438" y="-2419243"/>
              <a:ext cx="1008112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 smtClean="0">
                  <a:solidFill>
                    <a:srgbClr val="0070C0"/>
                  </a:solidFill>
                </a:rPr>
                <a:t>2019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315550" y="-2419243"/>
              <a:ext cx="1008112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 smtClean="0">
                  <a:solidFill>
                    <a:srgbClr val="0070C0"/>
                  </a:solidFill>
                </a:rPr>
                <a:t>2020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323662" y="-2419243"/>
              <a:ext cx="1008112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 smtClean="0">
                  <a:solidFill>
                    <a:srgbClr val="0070C0"/>
                  </a:solidFill>
                </a:rPr>
                <a:t>2021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331774" y="-2419243"/>
              <a:ext cx="104360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 smtClean="0">
                  <a:solidFill>
                    <a:srgbClr val="0070C0"/>
                  </a:solidFill>
                </a:rPr>
                <a:t>2022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0957462" y="-2059203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0370850" y="-2050970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1550790" y="-2050970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2144924" y="-2050970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2732688" y="-2050970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3323178" y="-2057340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3918998" y="-2050970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4507146" y="-2050970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5103945" y="-2050970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5678323" y="-2050970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264129" y="-2050970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6857284" y="-2050970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447390" y="-2050970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8446390" y="-2076728"/>
              <a:ext cx="1932844" cy="0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4-Point Star 74"/>
          <p:cNvSpPr/>
          <p:nvPr/>
        </p:nvSpPr>
        <p:spPr>
          <a:xfrm>
            <a:off x="2411760" y="2060848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1520" y="4221088"/>
            <a:ext cx="443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i="1" dirty="0" smtClean="0"/>
              <a:t>RF</a:t>
            </a:r>
            <a:endParaRPr lang="sv-SE" sz="1600" b="1" i="1" dirty="0"/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0" y="2852936"/>
            <a:ext cx="8990333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0" y="3717032"/>
            <a:ext cx="8990333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0" y="4941168"/>
            <a:ext cx="8990333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79512" y="2204864"/>
            <a:ext cx="66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i="1" dirty="0" smtClean="0"/>
              <a:t>NCFE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79512" y="5229200"/>
            <a:ext cx="1149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i="1" dirty="0" err="1" smtClean="0"/>
              <a:t>Cryogenics</a:t>
            </a:r>
            <a:endParaRPr lang="sv-SE" sz="1600" b="1" i="1" dirty="0"/>
          </a:p>
        </p:txBody>
      </p:sp>
      <p:sp>
        <p:nvSpPr>
          <p:cNvPr id="85" name="TextBox 84"/>
          <p:cNvSpPr txBox="1"/>
          <p:nvPr/>
        </p:nvSpPr>
        <p:spPr>
          <a:xfrm>
            <a:off x="28358" y="2895188"/>
            <a:ext cx="1923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i="1" dirty="0" smtClean="0"/>
              <a:t>Spoke &amp; Elliptical </a:t>
            </a:r>
          </a:p>
          <a:p>
            <a:r>
              <a:rPr lang="sv-SE" sz="1600" b="1" i="1" dirty="0"/>
              <a:t>c</a:t>
            </a:r>
            <a:r>
              <a:rPr lang="sv-SE" sz="1600" b="1" i="1" dirty="0" smtClean="0"/>
              <a:t>avities and cryomodules</a:t>
            </a:r>
            <a:endParaRPr lang="sv-SE" sz="1600" b="1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4139952" y="4653136"/>
            <a:ext cx="87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CDS INSTALLATION</a:t>
            </a:r>
          </a:p>
          <a:p>
            <a:pPr algn="ctr"/>
            <a:r>
              <a:rPr lang="sv-SE" sz="800" dirty="0" smtClean="0"/>
              <a:t> STARTS</a:t>
            </a:r>
            <a:endParaRPr lang="en-US" sz="800" dirty="0"/>
          </a:p>
        </p:txBody>
      </p:sp>
      <p:sp>
        <p:nvSpPr>
          <p:cNvPr id="98" name="TextBox 97"/>
          <p:cNvSpPr txBox="1"/>
          <p:nvPr/>
        </p:nvSpPr>
        <p:spPr>
          <a:xfrm>
            <a:off x="3563888" y="53012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ACCELERATOR </a:t>
            </a:r>
          </a:p>
          <a:p>
            <a:pPr algn="ctr"/>
            <a:r>
              <a:rPr lang="sv-SE" sz="800" dirty="0" smtClean="0"/>
              <a:t>CRYOPLANT</a:t>
            </a:r>
          </a:p>
          <a:p>
            <a:pPr algn="ctr"/>
            <a:r>
              <a:rPr lang="sv-SE" sz="800" dirty="0" smtClean="0"/>
              <a:t> COMM./READY</a:t>
            </a:r>
            <a:endParaRPr lang="en-US" sz="800" dirty="0"/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0" y="5805264"/>
            <a:ext cx="8990333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9512" y="5902590"/>
            <a:ext cx="1523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i="1" dirty="0" err="1" smtClean="0"/>
              <a:t>Commissioning</a:t>
            </a:r>
            <a:endParaRPr lang="sv-SE" sz="1600" b="1" i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203848" y="256490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SPOKE CM </a:t>
            </a:r>
          </a:p>
          <a:p>
            <a:pPr algn="ctr"/>
            <a:r>
              <a:rPr lang="sv-SE" sz="800" dirty="0" smtClean="0"/>
              <a:t>TESTING STARTS</a:t>
            </a:r>
            <a:endParaRPr lang="en-US" sz="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195736" y="234888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START RFQ MACHINING </a:t>
            </a:r>
            <a:endParaRPr lang="en-US" sz="800" dirty="0"/>
          </a:p>
        </p:txBody>
      </p:sp>
      <p:sp>
        <p:nvSpPr>
          <p:cNvPr id="107" name="4-Point Star 106"/>
          <p:cNvSpPr/>
          <p:nvPr/>
        </p:nvSpPr>
        <p:spPr>
          <a:xfrm>
            <a:off x="5148064" y="4005064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2411760" y="3140968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800" dirty="0" smtClean="0"/>
              <a:t>SPOKE &amp; MB CM </a:t>
            </a:r>
          </a:p>
          <a:p>
            <a:pPr algn="ctr"/>
            <a:r>
              <a:rPr lang="sv-SE" sz="800" dirty="0" smtClean="0"/>
              <a:t>PRODUCTION </a:t>
            </a:r>
          </a:p>
          <a:p>
            <a:pPr algn="ctr"/>
            <a:r>
              <a:rPr lang="sv-SE" sz="800" dirty="0" smtClean="0"/>
              <a:t>LAUNCHED</a:t>
            </a:r>
            <a:endParaRPr lang="en-US" sz="800" dirty="0"/>
          </a:p>
        </p:txBody>
      </p:sp>
      <p:sp>
        <p:nvSpPr>
          <p:cNvPr id="112" name="4-Point Star 111"/>
          <p:cNvSpPr/>
          <p:nvPr/>
        </p:nvSpPr>
        <p:spPr>
          <a:xfrm>
            <a:off x="4211960" y="4005064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4-Point Star 112"/>
          <p:cNvSpPr/>
          <p:nvPr/>
        </p:nvSpPr>
        <p:spPr>
          <a:xfrm>
            <a:off x="4427984" y="5085184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3923928" y="4293096"/>
            <a:ext cx="95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DECISION IOT OR </a:t>
            </a:r>
          </a:p>
          <a:p>
            <a:pPr algn="ctr"/>
            <a:r>
              <a:rPr lang="sv-SE" sz="800" dirty="0" smtClean="0"/>
              <a:t>KLYSTRON FOR HB LINAC</a:t>
            </a:r>
            <a:endParaRPr lang="en-US" sz="800" dirty="0"/>
          </a:p>
        </p:txBody>
      </p:sp>
      <p:sp>
        <p:nvSpPr>
          <p:cNvPr id="146" name="4-Point Star 145"/>
          <p:cNvSpPr/>
          <p:nvPr/>
        </p:nvSpPr>
        <p:spPr>
          <a:xfrm>
            <a:off x="7596336" y="6093296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4-Point Star 148"/>
          <p:cNvSpPr/>
          <p:nvPr/>
        </p:nvSpPr>
        <p:spPr>
          <a:xfrm>
            <a:off x="8676456" y="6093296"/>
            <a:ext cx="340338" cy="28803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4-Point Star 149"/>
          <p:cNvSpPr/>
          <p:nvPr/>
        </p:nvSpPr>
        <p:spPr>
          <a:xfrm>
            <a:off x="4211960" y="5085184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7236296" y="6381328"/>
            <a:ext cx="1043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800" dirty="0" smtClean="0"/>
              <a:t>1370 MeV PROTONS</a:t>
            </a:r>
          </a:p>
          <a:p>
            <a:pPr algn="ctr"/>
            <a:r>
              <a:rPr lang="sv-SE" sz="800" dirty="0" smtClean="0"/>
              <a:t> AVAILABLE</a:t>
            </a:r>
            <a:endParaRPr lang="en-US" sz="800" dirty="0"/>
          </a:p>
        </p:txBody>
      </p:sp>
      <p:sp>
        <p:nvSpPr>
          <p:cNvPr id="152" name="TextBox 151"/>
          <p:cNvSpPr txBox="1"/>
          <p:nvPr/>
        </p:nvSpPr>
        <p:spPr>
          <a:xfrm>
            <a:off x="5004976" y="429309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800" dirty="0" smtClean="0"/>
              <a:t>RF SYSTEM </a:t>
            </a:r>
          </a:p>
          <a:p>
            <a:pPr algn="ctr"/>
            <a:r>
              <a:rPr lang="sv-SE" sz="800" dirty="0" smtClean="0"/>
              <a:t>FOR MB</a:t>
            </a:r>
          </a:p>
          <a:p>
            <a:pPr algn="ctr"/>
            <a:r>
              <a:rPr lang="sv-SE" sz="800" dirty="0" smtClean="0"/>
              <a:t> READY</a:t>
            </a:r>
            <a:endParaRPr lang="en-US" sz="800" dirty="0"/>
          </a:p>
        </p:txBody>
      </p:sp>
      <p:sp>
        <p:nvSpPr>
          <p:cNvPr id="91" name="4-Point Star 90"/>
          <p:cNvSpPr/>
          <p:nvPr/>
        </p:nvSpPr>
        <p:spPr>
          <a:xfrm>
            <a:off x="5436096" y="2924944"/>
            <a:ext cx="340338" cy="28803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4-Point Star 92"/>
          <p:cNvSpPr/>
          <p:nvPr/>
        </p:nvSpPr>
        <p:spPr>
          <a:xfrm>
            <a:off x="8676456" y="2924944"/>
            <a:ext cx="340338" cy="28803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4-Point Star 98"/>
          <p:cNvSpPr/>
          <p:nvPr/>
        </p:nvSpPr>
        <p:spPr>
          <a:xfrm>
            <a:off x="5436096" y="6021288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8494966" y="63715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2 GeV PROTONS AVAILABLE</a:t>
            </a:r>
            <a:endParaRPr lang="sv-SE" sz="800" dirty="0"/>
          </a:p>
        </p:txBody>
      </p:sp>
      <p:sp>
        <p:nvSpPr>
          <p:cNvPr id="125" name="TextBox 124"/>
          <p:cNvSpPr txBox="1"/>
          <p:nvPr/>
        </p:nvSpPr>
        <p:spPr>
          <a:xfrm>
            <a:off x="5292080" y="328498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800" dirty="0" smtClean="0"/>
              <a:t>SC LINAC</a:t>
            </a:r>
          </a:p>
          <a:p>
            <a:pPr algn="ctr"/>
            <a:r>
              <a:rPr lang="sv-SE" sz="800" dirty="0" smtClean="0"/>
              <a:t> 570 MeV</a:t>
            </a:r>
          </a:p>
          <a:p>
            <a:pPr algn="ctr"/>
            <a:r>
              <a:rPr lang="sv-SE" sz="800" dirty="0" smtClean="0"/>
              <a:t> READY</a:t>
            </a:r>
            <a:endParaRPr lang="en-US" sz="800" dirty="0"/>
          </a:p>
        </p:txBody>
      </p:sp>
      <p:sp>
        <p:nvSpPr>
          <p:cNvPr id="127" name="TextBox 126"/>
          <p:cNvSpPr txBox="1"/>
          <p:nvPr/>
        </p:nvSpPr>
        <p:spPr>
          <a:xfrm>
            <a:off x="8532440" y="2420888"/>
            <a:ext cx="55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800" dirty="0" smtClean="0"/>
              <a:t>SC LINAC</a:t>
            </a:r>
          </a:p>
          <a:p>
            <a:pPr algn="ctr"/>
            <a:r>
              <a:rPr lang="sv-SE" sz="800" dirty="0" smtClean="0"/>
              <a:t> 2 GeV</a:t>
            </a:r>
          </a:p>
          <a:p>
            <a:pPr algn="ctr"/>
            <a:r>
              <a:rPr lang="sv-SE" sz="800" dirty="0" smtClean="0"/>
              <a:t> READY</a:t>
            </a:r>
            <a:endParaRPr lang="en-US" sz="800" dirty="0"/>
          </a:p>
        </p:txBody>
      </p:sp>
      <p:sp>
        <p:nvSpPr>
          <p:cNvPr id="129" name="4-Point Star 128"/>
          <p:cNvSpPr/>
          <p:nvPr/>
        </p:nvSpPr>
        <p:spPr>
          <a:xfrm>
            <a:off x="5148064" y="6021288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5364088" y="623731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FIRST PROTONS ON TARGET</a:t>
            </a:r>
            <a:endParaRPr lang="sv-SE" sz="8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454081" y="399519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75000"/>
                    </a:schemeClr>
                  </a:glow>
                </a:effectLst>
              </a:rPr>
              <a:t>TECHNICAL STOP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bg1">
                    <a:lumMod val="95000"/>
                    <a:alpha val="75000"/>
                  </a:schemeClr>
                </a:glo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7583125" y="40672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F7F7F"/>
                </a:solidFill>
                <a:effectLst>
                  <a:glow rad="101600">
                    <a:schemeClr val="bg1">
                      <a:lumMod val="95000"/>
                      <a:alpha val="75000"/>
                    </a:schemeClr>
                  </a:glow>
                </a:effectLst>
              </a:rPr>
              <a:t>TECHNICAL STOP</a:t>
            </a:r>
            <a:endParaRPr lang="en-US" sz="1400" b="1" dirty="0">
              <a:solidFill>
                <a:srgbClr val="7F7F7F"/>
              </a:solidFill>
              <a:effectLst>
                <a:glow rad="101600">
                  <a:schemeClr val="bg1">
                    <a:lumMod val="95000"/>
                    <a:alpha val="75000"/>
                  </a:schemeClr>
                </a:glow>
              </a:effectLst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788024" y="56612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BEAM COMM. COMPLETED FOR NCFE </a:t>
            </a:r>
            <a:r>
              <a:rPr lang="sv-SE" sz="800" dirty="0" err="1" smtClean="0"/>
              <a:t>but</a:t>
            </a:r>
            <a:r>
              <a:rPr lang="sv-SE" sz="800" dirty="0" smtClean="0"/>
              <a:t> DTL5</a:t>
            </a:r>
            <a:endParaRPr lang="sv-SE" sz="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499992" y="6261852"/>
            <a:ext cx="7920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BEAM COMM.  COMPLETED FOR ISRC-&gt; MEBT</a:t>
            </a:r>
            <a:endParaRPr lang="sv-SE" sz="800" dirty="0"/>
          </a:p>
        </p:txBody>
      </p:sp>
      <p:sp>
        <p:nvSpPr>
          <p:cNvPr id="120" name="4-Point Star 119"/>
          <p:cNvSpPr/>
          <p:nvPr/>
        </p:nvSpPr>
        <p:spPr>
          <a:xfrm>
            <a:off x="4716016" y="6021288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4-Point Star 80"/>
          <p:cNvSpPr/>
          <p:nvPr/>
        </p:nvSpPr>
        <p:spPr>
          <a:xfrm>
            <a:off x="2555776" y="4005064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763688" y="3717032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800" dirty="0" smtClean="0"/>
              <a:t>TOSHIBA/CPI/THALES KLYSTRON </a:t>
            </a:r>
          </a:p>
          <a:p>
            <a:pPr algn="ctr"/>
            <a:r>
              <a:rPr lang="sv-SE" sz="800" dirty="0" smtClean="0"/>
              <a:t>PROTOTYPE DELIVERED</a:t>
            </a:r>
            <a:endParaRPr lang="en-US" sz="800" dirty="0"/>
          </a:p>
        </p:txBody>
      </p:sp>
      <p:sp>
        <p:nvSpPr>
          <p:cNvPr id="87" name="4-Point Star 86"/>
          <p:cNvSpPr/>
          <p:nvPr/>
        </p:nvSpPr>
        <p:spPr>
          <a:xfrm>
            <a:off x="3203848" y="4005064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699792" y="4293096"/>
            <a:ext cx="121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800" dirty="0" smtClean="0"/>
              <a:t>CPI/THALES AND L3 IOT </a:t>
            </a:r>
          </a:p>
          <a:p>
            <a:pPr algn="ctr"/>
            <a:r>
              <a:rPr lang="sv-SE" sz="800" dirty="0" smtClean="0"/>
              <a:t>PROTOTYPES DELIVERED</a:t>
            </a:r>
            <a:endParaRPr lang="en-US" sz="800" dirty="0"/>
          </a:p>
        </p:txBody>
      </p:sp>
      <p:sp>
        <p:nvSpPr>
          <p:cNvPr id="89" name="4-Point Star 88"/>
          <p:cNvSpPr/>
          <p:nvPr/>
        </p:nvSpPr>
        <p:spPr>
          <a:xfrm>
            <a:off x="3491880" y="2924944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4-Point Star 89"/>
          <p:cNvSpPr/>
          <p:nvPr/>
        </p:nvSpPr>
        <p:spPr>
          <a:xfrm>
            <a:off x="3779912" y="2924944"/>
            <a:ext cx="340338" cy="288032"/>
          </a:xfrm>
          <a:prstGeom prst="star4">
            <a:avLst>
              <a:gd name="adj" fmla="val 14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563888" y="321297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MB CM</a:t>
            </a:r>
          </a:p>
          <a:p>
            <a:pPr algn="ctr"/>
            <a:r>
              <a:rPr lang="sv-SE" sz="800" dirty="0" smtClean="0"/>
              <a:t>TESTING STARTS</a:t>
            </a:r>
            <a:endParaRPr lang="en-US" sz="800" dirty="0"/>
          </a:p>
        </p:txBody>
      </p:sp>
      <p:sp>
        <p:nvSpPr>
          <p:cNvPr id="96" name="4-Point Star 95"/>
          <p:cNvSpPr/>
          <p:nvPr/>
        </p:nvSpPr>
        <p:spPr>
          <a:xfrm>
            <a:off x="4283968" y="6021288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3707904" y="6165305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START RFQ COMMISIONING</a:t>
            </a:r>
            <a:endParaRPr lang="en-US" sz="800" dirty="0"/>
          </a:p>
        </p:txBody>
      </p:sp>
      <p:sp>
        <p:nvSpPr>
          <p:cNvPr id="79" name="4-Point Star 78"/>
          <p:cNvSpPr/>
          <p:nvPr/>
        </p:nvSpPr>
        <p:spPr>
          <a:xfrm>
            <a:off x="7596336" y="2924944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7380312" y="3212976"/>
            <a:ext cx="757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1-11 HB CM INSTALLED</a:t>
            </a:r>
          </a:p>
        </p:txBody>
      </p:sp>
      <p:sp>
        <p:nvSpPr>
          <p:cNvPr id="95" name="4-Point Star 94"/>
          <p:cNvSpPr/>
          <p:nvPr/>
        </p:nvSpPr>
        <p:spPr>
          <a:xfrm>
            <a:off x="8460432" y="2924944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8244408" y="3212976"/>
            <a:ext cx="731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12-21 HB CM INSTALLED</a:t>
            </a:r>
          </a:p>
        </p:txBody>
      </p:sp>
      <p:sp>
        <p:nvSpPr>
          <p:cNvPr id="108" name="4-Point Star 107"/>
          <p:cNvSpPr/>
          <p:nvPr/>
        </p:nvSpPr>
        <p:spPr>
          <a:xfrm>
            <a:off x="2843808" y="2924944"/>
            <a:ext cx="34033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4-Point Star 108"/>
          <p:cNvSpPr/>
          <p:nvPr/>
        </p:nvSpPr>
        <p:spPr>
          <a:xfrm>
            <a:off x="4716016" y="5085184"/>
            <a:ext cx="340338" cy="288032"/>
          </a:xfrm>
          <a:prstGeom prst="star4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4427984" y="5373216"/>
            <a:ext cx="877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CDS COMMISSIONED</a:t>
            </a:r>
            <a:endParaRPr lang="en-US" sz="800" dirty="0"/>
          </a:p>
        </p:txBody>
      </p:sp>
      <p:sp>
        <p:nvSpPr>
          <p:cNvPr id="115" name="4-Point Star 114"/>
          <p:cNvSpPr/>
          <p:nvPr/>
        </p:nvSpPr>
        <p:spPr>
          <a:xfrm>
            <a:off x="3707904" y="2060848"/>
            <a:ext cx="340338" cy="288032"/>
          </a:xfrm>
          <a:prstGeom prst="star4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3419872" y="220486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RFI ISRC &amp; LEBT </a:t>
            </a:r>
            <a:endParaRPr lang="en-US" sz="800" dirty="0"/>
          </a:p>
        </p:txBody>
      </p:sp>
      <p:sp>
        <p:nvSpPr>
          <p:cNvPr id="118" name="4-Point Star 117"/>
          <p:cNvSpPr/>
          <p:nvPr/>
        </p:nvSpPr>
        <p:spPr>
          <a:xfrm>
            <a:off x="4067944" y="2060848"/>
            <a:ext cx="340338" cy="288032"/>
          </a:xfrm>
          <a:prstGeom prst="star4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851920" y="234888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RFI </a:t>
            </a:r>
          </a:p>
          <a:p>
            <a:pPr algn="ctr"/>
            <a:r>
              <a:rPr lang="sv-SE" sz="800" dirty="0" smtClean="0"/>
              <a:t>RFQ </a:t>
            </a:r>
            <a:endParaRPr lang="en-US" sz="800" dirty="0"/>
          </a:p>
        </p:txBody>
      </p:sp>
      <p:sp>
        <p:nvSpPr>
          <p:cNvPr id="123" name="4-Point Star 122"/>
          <p:cNvSpPr/>
          <p:nvPr/>
        </p:nvSpPr>
        <p:spPr>
          <a:xfrm>
            <a:off x="3923928" y="2060848"/>
            <a:ext cx="340338" cy="288032"/>
          </a:xfrm>
          <a:prstGeom prst="star4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4139952" y="22768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RFI </a:t>
            </a:r>
          </a:p>
          <a:p>
            <a:pPr algn="ctr"/>
            <a:r>
              <a:rPr lang="sv-SE" sz="800" dirty="0" smtClean="0"/>
              <a:t>MEBT </a:t>
            </a:r>
            <a:endParaRPr lang="en-US" sz="800" dirty="0"/>
          </a:p>
        </p:txBody>
      </p:sp>
      <p:sp>
        <p:nvSpPr>
          <p:cNvPr id="126" name="4-Point Star 125"/>
          <p:cNvSpPr/>
          <p:nvPr/>
        </p:nvSpPr>
        <p:spPr>
          <a:xfrm>
            <a:off x="5148064" y="2060848"/>
            <a:ext cx="340338" cy="288032"/>
          </a:xfrm>
          <a:prstGeom prst="star4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5076056" y="234888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RFI </a:t>
            </a:r>
          </a:p>
          <a:p>
            <a:pPr algn="ctr"/>
            <a:r>
              <a:rPr lang="sv-SE" sz="800" dirty="0" smtClean="0"/>
              <a:t>DTL5 </a:t>
            </a:r>
            <a:endParaRPr lang="en-US" sz="800" dirty="0"/>
          </a:p>
        </p:txBody>
      </p:sp>
      <p:sp>
        <p:nvSpPr>
          <p:cNvPr id="1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592267"/>
            <a:ext cx="7056784" cy="365125"/>
          </a:xfrm>
        </p:spPr>
        <p:txBody>
          <a:bodyPr/>
          <a:lstStyle/>
          <a:p>
            <a:pPr algn="r"/>
            <a:r>
              <a:rPr lang="sv-SE" sz="1000" dirty="0" smtClean="0">
                <a:solidFill>
                  <a:srgbClr val="000000"/>
                </a:solidFill>
              </a:rPr>
              <a:t>Mats Lindroos, September 2016 TAC#14 Accelerator</a:t>
            </a:r>
            <a:endParaRPr lang="sv-SE" sz="1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Schedule – ACCSYS Project </a:t>
            </a:r>
          </a:p>
        </p:txBody>
      </p:sp>
    </p:spTree>
    <p:extLst>
      <p:ext uri="{BB962C8B-B14F-4D97-AF65-F5344CB8AC3E}">
        <p14:creationId xmlns:p14="http://schemas.microsoft.com/office/powerpoint/2010/main" val="10803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Construction Status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492896"/>
            <a:ext cx="5210552" cy="316835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365104"/>
            <a:ext cx="2016224" cy="201622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56792"/>
            <a:ext cx="2000982" cy="2004356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376243"/>
            <a:ext cx="7056784" cy="365125"/>
          </a:xfrm>
        </p:spPr>
        <p:txBody>
          <a:bodyPr/>
          <a:lstStyle/>
          <a:p>
            <a:pPr algn="r"/>
            <a:r>
              <a:rPr lang="sv-SE" sz="1000" dirty="0" smtClean="0">
                <a:solidFill>
                  <a:srgbClr val="000000"/>
                </a:solidFill>
              </a:rPr>
              <a:t>Mats Lindroos, September 2016 TAC#14 Accelerator</a:t>
            </a:r>
            <a:endParaRPr lang="sv-SE" sz="1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916832"/>
            <a:ext cx="166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Klystron Gallery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5949280"/>
            <a:ext cx="196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Accelerator Tunnel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1900083" y="3561148"/>
            <a:ext cx="2023845" cy="87596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5148064" y="4509120"/>
            <a:ext cx="1440160" cy="86409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30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</a:t>
            </a:r>
            <a:r>
              <a:rPr lang="en-US" dirty="0" smtClean="0"/>
              <a:t>Schedule Overview</a:t>
            </a:r>
            <a:endParaRPr lang="en-US" dirty="0"/>
          </a:p>
        </p:txBody>
      </p:sp>
      <p:pic>
        <p:nvPicPr>
          <p:cNvPr id="5" name="Content Placeholder 4" descr="Accelerator Installation Plan in-Work 2016092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57" r="-14257"/>
          <a:stretch>
            <a:fillRect/>
          </a:stretch>
        </p:blipFill>
        <p:spPr>
          <a:xfrm>
            <a:off x="-468560" y="1456184"/>
            <a:ext cx="10002897" cy="55012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6" name="Oval 5"/>
          <p:cNvSpPr/>
          <p:nvPr/>
        </p:nvSpPr>
        <p:spPr>
          <a:xfrm>
            <a:off x="6948264" y="4653136"/>
            <a:ext cx="432048" cy="288032"/>
          </a:xfrm>
          <a:prstGeom prst="ellipse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12360" y="5661248"/>
            <a:ext cx="432048" cy="288032"/>
          </a:xfrm>
          <a:prstGeom prst="ellipse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7544" y="2132856"/>
            <a:ext cx="0" cy="3960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99592" y="1844824"/>
            <a:ext cx="73448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7904" y="147549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Tunnel length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2517" y="4001069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23477" y="471585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DMPL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400" y="5373216"/>
            <a:ext cx="55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A2T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657633"/>
              </p:ext>
            </p:extLst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 regarding the Gamma Blockers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r>
                        <a:rPr lang="en-US" dirty="0" err="1" smtClean="0"/>
                        <a:t>ñigo</a:t>
                      </a:r>
                      <a:r>
                        <a:rPr lang="en-US" dirty="0" smtClean="0"/>
                        <a:t> Alonso Fernandez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Unit manager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Stephen Molloy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Integration Section Leader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Lali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Tchelidze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Accelerator</a:t>
                      </a:r>
                      <a:r>
                        <a:rPr lang="en-US" baseline="0" dirty="0" smtClean="0"/>
                        <a:t> Safety Group Leader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Timo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Korhonen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ICS Chief Engineer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Daniel </a:t>
                      </a:r>
                      <a:r>
                        <a:rPr lang="en-US" dirty="0" err="1" smtClean="0"/>
                        <a:t>Piso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ICS Hardware Integration Group Leader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Annika </a:t>
                      </a:r>
                      <a:r>
                        <a:rPr lang="en-US" dirty="0" err="1" smtClean="0"/>
                        <a:t>Nordt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Protection Group Leader (MPS)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Stuart Birch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Fabio </a:t>
                      </a:r>
                      <a:r>
                        <a:rPr lang="en-US" dirty="0" err="1" smtClean="0"/>
                        <a:t>Ravelli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Vacuum Engineer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Edgar </a:t>
                      </a:r>
                      <a:r>
                        <a:rPr lang="en-US" dirty="0" err="1" smtClean="0"/>
                        <a:t>Sargsyan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 Planning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Nick </a:t>
                      </a:r>
                      <a:r>
                        <a:rPr lang="en-US" dirty="0" err="1" smtClean="0"/>
                        <a:t>Gazis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 to Conventional Facilities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Fabien 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Survey and Alignment Group Leader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25199"/>
      </p:ext>
    </p:extLst>
  </p:cSld>
  <p:clrMapOvr>
    <a:masterClrMapping/>
  </p:clrMapOvr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304B92AB-78BC-4C78-8451-6C93EA327D00}" vid="{09D1907C-5BBC-45D0-9EBC-8615AFB12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2418</TotalTime>
  <Words>696</Words>
  <Application>Microsoft Macintosh PowerPoint</Application>
  <PresentationFormat>On-screen Show (4:3)</PresentationFormat>
  <Paragraphs>226</Paragraphs>
  <Slides>9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Chess Core Powerpoint</vt:lpstr>
      <vt:lpstr>Gamma Blockers Kick-off Meeting High level project overview &amp; schedule</vt:lpstr>
      <vt:lpstr>Outline</vt:lpstr>
      <vt:lpstr>Accelerator Overview</vt:lpstr>
      <vt:lpstr>Accelerator Collaboration</vt:lpstr>
      <vt:lpstr>In-Kind Project Turned Into In-House Project</vt:lpstr>
      <vt:lpstr>High Level Schedule – ACCSYS Project </vt:lpstr>
      <vt:lpstr>Civil Construction Status</vt:lpstr>
      <vt:lpstr>Installation Schedule Overview</vt:lpstr>
      <vt:lpstr>Team Members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ESS User</cp:lastModifiedBy>
  <cp:revision>23</cp:revision>
  <dcterms:created xsi:type="dcterms:W3CDTF">2013-10-29T16:05:10Z</dcterms:created>
  <dcterms:modified xsi:type="dcterms:W3CDTF">2016-11-09T01:13:11Z</dcterms:modified>
</cp:coreProperties>
</file>