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468" r:id="rId2"/>
    <p:sldId id="537" r:id="rId3"/>
    <p:sldId id="538" r:id="rId4"/>
    <p:sldId id="540" r:id="rId5"/>
    <p:sldId id="539" r:id="rId6"/>
    <p:sldId id="541" r:id="rId7"/>
    <p:sldId id="542" r:id="rId8"/>
    <p:sldId id="544"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A17"/>
    <a:srgbClr val="FF0000"/>
    <a:srgbClr val="FFFFFF"/>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9125" autoAdjust="0"/>
  </p:normalViewPr>
  <p:slideViewPr>
    <p:cSldViewPr>
      <p:cViewPr varScale="1">
        <p:scale>
          <a:sx n="94" d="100"/>
          <a:sy n="94" d="100"/>
        </p:scale>
        <p:origin x="-1432"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08/11/16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08/11/16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08/11/16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08/11/16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08/11/16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08/11/16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1800200"/>
          </a:xfrm>
        </p:spPr>
        <p:txBody>
          <a:bodyPr>
            <a:normAutofit fontScale="90000"/>
          </a:bodyPr>
          <a:lstStyle/>
          <a:p>
            <a:pPr algn="ctr"/>
            <a:r>
              <a:rPr lang="en-GB" sz="4000" dirty="0" smtClean="0"/>
              <a:t>Considerations for Gamma Blocker design</a:t>
            </a:r>
            <a:br>
              <a:rPr lang="en-GB" sz="4000" dirty="0" smtClean="0"/>
            </a:br>
            <a:r>
              <a:rPr lang="en-GB" sz="4000" dirty="0" smtClean="0"/>
              <a:t>related to </a:t>
            </a:r>
            <a:r>
              <a:rPr lang="en-GB" sz="4000" dirty="0" smtClean="0"/>
              <a:t>radiation safety</a:t>
            </a:r>
            <a:endParaRPr lang="en-GB" sz="4000" dirty="0"/>
          </a:p>
        </p:txBody>
      </p:sp>
      <p:sp>
        <p:nvSpPr>
          <p:cNvPr id="3" name="Subtitle 2"/>
          <p:cNvSpPr>
            <a:spLocks noGrp="1"/>
          </p:cNvSpPr>
          <p:nvPr>
            <p:ph type="subTitle" idx="1"/>
          </p:nvPr>
        </p:nvSpPr>
        <p:spPr>
          <a:xfrm>
            <a:off x="611560" y="3501008"/>
            <a:ext cx="7776864" cy="838944"/>
          </a:xfrm>
        </p:spPr>
        <p:txBody>
          <a:bodyPr>
            <a:noAutofit/>
          </a:bodyPr>
          <a:lstStyle/>
          <a:p>
            <a:r>
              <a:rPr lang="sv-SE" sz="2000" dirty="0" smtClean="0">
                <a:solidFill>
                  <a:schemeClr val="bg1"/>
                </a:solidFill>
              </a:rPr>
              <a:t>Lali </a:t>
            </a:r>
            <a:r>
              <a:rPr lang="sv-SE" sz="2000" dirty="0" smtClean="0">
                <a:solidFill>
                  <a:schemeClr val="bg1"/>
                </a:solidFill>
              </a:rPr>
              <a:t>Tchelidze</a:t>
            </a:r>
          </a:p>
          <a:p>
            <a:r>
              <a:rPr lang="sv-SE" sz="2000" dirty="0" smtClean="0">
                <a:solidFill>
                  <a:schemeClr val="bg1"/>
                </a:solidFill>
              </a:rPr>
              <a:t>Group </a:t>
            </a:r>
            <a:r>
              <a:rPr lang="sv-SE" sz="2000" dirty="0" err="1" smtClean="0">
                <a:solidFill>
                  <a:schemeClr val="bg1"/>
                </a:solidFill>
              </a:rPr>
              <a:t>leader</a:t>
            </a:r>
            <a:endParaRPr lang="sv-SE" sz="2000" dirty="0" smtClean="0">
              <a:solidFill>
                <a:schemeClr val="bg1"/>
              </a:solidFill>
            </a:endParaRPr>
          </a:p>
          <a:p>
            <a:endParaRPr lang="sv-SE" sz="2000" dirty="0" smtClean="0">
              <a:solidFill>
                <a:schemeClr val="bg1"/>
              </a:solidFill>
            </a:endParaRPr>
          </a:p>
          <a:p>
            <a:endParaRPr lang="sv-SE" sz="2000" dirty="0">
              <a:solidFill>
                <a:schemeClr val="bg1"/>
              </a:solidFill>
            </a:endParaRPr>
          </a:p>
          <a:p>
            <a:r>
              <a:rPr lang="en-US" sz="2000" dirty="0" smtClean="0">
                <a:solidFill>
                  <a:schemeClr val="bg1"/>
                </a:solidFill>
              </a:rPr>
              <a:t>AD </a:t>
            </a:r>
            <a:r>
              <a:rPr lang="en-US" sz="2000" dirty="0" smtClean="0">
                <a:solidFill>
                  <a:schemeClr val="bg1"/>
                </a:solidFill>
              </a:rPr>
              <a:t>Safety and RAMI </a:t>
            </a:r>
            <a:r>
              <a:rPr lang="en-US" sz="2000" dirty="0" smtClean="0">
                <a:solidFill>
                  <a:schemeClr val="bg1"/>
                </a:solidFill>
              </a:rPr>
              <a:t>Group</a:t>
            </a:r>
            <a:endParaRPr lang="sv-SE" sz="2000" dirty="0">
              <a:solidFill>
                <a:schemeClr val="bg1"/>
              </a:solidFill>
            </a:endParaRPr>
          </a:p>
          <a:p>
            <a:r>
              <a:rPr lang="sv-SE" sz="2000" dirty="0" smtClean="0">
                <a:solidFill>
                  <a:schemeClr val="bg1"/>
                </a:solidFill>
              </a:rPr>
              <a:t>November </a:t>
            </a:r>
            <a:r>
              <a:rPr lang="sv-SE" sz="2000" dirty="0" smtClean="0">
                <a:solidFill>
                  <a:schemeClr val="bg1"/>
                </a:solidFill>
              </a:rPr>
              <a:t>9, </a:t>
            </a:r>
            <a:r>
              <a:rPr lang="sv-SE" sz="2000" dirty="0" smtClean="0">
                <a:solidFill>
                  <a:schemeClr val="bg1"/>
                </a:solidFill>
              </a:rPr>
              <a:t>2016</a:t>
            </a:r>
            <a:endParaRPr lang="sv-SE" sz="2000" i="1" dirty="0" smtClean="0">
              <a:solidFill>
                <a:schemeClr val="bg1"/>
              </a:solidFill>
            </a:endParaRPr>
          </a:p>
          <a:p>
            <a:endParaRPr lang="sv-SE" sz="2000" dirty="0" smtClean="0">
              <a:solidFill>
                <a:schemeClr val="bg1"/>
              </a:solidFill>
            </a:endParaRPr>
          </a:p>
        </p:txBody>
      </p:sp>
    </p:spTree>
    <p:extLst>
      <p:ext uri="{BB962C8B-B14F-4D97-AF65-F5344CB8AC3E}">
        <p14:creationId xmlns:p14="http://schemas.microsoft.com/office/powerpoint/2010/main" val="15179938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0000"/>
                </a:solidFill>
              </a:rPr>
              <a:t>Hands-on maintenance conditions</a:t>
            </a:r>
          </a:p>
          <a:p>
            <a:endParaRPr lang="en-US" dirty="0" smtClean="0">
              <a:solidFill>
                <a:srgbClr val="000000"/>
              </a:solidFill>
            </a:endParaRPr>
          </a:p>
          <a:p>
            <a:r>
              <a:rPr lang="en-US" dirty="0">
                <a:solidFill>
                  <a:schemeClr val="tx1"/>
                </a:solidFill>
              </a:rPr>
              <a:t>ESS Procedure for designing shielding for </a:t>
            </a:r>
            <a:r>
              <a:rPr lang="en-US" dirty="0" smtClean="0">
                <a:solidFill>
                  <a:schemeClr val="tx1"/>
                </a:solidFill>
              </a:rPr>
              <a:t>safety</a:t>
            </a:r>
          </a:p>
          <a:p>
            <a:endParaRPr lang="en-US" dirty="0" smtClean="0">
              <a:solidFill>
                <a:schemeClr val="tx1"/>
              </a:solidFill>
            </a:endParaRPr>
          </a:p>
          <a:p>
            <a:r>
              <a:rPr lang="en-US" dirty="0" smtClean="0">
                <a:solidFill>
                  <a:srgbClr val="000000"/>
                </a:solidFill>
              </a:rPr>
              <a:t>FTD conversion factors</a:t>
            </a:r>
          </a:p>
          <a:p>
            <a:endParaRPr lang="en-US" dirty="0" smtClean="0">
              <a:solidFill>
                <a:srgbClr val="000000"/>
              </a:solidFill>
            </a:endParaRPr>
          </a:p>
          <a:p>
            <a:r>
              <a:rPr lang="en-US" dirty="0" smtClean="0">
                <a:solidFill>
                  <a:srgbClr val="000000"/>
                </a:solidFill>
              </a:rPr>
              <a:t>Report review procedure</a:t>
            </a:r>
          </a:p>
          <a:p>
            <a:endParaRPr lang="en-US" dirty="0" smtClean="0">
              <a:solidFill>
                <a:srgbClr val="000000"/>
              </a:solidFill>
            </a:endParaRPr>
          </a:p>
          <a:p>
            <a:r>
              <a:rPr lang="en-US" dirty="0" smtClean="0">
                <a:solidFill>
                  <a:srgbClr val="000000"/>
                </a:solidFill>
              </a:rPr>
              <a:t>Additional requirements from safety point of view</a:t>
            </a:r>
          </a:p>
          <a:p>
            <a:pPr marL="0" indent="0">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288432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Hands-on maintenance conditions</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ESS-0008351 – was defined mainly to support determination of normal operational beam loss limit</a:t>
            </a:r>
          </a:p>
          <a:p>
            <a:r>
              <a:rPr lang="en-US" dirty="0" smtClean="0">
                <a:solidFill>
                  <a:srgbClr val="000000"/>
                </a:solidFill>
              </a:rPr>
              <a:t>Can be interpreted in various ways</a:t>
            </a:r>
          </a:p>
          <a:p>
            <a:r>
              <a:rPr lang="en-US" dirty="0" smtClean="0">
                <a:solidFill>
                  <a:srgbClr val="000000"/>
                </a:solidFill>
              </a:rPr>
              <a:t>Mentions couple values at various distances from a proton beam center-line</a:t>
            </a:r>
          </a:p>
          <a:p>
            <a:pPr marL="457200" lvl="1" indent="0">
              <a:buNone/>
            </a:pPr>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276560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Hands-on maintenance conditions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0000"/>
                </a:solidFill>
              </a:rPr>
              <a:t>Recommendation is to consider the following as design criteria:</a:t>
            </a:r>
          </a:p>
          <a:p>
            <a:r>
              <a:rPr lang="en-US" dirty="0" smtClean="0">
                <a:solidFill>
                  <a:srgbClr val="000000"/>
                </a:solidFill>
              </a:rPr>
              <a:t>For gamma blocker in the line of target: 100 μSv/h on contact for 5 </a:t>
            </a:r>
            <a:r>
              <a:rPr lang="en-US" dirty="0">
                <a:solidFill>
                  <a:srgbClr val="000000"/>
                </a:solidFill>
              </a:rPr>
              <a:t>years of irradiation of </a:t>
            </a:r>
            <a:r>
              <a:rPr lang="en-US" dirty="0" smtClean="0">
                <a:solidFill>
                  <a:srgbClr val="000000"/>
                </a:solidFill>
              </a:rPr>
              <a:t>target (max 2 GeV, 5 MW beam) </a:t>
            </a:r>
            <a:r>
              <a:rPr lang="en-US" dirty="0">
                <a:solidFill>
                  <a:srgbClr val="000000"/>
                </a:solidFill>
              </a:rPr>
              <a:t>and no cool-</a:t>
            </a:r>
            <a:r>
              <a:rPr lang="en-US" dirty="0" smtClean="0">
                <a:solidFill>
                  <a:srgbClr val="000000"/>
                </a:solidFill>
              </a:rPr>
              <a:t>down</a:t>
            </a:r>
          </a:p>
          <a:p>
            <a:r>
              <a:rPr lang="en-US" dirty="0" smtClean="0">
                <a:solidFill>
                  <a:srgbClr val="000000"/>
                </a:solidFill>
              </a:rPr>
              <a:t>For gamma blocker in the line of beam dump: 100 </a:t>
            </a:r>
            <a:r>
              <a:rPr lang="en-US" dirty="0">
                <a:solidFill>
                  <a:srgbClr val="000000"/>
                </a:solidFill>
              </a:rPr>
              <a:t>μSv/h on </a:t>
            </a:r>
            <a:r>
              <a:rPr lang="en-US" dirty="0" smtClean="0">
                <a:solidFill>
                  <a:srgbClr val="000000"/>
                </a:solidFill>
              </a:rPr>
              <a:t>contact for xx years of irradiation of beam dump (max 2 GeV, 12 kW beam) and no cool-down</a:t>
            </a:r>
            <a:endParaRPr lang="en-US" dirty="0">
              <a:solidFill>
                <a:srgbClr val="000000"/>
              </a:solidFill>
            </a:endParaRPr>
          </a:p>
          <a:p>
            <a:endParaRPr lang="en-US" dirty="0" smtClean="0">
              <a:solidFill>
                <a:srgbClr val="000000"/>
              </a:solidFill>
            </a:endParaRPr>
          </a:p>
          <a:p>
            <a:r>
              <a:rPr lang="en-US" dirty="0" smtClean="0">
                <a:solidFill>
                  <a:srgbClr val="000000"/>
                </a:solidFill>
              </a:rPr>
              <a:t>Please, provide residual dose rate maps for 0, 1 hour, 4 hours and 1 month of target cool-down times</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343573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activation data</a:t>
            </a:r>
            <a:endParaRPr lang="en-US" dirty="0"/>
          </a:p>
        </p:txBody>
      </p:sp>
      <p:sp>
        <p:nvSpPr>
          <p:cNvPr id="3" name="Content Placeholder 2"/>
          <p:cNvSpPr>
            <a:spLocks noGrp="1"/>
          </p:cNvSpPr>
          <p:nvPr>
            <p:ph idx="1"/>
          </p:nvPr>
        </p:nvSpPr>
        <p:spPr>
          <a:xfrm>
            <a:off x="323528" y="1700808"/>
            <a:ext cx="3394720" cy="3484984"/>
          </a:xfrm>
        </p:spPr>
        <p:txBody>
          <a:bodyPr>
            <a:normAutofit fontScale="85000" lnSpcReduction="10000"/>
          </a:bodyPr>
          <a:lstStyle/>
          <a:p>
            <a:r>
              <a:rPr lang="en-US" dirty="0" smtClean="0">
                <a:solidFill>
                  <a:srgbClr val="000000"/>
                </a:solidFill>
              </a:rPr>
              <a:t>The following data can be provided to support gamma blocker design</a:t>
            </a:r>
          </a:p>
          <a:p>
            <a:pPr lvl="1"/>
            <a:r>
              <a:rPr lang="en-US" dirty="0">
                <a:solidFill>
                  <a:srgbClr val="000000"/>
                </a:solidFill>
              </a:rPr>
              <a:t>Inventory in ESS target after 5 years of irradiation and various cool-down times ESS-0048608</a:t>
            </a:r>
          </a:p>
          <a:p>
            <a:pPr lvl="1"/>
            <a:r>
              <a:rPr lang="en-US" dirty="0">
                <a:solidFill>
                  <a:srgbClr val="000000"/>
                </a:solidFill>
              </a:rPr>
              <a:t>Inventory in ESS tuning beam dump (ASCII file</a:t>
            </a:r>
            <a:r>
              <a:rPr lang="en-US" dirty="0" smtClean="0">
                <a:solidFill>
                  <a:srgbClr val="000000"/>
                </a:solidFill>
              </a:rPr>
              <a:t>)</a:t>
            </a:r>
            <a:endParaRPr lang="en-US" dirty="0">
              <a:solidFill>
                <a:srgbClr val="000000"/>
              </a:solidFill>
            </a:endParaRPr>
          </a:p>
          <a:p>
            <a:pPr lvl="1"/>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pic>
        <p:nvPicPr>
          <p:cNvPr id="5" name="Picture 4" descr="Screen Shot 2016-11-08 at 21.44.25.png"/>
          <p:cNvPicPr>
            <a:picLocks noChangeAspect="1"/>
          </p:cNvPicPr>
          <p:nvPr/>
        </p:nvPicPr>
        <p:blipFill rotWithShape="1">
          <a:blip r:embed="rId2">
            <a:extLst>
              <a:ext uri="{28A0092B-C50C-407E-A947-70E740481C1C}">
                <a14:useLocalDpi xmlns:a14="http://schemas.microsoft.com/office/drawing/2010/main" val="0"/>
              </a:ext>
            </a:extLst>
          </a:blip>
          <a:srcRect l="4929" r="3674"/>
          <a:stretch/>
        </p:blipFill>
        <p:spPr>
          <a:xfrm>
            <a:off x="3768729" y="1484784"/>
            <a:ext cx="5375272" cy="3374976"/>
          </a:xfrm>
          <a:prstGeom prst="rect">
            <a:avLst/>
          </a:prstGeom>
        </p:spPr>
      </p:pic>
      <p:sp>
        <p:nvSpPr>
          <p:cNvPr id="6" name="TextBox 5"/>
          <p:cNvSpPr txBox="1"/>
          <p:nvPr/>
        </p:nvSpPr>
        <p:spPr>
          <a:xfrm>
            <a:off x="467544" y="5301208"/>
            <a:ext cx="8208912" cy="830997"/>
          </a:xfrm>
          <a:prstGeom prst="rect">
            <a:avLst/>
          </a:prstGeom>
          <a:noFill/>
        </p:spPr>
        <p:txBody>
          <a:bodyPr wrap="square" rtlCol="0">
            <a:spAutoFit/>
          </a:bodyPr>
          <a:lstStyle/>
          <a:p>
            <a:pPr marL="342900" indent="-342900">
              <a:buFont typeface="Arial"/>
              <a:buChar char="•"/>
            </a:pPr>
            <a:r>
              <a:rPr lang="en-US" sz="2400" dirty="0">
                <a:solidFill>
                  <a:srgbClr val="000000"/>
                </a:solidFill>
              </a:rPr>
              <a:t>It is highly recommended that this data is used, since these are validated and approved calculations</a:t>
            </a:r>
            <a:endParaRPr lang="en-US" sz="2400" dirty="0"/>
          </a:p>
        </p:txBody>
      </p:sp>
    </p:spTree>
    <p:extLst>
      <p:ext uri="{BB962C8B-B14F-4D97-AF65-F5344CB8AC3E}">
        <p14:creationId xmlns:p14="http://schemas.microsoft.com/office/powerpoint/2010/main" val="400789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Shielding design procedure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solidFill>
              </a:rPr>
              <a:t>ESS Procedure for designing shielding for </a:t>
            </a:r>
            <a:r>
              <a:rPr lang="en-US" dirty="0" smtClean="0">
                <a:solidFill>
                  <a:schemeClr val="tx1"/>
                </a:solidFill>
              </a:rPr>
              <a:t>safety can be found in ESS-0019931</a:t>
            </a:r>
            <a:endParaRPr lang="en-US" dirty="0" smtClean="0"/>
          </a:p>
          <a:p>
            <a:r>
              <a:rPr lang="en-US" dirty="0" smtClean="0">
                <a:solidFill>
                  <a:schemeClr val="tx1"/>
                </a:solidFill>
              </a:rPr>
              <a:t>It is mandatory to follow the procedure for all shielding design, including GB design</a:t>
            </a:r>
          </a:p>
          <a:p>
            <a:endParaRPr lang="en-US" dirty="0">
              <a:solidFill>
                <a:schemeClr val="tx1"/>
              </a:solidFill>
            </a:endParaRPr>
          </a:p>
          <a:p>
            <a:r>
              <a:rPr lang="en-US" dirty="0" smtClean="0">
                <a:solidFill>
                  <a:schemeClr val="tx1"/>
                </a:solidFill>
              </a:rPr>
              <a:t>Flux-to-dose conversion factors (see ESS-0019931)</a:t>
            </a:r>
          </a:p>
          <a:p>
            <a:r>
              <a:rPr lang="en-US" dirty="0" smtClean="0">
                <a:solidFill>
                  <a:schemeClr val="tx1"/>
                </a:solidFill>
              </a:rPr>
              <a:t>Review process</a:t>
            </a:r>
          </a:p>
          <a:p>
            <a:pPr lvl="1"/>
            <a:r>
              <a:rPr lang="en-US" dirty="0" smtClean="0">
                <a:solidFill>
                  <a:schemeClr val="tx1"/>
                </a:solidFill>
              </a:rPr>
              <a:t>Report needs to be reviewed by a MC expert</a:t>
            </a:r>
          </a:p>
          <a:p>
            <a:pPr lvl="1"/>
            <a:r>
              <a:rPr lang="en-US" dirty="0" smtClean="0">
                <a:solidFill>
                  <a:schemeClr val="tx1"/>
                </a:solidFill>
              </a:rPr>
              <a:t>Report needs to be approved by ESS Shield Design Coordinator and head of ESH division</a:t>
            </a: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263677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rPr>
              <a:t>Additional </a:t>
            </a:r>
            <a:r>
              <a:rPr lang="en-US" dirty="0" smtClean="0">
                <a:solidFill>
                  <a:srgbClr val="000000"/>
                </a:solidFill>
              </a:rPr>
              <a:t>requirements</a:t>
            </a:r>
            <a:endParaRPr lang="en-US" dirty="0"/>
          </a:p>
        </p:txBody>
      </p:sp>
      <p:sp>
        <p:nvSpPr>
          <p:cNvPr id="3" name="Content Placeholder 2"/>
          <p:cNvSpPr>
            <a:spLocks noGrp="1"/>
          </p:cNvSpPr>
          <p:nvPr>
            <p:ph idx="1"/>
          </p:nvPr>
        </p:nvSpPr>
        <p:spPr/>
        <p:txBody>
          <a:bodyPr>
            <a:normAutofit/>
          </a:bodyPr>
          <a:lstStyle/>
          <a:p>
            <a:r>
              <a:rPr lang="en-US" dirty="0">
                <a:solidFill>
                  <a:srgbClr val="000000"/>
                </a:solidFill>
              </a:rPr>
              <a:t>Additional requirements from safety point of </a:t>
            </a:r>
            <a:r>
              <a:rPr lang="en-US" dirty="0" smtClean="0">
                <a:solidFill>
                  <a:srgbClr val="000000"/>
                </a:solidFill>
              </a:rPr>
              <a:t>view:</a:t>
            </a:r>
          </a:p>
          <a:p>
            <a:pPr marL="0" indent="0">
              <a:buNone/>
            </a:pPr>
            <a:endParaRPr lang="en-US" dirty="0">
              <a:solidFill>
                <a:srgbClr val="000000"/>
              </a:solidFill>
            </a:endParaRPr>
          </a:p>
          <a:p>
            <a:r>
              <a:rPr lang="en-US" dirty="0" smtClean="0">
                <a:solidFill>
                  <a:srgbClr val="000000"/>
                </a:solidFill>
              </a:rPr>
              <a:t>Provide a h</a:t>
            </a:r>
            <a:r>
              <a:rPr lang="en-GB" dirty="0" err="1" smtClean="0">
                <a:solidFill>
                  <a:srgbClr val="000000"/>
                </a:solidFill>
              </a:rPr>
              <a:t>azard</a:t>
            </a:r>
            <a:r>
              <a:rPr lang="en-GB" dirty="0" smtClean="0">
                <a:solidFill>
                  <a:srgbClr val="000000"/>
                </a:solidFill>
              </a:rPr>
              <a:t> </a:t>
            </a:r>
            <a:r>
              <a:rPr lang="en-GB" dirty="0">
                <a:solidFill>
                  <a:srgbClr val="000000"/>
                </a:solidFill>
              </a:rPr>
              <a:t>analysis </a:t>
            </a:r>
            <a:r>
              <a:rPr lang="en-GB" dirty="0" smtClean="0">
                <a:solidFill>
                  <a:srgbClr val="000000"/>
                </a:solidFill>
              </a:rPr>
              <a:t>report - a </a:t>
            </a:r>
            <a:r>
              <a:rPr lang="en-GB" dirty="0">
                <a:solidFill>
                  <a:srgbClr val="000000"/>
                </a:solidFill>
              </a:rPr>
              <a:t>report including identified hazards and evaluation of the likelihood of incidents occurring during operation and maintenance and severity of potential consequences on personnel, as well as the list of control measures). Examples of hazard analysis studies can be made available upon request. </a:t>
            </a:r>
            <a:endParaRPr lang="en-US" dirty="0">
              <a:solidFill>
                <a:srgbClr val="000000"/>
              </a:solidFill>
            </a:endParaRPr>
          </a:p>
          <a:p>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3077669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freds render_board meet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19185"/>
            <a:ext cx="9168660" cy="6544606"/>
          </a:xfrm>
          <a:prstGeom prst="rect">
            <a:avLst/>
          </a:prstGeom>
        </p:spPr>
      </p:pic>
      <p:sp>
        <p:nvSpPr>
          <p:cNvPr id="6" name="Rectangle 9"/>
          <p:cNvSpPr>
            <a:spLocks/>
          </p:cNvSpPr>
          <p:nvPr/>
        </p:nvSpPr>
        <p:spPr bwMode="auto">
          <a:xfrm>
            <a:off x="3563888" y="6237312"/>
            <a:ext cx="2160240" cy="59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57752" bIns="0"/>
          <a:lstStyle/>
          <a:p>
            <a:pPr marL="57106" algn="r"/>
            <a:r>
              <a:rPr lang="en-US" sz="3200" dirty="0" smtClean="0">
                <a:solidFill>
                  <a:srgbClr val="005A7C"/>
                </a:solidFill>
                <a:latin typeface="Arial"/>
                <a:ea typeface="ＭＳ Ｐゴシック" charset="0"/>
                <a:cs typeface="Arial"/>
                <a:sym typeface="Helvetica" charset="0"/>
              </a:rPr>
              <a:t>Thank you!</a:t>
            </a:r>
            <a:endParaRPr lang="en-US" sz="3200" dirty="0">
              <a:solidFill>
                <a:srgbClr val="005A7C"/>
              </a:solidFill>
              <a:latin typeface="Arial"/>
              <a:ea typeface="ＭＳ Ｐゴシック" charset="0"/>
              <a:cs typeface="Arial"/>
              <a:sym typeface="Helvetica" charset="0"/>
            </a:endParaRPr>
          </a:p>
        </p:txBody>
      </p:sp>
      <p:pic>
        <p:nvPicPr>
          <p:cNvPr id="1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16632"/>
            <a:ext cx="1735890" cy="915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a:tailEnd/>
              </a14:hiddenLine>
            </a:ext>
          </a:extLst>
        </p:spPr>
      </p:pic>
    </p:spTree>
    <p:extLst>
      <p:ext uri="{BB962C8B-B14F-4D97-AF65-F5344CB8AC3E}">
        <p14:creationId xmlns:p14="http://schemas.microsoft.com/office/powerpoint/2010/main" val="220425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28640</TotalTime>
  <Words>387</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Considerations for Gamma Blocker design related to radiation safety</vt:lpstr>
      <vt:lpstr>Overview</vt:lpstr>
      <vt:lpstr>Hands-on maintenance conditions</vt:lpstr>
      <vt:lpstr>Hands-on maintenance conditions</vt:lpstr>
      <vt:lpstr>Target activation data</vt:lpstr>
      <vt:lpstr>Shielding design procedure</vt:lpstr>
      <vt:lpstr>Additional requirements</vt:lpstr>
      <vt:lpstr>PowerPoint Presentation</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Lali Tchelidze</cp:lastModifiedBy>
  <cp:revision>2033</cp:revision>
  <cp:lastPrinted>2016-01-28T09:44:48Z</cp:lastPrinted>
  <dcterms:created xsi:type="dcterms:W3CDTF">2013-10-29T16:05:10Z</dcterms:created>
  <dcterms:modified xsi:type="dcterms:W3CDTF">2016-11-08T20:56:34Z</dcterms:modified>
</cp:coreProperties>
</file>