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56" r:id="rId2"/>
    <p:sldId id="263" r:id="rId3"/>
    <p:sldId id="260" r:id="rId4"/>
    <p:sldId id="257" r:id="rId5"/>
    <p:sldId id="262" r:id="rId6"/>
    <p:sldId id="266" r:id="rId7"/>
    <p:sldId id="259" r:id="rId8"/>
    <p:sldId id="258" r:id="rId9"/>
    <p:sldId id="261" r:id="rId10"/>
    <p:sldId id="264" r:id="rId11"/>
    <p:sldId id="265" r:id="rId12"/>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4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5" autoAdjust="0"/>
    <p:restoredTop sz="82173" autoAdjust="0"/>
  </p:normalViewPr>
  <p:slideViewPr>
    <p:cSldViewPr>
      <p:cViewPr varScale="1">
        <p:scale>
          <a:sx n="85" d="100"/>
          <a:sy n="85" d="100"/>
        </p:scale>
        <p:origin x="-1760" y="-10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9F57FC-B3FF-4DF2-9417-962901C07B3B}" type="datetimeFigureOut">
              <a:rPr lang="sv-SE" smtClean="0"/>
              <a:t>08/11/16</a:t>
            </a:fld>
            <a:endParaRPr lang="sv-SE"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1A53A7-64CD-4D0E-AAE8-1AC9C79D7085}" type="slidenum">
              <a:rPr lang="sv-SE" smtClean="0"/>
              <a:t>‹#›</a:t>
            </a:fld>
            <a:endParaRPr lang="sv-SE" dirty="0"/>
          </a:p>
        </p:txBody>
      </p:sp>
    </p:spTree>
    <p:extLst>
      <p:ext uri="{BB962C8B-B14F-4D97-AF65-F5344CB8AC3E}">
        <p14:creationId xmlns:p14="http://schemas.microsoft.com/office/powerpoint/2010/main" val="1284655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Other means of minimizing the </a:t>
            </a:r>
            <a:r>
              <a:rPr lang="en-US" dirty="0" err="1" smtClean="0"/>
              <a:t>backshine</a:t>
            </a:r>
            <a:r>
              <a:rPr lang="en-US" dirty="0" smtClean="0"/>
              <a:t> radiation during maintenance would be: the reduction of the source's strength (this is given by the irradiation and cooling times), the reduction of exposure times (determined by the maintenance procedures), or increasing the separation between source and workers/components (not possible, set by the lattice design).</a:t>
            </a:r>
          </a:p>
          <a:p>
            <a:pPr marL="0" indent="0">
              <a:buNone/>
            </a:pPr>
            <a:endParaRPr lang="en-US" dirty="0" smtClean="0"/>
          </a:p>
          <a:p>
            <a:pPr marL="0" indent="0">
              <a:buNone/>
            </a:pPr>
            <a:r>
              <a:rPr lang="en-US" dirty="0" smtClean="0"/>
              <a:t>An improper design could actually make the situation worse, if the radiation coming from the target/dump interacts with the gamma blocker core material and creates secondary radiation that could be absorbed more readily by the workers (any gamma blocker will increase the dose rate in the tunnel by creating a new transverse radiation field).</a:t>
            </a:r>
          </a:p>
        </p:txBody>
      </p:sp>
      <p:sp>
        <p:nvSpPr>
          <p:cNvPr id="4" name="Slide Number Placeholder 3"/>
          <p:cNvSpPr>
            <a:spLocks noGrp="1"/>
          </p:cNvSpPr>
          <p:nvPr>
            <p:ph type="sldNum" sz="quarter" idx="10"/>
          </p:nvPr>
        </p:nvSpPr>
        <p:spPr/>
        <p:txBody>
          <a:bodyPr/>
          <a:lstStyle/>
          <a:p>
            <a:fld id="{161A53A7-64CD-4D0E-AAE8-1AC9C79D7085}" type="slidenum">
              <a:rPr lang="sv-SE" smtClean="0"/>
              <a:t>3</a:t>
            </a:fld>
            <a:endParaRPr lang="sv-SE" dirty="0"/>
          </a:p>
        </p:txBody>
      </p:sp>
    </p:spTree>
    <p:extLst>
      <p:ext uri="{BB962C8B-B14F-4D97-AF65-F5344CB8AC3E}">
        <p14:creationId xmlns:p14="http://schemas.microsoft.com/office/powerpoint/2010/main" val="3269763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5ED7AC81-318B-4D49-A602-9E30227C87EC}" type="datetime1">
              <a:rPr lang="sv-SE" smtClean="0"/>
              <a:t>08/11/16</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dirty="0"/>
          </a:p>
        </p:txBody>
      </p:sp>
      <p:pic>
        <p:nvPicPr>
          <p:cNvPr id="7"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8304" y="260648"/>
            <a:ext cx="1656184" cy="886059"/>
          </a:xfrm>
          <a:prstGeom prst="rect">
            <a:avLst/>
          </a:prstGeom>
        </p:spPr>
      </p:pic>
    </p:spTree>
    <p:extLst>
      <p:ext uri="{BB962C8B-B14F-4D97-AF65-F5344CB8AC3E}">
        <p14:creationId xmlns:p14="http://schemas.microsoft.com/office/powerpoint/2010/main" val="243988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6EB99CB0-346B-43FA-9EE6-F90C3F3BC0BA}" type="datetime1">
              <a:rPr lang="sv-SE" smtClean="0"/>
              <a:t>08/11/16</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dirty="0"/>
          </a:p>
        </p:txBody>
      </p:sp>
      <p:pic>
        <p:nvPicPr>
          <p:cNvPr id="8" name="Bildobjekt 5"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4008" y="319530"/>
            <a:ext cx="1370480" cy="733206"/>
          </a:xfrm>
          <a:prstGeom prst="rect">
            <a:avLst/>
          </a:prstGeom>
        </p:spPr>
      </p:pic>
    </p:spTree>
    <p:extLst>
      <p:ext uri="{BB962C8B-B14F-4D97-AF65-F5344CB8AC3E}">
        <p14:creationId xmlns:p14="http://schemas.microsoft.com/office/powerpoint/2010/main" val="135109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Date Placeholder 4"/>
          <p:cNvSpPr>
            <a:spLocks noGrp="1"/>
          </p:cNvSpPr>
          <p:nvPr>
            <p:ph type="dt" sz="half" idx="10"/>
          </p:nvPr>
        </p:nvSpPr>
        <p:spPr/>
        <p:txBody>
          <a:bodyPr/>
          <a:lstStyle/>
          <a:p>
            <a:fld id="{42E66B7F-8271-49DA-A25A-F4BB9F476347}" type="datetime1">
              <a:rPr lang="sv-SE" smtClean="0"/>
              <a:t>08/11/16</a:t>
            </a:fld>
            <a:endParaRPr lang="sv-SE" dirty="0"/>
          </a:p>
        </p:txBody>
      </p:sp>
      <p:sp>
        <p:nvSpPr>
          <p:cNvPr id="6" name="Footer Placeholder 5"/>
          <p:cNvSpPr>
            <a:spLocks noGrp="1"/>
          </p:cNvSpPr>
          <p:nvPr>
            <p:ph type="ftr" sz="quarter" idx="11"/>
          </p:nvPr>
        </p:nvSpPr>
        <p:spPr/>
        <p:txBody>
          <a:bodyPr/>
          <a:lstStyle/>
          <a:p>
            <a:endParaRPr lang="sv-SE" dirty="0"/>
          </a:p>
        </p:txBody>
      </p:sp>
      <p:sp>
        <p:nvSpPr>
          <p:cNvPr id="7" name="Slide Number Placeholder 6"/>
          <p:cNvSpPr>
            <a:spLocks noGrp="1"/>
          </p:cNvSpPr>
          <p:nvPr>
            <p:ph type="sldNum" sz="quarter" idx="12"/>
          </p:nvPr>
        </p:nvSpPr>
        <p:spPr/>
        <p:txBody>
          <a:bodyPr/>
          <a:lstStyle/>
          <a:p>
            <a:fld id="{551115BC-487E-4422-894C-CB7CD3E79223}" type="slidenum">
              <a:rPr lang="sv-SE" smtClean="0"/>
              <a:t>‹#›</a:t>
            </a:fld>
            <a:endParaRPr lang="sv-SE" dirty="0"/>
          </a:p>
        </p:txBody>
      </p:sp>
      <p:pic>
        <p:nvPicPr>
          <p:cNvPr id="9"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4662" y="260648"/>
            <a:ext cx="1359826" cy="727507"/>
          </a:xfrm>
          <a:prstGeom prst="rect">
            <a:avLst/>
          </a:prstGeom>
        </p:spPr>
      </p:pic>
    </p:spTree>
    <p:extLst>
      <p:ext uri="{BB962C8B-B14F-4D97-AF65-F5344CB8AC3E}">
        <p14:creationId xmlns:p14="http://schemas.microsoft.com/office/powerpoint/2010/main" val="13628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3C7D23FA-05C4-4CC1-B281-2F815585BC1C}" type="datetime1">
              <a:rPr lang="sv-SE" smtClean="0"/>
              <a:t>08/11/16</a:t>
            </a:fld>
            <a:endParaRPr lang="sv-SE" dirty="0"/>
          </a:p>
        </p:txBody>
      </p:sp>
      <p:sp>
        <p:nvSpPr>
          <p:cNvPr id="8" name="Footer Placeholder 7"/>
          <p:cNvSpPr>
            <a:spLocks noGrp="1"/>
          </p:cNvSpPr>
          <p:nvPr>
            <p:ph type="ftr" sz="quarter" idx="11"/>
          </p:nvPr>
        </p:nvSpPr>
        <p:spPr/>
        <p:txBody>
          <a:bodyPr/>
          <a:lstStyle/>
          <a:p>
            <a:endParaRPr lang="sv-SE" dirty="0"/>
          </a:p>
        </p:txBody>
      </p:sp>
      <p:sp>
        <p:nvSpPr>
          <p:cNvPr id="9" name="Slide Number Placeholder 8"/>
          <p:cNvSpPr>
            <a:spLocks noGrp="1"/>
          </p:cNvSpPr>
          <p:nvPr>
            <p:ph type="sldNum" sz="quarter" idx="12"/>
          </p:nvPr>
        </p:nvSpPr>
        <p:spPr/>
        <p:txBody>
          <a:bodyPr/>
          <a:lstStyle/>
          <a:p>
            <a:fld id="{551115BC-487E-4422-894C-CB7CD3E79223}" type="slidenum">
              <a:rPr lang="sv-SE" smtClean="0"/>
              <a:t>‹#›</a:t>
            </a:fld>
            <a:endParaRPr lang="sv-SE" dirty="0"/>
          </a:p>
        </p:txBody>
      </p:sp>
      <p:sp>
        <p:nvSpPr>
          <p:cNvPr id="10"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Tree>
    <p:extLst>
      <p:ext uri="{BB962C8B-B14F-4D97-AF65-F5344CB8AC3E}">
        <p14:creationId xmlns:p14="http://schemas.microsoft.com/office/powerpoint/2010/main" val="12497403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139136" cy="1143000"/>
          </a:xfrm>
          <a:prstGeom prst="rect">
            <a:avLst/>
          </a:prstGeom>
        </p:spPr>
        <p:txBody>
          <a:bodyPr vert="horz" lIns="91440" tIns="45720" rIns="91440" bIns="45720" rtlCol="0" anchor="ctr">
            <a:normAutofit/>
          </a:bodyPr>
          <a:lstStyle/>
          <a:p>
            <a:r>
              <a:rPr lang="en-US" smtClean="0"/>
              <a:t>Click to edit Master title style</a:t>
            </a:r>
            <a:endParaRPr lang="sv-SE"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03233B-D569-4A6E-878F-CDE152514C47}" type="datetime1">
              <a:rPr lang="sv-SE" smtClean="0"/>
              <a:t>08/11/16</a:t>
            </a:fld>
            <a:endParaRPr lang="sv-SE"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115BC-487E-4422-894C-CB7CD3E79223}" type="slidenum">
              <a:rPr lang="sv-SE" smtClean="0"/>
              <a:t>‹#›</a:t>
            </a:fld>
            <a:endParaRPr lang="sv-SE" dirty="0"/>
          </a:p>
        </p:txBody>
      </p:sp>
    </p:spTree>
    <p:extLst>
      <p:ext uri="{BB962C8B-B14F-4D97-AF65-F5344CB8AC3E}">
        <p14:creationId xmlns:p14="http://schemas.microsoft.com/office/powerpoint/2010/main" val="380640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hf hdr="0" ftr="0" dt="0"/>
  <p:txStyles>
    <p:titleStyle>
      <a:lvl1pPr algn="l" defTabSz="914400" rtl="0" eaLnBrk="1" latinLnBrk="0" hangingPunct="1">
        <a:spcBef>
          <a:spcPct val="0"/>
        </a:spcBef>
        <a:buNone/>
        <a:defRPr sz="3200" kern="1200" baseline="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s://chess.esss.lu.se/enovia/link/ESS-0008351/21308.51166.61952.15664/valid"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sv-SE" sz="4000" dirty="0" smtClean="0"/>
              <a:t>Gamma </a:t>
            </a:r>
            <a:r>
              <a:rPr lang="sv-SE" sz="4000" dirty="0" err="1" smtClean="0"/>
              <a:t>Blockers</a:t>
            </a:r>
            <a:r>
              <a:rPr lang="sv-SE" sz="4000" dirty="0" smtClean="0"/>
              <a:t> Kick-off Meeting</a:t>
            </a:r>
            <a:br>
              <a:rPr lang="sv-SE" sz="4000" dirty="0" smtClean="0"/>
            </a:br>
            <a:r>
              <a:rPr lang="sv-SE" sz="4000" dirty="0" err="1" smtClean="0"/>
              <a:t>Technical</a:t>
            </a:r>
            <a:r>
              <a:rPr lang="sv-SE" sz="4000" dirty="0" smtClean="0"/>
              <a:t> System </a:t>
            </a:r>
            <a:r>
              <a:rPr lang="sv-SE" sz="4000" dirty="0" err="1" smtClean="0"/>
              <a:t>Scope</a:t>
            </a:r>
            <a:endParaRPr lang="sv-SE" sz="4000" dirty="0"/>
          </a:p>
        </p:txBody>
      </p:sp>
      <p:sp>
        <p:nvSpPr>
          <p:cNvPr id="3" name="Subtitle 2"/>
          <p:cNvSpPr>
            <a:spLocks noGrp="1"/>
          </p:cNvSpPr>
          <p:nvPr>
            <p:ph type="subTitle" idx="1"/>
          </p:nvPr>
        </p:nvSpPr>
        <p:spPr/>
        <p:txBody>
          <a:bodyPr>
            <a:noAutofit/>
          </a:bodyPr>
          <a:lstStyle/>
          <a:p>
            <a:r>
              <a:rPr lang="sv-SE" sz="2000" dirty="0" err="1" smtClean="0">
                <a:solidFill>
                  <a:schemeClr val="bg1"/>
                </a:solidFill>
              </a:rPr>
              <a:t>I</a:t>
            </a:r>
            <a:r>
              <a:rPr lang="sv-SE" sz="2000" dirty="0" err="1" smtClean="0">
                <a:solidFill>
                  <a:schemeClr val="bg1"/>
                </a:solidFill>
              </a:rPr>
              <a:t>ñigo</a:t>
            </a:r>
            <a:r>
              <a:rPr lang="sv-SE" sz="2000" dirty="0" smtClean="0">
                <a:solidFill>
                  <a:schemeClr val="bg1"/>
                </a:solidFill>
              </a:rPr>
              <a:t> Alonso</a:t>
            </a:r>
            <a:endParaRPr lang="sv-SE" sz="2000" dirty="0" smtClean="0">
              <a:solidFill>
                <a:schemeClr val="bg1"/>
              </a:solidFill>
            </a:endParaRPr>
          </a:p>
          <a:p>
            <a:r>
              <a:rPr lang="sv-SE" sz="2000" dirty="0" err="1" smtClean="0">
                <a:solidFill>
                  <a:schemeClr val="bg1"/>
                </a:solidFill>
              </a:rPr>
              <a:t>Linac</a:t>
            </a:r>
            <a:r>
              <a:rPr lang="sv-SE" sz="2000" dirty="0" smtClean="0">
                <a:solidFill>
                  <a:schemeClr val="bg1"/>
                </a:solidFill>
              </a:rPr>
              <a:t> Integration </a:t>
            </a:r>
            <a:r>
              <a:rPr lang="sv-SE" sz="2000" dirty="0" err="1" smtClean="0">
                <a:solidFill>
                  <a:schemeClr val="bg1"/>
                </a:solidFill>
              </a:rPr>
              <a:t>Section</a:t>
            </a:r>
            <a:endParaRPr lang="sv-SE" sz="2000" dirty="0">
              <a:solidFill>
                <a:schemeClr val="bg1"/>
              </a:solidFill>
            </a:endParaRPr>
          </a:p>
        </p:txBody>
      </p:sp>
      <p:sp>
        <p:nvSpPr>
          <p:cNvPr id="4" name="Rectangle 3"/>
          <p:cNvSpPr/>
          <p:nvPr/>
        </p:nvSpPr>
        <p:spPr>
          <a:xfrm>
            <a:off x="2286000" y="5949280"/>
            <a:ext cx="4572000" cy="603242"/>
          </a:xfrm>
          <a:prstGeom prst="rect">
            <a:avLst/>
          </a:prstGeom>
        </p:spPr>
        <p:txBody>
          <a:bodyPr>
            <a:spAutoFit/>
          </a:bodyPr>
          <a:lstStyle/>
          <a:p>
            <a:pPr algn="ctr">
              <a:lnSpc>
                <a:spcPct val="120000"/>
              </a:lnSpc>
            </a:pPr>
            <a:r>
              <a:rPr lang="en-GB" sz="1600" dirty="0" smtClean="0">
                <a:solidFill>
                  <a:srgbClr val="FFFFFF"/>
                </a:solidFill>
              </a:rPr>
              <a:t>www.europeanspallationsource.se</a:t>
            </a:r>
          </a:p>
          <a:p>
            <a:pPr algn="ctr"/>
            <a:r>
              <a:rPr lang="sv-SE" sz="1400" dirty="0" smtClean="0">
                <a:solidFill>
                  <a:srgbClr val="FFFFFF"/>
                </a:solidFill>
              </a:rPr>
              <a:t>9 November 2016</a:t>
            </a:r>
            <a:endParaRPr lang="en-GB" sz="1400" dirty="0" smtClean="0">
              <a:solidFill>
                <a:srgbClr val="FFFFFF"/>
              </a:solidFill>
            </a:endParaRPr>
          </a:p>
        </p:txBody>
      </p:sp>
    </p:spTree>
    <p:extLst>
      <p:ext uri="{BB962C8B-B14F-4D97-AF65-F5344CB8AC3E}">
        <p14:creationId xmlns:p14="http://schemas.microsoft.com/office/powerpoint/2010/main" val="1394613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from SNS</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Section </a:t>
            </a:r>
            <a:r>
              <a:rPr lang="en-US" dirty="0" smtClean="0"/>
              <a:t>3.2.3.10.3 (Gamma blockers) </a:t>
            </a:r>
            <a:r>
              <a:rPr lang="en-US" dirty="0"/>
              <a:t>in the FSAD-PF (Spallation Neutron Source Final Safety Assessment Document for Proton Facilities 102030103-ES0018-R02, page 3-53</a:t>
            </a:r>
            <a:r>
              <a:rPr lang="en-US" dirty="0" smtClean="0"/>
              <a:t>), emphasis not in the original:</a:t>
            </a:r>
            <a:endParaRPr lang="en-US" dirty="0"/>
          </a:p>
          <a:p>
            <a:pPr marL="400050" lvl="1" indent="0">
              <a:buNone/>
            </a:pPr>
            <a:r>
              <a:rPr lang="en-US" dirty="0" smtClean="0"/>
              <a:t>Components </a:t>
            </a:r>
            <a:r>
              <a:rPr lang="en-US" dirty="0"/>
              <a:t>inside the injection dump and the target become activated during normal operation. Gamma radiation from these activated components can shine back down the flight tube when the accelerator is shut down. To minimize gamma dose rates for workers in the applicable tunnel segments, gamma blockers have been installed as an </a:t>
            </a:r>
            <a:r>
              <a:rPr lang="en-US" b="1" dirty="0"/>
              <a:t>ALARA measure </a:t>
            </a:r>
            <a:r>
              <a:rPr lang="en-US" dirty="0"/>
              <a:t>in the vacuum pipe near the injection dump in the Ring tunnel and at the end of the RTBT.</a:t>
            </a:r>
          </a:p>
          <a:p>
            <a:pPr marL="400050" lvl="1" indent="0">
              <a:buNone/>
            </a:pPr>
            <a:r>
              <a:rPr lang="en-US" dirty="0"/>
              <a:t>Each gamma blocker consists of a vacuum chamber containing a metal cylinder that is rolled in and out of the beam </a:t>
            </a:r>
            <a:r>
              <a:rPr lang="en-US" b="1" dirty="0"/>
              <a:t>path via pneumatic cylinders</a:t>
            </a:r>
            <a:r>
              <a:rPr lang="en-US" dirty="0"/>
              <a:t>. These actuators are controlled by the PPS. When the tunnel is accessible, the respective gamma blocker is rolled into the beam path. When personnel are excluded from the tunnel, the PPS rolls the gamma blocker out of the way, allowing beam operation. The design of the gamma blocker results in a </a:t>
            </a:r>
            <a:r>
              <a:rPr lang="en-US" b="1" dirty="0"/>
              <a:t>“fail-as-is” design</a:t>
            </a:r>
            <a:r>
              <a:rPr lang="en-US" dirty="0"/>
              <a:t>. On loss of air or power, the gamma blocker stays in the last position.</a:t>
            </a:r>
          </a:p>
          <a:p>
            <a:pPr marL="400050" lvl="1" indent="0">
              <a:buNone/>
            </a:pPr>
            <a:r>
              <a:rPr lang="en-US" b="1" dirty="0"/>
              <a:t>The inserted and retracted position of the gamma blocker is monitored by the PPS and MPS using redundant position switches.</a:t>
            </a:r>
            <a:r>
              <a:rPr lang="en-US" dirty="0"/>
              <a:t> If the gamma blocker remains in the beam path when commanded to open, both the MPS and PPS would prevent beam operation. If the gamma blocker fails to close when the tunnel is accessible, the PPS requires operator intervention to open the PPS access doors to the tunnel (personnel cannot enter via the badge reader only mode). The position of each gamma blocker is indicated in the central control room via status lights and also on the EPICS displays. </a:t>
            </a:r>
          </a:p>
        </p:txBody>
      </p:sp>
      <p:sp>
        <p:nvSpPr>
          <p:cNvPr id="4" name="Slide Number Placeholder 3"/>
          <p:cNvSpPr>
            <a:spLocks noGrp="1"/>
          </p:cNvSpPr>
          <p:nvPr>
            <p:ph type="sldNum" sz="quarter" idx="12"/>
          </p:nvPr>
        </p:nvSpPr>
        <p:spPr/>
        <p:txBody>
          <a:bodyPr/>
          <a:lstStyle/>
          <a:p>
            <a:fld id="{551115BC-487E-4422-894C-CB7CD3E79223}" type="slidenum">
              <a:rPr lang="sv-SE" smtClean="0"/>
              <a:t>10</a:t>
            </a:fld>
            <a:endParaRPr lang="sv-SE" dirty="0"/>
          </a:p>
        </p:txBody>
      </p:sp>
    </p:spTree>
    <p:extLst>
      <p:ext uri="{BB962C8B-B14F-4D97-AF65-F5344CB8AC3E}">
        <p14:creationId xmlns:p14="http://schemas.microsoft.com/office/powerpoint/2010/main" val="3989317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from SNS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From SNS Document 102030102-ES0083 R00 page </a:t>
            </a:r>
            <a:r>
              <a:rPr lang="en-US" dirty="0" smtClean="0"/>
              <a:t>7, emphasis not in the original:</a:t>
            </a:r>
            <a:endParaRPr lang="en-US" dirty="0"/>
          </a:p>
          <a:p>
            <a:pPr marL="400050" lvl="1" indent="0">
              <a:buNone/>
            </a:pPr>
            <a:r>
              <a:rPr lang="en-US" dirty="0"/>
              <a:t>The Gamma Blockers are shield plugs that are remotely inserted into the beam flight path upstream of the ring injection dump and target as an ALARA measure to reduce local radiation back streaming when personnel enter the tunnels (see Section 3.2.3.10.3 in the FSAD-PF). </a:t>
            </a:r>
            <a:r>
              <a:rPr lang="en-US" b="1" dirty="0"/>
              <a:t>The PPS provides the non-credited function of monitoring the position of the Gamma Blockers to ensure that the Gamma Blockers </a:t>
            </a:r>
            <a:r>
              <a:rPr lang="en-US" dirty="0"/>
              <a:t>are inserted when personnel access the tunnel and to ensure that they are removed prior to beam operations. </a:t>
            </a:r>
            <a:r>
              <a:rPr lang="en-US" b="1" dirty="0"/>
              <a:t>The PPS provides a non-credited Gamma Blocker Bypass function</a:t>
            </a:r>
            <a:r>
              <a:rPr lang="en-US" dirty="0"/>
              <a:t> such that when the key switch is in the Gamma Blocker Bypass position, the operator may transition from Power Permit to Beam Permit mode if either one of the two Gamma Blocker position switches does not indicate “OUT”.</a:t>
            </a:r>
          </a:p>
        </p:txBody>
      </p:sp>
      <p:sp>
        <p:nvSpPr>
          <p:cNvPr id="4" name="Slide Number Placeholder 3"/>
          <p:cNvSpPr>
            <a:spLocks noGrp="1"/>
          </p:cNvSpPr>
          <p:nvPr>
            <p:ph type="sldNum" sz="quarter" idx="12"/>
          </p:nvPr>
        </p:nvSpPr>
        <p:spPr/>
        <p:txBody>
          <a:bodyPr/>
          <a:lstStyle/>
          <a:p>
            <a:fld id="{551115BC-487E-4422-894C-CB7CD3E79223}" type="slidenum">
              <a:rPr lang="sv-SE" smtClean="0"/>
              <a:t>11</a:t>
            </a:fld>
            <a:endParaRPr lang="sv-SE" dirty="0"/>
          </a:p>
        </p:txBody>
      </p:sp>
    </p:spTree>
    <p:extLst>
      <p:ext uri="{BB962C8B-B14F-4D97-AF65-F5344CB8AC3E}">
        <p14:creationId xmlns:p14="http://schemas.microsoft.com/office/powerpoint/2010/main" val="3448881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Purpose</a:t>
            </a:r>
          </a:p>
          <a:p>
            <a:r>
              <a:rPr lang="en-US" dirty="0" smtClean="0"/>
              <a:t>Requirements</a:t>
            </a:r>
          </a:p>
          <a:p>
            <a:pPr lvl="1"/>
            <a:r>
              <a:rPr lang="en-US" dirty="0" smtClean="0"/>
              <a:t>Level 3 (from the </a:t>
            </a:r>
            <a:r>
              <a:rPr lang="en-US" dirty="0" err="1" smtClean="0"/>
              <a:t>SoW</a:t>
            </a:r>
            <a:r>
              <a:rPr lang="en-US" dirty="0" smtClean="0"/>
              <a:t>)</a:t>
            </a:r>
          </a:p>
          <a:p>
            <a:pPr lvl="1"/>
            <a:r>
              <a:rPr lang="en-US" dirty="0" smtClean="0"/>
              <a:t>Level 4 (proposal)</a:t>
            </a:r>
          </a:p>
          <a:p>
            <a:r>
              <a:rPr lang="en-US" dirty="0" smtClean="0"/>
              <a:t>Components</a:t>
            </a:r>
          </a:p>
          <a:p>
            <a:r>
              <a:rPr lang="en-US" dirty="0" smtClean="0"/>
              <a:t>Interfaces</a:t>
            </a:r>
          </a:p>
          <a:p>
            <a:r>
              <a:rPr lang="en-US" dirty="0" smtClean="0"/>
              <a:t>Other stakeholders’ needs</a:t>
            </a:r>
          </a:p>
          <a:p>
            <a:r>
              <a:rPr lang="en-US" dirty="0" smtClean="0"/>
              <a:t>References from SNS</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2</a:t>
            </a:fld>
            <a:endParaRPr lang="sv-SE" dirty="0"/>
          </a:p>
        </p:txBody>
      </p:sp>
    </p:spTree>
    <p:extLst>
      <p:ext uri="{BB962C8B-B14F-4D97-AF65-F5344CB8AC3E}">
        <p14:creationId xmlns:p14="http://schemas.microsoft.com/office/powerpoint/2010/main" val="307007390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a:xfrm>
            <a:off x="457200" y="1600200"/>
            <a:ext cx="8229600" cy="4637112"/>
          </a:xfrm>
        </p:spPr>
        <p:txBody>
          <a:bodyPr>
            <a:normAutofit lnSpcReduction="10000"/>
          </a:bodyPr>
          <a:lstStyle/>
          <a:p>
            <a:endParaRPr lang="en-US" dirty="0" smtClean="0"/>
          </a:p>
          <a:p>
            <a:pPr marL="0" indent="0" algn="ctr">
              <a:buNone/>
            </a:pPr>
            <a:r>
              <a:rPr lang="en-US" i="1" dirty="0" smtClean="0"/>
              <a:t>"Absorb gamma radiation from the target or beam dump, during maintenance periods."</a:t>
            </a:r>
          </a:p>
          <a:p>
            <a:endParaRPr lang="en-US" dirty="0"/>
          </a:p>
          <a:p>
            <a:pPr marL="0" indent="0">
              <a:buNone/>
            </a:pPr>
            <a:r>
              <a:rPr lang="en-US" dirty="0" smtClean="0"/>
              <a:t>Minimize</a:t>
            </a:r>
            <a:r>
              <a:rPr lang="en-US" dirty="0"/>
              <a:t>, at least to the levels described in the "ESS hands on maintenance conditions" document (</a:t>
            </a:r>
            <a:r>
              <a:rPr lang="en-US" dirty="0">
                <a:hlinkClick r:id="rId3"/>
              </a:rPr>
              <a:t>ESS-0008351</a:t>
            </a:r>
            <a:r>
              <a:rPr lang="en-US" dirty="0"/>
              <a:t>), the ambient residual dose rates to which maintenance workers would be exposed while working on components that would in the absence of the gamma blocker element have a direct line of sight to the target/</a:t>
            </a:r>
            <a:r>
              <a:rPr lang="en-US" dirty="0" smtClean="0"/>
              <a:t>dump.</a:t>
            </a:r>
          </a:p>
        </p:txBody>
      </p:sp>
      <p:sp>
        <p:nvSpPr>
          <p:cNvPr id="4" name="Slide Number Placeholder 3"/>
          <p:cNvSpPr>
            <a:spLocks noGrp="1"/>
          </p:cNvSpPr>
          <p:nvPr>
            <p:ph type="sldNum" sz="quarter" idx="12"/>
          </p:nvPr>
        </p:nvSpPr>
        <p:spPr/>
        <p:txBody>
          <a:bodyPr/>
          <a:lstStyle/>
          <a:p>
            <a:fld id="{551115BC-487E-4422-894C-CB7CD3E79223}" type="slidenum">
              <a:rPr lang="sv-SE" smtClean="0"/>
              <a:t>3</a:t>
            </a:fld>
            <a:endParaRPr lang="sv-SE" dirty="0"/>
          </a:p>
        </p:txBody>
      </p:sp>
    </p:spTree>
    <p:extLst>
      <p:ext uri="{BB962C8B-B14F-4D97-AF65-F5344CB8AC3E}">
        <p14:creationId xmlns:p14="http://schemas.microsoft.com/office/powerpoint/2010/main" val="3190688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High</a:t>
            </a:r>
            <a:r>
              <a:rPr lang="sv-SE" dirty="0" smtClean="0"/>
              <a:t> </a:t>
            </a:r>
            <a:r>
              <a:rPr lang="sv-SE" dirty="0" err="1" smtClean="0"/>
              <a:t>level</a:t>
            </a:r>
            <a:r>
              <a:rPr lang="sv-SE" dirty="0" smtClean="0"/>
              <a:t> </a:t>
            </a:r>
            <a:r>
              <a:rPr lang="sv-SE" dirty="0" err="1" smtClean="0"/>
              <a:t>requirements</a:t>
            </a:r>
            <a:r>
              <a:rPr lang="sv-SE" dirty="0" smtClean="0"/>
              <a:t> (L3)</a:t>
            </a:r>
            <a:endParaRPr lang="sv-SE"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24526135"/>
              </p:ext>
            </p:extLst>
          </p:nvPr>
        </p:nvGraphicFramePr>
        <p:xfrm>
          <a:off x="467544" y="1628800"/>
          <a:ext cx="8229599" cy="4043796"/>
        </p:xfrm>
        <a:graphic>
          <a:graphicData uri="http://schemas.openxmlformats.org/drawingml/2006/table">
            <a:tbl>
              <a:tblPr/>
              <a:tblGrid>
                <a:gridCol w="1955259"/>
                <a:gridCol w="3137170"/>
                <a:gridCol w="3137170"/>
              </a:tblGrid>
              <a:tr h="294756">
                <a:tc>
                  <a:txBody>
                    <a:bodyPr/>
                    <a:lstStyle/>
                    <a:p>
                      <a:pPr algn="l" fontAlgn="b"/>
                      <a:r>
                        <a:rPr lang="en-US" sz="1200" b="1" i="0" u="none" strike="noStrike" dirty="0" smtClean="0">
                          <a:effectLst/>
                          <a:latin typeface="+mn-lt"/>
                        </a:rPr>
                        <a:t>Name</a:t>
                      </a:r>
                      <a:endParaRPr lang="en-US" sz="1200" b="1" i="0" u="none" strike="noStrike" dirty="0">
                        <a:effectLst/>
                        <a:latin typeface="+mn-lt"/>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smtClean="0">
                          <a:effectLst/>
                          <a:latin typeface="+mn-lt"/>
                        </a:rPr>
                        <a:t>A2T unit</a:t>
                      </a:r>
                      <a:endParaRPr lang="en-US" sz="1200" b="1" i="0" u="none" strike="noStrike" dirty="0">
                        <a:effectLst/>
                        <a:latin typeface="+mn-lt"/>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smtClean="0">
                          <a:effectLst/>
                          <a:latin typeface="+mn-lt"/>
                        </a:rPr>
                        <a:t>DMPL Unit</a:t>
                      </a:r>
                      <a:endParaRPr lang="en-US" sz="1200" b="1" i="0" u="none" strike="noStrike" dirty="0">
                        <a:effectLst/>
                        <a:latin typeface="+mn-lt"/>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4756">
                <a:tc>
                  <a:txBody>
                    <a:bodyPr/>
                    <a:lstStyle/>
                    <a:p>
                      <a:pPr algn="l" fontAlgn="b"/>
                      <a:r>
                        <a:rPr lang="en-US" sz="1200" b="1" i="0" u="none" strike="noStrike" dirty="0">
                          <a:effectLst/>
                          <a:latin typeface="+mn-lt"/>
                        </a:rPr>
                        <a:t>Protection from gamma back-shine during maintenance</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mn-lt"/>
                        </a:rPr>
                        <a:t>A gamma blocker shall be used during equipment maintenance periods to reduce the back shine gamma radiation from the activated target wheel.</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smtClean="0">
                          <a:effectLst/>
                          <a:latin typeface="+mn-lt"/>
                        </a:rPr>
                        <a:t>A gamma blocker shall be used during equipment maintenance periods to reduce the back shine gamma radiation from the activated tuning dump.</a:t>
                      </a:r>
                    </a:p>
                    <a:p>
                      <a:pPr algn="l" fontAlgn="b"/>
                      <a:endParaRPr lang="en-US" sz="1200" b="0" i="0" u="none" strike="noStrike" dirty="0">
                        <a:effectLst/>
                        <a:latin typeface="+mn-lt"/>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4756">
                <a:tc>
                  <a:txBody>
                    <a:bodyPr/>
                    <a:lstStyle/>
                    <a:p>
                      <a:pPr algn="l" fontAlgn="b"/>
                      <a:r>
                        <a:rPr lang="en-US" sz="1200" b="1" i="0" u="none" strike="noStrike" dirty="0">
                          <a:effectLst/>
                          <a:latin typeface="+mn-lt"/>
                        </a:rPr>
                        <a:t>Gamma blocker location</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mn-lt"/>
                        </a:rPr>
                        <a:t>The gamma blocker shall be located as close as it is mechanically possible to the Neutron Shield Wall (NSW). Maintainability and </a:t>
                      </a:r>
                      <a:r>
                        <a:rPr lang="en-US" sz="1200" b="0" i="0" u="none" strike="noStrike" dirty="0" err="1">
                          <a:effectLst/>
                          <a:latin typeface="+mn-lt"/>
                        </a:rPr>
                        <a:t>inspectability</a:t>
                      </a:r>
                      <a:r>
                        <a:rPr lang="en-US" sz="1200" b="0" i="0" u="none" strike="noStrike" dirty="0">
                          <a:effectLst/>
                          <a:latin typeface="+mn-lt"/>
                        </a:rPr>
                        <a:t> should be considered.</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smtClean="0">
                          <a:effectLst/>
                          <a:latin typeface="+mn-lt"/>
                        </a:rPr>
                        <a:t>The gamma blocker shall be located as close as it is mechanically possible to the outside shielding wall of the tuning dump vault. Maintainability and </a:t>
                      </a:r>
                      <a:r>
                        <a:rPr lang="en-US" sz="1200" b="0" i="0" u="none" strike="noStrike" dirty="0" err="1" smtClean="0">
                          <a:effectLst/>
                          <a:latin typeface="+mn-lt"/>
                        </a:rPr>
                        <a:t>inspectability</a:t>
                      </a:r>
                      <a:r>
                        <a:rPr lang="en-US" sz="1200" b="0" i="0" u="none" strike="noStrike" dirty="0" smtClean="0">
                          <a:effectLst/>
                          <a:latin typeface="+mn-lt"/>
                        </a:rPr>
                        <a:t> should be considered.</a:t>
                      </a:r>
                    </a:p>
                    <a:p>
                      <a:pPr algn="l" fontAlgn="b"/>
                      <a:endParaRPr lang="en-US" sz="1200" b="0" i="0" u="none" strike="noStrike" dirty="0">
                        <a:effectLst/>
                        <a:latin typeface="+mn-lt"/>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6240">
                <a:tc>
                  <a:txBody>
                    <a:bodyPr/>
                    <a:lstStyle/>
                    <a:p>
                      <a:pPr algn="l" fontAlgn="b"/>
                      <a:r>
                        <a:rPr lang="en-US" sz="1200" b="1" i="0" u="none" strike="noStrike" dirty="0">
                          <a:effectLst/>
                          <a:latin typeface="+mn-lt"/>
                        </a:rPr>
                        <a:t>Hands on maintenance</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effectLst/>
                          <a:latin typeface="+mn-lt"/>
                        </a:rPr>
                        <a:t>The gamma blocker shall be designed to achieve hands-on maintenance levels of dose equivalent rate in the beam line components of the A2T section upstream of the gamma blocker. The hands on maintenance levels are described in ESS-0008351.</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smtClean="0">
                          <a:effectLst/>
                          <a:latin typeface="+mn-lt"/>
                        </a:rPr>
                        <a:t>The gamma blocker shall be designed to achieve hands-on maintenance levels of dose equivalent rate in the beam line components of the Dump Line section upstream of the gamma blocker. The hands on maintenance levels are described in ESS-0008351.</a:t>
                      </a:r>
                    </a:p>
                    <a:p>
                      <a:pPr marL="0" marR="0" indent="0" algn="l" defTabSz="914400" rtl="0" eaLnBrk="1" fontAlgn="b" latinLnBrk="0" hangingPunct="1">
                        <a:lnSpc>
                          <a:spcPct val="100000"/>
                        </a:lnSpc>
                        <a:spcBef>
                          <a:spcPts val="0"/>
                        </a:spcBef>
                        <a:spcAft>
                          <a:spcPts val="0"/>
                        </a:spcAft>
                        <a:buClrTx/>
                        <a:buSzTx/>
                        <a:buFontTx/>
                        <a:buNone/>
                        <a:tabLst/>
                        <a:defRPr/>
                      </a:pPr>
                      <a:endParaRPr lang="en-US" sz="1200" b="0" i="0" u="none" strike="noStrike" dirty="0" smtClean="0">
                        <a:effectLst/>
                        <a:latin typeface="+mn-lt"/>
                      </a:endParaRPr>
                    </a:p>
                    <a:p>
                      <a:pPr algn="l" fontAlgn="b"/>
                      <a:endParaRPr lang="en-US" sz="1200" b="0" i="0" u="none" strike="noStrike" dirty="0">
                        <a:effectLst/>
                        <a:latin typeface="+mn-lt"/>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551115BC-487E-4422-894C-CB7CD3E79223}" type="slidenum">
              <a:rPr lang="sv-SE" smtClean="0"/>
              <a:t>4</a:t>
            </a:fld>
            <a:endParaRPr lang="sv-SE" dirty="0"/>
          </a:p>
        </p:txBody>
      </p:sp>
    </p:spTree>
    <p:extLst>
      <p:ext uri="{BB962C8B-B14F-4D97-AF65-F5344CB8AC3E}">
        <p14:creationId xmlns:p14="http://schemas.microsoft.com/office/powerpoint/2010/main" val="1489028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L4 requirements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06531456"/>
              </p:ext>
            </p:extLst>
          </p:nvPr>
        </p:nvGraphicFramePr>
        <p:xfrm>
          <a:off x="395534" y="1639341"/>
          <a:ext cx="8424939" cy="3566160"/>
        </p:xfrm>
        <a:graphic>
          <a:graphicData uri="http://schemas.openxmlformats.org/drawingml/2006/table">
            <a:tbl>
              <a:tblPr/>
              <a:tblGrid>
                <a:gridCol w="2808313"/>
                <a:gridCol w="2808313"/>
                <a:gridCol w="2808313"/>
              </a:tblGrid>
              <a:tr h="0">
                <a:tc>
                  <a:txBody>
                    <a:bodyPr/>
                    <a:lstStyle/>
                    <a:p>
                      <a:pPr algn="l" fontAlgn="b"/>
                      <a:r>
                        <a:rPr lang="en-US" sz="1200" b="1" i="0" u="none" strike="noStrike" dirty="0">
                          <a:solidFill>
                            <a:srgbClr val="000000"/>
                          </a:solidFill>
                          <a:effectLst/>
                          <a:latin typeface="+mn-lt"/>
                        </a:rPr>
                        <a:t>Name</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0000"/>
                          </a:solidFill>
                          <a:effectLst/>
                          <a:latin typeface="+mn-lt"/>
                        </a:rPr>
                        <a:t>Text</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0000"/>
                          </a:solidFill>
                          <a:effectLst/>
                          <a:latin typeface="+mn-lt"/>
                        </a:rPr>
                        <a:t>Clarification</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5870">
                <a:tc>
                  <a:txBody>
                    <a:bodyPr/>
                    <a:lstStyle/>
                    <a:p>
                      <a:pPr algn="l" fontAlgn="b"/>
                      <a:r>
                        <a:rPr lang="en-US" sz="1200" b="1" i="0" u="none" strike="noStrike" dirty="0">
                          <a:solidFill>
                            <a:srgbClr val="333333"/>
                          </a:solidFill>
                          <a:effectLst/>
                          <a:latin typeface="+mn-lt"/>
                        </a:rPr>
                        <a:t>Gamma Blocker Positions</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333333"/>
                          </a:solidFill>
                          <a:effectLst/>
                          <a:latin typeface="+mn-lt"/>
                        </a:rPr>
                        <a:t>The gamma blocker core shall have two positions: In and Out.</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333333"/>
                          </a:solidFill>
                          <a:effectLst/>
                          <a:latin typeface="+mn-lt"/>
                        </a:rPr>
                        <a:t>"In" means coaxial to the surrounding beam pipe, "Out" means at the resting position away from the beam path. No intermediate positions are valid.</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2330">
                <a:tc>
                  <a:txBody>
                    <a:bodyPr/>
                    <a:lstStyle/>
                    <a:p>
                      <a:pPr algn="l" fontAlgn="b"/>
                      <a:r>
                        <a:rPr lang="en-US" sz="1200" b="1" i="0" u="none" strike="noStrike" dirty="0">
                          <a:solidFill>
                            <a:srgbClr val="333333"/>
                          </a:solidFill>
                          <a:effectLst/>
                          <a:latin typeface="+mn-lt"/>
                        </a:rPr>
                        <a:t>Core Diameter</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333333"/>
                          </a:solidFill>
                          <a:effectLst/>
                          <a:latin typeface="+mn-lt"/>
                        </a:rPr>
                        <a:t>The gamma blocker core diameter shall be at least the same as the internal diameter of its surrounding beam pipe.</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k-SK" sz="1200" b="0" i="0" u="none" strike="noStrike">
                          <a:solidFill>
                            <a:srgbClr val="333333"/>
                          </a:solidFill>
                          <a:effectLst/>
                          <a:latin typeface="+mn-lt"/>
                        </a:rPr>
                        <a:t> </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5870">
                <a:tc>
                  <a:txBody>
                    <a:bodyPr/>
                    <a:lstStyle/>
                    <a:p>
                      <a:pPr algn="l" fontAlgn="b"/>
                      <a:r>
                        <a:rPr lang="en-US" sz="1200" b="1" i="0" u="none" strike="noStrike" dirty="0">
                          <a:solidFill>
                            <a:srgbClr val="333333"/>
                          </a:solidFill>
                          <a:effectLst/>
                          <a:latin typeface="+mn-lt"/>
                        </a:rPr>
                        <a:t>Gamma Blocker Resting Position</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333333"/>
                          </a:solidFill>
                          <a:effectLst/>
                          <a:latin typeface="+mn-lt"/>
                        </a:rPr>
                        <a:t>When in the "Out" position, the gamma blocker core shall allow for a full free aperture of at least the same diameter as the internal diameter of its surrounding beam pipe.</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k-SK" sz="1200" b="0" i="0" u="none" strike="noStrike">
                          <a:solidFill>
                            <a:srgbClr val="333333"/>
                          </a:solidFill>
                          <a:effectLst/>
                          <a:latin typeface="+mn-lt"/>
                        </a:rPr>
                        <a:t> </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7162">
                <a:tc>
                  <a:txBody>
                    <a:bodyPr/>
                    <a:lstStyle/>
                    <a:p>
                      <a:pPr algn="l" fontAlgn="b"/>
                      <a:r>
                        <a:rPr lang="en-US" sz="1200" b="1" i="0" u="none" strike="noStrike" dirty="0">
                          <a:solidFill>
                            <a:srgbClr val="333333"/>
                          </a:solidFill>
                          <a:effectLst/>
                          <a:latin typeface="+mn-lt"/>
                        </a:rPr>
                        <a:t>Gamma Blocker Life Time</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333333"/>
                          </a:solidFill>
                          <a:effectLst/>
                          <a:latin typeface="+mn-lt"/>
                        </a:rPr>
                        <a:t>The gamma blocker shall be operable within the specifications for at least 45 years under the operational Radiation, Temperature, and Humidity Conditions.</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333333"/>
                          </a:solidFill>
                          <a:effectLst/>
                          <a:latin typeface="+mn-lt"/>
                        </a:rPr>
                        <a:t>This implies the usage of materials that are compatible with the foreseen operational conditions.</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551115BC-487E-4422-894C-CB7CD3E79223}" type="slidenum">
              <a:rPr lang="sv-SE" smtClean="0"/>
              <a:t>5</a:t>
            </a:fld>
            <a:endParaRPr lang="sv-SE" dirty="0"/>
          </a:p>
        </p:txBody>
      </p:sp>
    </p:spTree>
    <p:extLst>
      <p:ext uri="{BB962C8B-B14F-4D97-AF65-F5344CB8AC3E}">
        <p14:creationId xmlns:p14="http://schemas.microsoft.com/office/powerpoint/2010/main" val="3766140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L4 requirements (continued)</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17931028"/>
              </p:ext>
            </p:extLst>
          </p:nvPr>
        </p:nvGraphicFramePr>
        <p:xfrm>
          <a:off x="395534" y="1639341"/>
          <a:ext cx="8424939" cy="4131338"/>
        </p:xfrm>
        <a:graphic>
          <a:graphicData uri="http://schemas.openxmlformats.org/drawingml/2006/table">
            <a:tbl>
              <a:tblPr/>
              <a:tblGrid>
                <a:gridCol w="2808313"/>
                <a:gridCol w="2808313"/>
                <a:gridCol w="2808313"/>
              </a:tblGrid>
              <a:tr h="0">
                <a:tc>
                  <a:txBody>
                    <a:bodyPr/>
                    <a:lstStyle/>
                    <a:p>
                      <a:pPr algn="l" fontAlgn="b"/>
                      <a:r>
                        <a:rPr lang="en-US" sz="1200" b="1" i="0" u="none" strike="noStrike" dirty="0">
                          <a:solidFill>
                            <a:srgbClr val="000000"/>
                          </a:solidFill>
                          <a:effectLst/>
                          <a:latin typeface="+mn-lt"/>
                        </a:rPr>
                        <a:t>Name</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0000"/>
                          </a:solidFill>
                          <a:effectLst/>
                          <a:latin typeface="+mn-lt"/>
                        </a:rPr>
                        <a:t>Text</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0000"/>
                          </a:solidFill>
                          <a:effectLst/>
                          <a:latin typeface="+mn-lt"/>
                        </a:rPr>
                        <a:t>Clarification</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2330">
                <a:tc>
                  <a:txBody>
                    <a:bodyPr/>
                    <a:lstStyle/>
                    <a:p>
                      <a:pPr algn="l" fontAlgn="b"/>
                      <a:r>
                        <a:rPr lang="en-US" sz="1200" b="1" i="0" u="none" strike="noStrike" dirty="0">
                          <a:solidFill>
                            <a:srgbClr val="333333"/>
                          </a:solidFill>
                          <a:effectLst/>
                          <a:latin typeface="+mn-lt"/>
                        </a:rPr>
                        <a:t>Temperature Conditions</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333333"/>
                          </a:solidFill>
                          <a:effectLst/>
                          <a:latin typeface="+mn-lt"/>
                        </a:rPr>
                        <a:t>The gamma blocker shall meet its requirements under the nominal tunnel temperature conditions of 22.5±7 °C.</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k-SK" sz="1200" b="0" i="0" u="none" strike="noStrike">
                          <a:solidFill>
                            <a:srgbClr val="333333"/>
                          </a:solidFill>
                          <a:effectLst/>
                          <a:latin typeface="+mn-lt"/>
                        </a:rPr>
                        <a:t> </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8454">
                <a:tc>
                  <a:txBody>
                    <a:bodyPr/>
                    <a:lstStyle/>
                    <a:p>
                      <a:pPr algn="l" fontAlgn="b"/>
                      <a:r>
                        <a:rPr lang="en-US" sz="1200" b="1" i="0" u="none" strike="noStrike" dirty="0">
                          <a:solidFill>
                            <a:srgbClr val="333333"/>
                          </a:solidFill>
                          <a:effectLst/>
                          <a:latin typeface="+mn-lt"/>
                        </a:rPr>
                        <a:t>Humidity Conditions</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333333"/>
                          </a:solidFill>
                          <a:effectLst/>
                          <a:latin typeface="+mn-lt"/>
                        </a:rPr>
                        <a:t>The gamma blocker shall meet its requirements under the nominal tunnel humidity conditions based on a dew point temperature of 16 °C.</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k-SK" sz="1200" b="0" i="0" u="none" strike="noStrike">
                          <a:solidFill>
                            <a:srgbClr val="333333"/>
                          </a:solidFill>
                          <a:effectLst/>
                          <a:latin typeface="+mn-lt"/>
                        </a:rPr>
                        <a:t> </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0081">
                <a:tc>
                  <a:txBody>
                    <a:bodyPr/>
                    <a:lstStyle/>
                    <a:p>
                      <a:pPr algn="l" fontAlgn="b"/>
                      <a:r>
                        <a:rPr lang="en-US" sz="1200" b="1" i="0" u="none" strike="noStrike" dirty="0">
                          <a:solidFill>
                            <a:srgbClr val="333333"/>
                          </a:solidFill>
                          <a:effectLst/>
                          <a:latin typeface="+mn-lt"/>
                        </a:rPr>
                        <a:t>Maximum Mechanical Length</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333333"/>
                          </a:solidFill>
                          <a:effectLst/>
                          <a:latin typeface="+mn-lt"/>
                        </a:rPr>
                        <a:t>Maximum mechanical length of the gamma blocker shall be less than 500 mm.</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333333"/>
                          </a:solidFill>
                          <a:effectLst/>
                          <a:latin typeface="+mn-lt"/>
                        </a:rPr>
                        <a:t>Length in the direction longitudinal to the beam pipe.</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957">
                <a:tc>
                  <a:txBody>
                    <a:bodyPr/>
                    <a:lstStyle/>
                    <a:p>
                      <a:pPr algn="l" fontAlgn="b"/>
                      <a:r>
                        <a:rPr lang="en-US" sz="1200" b="1" i="0" u="none" strike="noStrike" dirty="0">
                          <a:solidFill>
                            <a:srgbClr val="333333"/>
                          </a:solidFill>
                          <a:effectLst/>
                          <a:latin typeface="+mn-lt"/>
                        </a:rPr>
                        <a:t>Gamma Blocker Cooling</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333333"/>
                          </a:solidFill>
                          <a:effectLst/>
                          <a:latin typeface="+mn-lt"/>
                        </a:rPr>
                        <a:t>The gamma blocker shall be air cooled.</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333333"/>
                          </a:solidFill>
                          <a:effectLst/>
                          <a:latin typeface="+mn-lt"/>
                        </a:rPr>
                        <a:t>Fully passive heat transfer to air.</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1038">
                <a:tc>
                  <a:txBody>
                    <a:bodyPr/>
                    <a:lstStyle/>
                    <a:p>
                      <a:pPr algn="l" fontAlgn="b"/>
                      <a:r>
                        <a:rPr lang="en-US" sz="1200" b="1" i="0" u="none" strike="noStrike" dirty="0">
                          <a:solidFill>
                            <a:srgbClr val="333333"/>
                          </a:solidFill>
                          <a:effectLst/>
                          <a:latin typeface="+mn-lt"/>
                        </a:rPr>
                        <a:t>Lifelong lubrication of moving parts</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333333"/>
                          </a:solidFill>
                          <a:effectLst/>
                          <a:latin typeface="+mn-lt"/>
                        </a:rPr>
                        <a:t>The moving parts of the actuator shall not need further lubrication once installed for the lifetime of the gamma blocker.</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k-SK" sz="1200" b="0" i="0" u="none" strike="noStrike" dirty="0">
                          <a:solidFill>
                            <a:srgbClr val="333333"/>
                          </a:solidFill>
                          <a:effectLst/>
                          <a:latin typeface="+mn-lt"/>
                        </a:rPr>
                        <a:t> </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1038">
                <a:tc>
                  <a:txBody>
                    <a:bodyPr/>
                    <a:lstStyle/>
                    <a:p>
                      <a:pPr algn="l" fontAlgn="b"/>
                      <a:r>
                        <a:rPr lang="en-US" sz="1200" b="1" i="0" u="none" strike="noStrike" dirty="0">
                          <a:solidFill>
                            <a:srgbClr val="333333"/>
                          </a:solidFill>
                          <a:effectLst/>
                          <a:latin typeface="+mn-lt"/>
                        </a:rPr>
                        <a:t>End of stroke sensors</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333333"/>
                          </a:solidFill>
                          <a:effectLst/>
                          <a:latin typeface="+mn-lt"/>
                        </a:rPr>
                        <a:t>The gamma blocker shall </a:t>
                      </a:r>
                      <a:r>
                        <a:rPr lang="en-US" sz="1200" b="0" i="0" u="none" strike="noStrike" dirty="0" smtClean="0">
                          <a:solidFill>
                            <a:srgbClr val="333333"/>
                          </a:solidFill>
                          <a:effectLst/>
                          <a:latin typeface="+mn-lt"/>
                        </a:rPr>
                        <a:t>have </a:t>
                      </a:r>
                      <a:r>
                        <a:rPr lang="en-US" sz="1200" b="0" i="0" u="none" strike="noStrike" dirty="0">
                          <a:solidFill>
                            <a:srgbClr val="333333"/>
                          </a:solidFill>
                          <a:effectLst/>
                          <a:latin typeface="+mn-lt"/>
                        </a:rPr>
                        <a:t>end of stroke sensors in both ends of the </a:t>
                      </a:r>
                      <a:r>
                        <a:rPr lang="en-US" sz="1200" b="0" i="0" u="none" strike="noStrike" dirty="0" smtClean="0">
                          <a:solidFill>
                            <a:srgbClr val="333333"/>
                          </a:solidFill>
                          <a:effectLst/>
                          <a:latin typeface="+mn-lt"/>
                        </a:rPr>
                        <a:t>stroke.</a:t>
                      </a:r>
                      <a:endParaRPr lang="en-US" sz="1200" b="0" i="0" u="none" strike="noStrike" dirty="0">
                        <a:solidFill>
                          <a:srgbClr val="333333"/>
                        </a:solidFill>
                        <a:effectLst/>
                        <a:latin typeface="+mn-lt"/>
                      </a:endParaRP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333333"/>
                          </a:solidFill>
                          <a:effectLst/>
                          <a:latin typeface="+mn-lt"/>
                        </a:rPr>
                        <a:t>Also known as limit switches.</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1038">
                <a:tc>
                  <a:txBody>
                    <a:bodyPr/>
                    <a:lstStyle/>
                    <a:p>
                      <a:pPr algn="l" fontAlgn="b"/>
                      <a:r>
                        <a:rPr lang="en-US" sz="1200" b="1" i="0" u="none" strike="noStrike" dirty="0">
                          <a:solidFill>
                            <a:srgbClr val="333333"/>
                          </a:solidFill>
                          <a:effectLst/>
                          <a:latin typeface="+mn-lt"/>
                        </a:rPr>
                        <a:t>Fail-safe mode</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333333"/>
                          </a:solidFill>
                          <a:effectLst/>
                          <a:latin typeface="+mn-lt"/>
                        </a:rPr>
                        <a:t>The gamma blocker shall remain in its current position in case of a failure of the actuator or its power supply.</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333333"/>
                          </a:solidFill>
                          <a:effectLst/>
                          <a:latin typeface="+mn-lt"/>
                        </a:rPr>
                        <a:t>"Fail-as-is": If the device is inserted it should remain inserted, if it is retracted, it should remain retracted.</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551115BC-487E-4422-894C-CB7CD3E79223}" type="slidenum">
              <a:rPr lang="sv-SE" smtClean="0"/>
              <a:t>6</a:t>
            </a:fld>
            <a:endParaRPr lang="sv-SE" dirty="0"/>
          </a:p>
        </p:txBody>
      </p:sp>
    </p:spTree>
    <p:extLst>
      <p:ext uri="{BB962C8B-B14F-4D97-AF65-F5344CB8AC3E}">
        <p14:creationId xmlns:p14="http://schemas.microsoft.com/office/powerpoint/2010/main" val="3681754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There will be two Gamma Blockers:</a:t>
            </a:r>
          </a:p>
          <a:p>
            <a:pPr lvl="1"/>
            <a:r>
              <a:rPr lang="en-US" dirty="0"/>
              <a:t>One in the A2T section, before the NSW</a:t>
            </a:r>
          </a:p>
          <a:p>
            <a:pPr lvl="1"/>
            <a:r>
              <a:rPr lang="en-US" dirty="0"/>
              <a:t>One in the Dump Line section, in front of the Tuning Dump</a:t>
            </a:r>
          </a:p>
          <a:p>
            <a:r>
              <a:rPr lang="en-US" dirty="0"/>
              <a:t>The Gamma Blockers include:</a:t>
            </a:r>
          </a:p>
          <a:p>
            <a:pPr lvl="1"/>
            <a:r>
              <a:rPr lang="en-US" dirty="0"/>
              <a:t>A sliding core, </a:t>
            </a:r>
          </a:p>
          <a:p>
            <a:pPr lvl="1"/>
            <a:r>
              <a:rPr lang="en-US" dirty="0"/>
              <a:t>a vacuum chamber, </a:t>
            </a:r>
          </a:p>
          <a:p>
            <a:pPr lvl="1"/>
            <a:r>
              <a:rPr lang="en-US" dirty="0"/>
              <a:t>CF beam line flanges, </a:t>
            </a:r>
          </a:p>
          <a:p>
            <a:pPr lvl="1"/>
            <a:r>
              <a:rPr lang="en-US" dirty="0"/>
              <a:t>actuator(s), </a:t>
            </a:r>
          </a:p>
          <a:p>
            <a:pPr lvl="1"/>
            <a:r>
              <a:rPr lang="en-US" dirty="0" smtClean="0"/>
              <a:t>interfaces </a:t>
            </a:r>
            <a:r>
              <a:rPr lang="en-US" dirty="0"/>
              <a:t>to controls/PSS/MPS</a:t>
            </a:r>
          </a:p>
          <a:p>
            <a:r>
              <a:rPr lang="en-US" dirty="0"/>
              <a:t>The complete systems will include:</a:t>
            </a:r>
          </a:p>
          <a:p>
            <a:pPr lvl="1"/>
            <a:r>
              <a:rPr lang="en-US" dirty="0"/>
              <a:t>The GBs themselves, </a:t>
            </a:r>
          </a:p>
          <a:p>
            <a:pPr lvl="1"/>
            <a:r>
              <a:rPr lang="en-US" dirty="0"/>
              <a:t>their stands,</a:t>
            </a:r>
          </a:p>
          <a:p>
            <a:pPr lvl="1"/>
            <a:r>
              <a:rPr lang="en-US" dirty="0"/>
              <a:t>cables and power </a:t>
            </a:r>
            <a:r>
              <a:rPr lang="en-US" dirty="0" smtClean="0"/>
              <a:t>supplies, </a:t>
            </a:r>
            <a:r>
              <a:rPr lang="en-US" dirty="0"/>
              <a:t>if needed.</a:t>
            </a:r>
          </a:p>
        </p:txBody>
      </p:sp>
      <p:sp>
        <p:nvSpPr>
          <p:cNvPr id="4" name="Slide Number Placeholder 3"/>
          <p:cNvSpPr>
            <a:spLocks noGrp="1"/>
          </p:cNvSpPr>
          <p:nvPr>
            <p:ph type="sldNum" sz="quarter" idx="12"/>
          </p:nvPr>
        </p:nvSpPr>
        <p:spPr/>
        <p:txBody>
          <a:bodyPr/>
          <a:lstStyle/>
          <a:p>
            <a:fld id="{551115BC-487E-4422-894C-CB7CD3E79223}" type="slidenum">
              <a:rPr lang="sv-SE" smtClean="0"/>
              <a:t>7</a:t>
            </a:fld>
            <a:endParaRPr lang="sv-SE" dirty="0"/>
          </a:p>
        </p:txBody>
      </p:sp>
    </p:spTree>
    <p:extLst>
      <p:ext uri="{BB962C8B-B14F-4D97-AF65-F5344CB8AC3E}">
        <p14:creationId xmlns:p14="http://schemas.microsoft.com/office/powerpoint/2010/main" val="2271445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Interfaces</a:t>
            </a:r>
            <a:endParaRPr lang="sv-SE" dirty="0"/>
          </a:p>
        </p:txBody>
      </p:sp>
      <p:sp>
        <p:nvSpPr>
          <p:cNvPr id="3" name="Content Placeholder 2"/>
          <p:cNvSpPr>
            <a:spLocks noGrp="1"/>
          </p:cNvSpPr>
          <p:nvPr>
            <p:ph idx="1"/>
          </p:nvPr>
        </p:nvSpPr>
        <p:spPr/>
        <p:txBody>
          <a:bodyPr>
            <a:normAutofit/>
          </a:bodyPr>
          <a:lstStyle/>
          <a:p>
            <a:r>
              <a:rPr lang="en-US" dirty="0" smtClean="0"/>
              <a:t>Vacuum</a:t>
            </a:r>
          </a:p>
          <a:p>
            <a:r>
              <a:rPr lang="en-US" dirty="0" smtClean="0"/>
              <a:t>Controls/MPS/PSS</a:t>
            </a:r>
          </a:p>
          <a:p>
            <a:r>
              <a:rPr lang="en-US" dirty="0" smtClean="0"/>
              <a:t>Site Infrastructure</a:t>
            </a:r>
          </a:p>
          <a:p>
            <a:pPr lvl="1"/>
            <a:r>
              <a:rPr lang="en-US" dirty="0" smtClean="0"/>
              <a:t>Supports</a:t>
            </a:r>
          </a:p>
          <a:p>
            <a:pPr lvl="1"/>
            <a:r>
              <a:rPr lang="en-US" dirty="0" smtClean="0"/>
              <a:t>Pneumatic connector if needed</a:t>
            </a:r>
          </a:p>
          <a:p>
            <a:r>
              <a:rPr lang="en-US" dirty="0" smtClean="0"/>
              <a:t>Survey and Alignment</a:t>
            </a:r>
          </a:p>
          <a:p>
            <a:pPr lvl="1"/>
            <a:r>
              <a:rPr lang="en-US" dirty="0" err="1" smtClean="0"/>
              <a:t>Fiducials</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8</a:t>
            </a:fld>
            <a:endParaRPr lang="sv-SE" dirty="0"/>
          </a:p>
        </p:txBody>
      </p:sp>
    </p:spTree>
    <p:extLst>
      <p:ext uri="{BB962C8B-B14F-4D97-AF65-F5344CB8AC3E}">
        <p14:creationId xmlns:p14="http://schemas.microsoft.com/office/powerpoint/2010/main" val="2024815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stakeholders’ needs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27698218"/>
              </p:ext>
            </p:extLst>
          </p:nvPr>
        </p:nvGraphicFramePr>
        <p:xfrm>
          <a:off x="395536" y="1772816"/>
          <a:ext cx="8352928" cy="3600051"/>
        </p:xfrm>
        <a:graphic>
          <a:graphicData uri="http://schemas.openxmlformats.org/drawingml/2006/table">
            <a:tbl>
              <a:tblPr/>
              <a:tblGrid>
                <a:gridCol w="1800200"/>
                <a:gridCol w="6552728"/>
              </a:tblGrid>
              <a:tr h="159277">
                <a:tc>
                  <a:txBody>
                    <a:bodyPr/>
                    <a:lstStyle/>
                    <a:p>
                      <a:pPr algn="l" fontAlgn="b"/>
                      <a:r>
                        <a:rPr lang="en-US" sz="1400" b="1" i="0" u="none" strike="noStrike" dirty="0">
                          <a:solidFill>
                            <a:srgbClr val="000000"/>
                          </a:solidFill>
                          <a:effectLst/>
                          <a:latin typeface="+mn-lt"/>
                        </a:rPr>
                        <a:t>Stakeholder</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a:solidFill>
                            <a:srgbClr val="000000"/>
                          </a:solidFill>
                          <a:effectLst/>
                          <a:latin typeface="+mn-lt"/>
                        </a:rPr>
                        <a:t>Need/Expectation/Objective</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277">
                <a:tc>
                  <a:txBody>
                    <a:bodyPr/>
                    <a:lstStyle/>
                    <a:p>
                      <a:pPr algn="l" fontAlgn="b"/>
                      <a:r>
                        <a:rPr lang="en-US" sz="1400" b="0" i="0" u="none" strike="noStrike" dirty="0">
                          <a:solidFill>
                            <a:srgbClr val="000000"/>
                          </a:solidFill>
                          <a:effectLst/>
                          <a:latin typeface="+mn-lt"/>
                        </a:rPr>
                        <a:t>Installation</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mn-lt"/>
                        </a:rPr>
                        <a:t>Fits in the </a:t>
                      </a:r>
                      <a:r>
                        <a:rPr lang="en-US" sz="1400" b="0" i="0" u="none" strike="noStrike" dirty="0" smtClean="0">
                          <a:solidFill>
                            <a:srgbClr val="000000"/>
                          </a:solidFill>
                          <a:effectLst/>
                          <a:latin typeface="+mn-lt"/>
                        </a:rPr>
                        <a:t>tunnel and in the installation schedule</a:t>
                      </a:r>
                      <a:endParaRPr lang="en-US" sz="1400" b="0" i="0" u="none" strike="noStrike" dirty="0">
                        <a:solidFill>
                          <a:srgbClr val="000000"/>
                        </a:solidFill>
                        <a:effectLst/>
                        <a:latin typeface="+mn-lt"/>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277">
                <a:tc>
                  <a:txBody>
                    <a:bodyPr/>
                    <a:lstStyle/>
                    <a:p>
                      <a:pPr algn="l" fontAlgn="b"/>
                      <a:r>
                        <a:rPr lang="en-US" sz="1400" b="0" i="0" u="none" strike="noStrike" dirty="0">
                          <a:solidFill>
                            <a:srgbClr val="000000"/>
                          </a:solidFill>
                          <a:effectLst/>
                          <a:latin typeface="+mn-lt"/>
                        </a:rPr>
                        <a:t>Operations</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mn-lt"/>
                        </a:rPr>
                        <a:t>Is part of the procedures</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8212">
                <a:tc>
                  <a:txBody>
                    <a:bodyPr/>
                    <a:lstStyle/>
                    <a:p>
                      <a:pPr algn="l" fontAlgn="b"/>
                      <a:r>
                        <a:rPr lang="en-US" sz="1400" b="0" i="0" u="none" strike="noStrike" dirty="0">
                          <a:solidFill>
                            <a:srgbClr val="000000"/>
                          </a:solidFill>
                          <a:effectLst/>
                          <a:latin typeface="+mn-lt"/>
                        </a:rPr>
                        <a:t>RAMI</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mn-lt"/>
                        </a:rPr>
                        <a:t>Simplicity in design: leads to less failures</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8212">
                <a:tc>
                  <a:txBody>
                    <a:bodyPr/>
                    <a:lstStyle/>
                    <a:p>
                      <a:pPr algn="l" fontAlgn="b"/>
                      <a:r>
                        <a:rPr lang="en-US" sz="1400" b="0" i="0" u="none" strike="noStrike">
                          <a:solidFill>
                            <a:srgbClr val="000000"/>
                          </a:solidFill>
                          <a:effectLst/>
                          <a:latin typeface="+mn-lt"/>
                        </a:rPr>
                        <a:t>RAMI</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mn-lt"/>
                        </a:rPr>
                        <a:t>The actions required to use them (insert, extract, lock...) should not interfere in the maintenance, start-up or any other activity. GBs actions should not increase the length of these regular activities.</a:t>
                      </a:r>
                      <a:endParaRPr lang="en-US" sz="1400" b="0" i="0" u="none" strike="noStrike" dirty="0">
                        <a:solidFill>
                          <a:srgbClr val="000000"/>
                        </a:solidFill>
                        <a:effectLst/>
                        <a:latin typeface="+mn-lt"/>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7147">
                <a:tc>
                  <a:txBody>
                    <a:bodyPr/>
                    <a:lstStyle/>
                    <a:p>
                      <a:pPr algn="l" fontAlgn="b"/>
                      <a:r>
                        <a:rPr lang="en-US" sz="1400" b="0" i="0" u="none" strike="noStrike" dirty="0">
                          <a:solidFill>
                            <a:srgbClr val="000000"/>
                          </a:solidFill>
                          <a:effectLst/>
                          <a:latin typeface="+mn-lt"/>
                        </a:rPr>
                        <a:t>RAMI</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mn-lt"/>
                        </a:rPr>
                        <a:t>Maintenance to any of the components of the GBs should be possible to be done easily and in a short period of time.</a:t>
                      </a:r>
                      <a:endParaRPr lang="en-US" sz="1400" b="0" i="0" u="none" strike="noStrike" dirty="0">
                        <a:solidFill>
                          <a:srgbClr val="000000"/>
                        </a:solidFill>
                        <a:effectLst/>
                        <a:latin typeface="+mn-lt"/>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277">
                <a:tc>
                  <a:txBody>
                    <a:bodyPr/>
                    <a:lstStyle/>
                    <a:p>
                      <a:pPr algn="l" fontAlgn="b"/>
                      <a:r>
                        <a:rPr lang="en-US" sz="1400" b="0" i="0" u="none" strike="noStrike" dirty="0">
                          <a:solidFill>
                            <a:srgbClr val="000000"/>
                          </a:solidFill>
                          <a:effectLst/>
                          <a:latin typeface="+mn-lt"/>
                        </a:rPr>
                        <a:t>RAMI</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mn-lt"/>
                        </a:rPr>
                        <a:t>Fail-safe system, in case of failure</a:t>
                      </a:r>
                      <a:r>
                        <a:rPr lang="en-US" sz="1400" b="0" i="0" u="none" strike="noStrike" dirty="0" smtClean="0">
                          <a:solidFill>
                            <a:srgbClr val="000000"/>
                          </a:solidFill>
                          <a:effectLst/>
                          <a:latin typeface="+mn-lt"/>
                        </a:rPr>
                        <a:t>: </a:t>
                      </a:r>
                      <a:r>
                        <a:rPr lang="en-US" sz="1400" b="0" i="0" u="none" strike="noStrike" dirty="0" smtClean="0">
                          <a:solidFill>
                            <a:srgbClr val="000000"/>
                          </a:solidFill>
                          <a:effectLst/>
                          <a:latin typeface="+mn-lt"/>
                        </a:rPr>
                        <a:t>If beam on: stay out,</a:t>
                      </a:r>
                      <a:r>
                        <a:rPr lang="en-US" sz="1400" b="0" i="0" u="none" strike="noStrike" baseline="0" dirty="0" smtClean="0">
                          <a:solidFill>
                            <a:srgbClr val="000000"/>
                          </a:solidFill>
                          <a:effectLst/>
                          <a:latin typeface="+mn-lt"/>
                        </a:rPr>
                        <a:t> i</a:t>
                      </a:r>
                      <a:r>
                        <a:rPr lang="en-US" sz="1400" b="0" i="0" u="none" strike="noStrike" dirty="0" smtClean="0">
                          <a:solidFill>
                            <a:srgbClr val="000000"/>
                          </a:solidFill>
                          <a:effectLst/>
                          <a:latin typeface="+mn-lt"/>
                        </a:rPr>
                        <a:t>f no beam: stay in,</a:t>
                      </a:r>
                      <a:r>
                        <a:rPr lang="en-US" sz="1400" b="0" i="0" u="none" strike="noStrike" baseline="0" dirty="0" smtClean="0">
                          <a:solidFill>
                            <a:srgbClr val="000000"/>
                          </a:solidFill>
                          <a:effectLst/>
                          <a:latin typeface="+mn-lt"/>
                        </a:rPr>
                        <a:t> i</a:t>
                      </a:r>
                      <a:r>
                        <a:rPr lang="en-US" sz="1400" b="0" i="0" u="none" strike="noStrike" dirty="0" smtClean="0">
                          <a:solidFill>
                            <a:srgbClr val="000000"/>
                          </a:solidFill>
                          <a:effectLst/>
                          <a:latin typeface="+mn-lt"/>
                        </a:rPr>
                        <a:t>f during action: stay put and wait for manual action</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277">
                <a:tc>
                  <a:txBody>
                    <a:bodyPr/>
                    <a:lstStyle/>
                    <a:p>
                      <a:pPr algn="l" fontAlgn="b"/>
                      <a:r>
                        <a:rPr lang="en-US" sz="1400" b="0" i="0" u="none" strike="noStrike" dirty="0" smtClean="0">
                          <a:solidFill>
                            <a:srgbClr val="000000"/>
                          </a:solidFill>
                          <a:effectLst/>
                          <a:latin typeface="+mn-lt"/>
                        </a:rPr>
                        <a:t>Conventional Safety</a:t>
                      </a:r>
                      <a:endParaRPr lang="en-US" sz="1400" b="0" i="0" u="none" strike="noStrike" dirty="0">
                        <a:solidFill>
                          <a:srgbClr val="000000"/>
                        </a:solidFill>
                        <a:effectLst/>
                        <a:latin typeface="+mn-lt"/>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mn-lt"/>
                        </a:rPr>
                        <a:t>No electrical hazards</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277">
                <a:tc>
                  <a:txBody>
                    <a:bodyPr/>
                    <a:lstStyle/>
                    <a:p>
                      <a:pPr algn="l" fontAlgn="b"/>
                      <a:r>
                        <a:rPr lang="en-US" sz="1400" b="0" i="0" u="none" strike="noStrike" dirty="0" smtClean="0">
                          <a:solidFill>
                            <a:srgbClr val="000000"/>
                          </a:solidFill>
                          <a:effectLst/>
                          <a:latin typeface="+mn-lt"/>
                        </a:rPr>
                        <a:t>Conventional Safety</a:t>
                      </a:r>
                      <a:endParaRPr lang="en-US" sz="1400" b="0" i="0" u="none" strike="noStrike" dirty="0">
                        <a:solidFill>
                          <a:srgbClr val="000000"/>
                        </a:solidFill>
                        <a:effectLst/>
                        <a:latin typeface="+mn-lt"/>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mn-lt"/>
                        </a:rPr>
                        <a:t>No moving parts hazards</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551115BC-487E-4422-894C-CB7CD3E79223}" type="slidenum">
              <a:rPr lang="sv-SE" smtClean="0"/>
              <a:t>9</a:t>
            </a:fld>
            <a:endParaRPr lang="sv-SE" dirty="0"/>
          </a:p>
        </p:txBody>
      </p:sp>
    </p:spTree>
    <p:extLst>
      <p:ext uri="{BB962C8B-B14F-4D97-AF65-F5344CB8AC3E}">
        <p14:creationId xmlns:p14="http://schemas.microsoft.com/office/powerpoint/2010/main" val="174167215"/>
      </p:ext>
    </p:extLst>
  </p:cSld>
  <p:clrMapOvr>
    <a:masterClrMapping/>
  </p:clrMapOvr>
</p:sld>
</file>

<file path=ppt/theme/theme1.xml><?xml version="1.0" encoding="utf-8"?>
<a:theme xmlns:a="http://schemas.openxmlformats.org/drawingml/2006/main" name="Chess Core Power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resentation3" id="{304B92AB-78BC-4C78-8451-6C93EA327D00}" vid="{09D1907C-5BBC-45D0-9EBC-8615AFB12B8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Chess Core Powerpoint.potx</Template>
  <TotalTime>983</TotalTime>
  <Words>1586</Words>
  <Application>Microsoft Macintosh PowerPoint</Application>
  <PresentationFormat>On-screen Show (4:3)</PresentationFormat>
  <Paragraphs>136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Chess Core Powerpoint</vt:lpstr>
      <vt:lpstr>Gamma Blockers Kick-off Meeting Technical System Scope</vt:lpstr>
      <vt:lpstr>Outline</vt:lpstr>
      <vt:lpstr>Purpose</vt:lpstr>
      <vt:lpstr>High level requirements (L3)</vt:lpstr>
      <vt:lpstr>Proposed L4 requirements</vt:lpstr>
      <vt:lpstr>Proposed L4 requirements (continued)</vt:lpstr>
      <vt:lpstr>Components</vt:lpstr>
      <vt:lpstr>Interfaces</vt:lpstr>
      <vt:lpstr>Other stakeholders’ needs</vt:lpstr>
      <vt:lpstr>References from SNS</vt:lpstr>
      <vt:lpstr>References from SNS</vt:lpstr>
    </vt:vector>
  </TitlesOfParts>
  <Company>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Heléne Björkman</dc:creator>
  <cp:lastModifiedBy>ESS User</cp:lastModifiedBy>
  <cp:revision>17</cp:revision>
  <dcterms:created xsi:type="dcterms:W3CDTF">2013-10-29T16:05:10Z</dcterms:created>
  <dcterms:modified xsi:type="dcterms:W3CDTF">2016-11-09T00:44:14Z</dcterms:modified>
</cp:coreProperties>
</file>