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17" r:id="rId3"/>
    <p:sldId id="328" r:id="rId4"/>
    <p:sldId id="318" r:id="rId5"/>
    <p:sldId id="327" r:id="rId6"/>
    <p:sldId id="350" r:id="rId7"/>
    <p:sldId id="347" r:id="rId8"/>
    <p:sldId id="35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7" autoAdjust="0"/>
    <p:restoredTop sz="94646" autoAdjust="0"/>
  </p:normalViewPr>
  <p:slideViewPr>
    <p:cSldViewPr>
      <p:cViewPr>
        <p:scale>
          <a:sx n="150" d="100"/>
          <a:sy n="150" d="100"/>
        </p:scale>
        <p:origin x="-1176" y="-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09/11/16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24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D14BCC4-1883-A943-9A98-AF3049849382}" type="datetime1">
              <a:rPr lang="en-US" smtClean="0"/>
              <a:t>09/11/16</a:t>
            </a:fld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709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833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09/11/16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09/11/16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09/11/16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09/11/16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09/11/16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6642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Gamma Blockers and ESS Machine Protection and Personnel Safety Systems Interfaces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085184"/>
            <a:ext cx="7704856" cy="1656184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Annika Nordt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Group Leader Protection and Safety Systems / ICS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Lund, Sweden, 2016-11-</a:t>
            </a:r>
            <a:r>
              <a:rPr lang="en-US" sz="1600" dirty="0" smtClean="0">
                <a:solidFill>
                  <a:schemeClr val="bg1"/>
                </a:solidFill>
              </a:rPr>
              <a:t>09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9" name="Rectangle 8"/>
          <p:cNvSpPr/>
          <p:nvPr/>
        </p:nvSpPr>
        <p:spPr>
          <a:xfrm>
            <a:off x="827584" y="2564904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Introduction to Machine Protection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Introduction to Personnel Safety Systems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Interfaces with Gamma Blockers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540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/>
          <p:cNvSpPr txBox="1">
            <a:spLocks/>
          </p:cNvSpPr>
          <p:nvPr/>
        </p:nvSpPr>
        <p:spPr>
          <a:xfrm>
            <a:off x="144016" y="485800"/>
            <a:ext cx="81003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Why Do We Need Machine Protection at ESS?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844824"/>
            <a:ext cx="3667265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Because things can melt very quickly</a:t>
            </a:r>
            <a:r>
              <a:rPr lang="is-IS" sz="1800" dirty="0" smtClean="0">
                <a:solidFill>
                  <a:schemeClr val="tx1"/>
                </a:solidFill>
                <a:sym typeface="Wingdings"/>
              </a:rPr>
              <a:t>…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chemeClr val="tx1"/>
                </a:solidFill>
                <a:sym typeface="Wingdings"/>
              </a:rPr>
              <a:t>Worst case </a:t>
            </a: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scenario: Proton </a:t>
            </a:r>
            <a:r>
              <a:rPr lang="en-US" sz="1800" b="1" dirty="0" smtClean="0">
                <a:solidFill>
                  <a:schemeClr val="tx1"/>
                </a:solidFill>
                <a:sym typeface="Wingdings"/>
              </a:rPr>
              <a:t>beam impinging perpendicularly on copper or steel.</a:t>
            </a:r>
          </a:p>
          <a:p>
            <a:pPr marL="0" indent="0" algn="ctr">
              <a:buNone/>
            </a:pPr>
            <a:r>
              <a:rPr lang="en-GB" sz="1800" dirty="0" smtClean="0">
                <a:solidFill>
                  <a:srgbClr val="000000"/>
                </a:solidFill>
                <a:ea typeface="MS PGothic" charset="0"/>
                <a:cs typeface="Calibri"/>
              </a:rPr>
              <a:t>90</a:t>
            </a:r>
            <a:r>
              <a:rPr lang="en-GB" sz="1800" dirty="0">
                <a:solidFill>
                  <a:srgbClr val="000000"/>
                </a:solidFill>
                <a:ea typeface="MS PGothic" charset="0"/>
                <a:cs typeface="Calibri"/>
              </a:rPr>
              <a:t>° beam impact in the MEBT </a:t>
            </a:r>
            <a:r>
              <a:rPr lang="en-GB" sz="1800" dirty="0" smtClean="0">
                <a:solidFill>
                  <a:srgbClr val="000000"/>
                </a:solidFill>
                <a:ea typeface="MS PGothic" charset="0"/>
                <a:cs typeface="Calibri"/>
              </a:rPr>
              <a:t>scrapers is possible.</a:t>
            </a:r>
            <a:endParaRPr lang="en-US" sz="1800" b="1" dirty="0" smtClean="0">
              <a:solidFill>
                <a:schemeClr val="tx1"/>
              </a:solidFill>
              <a:sym typeface="Wingdings"/>
            </a:endParaRPr>
          </a:p>
          <a:p>
            <a:pPr marL="0" indent="0" algn="ctr">
              <a:buNone/>
            </a:pPr>
            <a:endParaRPr lang="en-US" sz="1800" dirty="0" smtClean="0">
              <a:solidFill>
                <a:schemeClr val="tx1"/>
              </a:solidFill>
              <a:sym typeface="Wingdings"/>
            </a:endParaRPr>
          </a:p>
          <a:p>
            <a:pPr marL="0" indent="0" algn="ctr">
              <a:buNone/>
            </a:pPr>
            <a:endParaRPr lang="en-US" sz="1200" dirty="0" smtClean="0">
              <a:solidFill>
                <a:schemeClr val="tx1"/>
              </a:solidFill>
              <a:sym typeface="Wingdings"/>
            </a:endParaRPr>
          </a:p>
          <a:p>
            <a:pPr marL="0" indent="0" algn="ctr">
              <a:buNone/>
            </a:pPr>
            <a:endParaRPr lang="en-US" sz="2000" dirty="0" smtClean="0">
              <a:solidFill>
                <a:schemeClr val="tx1"/>
              </a:solidFill>
              <a:sym typeface="Wingding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149080"/>
            <a:ext cx="4139952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 smtClean="0">
                <a:solidFill>
                  <a:schemeClr val="tx1"/>
                </a:solidFill>
                <a:sym typeface="Wingdings"/>
              </a:rPr>
              <a:t>Fastest reaction time </a:t>
            </a: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required to stop proton beam is </a:t>
            </a:r>
            <a:r>
              <a:rPr lang="en-US" sz="1800" b="1" dirty="0">
                <a:solidFill>
                  <a:schemeClr val="tx1"/>
                </a:solidFill>
                <a:sym typeface="Wingdings"/>
              </a:rPr>
              <a:t>1</a:t>
            </a:r>
            <a:r>
              <a:rPr lang="en-US" sz="1800" b="1" dirty="0" smtClean="0">
                <a:solidFill>
                  <a:schemeClr val="tx1"/>
                </a:solidFill>
                <a:sym typeface="Wingdings"/>
              </a:rPr>
              <a:t>-5μs </a:t>
            </a: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(in the first 50m).</a:t>
            </a:r>
            <a:endParaRPr lang="en-US" sz="1800" b="1" dirty="0" smtClean="0">
              <a:solidFill>
                <a:schemeClr val="tx1"/>
              </a:solidFill>
              <a:sym typeface="Wingdings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This includes detecting, processing and actual stopping of the proton beam.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It</a:t>
            </a:r>
            <a:r>
              <a:rPr lang="fr-FR" sz="1800" dirty="0" smtClean="0">
                <a:solidFill>
                  <a:schemeClr val="tx1"/>
                </a:solidFill>
                <a:sym typeface="Wingdings"/>
              </a:rPr>
              <a:t>’</a:t>
            </a: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s a challenging task, requiring fast</a:t>
            </a:r>
            <a:r>
              <a:rPr lang="en-US" sz="1800" b="1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sym typeface="Wingdings"/>
              </a:rPr>
              <a:t>systems!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pic>
        <p:nvPicPr>
          <p:cNvPr id="7" name="Picture 6" descr="Screen Shot 2016-09-27 at 20.34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953" y="1700808"/>
            <a:ext cx="5185463" cy="4118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15551" y="6217567"/>
            <a:ext cx="3532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Courtesy of I. </a:t>
            </a:r>
            <a:r>
              <a:rPr lang="en-US" sz="1400" dirty="0" err="1" smtClean="0"/>
              <a:t>Kittelmann</a:t>
            </a:r>
            <a:r>
              <a:rPr lang="en-US" sz="1400" dirty="0" smtClean="0"/>
              <a:t>/ HB2016 THAM6Y01 </a:t>
            </a:r>
          </a:p>
        </p:txBody>
      </p:sp>
    </p:spTree>
    <p:extLst>
      <p:ext uri="{BB962C8B-B14F-4D97-AF65-F5344CB8AC3E}">
        <p14:creationId xmlns:p14="http://schemas.microsoft.com/office/powerpoint/2010/main" val="20485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696744" cy="1143000"/>
          </a:xfrm>
        </p:spPr>
        <p:txBody>
          <a:bodyPr/>
          <a:lstStyle/>
          <a:p>
            <a:r>
              <a:rPr lang="en-US" dirty="0" smtClean="0"/>
              <a:t>Machine </a:t>
            </a:r>
            <a:r>
              <a:rPr lang="en-US" dirty="0"/>
              <a:t>Protection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Role of Machine Protection at ESS: </a:t>
            </a:r>
            <a:r>
              <a:rPr lang="en-GB" sz="1900" b="1" dirty="0" smtClean="0">
                <a:solidFill>
                  <a:schemeClr val="tx1"/>
                </a:solidFill>
              </a:rPr>
              <a:t>[ESS-0035197]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Achieve high operational availability of the ESS facility.</a:t>
            </a: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tx1"/>
                </a:solidFill>
              </a:rPr>
              <a:t>Machine Protection Goals at ESS [</a:t>
            </a:r>
            <a:r>
              <a:rPr lang="en-GB" sz="1800" b="1" dirty="0" smtClean="0">
                <a:solidFill>
                  <a:schemeClr val="tx1"/>
                </a:solidFill>
              </a:rPr>
              <a:t>ESS-</a:t>
            </a:r>
            <a:r>
              <a:rPr lang="is-IS" sz="1800" b="1" dirty="0">
                <a:solidFill>
                  <a:schemeClr val="tx1"/>
                </a:solidFill>
              </a:rPr>
              <a:t>0057251</a:t>
            </a:r>
            <a:r>
              <a:rPr lang="en-GB" b="1" dirty="0" smtClean="0">
                <a:solidFill>
                  <a:schemeClr val="tx1"/>
                </a:solidFill>
              </a:rPr>
              <a:t>]:</a:t>
            </a: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Prevent damage &amp; unnecessary beam-induced activation according to beam and facility availability requirements.</a:t>
            </a:r>
            <a:endParaRPr lang="en-US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chemeClr val="tx1"/>
                </a:solidFill>
              </a:rPr>
              <a:t>Means to Achieve Machine Protection at ESS</a:t>
            </a: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Design and operate systems with high inherent reliability and overall low damage potential.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Minimize mean down time by introducing Interlock systems, maintenance procedures, analysis and recovery tools.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3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MP-</a:t>
            </a:r>
            <a:r>
              <a:rPr lang="en-US" dirty="0" err="1" smtClean="0"/>
              <a:t>SoS</a:t>
            </a:r>
            <a:r>
              <a:rPr lang="en-US" dirty="0" smtClean="0"/>
              <a:t> Architectural Framework</a:t>
            </a:r>
            <a:endParaRPr lang="en-US" dirty="0"/>
          </a:p>
        </p:txBody>
      </p:sp>
      <p:pic>
        <p:nvPicPr>
          <p:cNvPr id="4" name="Picture 3" descr="Functional_Architecture_Concept_v0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9073008" cy="563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4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Scope, Requirements and Functions for Personnel Safety Systems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7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300" b="1" dirty="0" smtClean="0">
                <a:solidFill>
                  <a:srgbClr val="000000"/>
                </a:solidFill>
              </a:rPr>
              <a:t>Scope</a:t>
            </a:r>
          </a:p>
          <a:p>
            <a:pPr marL="0" indent="0">
              <a:buNone/>
            </a:pPr>
            <a:endParaRPr lang="en-GB" b="1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Ensure safe </a:t>
            </a:r>
            <a:r>
              <a:rPr lang="en-GB" dirty="0">
                <a:solidFill>
                  <a:srgbClr val="000000"/>
                </a:solidFill>
              </a:rPr>
              <a:t>and </a:t>
            </a:r>
            <a:r>
              <a:rPr lang="en-GB" dirty="0" smtClean="0">
                <a:solidFill>
                  <a:srgbClr val="000000"/>
                </a:solidFill>
              </a:rPr>
              <a:t>efficient operation </a:t>
            </a:r>
            <a:r>
              <a:rPr lang="en-GB" dirty="0">
                <a:solidFill>
                  <a:srgbClr val="000000"/>
                </a:solidFill>
              </a:rPr>
              <a:t>of </a:t>
            </a:r>
            <a:r>
              <a:rPr lang="en-GB" dirty="0" smtClean="0">
                <a:solidFill>
                  <a:srgbClr val="000000"/>
                </a:solidFill>
              </a:rPr>
              <a:t>ESS. 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Prevent </a:t>
            </a:r>
            <a:r>
              <a:rPr lang="en-GB" dirty="0">
                <a:solidFill>
                  <a:srgbClr val="000000"/>
                </a:solidFill>
              </a:rPr>
              <a:t>personnel from being harmed by exposure to </a:t>
            </a:r>
            <a:r>
              <a:rPr lang="en-GB" dirty="0" smtClean="0">
                <a:solidFill>
                  <a:srgbClr val="000000"/>
                </a:solidFill>
              </a:rPr>
              <a:t>prompt ionising radiation.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Mitigate </a:t>
            </a:r>
            <a:r>
              <a:rPr lang="en-GB" dirty="0">
                <a:solidFill>
                  <a:srgbClr val="000000"/>
                </a:solidFill>
              </a:rPr>
              <a:t>against conventional </a:t>
            </a:r>
            <a:r>
              <a:rPr lang="en-GB" dirty="0" smtClean="0">
                <a:solidFill>
                  <a:srgbClr val="000000"/>
                </a:solidFill>
              </a:rPr>
              <a:t>hazards </a:t>
            </a:r>
            <a:r>
              <a:rPr lang="en-US" dirty="0" smtClean="0">
                <a:solidFill>
                  <a:srgbClr val="000000"/>
                </a:solidFill>
              </a:rPr>
              <a:t>like </a:t>
            </a:r>
            <a:r>
              <a:rPr lang="en-GB" dirty="0" smtClean="0">
                <a:solidFill>
                  <a:srgbClr val="000000"/>
                </a:solidFill>
              </a:rPr>
              <a:t>cryogen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GB" dirty="0">
                <a:solidFill>
                  <a:srgbClr val="000000"/>
                </a:solidFill>
              </a:rPr>
              <a:t>h</a:t>
            </a:r>
            <a:r>
              <a:rPr lang="en-GB" dirty="0" smtClean="0">
                <a:solidFill>
                  <a:srgbClr val="000000"/>
                </a:solidFill>
              </a:rPr>
              <a:t>igh </a:t>
            </a:r>
            <a:r>
              <a:rPr lang="en-GB" dirty="0">
                <a:solidFill>
                  <a:srgbClr val="000000"/>
                </a:solidFill>
              </a:rPr>
              <a:t>voltage,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m</a:t>
            </a:r>
            <a:r>
              <a:rPr lang="en-GB" dirty="0" smtClean="0">
                <a:solidFill>
                  <a:srgbClr val="000000"/>
                </a:solidFill>
              </a:rPr>
              <a:t>agnetic </a:t>
            </a:r>
            <a:r>
              <a:rPr lang="en-GB" dirty="0">
                <a:solidFill>
                  <a:srgbClr val="000000"/>
                </a:solidFill>
              </a:rPr>
              <a:t>fields, </a:t>
            </a:r>
            <a:r>
              <a:rPr lang="en-GB" dirty="0" smtClean="0">
                <a:solidFill>
                  <a:srgbClr val="000000"/>
                </a:solidFill>
              </a:rPr>
              <a:t>vacuum</a:t>
            </a:r>
            <a:r>
              <a:rPr lang="en-GB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l</a:t>
            </a:r>
            <a:r>
              <a:rPr lang="en-GB" dirty="0" smtClean="0">
                <a:solidFill>
                  <a:srgbClr val="000000"/>
                </a:solidFill>
              </a:rPr>
              <a:t>asers</a:t>
            </a:r>
            <a:r>
              <a:rPr lang="en-GB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mechanical motion </a:t>
            </a:r>
            <a:r>
              <a:rPr lang="en-GB" dirty="0">
                <a:solidFill>
                  <a:srgbClr val="000000"/>
                </a:solidFill>
              </a:rPr>
              <a:t>hazards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marL="0" lvl="0" indent="0">
              <a:buNone/>
            </a:pPr>
            <a:endParaRPr lang="en-GB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GB" sz="3300" b="1" dirty="0" smtClean="0">
                <a:solidFill>
                  <a:srgbClr val="000000"/>
                </a:solidFill>
              </a:rPr>
              <a:t>Means </a:t>
            </a:r>
            <a:r>
              <a:rPr lang="en-GB" sz="3300" b="1" dirty="0">
                <a:solidFill>
                  <a:srgbClr val="000000"/>
                </a:solidFill>
              </a:rPr>
              <a:t>to Achieve Personnel Safety at </a:t>
            </a:r>
            <a:r>
              <a:rPr lang="en-GB" sz="3300" b="1" dirty="0" smtClean="0">
                <a:solidFill>
                  <a:srgbClr val="000000"/>
                </a:solidFill>
              </a:rPr>
              <a:t>ESS</a:t>
            </a:r>
          </a:p>
          <a:p>
            <a:pPr marL="0" lvl="0" indent="0">
              <a:buNone/>
            </a:pPr>
            <a:endParaRPr lang="en-GB" b="1" dirty="0" smtClean="0">
              <a:solidFill>
                <a:srgbClr val="000000"/>
              </a:solidFill>
            </a:endParaRPr>
          </a:p>
          <a:p>
            <a:pPr lvl="0"/>
            <a:r>
              <a:rPr lang="en-GB" dirty="0" smtClean="0">
                <a:solidFill>
                  <a:srgbClr val="000000"/>
                </a:solidFill>
              </a:rPr>
              <a:t>Controlling access to accelerator, test stands, </a:t>
            </a:r>
            <a:r>
              <a:rPr lang="en-GB" dirty="0">
                <a:solidFill>
                  <a:srgbClr val="000000"/>
                </a:solidFill>
              </a:rPr>
              <a:t>target and neutron instruments controlled </a:t>
            </a:r>
            <a:r>
              <a:rPr lang="en-GB" dirty="0" smtClean="0">
                <a:solidFill>
                  <a:srgbClr val="000000"/>
                </a:solidFill>
              </a:rPr>
              <a:t>areas and switching OFF hazardous equipment upon entry.</a:t>
            </a:r>
          </a:p>
          <a:p>
            <a:pPr lvl="0"/>
            <a:r>
              <a:rPr lang="en-GB" dirty="0" smtClean="0">
                <a:solidFill>
                  <a:srgbClr val="000000"/>
                </a:solidFill>
              </a:rPr>
              <a:t>All </a:t>
            </a:r>
            <a:r>
              <a:rPr lang="en-GB" dirty="0">
                <a:solidFill>
                  <a:srgbClr val="000000"/>
                </a:solidFill>
              </a:rPr>
              <a:t>Personnel Safety Systems will be </a:t>
            </a:r>
            <a:r>
              <a:rPr lang="en-GB" dirty="0" smtClean="0">
                <a:solidFill>
                  <a:srgbClr val="000000"/>
                </a:solidFill>
              </a:rPr>
              <a:t>operational 24/7.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3300" b="1" dirty="0" smtClean="0">
                <a:solidFill>
                  <a:srgbClr val="000000"/>
                </a:solidFill>
              </a:rPr>
              <a:t>Systems </a:t>
            </a:r>
            <a:r>
              <a:rPr lang="en-US" sz="3300" b="1" dirty="0">
                <a:solidFill>
                  <a:srgbClr val="000000"/>
                </a:solidFill>
              </a:rPr>
              <a:t>to be operated/maintained/supported/</a:t>
            </a:r>
            <a:r>
              <a:rPr lang="en-US" sz="3300" b="1" dirty="0" smtClean="0">
                <a:solidFill>
                  <a:srgbClr val="000000"/>
                </a:solidFill>
              </a:rPr>
              <a:t>optimized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Safety Interlock system, Access System,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Radiation Monitoring Interlock System,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ODH Monitoring and Alarm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These systems span over the accelerator, test stands, target and neutron instruments controlled areas.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Protection Functions </a:t>
            </a:r>
            <a:r>
              <a:rPr lang="en-US" dirty="0"/>
              <a:t>R</a:t>
            </a:r>
            <a:r>
              <a:rPr lang="en-US" dirty="0" smtClean="0"/>
              <a:t>elated to </a:t>
            </a:r>
            <a:r>
              <a:rPr lang="en-US" dirty="0" smtClean="0"/>
              <a:t>Gamma Blockers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8615363" y="4497388"/>
            <a:ext cx="342900" cy="20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Before starting beam operation, we must ensure that all </a:t>
            </a:r>
            <a:r>
              <a:rPr lang="en-US" sz="2400" dirty="0" smtClean="0">
                <a:solidFill>
                  <a:schemeClr val="tx1"/>
                </a:solidFill>
              </a:rPr>
              <a:t>devices intercepting the beam pipe </a:t>
            </a:r>
            <a:r>
              <a:rPr lang="en-US" sz="2400" dirty="0" smtClean="0">
                <a:solidFill>
                  <a:schemeClr val="tx1"/>
                </a:solidFill>
              </a:rPr>
              <a:t>are configured </a:t>
            </a:r>
            <a:r>
              <a:rPr lang="en-US" sz="2400" dirty="0" smtClean="0">
                <a:solidFill>
                  <a:schemeClr val="tx1"/>
                </a:solidFill>
              </a:rPr>
              <a:t>correctly </a:t>
            </a:r>
            <a:r>
              <a:rPr lang="en-US" sz="2400" dirty="0" smtClean="0">
                <a:solidFill>
                  <a:schemeClr val="tx1"/>
                </a:solidFill>
              </a:rPr>
              <a:t>(the gamma blocker must have been moved OUT and must be in parking position)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As soon as its being detected that </a:t>
            </a:r>
            <a:r>
              <a:rPr lang="en-US" sz="2400" dirty="0" smtClean="0">
                <a:solidFill>
                  <a:schemeClr val="tx1"/>
                </a:solidFill>
              </a:rPr>
              <a:t>the gamma blocker is moving </a:t>
            </a:r>
            <a:r>
              <a:rPr lang="en-US" sz="2400" dirty="0" smtClean="0">
                <a:solidFill>
                  <a:schemeClr val="tx1"/>
                </a:solidFill>
              </a:rPr>
              <a:t>IN (whilst beam is ON)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beam operation should be </a:t>
            </a:r>
            <a:r>
              <a:rPr lang="en-US" sz="2400" dirty="0" smtClean="0">
                <a:solidFill>
                  <a:schemeClr val="tx1"/>
                </a:solidFill>
              </a:rPr>
              <a:t>stopped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How do we want to implement these functions?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55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Safety Functions </a:t>
            </a:r>
            <a:r>
              <a:rPr lang="en-US" dirty="0"/>
              <a:t>R</a:t>
            </a:r>
            <a:r>
              <a:rPr lang="en-US" dirty="0" smtClean="0"/>
              <a:t>elated to </a:t>
            </a:r>
            <a:r>
              <a:rPr lang="en-US" dirty="0" smtClean="0"/>
              <a:t>Gamma Blockers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7" name="Rectangle 5"/>
          <p:cNvSpPr>
            <a:spLocks noChangeAspect="1" noChangeArrowheads="1"/>
          </p:cNvSpPr>
          <p:nvPr/>
        </p:nvSpPr>
        <p:spPr bwMode="auto">
          <a:xfrm>
            <a:off x="8615363" y="4497388"/>
            <a:ext cx="342900" cy="207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Before starting </a:t>
            </a:r>
            <a:r>
              <a:rPr lang="en-US" sz="2400" dirty="0" smtClean="0">
                <a:solidFill>
                  <a:schemeClr val="tx1"/>
                </a:solidFill>
              </a:rPr>
              <a:t>maintenance, (potentially) the ESS Radiation Protection Team must </a:t>
            </a:r>
            <a:r>
              <a:rPr lang="en-US" sz="2400" dirty="0" smtClean="0">
                <a:solidFill>
                  <a:schemeClr val="tx1"/>
                </a:solidFill>
              </a:rPr>
              <a:t>ensure that </a:t>
            </a:r>
            <a:r>
              <a:rPr lang="en-US" sz="2400" dirty="0" smtClean="0">
                <a:solidFill>
                  <a:schemeClr val="tx1"/>
                </a:solidFill>
              </a:rPr>
              <a:t>the gamma blocker is in the right position (IN)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Before finalizing a maintenance period, </a:t>
            </a:r>
            <a:r>
              <a:rPr lang="en-US" sz="2400" dirty="0">
                <a:solidFill>
                  <a:schemeClr val="tx1"/>
                </a:solidFill>
              </a:rPr>
              <a:t>(potentially) the ESS Radiation Protection Team </a:t>
            </a:r>
            <a:r>
              <a:rPr lang="en-US" sz="2400" dirty="0" smtClean="0">
                <a:solidFill>
                  <a:schemeClr val="tx1"/>
                </a:solidFill>
              </a:rPr>
              <a:t>must ensure that the gamma blocker is OUT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As soon as its being detected that </a:t>
            </a:r>
            <a:r>
              <a:rPr lang="en-US" sz="2400" dirty="0" smtClean="0">
                <a:solidFill>
                  <a:schemeClr val="tx1"/>
                </a:solidFill>
              </a:rPr>
              <a:t>the gamma blocker is NOT IN during maintenance, an alarm must be raised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How do we want to implement these functions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It seems that these functions are not covered in the scope of PSS?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8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5498</TotalTime>
  <Words>547</Words>
  <Application>Microsoft Macintosh PowerPoint</Application>
  <PresentationFormat>On-screen Show (4:3)</PresentationFormat>
  <Paragraphs>78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 Core Powerpoint</vt:lpstr>
      <vt:lpstr>Gamma Blockers and ESS Machine Protection and Personnel Safety Systems Interfaces </vt:lpstr>
      <vt:lpstr>Overview</vt:lpstr>
      <vt:lpstr>PowerPoint Presentation</vt:lpstr>
      <vt:lpstr>Machine Protection Introduction</vt:lpstr>
      <vt:lpstr>MP-SoS Architectural Framework</vt:lpstr>
      <vt:lpstr>Scope, Requirements and Functions for Personnel Safety Systems</vt:lpstr>
      <vt:lpstr>Machine Protection Functions Related to Gamma Blockers</vt:lpstr>
      <vt:lpstr>Personnel Safety Functions Related to Gamma Blockers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Annika Nordt</cp:lastModifiedBy>
  <cp:revision>1117</cp:revision>
  <dcterms:created xsi:type="dcterms:W3CDTF">2013-10-29T16:05:10Z</dcterms:created>
  <dcterms:modified xsi:type="dcterms:W3CDTF">2016-11-09T08:41:08Z</dcterms:modified>
</cp:coreProperties>
</file>