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334" r:id="rId3"/>
    <p:sldId id="267" r:id="rId4"/>
    <p:sldId id="303" r:id="rId5"/>
    <p:sldId id="305" r:id="rId6"/>
    <p:sldId id="343" r:id="rId7"/>
    <p:sldId id="344" r:id="rId8"/>
    <p:sldId id="345" r:id="rId9"/>
    <p:sldId id="325" r:id="rId10"/>
    <p:sldId id="326" r:id="rId11"/>
    <p:sldId id="309" r:id="rId12"/>
    <p:sldId id="310" r:id="rId13"/>
    <p:sldId id="346" r:id="rId14"/>
    <p:sldId id="347" r:id="rId15"/>
    <p:sldId id="329" r:id="rId16"/>
    <p:sldId id="332" r:id="rId17"/>
    <p:sldId id="331" r:id="rId18"/>
    <p:sldId id="317" r:id="rId19"/>
    <p:sldId id="318" r:id="rId20"/>
    <p:sldId id="320" r:id="rId21"/>
    <p:sldId id="336" r:id="rId22"/>
    <p:sldId id="337" r:id="rId23"/>
    <p:sldId id="342" r:id="rId24"/>
    <p:sldId id="338" r:id="rId25"/>
    <p:sldId id="341" r:id="rId26"/>
    <p:sldId id="340" r:id="rId27"/>
    <p:sldId id="339" r:id="rId28"/>
    <p:sldId id="321" r:id="rId2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0094C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4656" autoAdjust="0"/>
  </p:normalViewPr>
  <p:slideViewPr>
    <p:cSldViewPr>
      <p:cViewPr>
        <p:scale>
          <a:sx n="80" d="100"/>
          <a:sy n="80" d="100"/>
        </p:scale>
        <p:origin x="-1712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09/11/16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eye pattern</a:t>
            </a:r>
          </a:p>
          <a:p>
            <a:r>
              <a:rPr lang="en-US" dirty="0" smtClean="0"/>
              <a:t>14 Hz will be generated internally in the EVG.</a:t>
            </a:r>
            <a:r>
              <a:rPr lang="en-US" baseline="0" dirty="0" smtClean="0"/>
              <a:t> De facto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91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69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901B-1A70-C74B-B4D2-C58E6724229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4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69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9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09/11/16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09/11/16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09/11/16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09/11/16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09/11/16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noProof="0" dirty="0" smtClean="0"/>
              <a:t>Introduction to</a:t>
            </a:r>
            <a:br>
              <a:rPr lang="en-GB" sz="3600" noProof="0" dirty="0" smtClean="0"/>
            </a:br>
            <a:r>
              <a:rPr lang="en-GB" sz="3600" noProof="0" dirty="0" smtClean="0"/>
              <a:t>Integrated Control Systems</a:t>
            </a: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en-GB" sz="1400" noProof="0" dirty="0" smtClean="0">
                <a:solidFill>
                  <a:schemeClr val="bg1"/>
                </a:solidFill>
              </a:rPr>
              <a:t>ICS</a:t>
            </a:r>
            <a:endParaRPr lang="en-GB" sz="14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ESS/ICS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Date: 2016-04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team scope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72014"/>
            <a:ext cx="4608512" cy="53413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/>
              <a:t>Controls configuration tools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Controls Configuration Database (CCDB)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Naming Server for naming convention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Cable Database (CDB)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IOC Factory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CS Entry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Role Based Access Control (RBAC)</a:t>
            </a:r>
          </a:p>
          <a:p>
            <a:pPr lvl="1"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800" b="1" dirty="0" smtClean="0"/>
              <a:t>Clients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Alarm Handling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E-logbook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Archiving System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Save, Compare &amp; Restore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Scenario management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GUI/HMI (Control System Studio)</a:t>
            </a:r>
          </a:p>
          <a:p>
            <a:pPr lvl="1"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800" b="1" dirty="0"/>
              <a:t>Core controls software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Development/contributions to core EPICS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Timing </a:t>
            </a:r>
            <a:r>
              <a:rPr lang="en-US" sz="1600" dirty="0">
                <a:solidFill>
                  <a:schemeClr val="tx1"/>
                </a:solidFill>
              </a:rPr>
              <a:t>applications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Post-mortem </a:t>
            </a:r>
            <a:r>
              <a:rPr lang="en-US" sz="1600" dirty="0" smtClean="0">
                <a:solidFill>
                  <a:schemeClr val="tx1"/>
                </a:solidFill>
              </a:rPr>
              <a:t>diagnostics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1472014"/>
            <a:ext cx="4885495" cy="490931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884" indent="-285725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899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05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1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378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7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7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6" indent="-228579" algn="l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Physics modelling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Open XAL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ESS </a:t>
            </a:r>
            <a:r>
              <a:rPr lang="en-US" sz="1600" dirty="0" err="1">
                <a:solidFill>
                  <a:schemeClr val="tx1"/>
                </a:solidFill>
              </a:rPr>
              <a:t>Linac</a:t>
            </a:r>
            <a:r>
              <a:rPr lang="en-US" sz="1600" dirty="0">
                <a:solidFill>
                  <a:schemeClr val="tx1"/>
                </a:solidFill>
              </a:rPr>
              <a:t> Simulator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Beam Physics Applications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Operation tools – Scripting frameworks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</a:rPr>
              <a:t>iPython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Scripting Execution Environment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</a:rPr>
              <a:t>Macroserver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Software development environment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Vagrant for virtualization</a:t>
            </a:r>
          </a:p>
          <a:p>
            <a:pPr lvl="1">
              <a:spcBef>
                <a:spcPts val="0"/>
              </a:spcBef>
            </a:pPr>
            <a:r>
              <a:rPr lang="en-US" sz="1600" dirty="0" err="1">
                <a:solidFill>
                  <a:schemeClr val="tx1"/>
                </a:solidFill>
              </a:rPr>
              <a:t>Ansible</a:t>
            </a:r>
            <a:r>
              <a:rPr lang="en-US" sz="1600" dirty="0">
                <a:solidFill>
                  <a:schemeClr val="tx1"/>
                </a:solidFill>
              </a:rPr>
              <a:t> for automation of deployment and configuration of our software infrastructure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Jenkins for continuous integration support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2880320" cy="14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409" y="2967338"/>
            <a:ext cx="827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ICS Hardware platforms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1564" y="4251175"/>
            <a:ext cx="2514299" cy="199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Three layer strategy - control systems at ESS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23317"/>
            <a:ext cx="4608512" cy="4525963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ICS has adopted a three </a:t>
            </a:r>
            <a:r>
              <a:rPr lang="en-US" sz="1400" b="1" dirty="0">
                <a:solidFill>
                  <a:schemeClr val="tx1"/>
                </a:solidFill>
              </a:rPr>
              <a:t>layer </a:t>
            </a:r>
            <a:r>
              <a:rPr lang="en-US" sz="1400" b="1" dirty="0" smtClean="0">
                <a:solidFill>
                  <a:schemeClr val="tx1"/>
                </a:solidFill>
              </a:rPr>
              <a:t>strategy for implementing the control system based on signal speed</a:t>
            </a:r>
            <a:endParaRPr lang="en-US" sz="1400" b="1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custom made platform based on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microTCA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data acquisition exceeding 100 kHz</a:t>
            </a:r>
          </a:p>
          <a:p>
            <a:pPr marL="361950" lvl="1" indent="-180975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CPU will run EPICS and the FPGA will have a complete application development environment</a:t>
            </a:r>
          </a:p>
          <a:p>
            <a:pPr marL="361950" lvl="1" indent="-180975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slower signals,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therCAT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will be used as a real-time fieldbus with good price/performance ratio</a:t>
            </a:r>
          </a:p>
          <a:p>
            <a:pPr marL="361950" lvl="1" indent="-180975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Synchronization and event information are key for applications where a full custom platform solution would be too costly</a:t>
            </a:r>
          </a:p>
          <a:p>
            <a:pPr marL="361950" lvl="2" indent="-180975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speed signals are handled with commercially available PLC systems from Siemens</a:t>
            </a:r>
          </a:p>
          <a:p>
            <a:pPr marL="361950" lvl="1" indent="-180975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 cost-effective solution that addresses ESS reliability and maintainability requirements</a:t>
            </a:r>
          </a:p>
          <a:p>
            <a:pPr marL="361950" lvl="1" indent="-180975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PLC:s will be connected to EPICS for further integration into the control system</a:t>
            </a:r>
            <a:endParaRPr lang="sv-S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Up-Down Arrow 4"/>
          <p:cNvSpPr/>
          <p:nvPr/>
        </p:nvSpPr>
        <p:spPr>
          <a:xfrm>
            <a:off x="899592" y="1916832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Up-Down Arrow 8"/>
          <p:cNvSpPr/>
          <p:nvPr/>
        </p:nvSpPr>
        <p:spPr>
          <a:xfrm>
            <a:off x="899592" y="2492896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-Down Arrow 9"/>
          <p:cNvSpPr/>
          <p:nvPr/>
        </p:nvSpPr>
        <p:spPr>
          <a:xfrm>
            <a:off x="899592" y="3950664"/>
            <a:ext cx="216024" cy="24306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 Arrow 11"/>
          <p:cNvSpPr/>
          <p:nvPr/>
        </p:nvSpPr>
        <p:spPr>
          <a:xfrm>
            <a:off x="467544" y="1772816"/>
            <a:ext cx="216024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79512" y="15567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62" y="3817640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670" y="494116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1235" y="61504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62" y="3270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5666" y="283812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35" y="25500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6004" y="2334072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8212" y="213285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34" y="1916832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23340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Electronic front-end platform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3569" y="360125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EtherCAT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3569" y="6150496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915816" y="1484784"/>
            <a:ext cx="1512168" cy="1353344"/>
          </a:xfrm>
          <a:prstGeom prst="wedgeRoundRectCallout">
            <a:avLst>
              <a:gd name="adj1" fmla="val -68977"/>
              <a:gd name="adj2" fmla="val 21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A custom made microTCA board with a powerful FPGA and a CPU. A FPGA framework constitutes the development environment. The CPU runs EPICS</a:t>
            </a:r>
            <a:endParaRPr lang="sv-SE" sz="10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915816" y="2968860"/>
            <a:ext cx="1512168" cy="1396244"/>
          </a:xfrm>
          <a:prstGeom prst="wedgeRoundRectCallout">
            <a:avLst>
              <a:gd name="adj1" fmla="val -129832"/>
              <a:gd name="adj2" fmla="val 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EtherCAT I/O modules that are connected to commercial or open-source EtherCAT master controllers which are in turn connected to the EPICS based control system</a:t>
            </a:r>
            <a:endParaRPr lang="sv-SE" sz="10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915816" y="4703186"/>
            <a:ext cx="1512168" cy="1447310"/>
          </a:xfrm>
          <a:prstGeom prst="wedgeRoundRectCallout">
            <a:avLst>
              <a:gd name="adj1" fmla="val -75141"/>
              <a:gd name="adj2" fmla="val 56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Slower signals are handled by industrial automation (PLC) for reliability and cost reasons. The standardized platform for ESS applications comes from Siemens</a:t>
            </a:r>
            <a:endParaRPr lang="sv-S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907398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4" y="2729272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1018" y="1620449"/>
            <a:ext cx="882522" cy="6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179513" y="1700808"/>
            <a:ext cx="842493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ESS timing system (aka event system) can: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</a:t>
            </a:r>
            <a:r>
              <a:rPr lang="en-US" b="1" dirty="0" smtClean="0"/>
              <a:t>synchronous triggers </a:t>
            </a:r>
            <a:r>
              <a:rPr lang="en-US" dirty="0" smtClean="0"/>
              <a:t>to a (very) large number of devices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Triggers can be </a:t>
            </a:r>
            <a:r>
              <a:rPr lang="en-US" b="1" dirty="0" smtClean="0"/>
              <a:t>pulses</a:t>
            </a:r>
            <a:r>
              <a:rPr lang="en-US" dirty="0" smtClean="0"/>
              <a:t>, electrical or optical, with different properties that can be programmed at the receiving end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Triggers can also be software, </a:t>
            </a:r>
            <a:r>
              <a:rPr lang="en-US" b="1" dirty="0" smtClean="0"/>
              <a:t>triggering some action </a:t>
            </a:r>
            <a:r>
              <a:rPr lang="en-US" dirty="0" smtClean="0"/>
              <a:t>in the IOC (Control Box)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By “processing” EPICS channels that read out data, write values, calculate, whatever the IOC is able to do. Can also be non-EPICS actions.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(limited amounts of) </a:t>
            </a:r>
            <a:r>
              <a:rPr lang="en-US" b="1" dirty="0" smtClean="0"/>
              <a:t>data</a:t>
            </a:r>
            <a:r>
              <a:rPr lang="en-US" dirty="0" smtClean="0"/>
              <a:t> to many receivers </a:t>
            </a:r>
            <a:r>
              <a:rPr lang="en-US" b="1" dirty="0" smtClean="0"/>
              <a:t>synchronously</a:t>
            </a:r>
            <a:r>
              <a:rPr lang="en-US" dirty="0"/>
              <a:t> </a:t>
            </a:r>
            <a:r>
              <a:rPr lang="en-US" dirty="0" smtClean="0"/>
              <a:t>and simultaneously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This happens in parallel to the trigger distribution, no effect on accuracy.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Limited amount = 2 kilobytes in one transmission. The raw speed depends on setup but can be up to 125 MB/sec (even faster in the ESS generation hardware)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single transmission takes some microseconds (~2 us for the raw transmission)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synchronous </a:t>
            </a:r>
            <a:r>
              <a:rPr lang="en-US" b="1" dirty="0" smtClean="0"/>
              <a:t>timestamps</a:t>
            </a:r>
            <a:r>
              <a:rPr lang="en-US" dirty="0" smtClean="0"/>
              <a:t> (long story to explain how this works)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Generate (programmable) </a:t>
            </a:r>
            <a:r>
              <a:rPr lang="en-US" b="1" dirty="0" smtClean="0"/>
              <a:t>sequences</a:t>
            </a:r>
            <a:r>
              <a:rPr lang="en-US" dirty="0" smtClean="0"/>
              <a:t> of triggers (events), RF synchronized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Accept </a:t>
            </a:r>
            <a:r>
              <a:rPr lang="en-US" b="1" dirty="0" smtClean="0"/>
              <a:t>asynchronous inputs </a:t>
            </a:r>
            <a:r>
              <a:rPr lang="en-US" dirty="0" smtClean="0"/>
              <a:t>to generate events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Synchronize to an </a:t>
            </a:r>
            <a:r>
              <a:rPr lang="en-US" b="1" dirty="0" smtClean="0"/>
              <a:t>external input trigger with </a:t>
            </a:r>
            <a:r>
              <a:rPr lang="en-US" dirty="0" smtClean="0"/>
              <a:t>optional</a:t>
            </a:r>
            <a:r>
              <a:rPr lang="en-US" b="1" dirty="0" smtClean="0"/>
              <a:t> phase adjustment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many more things…(distribute clock signals, take in interlock inputs,…)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01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system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11560" y="495568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Fan-out system can (and will) have many levels. Synchronization accuracy will not be affected by how many levels there are (assuming the latest generation </a:t>
            </a:r>
            <a:r>
              <a:rPr lang="en-US" sz="1600" dirty="0" err="1" smtClean="0"/>
              <a:t>fanout</a:t>
            </a:r>
            <a:r>
              <a:rPr lang="en-US" sz="1600" dirty="0" smtClean="0"/>
              <a:t> system)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(accelerator) synchronization frequency (of 88 MHz) will be fed into the master event generator and used as the system clock. Downstream will be synchronized to that.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14 Hz operating frequency will be generated by </a:t>
            </a:r>
            <a:r>
              <a:rPr lang="en-US" sz="1600" dirty="0" err="1" smtClean="0"/>
              <a:t>downconversion</a:t>
            </a:r>
            <a:r>
              <a:rPr lang="en-US" sz="1600" dirty="0" smtClean="0"/>
              <a:t> from RF in the event generator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Events and (limited amounts of) data can also flow upstream (optionally)</a:t>
            </a:r>
            <a:endParaRPr lang="en-US" sz="16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1043608" y="1628800"/>
            <a:ext cx="5778021" cy="3271398"/>
            <a:chOff x="1043608" y="1628800"/>
            <a:chExt cx="5778021" cy="3271398"/>
          </a:xfrm>
        </p:grpSpPr>
        <p:sp>
          <p:nvSpPr>
            <p:cNvPr id="5" name="Rectangle 4"/>
            <p:cNvSpPr/>
            <p:nvPr/>
          </p:nvSpPr>
          <p:spPr>
            <a:xfrm>
              <a:off x="3524159" y="1684668"/>
              <a:ext cx="1676048" cy="44694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Master Event Generator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1628800"/>
              <a:ext cx="1206755" cy="5586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RF Generator</a:t>
              </a:r>
              <a:endParaRPr lang="en-US" dirty="0"/>
            </a:p>
          </p:txBody>
        </p:sp>
        <p:sp>
          <p:nvSpPr>
            <p:cNvPr id="7" name="Trapezoid 6"/>
            <p:cNvSpPr/>
            <p:nvPr/>
          </p:nvSpPr>
          <p:spPr>
            <a:xfrm>
              <a:off x="3859369" y="2410956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fanout</a:t>
              </a:r>
              <a:endParaRPr lang="en-US" sz="1400" dirty="0"/>
            </a:p>
          </p:txBody>
        </p:sp>
        <p:cxnSp>
          <p:nvCxnSpPr>
            <p:cNvPr id="9" name="Elbow Connector 8"/>
            <p:cNvCxnSpPr>
              <a:stCxn id="7" idx="0"/>
              <a:endCxn id="5" idx="2"/>
            </p:cNvCxnSpPr>
            <p:nvPr/>
          </p:nvCxnSpPr>
          <p:spPr>
            <a:xfrm rot="16200000" flipV="1">
              <a:off x="4239273" y="2254525"/>
              <a:ext cx="279341" cy="33521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982195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cxnSp>
          <p:nvCxnSpPr>
            <p:cNvPr id="37" name="Elbow Connector 36"/>
            <p:cNvCxnSpPr>
              <a:stCxn id="25" idx="0"/>
              <a:endCxn id="7" idx="2"/>
            </p:cNvCxnSpPr>
            <p:nvPr/>
          </p:nvCxnSpPr>
          <p:spPr>
            <a:xfrm rot="5400000" flipH="1" flipV="1">
              <a:off x="3119425" y="1977667"/>
              <a:ext cx="507780" cy="204477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92" idx="0"/>
              <a:endCxn id="7" idx="2"/>
            </p:cNvCxnSpPr>
            <p:nvPr/>
          </p:nvCxnSpPr>
          <p:spPr>
            <a:xfrm rot="5400000" flipH="1" flipV="1">
              <a:off x="3550232" y="2408473"/>
              <a:ext cx="507780" cy="1183166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89" idx="0"/>
              <a:endCxn id="7" idx="2"/>
            </p:cNvCxnSpPr>
            <p:nvPr/>
          </p:nvCxnSpPr>
          <p:spPr>
            <a:xfrm rot="5400000" flipH="1" flipV="1">
              <a:off x="4113881" y="3027990"/>
              <a:ext cx="563648" cy="12700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93" idx="0"/>
              <a:endCxn id="7" idx="2"/>
            </p:cNvCxnSpPr>
            <p:nvPr/>
          </p:nvCxnSpPr>
          <p:spPr>
            <a:xfrm rot="16200000" flipV="1">
              <a:off x="4693670" y="2448201"/>
              <a:ext cx="507780" cy="110370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94" idx="0"/>
              <a:endCxn id="7" idx="2"/>
            </p:cNvCxnSpPr>
            <p:nvPr/>
          </p:nvCxnSpPr>
          <p:spPr>
            <a:xfrm rot="16200000" flipV="1">
              <a:off x="5170412" y="1971459"/>
              <a:ext cx="507780" cy="205719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5400000" flipH="1" flipV="1">
              <a:off x="3026932" y="3109309"/>
              <a:ext cx="893892" cy="1843653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5400000" flipH="1" flipV="1">
              <a:off x="3529746" y="3612124"/>
              <a:ext cx="893892" cy="83802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6200000" flipV="1">
              <a:off x="4032561" y="3947333"/>
              <a:ext cx="893892" cy="16760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16200000" flipV="1">
              <a:off x="4501854" y="3478040"/>
              <a:ext cx="893892" cy="1106192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6" idx="3"/>
              <a:endCxn id="5" idx="1"/>
            </p:cNvCxnSpPr>
            <p:nvPr/>
          </p:nvCxnSpPr>
          <p:spPr>
            <a:xfrm>
              <a:off x="2250363" y="1908141"/>
              <a:ext cx="1273797" cy="9853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18530" y="1628800"/>
              <a:ext cx="840910" cy="28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88 MHz</a:t>
              </a:r>
              <a:endParaRPr lang="en-US" dirty="0"/>
            </a:p>
          </p:txBody>
        </p:sp>
        <p:sp>
          <p:nvSpPr>
            <p:cNvPr id="89" name="Trapezoid 88"/>
            <p:cNvSpPr/>
            <p:nvPr/>
          </p:nvSpPr>
          <p:spPr>
            <a:xfrm>
              <a:off x="3859369" y="3309814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fanout</a:t>
              </a:r>
              <a:endParaRPr lang="en-US" sz="1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380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30683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08416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3728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131840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139952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148064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948264" y="3356992"/>
            <a:ext cx="1774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Triggers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Software synch (IRQ)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Timestamps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Data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Control &amp; setup</a:t>
            </a:r>
          </a:p>
        </p:txBody>
      </p:sp>
    </p:spTree>
    <p:extLst>
      <p:ext uri="{BB962C8B-B14F-4D97-AF65-F5344CB8AC3E}">
        <p14:creationId xmlns:p14="http://schemas.microsoft.com/office/powerpoint/2010/main" val="140171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8937" y="2708920"/>
            <a:ext cx="5386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Control SYSTEM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INFRASTRUCTURE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6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316416" cy="4896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The scope of this work package is to design, develop and procure the IT infrastructure required for the Control System to operate</a:t>
            </a:r>
            <a:br>
              <a:rPr lang="en-US" sz="2200" dirty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A centralized </a:t>
            </a:r>
            <a:r>
              <a:rPr lang="en-US" sz="2200" dirty="0">
                <a:solidFill>
                  <a:schemeClr val="tx1"/>
                </a:solidFill>
              </a:rPr>
              <a:t>ESS Control Room, which allows </a:t>
            </a:r>
            <a:r>
              <a:rPr lang="en-US" sz="2200" dirty="0" smtClean="0">
                <a:solidFill>
                  <a:schemeClr val="tx1"/>
                </a:solidFill>
              </a:rPr>
              <a:t>the entire facility </a:t>
            </a:r>
            <a:r>
              <a:rPr lang="en-US" sz="2200" dirty="0">
                <a:solidFill>
                  <a:schemeClr val="tx1"/>
                </a:solidFill>
              </a:rPr>
              <a:t>to be controlled from the same </a:t>
            </a:r>
            <a:r>
              <a:rPr lang="en-US" sz="2200" dirty="0" smtClean="0">
                <a:solidFill>
                  <a:schemeClr val="tx1"/>
                </a:solidFill>
              </a:rPr>
              <a:t>location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Operations </a:t>
            </a:r>
            <a:r>
              <a:rPr lang="en-US" sz="2200" dirty="0">
                <a:solidFill>
                  <a:schemeClr val="tx1"/>
                </a:solidFill>
              </a:rPr>
              <a:t>consoles, servers and file storage </a:t>
            </a:r>
            <a:r>
              <a:rPr lang="en-US" sz="2200" dirty="0" smtClean="0">
                <a:solidFill>
                  <a:schemeClr val="tx1"/>
                </a:solidFill>
              </a:rPr>
              <a:t>required </a:t>
            </a:r>
            <a:r>
              <a:rPr lang="en-US" sz="2200" dirty="0">
                <a:solidFill>
                  <a:schemeClr val="tx1"/>
                </a:solidFill>
              </a:rPr>
              <a:t>for </a:t>
            </a:r>
            <a:r>
              <a:rPr lang="en-US" sz="2200" dirty="0" smtClean="0">
                <a:solidFill>
                  <a:schemeClr val="tx1"/>
                </a:solidFill>
              </a:rPr>
              <a:t>operation</a:t>
            </a:r>
          </a:p>
          <a:p>
            <a:pPr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Networks between IO Controllers, Timing system units, Control Room, Data Centre and other control equipment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Efforts and material required for connecting devices to the ICS</a:t>
            </a:r>
          </a:p>
          <a:p>
            <a:pPr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4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Control system infrastructure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5544617" cy="287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6-03-23 at 08.28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0233" y="2177153"/>
            <a:ext cx="2633722" cy="66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885" y="2967338"/>
            <a:ext cx="7606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SAFETY AND PROTECTION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Screen Shot 2016-04-05 at 17.24.1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4373783"/>
            <a:ext cx="1224136" cy="13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safety and Machine </a:t>
            </a:r>
            <a:r>
              <a:rPr lang="en-US" dirty="0"/>
              <a:t>p</a:t>
            </a:r>
            <a:r>
              <a:rPr lang="en-US" dirty="0" smtClean="0"/>
              <a:t>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316416" cy="237626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Machine </a:t>
            </a:r>
            <a:r>
              <a:rPr lang="en-US" sz="2000" dirty="0">
                <a:solidFill>
                  <a:schemeClr val="tx1"/>
                </a:solidFill>
              </a:rPr>
              <a:t>protection </a:t>
            </a:r>
            <a:r>
              <a:rPr lang="en-US" sz="2000" dirty="0" smtClean="0">
                <a:solidFill>
                  <a:schemeClr val="tx1"/>
                </a:solidFill>
              </a:rPr>
              <a:t>shall prevent </a:t>
            </a:r>
            <a:r>
              <a:rPr lang="en-US" sz="2000" dirty="0">
                <a:solidFill>
                  <a:schemeClr val="tx1"/>
                </a:solidFill>
              </a:rPr>
              <a:t>and mitigate damage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machine in </a:t>
            </a:r>
            <a:r>
              <a:rPr lang="en-US" sz="2000" dirty="0">
                <a:solidFill>
                  <a:schemeClr val="tx1"/>
                </a:solidFill>
              </a:rPr>
              <a:t>accordance with beam and facility related availability </a:t>
            </a:r>
            <a:r>
              <a:rPr lang="en-US" sz="2000" dirty="0" smtClean="0">
                <a:solidFill>
                  <a:schemeClr val="tx1"/>
                </a:solidFill>
              </a:rPr>
              <a:t>requirements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Machine </a:t>
            </a:r>
            <a:r>
              <a:rPr lang="en-US" sz="2000" dirty="0">
                <a:solidFill>
                  <a:schemeClr val="tx1"/>
                </a:solidFill>
              </a:rPr>
              <a:t>protection shall protect the machine from unnecessary beam-induced activation having a potential to cause long-term damage to the machine or increase maintenance </a:t>
            </a:r>
            <a:r>
              <a:rPr lang="en-US" sz="2000" dirty="0" smtClean="0">
                <a:solidFill>
                  <a:schemeClr val="tx1"/>
                </a:solidFill>
              </a:rPr>
              <a:t>times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285750" indent="-285750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5" name="Picture 4" descr="Functional_Architecture_Concept_v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79681"/>
            <a:ext cx="4120448" cy="255763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88432" y="3573016"/>
            <a:ext cx="5119936" cy="3061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The Personnel safety system shall prevent and mitigate any risk for damage or danger to personnel as identified by risk analyses and assessments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Personnel safety system shall be designed and implemented in compliance with safety standards such as IEC61508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46541" cy="1143000"/>
          </a:xfrm>
        </p:spPr>
        <p:txBody>
          <a:bodyPr/>
          <a:lstStyle/>
          <a:p>
            <a:r>
              <a:rPr lang="en-US" sz="3600" b="0" dirty="0"/>
              <a:t>How will ESS work when ready</a:t>
            </a:r>
            <a:r>
              <a:rPr lang="en-US" sz="3600" b="0" dirty="0" smtClean="0"/>
              <a:t>?</a:t>
            </a:r>
            <a:endParaRPr lang="en-US" sz="3600" b="0" dirty="0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4521" y="2419181"/>
            <a:ext cx="5202100" cy="2717509"/>
          </a:xfrm>
          <a:prstGeom prst="rect">
            <a:avLst/>
          </a:prstGeom>
          <a:noFill/>
          <a:ln>
            <a:noFill/>
          </a:ln>
          <a:effectLst>
            <a:outerShdw blurRad="76200" dist="507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/>
          </p:cNvSpPr>
          <p:nvPr/>
        </p:nvSpPr>
        <p:spPr bwMode="auto">
          <a:xfrm>
            <a:off x="444996" y="1700342"/>
            <a:ext cx="2601050" cy="10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prstClr val="black"/>
              </a:solidFill>
              <a:latin typeface="Papyrus"/>
              <a:ea typeface="ＭＳ Ｐゴシック" charset="0"/>
              <a:cs typeface="Papyrus"/>
              <a:sym typeface="Helvetica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587877" y="1700341"/>
            <a:ext cx="2423311" cy="854276"/>
            <a:chOff x="0" y="0"/>
            <a:chExt cx="2236" cy="845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0" y="0"/>
              <a:ext cx="2236" cy="198"/>
              <a:chOff x="0" y="0"/>
              <a:chExt cx="2236" cy="198"/>
            </a:xfrm>
          </p:grpSpPr>
          <p:sp>
            <p:nvSpPr>
              <p:cNvPr id="9" name="Rectangle 7"/>
              <p:cNvSpPr>
                <a:spLocks/>
              </p:cNvSpPr>
              <p:nvPr/>
            </p:nvSpPr>
            <p:spPr bwMode="auto">
              <a:xfrm>
                <a:off x="192" y="0"/>
                <a:ext cx="2044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An ion source producing protons</a:t>
                </a:r>
              </a:p>
            </p:txBody>
          </p:sp>
          <p:sp>
            <p:nvSpPr>
              <p:cNvPr id="10" name="Rectangle 8"/>
              <p:cNvSpPr>
                <a:spLocks/>
              </p:cNvSpPr>
              <p:nvPr/>
            </p:nvSpPr>
            <p:spPr bwMode="auto">
              <a:xfrm>
                <a:off x="0" y="0"/>
                <a:ext cx="213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2097"/>
                <a:r>
                  <a:rPr lang="en-US" sz="1300" b="1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1.</a:t>
                </a:r>
              </a:p>
            </p:txBody>
          </p:sp>
        </p:grp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rot="10800000">
              <a:off x="1099" y="300"/>
              <a:ext cx="802" cy="545"/>
            </a:xfrm>
            <a:prstGeom prst="line">
              <a:avLst/>
            </a:prstGeom>
            <a:noFill/>
            <a:ln w="25400" cap="flat">
              <a:solidFill>
                <a:srgbClr val="005A7C"/>
              </a:solidFill>
              <a:prstDash val="solid"/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  <a:latin typeface="Papyrus"/>
                <a:cs typeface="Papyrus"/>
              </a:endParaRPr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3685729" y="1700341"/>
            <a:ext cx="3125595" cy="1351678"/>
            <a:chOff x="0" y="0"/>
            <a:chExt cx="2884" cy="1337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0" y="0"/>
              <a:ext cx="2528" cy="416"/>
              <a:chOff x="0" y="0"/>
              <a:chExt cx="2528" cy="416"/>
            </a:xfrm>
          </p:grpSpPr>
          <p:sp>
            <p:nvSpPr>
              <p:cNvPr id="14" name="Rectangle 12"/>
              <p:cNvSpPr>
                <a:spLocks/>
              </p:cNvSpPr>
              <p:nvPr/>
            </p:nvSpPr>
            <p:spPr bwMode="auto">
              <a:xfrm>
                <a:off x="232" y="0"/>
                <a:ext cx="2296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300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A 500 </a:t>
                </a:r>
                <a:r>
                  <a:rPr lang="en-US" sz="1300" dirty="0" smtClean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meter </a:t>
                </a:r>
                <a:r>
                  <a:rPr lang="en-US" sz="1300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long </a:t>
                </a:r>
                <a:r>
                  <a:rPr lang="en-US" sz="1300" dirty="0" smtClean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linear accelerator </a:t>
                </a:r>
                <a:r>
                  <a:rPr lang="en-US" sz="1300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accelerating a proton beam</a:t>
                </a:r>
              </a:p>
            </p:txBody>
          </p:sp>
          <p:sp>
            <p:nvSpPr>
              <p:cNvPr id="15" name="Rectangle 13"/>
              <p:cNvSpPr>
                <a:spLocks/>
              </p:cNvSpPr>
              <p:nvPr/>
            </p:nvSpPr>
            <p:spPr bwMode="auto">
              <a:xfrm>
                <a:off x="0" y="0"/>
                <a:ext cx="213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2097"/>
                <a:r>
                  <a:rPr lang="en-US" sz="1300" b="1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2.</a:t>
                </a:r>
              </a:p>
            </p:txBody>
          </p:sp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rot="10800000">
              <a:off x="2139" y="300"/>
              <a:ext cx="733" cy="1020"/>
            </a:xfrm>
            <a:prstGeom prst="line">
              <a:avLst/>
            </a:prstGeom>
            <a:noFill/>
            <a:ln w="25400" cap="flat">
              <a:solidFill>
                <a:srgbClr val="005A7C"/>
              </a:solidFill>
              <a:prstDash val="solid"/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  <a:latin typeface="Papyrus"/>
                <a:cs typeface="Papyrus"/>
              </a:endParaRPr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3685729" y="4450685"/>
            <a:ext cx="2783124" cy="1714619"/>
            <a:chOff x="0" y="0"/>
            <a:chExt cx="2568" cy="1696"/>
          </a:xfrm>
        </p:grpSpPr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0" y="1104"/>
              <a:ext cx="2568" cy="592"/>
              <a:chOff x="0" y="0"/>
              <a:chExt cx="2568" cy="592"/>
            </a:xfrm>
          </p:grpSpPr>
          <p:sp>
            <p:nvSpPr>
              <p:cNvPr id="19" name="Rectangle 17"/>
              <p:cNvSpPr>
                <a:spLocks/>
              </p:cNvSpPr>
              <p:nvPr/>
            </p:nvSpPr>
            <p:spPr bwMode="auto">
              <a:xfrm>
                <a:off x="232" y="0"/>
                <a:ext cx="2336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300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A target station where the proton beam hits a metal which is then releasing </a:t>
                </a:r>
                <a:r>
                  <a:rPr lang="en-US" sz="1300" dirty="0" smtClean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neutrons (“spallation”)</a:t>
                </a:r>
                <a:endParaRPr lang="en-US" sz="1300" dirty="0">
                  <a:solidFill>
                    <a:prstClr val="black"/>
                  </a:solidFill>
                  <a:ea typeface="ＭＳ Ｐゴシック" charset="0"/>
                  <a:cs typeface="Papyrus"/>
                  <a:sym typeface="Helvetica" charset="0"/>
                </a:endParaRPr>
              </a:p>
            </p:txBody>
          </p:sp>
          <p:sp>
            <p:nvSpPr>
              <p:cNvPr id="20" name="Rectangle 18"/>
              <p:cNvSpPr>
                <a:spLocks/>
              </p:cNvSpPr>
              <p:nvPr/>
            </p:nvSpPr>
            <p:spPr bwMode="auto">
              <a:xfrm>
                <a:off x="0" y="0"/>
                <a:ext cx="213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2097"/>
                <a:r>
                  <a:rPr lang="en-US" sz="1300" b="1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3.</a:t>
                </a:r>
              </a:p>
            </p:txBody>
          </p:sp>
        </p:grp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1182" y="20"/>
              <a:ext cx="235" cy="1082"/>
            </a:xfrm>
            <a:prstGeom prst="line">
              <a:avLst/>
            </a:prstGeom>
            <a:noFill/>
            <a:ln w="25400" cap="flat">
              <a:solidFill>
                <a:srgbClr val="005A7C"/>
              </a:solidFill>
              <a:prstDash val="solid"/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  <a:cs typeface="Papyrus"/>
              </a:endParaRPr>
            </a:p>
          </p:txBody>
        </p:sp>
      </p:grp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164454" y="2460319"/>
            <a:ext cx="4305945" cy="1123199"/>
            <a:chOff x="0" y="-794"/>
            <a:chExt cx="3485" cy="1111"/>
          </a:xfrm>
        </p:grpSpPr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0" y="-794"/>
              <a:ext cx="2608" cy="246"/>
              <a:chOff x="0" y="-794"/>
              <a:chExt cx="2608" cy="246"/>
            </a:xfrm>
          </p:grpSpPr>
          <p:sp>
            <p:nvSpPr>
              <p:cNvPr id="24" name="Rectangle 22"/>
              <p:cNvSpPr>
                <a:spLocks/>
              </p:cNvSpPr>
              <p:nvPr/>
            </p:nvSpPr>
            <p:spPr bwMode="auto">
              <a:xfrm>
                <a:off x="232" y="-788"/>
                <a:ext cx="237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300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Neutron beam guides connected to:</a:t>
                </a:r>
                <a:br>
                  <a:rPr lang="en-US" sz="1300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</a:br>
                <a:endParaRPr lang="en-US" sz="1300" dirty="0">
                  <a:solidFill>
                    <a:prstClr val="black"/>
                  </a:solidFill>
                  <a:ea typeface="ＭＳ Ｐゴシック" charset="0"/>
                  <a:cs typeface="Papyrus"/>
                  <a:sym typeface="Helvetica" charset="0"/>
                </a:endParaRPr>
              </a:p>
            </p:txBody>
          </p:sp>
          <p:sp>
            <p:nvSpPr>
              <p:cNvPr id="25" name="Rectangle 23"/>
              <p:cNvSpPr>
                <a:spLocks/>
              </p:cNvSpPr>
              <p:nvPr/>
            </p:nvSpPr>
            <p:spPr bwMode="auto">
              <a:xfrm>
                <a:off x="0" y="-794"/>
                <a:ext cx="18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2097"/>
                <a:r>
                  <a:rPr lang="en-US" sz="1300" b="1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4.</a:t>
                </a:r>
              </a:p>
            </p:txBody>
          </p:sp>
        </p:grp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rot="10800000">
              <a:off x="2568" y="-596"/>
              <a:ext cx="917" cy="913"/>
            </a:xfrm>
            <a:prstGeom prst="line">
              <a:avLst/>
            </a:prstGeom>
            <a:noFill/>
            <a:ln w="25400" cap="flat">
              <a:solidFill>
                <a:srgbClr val="005A7C"/>
              </a:solidFill>
              <a:prstDash val="solid"/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  <a:cs typeface="Papyrus"/>
              </a:endParaRP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164455" y="3194937"/>
            <a:ext cx="3707581" cy="776431"/>
            <a:chOff x="0" y="-456"/>
            <a:chExt cx="3421" cy="768"/>
          </a:xfrm>
        </p:grpSpPr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2726" y="54"/>
              <a:ext cx="695" cy="101"/>
            </a:xfrm>
            <a:prstGeom prst="line">
              <a:avLst/>
            </a:prstGeom>
            <a:noFill/>
            <a:ln w="25400" cap="flat">
              <a:solidFill>
                <a:srgbClr val="005A7C"/>
              </a:solidFill>
              <a:prstDash val="solid"/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  <a:cs typeface="Papyrus"/>
              </a:endParaRPr>
            </a:p>
          </p:txBody>
        </p:sp>
        <p:grpSp>
          <p:nvGrpSpPr>
            <p:cNvPr id="28" name="Group 30"/>
            <p:cNvGrpSpPr>
              <a:grpSpLocks/>
            </p:cNvGrpSpPr>
            <p:nvPr/>
          </p:nvGrpSpPr>
          <p:grpSpPr bwMode="auto">
            <a:xfrm>
              <a:off x="0" y="-456"/>
              <a:ext cx="2568" cy="768"/>
              <a:chOff x="0" y="-456"/>
              <a:chExt cx="2568" cy="768"/>
            </a:xfrm>
          </p:grpSpPr>
          <p:sp>
            <p:nvSpPr>
              <p:cNvPr id="29" name="Rectangle 28"/>
              <p:cNvSpPr>
                <a:spLocks/>
              </p:cNvSpPr>
              <p:nvPr/>
            </p:nvSpPr>
            <p:spPr bwMode="auto">
              <a:xfrm>
                <a:off x="0" y="-456"/>
                <a:ext cx="213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2097"/>
                <a:r>
                  <a:rPr lang="en-US" sz="1300" b="1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5.</a:t>
                </a:r>
              </a:p>
            </p:txBody>
          </p:sp>
          <p:sp>
            <p:nvSpPr>
              <p:cNvPr id="30" name="Rectangle 29"/>
              <p:cNvSpPr>
                <a:spLocks/>
              </p:cNvSpPr>
              <p:nvPr/>
            </p:nvSpPr>
            <p:spPr bwMode="auto">
              <a:xfrm>
                <a:off x="232" y="-456"/>
                <a:ext cx="2336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300" dirty="0">
                    <a:solidFill>
                      <a:prstClr val="black"/>
                    </a:solidFill>
                    <a:ea typeface="ＭＳ Ｐゴシック" charset="0"/>
                    <a:cs typeface="Papyrus"/>
                    <a:sym typeface="Helvetica" charset="0"/>
                  </a:rPr>
                  <a:t>22 experiment stations with instruments detecting the neutrons being scattered when hitting the studied sample material.</a:t>
                </a:r>
              </a:p>
            </p:txBody>
          </p:sp>
        </p:grp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164455" y="4504759"/>
            <a:ext cx="2670411" cy="598499"/>
            <a:chOff x="0" y="-132"/>
            <a:chExt cx="2464" cy="592"/>
          </a:xfrm>
        </p:grpSpPr>
        <p:sp>
          <p:nvSpPr>
            <p:cNvPr id="32" name="Rectangle 32"/>
            <p:cNvSpPr>
              <a:spLocks/>
            </p:cNvSpPr>
            <p:nvPr/>
          </p:nvSpPr>
          <p:spPr bwMode="auto">
            <a:xfrm>
              <a:off x="0" y="-132"/>
              <a:ext cx="21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57799" bIns="0">
              <a:spAutoFit/>
            </a:bodyPr>
            <a:lstStyle/>
            <a:p>
              <a:pPr marL="42097"/>
              <a:r>
                <a:rPr lang="en-US" sz="1300" b="1" dirty="0">
                  <a:solidFill>
                    <a:prstClr val="black"/>
                  </a:solidFill>
                  <a:ea typeface="ＭＳ Ｐゴシック" charset="0"/>
                  <a:cs typeface="Papyrus"/>
                  <a:sym typeface="Helvetica" charset="0"/>
                </a:rPr>
                <a:t>6.</a:t>
              </a: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232" y="-132"/>
              <a:ext cx="2232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300" dirty="0" smtClean="0">
                  <a:solidFill>
                    <a:prstClr val="black"/>
                  </a:solidFill>
                  <a:ea typeface="ＭＳ Ｐゴシック" charset="0"/>
                  <a:cs typeface="Papyrus"/>
                  <a:sym typeface="Helvetica" charset="0"/>
                </a:rPr>
                <a:t>In Copenhagen - A </a:t>
              </a:r>
              <a:r>
                <a:rPr lang="en-US" sz="1300" dirty="0">
                  <a:solidFill>
                    <a:prstClr val="black"/>
                  </a:solidFill>
                  <a:ea typeface="ＭＳ Ｐゴシック" charset="0"/>
                  <a:cs typeface="Papyrus"/>
                  <a:sym typeface="Helvetica" charset="0"/>
                </a:rPr>
                <a:t>data management </a:t>
              </a:r>
              <a:r>
                <a:rPr lang="en-US" sz="1300" dirty="0" err="1">
                  <a:solidFill>
                    <a:prstClr val="black"/>
                  </a:solidFill>
                  <a:ea typeface="ＭＳ Ｐゴシック" charset="0"/>
                  <a:cs typeface="Papyrus"/>
                  <a:sym typeface="Helvetica" charset="0"/>
                </a:rPr>
                <a:t>centre</a:t>
              </a:r>
              <a:r>
                <a:rPr lang="en-US" sz="1300" dirty="0">
                  <a:solidFill>
                    <a:prstClr val="black"/>
                  </a:solidFill>
                  <a:ea typeface="ＭＳ Ｐゴシック" charset="0"/>
                  <a:cs typeface="Papyrus"/>
                  <a:sym typeface="Helvetica" charset="0"/>
                </a:rPr>
                <a:t> providing the data to be further </a:t>
              </a:r>
              <a:r>
                <a:rPr lang="en-US" sz="1300" dirty="0" err="1">
                  <a:solidFill>
                    <a:prstClr val="black"/>
                  </a:solidFill>
                  <a:ea typeface="ＭＳ Ｐゴシック" charset="0"/>
                  <a:cs typeface="Papyrus"/>
                  <a:sym typeface="Helvetica" charset="0"/>
                </a:rPr>
                <a:t>analysed</a:t>
              </a:r>
              <a:r>
                <a:rPr lang="en-US" sz="1300" dirty="0">
                  <a:solidFill>
                    <a:prstClr val="black"/>
                  </a:solidFill>
                  <a:ea typeface="ＭＳ Ｐゴシック" charset="0"/>
                  <a:cs typeface="Papyrus"/>
                  <a:sym typeface="Helvetica" charset="0"/>
                </a:rPr>
                <a:t> by the researchers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59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2299" y="1494130"/>
            <a:ext cx="8979403" cy="4633294"/>
            <a:chOff x="98609" y="1494130"/>
            <a:chExt cx="8979403" cy="4633294"/>
          </a:xfrm>
        </p:grpSpPr>
        <p:pic>
          <p:nvPicPr>
            <p:cNvPr id="14" name="Picture 13" descr="PSS_EPL.jpe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682" y="1494130"/>
              <a:ext cx="8908330" cy="463329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618889" y="3995765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4</a:t>
              </a:r>
              <a:endParaRPr lang="en-GB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79105" y="3017850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5</a:t>
              </a:r>
              <a:endParaRPr lang="en-GB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67361" y="2153754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6</a:t>
              </a:r>
              <a:endParaRPr lang="en-GB" sz="1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37870" y="1505682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7</a:t>
              </a:r>
              <a:endParaRPr lang="en-GB" sz="1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66761" y="4499821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3</a:t>
              </a:r>
              <a:endParaRPr lang="en-GB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1105" y="4818050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2</a:t>
              </a:r>
              <a:endParaRPr lang="en-GB" sz="1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609" y="5034074"/>
              <a:ext cx="573707" cy="246221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/>
                <a:t>ZONE 1</a:t>
              </a:r>
              <a:endParaRPr lang="en-GB" sz="1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Personnel Safety System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4320480" cy="4896544"/>
          </a:xfrm>
        </p:spPr>
        <p:txBody>
          <a:bodyPr>
            <a:normAutofit/>
          </a:bodyPr>
          <a:lstStyle/>
          <a:p>
            <a:r>
              <a:rPr lang="sv-SE" sz="2000" dirty="0" smtClean="0">
                <a:solidFill>
                  <a:schemeClr val="tx1"/>
                </a:solidFill>
              </a:rPr>
              <a:t>PSS is nearing design completion and implementation of subsystems has started.</a:t>
            </a:r>
          </a:p>
          <a:p>
            <a:r>
              <a:rPr lang="sv-SE" sz="2000" dirty="0" smtClean="0">
                <a:solidFill>
                  <a:schemeClr val="tx1"/>
                </a:solidFill>
              </a:rPr>
              <a:t>Commissioning in stages for the Accelerator PSS:</a:t>
            </a:r>
          </a:p>
          <a:p>
            <a:pPr marL="0" indent="0">
              <a:buNone/>
            </a:pPr>
            <a:endParaRPr lang="sv-SE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20</a:t>
            </a:fld>
            <a:endParaRPr lang="sv-SE" dirty="0"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52" y="3933056"/>
            <a:ext cx="425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Zone 1   -   Proton Source, LEBT, RFQ, MEBT</a:t>
            </a:r>
          </a:p>
          <a:p>
            <a:r>
              <a:rPr lang="en-GB" dirty="0" smtClean="0"/>
              <a:t>Zone 2   -   DTL’s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1841" y="4933617"/>
            <a:ext cx="482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PSS 1. [Zone 1 and 2] Fully Commissioned and validated in line with </a:t>
            </a:r>
            <a:r>
              <a:rPr lang="en-GB" dirty="0"/>
              <a:t>a</a:t>
            </a:r>
            <a:r>
              <a:rPr lang="en-GB" dirty="0" smtClean="0"/>
              <a:t>ccelerator programme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131841" y="566298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PSS 2. [remaining zones] Fully commissioned  and validated by October 2017.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7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Test Stand</a:t>
            </a:r>
            <a:endParaRPr lang="en-US" dirty="0"/>
          </a:p>
        </p:txBody>
      </p:sp>
      <p:pic>
        <p:nvPicPr>
          <p:cNvPr id="3" name="Picture 2" descr="IMG_22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0312" y="1556792"/>
            <a:ext cx="1628800" cy="1628800"/>
          </a:xfrm>
          <a:prstGeom prst="rect">
            <a:avLst/>
          </a:prstGeom>
        </p:spPr>
      </p:pic>
      <p:pic>
        <p:nvPicPr>
          <p:cNvPr id="5" name="Picture 4" descr="IMG_22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077072" cy="4077072"/>
          </a:xfrm>
          <a:prstGeom prst="rect">
            <a:avLst/>
          </a:prstGeom>
        </p:spPr>
      </p:pic>
      <p:pic>
        <p:nvPicPr>
          <p:cNvPr id="6" name="Picture 5" descr="image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12160" y="1556792"/>
            <a:ext cx="1224136" cy="122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6237312"/>
            <a:ext cx="54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System should be ready for a PSS PDR in mid June 2016.</a:t>
            </a:r>
            <a:endParaRPr lang="en-GB" dirty="0"/>
          </a:p>
        </p:txBody>
      </p:sp>
      <p:pic>
        <p:nvPicPr>
          <p:cNvPr id="2" name="Picture 1" descr="IMG_055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445" y="1770323"/>
            <a:ext cx="1708243" cy="1281182"/>
          </a:xfrm>
          <a:prstGeom prst="rect">
            <a:avLst/>
          </a:prstGeom>
        </p:spPr>
      </p:pic>
      <p:pic>
        <p:nvPicPr>
          <p:cNvPr id="4" name="Picture 3" descr="IMG_054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3974" y="3945058"/>
            <a:ext cx="2400267" cy="1800200"/>
          </a:xfrm>
          <a:prstGeom prst="rect">
            <a:avLst/>
          </a:prstGeom>
        </p:spPr>
      </p:pic>
      <p:pic>
        <p:nvPicPr>
          <p:cNvPr id="9" name="Picture 8" descr="IMG_055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2273" y="4137079"/>
            <a:ext cx="2208245" cy="1656184"/>
          </a:xfrm>
          <a:prstGeom prst="rect">
            <a:avLst/>
          </a:prstGeom>
        </p:spPr>
      </p:pic>
      <p:pic>
        <p:nvPicPr>
          <p:cNvPr id="10" name="Picture 9" descr="IMG_055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21088"/>
            <a:ext cx="2459765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8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800" y="2967338"/>
            <a:ext cx="754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Integration ACTIVITIES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267" y="4109501"/>
            <a:ext cx="4214813" cy="263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5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The Control System itself is a distributed system that is organized in multiple layers. </a:t>
            </a:r>
            <a:r>
              <a:rPr lang="en-US" sz="1800" dirty="0">
                <a:solidFill>
                  <a:schemeClr val="tx1"/>
                </a:solidFill>
              </a:rPr>
              <a:t>The ICS control </a:t>
            </a:r>
            <a:r>
              <a:rPr lang="en-US" sz="1800" dirty="0" smtClean="0">
                <a:solidFill>
                  <a:schemeClr val="tx1"/>
                </a:solidFill>
              </a:rPr>
              <a:t>strategy </a:t>
            </a:r>
            <a:r>
              <a:rPr lang="en-US" sz="1800" dirty="0">
                <a:solidFill>
                  <a:schemeClr val="tx1"/>
                </a:solidFill>
              </a:rPr>
              <a:t>is based in EPICS in order to provide monitoring and operational capabilities for the plant.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pic>
        <p:nvPicPr>
          <p:cNvPr id="5" name="Picture 3" descr="C:\Users\benedettogallese\Desktop\architectur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6997" y="2564904"/>
            <a:ext cx="6910006" cy="402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4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Facilities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CF provides ICS the detailed design of the buildings, regarding I&amp;C, enabling ICS to start the integration activities.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CF and ICS agree on when it is possible to access into the buildings to setup the control infrastructure.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Ideally, ICS should work along with CF contractors while on-site.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796" y="3715331"/>
            <a:ext cx="3035198" cy="170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561" y="3715331"/>
            <a:ext cx="1542839" cy="275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53" y="3715331"/>
            <a:ext cx="1584176" cy="2824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3003" y="5652537"/>
            <a:ext cx="386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H05 CF-ICS </a:t>
            </a:r>
            <a:r>
              <a:rPr lang="en-US" sz="1600" dirty="0" smtClean="0">
                <a:solidFill>
                  <a:srgbClr val="000000"/>
                </a:solidFill>
              </a:rPr>
              <a:t>interface </a:t>
            </a:r>
            <a:r>
              <a:rPr lang="en-US" sz="1600" dirty="0">
                <a:solidFill>
                  <a:srgbClr val="000000"/>
                </a:solidFill>
              </a:rPr>
              <a:t>design is </a:t>
            </a:r>
            <a:r>
              <a:rPr lang="en-US" sz="1600" dirty="0" smtClean="0">
                <a:solidFill>
                  <a:srgbClr val="000000"/>
                </a:solidFill>
              </a:rPr>
              <a:t>under review.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The control system </a:t>
            </a:r>
            <a:r>
              <a:rPr lang="en-US" sz="1600" dirty="0">
                <a:solidFill>
                  <a:srgbClr val="000000"/>
                </a:solidFill>
              </a:rPr>
              <a:t>will be deployed </a:t>
            </a:r>
            <a:r>
              <a:rPr lang="en-US" sz="1600" dirty="0" smtClean="0">
                <a:solidFill>
                  <a:srgbClr val="000000"/>
                </a:solidFill>
              </a:rPr>
              <a:t>soon.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967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335" y="1556792"/>
            <a:ext cx="1159227" cy="2060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924" y="4083840"/>
            <a:ext cx="2905305" cy="2801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  <p:pic>
        <p:nvPicPr>
          <p:cNvPr id="6" name="Picture 5" descr="Slide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65104"/>
            <a:ext cx="2976331" cy="22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651" y="5013176"/>
            <a:ext cx="850595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847356"/>
            <a:ext cx="1664185" cy="936104"/>
          </a:xfrm>
          <a:prstGeom prst="rect">
            <a:avLst/>
          </a:prstGeom>
        </p:spPr>
      </p:pic>
      <p:pic>
        <p:nvPicPr>
          <p:cNvPr id="5" name="Picture 4" descr="Slide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556792"/>
            <a:ext cx="3168351" cy="23762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88305"/>
            <a:ext cx="3456993" cy="290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41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9928"/>
            <a:ext cx="8686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02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6702024" cy="2716840"/>
          </a:xfrm>
          <a:prstGeom prst="rect">
            <a:avLst/>
          </a:prstGeom>
          <a:ln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274320" y="4331024"/>
            <a:ext cx="4009648" cy="2410344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</a:rPr>
              <a:t>ESSIIP is a lab project to integrate real equipment from NSS technology groups (Detectors, Motion, Sample Environment, Choppers) into ICS control </a:t>
            </a:r>
            <a:r>
              <a:rPr lang="en-US" sz="1400" dirty="0" smtClean="0">
                <a:latin typeface="Arial"/>
              </a:rPr>
              <a:t>system.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</a:rPr>
              <a:t>Full </a:t>
            </a:r>
            <a:r>
              <a:rPr lang="en-US" sz="1400" dirty="0">
                <a:latin typeface="Arial"/>
              </a:rPr>
              <a:t>vertical integration from PLCs through DMSC Experiment Control </a:t>
            </a:r>
            <a:r>
              <a:rPr lang="en-US" sz="1400" dirty="0" smtClean="0">
                <a:latin typeface="Arial"/>
              </a:rPr>
              <a:t>Software.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en-US" sz="1400" dirty="0" smtClean="0">
              <a:latin typeface="Arial"/>
            </a:endParaRP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</a:rPr>
              <a:t>Provides an environment to facilitate integrated development for all groups</a:t>
            </a:r>
            <a:r>
              <a:rPr lang="en-US" sz="1400" dirty="0" smtClean="0">
                <a:latin typeface="Arial"/>
              </a:rPr>
              <a:t>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35999" y="4706104"/>
            <a:ext cx="2310048" cy="170214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160" y="5421693"/>
            <a:ext cx="2199150" cy="1247667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5"/>
          <a:srcRect b="30185"/>
          <a:stretch/>
        </p:blipFill>
        <p:spPr>
          <a:xfrm>
            <a:off x="5876850" y="4437112"/>
            <a:ext cx="2727598" cy="12961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386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666" y="2967338"/>
            <a:ext cx="385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7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What is ICS about?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The ESS Control System is a complex network of hardware, software and configuration databases that </a:t>
            </a:r>
            <a:r>
              <a:rPr lang="en-US" sz="1800" b="1" dirty="0" smtClean="0">
                <a:solidFill>
                  <a:schemeClr val="tx1"/>
                </a:solidFill>
              </a:rPr>
              <a:t>integrates the operations</a:t>
            </a:r>
            <a:r>
              <a:rPr lang="en-US" sz="1800" dirty="0" smtClean="0">
                <a:solidFill>
                  <a:schemeClr val="tx1"/>
                </a:solidFill>
              </a:rPr>
              <a:t> of all the various parts of the Accelerator, Target, Instruments and Conventional Facility infrastructures. It is essential for the synchronization and day-to-day running of all the equipment responsible for the production of neutrons for the experimental programs.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For this purpose almost all equipment at the ESS facility is connected to the </a:t>
            </a:r>
            <a:r>
              <a:rPr lang="en-US" sz="1800" b="1" dirty="0" smtClean="0">
                <a:solidFill>
                  <a:schemeClr val="tx1"/>
                </a:solidFill>
              </a:rPr>
              <a:t>Integrated Control System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The control system is the ”central nervous system of ESS”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  Examples: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RF </a:t>
            </a:r>
            <a:r>
              <a:rPr lang="en-US" sz="1400" dirty="0" smtClean="0">
                <a:solidFill>
                  <a:schemeClr val="tx1"/>
                </a:solidFill>
              </a:rPr>
              <a:t>systems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Power</a:t>
            </a:r>
            <a:r>
              <a:rPr lang="en-US" sz="1400" dirty="0" smtClean="0">
                <a:solidFill>
                  <a:schemeClr val="tx1"/>
                </a:solidFill>
              </a:rPr>
              <a:t> supplies for magnets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Vacuum </a:t>
            </a:r>
            <a:r>
              <a:rPr lang="en-US" sz="1400" dirty="0" smtClean="0">
                <a:solidFill>
                  <a:schemeClr val="tx1"/>
                </a:solidFill>
              </a:rPr>
              <a:t>systems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Cryogenic equipment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Site infrastructure (water cooling, etc.)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An estimated </a:t>
            </a:r>
            <a:r>
              <a:rPr lang="en-US" sz="1800" b="1" dirty="0" smtClean="0">
                <a:solidFill>
                  <a:schemeClr val="tx1"/>
                </a:solidFill>
              </a:rPr>
              <a:t>1.5 million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control points will be needed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4464496" cy="2141445"/>
          </a:xfrm>
          <a:prstGeom prst="rect">
            <a:avLst/>
          </a:prstGeom>
          <a:noFill/>
          <a:ln>
            <a:noFill/>
          </a:ln>
          <a:effectLst>
            <a:outerShdw blurRad="76200" dist="507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9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ICS Work breakdown structure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Work </a:t>
            </a:r>
            <a:r>
              <a:rPr lang="sv-SE" dirty="0"/>
              <a:t>package 01 </a:t>
            </a:r>
            <a:r>
              <a:rPr lang="sv-SE" dirty="0" smtClean="0"/>
              <a:t>	Management </a:t>
            </a:r>
            <a:r>
              <a:rPr lang="sv-SE" dirty="0"/>
              <a:t>and administration</a:t>
            </a:r>
          </a:p>
          <a:p>
            <a:r>
              <a:rPr lang="sv-SE" dirty="0" smtClean="0"/>
              <a:t>Work </a:t>
            </a:r>
            <a:r>
              <a:rPr lang="sv-SE" dirty="0"/>
              <a:t>package 02 </a:t>
            </a:r>
            <a:r>
              <a:rPr lang="sv-SE" dirty="0" smtClean="0"/>
              <a:t>	Software </a:t>
            </a:r>
            <a:r>
              <a:rPr lang="sv-SE" dirty="0"/>
              <a:t>Applications</a:t>
            </a:r>
          </a:p>
          <a:p>
            <a:r>
              <a:rPr lang="sv-SE" dirty="0" smtClean="0"/>
              <a:t>Work </a:t>
            </a:r>
            <a:r>
              <a:rPr lang="sv-SE" dirty="0"/>
              <a:t>package 03 </a:t>
            </a:r>
            <a:r>
              <a:rPr lang="sv-SE" dirty="0" smtClean="0"/>
              <a:t>	Software </a:t>
            </a:r>
            <a:r>
              <a:rPr lang="sv-SE" dirty="0"/>
              <a:t>core </a:t>
            </a:r>
          </a:p>
          <a:p>
            <a:r>
              <a:rPr lang="sv-SE" dirty="0" smtClean="0"/>
              <a:t>Work </a:t>
            </a:r>
            <a:r>
              <a:rPr lang="sv-SE" dirty="0"/>
              <a:t>package 04 </a:t>
            </a:r>
            <a:r>
              <a:rPr lang="sv-SE" dirty="0" smtClean="0"/>
              <a:t>	Hardware </a:t>
            </a:r>
            <a:r>
              <a:rPr lang="sv-SE" dirty="0"/>
              <a:t>core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05 </a:t>
            </a:r>
            <a:r>
              <a:rPr lang="sv-SE" dirty="0" smtClean="0"/>
              <a:t>	Machine </a:t>
            </a:r>
            <a:r>
              <a:rPr lang="sv-SE" dirty="0"/>
              <a:t>protection system </a:t>
            </a:r>
          </a:p>
          <a:p>
            <a:r>
              <a:rPr lang="sv-SE" dirty="0" smtClean="0"/>
              <a:t>Work </a:t>
            </a:r>
            <a:r>
              <a:rPr lang="sv-SE" dirty="0"/>
              <a:t>package 06 </a:t>
            </a:r>
            <a:r>
              <a:rPr lang="sv-SE" dirty="0" smtClean="0"/>
              <a:t>	Equipment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07 </a:t>
            </a:r>
            <a:r>
              <a:rPr lang="sv-SE" dirty="0" smtClean="0"/>
              <a:t>	Control </a:t>
            </a:r>
            <a:r>
              <a:rPr lang="sv-SE" dirty="0"/>
              <a:t>system infrastructure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08 </a:t>
            </a:r>
            <a:r>
              <a:rPr lang="sv-SE" dirty="0" smtClean="0"/>
              <a:t>	Physics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09 </a:t>
            </a:r>
            <a:r>
              <a:rPr lang="sv-SE" dirty="0" smtClean="0"/>
              <a:t>	Personnel </a:t>
            </a:r>
            <a:r>
              <a:rPr lang="sv-SE" dirty="0"/>
              <a:t>safety system</a:t>
            </a:r>
          </a:p>
          <a:p>
            <a:r>
              <a:rPr lang="sv-SE" dirty="0" smtClean="0"/>
              <a:t>Work </a:t>
            </a:r>
            <a:r>
              <a:rPr lang="sv-SE" dirty="0"/>
              <a:t>package 10 </a:t>
            </a:r>
            <a:r>
              <a:rPr lang="sv-SE" dirty="0" smtClean="0"/>
              <a:t>	Integration </a:t>
            </a:r>
            <a:r>
              <a:rPr lang="sv-SE" dirty="0"/>
              <a:t>- Accelerator</a:t>
            </a:r>
          </a:p>
          <a:p>
            <a:r>
              <a:rPr lang="sv-SE" dirty="0" smtClean="0"/>
              <a:t>Work </a:t>
            </a:r>
            <a:r>
              <a:rPr lang="sv-SE" dirty="0"/>
              <a:t>package 11 </a:t>
            </a:r>
            <a:r>
              <a:rPr lang="sv-SE" dirty="0" smtClean="0"/>
              <a:t>	Integration </a:t>
            </a:r>
            <a:r>
              <a:rPr lang="sv-SE" dirty="0"/>
              <a:t>- Target </a:t>
            </a:r>
          </a:p>
          <a:p>
            <a:r>
              <a:rPr lang="sv-SE" dirty="0" smtClean="0"/>
              <a:t>Work </a:t>
            </a:r>
            <a:r>
              <a:rPr lang="sv-SE" dirty="0"/>
              <a:t>package 12 </a:t>
            </a:r>
            <a:r>
              <a:rPr lang="sv-SE" dirty="0" smtClean="0"/>
              <a:t>	Integration </a:t>
            </a:r>
            <a:r>
              <a:rPr lang="sv-SE" dirty="0"/>
              <a:t>- Instruments </a:t>
            </a:r>
          </a:p>
          <a:p>
            <a:r>
              <a:rPr lang="sv-SE" dirty="0" smtClean="0"/>
              <a:t>Work </a:t>
            </a:r>
            <a:r>
              <a:rPr lang="sv-SE" dirty="0"/>
              <a:t>package 13 </a:t>
            </a:r>
            <a:r>
              <a:rPr lang="sv-SE" dirty="0" smtClean="0"/>
              <a:t>	Integration </a:t>
            </a:r>
            <a:r>
              <a:rPr lang="sv-SE" dirty="0"/>
              <a:t>- Conventional facilities</a:t>
            </a:r>
          </a:p>
          <a:p>
            <a:r>
              <a:rPr lang="sv-SE" dirty="0" smtClean="0"/>
              <a:t>Work </a:t>
            </a:r>
            <a:r>
              <a:rPr lang="sv-SE" dirty="0"/>
              <a:t>package 14 </a:t>
            </a:r>
            <a:r>
              <a:rPr lang="sv-SE" dirty="0" smtClean="0"/>
              <a:t>	Test Stands</a:t>
            </a:r>
          </a:p>
          <a:p>
            <a:r>
              <a:rPr lang="sv-SE" dirty="0" smtClean="0"/>
              <a:t>Work package 20	Installation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10" y="1498677"/>
            <a:ext cx="1838450" cy="1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38450" cy="1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7" y="4691349"/>
            <a:ext cx="1844535" cy="10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8" y="5569564"/>
            <a:ext cx="1844535" cy="6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075" y="2617747"/>
            <a:ext cx="1532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Software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8551" y="4201924"/>
            <a:ext cx="1794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Electronics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8874" y="5643362"/>
            <a:ext cx="2241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Infrastructure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6146140"/>
            <a:ext cx="308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Safety &amp; protection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105365"/>
            <a:ext cx="1673965" cy="17150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6819" y="2343518"/>
            <a:ext cx="2431114" cy="85753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2564904"/>
            <a:ext cx="3042117" cy="116209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4243" y="2630333"/>
            <a:ext cx="3478037" cy="56106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14909" y="2974445"/>
            <a:ext cx="2377371" cy="38254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05492" y="3492595"/>
            <a:ext cx="1610724" cy="130455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415" y="4869160"/>
            <a:ext cx="3303042" cy="77420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44008" y="3060198"/>
            <a:ext cx="391660" cy="2457034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11960" y="4144874"/>
            <a:ext cx="693532" cy="137235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Technology scope for 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556957"/>
            <a:ext cx="8229600" cy="1439995"/>
          </a:xfrm>
        </p:spPr>
        <p:txBody>
          <a:bodyPr>
            <a:normAutofit fontScale="92500"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The span of technical scope and the competencies needed in ICS is enormous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From analog signals to Java-based high-end, big-data GUI:s in high performance, high availability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PLC systems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Mechanics and Safety/protection systems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Systems integration,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5" name="Left-Right Arrow 4"/>
          <p:cNvSpPr/>
          <p:nvPr/>
        </p:nvSpPr>
        <p:spPr>
          <a:xfrm>
            <a:off x="539552" y="4365269"/>
            <a:ext cx="410445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Electronics hardware</a:t>
            </a:r>
            <a:endParaRPr lang="sv-SE" dirty="0"/>
          </a:p>
        </p:txBody>
      </p:sp>
      <p:sp>
        <p:nvSpPr>
          <p:cNvPr id="6" name="Left-Right Arrow 5"/>
          <p:cNvSpPr/>
          <p:nvPr/>
        </p:nvSpPr>
        <p:spPr>
          <a:xfrm>
            <a:off x="4644008" y="4365269"/>
            <a:ext cx="388843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Software</a:t>
            </a:r>
            <a:endParaRPr lang="sv-SE" dirty="0"/>
          </a:p>
        </p:txBody>
      </p:sp>
      <p:sp>
        <p:nvSpPr>
          <p:cNvPr id="7" name="Left-Right Arrow 6"/>
          <p:cNvSpPr/>
          <p:nvPr/>
        </p:nvSpPr>
        <p:spPr>
          <a:xfrm>
            <a:off x="2915816" y="4941333"/>
            <a:ext cx="324036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PLC</a:t>
            </a:r>
            <a:endParaRPr lang="sv-SE" dirty="0"/>
          </a:p>
        </p:txBody>
      </p:sp>
      <p:sp>
        <p:nvSpPr>
          <p:cNvPr id="9" name="Left-Right Arrow 8"/>
          <p:cNvSpPr/>
          <p:nvPr/>
        </p:nvSpPr>
        <p:spPr>
          <a:xfrm>
            <a:off x="530708" y="5445389"/>
            <a:ext cx="238510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Mechanics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7808" y="3590157"/>
            <a:ext cx="1296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Analog electronics</a:t>
            </a:r>
            <a:endParaRPr lang="sv-SE" sz="105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8985" y="366224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Digital electronics</a:t>
            </a:r>
            <a:endParaRPr lang="sv-SE" sz="105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375049" y="366224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FPGA firmware</a:t>
            </a:r>
            <a:endParaRPr lang="sv-SE" sz="105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79104" y="3518232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Digital communication</a:t>
            </a:r>
            <a:endParaRPr lang="sv-SE" sz="105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84375" y="3518232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PCB, packaging</a:t>
            </a:r>
            <a:endParaRPr lang="sv-SE" sz="105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175248" y="3518232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Test and validation</a:t>
            </a:r>
            <a:endParaRPr lang="sv-SE" sz="105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556401" y="3266121"/>
            <a:ext cx="19443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Industrialization, maintenance</a:t>
            </a:r>
            <a:endParaRPr lang="sv-SE" sz="105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047728" y="3374216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Kernel drivers</a:t>
            </a:r>
            <a:endParaRPr lang="sv-SE" sz="105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450203" y="3374216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Operating systems (RT)</a:t>
            </a:r>
            <a:endParaRPr lang="sv-SE" sz="105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975448" y="3374215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Development environments</a:t>
            </a:r>
            <a:endParaRPr lang="sv-SE" sz="105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392352" y="3374052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EPICS</a:t>
            </a:r>
            <a:endParaRPr lang="sv-SE" sz="105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724128" y="3374216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CSS/Eclipse</a:t>
            </a:r>
            <a:endParaRPr lang="sv-SE" sz="105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5891335" y="3158027"/>
            <a:ext cx="2160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Applicatoins (GUI, Web, Services)</a:t>
            </a:r>
            <a:endParaRPr lang="sv-SE" sz="105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6451612" y="3265875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Databases</a:t>
            </a:r>
            <a:endParaRPr lang="sv-SE" sz="105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45420" y="3265875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Availability, performance</a:t>
            </a:r>
            <a:endParaRPr lang="sv-SE" sz="105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495728" y="3518068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Test and validation</a:t>
            </a:r>
            <a:endParaRPr lang="sv-SE" sz="1050" dirty="0"/>
          </a:p>
        </p:txBody>
      </p:sp>
      <p:sp>
        <p:nvSpPr>
          <p:cNvPr id="27" name="Left-Right Arrow 26"/>
          <p:cNvSpPr/>
          <p:nvPr/>
        </p:nvSpPr>
        <p:spPr>
          <a:xfrm>
            <a:off x="1490466" y="6093296"/>
            <a:ext cx="672534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Safety and protection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06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ICS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essential standards and systems provided by ICS are described in the ICS Handbook</a:t>
            </a:r>
          </a:p>
          <a:p>
            <a:pPr lvl="1"/>
            <a:r>
              <a:rPr lang="en-US" dirty="0" smtClean="0"/>
              <a:t>A collection of the most essential standards and services of ICS</a:t>
            </a:r>
          </a:p>
          <a:p>
            <a:pPr lvl="1"/>
            <a:r>
              <a:rPr lang="en-US" dirty="0" smtClean="0"/>
              <a:t>Contains references to more details</a:t>
            </a:r>
          </a:p>
          <a:p>
            <a:pPr lvl="1"/>
            <a:r>
              <a:rPr lang="en-US" dirty="0" smtClean="0"/>
              <a:t>Still a draft but essentially complete</a:t>
            </a:r>
          </a:p>
          <a:p>
            <a:pPr lvl="1"/>
            <a:r>
              <a:rPr lang="en-US" dirty="0" smtClean="0"/>
              <a:t>Revised and approved version targeted by end of 2016</a:t>
            </a:r>
          </a:p>
          <a:p>
            <a:pPr lvl="1"/>
            <a:r>
              <a:rPr lang="en-US" dirty="0" smtClean="0"/>
              <a:t>Will be updated semi-annually</a:t>
            </a:r>
          </a:p>
          <a:p>
            <a:pPr lvl="1"/>
            <a:r>
              <a:rPr lang="en-US" dirty="0" smtClean="0"/>
              <a:t>CHESS: </a:t>
            </a:r>
            <a:r>
              <a:rPr lang="is-IS" dirty="0"/>
              <a:t>ESS-</a:t>
            </a:r>
            <a:r>
              <a:rPr lang="is-IS" dirty="0" smtClean="0"/>
              <a:t>0067637</a:t>
            </a:r>
          </a:p>
          <a:p>
            <a:pPr lvl="2"/>
            <a:r>
              <a:rPr lang="en-US" dirty="0" smtClean="0"/>
              <a:t>P</a:t>
            </a:r>
            <a:r>
              <a:rPr lang="is-IS" dirty="0" smtClean="0"/>
              <a:t>lease ask me if you have trouble accessing it, or have any questions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442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Contents #1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62340"/>
            <a:ext cx="5017368" cy="491898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Overview of central requirements</a:t>
            </a:r>
          </a:p>
          <a:p>
            <a:r>
              <a:rPr lang="en-US" sz="2400" dirty="0" smtClean="0"/>
              <a:t>System architecture description</a:t>
            </a:r>
          </a:p>
          <a:p>
            <a:r>
              <a:rPr lang="en-US" sz="2400" dirty="0" smtClean="0"/>
              <a:t>Naming convention</a:t>
            </a:r>
          </a:p>
          <a:p>
            <a:r>
              <a:rPr lang="en-US" sz="2400" dirty="0" smtClean="0"/>
              <a:t>Software standards</a:t>
            </a:r>
          </a:p>
          <a:p>
            <a:r>
              <a:rPr lang="en-US" sz="2400" dirty="0" smtClean="0"/>
              <a:t>Computing infrastructure</a:t>
            </a:r>
          </a:p>
          <a:p>
            <a:r>
              <a:rPr lang="en-US" sz="2400" dirty="0" smtClean="0"/>
              <a:t>User Interface tools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20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Contents #2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Hardware standards</a:t>
            </a:r>
          </a:p>
          <a:p>
            <a:r>
              <a:rPr lang="en-US" sz="2400" dirty="0" smtClean="0"/>
              <a:t>Timing system description</a:t>
            </a:r>
          </a:p>
          <a:p>
            <a:r>
              <a:rPr lang="en-US" sz="2400" dirty="0" smtClean="0"/>
              <a:t>System interfaces</a:t>
            </a:r>
          </a:p>
          <a:p>
            <a:pPr lvl="1"/>
            <a:r>
              <a:rPr lang="en-US" sz="2000" dirty="0" smtClean="0"/>
              <a:t>Functional </a:t>
            </a:r>
          </a:p>
          <a:p>
            <a:pPr lvl="1"/>
            <a:r>
              <a:rPr lang="en-US" sz="2000" dirty="0" smtClean="0"/>
              <a:t>Hardware</a:t>
            </a:r>
          </a:p>
          <a:p>
            <a:r>
              <a:rPr lang="en-US" sz="2400" dirty="0" smtClean="0"/>
              <a:t>Machine protection standards</a:t>
            </a:r>
          </a:p>
          <a:p>
            <a:pPr lvl="1"/>
            <a:r>
              <a:rPr lang="en-US" sz="2000" dirty="0" smtClean="0"/>
              <a:t>Architecture</a:t>
            </a:r>
          </a:p>
          <a:p>
            <a:pPr lvl="1"/>
            <a:r>
              <a:rPr lang="en-US" sz="2000" dirty="0" smtClean="0"/>
              <a:t>Interfaces</a:t>
            </a:r>
          </a:p>
          <a:p>
            <a:r>
              <a:rPr lang="en-US" sz="2400" dirty="0" smtClean="0"/>
              <a:t>Personnel Safety System</a:t>
            </a:r>
          </a:p>
          <a:p>
            <a:pPr lvl="1"/>
            <a:r>
              <a:rPr lang="en-US" sz="2000" dirty="0" smtClean="0"/>
              <a:t>Architecture, SW, HW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1"/>
            <a:ext cx="4104456" cy="50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8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417" y="2967338"/>
            <a:ext cx="766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ICS SOFTWARE ACTIVITIES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685431" cy="253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1637</Words>
  <Application>Microsoft Macintosh PowerPoint</Application>
  <PresentationFormat>On-screen Show (4:3)</PresentationFormat>
  <Paragraphs>300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Introduction to Integrated Control Systems</vt:lpstr>
      <vt:lpstr>How will ESS work when ready?</vt:lpstr>
      <vt:lpstr>What is ICS about?</vt:lpstr>
      <vt:lpstr>ICS Work breakdown structure</vt:lpstr>
      <vt:lpstr>Technology scope for ICS</vt:lpstr>
      <vt:lpstr>The ICS Handbook</vt:lpstr>
      <vt:lpstr>Contents #1</vt:lpstr>
      <vt:lpstr>Contents #2</vt:lpstr>
      <vt:lpstr>PowerPoint Presentation</vt:lpstr>
      <vt:lpstr>Software team scope description</vt:lpstr>
      <vt:lpstr>PowerPoint Presentation</vt:lpstr>
      <vt:lpstr>Three layer strategy - control systems at ESS</vt:lpstr>
      <vt:lpstr>Functions</vt:lpstr>
      <vt:lpstr>Structure of the system</vt:lpstr>
      <vt:lpstr>PowerPoint Presentation</vt:lpstr>
      <vt:lpstr>Control system infrastructure</vt:lpstr>
      <vt:lpstr>Control system infrastructure</vt:lpstr>
      <vt:lpstr>PowerPoint Presentation</vt:lpstr>
      <vt:lpstr>Personnel safety and Machine protection</vt:lpstr>
      <vt:lpstr>Personnel Safety System</vt:lpstr>
      <vt:lpstr>PSS Test Stand</vt:lpstr>
      <vt:lpstr>PowerPoint Presentation</vt:lpstr>
      <vt:lpstr>Integration overview</vt:lpstr>
      <vt:lpstr>Conventional Facilities Integration</vt:lpstr>
      <vt:lpstr>Accelerator Integration</vt:lpstr>
      <vt:lpstr>Target Integration</vt:lpstr>
      <vt:lpstr>Instruments Integration</vt:lpstr>
      <vt:lpstr>PowerPoint Presentation</vt:lpstr>
    </vt:vector>
  </TitlesOfParts>
  <Manager>Henrik.Carling@esss.se</Manager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Henrik.Carling@esss.se</dc:creator>
  <cp:lastModifiedBy>Timo Korhonen</cp:lastModifiedBy>
  <cp:revision>134</cp:revision>
  <dcterms:created xsi:type="dcterms:W3CDTF">2013-10-29T16:05:10Z</dcterms:created>
  <dcterms:modified xsi:type="dcterms:W3CDTF">2016-11-09T08:56:57Z</dcterms:modified>
</cp:coreProperties>
</file>