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98" d="100"/>
          <a:sy n="98" d="100"/>
        </p:scale>
        <p:origin x="-13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08/11/16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08/11/16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08/11/16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08/11/16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08/11/16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08/11/16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Gamma </a:t>
            </a:r>
            <a:r>
              <a:rPr lang="sv-SE" sz="4000" dirty="0" err="1" smtClean="0"/>
              <a:t>Blockers</a:t>
            </a:r>
            <a:r>
              <a:rPr lang="sv-SE" sz="4000" dirty="0" smtClean="0"/>
              <a:t> Kick-off Meeting</a:t>
            </a:r>
            <a:br>
              <a:rPr lang="sv-SE" sz="4000" dirty="0" smtClean="0"/>
            </a:br>
            <a:r>
              <a:rPr lang="sv-SE" sz="4000" dirty="0" smtClean="0"/>
              <a:t>Schedule and </a:t>
            </a:r>
            <a:r>
              <a:rPr lang="sv-SE" sz="4000" dirty="0" err="1" smtClean="0"/>
              <a:t>Milestones</a:t>
            </a:r>
            <a:r>
              <a:rPr lang="sv-SE" sz="4000" dirty="0" smtClean="0"/>
              <a:t> Review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err="1" smtClean="0">
                <a:solidFill>
                  <a:schemeClr val="bg1"/>
                </a:solidFill>
              </a:rPr>
              <a:t>I</a:t>
            </a:r>
            <a:r>
              <a:rPr lang="sv-SE" sz="2000" dirty="0" err="1" smtClean="0">
                <a:solidFill>
                  <a:schemeClr val="bg1"/>
                </a:solidFill>
              </a:rPr>
              <a:t>ñigo</a:t>
            </a:r>
            <a:r>
              <a:rPr lang="sv-SE" sz="2000" dirty="0" smtClean="0">
                <a:solidFill>
                  <a:schemeClr val="bg1"/>
                </a:solidFill>
              </a:rPr>
              <a:t> Alonso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err="1" smtClean="0">
                <a:solidFill>
                  <a:schemeClr val="bg1"/>
                </a:solidFill>
              </a:rPr>
              <a:t>Linac</a:t>
            </a:r>
            <a:r>
              <a:rPr lang="sv-SE" sz="2000" dirty="0" smtClean="0">
                <a:solidFill>
                  <a:schemeClr val="bg1"/>
                </a:solidFill>
              </a:rPr>
              <a:t> Integration </a:t>
            </a:r>
            <a:r>
              <a:rPr lang="sv-SE" sz="2000" dirty="0" err="1" smtClean="0">
                <a:solidFill>
                  <a:schemeClr val="bg1"/>
                </a:solidFill>
              </a:rPr>
              <a:t>Section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9 November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Stages and Activities</a:t>
            </a:r>
          </a:p>
          <a:p>
            <a:r>
              <a:rPr lang="en-US" dirty="0" smtClean="0"/>
              <a:t>Schedule for deliverables from the </a:t>
            </a:r>
            <a:r>
              <a:rPr lang="en-US" dirty="0" err="1" smtClean="0"/>
              <a:t>SoW</a:t>
            </a:r>
            <a:endParaRPr lang="en-US" dirty="0" smtClean="0"/>
          </a:p>
          <a:p>
            <a:r>
              <a:rPr lang="en-US" dirty="0" smtClean="0"/>
              <a:t>Key Milestones and Earned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861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Stages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 1: Design</a:t>
            </a:r>
          </a:p>
          <a:p>
            <a:pPr lvl="1"/>
            <a:r>
              <a:rPr lang="en-US" dirty="0" smtClean="0"/>
              <a:t>Preliminary Design</a:t>
            </a:r>
          </a:p>
          <a:p>
            <a:pPr lvl="1"/>
            <a:r>
              <a:rPr lang="en-US" dirty="0" smtClean="0"/>
              <a:t>Detail Design</a:t>
            </a:r>
          </a:p>
          <a:p>
            <a:r>
              <a:rPr lang="en-US" dirty="0" smtClean="0"/>
              <a:t>Stage 2: Realization and Verification</a:t>
            </a:r>
          </a:p>
          <a:p>
            <a:pPr lvl="1"/>
            <a:r>
              <a:rPr lang="en-US" dirty="0" smtClean="0"/>
              <a:t>Fabrication</a:t>
            </a:r>
          </a:p>
          <a:p>
            <a:pPr lvl="1"/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Transport</a:t>
            </a:r>
          </a:p>
          <a:p>
            <a:r>
              <a:rPr lang="en-US" dirty="0" smtClean="0"/>
              <a:t>Stage 3: Installation and Operational Verification</a:t>
            </a:r>
          </a:p>
          <a:p>
            <a:pPr lvl="1"/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deliverables from the 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date (T0): 				2016.10.01</a:t>
            </a:r>
          </a:p>
          <a:p>
            <a:r>
              <a:rPr lang="en-US" dirty="0" smtClean="0"/>
              <a:t>Preliminary Design Review (PDR):	2017.01.13</a:t>
            </a:r>
          </a:p>
          <a:p>
            <a:r>
              <a:rPr lang="en-US" dirty="0" smtClean="0"/>
              <a:t>Critical Design Review (CDR):		2017.06.01</a:t>
            </a:r>
          </a:p>
          <a:p>
            <a:r>
              <a:rPr lang="en-US" dirty="0" smtClean="0"/>
              <a:t>Factory Acceptance Test (FAT):	2018.03.30</a:t>
            </a:r>
          </a:p>
          <a:p>
            <a:r>
              <a:rPr lang="en-US" dirty="0" smtClean="0"/>
              <a:t>Delivery at Lund:			2018.04.29</a:t>
            </a:r>
          </a:p>
          <a:p>
            <a:r>
              <a:rPr lang="en-US" dirty="0" smtClean="0"/>
              <a:t>Site Acceptance Test (SAT):		2018.06.01</a:t>
            </a:r>
          </a:p>
          <a:p>
            <a:r>
              <a:rPr lang="en-US" dirty="0" smtClean="0"/>
              <a:t>Installation Readiness Review:	2018.11.30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and Earned Value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364563"/>
              </p:ext>
            </p:extLst>
          </p:nvPr>
        </p:nvGraphicFramePr>
        <p:xfrm>
          <a:off x="457200" y="2127345"/>
          <a:ext cx="8229599" cy="36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1296144"/>
                <a:gridCol w="1584176"/>
                <a:gridCol w="1296144"/>
                <a:gridCol w="1368152"/>
                <a:gridCol w="1152128"/>
                <a:gridCol w="80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Planned/Baseline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 value</a:t>
                      </a:r>
                      <a:r>
                        <a:rPr lang="en-US" baseline="0" dirty="0" smtClean="0"/>
                        <a:t> [%]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Kick-off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r>
                        <a:rPr lang="en-US" baseline="0" dirty="0" smtClean="0"/>
                        <a:t> soon as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 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A20150500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2017.01.13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A20150520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2017.06.01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A20150580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SAR for FAT &amp; 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2018.06.01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A20150610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2018.11.30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 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376399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304B92AB-78BC-4C78-8451-6C93EA327D00}" vid="{09D1907C-5BBC-45D0-9EBC-8615AFB12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943</TotalTime>
  <Words>162</Words>
  <Application>Microsoft Macintosh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Chess Core Powerpoint</vt:lpstr>
      <vt:lpstr>Gamma Blockers Kick-off Meeting Schedule and Milestones Review</vt:lpstr>
      <vt:lpstr>Outline</vt:lpstr>
      <vt:lpstr>Project Stages and Activities</vt:lpstr>
      <vt:lpstr>Schedule for deliverables from the TA</vt:lpstr>
      <vt:lpstr>Key Milestones and Earned Value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14</cp:revision>
  <dcterms:created xsi:type="dcterms:W3CDTF">2013-10-29T16:05:10Z</dcterms:created>
  <dcterms:modified xsi:type="dcterms:W3CDTF">2016-11-09T00:12:06Z</dcterms:modified>
</cp:coreProperties>
</file>