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61" r:id="rId2"/>
    <p:sldId id="362" r:id="rId3"/>
    <p:sldId id="350" r:id="rId4"/>
    <p:sldId id="356" r:id="rId5"/>
    <p:sldId id="363" r:id="rId6"/>
    <p:sldId id="351" r:id="rId7"/>
    <p:sldId id="365" r:id="rId8"/>
    <p:sldId id="366" r:id="rId9"/>
    <p:sldId id="359" r:id="rId10"/>
    <p:sldId id="367" r:id="rId11"/>
    <p:sldId id="318" r:id="rId12"/>
    <p:sldId id="311" r:id="rId13"/>
    <p:sldId id="370" r:id="rId14"/>
    <p:sldId id="369" r:id="rId15"/>
    <p:sldId id="368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ler" initials="B" lastIdx="7" clrIdx="0">
    <p:extLst/>
  </p:cmAuthor>
  <p:cmAuthor id="2" name="jesper Ringner" initials="jR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66CCFF"/>
    <a:srgbClr val="3ECC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6469" autoAdjust="0"/>
    <p:restoredTop sz="94656" autoAdjust="0"/>
  </p:normalViewPr>
  <p:slideViewPr>
    <p:cSldViewPr snapToGrid="0">
      <p:cViewPr>
        <p:scale>
          <a:sx n="183" d="100"/>
          <a:sy n="183" d="100"/>
        </p:scale>
        <p:origin x="-98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3/10/17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36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86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ACCP: 3kW @ 2K, 11kW @ 40K, 270 l/h Liquefaction </a:t>
            </a:r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 special plant,</a:t>
            </a:r>
            <a:r>
              <a:rPr lang="en-US" baseline="0" dirty="0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 power consumption in MW range, big industrial compressors, sophisticated CC system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TICP: 76W @ 2K, 420W @ 40K, 6 l/h Liquefaction  plant well in the standard range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TMCP: 32kW @ 15-20K  very large again, some challenges but not terribly sophisticated process, compared to ACCP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Large and sophisticated </a:t>
            </a:r>
            <a:r>
              <a:rPr lang="en-US" baseline="0" dirty="0" err="1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cryo</a:t>
            </a:r>
            <a:r>
              <a:rPr lang="en-US" baseline="0" dirty="0" smtClean="0">
                <a:latin typeface="Gill Sans" charset="0"/>
                <a:ea typeface="ＭＳ Ｐゴシック" charset="0"/>
                <a:cs typeface="ＭＳ Ｐゴシック" charset="0"/>
                <a:sym typeface="Wingdings"/>
              </a:rPr>
              <a:t>-distribution system for all plants and their consumers</a:t>
            </a:r>
            <a:endParaRPr lang="en-US" dirty="0" smtClean="0">
              <a:latin typeface="Gill Sans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1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05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3/10/17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3/10/17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3/10/17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3/10/17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6C839-62BA-7947-8638-3D9015D2AC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72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3/10/17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.png"/><Relationship Id="rId21" Type="http://schemas.openxmlformats.org/officeDocument/2006/relationships/image" Target="../media/image20.jpe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9400"/>
            <a:ext cx="7774632" cy="2472267"/>
          </a:xfrm>
        </p:spPr>
        <p:txBody>
          <a:bodyPr>
            <a:noAutofit/>
          </a:bodyPr>
          <a:lstStyle/>
          <a:p>
            <a:pPr algn="ctr"/>
            <a:r>
              <a:rPr lang="sv-SE" sz="4000" dirty="0" err="1" smtClean="0"/>
              <a:t>Cryogenics</a:t>
            </a:r>
            <a:r>
              <a:rPr lang="sv-SE" sz="4000" dirty="0" smtClean="0"/>
              <a:t> at the </a:t>
            </a:r>
            <a:r>
              <a:rPr lang="sv-SE" sz="4000" dirty="0" err="1" smtClean="0"/>
              <a:t>European</a:t>
            </a:r>
            <a:r>
              <a:rPr lang="sv-SE" sz="4000" dirty="0" smtClean="0"/>
              <a:t> </a:t>
            </a:r>
            <a:r>
              <a:rPr lang="sv-SE" sz="4000" dirty="0" err="1" smtClean="0"/>
              <a:t>Spallation</a:t>
            </a:r>
            <a:r>
              <a:rPr lang="sv-SE" sz="4000" dirty="0" smtClean="0"/>
              <a:t> Source</a:t>
            </a:r>
            <a:br>
              <a:rPr lang="sv-SE" sz="4000" dirty="0" smtClean="0"/>
            </a:br>
            <a:r>
              <a:rPr lang="sv-SE" sz="4000" i="1" dirty="0" smtClean="0"/>
              <a:t>Target Project </a:t>
            </a:r>
            <a:r>
              <a:rPr lang="sv-SE" sz="4000" i="1" dirty="0" err="1" smtClean="0"/>
              <a:t>Work</a:t>
            </a:r>
            <a:r>
              <a:rPr lang="sv-SE" sz="4000" i="1" dirty="0" smtClean="0"/>
              <a:t> </a:t>
            </a:r>
            <a:r>
              <a:rPr lang="sv-SE" sz="4000" i="1" dirty="0" err="1" smtClean="0"/>
              <a:t>Unit</a:t>
            </a:r>
            <a:r>
              <a:rPr lang="sv-SE" sz="4000" i="1" dirty="0" smtClean="0"/>
              <a:t> 12.3.9</a:t>
            </a:r>
            <a:br>
              <a:rPr lang="sv-SE" sz="4000" i="1" dirty="0" smtClean="0"/>
            </a:br>
            <a:r>
              <a:rPr lang="sv-SE" sz="4000" i="1" dirty="0" smtClean="0"/>
              <a:t>Target Moderator Cryoplant (TMCP)</a:t>
            </a:r>
            <a:endParaRPr lang="sv-SE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910952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John Jurns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TMCP Project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75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April 6, 2017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</a:t>
            </a:r>
            <a:r>
              <a:rPr lang="en-US" dirty="0" smtClean="0"/>
              <a:t>TMCP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28800"/>
            <a:ext cx="8473339" cy="5000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Physical/process interfaces: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TMCP to CTL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CTL to CMS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TMCP to SI systems (fluids, ventilation, cooling, power) in buildings G02, G04, D02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Project interfaces: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TMCP to CMS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TMCP to ACCSYS WP11 cryogenic systems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TMCP to ICS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TMCP to TMCP and CTL suppliers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Interfaces managed through: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Interface Control Documents (ICD) for internal interfaces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Confluence wiki pages for cryogenic systems interfaces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Project reviews and meetings with TMCP, CTL suppliers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CHESS</a:t>
            </a:r>
          </a:p>
        </p:txBody>
      </p:sp>
    </p:spTree>
    <p:extLst>
      <p:ext uri="{BB962C8B-B14F-4D97-AF65-F5344CB8AC3E}">
        <p14:creationId xmlns:p14="http://schemas.microsoft.com/office/powerpoint/2010/main" val="127424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973379"/>
              </p:ext>
            </p:extLst>
          </p:nvPr>
        </p:nvGraphicFramePr>
        <p:xfrm>
          <a:off x="4" y="1591064"/>
          <a:ext cx="9143994" cy="5065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8429"/>
                <a:gridCol w="319739"/>
                <a:gridCol w="310602"/>
                <a:gridCol w="301467"/>
                <a:gridCol w="299651"/>
                <a:gridCol w="318857"/>
                <a:gridCol w="301775"/>
                <a:gridCol w="313163"/>
                <a:gridCol w="307469"/>
                <a:gridCol w="301775"/>
                <a:gridCol w="301775"/>
                <a:gridCol w="313163"/>
                <a:gridCol w="313163"/>
                <a:gridCol w="307470"/>
                <a:gridCol w="307469"/>
                <a:gridCol w="313163"/>
                <a:gridCol w="307470"/>
                <a:gridCol w="307470"/>
                <a:gridCol w="313163"/>
                <a:gridCol w="324551"/>
                <a:gridCol w="356105"/>
                <a:gridCol w="356105"/>
              </a:tblGrid>
              <a:tr h="29799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9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Q3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Q4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Q2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Q3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Q4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Q2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Q3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Q4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Q2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Q3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Q4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Q2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Q3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Q4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Q2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Q3</a:t>
                      </a:r>
                      <a:endParaRPr lang="en-US" sz="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 Moderator Cryoplant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indent="449263"/>
                      <a:r>
                        <a:rPr lang="en-US" sz="1200" dirty="0" smtClean="0"/>
                        <a:t>OCT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Contract award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TMCP PDR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TMCP CDR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Installation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Commissioning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Cryo Transfer line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Contract award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CTL PDR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CTL CDR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/>
                        <a:t>Installation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CMS installation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9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Integrated CMS/TMCP commissioning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31926" y="6596390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Delivery 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7790" y="6596390"/>
            <a:ext cx="532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CDR</a:t>
            </a:r>
            <a:endParaRPr lang="en-US" sz="1100" dirty="0"/>
          </a:p>
        </p:txBody>
      </p:sp>
      <p:sp>
        <p:nvSpPr>
          <p:cNvPr id="13" name="Isosceles Triangle 12"/>
          <p:cNvSpPr/>
          <p:nvPr/>
        </p:nvSpPr>
        <p:spPr>
          <a:xfrm>
            <a:off x="4791766" y="6668398"/>
            <a:ext cx="128946" cy="127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9678" y="6596390"/>
            <a:ext cx="420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PDR</a:t>
            </a:r>
            <a:endParaRPr lang="en-US" sz="1100" dirty="0"/>
          </a:p>
        </p:txBody>
      </p:sp>
      <p:sp>
        <p:nvSpPr>
          <p:cNvPr id="15" name="Isosceles Triangle 14"/>
          <p:cNvSpPr/>
          <p:nvPr/>
        </p:nvSpPr>
        <p:spPr>
          <a:xfrm>
            <a:off x="3783654" y="6668398"/>
            <a:ext cx="128946" cy="127000"/>
          </a:xfrm>
          <a:prstGeom prst="triangle">
            <a:avLst/>
          </a:prstGeom>
          <a:solidFill>
            <a:srgbClr val="22F51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6015902" y="6668398"/>
            <a:ext cx="128946" cy="127000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3836325" y="2541454"/>
            <a:ext cx="133991" cy="148377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97084" y="6583680"/>
            <a:ext cx="938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Procurement</a:t>
            </a:r>
            <a:endParaRPr lang="en-US" sz="1100" dirty="0"/>
          </a:p>
        </p:txBody>
      </p:sp>
      <p:sp>
        <p:nvSpPr>
          <p:cNvPr id="19" name="Isosceles Triangle 18"/>
          <p:cNvSpPr/>
          <p:nvPr/>
        </p:nvSpPr>
        <p:spPr>
          <a:xfrm>
            <a:off x="4769598" y="2838426"/>
            <a:ext cx="143525" cy="151645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5069821" y="3145243"/>
            <a:ext cx="150102" cy="143998"/>
          </a:xfrm>
          <a:prstGeom prst="triangle">
            <a:avLst/>
          </a:prstGeom>
          <a:solidFill>
            <a:srgbClr val="22F51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>
            <a:off x="5995672" y="3454638"/>
            <a:ext cx="128946" cy="127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6926502" y="3744089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39053" y="3829552"/>
            <a:ext cx="232526" cy="30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7241342" y="3748820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>
            <a:off x="7553035" y="4040422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65586" y="4125885"/>
            <a:ext cx="232526" cy="30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867875" y="4045153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6317058" y="4658120"/>
            <a:ext cx="133991" cy="148377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>
            <a:off x="6325525" y="4937521"/>
            <a:ext cx="133991" cy="148377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>
            <a:off x="6610754" y="5244976"/>
            <a:ext cx="150102" cy="143998"/>
          </a:xfrm>
          <a:prstGeom prst="triangle">
            <a:avLst/>
          </a:prstGeom>
          <a:solidFill>
            <a:srgbClr val="22F51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>
            <a:off x="6952405" y="5528972"/>
            <a:ext cx="128946" cy="127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915742" y="4256736"/>
            <a:ext cx="10762" cy="153909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7867875" y="5831619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6" name="Isosceles Triangle 35"/>
          <p:cNvSpPr/>
          <p:nvPr/>
        </p:nvSpPr>
        <p:spPr>
          <a:xfrm>
            <a:off x="8167294" y="5827027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7869602" y="6145642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8499202" y="6129497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8493821" y="6425299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8836290" y="6420707"/>
            <a:ext cx="126742" cy="147054"/>
          </a:xfrm>
          <a:prstGeom prst="triangle">
            <a:avLst>
              <a:gd name="adj" fmla="val 4619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PDR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968660" y="5903487"/>
            <a:ext cx="232526" cy="30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017984" y="6210207"/>
            <a:ext cx="500452" cy="5381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619784" y="6506210"/>
            <a:ext cx="232526" cy="30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222239" y="6002741"/>
            <a:ext cx="598" cy="20796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933936" y="1994003"/>
            <a:ext cx="18131" cy="4618464"/>
          </a:xfrm>
          <a:prstGeom prst="line">
            <a:avLst/>
          </a:prstGeom>
          <a:ln w="25400">
            <a:solidFill>
              <a:schemeClr val="accent1">
                <a:alpha val="6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 lIns="85699" tIns="42850" rIns="85699" bIns="42850">
            <a:normAutofit/>
          </a:bodyPr>
          <a:lstStyle/>
          <a:p>
            <a:pPr marL="360363" indent="-360363"/>
            <a:r>
              <a:rPr lang="en-GB" sz="3400" dirty="0" smtClean="0"/>
              <a:t>2.1 TMCP </a:t>
            </a:r>
            <a:r>
              <a:rPr lang="en-GB" sz="3400" dirty="0" smtClean="0"/>
              <a:t>Schedule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4006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7069668" cy="1143000"/>
          </a:xfrm>
        </p:spPr>
        <p:txBody>
          <a:bodyPr>
            <a:normAutofit/>
          </a:bodyPr>
          <a:lstStyle/>
          <a:p>
            <a:pPr marL="896938" indent="-896938"/>
            <a:r>
              <a:rPr lang="en-US" dirty="0" smtClean="0"/>
              <a:t>2.2 </a:t>
            </a:r>
            <a:r>
              <a:rPr lang="en-US" dirty="0" smtClean="0"/>
              <a:t>TMCP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400" y="1794934"/>
            <a:ext cx="8178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Kick-off meeting				June 2016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Preliminary Design Review			September 2016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HAZOP/FMEA review				November 2016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Warm compressor station Critical Design Review	May 2017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Cold box Critical Design Review – 1		May 2017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Cold box Critical Design Review – </a:t>
            </a:r>
            <a:r>
              <a:rPr lang="en-US" sz="2000" dirty="0" smtClean="0"/>
              <a:t>2		July 2017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Logic Design Review				July 2017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Installation Readiness Review			January 2018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Site Acceptance Review				December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8250" y="1824196"/>
            <a:ext cx="38985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CC3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8583" y="2196730"/>
            <a:ext cx="38985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CC3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49" y="2569263"/>
            <a:ext cx="38985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CC3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7069668" cy="1143000"/>
          </a:xfrm>
        </p:spPr>
        <p:txBody>
          <a:bodyPr>
            <a:normAutofit/>
          </a:bodyPr>
          <a:lstStyle/>
          <a:p>
            <a:pPr marL="896938" indent="-896938"/>
            <a:r>
              <a:rPr lang="en-US" dirty="0" smtClean="0"/>
              <a:t>2.3 </a:t>
            </a:r>
            <a:r>
              <a:rPr lang="en-US" dirty="0" smtClean="0"/>
              <a:t>TMCP Installation &amp; </a:t>
            </a:r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1608667"/>
            <a:ext cx="8178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Installation and commissioning plan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Target cryogenic system will be commissioned in </a:t>
            </a:r>
            <a:r>
              <a:rPr lang="en-US" sz="2000" u="sng" dirty="0" smtClean="0"/>
              <a:t>three stages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TMCP alone commissioning – verify functionality of cryoplant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TMCP &amp; CTL commissioning – verify capability with full inventory of helium for all operating modes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Integrated commissioning with TMCP, CTL, and CMS – verify capability of TMCP to respond to CMS</a:t>
            </a:r>
          </a:p>
        </p:txBody>
      </p:sp>
      <p:pic>
        <p:nvPicPr>
          <p:cNvPr id="29" name="Picture 28" descr="Pic_10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51" y="4198777"/>
            <a:ext cx="4758267" cy="2418166"/>
          </a:xfrm>
          <a:prstGeom prst="rect">
            <a:avLst/>
          </a:prstGeom>
        </p:spPr>
      </p:pic>
      <p:cxnSp>
        <p:nvCxnSpPr>
          <p:cNvPr id="30" name="Gerade Verbindung mit Pfeil 28"/>
          <p:cNvCxnSpPr/>
          <p:nvPr/>
        </p:nvCxnSpPr>
        <p:spPr>
          <a:xfrm flipH="1">
            <a:off x="5849734" y="6712641"/>
            <a:ext cx="102435" cy="47087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2501551" y="6269413"/>
            <a:ext cx="4758267" cy="468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674528" y="4426243"/>
            <a:ext cx="4044428" cy="1482492"/>
            <a:chOff x="332412" y="2111599"/>
            <a:chExt cx="7772209" cy="2848918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253067" y="3937000"/>
              <a:ext cx="6468533" cy="939801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23107" y="4875285"/>
              <a:ext cx="0" cy="85232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1367" y="4253089"/>
              <a:ext cx="20287" cy="39957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460" y="4649419"/>
              <a:ext cx="383553" cy="277005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75629" y="4223258"/>
              <a:ext cx="178991" cy="17046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49336" y="4217978"/>
              <a:ext cx="73471" cy="6920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31330" y="4287182"/>
              <a:ext cx="0" cy="68186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3721" y="4103934"/>
              <a:ext cx="903479" cy="123586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345197" y="4057055"/>
              <a:ext cx="25570" cy="178988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32412" y="4236044"/>
              <a:ext cx="404861" cy="55400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41235" y="4274397"/>
              <a:ext cx="161946" cy="38355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01406" y="3445438"/>
              <a:ext cx="663901" cy="473401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16707" y="3340234"/>
              <a:ext cx="221684" cy="150292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298894" y="3518935"/>
              <a:ext cx="260910" cy="185756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845906" y="3449195"/>
              <a:ext cx="251743" cy="41331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660144" y="3306418"/>
              <a:ext cx="396174" cy="50955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037531" y="2810456"/>
              <a:ext cx="7515" cy="46590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960732" y="2618834"/>
              <a:ext cx="1113830" cy="17494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078319" y="2111599"/>
              <a:ext cx="26302" cy="514749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 rot="20118823">
            <a:off x="2541092" y="5728131"/>
            <a:ext cx="612674" cy="981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20473754">
            <a:off x="2873396" y="5277871"/>
            <a:ext cx="665546" cy="1200068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478256" y="4214060"/>
            <a:ext cx="414352" cy="440915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7069668" cy="1143000"/>
          </a:xfrm>
        </p:spPr>
        <p:txBody>
          <a:bodyPr>
            <a:normAutofit/>
          </a:bodyPr>
          <a:lstStyle/>
          <a:p>
            <a:pPr marL="896938" indent="-896938"/>
            <a:r>
              <a:rPr lang="en-US" dirty="0" smtClean="0"/>
              <a:t>2.4 </a:t>
            </a:r>
            <a:r>
              <a:rPr lang="en-US" dirty="0" smtClean="0"/>
              <a:t>TMCP </a:t>
            </a:r>
            <a:r>
              <a:rPr lang="en-US" dirty="0" smtClean="0"/>
              <a:t>Risks </a:t>
            </a:r>
            <a:r>
              <a:rPr lang="en-US" dirty="0" smtClean="0"/>
              <a:t>&amp; mitigation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400" y="1794934"/>
            <a:ext cx="817879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Risks and mitigation plan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TMCP risks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 HAZOP analysis has been performed by Linde as part of their contractual obligation. Hazards have been identified and mitigations proposed to the design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 FMEA analysis has also been performed by Linde to address possible failure modes. Recommended designs have been proposed to the failure modes identified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CMS risks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 HAZOP has been performed by FZJ/TUD/ESS for the CMS. As with the TMCP, the hazards have been identified and mitigations proposed to the design</a:t>
            </a:r>
          </a:p>
        </p:txBody>
      </p:sp>
    </p:spTree>
    <p:extLst>
      <p:ext uri="{BB962C8B-B14F-4D97-AF65-F5344CB8AC3E}">
        <p14:creationId xmlns:p14="http://schemas.microsoft.com/office/powerpoint/2010/main" val="346783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99" y="1722901"/>
            <a:ext cx="8197764" cy="46270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TMCP contract award made to Linde </a:t>
            </a:r>
            <a:r>
              <a:rPr lang="en-US" sz="200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Kryotechnik </a:t>
            </a:r>
            <a:r>
              <a:rPr lang="en-US" sz="200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June</a:t>
            </a:r>
            <a:r>
              <a:rPr lang="en-US" sz="200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2016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TMCP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design is well under way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CTL procurement planned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for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2017</a:t>
            </a:r>
            <a:endParaRPr lang="en-US" sz="2000" dirty="0" smtClean="0">
              <a:solidFill>
                <a:srgbClr val="000000"/>
              </a:solidFill>
              <a:latin typeface="Calibri"/>
              <a:ea typeface="Lucida Grande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Project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schedule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TMCP commissioning complete 4Q2018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CMS installation complete 2Q2019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ea typeface="Lucida Grande"/>
                <a:cs typeface="Calibri"/>
              </a:rPr>
              <a:t>Integrated testing 2-3Q2019</a:t>
            </a:r>
          </a:p>
          <a:p>
            <a:r>
              <a:rPr lang="en-US" sz="2000" u="sng" dirty="0">
                <a:solidFill>
                  <a:schemeClr val="tx1"/>
                </a:solidFill>
                <a:latin typeface="Calibri"/>
                <a:cs typeface="Calibri"/>
              </a:rPr>
              <a:t>Open </a:t>
            </a:r>
            <a:r>
              <a:rPr lang="en-US" sz="2000" u="sng" dirty="0" smtClean="0">
                <a:solidFill>
                  <a:schemeClr val="tx1"/>
                </a:solidFill>
                <a:latin typeface="Calibri"/>
                <a:cs typeface="Calibri"/>
              </a:rPr>
              <a:t>issues</a:t>
            </a:r>
            <a:endParaRPr lang="en-US" sz="2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Final routing of CTL in Target building not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fixed</a:t>
            </a: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Potential delayed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access to D02 for CMS installation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ICS integration of CMS and TMCP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000000"/>
              </a:solidFill>
              <a:latin typeface="Calibri"/>
              <a:ea typeface="Lucida Grande"/>
              <a:cs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7069668" cy="1143000"/>
          </a:xfrm>
        </p:spPr>
        <p:txBody>
          <a:bodyPr>
            <a:normAutofit/>
          </a:bodyPr>
          <a:lstStyle/>
          <a:p>
            <a:pPr marL="896938" indent="-896938"/>
            <a:r>
              <a:rPr lang="en-US" dirty="0" smtClean="0"/>
              <a:t>3.0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0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4600" cy="40640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2000" dirty="0" smtClean="0">
                <a:solidFill>
                  <a:schemeClr val="tx1"/>
                </a:solidFill>
              </a:rPr>
              <a:t>System </a:t>
            </a:r>
            <a:r>
              <a:rPr lang="sv-SE" sz="2000" dirty="0" err="1" smtClean="0">
                <a:solidFill>
                  <a:schemeClr val="tx1"/>
                </a:solidFill>
              </a:rPr>
              <a:t>Overview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1.1 Partners</a:t>
            </a:r>
            <a:endParaRPr lang="sv-SE" sz="20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1.2 </a:t>
            </a:r>
            <a:r>
              <a:rPr lang="sv-SE" sz="2000" dirty="0" err="1" smtClean="0">
                <a:solidFill>
                  <a:schemeClr val="tx1"/>
                </a:solidFill>
              </a:rPr>
              <a:t>Technical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main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figures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1.3 </a:t>
            </a:r>
            <a:r>
              <a:rPr lang="sv-SE" sz="2000" dirty="0" err="1" smtClean="0">
                <a:solidFill>
                  <a:schemeClr val="tx1"/>
                </a:solidFill>
              </a:rPr>
              <a:t>Physical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location</a:t>
            </a:r>
            <a:r>
              <a:rPr lang="sv-SE" sz="2000" dirty="0" smtClean="0">
                <a:solidFill>
                  <a:schemeClr val="tx1"/>
                </a:solidFill>
              </a:rPr>
              <a:t>, interfaces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v-SE" sz="2000" dirty="0" smtClean="0">
                <a:solidFill>
                  <a:schemeClr val="tx1"/>
                </a:solidFill>
              </a:rPr>
              <a:t>Status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2.1 </a:t>
            </a:r>
            <a:r>
              <a:rPr lang="sv-SE" sz="2000" dirty="0" smtClean="0">
                <a:solidFill>
                  <a:schemeClr val="tx1"/>
                </a:solidFill>
              </a:rPr>
              <a:t>Overall </a:t>
            </a:r>
            <a:r>
              <a:rPr lang="sv-SE" sz="2000" dirty="0" err="1" smtClean="0">
                <a:solidFill>
                  <a:schemeClr val="tx1"/>
                </a:solidFill>
              </a:rPr>
              <a:t>schedule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2.2 Reviews </a:t>
            </a:r>
            <a:endParaRPr lang="sv-SE" sz="2000" dirty="0" smtClean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2.3 Installation </a:t>
            </a:r>
            <a:r>
              <a:rPr lang="sv-SE" sz="2000" dirty="0" smtClean="0">
                <a:solidFill>
                  <a:schemeClr val="tx1"/>
                </a:solidFill>
              </a:rPr>
              <a:t>and </a:t>
            </a:r>
            <a:r>
              <a:rPr lang="sv-SE" sz="2000" dirty="0" err="1" smtClean="0">
                <a:solidFill>
                  <a:schemeClr val="tx1"/>
                </a:solidFill>
              </a:rPr>
              <a:t>commissioning</a:t>
            </a:r>
            <a:r>
              <a:rPr lang="sv-SE" sz="2000" dirty="0" smtClean="0">
                <a:solidFill>
                  <a:schemeClr val="tx1"/>
                </a:solidFill>
              </a:rPr>
              <a:t> plan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2.4 Risks </a:t>
            </a:r>
            <a:r>
              <a:rPr lang="sv-SE" sz="2000" dirty="0" smtClean="0">
                <a:solidFill>
                  <a:schemeClr val="tx1"/>
                </a:solidFill>
              </a:rPr>
              <a:t>and </a:t>
            </a:r>
            <a:r>
              <a:rPr lang="sv-SE" sz="2000" dirty="0" err="1" smtClean="0">
                <a:solidFill>
                  <a:schemeClr val="tx1"/>
                </a:solidFill>
              </a:rPr>
              <a:t>mitigation</a:t>
            </a:r>
            <a:r>
              <a:rPr lang="sv-SE" sz="2000" dirty="0" smtClean="0">
                <a:solidFill>
                  <a:schemeClr val="tx1"/>
                </a:solidFill>
              </a:rPr>
              <a:t> plan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sv-SE" sz="2000" dirty="0" err="1" smtClean="0">
                <a:solidFill>
                  <a:schemeClr val="tx1"/>
                </a:solidFill>
              </a:rPr>
              <a:t>Summary</a:t>
            </a:r>
            <a:endParaRPr lang="sv-S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3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86" name="Picture 85" descr="Belgiu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51" y="5416421"/>
            <a:ext cx="424183" cy="509020"/>
          </a:xfrm>
          <a:prstGeom prst="rect">
            <a:avLst/>
          </a:prstGeom>
        </p:spPr>
      </p:pic>
      <p:pic>
        <p:nvPicPr>
          <p:cNvPr id="87" name="Picture 86" descr="Czec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855" y="5416421"/>
            <a:ext cx="424183" cy="509020"/>
          </a:xfrm>
          <a:prstGeom prst="rect">
            <a:avLst/>
          </a:prstGeom>
        </p:spPr>
      </p:pic>
      <p:pic>
        <p:nvPicPr>
          <p:cNvPr id="88" name="Picture 87" descr="Denmar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92" y="5416421"/>
            <a:ext cx="424183" cy="509020"/>
          </a:xfrm>
          <a:prstGeom prst="rect">
            <a:avLst/>
          </a:prstGeom>
        </p:spPr>
      </p:pic>
      <p:pic>
        <p:nvPicPr>
          <p:cNvPr id="89" name="Picture 88" descr="Estoni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730" y="5416421"/>
            <a:ext cx="424183" cy="509020"/>
          </a:xfrm>
          <a:prstGeom prst="rect">
            <a:avLst/>
          </a:prstGeom>
        </p:spPr>
      </p:pic>
      <p:pic>
        <p:nvPicPr>
          <p:cNvPr id="90" name="Picture 89" descr="Franc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93" y="5416421"/>
            <a:ext cx="424183" cy="509020"/>
          </a:xfrm>
          <a:prstGeom prst="rect">
            <a:avLst/>
          </a:prstGeom>
        </p:spPr>
      </p:pic>
      <p:pic>
        <p:nvPicPr>
          <p:cNvPr id="92" name="Picture 91" descr="Greec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38" y="5416421"/>
            <a:ext cx="424183" cy="509020"/>
          </a:xfrm>
          <a:prstGeom prst="rect">
            <a:avLst/>
          </a:prstGeom>
        </p:spPr>
      </p:pic>
      <p:pic>
        <p:nvPicPr>
          <p:cNvPr id="93" name="Picture 92" descr="Hungary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488" y="5416421"/>
            <a:ext cx="424183" cy="509020"/>
          </a:xfrm>
          <a:prstGeom prst="rect">
            <a:avLst/>
          </a:prstGeom>
        </p:spPr>
      </p:pic>
      <p:pic>
        <p:nvPicPr>
          <p:cNvPr id="94" name="Picture 93" descr="Icelan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377" y="5416421"/>
            <a:ext cx="424183" cy="509020"/>
          </a:xfrm>
          <a:prstGeom prst="rect">
            <a:avLst/>
          </a:prstGeom>
        </p:spPr>
      </p:pic>
      <p:pic>
        <p:nvPicPr>
          <p:cNvPr id="95" name="Picture 94" descr="Italy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51" y="6014664"/>
            <a:ext cx="424183" cy="509020"/>
          </a:xfrm>
          <a:prstGeom prst="rect">
            <a:avLst/>
          </a:prstGeom>
        </p:spPr>
      </p:pic>
      <p:pic>
        <p:nvPicPr>
          <p:cNvPr id="96" name="Picture 95" descr="Latvia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92" y="6014664"/>
            <a:ext cx="424183" cy="509020"/>
          </a:xfrm>
          <a:prstGeom prst="rect">
            <a:avLst/>
          </a:prstGeom>
        </p:spPr>
      </p:pic>
      <p:pic>
        <p:nvPicPr>
          <p:cNvPr id="97" name="Picture 96" descr="Lithuania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730" y="6014664"/>
            <a:ext cx="424183" cy="509020"/>
          </a:xfrm>
          <a:prstGeom prst="rect">
            <a:avLst/>
          </a:prstGeom>
        </p:spPr>
      </p:pic>
      <p:pic>
        <p:nvPicPr>
          <p:cNvPr id="98" name="Picture 97" descr="Luxembourh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855" y="6014664"/>
            <a:ext cx="424183" cy="509020"/>
          </a:xfrm>
          <a:prstGeom prst="rect">
            <a:avLst/>
          </a:prstGeom>
        </p:spPr>
      </p:pic>
      <p:pic>
        <p:nvPicPr>
          <p:cNvPr id="99" name="Picture 98" descr="Norway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25" y="6027790"/>
            <a:ext cx="402319" cy="482783"/>
          </a:xfrm>
          <a:prstGeom prst="rect">
            <a:avLst/>
          </a:prstGeom>
        </p:spPr>
      </p:pic>
      <p:pic>
        <p:nvPicPr>
          <p:cNvPr id="100" name="Picture 99" descr="Poland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212" y="6014664"/>
            <a:ext cx="424183" cy="509020"/>
          </a:xfrm>
          <a:prstGeom prst="rect">
            <a:avLst/>
          </a:prstGeom>
        </p:spPr>
      </p:pic>
      <p:pic>
        <p:nvPicPr>
          <p:cNvPr id="101" name="Picture 100" descr="Spain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38" y="6014664"/>
            <a:ext cx="424183" cy="509020"/>
          </a:xfrm>
          <a:prstGeom prst="rect">
            <a:avLst/>
          </a:prstGeom>
        </p:spPr>
      </p:pic>
      <p:pic>
        <p:nvPicPr>
          <p:cNvPr id="102" name="Picture 101" descr="Sweden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724" y="6018565"/>
            <a:ext cx="417684" cy="501221"/>
          </a:xfrm>
          <a:prstGeom prst="rect">
            <a:avLst/>
          </a:prstGeom>
        </p:spPr>
      </p:pic>
      <p:pic>
        <p:nvPicPr>
          <p:cNvPr id="104" name="Picture 103" descr="UK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098" y="5998602"/>
            <a:ext cx="450953" cy="541144"/>
          </a:xfrm>
          <a:prstGeom prst="rect">
            <a:avLst/>
          </a:prstGeom>
        </p:spPr>
      </p:pic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65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1.1 Target cryogenic system partners</a:t>
            </a:r>
            <a:endParaRPr lang="en-US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5580125" y="1787220"/>
            <a:ext cx="3572553" cy="4925347"/>
            <a:chOff x="5580125" y="1787220"/>
            <a:chExt cx="3572553" cy="4925347"/>
          </a:xfrm>
        </p:grpSpPr>
        <p:grpSp>
          <p:nvGrpSpPr>
            <p:cNvPr id="110" name="Group 109"/>
            <p:cNvGrpSpPr/>
            <p:nvPr/>
          </p:nvGrpSpPr>
          <p:grpSpPr>
            <a:xfrm>
              <a:off x="5580125" y="1787220"/>
              <a:ext cx="3572553" cy="4925347"/>
              <a:chOff x="3733800" y="-381000"/>
              <a:chExt cx="6248400" cy="7353467"/>
            </a:xfrm>
          </p:grpSpPr>
          <p:sp>
            <p:nvSpPr>
              <p:cNvPr id="1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7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9" name="Freeform 108"/>
            <p:cNvSpPr>
              <a:spLocks noChangeAspect="1"/>
            </p:cNvSpPr>
            <p:nvPr/>
          </p:nvSpPr>
          <p:spPr>
            <a:xfrm rot="2197702">
              <a:off x="6166083" y="1804684"/>
              <a:ext cx="492234" cy="419979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1C95C8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Oval 1"/>
          <p:cNvSpPr/>
          <p:nvPr/>
        </p:nvSpPr>
        <p:spPr>
          <a:xfrm flipH="1">
            <a:off x="7279005" y="4519567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 flipH="1">
            <a:off x="7793355" y="4525917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 flipH="1">
            <a:off x="7847330" y="3900442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8921" y="5330743"/>
            <a:ext cx="4583861" cy="119698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>
              <a:schemeClr val="bg1">
                <a:alpha val="25000"/>
              </a:schemeClr>
            </a:glo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Germany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212" y="5416421"/>
            <a:ext cx="424183" cy="5090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94987" y="2425065"/>
            <a:ext cx="1715096" cy="1501611"/>
            <a:chOff x="6094987" y="2425065"/>
            <a:chExt cx="1715096" cy="1501611"/>
          </a:xfrm>
        </p:grpSpPr>
        <p:pic>
          <p:nvPicPr>
            <p:cNvPr id="287" name="Bildobjekt 7" descr="ESS-vit-logga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987" y="2425065"/>
              <a:ext cx="1146296" cy="613268"/>
            </a:xfrm>
            <a:prstGeom prst="rect">
              <a:avLst/>
            </a:prstGeom>
            <a:solidFill>
              <a:srgbClr val="0099CC"/>
            </a:solidFill>
          </p:spPr>
        </p:pic>
        <p:cxnSp>
          <p:nvCxnSpPr>
            <p:cNvPr id="7" name="Curved Connector 6"/>
            <p:cNvCxnSpPr/>
            <p:nvPr/>
          </p:nvCxnSpPr>
          <p:spPr>
            <a:xfrm rot="16200000" flipH="1">
              <a:off x="7032751" y="3149344"/>
              <a:ext cx="824749" cy="729915"/>
            </a:xfrm>
            <a:prstGeom prst="curvedConnector3">
              <a:avLst>
                <a:gd name="adj1" fmla="val 99557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/>
          <p:cNvGrpSpPr/>
          <p:nvPr/>
        </p:nvGrpSpPr>
        <p:grpSpPr>
          <a:xfrm>
            <a:off x="4298849" y="3517252"/>
            <a:ext cx="2912703" cy="1022512"/>
            <a:chOff x="4298849" y="3517252"/>
            <a:chExt cx="2912703" cy="1022512"/>
          </a:xfrm>
        </p:grpSpPr>
        <p:pic>
          <p:nvPicPr>
            <p:cNvPr id="286" name="Picture 60" descr="logo_699cm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849" y="3517252"/>
              <a:ext cx="1382920" cy="44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1" name="Curved Connector 290"/>
            <p:cNvCxnSpPr/>
            <p:nvPr/>
          </p:nvCxnSpPr>
          <p:spPr>
            <a:xfrm>
              <a:off x="5744425" y="3831795"/>
              <a:ext cx="1467127" cy="70796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/>
          <p:cNvGrpSpPr/>
          <p:nvPr/>
        </p:nvGrpSpPr>
        <p:grpSpPr>
          <a:xfrm>
            <a:off x="4173363" y="4596826"/>
            <a:ext cx="3644017" cy="450077"/>
            <a:chOff x="4173363" y="4596826"/>
            <a:chExt cx="3644017" cy="450077"/>
          </a:xfrm>
        </p:grpSpPr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73363" y="4596826"/>
              <a:ext cx="1550942" cy="450077"/>
            </a:xfrm>
            <a:prstGeom prst="rect">
              <a:avLst/>
            </a:prstGeom>
          </p:spPr>
        </p:pic>
        <p:cxnSp>
          <p:nvCxnSpPr>
            <p:cNvPr id="292" name="Curved Connector 291"/>
            <p:cNvCxnSpPr/>
            <p:nvPr/>
          </p:nvCxnSpPr>
          <p:spPr>
            <a:xfrm flipV="1">
              <a:off x="5518152" y="4605452"/>
              <a:ext cx="2299228" cy="394128"/>
            </a:xfrm>
            <a:prstGeom prst="curvedConnector3">
              <a:avLst>
                <a:gd name="adj1" fmla="val 100159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TextBox 292"/>
          <p:cNvSpPr txBox="1"/>
          <p:nvPr/>
        </p:nvSpPr>
        <p:spPr>
          <a:xfrm>
            <a:off x="324765" y="1641228"/>
            <a:ext cx="420490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u="sng" dirty="0" smtClean="0"/>
              <a:t>Participants</a:t>
            </a:r>
            <a:r>
              <a:rPr lang="en-US" dirty="0" smtClean="0"/>
              <a:t> –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Target moderator cryogenic hydrogen cooling system contributed by in-kind partners from Germany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Target helium cryoplant supplied under contract with Linde Kryotechnik AG</a:t>
            </a:r>
          </a:p>
        </p:txBody>
      </p:sp>
      <p:sp>
        <p:nvSpPr>
          <p:cNvPr id="283" name="Oval 282"/>
          <p:cNvSpPr/>
          <p:nvPr/>
        </p:nvSpPr>
        <p:spPr>
          <a:xfrm flipH="1">
            <a:off x="7345995" y="5047036"/>
            <a:ext cx="45719" cy="460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240830" y="5116380"/>
            <a:ext cx="1114572" cy="1652729"/>
            <a:chOff x="6240830" y="5116380"/>
            <a:chExt cx="1114572" cy="16527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240830" y="6243881"/>
              <a:ext cx="1050456" cy="525228"/>
            </a:xfrm>
            <a:prstGeom prst="rect">
              <a:avLst/>
            </a:prstGeom>
          </p:spPr>
        </p:pic>
        <p:cxnSp>
          <p:nvCxnSpPr>
            <p:cNvPr id="289" name="Curved Connector 288"/>
            <p:cNvCxnSpPr/>
            <p:nvPr/>
          </p:nvCxnSpPr>
          <p:spPr>
            <a:xfrm rot="5400000" flipH="1" flipV="1">
              <a:off x="6583361" y="5449838"/>
              <a:ext cx="1105500" cy="43858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102" descr="Switzerlad.pn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92" y="5998602"/>
            <a:ext cx="450953" cy="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>
          <a:xfrm>
            <a:off x="4572000" y="1809750"/>
            <a:ext cx="1225748" cy="29874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15" name="Rectangle 214"/>
          <p:cNvSpPr/>
          <p:nvPr/>
        </p:nvSpPr>
        <p:spPr>
          <a:xfrm>
            <a:off x="2627784" y="1811867"/>
            <a:ext cx="1952683" cy="6235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07" name="Shape 79"/>
          <p:cNvSpPr/>
          <p:nvPr/>
        </p:nvSpPr>
        <p:spPr>
          <a:xfrm flipH="1" flipV="1">
            <a:off x="1430867" y="2963333"/>
            <a:ext cx="4233010" cy="1010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5193" y="1814109"/>
            <a:ext cx="1234479" cy="597271"/>
            <a:chOff x="457200" y="1607592"/>
            <a:chExt cx="1234479" cy="597271"/>
          </a:xfrm>
        </p:grpSpPr>
        <p:sp>
          <p:nvSpPr>
            <p:cNvPr id="10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" name="Shape 40"/>
            <p:cNvSpPr/>
            <p:nvPr/>
          </p:nvSpPr>
          <p:spPr>
            <a:xfrm>
              <a:off x="611560" y="1731045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Pure Helium </a:t>
              </a:r>
            </a:p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Gas </a:t>
              </a:r>
              <a:r>
                <a:rPr lang="en-US" sz="1100" dirty="0" smtClean="0">
                  <a:latin typeface="+mj-lt"/>
                  <a:cs typeface="Calibri"/>
                </a:rPr>
                <a:t>Storage</a:t>
              </a:r>
              <a:endParaRPr lang="en-US" sz="1100" dirty="0">
                <a:latin typeface="+mj-lt"/>
                <a:cs typeface="Calibri"/>
              </a:endParaRPr>
            </a:p>
          </p:txBody>
        </p:sp>
      </p:grpSp>
      <p:sp>
        <p:nvSpPr>
          <p:cNvPr id="15" name="Shape 77"/>
          <p:cNvSpPr/>
          <p:nvPr/>
        </p:nvSpPr>
        <p:spPr>
          <a:xfrm flipV="1">
            <a:off x="755576" y="2125011"/>
            <a:ext cx="0" cy="70356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" name="Shape 78"/>
          <p:cNvSpPr/>
          <p:nvPr/>
        </p:nvSpPr>
        <p:spPr>
          <a:xfrm>
            <a:off x="706245" y="269211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78"/>
                  <a:pt x="17978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" name="Shape 79"/>
          <p:cNvSpPr/>
          <p:nvPr/>
        </p:nvSpPr>
        <p:spPr>
          <a:xfrm>
            <a:off x="1443608" y="2406693"/>
            <a:ext cx="0" cy="27151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" name="Shape 80"/>
          <p:cNvSpPr/>
          <p:nvPr/>
        </p:nvSpPr>
        <p:spPr>
          <a:xfrm>
            <a:off x="706245" y="242181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" name="Shape 81"/>
          <p:cNvSpPr/>
          <p:nvPr/>
        </p:nvSpPr>
        <p:spPr>
          <a:xfrm flipV="1">
            <a:off x="2959224" y="2406693"/>
            <a:ext cx="0" cy="19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" name="Shape 82"/>
          <p:cNvSpPr/>
          <p:nvPr/>
        </p:nvSpPr>
        <p:spPr>
          <a:xfrm>
            <a:off x="2908424" y="254931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2" name="Shape 83"/>
          <p:cNvSpPr/>
          <p:nvPr/>
        </p:nvSpPr>
        <p:spPr>
          <a:xfrm>
            <a:off x="1439333" y="2671233"/>
            <a:ext cx="6589051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3" name="Shape 85"/>
          <p:cNvSpPr/>
          <p:nvPr/>
        </p:nvSpPr>
        <p:spPr>
          <a:xfrm flipV="1">
            <a:off x="986408" y="2828571"/>
            <a:ext cx="0" cy="66804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4" name="Shape 86"/>
          <p:cNvSpPr/>
          <p:nvPr/>
        </p:nvSpPr>
        <p:spPr>
          <a:xfrm>
            <a:off x="935608" y="318861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63"/>
                  <a:pt x="17978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9" name="Shape 106"/>
          <p:cNvSpPr/>
          <p:nvPr/>
        </p:nvSpPr>
        <p:spPr>
          <a:xfrm>
            <a:off x="4965824" y="318861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90" y="7163"/>
                  <a:pt x="17889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0" name="Shape 107"/>
          <p:cNvSpPr/>
          <p:nvPr/>
        </p:nvSpPr>
        <p:spPr>
          <a:xfrm>
            <a:off x="5473824" y="3039411"/>
            <a:ext cx="0" cy="457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1" name="Shape 108"/>
          <p:cNvSpPr/>
          <p:nvPr/>
        </p:nvSpPr>
        <p:spPr>
          <a:xfrm>
            <a:off x="5423024" y="297712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78" y="14368"/>
                  <a:pt x="3480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2" name="Shape 118"/>
          <p:cNvSpPr/>
          <p:nvPr/>
        </p:nvSpPr>
        <p:spPr>
          <a:xfrm>
            <a:off x="6325590" y="409388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3" name="Shape 120"/>
          <p:cNvSpPr/>
          <p:nvPr/>
        </p:nvSpPr>
        <p:spPr>
          <a:xfrm>
            <a:off x="6439975" y="4830948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4" name="Shape 121"/>
          <p:cNvSpPr/>
          <p:nvPr/>
        </p:nvSpPr>
        <p:spPr>
          <a:xfrm flipV="1">
            <a:off x="6605281" y="3589874"/>
            <a:ext cx="0" cy="69833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5" name="Shape 122"/>
          <p:cNvSpPr/>
          <p:nvPr/>
        </p:nvSpPr>
        <p:spPr>
          <a:xfrm>
            <a:off x="6558675" y="409389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6" name="Shape 123"/>
          <p:cNvSpPr/>
          <p:nvPr/>
        </p:nvSpPr>
        <p:spPr>
          <a:xfrm flipV="1">
            <a:off x="6372200" y="3793074"/>
            <a:ext cx="0" cy="43213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7" name="Shape 124"/>
          <p:cNvSpPr/>
          <p:nvPr/>
        </p:nvSpPr>
        <p:spPr>
          <a:xfrm flipV="1">
            <a:off x="4283968" y="5731942"/>
            <a:ext cx="288156" cy="5559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8" name="Shape 126"/>
          <p:cNvSpPr/>
          <p:nvPr/>
        </p:nvSpPr>
        <p:spPr>
          <a:xfrm>
            <a:off x="4237360" y="297986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62" y="14368"/>
                  <a:pt x="3464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9" name="Shape 149"/>
          <p:cNvSpPr/>
          <p:nvPr/>
        </p:nvSpPr>
        <p:spPr>
          <a:xfrm flipV="1">
            <a:off x="7740352" y="3433118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40" name="Shape 150"/>
          <p:cNvSpPr/>
          <p:nvPr/>
        </p:nvSpPr>
        <p:spPr>
          <a:xfrm>
            <a:off x="7693744" y="358348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1" name="Shape 152"/>
          <p:cNvSpPr/>
          <p:nvPr/>
        </p:nvSpPr>
        <p:spPr>
          <a:xfrm>
            <a:off x="8413874" y="345851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2" name="Shape 157"/>
          <p:cNvSpPr/>
          <p:nvPr/>
        </p:nvSpPr>
        <p:spPr>
          <a:xfrm flipH="1" flipV="1">
            <a:off x="3851920" y="4297214"/>
            <a:ext cx="6858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43" name="Shape 158"/>
          <p:cNvSpPr/>
          <p:nvPr/>
        </p:nvSpPr>
        <p:spPr>
          <a:xfrm>
            <a:off x="4440684" y="4256349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29" y="17915"/>
                  <a:pt x="7129" y="3517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4" name="Shape 159"/>
          <p:cNvSpPr/>
          <p:nvPr/>
        </p:nvSpPr>
        <p:spPr>
          <a:xfrm flipV="1">
            <a:off x="3851920" y="3937174"/>
            <a:ext cx="0" cy="36004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654300" y="1837267"/>
            <a:ext cx="1229130" cy="575733"/>
            <a:chOff x="2339752" y="2852936"/>
            <a:chExt cx="1234479" cy="564089"/>
          </a:xfrm>
        </p:grpSpPr>
        <p:sp>
          <p:nvSpPr>
            <p:cNvPr id="46" name="Shape 39"/>
            <p:cNvSpPr/>
            <p:nvPr/>
          </p:nvSpPr>
          <p:spPr>
            <a:xfrm>
              <a:off x="2339752" y="2852936"/>
              <a:ext cx="1234479" cy="564089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47" name="Shape 40"/>
            <p:cNvSpPr/>
            <p:nvPr/>
          </p:nvSpPr>
          <p:spPr>
            <a:xfrm>
              <a:off x="2445583" y="2974274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Standalone Helium Purifier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50833" y="1840590"/>
            <a:ext cx="1219159" cy="568178"/>
            <a:chOff x="2195736" y="2883651"/>
            <a:chExt cx="1296144" cy="597271"/>
          </a:xfrm>
        </p:grpSpPr>
        <p:sp>
          <p:nvSpPr>
            <p:cNvPr id="49" name="Shape 39"/>
            <p:cNvSpPr/>
            <p:nvPr/>
          </p:nvSpPr>
          <p:spPr>
            <a:xfrm>
              <a:off x="2195736" y="2883651"/>
              <a:ext cx="1296144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50" name="Shape 40"/>
            <p:cNvSpPr/>
            <p:nvPr/>
          </p:nvSpPr>
          <p:spPr>
            <a:xfrm>
              <a:off x="2411760" y="2981059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Helium Recovery System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56" name="Shape 84"/>
          <p:cNvSpPr/>
          <p:nvPr/>
        </p:nvSpPr>
        <p:spPr>
          <a:xfrm>
            <a:off x="5607628" y="240852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57" name="Shape 79"/>
          <p:cNvSpPr/>
          <p:nvPr/>
        </p:nvSpPr>
        <p:spPr>
          <a:xfrm flipH="1" flipV="1">
            <a:off x="749300" y="2827867"/>
            <a:ext cx="4270498" cy="7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59" name="Shape 80"/>
          <p:cNvSpPr/>
          <p:nvPr/>
        </p:nvSpPr>
        <p:spPr>
          <a:xfrm>
            <a:off x="937387" y="282857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60" name="Shape 80"/>
          <p:cNvSpPr/>
          <p:nvPr/>
        </p:nvSpPr>
        <p:spPr>
          <a:xfrm>
            <a:off x="4968129" y="2824648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95536" y="3356992"/>
            <a:ext cx="1234479" cy="597271"/>
            <a:chOff x="457200" y="1631146"/>
            <a:chExt cx="1234479" cy="597271"/>
          </a:xfrm>
        </p:grpSpPr>
        <p:sp>
          <p:nvSpPr>
            <p:cNvPr id="62" name="Shape 39"/>
            <p:cNvSpPr/>
            <p:nvPr/>
          </p:nvSpPr>
          <p:spPr>
            <a:xfrm>
              <a:off x="457200" y="163114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3" name="Shape 40"/>
            <p:cNvSpPr/>
            <p:nvPr/>
          </p:nvSpPr>
          <p:spPr>
            <a:xfrm>
              <a:off x="611560" y="1731045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Accelerator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67" name="Shape 84"/>
          <p:cNvSpPr/>
          <p:nvPr/>
        </p:nvSpPr>
        <p:spPr>
          <a:xfrm>
            <a:off x="1397298" y="241557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359275" y="3327269"/>
            <a:ext cx="673099" cy="609600"/>
            <a:chOff x="2286001" y="3670300"/>
            <a:chExt cx="673099" cy="609600"/>
          </a:xfrm>
        </p:grpSpPr>
        <p:sp>
          <p:nvSpPr>
            <p:cNvPr id="71" name="Shape 49"/>
            <p:cNvSpPr/>
            <p:nvPr/>
          </p:nvSpPr>
          <p:spPr>
            <a:xfrm>
              <a:off x="2286001" y="3670300"/>
              <a:ext cx="654049" cy="609600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2" name="Shape 50"/>
            <p:cNvSpPr/>
            <p:nvPr/>
          </p:nvSpPr>
          <p:spPr>
            <a:xfrm>
              <a:off x="2298700" y="3779292"/>
              <a:ext cx="66040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6858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</a:rPr>
                <a:t>5 m</a:t>
              </a:r>
              <a:r>
                <a:rPr lang="en-US" sz="1100" baseline="30000" dirty="0" smtClean="0">
                  <a:latin typeface="+mj-lt"/>
                </a:rPr>
                <a:t>3</a:t>
              </a:r>
              <a:r>
                <a:rPr lang="en-US" sz="1100" dirty="0" smtClean="0">
                  <a:latin typeface="+mj-lt"/>
                </a:rPr>
                <a:t>   </a:t>
              </a:r>
            </a:p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</a:rPr>
                <a:t>LHe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smtClean="0">
                  <a:latin typeface="+mj-lt"/>
                  <a:cs typeface="Calibri"/>
                </a:rPr>
                <a:t>Tank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73" name="Shape 101"/>
          <p:cNvSpPr/>
          <p:nvPr/>
        </p:nvSpPr>
        <p:spPr>
          <a:xfrm>
            <a:off x="3923928" y="2065093"/>
            <a:ext cx="6732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580112" y="2569022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75" name="Shape 102"/>
          <p:cNvSpPr/>
          <p:nvPr/>
        </p:nvSpPr>
        <p:spPr>
          <a:xfrm>
            <a:off x="3858270" y="2017751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33" y="3538"/>
                  <a:pt x="14333" y="17936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76" name="Shape 79"/>
          <p:cNvSpPr/>
          <p:nvPr/>
        </p:nvSpPr>
        <p:spPr>
          <a:xfrm>
            <a:off x="5655295" y="2414067"/>
            <a:ext cx="0" cy="56197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953248" y="2967162"/>
            <a:ext cx="129158" cy="105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78" name="Shape 105"/>
          <p:cNvSpPr/>
          <p:nvPr/>
        </p:nvSpPr>
        <p:spPr>
          <a:xfrm flipV="1">
            <a:off x="5016624" y="2839516"/>
            <a:ext cx="0" cy="48577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9" name="Shape 82"/>
          <p:cNvSpPr/>
          <p:nvPr/>
        </p:nvSpPr>
        <p:spPr>
          <a:xfrm>
            <a:off x="4735066" y="319588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09666" y="2641030"/>
            <a:ext cx="160908" cy="39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81" name="Shape 81"/>
          <p:cNvSpPr/>
          <p:nvPr/>
        </p:nvSpPr>
        <p:spPr>
          <a:xfrm flipV="1">
            <a:off x="4788024" y="2425006"/>
            <a:ext cx="0" cy="8640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452320" y="2857054"/>
            <a:ext cx="1234479" cy="597271"/>
            <a:chOff x="457200" y="1607592"/>
            <a:chExt cx="1234479" cy="597271"/>
          </a:xfrm>
        </p:grpSpPr>
        <p:sp>
          <p:nvSpPr>
            <p:cNvPr id="83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4" name="Shape 40"/>
            <p:cNvSpPr/>
            <p:nvPr/>
          </p:nvSpPr>
          <p:spPr>
            <a:xfrm>
              <a:off x="601216" y="1632993"/>
              <a:ext cx="925760" cy="5368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Target Moderator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85" name="Shape 39"/>
          <p:cNvSpPr/>
          <p:nvPr/>
        </p:nvSpPr>
        <p:spPr>
          <a:xfrm>
            <a:off x="4601633" y="4225206"/>
            <a:ext cx="1168399" cy="554227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86" name="Shape 40"/>
          <p:cNvSpPr/>
          <p:nvPr/>
        </p:nvSpPr>
        <p:spPr>
          <a:xfrm>
            <a:off x="4716016" y="4350172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LHe</a:t>
            </a:r>
            <a:r>
              <a:rPr lang="en-US" sz="1100" dirty="0" smtClean="0">
                <a:latin typeface="+mj-lt"/>
                <a:cs typeface="Calibri"/>
              </a:rPr>
              <a:t> Mobile </a:t>
            </a:r>
            <a:r>
              <a:rPr lang="en-US" sz="1100" dirty="0" err="1" smtClean="0">
                <a:latin typeface="+mj-lt"/>
                <a:cs typeface="Calibri"/>
              </a:rPr>
              <a:t>Dewars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87" name="Shape 39"/>
          <p:cNvSpPr/>
          <p:nvPr/>
        </p:nvSpPr>
        <p:spPr>
          <a:xfrm>
            <a:off x="6012160" y="4225206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8" name="Shape 40"/>
          <p:cNvSpPr/>
          <p:nvPr/>
        </p:nvSpPr>
        <p:spPr>
          <a:xfrm>
            <a:off x="6144766" y="4267622"/>
            <a:ext cx="925760" cy="534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Test Stand </a:t>
            </a: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89" name="Shape 39"/>
          <p:cNvSpPr/>
          <p:nvPr/>
        </p:nvSpPr>
        <p:spPr>
          <a:xfrm>
            <a:off x="4572000" y="5449342"/>
            <a:ext cx="1234479" cy="597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0" name="Shape 40"/>
          <p:cNvSpPr/>
          <p:nvPr/>
        </p:nvSpPr>
        <p:spPr>
          <a:xfrm>
            <a:off x="4696966" y="5565428"/>
            <a:ext cx="1008112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Instruments &amp; Experiments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1" name="Shape 39"/>
          <p:cNvSpPr/>
          <p:nvPr/>
        </p:nvSpPr>
        <p:spPr>
          <a:xfrm>
            <a:off x="3131840" y="4585246"/>
            <a:ext cx="936104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2" name="Shape 40"/>
          <p:cNvSpPr/>
          <p:nvPr/>
        </p:nvSpPr>
        <p:spPr>
          <a:xfrm>
            <a:off x="3142184" y="4710106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LN2 Storage Tanks</a:t>
            </a:r>
            <a:endParaRPr lang="en-US" sz="1100" dirty="0">
              <a:latin typeface="+mj-lt"/>
              <a:cs typeface="Calibri"/>
            </a:endParaRPr>
          </a:p>
        </p:txBody>
      </p:sp>
      <p:sp>
        <p:nvSpPr>
          <p:cNvPr id="93" name="Shape 39"/>
          <p:cNvSpPr/>
          <p:nvPr/>
        </p:nvSpPr>
        <p:spPr>
          <a:xfrm>
            <a:off x="3131840" y="5449342"/>
            <a:ext cx="936104" cy="597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4" name="Shape 40"/>
          <p:cNvSpPr/>
          <p:nvPr/>
        </p:nvSpPr>
        <p:spPr>
          <a:xfrm>
            <a:off x="3106868" y="5559208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LN2 Mobile </a:t>
            </a:r>
            <a:r>
              <a:rPr lang="en-US" sz="1100" dirty="0" err="1" smtClean="0">
                <a:latin typeface="+mj-lt"/>
                <a:cs typeface="Calibri"/>
              </a:rPr>
              <a:t>Dewars</a:t>
            </a:r>
            <a:endParaRPr lang="en-US" sz="1100" dirty="0">
              <a:latin typeface="+mj-lt"/>
              <a:cs typeface="Calibri"/>
            </a:endParaRPr>
          </a:p>
        </p:txBody>
      </p:sp>
      <p:sp>
        <p:nvSpPr>
          <p:cNvPr id="95" name="Shape 39"/>
          <p:cNvSpPr/>
          <p:nvPr/>
        </p:nvSpPr>
        <p:spPr>
          <a:xfrm>
            <a:off x="395536" y="4585246"/>
            <a:ext cx="1152128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6" name="Shape 40"/>
          <p:cNvSpPr/>
          <p:nvPr/>
        </p:nvSpPr>
        <p:spPr>
          <a:xfrm>
            <a:off x="528141" y="4603013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  Elliptical Linac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7" name="Shape 39"/>
          <p:cNvSpPr/>
          <p:nvPr/>
        </p:nvSpPr>
        <p:spPr>
          <a:xfrm>
            <a:off x="395536" y="5449342"/>
            <a:ext cx="1152128" cy="597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8" name="Shape 40"/>
          <p:cNvSpPr/>
          <p:nvPr/>
        </p:nvSpPr>
        <p:spPr>
          <a:xfrm>
            <a:off x="482401" y="5530610"/>
            <a:ext cx="1008112" cy="3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Elliptical</a:t>
            </a:r>
          </a:p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Cryomodules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9" name="Shape 39"/>
          <p:cNvSpPr/>
          <p:nvPr/>
        </p:nvSpPr>
        <p:spPr>
          <a:xfrm>
            <a:off x="6012160" y="5449342"/>
            <a:ext cx="1234479" cy="597271"/>
          </a:xfrm>
          <a:prstGeom prst="rect">
            <a:avLst/>
          </a:prstGeom>
          <a:solidFill>
            <a:srgbClr val="B7DEE8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00" name="Shape 40"/>
          <p:cNvSpPr/>
          <p:nvPr/>
        </p:nvSpPr>
        <p:spPr>
          <a:xfrm>
            <a:off x="6124426" y="5641131"/>
            <a:ext cx="1008112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Test Stand Lund 2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1" name="Shape 39"/>
          <p:cNvSpPr/>
          <p:nvPr/>
        </p:nvSpPr>
        <p:spPr>
          <a:xfrm>
            <a:off x="7452320" y="3721150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2" name="Shape 40"/>
          <p:cNvSpPr/>
          <p:nvPr/>
        </p:nvSpPr>
        <p:spPr>
          <a:xfrm>
            <a:off x="7584926" y="3763566"/>
            <a:ext cx="925760" cy="534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Target </a:t>
            </a: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3" name="Shape 39"/>
          <p:cNvSpPr/>
          <p:nvPr/>
        </p:nvSpPr>
        <p:spPr>
          <a:xfrm>
            <a:off x="7452320" y="4585246"/>
            <a:ext cx="1234479" cy="597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4" name="Shape 40"/>
          <p:cNvSpPr/>
          <p:nvPr/>
        </p:nvSpPr>
        <p:spPr>
          <a:xfrm>
            <a:off x="7606092" y="4675931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Hydrogen Circulation Box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5" name="Shape 39"/>
          <p:cNvSpPr/>
          <p:nvPr/>
        </p:nvSpPr>
        <p:spPr>
          <a:xfrm>
            <a:off x="7452320" y="5449342"/>
            <a:ext cx="1234479" cy="597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6" name="Shape 40"/>
          <p:cNvSpPr/>
          <p:nvPr/>
        </p:nvSpPr>
        <p:spPr>
          <a:xfrm>
            <a:off x="7616676" y="5550198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Hydrogen Moderator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10" name="Shape 123"/>
          <p:cNvSpPr/>
          <p:nvPr/>
        </p:nvSpPr>
        <p:spPr>
          <a:xfrm flipH="1" flipV="1">
            <a:off x="5796136" y="3793158"/>
            <a:ext cx="57606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1" name="Shape 123"/>
          <p:cNvSpPr/>
          <p:nvPr/>
        </p:nvSpPr>
        <p:spPr>
          <a:xfrm flipH="1" flipV="1">
            <a:off x="5804603" y="3589793"/>
            <a:ext cx="8079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2" name="Shape 149"/>
          <p:cNvSpPr/>
          <p:nvPr/>
        </p:nvSpPr>
        <p:spPr>
          <a:xfrm flipV="1">
            <a:off x="8460432" y="3433118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3" name="Shape 149"/>
          <p:cNvSpPr/>
          <p:nvPr/>
        </p:nvSpPr>
        <p:spPr>
          <a:xfrm flipV="1">
            <a:off x="7734002" y="4290368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4" name="Shape 150"/>
          <p:cNvSpPr/>
          <p:nvPr/>
        </p:nvSpPr>
        <p:spPr>
          <a:xfrm>
            <a:off x="7687394" y="445343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15" name="Shape 149"/>
          <p:cNvSpPr/>
          <p:nvPr/>
        </p:nvSpPr>
        <p:spPr>
          <a:xfrm flipH="1" flipV="1">
            <a:off x="8448800" y="4325416"/>
            <a:ext cx="5282" cy="25298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6" name="Shape 149"/>
          <p:cNvSpPr/>
          <p:nvPr/>
        </p:nvSpPr>
        <p:spPr>
          <a:xfrm flipV="1">
            <a:off x="7753052" y="5160318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7" name="Shape 150"/>
          <p:cNvSpPr/>
          <p:nvPr/>
        </p:nvSpPr>
        <p:spPr>
          <a:xfrm>
            <a:off x="7706444" y="532020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18" name="Shape 149"/>
          <p:cNvSpPr/>
          <p:nvPr/>
        </p:nvSpPr>
        <p:spPr>
          <a:xfrm flipH="1" flipV="1">
            <a:off x="8473131" y="5182667"/>
            <a:ext cx="0" cy="26568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1" name="Shape 97"/>
          <p:cNvSpPr/>
          <p:nvPr/>
        </p:nvSpPr>
        <p:spPr>
          <a:xfrm>
            <a:off x="4102224" y="3544211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2" name="Shape 98"/>
          <p:cNvSpPr/>
          <p:nvPr/>
        </p:nvSpPr>
        <p:spPr>
          <a:xfrm>
            <a:off x="4019571" y="3493411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3" name="Shape 99"/>
          <p:cNvSpPr/>
          <p:nvPr/>
        </p:nvSpPr>
        <p:spPr>
          <a:xfrm flipH="1" flipV="1">
            <a:off x="3995936" y="3772937"/>
            <a:ext cx="5634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4" name="Shape 100"/>
          <p:cNvSpPr/>
          <p:nvPr/>
        </p:nvSpPr>
        <p:spPr>
          <a:xfrm>
            <a:off x="4432424" y="3722011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5" name="Shape 97"/>
          <p:cNvSpPr/>
          <p:nvPr/>
        </p:nvSpPr>
        <p:spPr>
          <a:xfrm>
            <a:off x="3995936" y="3649269"/>
            <a:ext cx="57038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6" name="Shape 100"/>
          <p:cNvSpPr/>
          <p:nvPr/>
        </p:nvSpPr>
        <p:spPr>
          <a:xfrm>
            <a:off x="4440684" y="3598342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195068" y="3505126"/>
            <a:ext cx="1609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28" name="Shape 98"/>
          <p:cNvSpPr/>
          <p:nvPr/>
        </p:nvSpPr>
        <p:spPr>
          <a:xfrm>
            <a:off x="4283968" y="451323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9" name="Shape 97"/>
          <p:cNvSpPr/>
          <p:nvPr/>
        </p:nvSpPr>
        <p:spPr>
          <a:xfrm flipV="1">
            <a:off x="4283968" y="4563542"/>
            <a:ext cx="281806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0" name="Shape 90"/>
          <p:cNvSpPr/>
          <p:nvPr/>
        </p:nvSpPr>
        <p:spPr>
          <a:xfrm>
            <a:off x="4883348" y="531536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44"/>
                  <a:pt x="17978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1" name="Shape 152"/>
          <p:cNvSpPr/>
          <p:nvPr/>
        </p:nvSpPr>
        <p:spPr>
          <a:xfrm>
            <a:off x="8404349" y="431893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2" name="Shape 152"/>
          <p:cNvSpPr/>
          <p:nvPr/>
        </p:nvSpPr>
        <p:spPr>
          <a:xfrm>
            <a:off x="8426574" y="518036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3" name="Shape 123"/>
          <p:cNvSpPr/>
          <p:nvPr/>
        </p:nvSpPr>
        <p:spPr>
          <a:xfrm flipH="1" flipV="1">
            <a:off x="6486499" y="3683008"/>
            <a:ext cx="0" cy="54219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4" name="Shape 123"/>
          <p:cNvSpPr/>
          <p:nvPr/>
        </p:nvSpPr>
        <p:spPr>
          <a:xfrm flipH="1">
            <a:off x="5796136" y="3691476"/>
            <a:ext cx="6936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5" name="Shape 98"/>
          <p:cNvSpPr/>
          <p:nvPr/>
        </p:nvSpPr>
        <p:spPr>
          <a:xfrm>
            <a:off x="5804602" y="3644262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6" name="Shape 123"/>
          <p:cNvSpPr/>
          <p:nvPr/>
        </p:nvSpPr>
        <p:spPr>
          <a:xfrm flipH="1" flipV="1">
            <a:off x="5813069" y="3492425"/>
            <a:ext cx="913822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7" name="Shape 121"/>
          <p:cNvSpPr/>
          <p:nvPr/>
        </p:nvSpPr>
        <p:spPr>
          <a:xfrm flipV="1">
            <a:off x="6728048" y="3492508"/>
            <a:ext cx="0" cy="740833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8" name="Shape 98"/>
          <p:cNvSpPr/>
          <p:nvPr/>
        </p:nvSpPr>
        <p:spPr>
          <a:xfrm>
            <a:off x="5804602" y="3441063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9" name="Shape 118"/>
          <p:cNvSpPr/>
          <p:nvPr/>
        </p:nvSpPr>
        <p:spPr>
          <a:xfrm>
            <a:off x="6325590" y="532155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0" name="Shape 122"/>
          <p:cNvSpPr/>
          <p:nvPr/>
        </p:nvSpPr>
        <p:spPr>
          <a:xfrm>
            <a:off x="6558675" y="532050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1" name="Shape 120"/>
          <p:cNvSpPr/>
          <p:nvPr/>
        </p:nvSpPr>
        <p:spPr>
          <a:xfrm>
            <a:off x="6681397" y="483090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2" name="Shape 120"/>
          <p:cNvSpPr/>
          <p:nvPr/>
        </p:nvSpPr>
        <p:spPr>
          <a:xfrm>
            <a:off x="852379" y="3950498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3" name="Shape 118"/>
          <p:cNvSpPr/>
          <p:nvPr/>
        </p:nvSpPr>
        <p:spPr>
          <a:xfrm>
            <a:off x="885552" y="444110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4" name="Shape 121"/>
          <p:cNvSpPr/>
          <p:nvPr/>
        </p:nvSpPr>
        <p:spPr>
          <a:xfrm flipV="1">
            <a:off x="1161701" y="3949791"/>
            <a:ext cx="0" cy="6191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5" name="Shape 122"/>
          <p:cNvSpPr/>
          <p:nvPr/>
        </p:nvSpPr>
        <p:spPr>
          <a:xfrm>
            <a:off x="1118637" y="444005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6" name="Shape 123"/>
          <p:cNvSpPr/>
          <p:nvPr/>
        </p:nvSpPr>
        <p:spPr>
          <a:xfrm flipV="1">
            <a:off x="928620" y="3945559"/>
            <a:ext cx="0" cy="62263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7" name="Shape 123"/>
          <p:cNvSpPr/>
          <p:nvPr/>
        </p:nvSpPr>
        <p:spPr>
          <a:xfrm flipH="1" flipV="1">
            <a:off x="1042919" y="3949791"/>
            <a:ext cx="0" cy="61839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8" name="Shape 121"/>
          <p:cNvSpPr/>
          <p:nvPr/>
        </p:nvSpPr>
        <p:spPr>
          <a:xfrm flipV="1">
            <a:off x="1284468" y="3793158"/>
            <a:ext cx="0" cy="78316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9" name="Shape 120"/>
          <p:cNvSpPr/>
          <p:nvPr/>
        </p:nvSpPr>
        <p:spPr>
          <a:xfrm>
            <a:off x="1093801" y="394198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50" name="Shape 125"/>
          <p:cNvSpPr/>
          <p:nvPr/>
        </p:nvSpPr>
        <p:spPr>
          <a:xfrm flipH="1">
            <a:off x="4283968" y="3001070"/>
            <a:ext cx="1" cy="2743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1" name="Shape 89"/>
          <p:cNvSpPr/>
          <p:nvPr/>
        </p:nvSpPr>
        <p:spPr>
          <a:xfrm flipV="1">
            <a:off x="4932040" y="4801270"/>
            <a:ext cx="0" cy="548258"/>
          </a:xfrm>
          <a:prstGeom prst="line">
            <a:avLst/>
          </a:prstGeom>
          <a:ln w="12700">
            <a:solidFill>
              <a:srgbClr val="0094CA"/>
            </a:solidFill>
            <a:prstDash val="sysDash"/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2" name="Shape 121"/>
          <p:cNvSpPr/>
          <p:nvPr/>
        </p:nvSpPr>
        <p:spPr>
          <a:xfrm flipV="1">
            <a:off x="6605281" y="4830241"/>
            <a:ext cx="0" cy="6191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3" name="Shape 123"/>
          <p:cNvSpPr/>
          <p:nvPr/>
        </p:nvSpPr>
        <p:spPr>
          <a:xfrm flipV="1">
            <a:off x="6372200" y="4826009"/>
            <a:ext cx="0" cy="62263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4" name="Shape 123"/>
          <p:cNvSpPr/>
          <p:nvPr/>
        </p:nvSpPr>
        <p:spPr>
          <a:xfrm flipH="1" flipV="1">
            <a:off x="6486499" y="4830241"/>
            <a:ext cx="0" cy="61839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5" name="Shape 121"/>
          <p:cNvSpPr/>
          <p:nvPr/>
        </p:nvSpPr>
        <p:spPr>
          <a:xfrm flipV="1">
            <a:off x="6728048" y="4826008"/>
            <a:ext cx="0" cy="630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6" name="Shape 81"/>
          <p:cNvSpPr/>
          <p:nvPr/>
        </p:nvSpPr>
        <p:spPr>
          <a:xfrm flipV="1">
            <a:off x="3592873" y="5187993"/>
            <a:ext cx="0" cy="19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7" name="Shape 82"/>
          <p:cNvSpPr/>
          <p:nvPr/>
        </p:nvSpPr>
        <p:spPr>
          <a:xfrm>
            <a:off x="3542073" y="533061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58" name="Shape 120"/>
          <p:cNvSpPr/>
          <p:nvPr/>
        </p:nvSpPr>
        <p:spPr>
          <a:xfrm>
            <a:off x="827542" y="519086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59" name="Shape 118"/>
          <p:cNvSpPr/>
          <p:nvPr/>
        </p:nvSpPr>
        <p:spPr>
          <a:xfrm>
            <a:off x="713157" y="533010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0" name="Shape 121"/>
          <p:cNvSpPr/>
          <p:nvPr/>
        </p:nvSpPr>
        <p:spPr>
          <a:xfrm flipV="1">
            <a:off x="992848" y="5198624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1" name="Shape 122"/>
          <p:cNvSpPr/>
          <p:nvPr/>
        </p:nvSpPr>
        <p:spPr>
          <a:xfrm>
            <a:off x="946242" y="532481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2" name="Shape 123"/>
          <p:cNvSpPr/>
          <p:nvPr/>
        </p:nvSpPr>
        <p:spPr>
          <a:xfrm flipV="1">
            <a:off x="759767" y="5157191"/>
            <a:ext cx="0" cy="2999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3" name="Shape 123"/>
          <p:cNvSpPr/>
          <p:nvPr/>
        </p:nvSpPr>
        <p:spPr>
          <a:xfrm flipH="1" flipV="1">
            <a:off x="874066" y="5198623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4" name="Shape 121"/>
          <p:cNvSpPr/>
          <p:nvPr/>
        </p:nvSpPr>
        <p:spPr>
          <a:xfrm flipV="1">
            <a:off x="1115615" y="5161309"/>
            <a:ext cx="0" cy="282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5" name="Shape 120"/>
          <p:cNvSpPr/>
          <p:nvPr/>
        </p:nvSpPr>
        <p:spPr>
          <a:xfrm>
            <a:off x="1068964" y="519081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55576" y="1659466"/>
            <a:ext cx="7920880" cy="113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hape 99"/>
          <p:cNvSpPr/>
          <p:nvPr/>
        </p:nvSpPr>
        <p:spPr>
          <a:xfrm flipH="1">
            <a:off x="4067944" y="5912546"/>
            <a:ext cx="504056" cy="0"/>
          </a:xfrm>
          <a:prstGeom prst="line">
            <a:avLst/>
          </a:prstGeom>
          <a:ln w="12700">
            <a:solidFill>
              <a:srgbClr val="0094CA"/>
            </a:solidFill>
            <a:prstDash val="sysDash"/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8" name="Shape 100"/>
          <p:cNvSpPr/>
          <p:nvPr/>
        </p:nvSpPr>
        <p:spPr>
          <a:xfrm>
            <a:off x="4449357" y="5872544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0" name="Shape 39"/>
          <p:cNvSpPr/>
          <p:nvPr/>
        </p:nvSpPr>
        <p:spPr>
          <a:xfrm>
            <a:off x="1835696" y="4582308"/>
            <a:ext cx="1080120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1" name="Shape 40"/>
          <p:cNvSpPr/>
          <p:nvPr/>
        </p:nvSpPr>
        <p:spPr>
          <a:xfrm>
            <a:off x="1907704" y="4600075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</a:t>
            </a:r>
          </a:p>
          <a:p>
            <a:pPr lvl="0" algn="ctr">
              <a:defRPr sz="1800"/>
            </a:pPr>
            <a:r>
              <a:rPr lang="pl-PL" sz="1100" dirty="0" err="1" smtClean="0">
                <a:latin typeface="+mj-lt"/>
                <a:cs typeface="Calibri"/>
              </a:rPr>
              <a:t>Spoke</a:t>
            </a:r>
            <a:r>
              <a:rPr lang="pl-PL" sz="1100" dirty="0" smtClean="0">
                <a:latin typeface="+mj-lt"/>
                <a:cs typeface="Calibri"/>
              </a:rPr>
              <a:t> Linac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73" name="Shape 39"/>
          <p:cNvSpPr/>
          <p:nvPr/>
        </p:nvSpPr>
        <p:spPr>
          <a:xfrm>
            <a:off x="1835696" y="5446404"/>
            <a:ext cx="1080120" cy="597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4" name="Shape 40"/>
          <p:cNvSpPr/>
          <p:nvPr/>
        </p:nvSpPr>
        <p:spPr>
          <a:xfrm>
            <a:off x="1994569" y="5527672"/>
            <a:ext cx="777231" cy="3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Spoke</a:t>
            </a:r>
          </a:p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Cryomodules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77" name="Shape 120"/>
          <p:cNvSpPr/>
          <p:nvPr/>
        </p:nvSpPr>
        <p:spPr>
          <a:xfrm>
            <a:off x="2267702" y="518792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78" name="Shape 118"/>
          <p:cNvSpPr/>
          <p:nvPr/>
        </p:nvSpPr>
        <p:spPr>
          <a:xfrm>
            <a:off x="2153317" y="532716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79" name="Shape 121"/>
          <p:cNvSpPr/>
          <p:nvPr/>
        </p:nvSpPr>
        <p:spPr>
          <a:xfrm flipV="1">
            <a:off x="2433008" y="5195686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0" name="Shape 122"/>
          <p:cNvSpPr/>
          <p:nvPr/>
        </p:nvSpPr>
        <p:spPr>
          <a:xfrm>
            <a:off x="2386402" y="5321878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81" name="Shape 123"/>
          <p:cNvSpPr/>
          <p:nvPr/>
        </p:nvSpPr>
        <p:spPr>
          <a:xfrm flipV="1">
            <a:off x="2199927" y="5154253"/>
            <a:ext cx="0" cy="2999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2" name="Shape 123"/>
          <p:cNvSpPr/>
          <p:nvPr/>
        </p:nvSpPr>
        <p:spPr>
          <a:xfrm flipH="1" flipV="1">
            <a:off x="2314226" y="5195685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3" name="Shape 121"/>
          <p:cNvSpPr/>
          <p:nvPr/>
        </p:nvSpPr>
        <p:spPr>
          <a:xfrm flipV="1">
            <a:off x="2555775" y="5158371"/>
            <a:ext cx="0" cy="282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4" name="Shape 120"/>
          <p:cNvSpPr/>
          <p:nvPr/>
        </p:nvSpPr>
        <p:spPr>
          <a:xfrm>
            <a:off x="2509124" y="518787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87" name="Shape 98"/>
          <p:cNvSpPr/>
          <p:nvPr/>
        </p:nvSpPr>
        <p:spPr>
          <a:xfrm>
            <a:off x="1547664" y="4703329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8" name="Shape 98"/>
          <p:cNvSpPr/>
          <p:nvPr/>
        </p:nvSpPr>
        <p:spPr>
          <a:xfrm>
            <a:off x="1562791" y="4919353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9" name="Shape 100"/>
          <p:cNvSpPr/>
          <p:nvPr/>
        </p:nvSpPr>
        <p:spPr>
          <a:xfrm>
            <a:off x="1706807" y="4797152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0" name="Shape 100"/>
          <p:cNvSpPr/>
          <p:nvPr/>
        </p:nvSpPr>
        <p:spPr>
          <a:xfrm>
            <a:off x="1691680" y="5013176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1" name="Shape 99"/>
          <p:cNvSpPr/>
          <p:nvPr/>
        </p:nvSpPr>
        <p:spPr>
          <a:xfrm flipH="1">
            <a:off x="1606459" y="4748660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2" name="Shape 99"/>
          <p:cNvSpPr/>
          <p:nvPr/>
        </p:nvSpPr>
        <p:spPr>
          <a:xfrm flipH="1">
            <a:off x="1547664" y="4844184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3" name="Shape 99"/>
          <p:cNvSpPr/>
          <p:nvPr/>
        </p:nvSpPr>
        <p:spPr>
          <a:xfrm flipH="1">
            <a:off x="1631431" y="4964684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4" name="Shape 99"/>
          <p:cNvSpPr/>
          <p:nvPr/>
        </p:nvSpPr>
        <p:spPr>
          <a:xfrm flipH="1">
            <a:off x="1547664" y="5061668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314725" y="3339969"/>
            <a:ext cx="673099" cy="609600"/>
            <a:chOff x="2286001" y="3670300"/>
            <a:chExt cx="673099" cy="609600"/>
          </a:xfrm>
        </p:grpSpPr>
        <p:sp>
          <p:nvSpPr>
            <p:cNvPr id="196" name="Shape 49"/>
            <p:cNvSpPr/>
            <p:nvPr/>
          </p:nvSpPr>
          <p:spPr>
            <a:xfrm>
              <a:off x="2286001" y="3670300"/>
              <a:ext cx="654049" cy="609600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97" name="Shape 50"/>
            <p:cNvSpPr/>
            <p:nvPr/>
          </p:nvSpPr>
          <p:spPr>
            <a:xfrm>
              <a:off x="2298700" y="3779292"/>
              <a:ext cx="66040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6858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</a:rPr>
                <a:t>20 m</a:t>
              </a:r>
              <a:r>
                <a:rPr lang="en-US" sz="1100" baseline="30000" dirty="0" smtClean="0">
                  <a:latin typeface="+mj-lt"/>
                </a:rPr>
                <a:t>3</a:t>
              </a:r>
              <a:r>
                <a:rPr lang="en-US" sz="1100" dirty="0" smtClean="0">
                  <a:latin typeface="+mj-lt"/>
                </a:rPr>
                <a:t>    </a:t>
              </a:r>
              <a:r>
                <a:rPr lang="en-US" sz="1100" dirty="0" err="1" smtClean="0">
                  <a:latin typeface="+mj-lt"/>
                </a:rPr>
                <a:t>LHe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smtClean="0">
                  <a:latin typeface="+mj-lt"/>
                  <a:cs typeface="Calibri"/>
                </a:rPr>
                <a:t>Tank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198" name="Shape 97"/>
          <p:cNvSpPr/>
          <p:nvPr/>
        </p:nvSpPr>
        <p:spPr>
          <a:xfrm>
            <a:off x="1701800" y="3530600"/>
            <a:ext cx="612924" cy="13739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9" name="Shape 98"/>
          <p:cNvSpPr/>
          <p:nvPr/>
        </p:nvSpPr>
        <p:spPr>
          <a:xfrm>
            <a:off x="1636606" y="3493411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0" name="Shape 99"/>
          <p:cNvSpPr/>
          <p:nvPr/>
        </p:nvSpPr>
        <p:spPr>
          <a:xfrm flipH="1" flipV="1">
            <a:off x="1629833" y="3763433"/>
            <a:ext cx="684891" cy="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1" name="Shape 100"/>
          <p:cNvSpPr/>
          <p:nvPr/>
        </p:nvSpPr>
        <p:spPr>
          <a:xfrm>
            <a:off x="2187724" y="3722011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2" name="Shape 79"/>
          <p:cNvSpPr/>
          <p:nvPr/>
        </p:nvSpPr>
        <p:spPr>
          <a:xfrm>
            <a:off x="1432372" y="3044595"/>
            <a:ext cx="0" cy="457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3" name="Shape 84"/>
          <p:cNvSpPr/>
          <p:nvPr/>
        </p:nvSpPr>
        <p:spPr>
          <a:xfrm>
            <a:off x="1387880" y="297809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4" name="Shape 97"/>
          <p:cNvSpPr/>
          <p:nvPr/>
        </p:nvSpPr>
        <p:spPr>
          <a:xfrm>
            <a:off x="1714500" y="3636434"/>
            <a:ext cx="607120" cy="1283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5" name="Shape 98"/>
          <p:cNvSpPr/>
          <p:nvPr/>
        </p:nvSpPr>
        <p:spPr>
          <a:xfrm>
            <a:off x="1634124" y="3598342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95536" y="3356992"/>
            <a:ext cx="2569914" cy="590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06" name="Rectangle 205"/>
          <p:cNvSpPr/>
          <p:nvPr/>
        </p:nvSpPr>
        <p:spPr>
          <a:xfrm>
            <a:off x="7452320" y="2852936"/>
            <a:ext cx="1225748" cy="14841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09" name="Rectangle 208"/>
          <p:cNvSpPr/>
          <p:nvPr/>
        </p:nvSpPr>
        <p:spPr>
          <a:xfrm>
            <a:off x="395536" y="4581128"/>
            <a:ext cx="2538164" cy="590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11" name="Rectangle 210"/>
          <p:cNvSpPr/>
          <p:nvPr/>
        </p:nvSpPr>
        <p:spPr>
          <a:xfrm>
            <a:off x="6012160" y="4221088"/>
            <a:ext cx="1225748" cy="590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13" name="Shape 81"/>
          <p:cNvSpPr/>
          <p:nvPr/>
        </p:nvSpPr>
        <p:spPr>
          <a:xfrm flipV="1">
            <a:off x="8028384" y="2673995"/>
            <a:ext cx="0" cy="1274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14" name="Shape 82"/>
          <p:cNvSpPr/>
          <p:nvPr/>
        </p:nvSpPr>
        <p:spPr>
          <a:xfrm>
            <a:off x="7987109" y="270892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372851" y="3310467"/>
            <a:ext cx="1199149" cy="6235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grpSp>
        <p:nvGrpSpPr>
          <p:cNvPr id="64" name="Group 63"/>
          <p:cNvGrpSpPr/>
          <p:nvPr/>
        </p:nvGrpSpPr>
        <p:grpSpPr>
          <a:xfrm>
            <a:off x="4555021" y="3325623"/>
            <a:ext cx="1215671" cy="597271"/>
            <a:chOff x="444033" y="1607592"/>
            <a:chExt cx="1256354" cy="597271"/>
          </a:xfrm>
        </p:grpSpPr>
        <p:sp>
          <p:nvSpPr>
            <p:cNvPr id="65" name="Shape 39"/>
            <p:cNvSpPr/>
            <p:nvPr/>
          </p:nvSpPr>
          <p:spPr>
            <a:xfrm>
              <a:off x="444033" y="1607592"/>
              <a:ext cx="1256354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6" name="Shape 40"/>
            <p:cNvSpPr/>
            <p:nvPr/>
          </p:nvSpPr>
          <p:spPr>
            <a:xfrm>
              <a:off x="601216" y="1637828"/>
              <a:ext cx="925760" cy="5343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T</a:t>
              </a:r>
              <a:r>
                <a:rPr lang="en-US" sz="1100" dirty="0" smtClean="0">
                  <a:latin typeface="+mj-lt"/>
                  <a:cs typeface="Calibri"/>
                </a:rPr>
                <a:t>est &amp; Instrument 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219" name="Rectangle 218"/>
          <p:cNvSpPr/>
          <p:nvPr/>
        </p:nvSpPr>
        <p:spPr>
          <a:xfrm>
            <a:off x="395536" y="1815151"/>
            <a:ext cx="1225748" cy="590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sp>
        <p:nvSpPr>
          <p:cNvPr id="221" name="Rectangle 220"/>
          <p:cNvSpPr/>
          <p:nvPr/>
        </p:nvSpPr>
        <p:spPr>
          <a:xfrm>
            <a:off x="3131840" y="4581128"/>
            <a:ext cx="957560" cy="590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/>
          </a:p>
        </p:txBody>
      </p:sp>
      <p:grpSp>
        <p:nvGrpSpPr>
          <p:cNvPr id="210" name="Group 209"/>
          <p:cNvGrpSpPr/>
          <p:nvPr/>
        </p:nvGrpSpPr>
        <p:grpSpPr>
          <a:xfrm>
            <a:off x="135466" y="1563123"/>
            <a:ext cx="8517465" cy="5218553"/>
            <a:chOff x="0" y="1563123"/>
            <a:chExt cx="8652932" cy="5218553"/>
          </a:xfrm>
        </p:grpSpPr>
        <p:sp>
          <p:nvSpPr>
            <p:cNvPr id="212" name="Rounded Rectangle 211"/>
            <p:cNvSpPr/>
            <p:nvPr/>
          </p:nvSpPr>
          <p:spPr>
            <a:xfrm>
              <a:off x="0" y="1677102"/>
              <a:ext cx="7340600" cy="5104574"/>
            </a:xfrm>
            <a:prstGeom prst="roundRect">
              <a:avLst>
                <a:gd name="adj" fmla="val 5504"/>
              </a:avLst>
            </a:prstGeom>
            <a:solidFill>
              <a:schemeClr val="bg1">
                <a:alpha val="9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6927703" y="1563123"/>
              <a:ext cx="1725229" cy="1264744"/>
            </a:xfrm>
            <a:prstGeom prst="roundRect">
              <a:avLst>
                <a:gd name="adj" fmla="val 5504"/>
              </a:avLst>
            </a:prstGeom>
            <a:solidFill>
              <a:schemeClr val="bg1">
                <a:alpha val="9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Content Placeholder 7"/>
          <p:cNvSpPr>
            <a:spLocks noGrp="1"/>
          </p:cNvSpPr>
          <p:nvPr>
            <p:ph idx="1"/>
          </p:nvPr>
        </p:nvSpPr>
        <p:spPr>
          <a:xfrm>
            <a:off x="538606" y="2617859"/>
            <a:ext cx="5623876" cy="3854449"/>
          </a:xfrm>
          <a:solidFill>
            <a:schemeClr val="tx2">
              <a:lumMod val="20000"/>
              <a:lumOff val="80000"/>
            </a:schemeClr>
          </a:solidFill>
          <a:effectLst>
            <a:softEdge rad="254000"/>
          </a:effectLst>
        </p:spPr>
        <p:txBody>
          <a:bodyPr>
            <a:noAutofit/>
          </a:bodyPr>
          <a:lstStyle/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>
                <a:solidFill>
                  <a:srgbClr val="000000"/>
                </a:solidFill>
              </a:rPr>
              <a:t>Target Moderator Cryoplant (TMCP)</a:t>
            </a:r>
            <a:r>
              <a:rPr lang="en-US" sz="2000" dirty="0">
                <a:solidFill>
                  <a:srgbClr val="000000"/>
                </a:solidFill>
              </a:rPr>
              <a:t> – Provides cooling to the 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/He heat exchanger to remove heat from the hydrogen circuit. He circuit operates at approximately 15 K and 2.1 MPa. </a:t>
            </a:r>
          </a:p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>
                <a:solidFill>
                  <a:srgbClr val="000000"/>
                </a:solidFill>
              </a:rPr>
              <a:t>Cryogenic Moderator System (CMS)</a:t>
            </a:r>
            <a:r>
              <a:rPr lang="en-US" sz="2000" dirty="0">
                <a:solidFill>
                  <a:srgbClr val="000000"/>
                </a:solidFill>
              </a:rPr>
              <a:t> – Cryogenic hydrogen system that circulates  sub cooled </a:t>
            </a:r>
            <a:r>
              <a:rPr lang="en-US" sz="2000" dirty="0" smtClean="0">
                <a:solidFill>
                  <a:srgbClr val="000000"/>
                </a:solidFill>
              </a:rPr>
              <a:t>liquid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hydrogen to cold moderators, and removes heat through a heat exchanger to a cold helium circuit</a:t>
            </a:r>
          </a:p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 smtClean="0">
                <a:solidFill>
                  <a:srgbClr val="000000"/>
                </a:solidFill>
              </a:rPr>
              <a:t>Cold </a:t>
            </a:r>
            <a:r>
              <a:rPr lang="en-US" sz="2000" u="sng" dirty="0">
                <a:solidFill>
                  <a:srgbClr val="000000"/>
                </a:solidFill>
              </a:rPr>
              <a:t>Moderators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smtClean="0">
                <a:solidFill>
                  <a:srgbClr val="002060"/>
                </a:solidFill>
              </a:rPr>
              <a:t>Cryogenic hydrogen moderators </a:t>
            </a:r>
            <a:r>
              <a:rPr lang="en-US" sz="2000" dirty="0">
                <a:solidFill>
                  <a:srgbClr val="002060"/>
                </a:solidFill>
              </a:rPr>
              <a:t>use  sub cooled </a:t>
            </a:r>
            <a:r>
              <a:rPr lang="en-US" sz="2000" dirty="0" smtClean="0">
                <a:solidFill>
                  <a:srgbClr val="002060"/>
                </a:solidFill>
              </a:rPr>
              <a:t>liquid hydrogen </a:t>
            </a:r>
            <a:r>
              <a:rPr lang="en-US" sz="2000" dirty="0">
                <a:solidFill>
                  <a:srgbClr val="002060"/>
                </a:solidFill>
              </a:rPr>
              <a:t>at 17 K and </a:t>
            </a:r>
            <a:r>
              <a:rPr lang="en-US" sz="2000" dirty="0" smtClean="0">
                <a:solidFill>
                  <a:srgbClr val="002060"/>
                </a:solidFill>
              </a:rPr>
              <a:t>1.1 </a:t>
            </a:r>
            <a:r>
              <a:rPr lang="en-US" sz="2000" dirty="0">
                <a:solidFill>
                  <a:srgbClr val="002060"/>
                </a:solidFill>
              </a:rPr>
              <a:t>MPa to reduce the energy of the </a:t>
            </a:r>
            <a:r>
              <a:rPr lang="en-US" sz="2000" dirty="0" smtClean="0">
                <a:solidFill>
                  <a:srgbClr val="002060"/>
                </a:solidFill>
              </a:rPr>
              <a:t>neutrons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 flipV="1">
            <a:off x="6138060" y="3191933"/>
            <a:ext cx="1219473" cy="320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6017580" y="4752548"/>
            <a:ext cx="1297620" cy="10731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6138333" y="5744488"/>
            <a:ext cx="1168751" cy="11444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1.2 </a:t>
            </a:r>
            <a:r>
              <a:rPr lang="en-GB" noProof="0" dirty="0" smtClean="0"/>
              <a:t>Target Cryogenic Systems Overview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72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0238" indent="-630238"/>
            <a:r>
              <a:rPr lang="en-US" dirty="0" smtClean="0"/>
              <a:t>1.2 TMCP system overview – </a:t>
            </a:r>
            <a:br>
              <a:rPr lang="en-US" dirty="0" smtClean="0"/>
            </a:br>
            <a:r>
              <a:rPr lang="en-US" dirty="0" smtClean="0"/>
              <a:t>function and features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668" cy="4758267"/>
          </a:xfrm>
        </p:spPr>
        <p:txBody>
          <a:bodyPr lIns="85699" tIns="42850" rIns="85699" bIns="42850">
            <a:normAutofit fontScale="85000" lnSpcReduction="20000"/>
          </a:bodyPr>
          <a:lstStyle/>
          <a:p>
            <a:pPr marL="400050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000"/>
                </a:solidFill>
              </a:rPr>
              <a:t>Primary </a:t>
            </a:r>
            <a:r>
              <a:rPr lang="en-US" b="1" dirty="0">
                <a:solidFill>
                  <a:srgbClr val="000000"/>
                </a:solidFill>
              </a:rPr>
              <a:t>Functions</a:t>
            </a:r>
          </a:p>
          <a:p>
            <a:pPr marL="723900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To remove </a:t>
            </a:r>
            <a:r>
              <a:rPr lang="en-US" sz="2400" dirty="0" smtClean="0">
                <a:solidFill>
                  <a:srgbClr val="000000"/>
                </a:solidFill>
              </a:rPr>
              <a:t>heat </a:t>
            </a:r>
            <a:r>
              <a:rPr lang="en-US" sz="2400" dirty="0">
                <a:solidFill>
                  <a:srgbClr val="000000"/>
                </a:solidFill>
              </a:rPr>
              <a:t>from CMS hydrogen circuit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Operational Functions</a:t>
            </a:r>
          </a:p>
          <a:p>
            <a:pPr marL="812800" indent="-457200">
              <a:spcBef>
                <a:spcPts val="600"/>
              </a:spcBef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Circulate cold helium through Cryogenic Transfer Line (CTL)</a:t>
            </a:r>
          </a:p>
          <a:p>
            <a:pPr marL="812800" indent="-457200">
              <a:spcBef>
                <a:spcPts val="600"/>
              </a:spcBef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Operate between maximum and minimum heat </a:t>
            </a:r>
            <a:r>
              <a:rPr lang="en-US" sz="2400" dirty="0" smtClean="0">
                <a:solidFill>
                  <a:srgbClr val="000000"/>
                </a:solidFill>
              </a:rPr>
              <a:t>loads</a:t>
            </a:r>
            <a:endParaRPr lang="en-US" sz="2400" dirty="0">
              <a:solidFill>
                <a:srgbClr val="000000"/>
              </a:solidFill>
            </a:endParaRPr>
          </a:p>
          <a:p>
            <a:pPr marL="812800" indent="-457200">
              <a:spcBef>
                <a:spcPts val="600"/>
              </a:spcBef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Function efficiently under defined operational modes</a:t>
            </a:r>
          </a:p>
          <a:p>
            <a:pPr marL="812800" indent="-457200">
              <a:spcBef>
                <a:spcPts val="600"/>
              </a:spcBef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Manage TMCP helium inventory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GB" sz="2400" b="1" dirty="0" smtClean="0">
                <a:solidFill>
                  <a:srgbClr val="000000"/>
                </a:solidFill>
              </a:rPr>
              <a:t>Features </a:t>
            </a:r>
            <a:r>
              <a:rPr lang="en-GB" sz="2400" b="1" dirty="0">
                <a:solidFill>
                  <a:srgbClr val="000000"/>
                </a:solidFill>
              </a:rPr>
              <a:t>of the TMCP</a:t>
            </a:r>
          </a:p>
          <a:p>
            <a:pPr indent="461963"/>
            <a:r>
              <a:rPr lang="en-GB" sz="2400" dirty="0">
                <a:solidFill>
                  <a:srgbClr val="000000"/>
                </a:solidFill>
              </a:rPr>
              <a:t>High </a:t>
            </a:r>
            <a:r>
              <a:rPr lang="en-GB" sz="2400" u="sng" dirty="0">
                <a:solidFill>
                  <a:srgbClr val="000000"/>
                </a:solidFill>
              </a:rPr>
              <a:t>maximum</a:t>
            </a:r>
            <a:r>
              <a:rPr lang="en-GB" sz="2400" dirty="0">
                <a:solidFill>
                  <a:srgbClr val="000000"/>
                </a:solidFill>
              </a:rPr>
              <a:t> heat load:  30 kW at 15 K</a:t>
            </a:r>
          </a:p>
          <a:p>
            <a:pPr indent="461963"/>
            <a:r>
              <a:rPr lang="en-GB" sz="2400" dirty="0">
                <a:solidFill>
                  <a:srgbClr val="000000"/>
                </a:solidFill>
              </a:rPr>
              <a:t>Wide </a:t>
            </a:r>
            <a:r>
              <a:rPr lang="en-GB" sz="2400" u="sng" dirty="0">
                <a:solidFill>
                  <a:srgbClr val="000000"/>
                </a:solidFill>
              </a:rPr>
              <a:t>range</a:t>
            </a:r>
            <a:r>
              <a:rPr lang="en-GB" sz="2400" dirty="0">
                <a:solidFill>
                  <a:srgbClr val="000000"/>
                </a:solidFill>
              </a:rPr>
              <a:t> of dynamic heat loads:  5-30 kW</a:t>
            </a:r>
          </a:p>
          <a:p>
            <a:pPr indent="461963"/>
            <a:r>
              <a:rPr lang="en-GB" sz="2400" dirty="0">
                <a:solidFill>
                  <a:srgbClr val="000000"/>
                </a:solidFill>
              </a:rPr>
              <a:t>6 years from 1</a:t>
            </a:r>
            <a:r>
              <a:rPr lang="en-GB" sz="2400" baseline="30000" dirty="0">
                <a:solidFill>
                  <a:srgbClr val="000000"/>
                </a:solidFill>
              </a:rPr>
              <a:t>st</a:t>
            </a:r>
            <a:r>
              <a:rPr lang="en-GB" sz="2400" dirty="0">
                <a:solidFill>
                  <a:srgbClr val="000000"/>
                </a:solidFill>
              </a:rPr>
              <a:t> protons on target to full power operation</a:t>
            </a:r>
          </a:p>
          <a:p>
            <a:pPr indent="461963"/>
            <a:r>
              <a:rPr lang="en-GB" sz="2400" dirty="0">
                <a:solidFill>
                  <a:srgbClr val="000000"/>
                </a:solidFill>
              </a:rPr>
              <a:t>Multiple operating modes</a:t>
            </a:r>
          </a:p>
          <a:p>
            <a:pPr lvl="1" indent="331788"/>
            <a:r>
              <a:rPr lang="en-GB" sz="2100" dirty="0">
                <a:solidFill>
                  <a:srgbClr val="000000"/>
                </a:solidFill>
              </a:rPr>
              <a:t>Steady state – 15-100% of capacity</a:t>
            </a:r>
          </a:p>
          <a:p>
            <a:pPr lvl="1" indent="331788"/>
            <a:r>
              <a:rPr lang="en-GB" sz="2100" dirty="0">
                <a:solidFill>
                  <a:srgbClr val="000000"/>
                </a:solidFill>
              </a:rPr>
              <a:t>Transient – Cool down and warm up</a:t>
            </a:r>
          </a:p>
          <a:p>
            <a:pPr lvl="1" indent="331788"/>
            <a:r>
              <a:rPr lang="en-GB" sz="2100" dirty="0">
                <a:solidFill>
                  <a:srgbClr val="000000"/>
                </a:solidFill>
              </a:rPr>
              <a:t>Switching – Short term fast changes</a:t>
            </a:r>
          </a:p>
        </p:txBody>
      </p:sp>
    </p:spTree>
    <p:extLst>
      <p:ext uri="{BB962C8B-B14F-4D97-AF65-F5344CB8AC3E}">
        <p14:creationId xmlns:p14="http://schemas.microsoft.com/office/powerpoint/2010/main" val="160001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072093"/>
              </p:ext>
            </p:extLst>
          </p:nvPr>
        </p:nvGraphicFramePr>
        <p:xfrm>
          <a:off x="4851400" y="2064096"/>
          <a:ext cx="42103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1"/>
                <a:gridCol w="1644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r>
                        <a:rPr lang="en-US" baseline="0" dirty="0" smtClean="0"/>
                        <a:t> cryoplant capacity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30.3 kW @ 15K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mass flow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mass</a:t>
                      </a:r>
                      <a:r>
                        <a:rPr lang="en-US" baseline="0" dirty="0" smtClean="0"/>
                        <a:t> flow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1000 g/s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64066" y="1531853"/>
            <a:ext cx="4047067" cy="2423684"/>
            <a:chOff x="494865" y="4537517"/>
            <a:chExt cx="3764546" cy="2254489"/>
          </a:xfrm>
        </p:grpSpPr>
        <p:sp>
          <p:nvSpPr>
            <p:cNvPr id="9" name="Rectangle 8"/>
            <p:cNvSpPr/>
            <p:nvPr/>
          </p:nvSpPr>
          <p:spPr>
            <a:xfrm>
              <a:off x="789170" y="6476827"/>
              <a:ext cx="33497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Closed loop </a:t>
              </a:r>
              <a:r>
                <a:rPr lang="en-GB" sz="1400" dirty="0">
                  <a:solidFill>
                    <a:srgbClr val="000000"/>
                  </a:solidFill>
                </a:rPr>
                <a:t>modified </a:t>
              </a:r>
              <a:r>
                <a:rPr lang="en-GB" sz="1400" dirty="0" err="1">
                  <a:solidFill>
                    <a:srgbClr val="000000"/>
                  </a:solidFill>
                </a:rPr>
                <a:t>Brayton</a:t>
              </a:r>
              <a:r>
                <a:rPr lang="en-GB" sz="1400" dirty="0">
                  <a:solidFill>
                    <a:srgbClr val="000000"/>
                  </a:solidFill>
                </a:rPr>
                <a:t> cycle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9234" y="4587035"/>
              <a:ext cx="3533048" cy="1928396"/>
              <a:chOff x="666078" y="3985419"/>
              <a:chExt cx="3533048" cy="192839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66078" y="3985419"/>
                <a:ext cx="3533048" cy="1928396"/>
                <a:chOff x="700097" y="4144182"/>
                <a:chExt cx="3533048" cy="1928396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0097" y="4144182"/>
                  <a:ext cx="3533048" cy="1928396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876721" y="4771699"/>
                  <a:ext cx="225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888037" y="5337502"/>
                  <a:ext cx="2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2</a:t>
                  </a:r>
                  <a:endParaRPr lang="en-US" sz="1200" b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238671" y="4485947"/>
                  <a:ext cx="265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3</a:t>
                  </a: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790819" y="4689474"/>
                <a:ext cx="133481" cy="63501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90819" y="4879974"/>
                <a:ext cx="133481" cy="63501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94865" y="4537517"/>
              <a:ext cx="3764546" cy="2254489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8" y="4045341"/>
            <a:ext cx="4089400" cy="275029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marL="630238" indent="-630238"/>
            <a:r>
              <a:rPr lang="en-US" dirty="0" smtClean="0"/>
              <a:t>1.2 TMCP system overview – </a:t>
            </a:r>
            <a:br>
              <a:rPr lang="en-US" dirty="0" smtClean="0"/>
            </a:br>
            <a:r>
              <a:rPr lang="en-US" dirty="0" smtClean="0"/>
              <a:t>function and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210"/>
          <p:cNvSpPr/>
          <p:nvPr/>
        </p:nvSpPr>
        <p:spPr>
          <a:xfrm>
            <a:off x="173804" y="2670865"/>
            <a:ext cx="1241436" cy="22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66670" y="1933440"/>
            <a:ext cx="1241436" cy="4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MCP flow diagram 2016092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58" y="1465050"/>
            <a:ext cx="6640170" cy="5111598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1635601" y="3250463"/>
            <a:ext cx="706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300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942568" y="6146733"/>
            <a:ext cx="57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15K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5430" y="3756470"/>
            <a:ext cx="621664" cy="248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5956166" y="1797274"/>
            <a:ext cx="301012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Helium buffers with “low” and “high” pressure region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2 parallel screw compressors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2 parallel expansion turbines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Cryogenic Transfer Line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Jumper spool box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Hydrogen CMS cryostat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 flipH="1" flipV="1">
            <a:off x="3596766" y="1953720"/>
            <a:ext cx="2246868" cy="35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4209549" y="2557440"/>
            <a:ext cx="1630861" cy="142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>
            <a:off x="6706667" y="4029147"/>
            <a:ext cx="648736" cy="749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6235" y="4487266"/>
            <a:ext cx="50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21K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35585" y="3179462"/>
            <a:ext cx="712698" cy="1735914"/>
            <a:chOff x="5235585" y="3179462"/>
            <a:chExt cx="712698" cy="1735914"/>
          </a:xfrm>
        </p:grpSpPr>
        <p:cxnSp>
          <p:nvCxnSpPr>
            <p:cNvPr id="215" name="Straight Arrow Connector 214"/>
            <p:cNvCxnSpPr/>
            <p:nvPr/>
          </p:nvCxnSpPr>
          <p:spPr>
            <a:xfrm flipH="1">
              <a:off x="5235585" y="3453555"/>
              <a:ext cx="255840" cy="14618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482288" y="3179462"/>
              <a:ext cx="465995" cy="283229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91916" y="2888441"/>
            <a:ext cx="2065712" cy="2465481"/>
            <a:chOff x="3791916" y="2888441"/>
            <a:chExt cx="2065712" cy="246548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419045" y="2888441"/>
              <a:ext cx="438583" cy="173592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791916" y="3057771"/>
              <a:ext cx="1632619" cy="22961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01580" y="3572327"/>
            <a:ext cx="420309" cy="1260821"/>
            <a:chOff x="5701580" y="3572327"/>
            <a:chExt cx="420309" cy="1260821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710717" y="4056556"/>
              <a:ext cx="411172" cy="7765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701580" y="3572327"/>
              <a:ext cx="264977" cy="484229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marL="630238" indent="-630238"/>
            <a:r>
              <a:rPr lang="en-US" dirty="0" smtClean="0"/>
              <a:t>1.2 TMCP system overview –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04 at 9.2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799"/>
            <a:ext cx="8352647" cy="49685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707904" y="4293096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6200000">
            <a:off x="3279032" y="4627736"/>
            <a:ext cx="175369" cy="150640"/>
            <a:chOff x="1473200" y="6115050"/>
            <a:chExt cx="155575" cy="127000"/>
          </a:xfrm>
        </p:grpSpPr>
        <p:sp>
          <p:nvSpPr>
            <p:cNvPr id="11" name="Donut 10"/>
            <p:cNvSpPr/>
            <p:nvPr/>
          </p:nvSpPr>
          <p:spPr>
            <a:xfrm>
              <a:off x="1473200" y="6115050"/>
              <a:ext cx="133350" cy="127000"/>
            </a:xfrm>
            <a:prstGeom prst="donut">
              <a:avLst>
                <a:gd name="adj" fmla="val 94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539875" y="6181725"/>
              <a:ext cx="889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H="1">
            <a:off x="3995936" y="3645024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4"/>
          </p:cNvCxnSpPr>
          <p:nvPr/>
        </p:nvCxnSpPr>
        <p:spPr>
          <a:xfrm flipV="1">
            <a:off x="3442036" y="4714875"/>
            <a:ext cx="272714" cy="70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5936" y="3645024"/>
            <a:ext cx="0" cy="25717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5893" y="2368641"/>
            <a:ext cx="7135" cy="1227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07904" y="429309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65053" y="3886793"/>
            <a:ext cx="106747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Cold box room</a:t>
            </a:r>
            <a:endParaRPr lang="en-US" sz="1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6531" y="2293755"/>
            <a:ext cx="810184" cy="1335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95936" y="3861048"/>
            <a:ext cx="72008" cy="43204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68179" y="4549775"/>
            <a:ext cx="496" cy="169019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89299" y="4483101"/>
            <a:ext cx="254001" cy="14604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786910" y="3655091"/>
            <a:ext cx="0" cy="25717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27446" y="1778284"/>
            <a:ext cx="131469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Underground duct from cold box room to D04 basement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52538" y="2817529"/>
            <a:ext cx="12608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Pipe routing in D04, D02 90 / 100 levels, then vertical rise to D02 150 level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1705320" y="3681596"/>
            <a:ext cx="1260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Hydrogen cryostat room 150 level D02</a:t>
            </a:r>
            <a:endParaRPr lang="en-US" sz="1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901337" y="3415998"/>
            <a:ext cx="1077543" cy="5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24697" y="4072921"/>
            <a:ext cx="490924" cy="501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43882" y="1705359"/>
            <a:ext cx="15980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Cryogenic Helium lines from TMCP to CMS, (2) VJ pipes, DN80/150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289800" y="3860801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Sathu"/>
                <a:cs typeface="Sathu"/>
              </a:rPr>
              <a:t>G02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Sathu"/>
              <a:cs typeface="Sathu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6341534" y="3892413"/>
            <a:ext cx="965200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TMCP Cold box</a:t>
            </a: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7230531" y="2597013"/>
            <a:ext cx="4741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TMCP WCS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marL="630238" indent="-630238"/>
            <a:r>
              <a:rPr lang="en-US" dirty="0" smtClean="0"/>
              <a:t>1.3 </a:t>
            </a:r>
            <a:r>
              <a:rPr lang="en-US" dirty="0" smtClean="0"/>
              <a:t>Integrated Target cryogenic system overview – location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8331" y="3910864"/>
            <a:ext cx="218197" cy="195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100179" y="3575844"/>
            <a:ext cx="3884" cy="302555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103534" y="2963333"/>
            <a:ext cx="211666" cy="6096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7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_10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475"/>
            <a:ext cx="9144000" cy="4647009"/>
          </a:xfrm>
          <a:prstGeom prst="rect">
            <a:avLst/>
          </a:prstGeom>
        </p:spPr>
      </p:pic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6678686" y="2316569"/>
            <a:ext cx="940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CMS</a:t>
            </a:r>
          </a:p>
        </p:txBody>
      </p:sp>
      <p:cxnSp>
        <p:nvCxnSpPr>
          <p:cNvPr id="32" name="Gerade Verbindung mit Pfeil 28"/>
          <p:cNvCxnSpPr/>
          <p:nvPr/>
        </p:nvCxnSpPr>
        <p:spPr>
          <a:xfrm flipH="1">
            <a:off x="6434231" y="6505388"/>
            <a:ext cx="196850" cy="90488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cxnSp>
        <p:nvCxnSpPr>
          <p:cNvPr id="34" name="Gerade Verbindung mit Pfeil 36"/>
          <p:cNvCxnSpPr/>
          <p:nvPr/>
        </p:nvCxnSpPr>
        <p:spPr>
          <a:xfrm flipV="1">
            <a:off x="7462570" y="2167209"/>
            <a:ext cx="400908" cy="2277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45" name="Textfeld 12"/>
          <p:cNvSpPr txBox="1">
            <a:spLocks noChangeArrowheads="1"/>
          </p:cNvSpPr>
          <p:nvPr/>
        </p:nvSpPr>
        <p:spPr bwMode="auto">
          <a:xfrm>
            <a:off x="3492188" y="3701020"/>
            <a:ext cx="16235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He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transfer lines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7" name="Gerade Verbindung mit Pfeil 27"/>
          <p:cNvCxnSpPr/>
          <p:nvPr/>
        </p:nvCxnSpPr>
        <p:spPr>
          <a:xfrm>
            <a:off x="4755157" y="3980433"/>
            <a:ext cx="235165" cy="3135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52" name="Textfeld 12"/>
          <p:cNvSpPr txBox="1">
            <a:spLocks noChangeArrowheads="1"/>
          </p:cNvSpPr>
          <p:nvPr/>
        </p:nvSpPr>
        <p:spPr bwMode="auto">
          <a:xfrm>
            <a:off x="1411353" y="3968614"/>
            <a:ext cx="1032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Cold 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0" y="5927006"/>
            <a:ext cx="9144000" cy="627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1864959" y="5124661"/>
            <a:ext cx="1352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Compressors</a:t>
            </a:r>
          </a:p>
        </p:txBody>
      </p:sp>
      <p:sp>
        <p:nvSpPr>
          <p:cNvPr id="43" name="Textfeld 12"/>
          <p:cNvSpPr txBox="1">
            <a:spLocks noChangeArrowheads="1"/>
          </p:cNvSpPr>
          <p:nvPr/>
        </p:nvSpPr>
        <p:spPr bwMode="auto">
          <a:xfrm>
            <a:off x="757834" y="3398781"/>
            <a:ext cx="940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TMCP</a:t>
            </a:r>
          </a:p>
        </p:txBody>
      </p:sp>
      <p:sp>
        <p:nvSpPr>
          <p:cNvPr id="23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25" name="Bildobjekt 7" descr="ESS-vit-log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59" y="160378"/>
            <a:ext cx="1564628" cy="837077"/>
          </a:xfrm>
          <a:prstGeom prst="rect">
            <a:avLst/>
          </a:prstGeom>
        </p:spPr>
      </p:pic>
      <p:sp>
        <p:nvSpPr>
          <p:cNvPr id="28" name="Textfeld 12"/>
          <p:cNvSpPr txBox="1">
            <a:spLocks noChangeArrowheads="1"/>
          </p:cNvSpPr>
          <p:nvPr/>
        </p:nvSpPr>
        <p:spPr bwMode="auto">
          <a:xfrm>
            <a:off x="516450" y="5531060"/>
            <a:ext cx="807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Buffer</a:t>
            </a:r>
            <a:endParaRPr lang="en-US" sz="1200" b="1" kern="0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tanks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32412" y="2111599"/>
            <a:ext cx="7772209" cy="2848918"/>
            <a:chOff x="332412" y="2111599"/>
            <a:chExt cx="7772209" cy="2848918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253067" y="3937000"/>
              <a:ext cx="6468533" cy="939801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23107" y="4875285"/>
              <a:ext cx="0" cy="85232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71367" y="4253089"/>
              <a:ext cx="20287" cy="39957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5460" y="4649419"/>
              <a:ext cx="383553" cy="277005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75629" y="4223258"/>
              <a:ext cx="178991" cy="17046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49336" y="4217978"/>
              <a:ext cx="73471" cy="6920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1330" y="4287182"/>
              <a:ext cx="0" cy="68186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53721" y="4103934"/>
              <a:ext cx="903479" cy="123586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45197" y="4057055"/>
              <a:ext cx="25570" cy="178988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32412" y="4236044"/>
              <a:ext cx="404861" cy="55400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41235" y="4274397"/>
              <a:ext cx="161946" cy="38355"/>
            </a:xfrm>
            <a:prstGeom prst="line">
              <a:avLst/>
            </a:prstGeom>
            <a:ln w="635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01406" y="3445438"/>
              <a:ext cx="663901" cy="473401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616707" y="3340234"/>
              <a:ext cx="221684" cy="150292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298894" y="3518935"/>
              <a:ext cx="260910" cy="185756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845906" y="3449195"/>
              <a:ext cx="251743" cy="41331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660144" y="3306418"/>
              <a:ext cx="396174" cy="50955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037531" y="2810456"/>
              <a:ext cx="7515" cy="46590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960732" y="2618834"/>
              <a:ext cx="1113830" cy="174944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8078319" y="2111599"/>
              <a:ext cx="26302" cy="514749"/>
            </a:xfrm>
            <a:prstGeom prst="line">
              <a:avLst/>
            </a:prstGeom>
            <a:ln w="63500">
              <a:solidFill>
                <a:srgbClr val="FFFF00">
                  <a:alpha val="5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 rot="20118823">
            <a:off x="299333" y="4813546"/>
            <a:ext cx="963983" cy="1644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4491265">
            <a:off x="1041915" y="4023167"/>
            <a:ext cx="480678" cy="833568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058479">
            <a:off x="1524590" y="4933272"/>
            <a:ext cx="426785" cy="751855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  <a:effectLst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12"/>
          <p:cNvSpPr txBox="1">
            <a:spLocks noChangeArrowheads="1"/>
          </p:cNvSpPr>
          <p:nvPr/>
        </p:nvSpPr>
        <p:spPr bwMode="auto">
          <a:xfrm>
            <a:off x="1655301" y="4203112"/>
            <a:ext cx="647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G02</a:t>
            </a:r>
          </a:p>
        </p:txBody>
      </p:sp>
      <p:sp>
        <p:nvSpPr>
          <p:cNvPr id="68" name="Textfeld 12"/>
          <p:cNvSpPr txBox="1">
            <a:spLocks noChangeArrowheads="1"/>
          </p:cNvSpPr>
          <p:nvPr/>
        </p:nvSpPr>
        <p:spPr bwMode="auto">
          <a:xfrm>
            <a:off x="2222568" y="5295315"/>
            <a:ext cx="647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G04</a:t>
            </a:r>
          </a:p>
        </p:txBody>
      </p:sp>
      <p:sp>
        <p:nvSpPr>
          <p:cNvPr id="69" name="Textfeld 12"/>
          <p:cNvSpPr txBox="1">
            <a:spLocks noChangeArrowheads="1"/>
          </p:cNvSpPr>
          <p:nvPr/>
        </p:nvSpPr>
        <p:spPr bwMode="auto">
          <a:xfrm>
            <a:off x="8200034" y="1781648"/>
            <a:ext cx="647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02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182" y="1891531"/>
            <a:ext cx="1067560" cy="309801"/>
          </a:xfrm>
          <a:prstGeom prst="rect">
            <a:avLst/>
          </a:prstGeom>
        </p:spPr>
      </p:pic>
      <p:pic>
        <p:nvPicPr>
          <p:cNvPr id="71" name="Picture 60" descr="logo_699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67" y="2974042"/>
            <a:ext cx="990180" cy="32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Bildobjekt 7" descr="ESS-vit-log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1" y="2888955"/>
            <a:ext cx="898650" cy="480778"/>
          </a:xfrm>
          <a:prstGeom prst="rect">
            <a:avLst/>
          </a:prstGeom>
          <a:solidFill>
            <a:srgbClr val="0099CC"/>
          </a:solidFill>
        </p:spPr>
      </p:pic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marL="630238" indent="-630238"/>
            <a:r>
              <a:rPr lang="en-US" dirty="0" smtClean="0"/>
              <a:t>1.3 </a:t>
            </a:r>
            <a:r>
              <a:rPr lang="en-US" dirty="0" smtClean="0"/>
              <a:t>Integrated Target cryogenic system overview – isometric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9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  <p:bldP spid="53" grpId="0"/>
      <p:bldP spid="65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10461</TotalTime>
  <Words>1019</Words>
  <Application>Microsoft Macintosh PowerPoint</Application>
  <PresentationFormat>On-screen Show (4:3)</PresentationFormat>
  <Paragraphs>255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 Core Powerpoint</vt:lpstr>
      <vt:lpstr>Cryogenics at the European Spallation Source Target Project Work Unit 12.3.9 Target Moderator Cryoplant (TMCP)</vt:lpstr>
      <vt:lpstr>Outline</vt:lpstr>
      <vt:lpstr>1.1 Target cryogenic system partners</vt:lpstr>
      <vt:lpstr>1.2 Target Cryogenic Systems Overview</vt:lpstr>
      <vt:lpstr>1.2 TMCP system overview –  function and features</vt:lpstr>
      <vt:lpstr>1.2 TMCP system overview –  function and features</vt:lpstr>
      <vt:lpstr>1.2 TMCP system overview – components</vt:lpstr>
      <vt:lpstr>1.3 Integrated Target cryogenic system overview – location</vt:lpstr>
      <vt:lpstr>1.3 Integrated Target cryogenic system overview – isometric</vt:lpstr>
      <vt:lpstr>1.3 TMCP Interfaces</vt:lpstr>
      <vt:lpstr>2.1 TMCP Schedule</vt:lpstr>
      <vt:lpstr>2.2 TMCP reviews</vt:lpstr>
      <vt:lpstr>2.3 TMCP Installation &amp; commissioning</vt:lpstr>
      <vt:lpstr>2.4 TMCP Risks &amp; mitigation</vt:lpstr>
      <vt:lpstr>3.0 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John Jurns</cp:lastModifiedBy>
  <cp:revision>272</cp:revision>
  <dcterms:created xsi:type="dcterms:W3CDTF">2013-10-29T16:05:10Z</dcterms:created>
  <dcterms:modified xsi:type="dcterms:W3CDTF">2017-03-10T15:12:09Z</dcterms:modified>
</cp:coreProperties>
</file>