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584" r:id="rId3"/>
    <p:sldId id="570" r:id="rId4"/>
    <p:sldId id="572" r:id="rId5"/>
    <p:sldId id="571" r:id="rId6"/>
    <p:sldId id="573" r:id="rId7"/>
    <p:sldId id="574" r:id="rId8"/>
    <p:sldId id="575" r:id="rId9"/>
    <p:sldId id="592" r:id="rId10"/>
    <p:sldId id="443" r:id="rId11"/>
    <p:sldId id="586" r:id="rId12"/>
    <p:sldId id="500" r:id="rId13"/>
    <p:sldId id="587" r:id="rId14"/>
    <p:sldId id="516" r:id="rId15"/>
    <p:sldId id="517" r:id="rId16"/>
    <p:sldId id="524" r:id="rId17"/>
    <p:sldId id="526" r:id="rId18"/>
    <p:sldId id="531" r:id="rId19"/>
    <p:sldId id="533" r:id="rId20"/>
    <p:sldId id="532" r:id="rId21"/>
    <p:sldId id="554" r:id="rId22"/>
    <p:sldId id="543" r:id="rId23"/>
    <p:sldId id="588" r:id="rId24"/>
    <p:sldId id="497" r:id="rId25"/>
    <p:sldId id="552" r:id="rId26"/>
    <p:sldId id="553" r:id="rId27"/>
    <p:sldId id="546" r:id="rId28"/>
    <p:sldId id="548" r:id="rId29"/>
    <p:sldId id="569" r:id="rId30"/>
    <p:sldId id="590" r:id="rId31"/>
    <p:sldId id="591" r:id="rId32"/>
    <p:sldId id="578" r:id="rId33"/>
    <p:sldId id="568" r:id="rId34"/>
    <p:sldId id="489" r:id="rId35"/>
    <p:sldId id="565" r:id="rId3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B5913"/>
    <a:srgbClr val="FF8137"/>
    <a:srgbClr val="00B050"/>
    <a:srgbClr val="D0D8E8"/>
    <a:srgbClr val="D11C27"/>
    <a:srgbClr val="B9201E"/>
    <a:srgbClr val="2E9BE3"/>
    <a:srgbClr val="DC3DFF"/>
    <a:srgbClr val="FFF2AB"/>
    <a:srgbClr val="9D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411" autoAdjust="0"/>
    <p:restoredTop sz="90491" autoAdjust="0"/>
  </p:normalViewPr>
  <p:slideViewPr>
    <p:cSldViewPr>
      <p:cViewPr>
        <p:scale>
          <a:sx n="100" d="100"/>
          <a:sy n="100" d="100"/>
        </p:scale>
        <p:origin x="248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44"/>
    </p:cViewPr>
  </p:sorterViewPr>
  <p:notesViewPr>
    <p:cSldViewPr snapToGrid="0" snapToObjects="1">
      <p:cViewPr varScale="1">
        <p:scale>
          <a:sx n="72" d="100"/>
          <a:sy n="72" d="100"/>
        </p:scale>
        <p:origin x="-22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2017-04-03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Made font bigger in the three side boxes and in the dose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9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Made font bigger in the bottom box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8594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Made font bigger which</a:t>
            </a:r>
            <a:r>
              <a:rPr lang="en-US" baseline="0" dirty="0" smtClean="0"/>
              <a:t> required making the boxes bigger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003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Made</a:t>
            </a:r>
            <a:r>
              <a:rPr lang="en-US" baseline="0" dirty="0" smtClean="0"/>
              <a:t> text in boxes at the bottom bigger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4961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Made text box font bigger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1614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Made the font as</a:t>
            </a:r>
            <a:r>
              <a:rPr lang="en-US" baseline="0" dirty="0" smtClean="0"/>
              <a:t> big as possible in the table and shortened some RSF descriptions to 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8135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SF for normal ops</a:t>
            </a:r>
          </a:p>
          <a:p>
            <a:r>
              <a:rPr lang="en-US" dirty="0" smtClean="0"/>
              <a:t>Events – unmitigated consequences</a:t>
            </a:r>
          </a:p>
          <a:p>
            <a:r>
              <a:rPr lang="en-US" dirty="0" smtClean="0"/>
              <a:t>Additional safety functions – mitigated consequences</a:t>
            </a:r>
          </a:p>
          <a:p>
            <a:r>
              <a:rPr lang="en-US" dirty="0" smtClean="0"/>
              <a:t>Why no need for </a:t>
            </a:r>
            <a:r>
              <a:rPr lang="en-US" dirty="0" err="1" smtClean="0"/>
              <a:t>DiD</a:t>
            </a:r>
            <a:r>
              <a:rPr lang="en-US" dirty="0" smtClean="0"/>
              <a:t> level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5083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2633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2017-04-03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10" y="260660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2017-04-03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10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2017-04-03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5" y="260660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2017-04-03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8" y="1955805"/>
            <a:ext cx="4766944" cy="3780620"/>
          </a:xfrm>
        </p:spPr>
        <p:txBody>
          <a:bodyPr lIns="0" tIns="0" rIns="0" bIns="0">
            <a:noAutofit/>
          </a:bodyPr>
          <a:lstStyle>
            <a:lvl1pPr marL="395373" marR="0" indent="-341579" algn="l" defTabSz="45544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5512" marR="0" indent="-233109" algn="l" defTabSz="455442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262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12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2017-04-03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image" Target="../media/image10.jpeg"/><Relationship Id="rId9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Safety Functions Identified via Accident Analyses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19064"/>
          </a:xfrm>
        </p:spPr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Francois Javier, Linda R. </a:t>
            </a:r>
            <a:r>
              <a:rPr lang="sv-SE" sz="2000" dirty="0" err="1" smtClean="0">
                <a:solidFill>
                  <a:schemeClr val="bg1"/>
                </a:solidFill>
              </a:rPr>
              <a:t>Coney</a:t>
            </a:r>
            <a:r>
              <a:rPr lang="sv-SE" sz="2000" dirty="0" smtClean="0">
                <a:solidFill>
                  <a:schemeClr val="bg1"/>
                </a:solidFill>
              </a:rPr>
              <a:t>, Per Nilsson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European Spallation Source (ESS)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hlinkClick r:id="rId2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2064" y="161261"/>
            <a:ext cx="73551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u="sng" dirty="0" smtClean="0"/>
              <a:t>STEP 2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dirty="0" smtClean="0"/>
              <a:t>Accident Analyses</a:t>
            </a:r>
            <a:br>
              <a:rPr lang="en-GB" dirty="0" smtClean="0"/>
            </a:br>
            <a:r>
              <a:rPr lang="en-GB" dirty="0" smtClean="0"/>
              <a:t>Bounding Events for Operations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79731" y="1771600"/>
            <a:ext cx="4136285" cy="518579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E9BE3"/>
                </a:solidFill>
              </a:rPr>
              <a:t>Target wheel rotation </a:t>
            </a:r>
            <a:r>
              <a:rPr lang="en-US" dirty="0">
                <a:solidFill>
                  <a:srgbClr val="2E9BE3"/>
                </a:solidFill>
              </a:rPr>
              <a:t>stop during beam </a:t>
            </a:r>
            <a:r>
              <a:rPr lang="en-US" dirty="0" smtClean="0">
                <a:solidFill>
                  <a:srgbClr val="2E9BE3"/>
                </a:solidFill>
              </a:rPr>
              <a:t>on</a:t>
            </a:r>
            <a:endParaRPr lang="en-US" dirty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Beam Event: Focused </a:t>
            </a:r>
            <a:r>
              <a:rPr lang="en-US" dirty="0" smtClean="0">
                <a:solidFill>
                  <a:srgbClr val="2E9BE3"/>
                </a:solidFill>
              </a:rPr>
              <a:t>&amp; non</a:t>
            </a:r>
            <a:r>
              <a:rPr lang="en-US" dirty="0">
                <a:solidFill>
                  <a:srgbClr val="2E9BE3"/>
                </a:solidFill>
              </a:rPr>
              <a:t>-</a:t>
            </a:r>
            <a:r>
              <a:rPr lang="en-US" dirty="0" err="1">
                <a:solidFill>
                  <a:srgbClr val="2E9BE3"/>
                </a:solidFill>
              </a:rPr>
              <a:t>rastered</a:t>
            </a:r>
            <a:r>
              <a:rPr lang="en-US" dirty="0">
                <a:solidFill>
                  <a:srgbClr val="2E9BE3"/>
                </a:solidFill>
              </a:rPr>
              <a:t> </a:t>
            </a:r>
            <a:r>
              <a:rPr lang="en-US" dirty="0" smtClean="0">
                <a:solidFill>
                  <a:srgbClr val="2E9BE3"/>
                </a:solidFill>
              </a:rPr>
              <a:t>beam</a:t>
            </a:r>
            <a:endParaRPr lang="en-US" dirty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</a:t>
            </a:r>
            <a:r>
              <a:rPr lang="en-US" dirty="0" smtClean="0">
                <a:solidFill>
                  <a:srgbClr val="2E9BE3"/>
                </a:solidFill>
              </a:rPr>
              <a:t>target </a:t>
            </a:r>
            <a:r>
              <a:rPr lang="en-US" dirty="0">
                <a:solidFill>
                  <a:srgbClr val="2E9BE3"/>
                </a:solidFill>
              </a:rPr>
              <a:t>wheel cooling during beam on </a:t>
            </a:r>
            <a:endParaRPr lang="en-US" dirty="0" smtClean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E9BE3"/>
                </a:solidFill>
              </a:rPr>
              <a:t>Leakage </a:t>
            </a:r>
            <a:r>
              <a:rPr lang="en-US" dirty="0">
                <a:solidFill>
                  <a:srgbClr val="2E9BE3"/>
                </a:solidFill>
              </a:rPr>
              <a:t>from </a:t>
            </a:r>
            <a:r>
              <a:rPr lang="en-US" dirty="0" smtClean="0">
                <a:solidFill>
                  <a:srgbClr val="2E9BE3"/>
                </a:solidFill>
              </a:rPr>
              <a:t>target </a:t>
            </a:r>
            <a:r>
              <a:rPr lang="en-US" dirty="0">
                <a:solidFill>
                  <a:srgbClr val="2E9BE3"/>
                </a:solidFill>
              </a:rPr>
              <a:t>c</a:t>
            </a:r>
            <a:r>
              <a:rPr lang="en-US" dirty="0" smtClean="0">
                <a:solidFill>
                  <a:srgbClr val="2E9BE3"/>
                </a:solidFill>
              </a:rPr>
              <a:t>ooling </a:t>
            </a:r>
            <a:r>
              <a:rPr lang="en-US" dirty="0">
                <a:solidFill>
                  <a:srgbClr val="2E9BE3"/>
                </a:solidFill>
              </a:rPr>
              <a:t>circuit into </a:t>
            </a:r>
            <a:r>
              <a:rPr lang="en-US" dirty="0" smtClean="0">
                <a:solidFill>
                  <a:srgbClr val="2E9BE3"/>
                </a:solidFill>
              </a:rPr>
              <a:t>monolith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E9BE3"/>
                </a:solidFill>
              </a:rPr>
              <a:t>Global bypass or local blockage of wheel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E9BE3"/>
                </a:solidFill>
              </a:rPr>
              <a:t>Increased radiation level in target helium cooling system </a:t>
            </a:r>
            <a:endParaRPr lang="en-US" dirty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E9BE3"/>
                </a:solidFill>
              </a:rPr>
              <a:t>Leakage between target He cooling system &amp; intermediate water system</a:t>
            </a:r>
            <a:endParaRPr lang="en-US" dirty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confinement in </a:t>
            </a:r>
            <a:r>
              <a:rPr lang="en-US" dirty="0" smtClean="0">
                <a:solidFill>
                  <a:srgbClr val="2E9BE3"/>
                </a:solidFill>
              </a:rPr>
              <a:t>target </a:t>
            </a:r>
            <a:r>
              <a:rPr lang="en-US" dirty="0">
                <a:solidFill>
                  <a:srgbClr val="2E9BE3"/>
                </a:solidFill>
              </a:rPr>
              <a:t>He system – release into </a:t>
            </a:r>
            <a:r>
              <a:rPr lang="en-US" dirty="0" smtClean="0">
                <a:solidFill>
                  <a:srgbClr val="2E9BE3"/>
                </a:solidFill>
              </a:rPr>
              <a:t>utility </a:t>
            </a:r>
            <a:r>
              <a:rPr lang="en-US" dirty="0">
                <a:solidFill>
                  <a:srgbClr val="2E9BE3"/>
                </a:solidFill>
              </a:rPr>
              <a:t>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E9BE3"/>
                </a:solidFill>
              </a:rPr>
              <a:t>Moderator hydrogen combustion</a:t>
            </a:r>
            <a:endParaRPr lang="en-US" dirty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Water leakage in monolith </a:t>
            </a:r>
            <a:endParaRPr lang="en-US" dirty="0" smtClean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E9BE3"/>
                </a:solidFill>
              </a:rPr>
              <a:t>Water </a:t>
            </a:r>
            <a:r>
              <a:rPr lang="en-US" dirty="0">
                <a:solidFill>
                  <a:srgbClr val="2E9BE3"/>
                </a:solidFill>
              </a:rPr>
              <a:t>leakage </a:t>
            </a:r>
            <a:r>
              <a:rPr lang="en-US" dirty="0" smtClean="0">
                <a:solidFill>
                  <a:srgbClr val="2E9BE3"/>
                </a:solidFill>
              </a:rPr>
              <a:t>in </a:t>
            </a:r>
            <a:r>
              <a:rPr lang="en-US" dirty="0">
                <a:solidFill>
                  <a:srgbClr val="2E9BE3"/>
                </a:solidFill>
              </a:rPr>
              <a:t>connection cell and utility </a:t>
            </a:r>
            <a:r>
              <a:rPr lang="en-US" dirty="0" smtClean="0">
                <a:solidFill>
                  <a:srgbClr val="2E9BE3"/>
                </a:solidFill>
              </a:rPr>
              <a:t>rooms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NBG/</a:t>
            </a:r>
            <a:r>
              <a:rPr lang="en-US" dirty="0" smtClean="0">
                <a:solidFill>
                  <a:srgbClr val="2E9BE3"/>
                </a:solidFill>
              </a:rPr>
              <a:t>Chopper failure – projectile effect on monolith </a:t>
            </a:r>
            <a:r>
              <a:rPr lang="en-US" dirty="0">
                <a:solidFill>
                  <a:srgbClr val="2E9BE3"/>
                </a:solidFill>
              </a:rPr>
              <a:t>system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 smtClean="0">
                <a:solidFill>
                  <a:srgbClr val="2E9BE3"/>
                </a:solidFill>
              </a:rPr>
              <a:t>High power beam on beam dump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Earthquake </a:t>
            </a:r>
            <a:r>
              <a:rPr lang="en-US" dirty="0" smtClean="0">
                <a:solidFill>
                  <a:srgbClr val="2E9BE3"/>
                </a:solidFill>
              </a:rPr>
              <a:t>scenario – monolith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US" dirty="0" smtClean="0">
                <a:solidFill>
                  <a:srgbClr val="2E9BE3"/>
                </a:solidFill>
              </a:rPr>
              <a:t>Fire in He purification getters</a:t>
            </a:r>
            <a:endParaRPr lang="en-US" dirty="0">
              <a:solidFill>
                <a:srgbClr val="2E9BE3"/>
              </a:solidFill>
            </a:endParaRP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25890" y="1772816"/>
            <a:ext cx="3966592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 smtClean="0">
                <a:solidFill>
                  <a:srgbClr val="2E9BE3"/>
                </a:solidFill>
              </a:rPr>
              <a:t>Active Cells: Worker inside maintenance </a:t>
            </a:r>
            <a:r>
              <a:rPr lang="en-US" dirty="0">
                <a:solidFill>
                  <a:srgbClr val="2E9BE3"/>
                </a:solidFill>
              </a:rPr>
              <a:t>cell when </a:t>
            </a:r>
            <a:r>
              <a:rPr lang="en-US" dirty="0" err="1" smtClean="0">
                <a:solidFill>
                  <a:srgbClr val="2E9BE3"/>
                </a:solidFill>
              </a:rPr>
              <a:t>intrabay</a:t>
            </a:r>
            <a:r>
              <a:rPr lang="en-US" dirty="0" smtClean="0">
                <a:solidFill>
                  <a:srgbClr val="2E9BE3"/>
                </a:solidFill>
              </a:rPr>
              <a:t> door opens</a:t>
            </a:r>
            <a:endParaRPr lang="en-US" dirty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 startAt="15"/>
            </a:pPr>
            <a:r>
              <a:rPr lang="en-US" dirty="0" smtClean="0">
                <a:solidFill>
                  <a:srgbClr val="2E9BE3"/>
                </a:solidFill>
              </a:rPr>
              <a:t>Active Cells: Worker exposed to worst case inventory in process </a:t>
            </a:r>
            <a:r>
              <a:rPr lang="en-US" dirty="0">
                <a:solidFill>
                  <a:srgbClr val="2E9BE3"/>
                </a:solidFill>
              </a:rPr>
              <a:t>cell </a:t>
            </a:r>
            <a:endParaRPr lang="en-US" dirty="0" smtClean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 startAt="15"/>
            </a:pPr>
            <a:r>
              <a:rPr lang="en-US" dirty="0" smtClean="0">
                <a:solidFill>
                  <a:srgbClr val="2E9BE3"/>
                </a:solidFill>
              </a:rPr>
              <a:t>Active </a:t>
            </a:r>
            <a:r>
              <a:rPr lang="en-US" dirty="0">
                <a:solidFill>
                  <a:srgbClr val="2E9BE3"/>
                </a:solidFill>
              </a:rPr>
              <a:t>Cells: </a:t>
            </a:r>
            <a:r>
              <a:rPr lang="en-US" dirty="0" smtClean="0">
                <a:solidFill>
                  <a:srgbClr val="2E9BE3"/>
                </a:solidFill>
              </a:rPr>
              <a:t>Worker exposed to </a:t>
            </a:r>
            <a:r>
              <a:rPr lang="en-US" dirty="0">
                <a:solidFill>
                  <a:srgbClr val="2E9BE3"/>
                </a:solidFill>
              </a:rPr>
              <a:t>worst case </a:t>
            </a:r>
            <a:r>
              <a:rPr lang="en-US" dirty="0" smtClean="0">
                <a:solidFill>
                  <a:srgbClr val="2E9BE3"/>
                </a:solidFill>
              </a:rPr>
              <a:t>inventory in maintenance cell</a:t>
            </a:r>
            <a:endParaRPr lang="en-US" dirty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 startAt="15"/>
            </a:pPr>
            <a:r>
              <a:rPr lang="en-US" dirty="0" smtClean="0">
                <a:solidFill>
                  <a:srgbClr val="2E9BE3"/>
                </a:solidFill>
              </a:rPr>
              <a:t>Active Cells: Loss of HVAC (</a:t>
            </a:r>
            <a:r>
              <a:rPr lang="en-US" dirty="0">
                <a:solidFill>
                  <a:srgbClr val="2E9BE3"/>
                </a:solidFill>
              </a:rPr>
              <a:t>l</a:t>
            </a:r>
            <a:r>
              <a:rPr lang="en-US" dirty="0" smtClean="0">
                <a:solidFill>
                  <a:srgbClr val="2E9BE3"/>
                </a:solidFill>
              </a:rPr>
              <a:t>oss </a:t>
            </a:r>
            <a:r>
              <a:rPr lang="en-US" dirty="0">
                <a:solidFill>
                  <a:srgbClr val="2E9BE3"/>
                </a:solidFill>
              </a:rPr>
              <a:t>of dynamic </a:t>
            </a:r>
            <a:r>
              <a:rPr lang="en-US" dirty="0" smtClean="0">
                <a:solidFill>
                  <a:srgbClr val="2E9BE3"/>
                </a:solidFill>
              </a:rPr>
              <a:t>confinement)</a:t>
            </a:r>
            <a:endParaRPr lang="en-US" dirty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</a:t>
            </a:r>
            <a:r>
              <a:rPr lang="en-US" dirty="0" smtClean="0">
                <a:solidFill>
                  <a:srgbClr val="2E9BE3"/>
                </a:solidFill>
              </a:rPr>
              <a:t>Loss </a:t>
            </a:r>
            <a:r>
              <a:rPr lang="en-US" dirty="0">
                <a:solidFill>
                  <a:srgbClr val="2E9BE3"/>
                </a:solidFill>
              </a:rPr>
              <a:t>of confinement </a:t>
            </a:r>
            <a:r>
              <a:rPr lang="en-US" dirty="0" smtClean="0">
                <a:solidFill>
                  <a:srgbClr val="2E9BE3"/>
                </a:solidFill>
              </a:rPr>
              <a:t>– </a:t>
            </a:r>
            <a:r>
              <a:rPr lang="en-US" dirty="0">
                <a:solidFill>
                  <a:srgbClr val="2E9BE3"/>
                </a:solidFill>
              </a:rPr>
              <a:t>open </a:t>
            </a:r>
            <a:r>
              <a:rPr lang="en-US" dirty="0" smtClean="0">
                <a:solidFill>
                  <a:srgbClr val="2E9BE3"/>
                </a:solidFill>
              </a:rPr>
              <a:t>doors/hatches</a:t>
            </a:r>
            <a:endParaRPr lang="en-US" dirty="0">
              <a:solidFill>
                <a:srgbClr val="2E9BE3"/>
              </a:solidFill>
            </a:endParaRP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</a:t>
            </a:r>
            <a:r>
              <a:rPr lang="en-US" dirty="0" smtClean="0">
                <a:solidFill>
                  <a:srgbClr val="2E9BE3"/>
                </a:solidFill>
              </a:rPr>
              <a:t>Fire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 smtClean="0">
                <a:solidFill>
                  <a:srgbClr val="2E9BE3"/>
                </a:solidFill>
              </a:rPr>
              <a:t>Active </a:t>
            </a:r>
            <a:r>
              <a:rPr lang="en-US" dirty="0">
                <a:solidFill>
                  <a:srgbClr val="2E9BE3"/>
                </a:solidFill>
              </a:rPr>
              <a:t>Cells: </a:t>
            </a:r>
            <a:r>
              <a:rPr lang="en-US" dirty="0" smtClean="0">
                <a:solidFill>
                  <a:srgbClr val="2E9BE3"/>
                </a:solidFill>
              </a:rPr>
              <a:t>Earthquake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5552370" y="1412776"/>
            <a:ext cx="26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Active Cells Facility Events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302044" y="1800200"/>
            <a:ext cx="360040" cy="2592288"/>
          </a:xfrm>
          <a:prstGeom prst="lef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94825" y="2891570"/>
            <a:ext cx="208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Target  &amp;     He Cooling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9632" y="1412776"/>
            <a:ext cx="3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Monolith/Utility </a:t>
            </a:r>
            <a:r>
              <a:rPr lang="en-US" b="1" dirty="0">
                <a:solidFill>
                  <a:srgbClr val="000090"/>
                </a:solidFill>
              </a:rPr>
              <a:t>B</a:t>
            </a:r>
            <a:r>
              <a:rPr lang="en-US" b="1" dirty="0" smtClean="0">
                <a:solidFill>
                  <a:srgbClr val="000090"/>
                </a:solidFill>
              </a:rPr>
              <a:t>lock Events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4913873"/>
            <a:ext cx="3816424" cy="132343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90"/>
                </a:solidFill>
              </a:rPr>
              <a:t>350 </a:t>
            </a:r>
            <a:r>
              <a:rPr lang="en-US" sz="1600" i="1" dirty="0">
                <a:solidFill>
                  <a:srgbClr val="000090"/>
                </a:solidFill>
              </a:rPr>
              <a:t>Top Events from qualitative </a:t>
            </a:r>
            <a:r>
              <a:rPr lang="en-US" sz="1600" i="1" dirty="0" smtClean="0">
                <a:solidFill>
                  <a:srgbClr val="000090"/>
                </a:solidFill>
              </a:rPr>
              <a:t>HAs</a:t>
            </a:r>
            <a:endParaRPr lang="en-US" sz="1600" i="1" dirty="0">
              <a:solidFill>
                <a:srgbClr val="7F7F7F"/>
              </a:solidFill>
            </a:endParaRPr>
          </a:p>
          <a:p>
            <a:r>
              <a:rPr lang="en-US" sz="1600" dirty="0" smtClean="0">
                <a:solidFill>
                  <a:srgbClr val="2E9BE3"/>
                </a:solidFill>
              </a:rPr>
              <a:t>- At </a:t>
            </a:r>
            <a:r>
              <a:rPr lang="en-US" sz="1600" dirty="0">
                <a:solidFill>
                  <a:srgbClr val="2E9BE3"/>
                </a:solidFill>
              </a:rPr>
              <a:t>least one event from each of the major types identified in HA</a:t>
            </a:r>
          </a:p>
          <a:p>
            <a:r>
              <a:rPr lang="en-US" sz="1600" dirty="0" smtClean="0">
                <a:solidFill>
                  <a:srgbClr val="2E9BE3"/>
                </a:solidFill>
              </a:rPr>
              <a:t>- If </a:t>
            </a:r>
            <a:r>
              <a:rPr lang="en-US" sz="1600" dirty="0">
                <a:solidFill>
                  <a:srgbClr val="2E9BE3"/>
                </a:solidFill>
              </a:rPr>
              <a:t>prevented or mitigated, the group does not require additional safety </a:t>
            </a:r>
            <a:r>
              <a:rPr lang="en-US" sz="1600" dirty="0" smtClean="0">
                <a:solidFill>
                  <a:srgbClr val="2E9BE3"/>
                </a:solidFill>
              </a:rPr>
              <a:t>functions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8635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412776"/>
            <a:ext cx="8507288" cy="51845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Describe system &amp; event evolution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Calculate effect on local &amp; neighboring systems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Quantitatively determine probability for occurrence (H2,H3,H4,H5)</a:t>
            </a:r>
          </a:p>
          <a:p>
            <a:pPr marL="1371600" lvl="3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Identify inventory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Determine amount of </a:t>
            </a:r>
            <a:r>
              <a:rPr lang="en-US" dirty="0" smtClean="0">
                <a:solidFill>
                  <a:schemeClr val="tx1"/>
                </a:solidFill>
              </a:rPr>
              <a:t>material </a:t>
            </a:r>
            <a:r>
              <a:rPr lang="en-US" dirty="0">
                <a:solidFill>
                  <a:schemeClr val="tx1"/>
                </a:solidFill>
              </a:rPr>
              <a:t>released during </a:t>
            </a:r>
            <a:r>
              <a:rPr lang="en-US" dirty="0" smtClean="0">
                <a:solidFill>
                  <a:schemeClr val="tx1"/>
                </a:solidFill>
              </a:rPr>
              <a:t>accident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Source term = MAR</a:t>
            </a:r>
            <a:r>
              <a:rPr lang="en-US" baseline="-25000" dirty="0">
                <a:solidFill>
                  <a:schemeClr val="tx1"/>
                </a:solidFill>
              </a:rPr>
              <a:t>(material at risk)</a:t>
            </a:r>
            <a:r>
              <a:rPr lang="en-US" dirty="0">
                <a:solidFill>
                  <a:schemeClr val="tx1"/>
                </a:solidFill>
              </a:rPr>
              <a:t>* DR </a:t>
            </a:r>
            <a:r>
              <a:rPr lang="en-US" baseline="-25000" dirty="0">
                <a:solidFill>
                  <a:schemeClr val="tx1"/>
                </a:solidFill>
              </a:rPr>
              <a:t>(damage ratio)</a:t>
            </a:r>
            <a:r>
              <a:rPr lang="en-US" dirty="0">
                <a:solidFill>
                  <a:schemeClr val="tx1"/>
                </a:solidFill>
              </a:rPr>
              <a:t>* ARF</a:t>
            </a:r>
            <a:r>
              <a:rPr lang="en-US" baseline="-25000" dirty="0">
                <a:solidFill>
                  <a:schemeClr val="tx1"/>
                </a:solidFill>
              </a:rPr>
              <a:t>(airborne release fraction</a:t>
            </a:r>
            <a:r>
              <a:rPr lang="en-US" baseline="-25000" dirty="0" smtClean="0">
                <a:solidFill>
                  <a:schemeClr val="tx1"/>
                </a:solidFill>
              </a:rPr>
              <a:t>)</a:t>
            </a:r>
          </a:p>
          <a:p>
            <a:pPr lvl="3"/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Identify all leak </a:t>
            </a:r>
            <a:r>
              <a:rPr lang="en-US" dirty="0" smtClean="0">
                <a:solidFill>
                  <a:srgbClr val="000090"/>
                </a:solidFill>
              </a:rPr>
              <a:t>paths &amp; point of emission for released material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Identify </a:t>
            </a:r>
            <a:r>
              <a:rPr lang="en-US" dirty="0">
                <a:solidFill>
                  <a:schemeClr val="tx1"/>
                </a:solidFill>
              </a:rPr>
              <a:t>flow </a:t>
            </a:r>
            <a:r>
              <a:rPr lang="en-US" dirty="0" smtClean="0">
                <a:solidFill>
                  <a:schemeClr val="tx1"/>
                </a:solidFill>
              </a:rPr>
              <a:t>rates and areas with risk of dose to workers </a:t>
            </a:r>
            <a:r>
              <a:rPr lang="en-US" dirty="0">
                <a:solidFill>
                  <a:schemeClr val="tx1"/>
                </a:solidFill>
              </a:rPr>
              <a:t>along leak </a:t>
            </a:r>
            <a:r>
              <a:rPr lang="en-US" dirty="0" smtClean="0">
                <a:solidFill>
                  <a:schemeClr val="tx1"/>
                </a:solidFill>
              </a:rPr>
              <a:t>path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Emission at 10 m or 45 m (default unmitigated 10 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520" y="130535"/>
            <a:ext cx="7416824" cy="994209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STEP 2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Accident Analyses: quantitative assessment Evaluate unmitigated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9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30535"/>
            <a:ext cx="7416824" cy="994209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STEP 2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Accident Analyses: quantitative assessment</a:t>
            </a:r>
            <a:br>
              <a:rPr lang="en-US" dirty="0" smtClean="0"/>
            </a:br>
            <a:r>
              <a:rPr lang="en-US" dirty="0" smtClean="0"/>
              <a:t>Evaluate unmitigated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412776"/>
            <a:ext cx="8507286" cy="525658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Calculate dose consequence to worker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Consider inhalation (ex. Helium release), prompt dose (ex. wheel in ACF)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Apply conservative assumptions for dose calculations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HVAC assumed not to function when calculating worker dose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Worker exposure time = 4h</a:t>
            </a:r>
          </a:p>
          <a:p>
            <a:pPr lvl="3"/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Calculate </a:t>
            </a:r>
            <a:r>
              <a:rPr lang="en-US" dirty="0">
                <a:solidFill>
                  <a:srgbClr val="000090"/>
                </a:solidFill>
              </a:rPr>
              <a:t>dose consequence to </a:t>
            </a:r>
            <a:r>
              <a:rPr lang="en-US" dirty="0" smtClean="0">
                <a:solidFill>
                  <a:srgbClr val="000090"/>
                </a:solidFill>
              </a:rPr>
              <a:t>public </a:t>
            </a:r>
            <a:r>
              <a:rPr lang="en-US" dirty="0">
                <a:solidFill>
                  <a:srgbClr val="000090"/>
                </a:solidFill>
              </a:rPr>
              <a:t>reference </a:t>
            </a:r>
            <a:r>
              <a:rPr lang="en-US" dirty="0" smtClean="0">
                <a:solidFill>
                  <a:srgbClr val="000090"/>
                </a:solidFill>
              </a:rPr>
              <a:t>person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Apply point of emission (10m or 45m)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Duration based on release &amp; flow rates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Apply conservative assumptions for dose calculations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Most direct leak path &amp; operational HVAC – increases emission rate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Apply “worst case” weather conditions</a:t>
            </a:r>
          </a:p>
          <a:p>
            <a:pPr lvl="3"/>
            <a:endParaRPr lang="en-US" dirty="0" smtClean="0">
              <a:solidFill>
                <a:schemeClr val="tx1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90"/>
                </a:solidFill>
              </a:rPr>
              <a:t>Risk ranking for unmitigated event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Compare </a:t>
            </a:r>
            <a:r>
              <a:rPr lang="en-US" dirty="0">
                <a:solidFill>
                  <a:schemeClr val="tx1"/>
                </a:solidFill>
              </a:rPr>
              <a:t>to GSO </a:t>
            </a:r>
            <a:r>
              <a:rPr lang="en-US" dirty="0" smtClean="0">
                <a:solidFill>
                  <a:schemeClr val="tx1"/>
                </a:solidFill>
              </a:rPr>
              <a:t>&amp; identify </a:t>
            </a:r>
            <a:r>
              <a:rPr lang="en-US" dirty="0">
                <a:solidFill>
                  <a:schemeClr val="tx1"/>
                </a:solidFill>
              </a:rPr>
              <a:t>need for provisions </a:t>
            </a:r>
            <a:r>
              <a:rPr lang="en-US" dirty="0" smtClean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chemeClr val="tx1"/>
                </a:solidFill>
              </a:rPr>
              <a:t>prevent and/or mitigate event</a:t>
            </a:r>
          </a:p>
          <a:p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87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2E9BE3"/>
                </a:solidFill>
              </a:rPr>
              <a:t>Intro</a:t>
            </a:r>
          </a:p>
          <a:p>
            <a:pPr lvl="1"/>
            <a:r>
              <a:rPr lang="en-US" dirty="0" smtClean="0"/>
              <a:t>SSM perspective concerning safety functions and </a:t>
            </a:r>
            <a:r>
              <a:rPr lang="en-US" dirty="0" err="1" smtClean="0"/>
              <a:t>defence</a:t>
            </a:r>
            <a:r>
              <a:rPr lang="en-US" dirty="0" smtClean="0"/>
              <a:t> in depth</a:t>
            </a:r>
          </a:p>
          <a:p>
            <a:pPr lvl="1"/>
            <a:r>
              <a:rPr lang="en-US" dirty="0" smtClean="0"/>
              <a:t>ESS process for radiation safety analysis an safety functions identification</a:t>
            </a:r>
          </a:p>
          <a:p>
            <a:pPr lvl="1"/>
            <a:r>
              <a:rPr lang="en-US" dirty="0" smtClean="0"/>
              <a:t>Hazard Analysis &amp; Accident Analysis Procedure</a:t>
            </a:r>
          </a:p>
          <a:p>
            <a:pPr marL="1371600" lvl="3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660066"/>
                </a:solidFill>
              </a:rPr>
              <a:t>Accident Analyses Results</a:t>
            </a:r>
          </a:p>
          <a:p>
            <a:pPr lvl="1"/>
            <a:r>
              <a:rPr lang="en-US" dirty="0" smtClean="0"/>
              <a:t>Monolith</a:t>
            </a:r>
          </a:p>
          <a:p>
            <a:pPr lvl="1"/>
            <a:r>
              <a:rPr lang="en-US" dirty="0" smtClean="0"/>
              <a:t>Utility block</a:t>
            </a:r>
          </a:p>
          <a:p>
            <a:pPr lvl="1"/>
            <a:r>
              <a:rPr lang="en-US" dirty="0" smtClean="0">
                <a:solidFill>
                  <a:schemeClr val="accent4"/>
                </a:solidFill>
              </a:rPr>
              <a:t>Active Cells Facility</a:t>
            </a:r>
          </a:p>
          <a:p>
            <a:pPr lvl="3"/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2E9BE3"/>
                </a:solidFill>
              </a:rPr>
              <a:t>Safety Function identification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Safety SSC selection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Defense in Depth analysis</a:t>
            </a:r>
          </a:p>
          <a:p>
            <a:pPr lvl="3"/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2E9BE3"/>
                </a:solidFill>
              </a:rPr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14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287" y="1700808"/>
            <a:ext cx="4394201" cy="43204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Results from Monolith Events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51520" y="1600206"/>
            <a:ext cx="4320480" cy="26208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2E9BE3"/>
                </a:solidFill>
              </a:rPr>
              <a:t>Wheel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Stops rotating (AA1)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Beam as aggressor (AA2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Loses cooling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AA4 – leak in monolith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AA3 </a:t>
            </a:r>
            <a:r>
              <a:rPr lang="en-US" dirty="0">
                <a:solidFill>
                  <a:schemeClr val="tx1"/>
                </a:solidFill>
              </a:rPr>
              <a:t>– fail HEX, </a:t>
            </a:r>
            <a:r>
              <a:rPr lang="en-US" dirty="0" err="1">
                <a:solidFill>
                  <a:schemeClr val="tx1"/>
                </a:solidFill>
              </a:rPr>
              <a:t>int</a:t>
            </a:r>
            <a:r>
              <a:rPr lang="en-US" dirty="0">
                <a:solidFill>
                  <a:schemeClr val="tx1"/>
                </a:solidFill>
              </a:rPr>
              <a:t>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0 system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AA3 – loss flow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AA5 </a:t>
            </a:r>
            <a:r>
              <a:rPr lang="en-US" dirty="0">
                <a:solidFill>
                  <a:schemeClr val="tx1"/>
                </a:solidFill>
              </a:rPr>
              <a:t>– </a:t>
            </a:r>
            <a:r>
              <a:rPr lang="en-US" dirty="0" smtClean="0">
                <a:solidFill>
                  <a:schemeClr val="tx1"/>
                </a:solidFill>
              </a:rPr>
              <a:t>blockage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16216" y="638132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240" y="1700808"/>
            <a:ext cx="1231900" cy="38109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52383" y="1484784"/>
            <a:ext cx="1384113" cy="830997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H2 event</a:t>
            </a:r>
          </a:p>
          <a:p>
            <a:r>
              <a:rPr lang="en-US" sz="1600" dirty="0" smtClean="0"/>
              <a:t>Worker 4 h</a:t>
            </a:r>
          </a:p>
          <a:p>
            <a:r>
              <a:rPr lang="en-US" sz="1600" dirty="0" smtClean="0"/>
              <a:t>Emission 10 m</a:t>
            </a:r>
          </a:p>
        </p:txBody>
      </p:sp>
      <p:pic>
        <p:nvPicPr>
          <p:cNvPr id="11" name="Picture 10" descr="AA4_materia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861048"/>
            <a:ext cx="4320480" cy="778933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79512" y="4377878"/>
            <a:ext cx="4320480" cy="923330"/>
          </a:xfrm>
          <a:prstGeom prst="rect">
            <a:avLst/>
          </a:prstGeom>
          <a:solidFill>
            <a:srgbClr val="0080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Limited increase in temperature </a:t>
            </a:r>
          </a:p>
          <a:p>
            <a:pPr algn="ctr"/>
            <a:r>
              <a:rPr lang="en-US" dirty="0" smtClean="0"/>
              <a:t>– no damage to shroud</a:t>
            </a:r>
          </a:p>
          <a:p>
            <a:pPr algn="ctr"/>
            <a:r>
              <a:rPr lang="en-US" dirty="0" smtClean="0"/>
              <a:t>     	 </a:t>
            </a:r>
            <a:r>
              <a:rPr lang="en-US" dirty="0" smtClean="0">
                <a:latin typeface="Wingdings 3" charset="2"/>
                <a:cs typeface="Wingdings 3" charset="2"/>
              </a:rPr>
              <a:t>g</a:t>
            </a:r>
            <a:r>
              <a:rPr lang="en-US" b="1" i="1" dirty="0" smtClean="0"/>
              <a:t> No Mitigation required</a:t>
            </a:r>
            <a:endParaRPr lang="en-US" b="1" i="1" dirty="0"/>
          </a:p>
        </p:txBody>
      </p:sp>
      <p:graphicFrame>
        <p:nvGraphicFramePr>
          <p:cNvPr id="30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5594486"/>
              </p:ext>
            </p:extLst>
          </p:nvPr>
        </p:nvGraphicFramePr>
        <p:xfrm>
          <a:off x="467544" y="5001488"/>
          <a:ext cx="3744416" cy="1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737"/>
                <a:gridCol w="1540535"/>
                <a:gridCol w="1296144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Configuration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 or w/o 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800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 or w/o 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0.2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355976" y="5301208"/>
            <a:ext cx="2098388" cy="646331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Worker limit 10 </a:t>
            </a:r>
            <a:r>
              <a:rPr lang="en-US" dirty="0" err="1" smtClean="0"/>
              <a:t>mSv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ublic limit 0.1 </a:t>
            </a:r>
            <a:r>
              <a:rPr lang="en-US" dirty="0" err="1" smtClean="0"/>
              <a:t>mSv</a:t>
            </a:r>
            <a:endParaRPr lang="en-US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4355976" y="5301208"/>
            <a:ext cx="2417837" cy="923330"/>
          </a:xfrm>
          <a:prstGeom prst="rect">
            <a:avLst/>
          </a:prstGeom>
          <a:solidFill>
            <a:srgbClr val="B9201E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Worker limit 10 </a:t>
            </a:r>
            <a:r>
              <a:rPr lang="en-US" dirty="0" err="1" smtClean="0"/>
              <a:t>mSv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ublic limit 0.1 </a:t>
            </a:r>
            <a:r>
              <a:rPr lang="en-US" dirty="0" err="1" smtClean="0"/>
              <a:t>mSv</a:t>
            </a:r>
            <a:endParaRPr lang="en-US" dirty="0" smtClean="0"/>
          </a:p>
          <a:p>
            <a:r>
              <a:rPr lang="en-US" dirty="0" smtClean="0"/>
              <a:t>  </a:t>
            </a:r>
            <a:r>
              <a:rPr lang="en-US" dirty="0" err="1" smtClean="0">
                <a:latin typeface="Wingdings 3" charset="2"/>
                <a:cs typeface="Wingdings 3" charset="2"/>
              </a:rPr>
              <a:t>g</a:t>
            </a:r>
            <a:r>
              <a:rPr lang="en-US" b="1" i="1" dirty="0" err="1" smtClean="0"/>
              <a:t>Mitigation</a:t>
            </a:r>
            <a:r>
              <a:rPr lang="en-US" b="1" i="1" dirty="0" smtClean="0"/>
              <a:t> required</a:t>
            </a:r>
            <a:endParaRPr lang="en-US" b="1" i="1" dirty="0"/>
          </a:p>
        </p:txBody>
      </p:sp>
      <p:graphicFrame>
        <p:nvGraphicFramePr>
          <p:cNvPr id="35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225599"/>
              </p:ext>
            </p:extLst>
          </p:nvPr>
        </p:nvGraphicFramePr>
        <p:xfrm>
          <a:off x="467544" y="5013176"/>
          <a:ext cx="3744416" cy="1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737"/>
                <a:gridCol w="1540535"/>
                <a:gridCol w="1296144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Configuration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 or w/o 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800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 or w/o 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0.2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644008" y="2780928"/>
            <a:ext cx="4248472" cy="1077218"/>
          </a:xfrm>
          <a:prstGeom prst="rect">
            <a:avLst/>
          </a:prstGeom>
          <a:solidFill>
            <a:srgbClr val="FFF2AB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Helium leaks into monolith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Increased pressure </a:t>
            </a:r>
            <a:r>
              <a:rPr lang="en-US" sz="1600" dirty="0" smtClean="0">
                <a:latin typeface="Wingdings 3" charset="2"/>
                <a:cs typeface="Wingdings 3" charset="2"/>
              </a:rPr>
              <a:t>g</a:t>
            </a:r>
            <a:r>
              <a:rPr lang="en-US" sz="1600" dirty="0" smtClean="0"/>
              <a:t> loss of monolith confinement, release into surrounding areas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Water release takes several hours</a:t>
            </a:r>
          </a:p>
        </p:txBody>
      </p:sp>
    </p:spTree>
    <p:extLst>
      <p:ext uri="{BB962C8B-B14F-4D97-AF65-F5344CB8AC3E}">
        <p14:creationId xmlns:p14="http://schemas.microsoft.com/office/powerpoint/2010/main" val="356061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1" grpId="1" animBg="1"/>
      <p:bldP spid="32" grpId="0" animBg="1"/>
      <p:bldP spid="34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287" y="1700808"/>
            <a:ext cx="4394201" cy="43204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Results </a:t>
            </a:r>
            <a:r>
              <a:rPr lang="en-US" dirty="0" smtClean="0"/>
              <a:t>from Monolith Events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51520" y="1600206"/>
            <a:ext cx="4320480" cy="23328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2E9BE3"/>
                </a:solidFill>
              </a:rPr>
              <a:t>Wheel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Stops rotating (AA1)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Beam as aggressor (AA2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Loses cooling </a:t>
            </a:r>
            <a:r>
              <a:rPr lang="en-US" dirty="0" smtClean="0">
                <a:solidFill>
                  <a:schemeClr val="tx1"/>
                </a:solidFill>
              </a:rPr>
              <a:t>(AA3)</a:t>
            </a:r>
            <a:endParaRPr lang="en-US" dirty="0">
              <a:solidFill>
                <a:schemeClr val="tx1"/>
              </a:solidFill>
            </a:endParaRPr>
          </a:p>
          <a:p>
            <a:pPr lvl="2"/>
            <a:r>
              <a:rPr lang="en-US" dirty="0">
                <a:solidFill>
                  <a:schemeClr val="tx1"/>
                </a:solidFill>
              </a:rPr>
              <a:t>L</a:t>
            </a:r>
            <a:r>
              <a:rPr lang="en-US" dirty="0" smtClean="0">
                <a:solidFill>
                  <a:schemeClr val="tx1"/>
                </a:solidFill>
              </a:rPr>
              <a:t>eak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dirty="0" smtClean="0">
                <a:solidFill>
                  <a:schemeClr val="tx1"/>
                </a:solidFill>
              </a:rPr>
              <a:t>system</a:t>
            </a:r>
            <a:endParaRPr lang="en-US" dirty="0">
              <a:solidFill>
                <a:schemeClr val="tx1"/>
              </a:solidFill>
            </a:endParaRPr>
          </a:p>
          <a:p>
            <a:pPr lvl="2"/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ail </a:t>
            </a:r>
            <a:r>
              <a:rPr lang="en-US" dirty="0">
                <a:solidFill>
                  <a:schemeClr val="tx1"/>
                </a:solidFill>
              </a:rPr>
              <a:t>HEX, </a:t>
            </a:r>
            <a:r>
              <a:rPr lang="en-US" dirty="0" err="1">
                <a:solidFill>
                  <a:schemeClr val="tx1"/>
                </a:solidFill>
              </a:rPr>
              <a:t>int</a:t>
            </a:r>
            <a:r>
              <a:rPr lang="en-US" dirty="0">
                <a:solidFill>
                  <a:schemeClr val="tx1"/>
                </a:solidFill>
              </a:rPr>
              <a:t>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0 system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L</a:t>
            </a:r>
            <a:r>
              <a:rPr lang="en-US" dirty="0" smtClean="0">
                <a:solidFill>
                  <a:schemeClr val="tx1"/>
                </a:solidFill>
              </a:rPr>
              <a:t>oss flow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16216" y="638132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240" y="1700808"/>
            <a:ext cx="1231900" cy="38109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52383" y="1484784"/>
            <a:ext cx="1384113" cy="830997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H2 event</a:t>
            </a:r>
          </a:p>
          <a:p>
            <a:r>
              <a:rPr lang="en-US" sz="1600" dirty="0" smtClean="0"/>
              <a:t>Worker 4 h</a:t>
            </a:r>
          </a:p>
          <a:p>
            <a:r>
              <a:rPr lang="en-US" sz="1600" dirty="0" smtClean="0"/>
              <a:t>Emission 10 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7984" y="5517232"/>
            <a:ext cx="2098388" cy="646331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Worker limit 10 </a:t>
            </a:r>
            <a:r>
              <a:rPr lang="en-US" dirty="0" err="1" smtClean="0"/>
              <a:t>mSv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ublic limit 0.1 </a:t>
            </a:r>
            <a:r>
              <a:rPr lang="en-US" dirty="0" err="1" smtClean="0"/>
              <a:t>mSv</a:t>
            </a:r>
            <a:endParaRPr lang="en-US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4427984" y="5517232"/>
            <a:ext cx="2417837" cy="923330"/>
          </a:xfrm>
          <a:prstGeom prst="rect">
            <a:avLst/>
          </a:prstGeom>
          <a:solidFill>
            <a:srgbClr val="B9201E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Worker limit 10 </a:t>
            </a:r>
            <a:r>
              <a:rPr lang="en-US" dirty="0" err="1" smtClean="0"/>
              <a:t>mSv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ublic limit 0.1 </a:t>
            </a:r>
            <a:r>
              <a:rPr lang="en-US" dirty="0" err="1" smtClean="0"/>
              <a:t>mSv</a:t>
            </a:r>
            <a:endParaRPr lang="en-US" dirty="0" smtClean="0"/>
          </a:p>
          <a:p>
            <a:r>
              <a:rPr lang="en-US" dirty="0" smtClean="0"/>
              <a:t>  </a:t>
            </a:r>
            <a:r>
              <a:rPr lang="en-US" dirty="0" err="1" smtClean="0">
                <a:latin typeface="Wingdings 3" charset="2"/>
                <a:cs typeface="Wingdings 3" charset="2"/>
              </a:rPr>
              <a:t>g</a:t>
            </a:r>
            <a:r>
              <a:rPr lang="en-US" b="1" i="1" dirty="0" err="1" smtClean="0"/>
              <a:t>Mitigation</a:t>
            </a:r>
            <a:r>
              <a:rPr lang="en-US" b="1" i="1" dirty="0" smtClean="0"/>
              <a:t> required</a:t>
            </a:r>
            <a:endParaRPr lang="en-US" b="1" i="1" dirty="0"/>
          </a:p>
        </p:txBody>
      </p:sp>
      <p:pic>
        <p:nvPicPr>
          <p:cNvPr id="10" name="Picture 9" descr="AA3_withoutPBW_materia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042640"/>
            <a:ext cx="4320480" cy="1239128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2" name="Picture 11" descr="AA3_withPBW_material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501008"/>
            <a:ext cx="4320480" cy="1451488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graphicFrame>
        <p:nvGraphicFramePr>
          <p:cNvPr id="22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305081"/>
              </p:ext>
            </p:extLst>
          </p:nvPr>
        </p:nvGraphicFramePr>
        <p:xfrm>
          <a:off x="467544" y="5051008"/>
          <a:ext cx="3744416" cy="169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737"/>
                <a:gridCol w="1540535"/>
                <a:gridCol w="1296144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Configuration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w/o PBW</a:t>
                      </a:r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28 </a:t>
                      </a:r>
                      <a:r>
                        <a:rPr lang="en-US" sz="1600" dirty="0" err="1" smtClean="0"/>
                        <a:t>Sv</a:t>
                      </a:r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   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580 </a:t>
                      </a:r>
                      <a:r>
                        <a:rPr lang="en-US" sz="1600" dirty="0" err="1" smtClean="0"/>
                        <a:t>Sv</a:t>
                      </a:r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w/o 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265544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   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75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551285"/>
              </p:ext>
            </p:extLst>
          </p:nvPr>
        </p:nvGraphicFramePr>
        <p:xfrm>
          <a:off x="467544" y="5013176"/>
          <a:ext cx="3744416" cy="169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737"/>
                <a:gridCol w="1540535"/>
                <a:gridCol w="1296144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Configuration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w/o PBW</a:t>
                      </a:r>
                      <a:endParaRPr lang="en-US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28 </a:t>
                      </a:r>
                      <a:r>
                        <a:rPr lang="en-US" sz="1600" dirty="0" err="1" smtClean="0"/>
                        <a:t>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   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580 </a:t>
                      </a:r>
                      <a:r>
                        <a:rPr lang="en-US" sz="1600" dirty="0" err="1" smtClean="0"/>
                        <a:t>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w/o 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265544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w/   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75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644008" y="2780928"/>
            <a:ext cx="4248472" cy="1569660"/>
          </a:xfrm>
          <a:prstGeom prst="rect">
            <a:avLst/>
          </a:prstGeom>
          <a:solidFill>
            <a:srgbClr val="FFF2AB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Temperature increases, shroud melts, helium released </a:t>
            </a:r>
            <a:r>
              <a:rPr lang="en-US" sz="1600" dirty="0" smtClean="0">
                <a:latin typeface="Wingdings 3" charset="2"/>
                <a:cs typeface="Wingdings 3" charset="2"/>
              </a:rPr>
              <a:t>g</a:t>
            </a:r>
            <a:r>
              <a:rPr lang="en-US" sz="1600" dirty="0" smtClean="0"/>
              <a:t> loss of monolith confinement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Moderator water released/evaporated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Part of spallation material spills into monolith, oxidizes &amp; released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Part of spallation material melts</a:t>
            </a:r>
          </a:p>
        </p:txBody>
      </p:sp>
    </p:spTree>
    <p:extLst>
      <p:ext uri="{BB962C8B-B14F-4D97-AF65-F5344CB8AC3E}">
        <p14:creationId xmlns:p14="http://schemas.microsoft.com/office/powerpoint/2010/main" val="371996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 animBg="1"/>
      <p:bldP spid="34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Utility Block: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Helium </a:t>
            </a:r>
            <a:r>
              <a:rPr lang="en-US" dirty="0"/>
              <a:t>Cooling, </a:t>
            </a:r>
            <a:r>
              <a:rPr lang="en-US" dirty="0" smtClean="0"/>
              <a:t>He Purification, Fluid </a:t>
            </a:r>
            <a:r>
              <a:rPr lang="en-US" dirty="0"/>
              <a:t>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7" name="Picture 6" descr="Captur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58168"/>
            <a:ext cx="9136980" cy="5355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41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Results </a:t>
            </a:r>
            <a:r>
              <a:rPr lang="en-US" dirty="0" smtClean="0"/>
              <a:t>from Utility Block events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60465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2E9BE3"/>
                </a:solidFill>
              </a:rPr>
              <a:t>Loss of confinement in target He system – release into </a:t>
            </a:r>
            <a:r>
              <a:rPr lang="en-US" dirty="0" smtClean="0">
                <a:solidFill>
                  <a:srgbClr val="2E9BE3"/>
                </a:solidFill>
              </a:rPr>
              <a:t>rooms (AA8)</a:t>
            </a:r>
            <a:endParaRPr lang="en-US" dirty="0">
              <a:solidFill>
                <a:srgbClr val="2E9BE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74296" y="6356362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8" name="Content Placeholder 5" descr="UtilityBlockDrawing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507" y="3645024"/>
            <a:ext cx="4371989" cy="309634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556792"/>
            <a:ext cx="3528392" cy="1905429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  <p:pic>
        <p:nvPicPr>
          <p:cNvPr id="12" name="Picture 11" descr="AA8_materia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51520" y="4140191"/>
            <a:ext cx="4320480" cy="440937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411760" y="5373216"/>
            <a:ext cx="2313466" cy="646331"/>
          </a:xfrm>
          <a:prstGeom prst="rect">
            <a:avLst/>
          </a:prstGeom>
          <a:solidFill>
            <a:srgbClr val="B9201E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Worker limit </a:t>
            </a:r>
            <a:r>
              <a:rPr lang="en-US" dirty="0"/>
              <a:t>1</a:t>
            </a:r>
            <a:r>
              <a:rPr lang="en-US" dirty="0" smtClean="0"/>
              <a:t>0 </a:t>
            </a:r>
            <a:r>
              <a:rPr lang="en-US" dirty="0" err="1" smtClean="0"/>
              <a:t>mSv</a:t>
            </a:r>
            <a:endParaRPr lang="en-US" dirty="0"/>
          </a:p>
          <a:p>
            <a:r>
              <a:rPr lang="en-US" dirty="0" err="1" smtClean="0">
                <a:latin typeface="Wingdings 3" charset="2"/>
                <a:cs typeface="Wingdings 3" charset="2"/>
              </a:rPr>
              <a:t>g</a:t>
            </a:r>
            <a:r>
              <a:rPr lang="en-US" b="1" i="1" dirty="0" err="1" smtClean="0"/>
              <a:t>Mitigation</a:t>
            </a:r>
            <a:r>
              <a:rPr lang="en-US" b="1" i="1" dirty="0" smtClean="0"/>
              <a:t> required</a:t>
            </a:r>
            <a:endParaRPr lang="en-US" b="1" i="1" dirty="0"/>
          </a:p>
        </p:txBody>
      </p:sp>
      <p:graphicFrame>
        <p:nvGraphicFramePr>
          <p:cNvPr id="16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07117271"/>
              </p:ext>
            </p:extLst>
          </p:nvPr>
        </p:nvGraphicFramePr>
        <p:xfrm>
          <a:off x="395536" y="5013176"/>
          <a:ext cx="1872208" cy="1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737"/>
                <a:gridCol w="964471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250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0.05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51520" y="2492896"/>
            <a:ext cx="4320480" cy="1323439"/>
          </a:xfrm>
          <a:prstGeom prst="rect">
            <a:avLst/>
          </a:prstGeom>
          <a:solidFill>
            <a:srgbClr val="FFF2AB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Helium system pipe rupture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Helium, other gases &amp; smallest particulates, plus fraction of system filter contents leak from helium pipe system at large flow rate, empty system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62731" y="1484784"/>
            <a:ext cx="1433405" cy="830997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H2 event</a:t>
            </a:r>
          </a:p>
          <a:p>
            <a:r>
              <a:rPr lang="en-US" sz="1600" dirty="0" smtClean="0"/>
              <a:t>Worker 4 h</a:t>
            </a:r>
          </a:p>
          <a:p>
            <a:r>
              <a:rPr lang="en-US" sz="1600" dirty="0" smtClean="0"/>
              <a:t>Emission 10 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69160" y="5229200"/>
            <a:ext cx="1008112" cy="504056"/>
          </a:xfrm>
          <a:prstGeom prst="rect">
            <a:avLst/>
          </a:prstGeom>
          <a:noFill/>
          <a:ln w="19050" cmpd="sng">
            <a:solidFill>
              <a:srgbClr val="B920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845224" y="5373216"/>
            <a:ext cx="360040" cy="216024"/>
          </a:xfrm>
          <a:prstGeom prst="rect">
            <a:avLst/>
          </a:prstGeom>
          <a:solidFill>
            <a:srgbClr val="B9201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917232" y="3573016"/>
            <a:ext cx="0" cy="1728192"/>
          </a:xfrm>
          <a:prstGeom prst="straightConnector1">
            <a:avLst/>
          </a:prstGeom>
          <a:ln>
            <a:solidFill>
              <a:srgbClr val="B920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629200" y="5517232"/>
            <a:ext cx="540568" cy="0"/>
          </a:xfrm>
          <a:prstGeom prst="straightConnector1">
            <a:avLst/>
          </a:prstGeom>
          <a:ln>
            <a:solidFill>
              <a:srgbClr val="B920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981128" y="5445224"/>
            <a:ext cx="432048" cy="0"/>
          </a:xfrm>
          <a:prstGeom prst="straightConnector1">
            <a:avLst/>
          </a:prstGeom>
          <a:ln>
            <a:solidFill>
              <a:srgbClr val="B920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909120" y="4869160"/>
            <a:ext cx="0" cy="432048"/>
          </a:xfrm>
          <a:prstGeom prst="straightConnector1">
            <a:avLst/>
          </a:prstGeom>
          <a:ln>
            <a:solidFill>
              <a:srgbClr val="B920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292080" y="3501008"/>
            <a:ext cx="216024" cy="1656184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028384" y="3501008"/>
            <a:ext cx="1008112" cy="172819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4139255"/>
              </p:ext>
            </p:extLst>
          </p:nvPr>
        </p:nvGraphicFramePr>
        <p:xfrm>
          <a:off x="395536" y="5013176"/>
          <a:ext cx="1872208" cy="1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737"/>
                <a:gridCol w="964471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250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0.05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63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Results </a:t>
            </a:r>
            <a:r>
              <a:rPr lang="en-US" dirty="0" smtClean="0"/>
              <a:t>from Utility Block events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1612769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2E9BE3"/>
                </a:solidFill>
              </a:rPr>
              <a:t>Loss of confinement in target He system – release into </a:t>
            </a:r>
            <a:r>
              <a:rPr lang="en-US" dirty="0" smtClean="0">
                <a:solidFill>
                  <a:srgbClr val="2E9BE3"/>
                </a:solidFill>
              </a:rPr>
              <a:t>rooms (AA8)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Leakage between He cooling system &amp; intermediate water system (AA7)</a:t>
            </a:r>
          </a:p>
          <a:p>
            <a:r>
              <a:rPr lang="en-US" dirty="0">
                <a:solidFill>
                  <a:srgbClr val="2E9BE3"/>
                </a:solidFill>
              </a:rPr>
              <a:t>Water leakage in connection cell and utility </a:t>
            </a:r>
            <a:r>
              <a:rPr lang="en-US" dirty="0" smtClean="0">
                <a:solidFill>
                  <a:srgbClr val="2E9BE3"/>
                </a:solidFill>
              </a:rPr>
              <a:t>rooms (A11)</a:t>
            </a:r>
          </a:p>
          <a:p>
            <a:endParaRPr lang="en-US" dirty="0">
              <a:solidFill>
                <a:srgbClr val="2E9BE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74296" y="6356362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8" name="Content Placeholder 5" descr="UtilityBlockDrawing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507" y="3645024"/>
            <a:ext cx="4371989" cy="3096344"/>
          </a:xfrm>
        </p:spPr>
      </p:pic>
      <p:graphicFrame>
        <p:nvGraphicFramePr>
          <p:cNvPr id="16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84047009"/>
              </p:ext>
            </p:extLst>
          </p:nvPr>
        </p:nvGraphicFramePr>
        <p:xfrm>
          <a:off x="251520" y="5217512"/>
          <a:ext cx="2016224" cy="1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563"/>
                <a:gridCol w="1038661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1700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0.17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79512" y="3246075"/>
            <a:ext cx="4536504" cy="830997"/>
          </a:xfrm>
          <a:prstGeom prst="rect">
            <a:avLst/>
          </a:prstGeom>
          <a:solidFill>
            <a:srgbClr val="FFF2AB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Pipe in primary water cooling loop breaks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Water leaks out into room, evaporates &amp; emitted from building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72200" y="5733256"/>
            <a:ext cx="1296144" cy="504056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660232" y="3501008"/>
            <a:ext cx="0" cy="230425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876256" y="5949280"/>
            <a:ext cx="54056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084168" y="5877272"/>
            <a:ext cx="43204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652120" y="5013176"/>
            <a:ext cx="0" cy="7920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788024" y="3501008"/>
            <a:ext cx="720080" cy="2232248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604448" y="3501008"/>
            <a:ext cx="432048" cy="172819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A11_materia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403817"/>
            <a:ext cx="4536504" cy="465343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9" name="Picture 8" descr="Level100_UtilBlock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1556792"/>
            <a:ext cx="3528392" cy="18443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62731" y="1484784"/>
            <a:ext cx="1433405" cy="830997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H2 event</a:t>
            </a:r>
          </a:p>
          <a:p>
            <a:r>
              <a:rPr lang="en-US" sz="1600" dirty="0" smtClean="0"/>
              <a:t>Worker 4 h</a:t>
            </a:r>
          </a:p>
          <a:p>
            <a:r>
              <a:rPr lang="en-US" sz="1600" dirty="0" smtClean="0"/>
              <a:t>Emission 10 m</a:t>
            </a:r>
          </a:p>
        </p:txBody>
      </p:sp>
      <p:pic>
        <p:nvPicPr>
          <p:cNvPr id="27" name="Picture 26" descr="waterdrop.jpe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2" b="80474" l="19579" r="77474">
                        <a14:backgroundMark x1="37053" y1="30947" x2="34316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6237312"/>
            <a:ext cx="360040" cy="480054"/>
          </a:xfrm>
          <a:prstGeom prst="rect">
            <a:avLst/>
          </a:prstGeom>
        </p:spPr>
      </p:pic>
      <p:pic>
        <p:nvPicPr>
          <p:cNvPr id="28" name="Picture 27" descr="waterdrop.jpe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2" b="80474" l="19579" r="77474">
                        <a14:backgroundMark x1="37053" y1="30947" x2="34316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5253202"/>
            <a:ext cx="360040" cy="480054"/>
          </a:xfrm>
          <a:prstGeom prst="rect">
            <a:avLst/>
          </a:prstGeom>
        </p:spPr>
      </p:pic>
      <p:pic>
        <p:nvPicPr>
          <p:cNvPr id="30" name="Picture 29" descr="waterdrop.jpe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2" b="80474" l="19579" r="77474">
                        <a14:backgroundMark x1="37053" y1="30947" x2="34316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5757258"/>
            <a:ext cx="360040" cy="48005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339752" y="5589240"/>
            <a:ext cx="2313466" cy="923330"/>
          </a:xfrm>
          <a:prstGeom prst="rect">
            <a:avLst/>
          </a:prstGeom>
          <a:solidFill>
            <a:srgbClr val="B9201E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Worker limit 10 </a:t>
            </a:r>
            <a:r>
              <a:rPr lang="en-US" dirty="0" err="1" smtClean="0"/>
              <a:t>mSv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ublic limit 0.1 </a:t>
            </a:r>
            <a:r>
              <a:rPr lang="en-US" dirty="0" err="1" smtClean="0"/>
              <a:t>mSv</a:t>
            </a:r>
            <a:endParaRPr lang="en-US" dirty="0" smtClean="0"/>
          </a:p>
          <a:p>
            <a:r>
              <a:rPr lang="en-US" dirty="0" err="1" smtClean="0">
                <a:latin typeface="Wingdings 3" charset="2"/>
                <a:cs typeface="Wingdings 3" charset="2"/>
              </a:rPr>
              <a:t>g</a:t>
            </a:r>
            <a:r>
              <a:rPr lang="en-US" b="1" i="1" dirty="0" err="1" smtClean="0"/>
              <a:t>Mitigation</a:t>
            </a:r>
            <a:r>
              <a:rPr lang="en-US" b="1" i="1" dirty="0" smtClean="0"/>
              <a:t> required</a:t>
            </a:r>
            <a:endParaRPr lang="en-US" b="1" i="1" dirty="0"/>
          </a:p>
        </p:txBody>
      </p:sp>
      <p:graphicFrame>
        <p:nvGraphicFramePr>
          <p:cNvPr id="35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857902"/>
              </p:ext>
            </p:extLst>
          </p:nvPr>
        </p:nvGraphicFramePr>
        <p:xfrm>
          <a:off x="251520" y="5229200"/>
          <a:ext cx="2016224" cy="1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563"/>
                <a:gridCol w="1038661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1700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0.17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68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9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5" name="Picture 4" descr="inside active cells.bmp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90" t="2037" r="4927" b="3796"/>
          <a:stretch/>
        </p:blipFill>
        <p:spPr>
          <a:xfrm>
            <a:off x="107504" y="3140968"/>
            <a:ext cx="4021649" cy="3600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 descr="3.bmp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526" y="1430868"/>
            <a:ext cx="5086125" cy="31409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164288" y="4859868"/>
            <a:ext cx="172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Process Cell (PC)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3848" y="2123564"/>
            <a:ext cx="233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Maintenance Cell (MC)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04048" y="458112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Intrabay</a:t>
            </a:r>
            <a:r>
              <a:rPr lang="en-US" dirty="0" smtClean="0"/>
              <a:t> Doors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>
          <a:xfrm>
            <a:off x="4370488" y="2492896"/>
            <a:ext cx="921592" cy="638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flipH="1" flipV="1">
            <a:off x="7236296" y="4211796"/>
            <a:ext cx="792847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796136" y="3275692"/>
            <a:ext cx="360040" cy="14494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60032" y="52292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Galleries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3851920" y="4869160"/>
            <a:ext cx="936104" cy="4726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411760" y="5341858"/>
            <a:ext cx="2376264" cy="1111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483768" y="6021288"/>
            <a:ext cx="2520280" cy="40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04048" y="5949280"/>
            <a:ext cx="82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Airlock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740352" y="1763524"/>
            <a:ext cx="698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Floor</a:t>
            </a:r>
          </a:p>
          <a:p>
            <a:r>
              <a:rPr lang="en-US" dirty="0" smtClean="0"/>
              <a:t>Valve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flipH="1">
            <a:off x="7236296" y="2086690"/>
            <a:ext cx="504056" cy="540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46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2E9BE3"/>
                </a:solidFill>
              </a:rPr>
              <a:t>Intro</a:t>
            </a:r>
          </a:p>
          <a:p>
            <a:pPr lvl="1"/>
            <a:r>
              <a:rPr lang="en-US" dirty="0" smtClean="0"/>
              <a:t>SSM perspective concerning safety functions and </a:t>
            </a:r>
            <a:r>
              <a:rPr lang="en-US" dirty="0" err="1" smtClean="0"/>
              <a:t>defence</a:t>
            </a:r>
            <a:r>
              <a:rPr lang="en-US" dirty="0" smtClean="0"/>
              <a:t> in depth</a:t>
            </a:r>
          </a:p>
          <a:p>
            <a:pPr lvl="1"/>
            <a:r>
              <a:rPr lang="en-US" dirty="0" smtClean="0"/>
              <a:t>ESS process for radiation safety analysis an safety functions identification</a:t>
            </a:r>
          </a:p>
          <a:p>
            <a:pPr lvl="1"/>
            <a:r>
              <a:rPr lang="en-US" dirty="0" smtClean="0"/>
              <a:t>Hazard Analysis &amp; Accident Analysis Procedure</a:t>
            </a:r>
          </a:p>
          <a:p>
            <a:pPr marL="1371600" lvl="3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2E9BE3"/>
                </a:solidFill>
              </a:rPr>
              <a:t>Accident Analyses Results</a:t>
            </a:r>
          </a:p>
          <a:p>
            <a:pPr lvl="1"/>
            <a:r>
              <a:rPr lang="en-US" dirty="0" smtClean="0"/>
              <a:t>(Monolith)</a:t>
            </a:r>
          </a:p>
          <a:p>
            <a:pPr lvl="1"/>
            <a:r>
              <a:rPr lang="en-US" dirty="0" smtClean="0"/>
              <a:t>(Utility block)</a:t>
            </a:r>
          </a:p>
          <a:p>
            <a:pPr lvl="1"/>
            <a:r>
              <a:rPr lang="en-US" dirty="0" smtClean="0">
                <a:solidFill>
                  <a:schemeClr val="accent4"/>
                </a:solidFill>
              </a:rPr>
              <a:t>Active Cells Facility</a:t>
            </a:r>
          </a:p>
          <a:p>
            <a:pPr lvl="3"/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2E9BE3"/>
                </a:solidFill>
              </a:rPr>
              <a:t>Safety Function identification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Safety SSC selection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Defense in Depth analysis</a:t>
            </a:r>
          </a:p>
          <a:p>
            <a:pPr lvl="3"/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2E9BE3"/>
                </a:solidFill>
              </a:rPr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65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Active </a:t>
            </a:r>
            <a:r>
              <a:rPr lang="en-US" dirty="0" smtClean="0"/>
              <a:t>Cells Facility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103670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2E9BE3"/>
                </a:solidFill>
              </a:rPr>
              <a:t>Worker exposed to worst case inventory in process cell </a:t>
            </a:r>
            <a:r>
              <a:rPr lang="en-US" dirty="0" smtClean="0">
                <a:solidFill>
                  <a:srgbClr val="2E9BE3"/>
                </a:solidFill>
              </a:rPr>
              <a:t>(AA16)</a:t>
            </a:r>
            <a:endParaRPr lang="en-US" dirty="0">
              <a:solidFill>
                <a:srgbClr val="2E9BE3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3902" y="3717032"/>
            <a:ext cx="479009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5300" y="1879600"/>
            <a:ext cx="3083396" cy="178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4248" y="2027684"/>
            <a:ext cx="2255337" cy="13632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67544" y="2636912"/>
            <a:ext cx="4032448" cy="1323439"/>
          </a:xfrm>
          <a:prstGeom prst="rect">
            <a:avLst/>
          </a:prstGeom>
          <a:solidFill>
            <a:srgbClr val="FFF2AB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Confinement door/floor valve/plug or hatch opens unintentionally between Process Cell and surrounding areas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Worker in technical gallery or high bay receives direct dose from spent wheel</a:t>
            </a:r>
          </a:p>
        </p:txBody>
      </p:sp>
      <p:graphicFrame>
        <p:nvGraphicFramePr>
          <p:cNvPr id="11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63520988"/>
              </p:ext>
            </p:extLst>
          </p:nvPr>
        </p:nvGraphicFramePr>
        <p:xfrm>
          <a:off x="467543" y="4077072"/>
          <a:ext cx="4104457" cy="22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518"/>
                <a:gridCol w="2103893"/>
                <a:gridCol w="1105046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Opening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Floor Valve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Component Transfer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330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PIE Transfer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330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Confinement Penetrations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1170 </a:t>
                      </a:r>
                      <a:r>
                        <a:rPr lang="en-US" sz="1600" dirty="0" err="1" smtClean="0"/>
                        <a:t>mSv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596336" y="1484784"/>
            <a:ext cx="1440160" cy="584776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H2 event</a:t>
            </a:r>
          </a:p>
          <a:p>
            <a:r>
              <a:rPr lang="en-US" sz="1600" dirty="0" smtClean="0"/>
              <a:t>Worker 10 min</a:t>
            </a:r>
          </a:p>
        </p:txBody>
      </p:sp>
      <p:graphicFrame>
        <p:nvGraphicFramePr>
          <p:cNvPr id="14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101240"/>
              </p:ext>
            </p:extLst>
          </p:nvPr>
        </p:nvGraphicFramePr>
        <p:xfrm>
          <a:off x="467543" y="4077072"/>
          <a:ext cx="4104457" cy="22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518"/>
                <a:gridCol w="2103893"/>
                <a:gridCol w="1105046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Opening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Floor Valve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492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Component Transfer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330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492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PIE Transfer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330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492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Confinement Penetrations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1170 </a:t>
                      </a:r>
                      <a:r>
                        <a:rPr lang="en-US" sz="1600" dirty="0" err="1" smtClean="0"/>
                        <a:t>mSv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23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Active </a:t>
            </a:r>
            <a:r>
              <a:rPr lang="en-US" dirty="0" smtClean="0"/>
              <a:t>Cells Facility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3826768" cy="74867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2E9BE3"/>
                </a:solidFill>
              </a:rPr>
              <a:t>Loss of </a:t>
            </a:r>
            <a:r>
              <a:rPr lang="en-US" dirty="0" smtClean="0">
                <a:solidFill>
                  <a:srgbClr val="2E9BE3"/>
                </a:solidFill>
              </a:rPr>
              <a:t>confinement – open doors/hatches (AA19)</a:t>
            </a:r>
            <a:endParaRPr lang="en-US" dirty="0">
              <a:solidFill>
                <a:srgbClr val="2E9BE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pic>
        <p:nvPicPr>
          <p:cNvPr id="8" name="Picture 7" descr="3.bmp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610" y="4005064"/>
            <a:ext cx="4203878" cy="25961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9512" y="2348880"/>
            <a:ext cx="4320480" cy="1815882"/>
          </a:xfrm>
          <a:prstGeom prst="rect">
            <a:avLst/>
          </a:prstGeom>
          <a:solidFill>
            <a:srgbClr val="FFF2AB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O</a:t>
            </a:r>
            <a:r>
              <a:rPr lang="en-US" sz="1600" dirty="0" smtClean="0"/>
              <a:t>pening creates direct communication between ACF volume and surrounding areas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</a:t>
            </a:r>
            <a:r>
              <a:rPr lang="en-US" sz="1600" dirty="0" smtClean="0"/>
              <a:t>onfinement lost – airborne contamination spreads toward technical galleries or high bay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Airborne contamination emitted from building via HVAC of control volumes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Inventory from dismantling of wheel &amp; shaft</a:t>
            </a:r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2922699"/>
              </p:ext>
            </p:extLst>
          </p:nvPr>
        </p:nvGraphicFramePr>
        <p:xfrm>
          <a:off x="971600" y="5373216"/>
          <a:ext cx="2880320" cy="1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519"/>
                <a:gridCol w="1483801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116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0.3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240" y="2108199"/>
            <a:ext cx="2304256" cy="1824857"/>
          </a:xfrm>
          <a:prstGeom prst="rect">
            <a:avLst/>
          </a:prstGeom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84784"/>
            <a:ext cx="2232248" cy="1584176"/>
          </a:xfrm>
          <a:prstGeom prst="rect">
            <a:avLst/>
          </a:prstGeom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TextBox 11"/>
          <p:cNvSpPr txBox="1"/>
          <p:nvPr/>
        </p:nvSpPr>
        <p:spPr>
          <a:xfrm>
            <a:off x="7603091" y="1484784"/>
            <a:ext cx="1433405" cy="830997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H2 event</a:t>
            </a:r>
          </a:p>
          <a:p>
            <a:r>
              <a:rPr lang="en-US" sz="1600" dirty="0" smtClean="0"/>
              <a:t>Worker 4 h</a:t>
            </a:r>
          </a:p>
          <a:p>
            <a:r>
              <a:rPr lang="en-US" sz="1600" dirty="0" smtClean="0"/>
              <a:t>Emission 10 m</a:t>
            </a:r>
          </a:p>
        </p:txBody>
      </p:sp>
      <p:graphicFrame>
        <p:nvGraphicFramePr>
          <p:cNvPr id="18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448418"/>
              </p:ext>
            </p:extLst>
          </p:nvPr>
        </p:nvGraphicFramePr>
        <p:xfrm>
          <a:off x="971600" y="5387732"/>
          <a:ext cx="2880320" cy="1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519"/>
                <a:gridCol w="1483801"/>
              </a:tblGrid>
              <a:tr h="2857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Dose</a:t>
                      </a: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116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0.3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flipH="1">
            <a:off x="5004048" y="2636912"/>
            <a:ext cx="360040" cy="144016"/>
          </a:xfrm>
          <a:prstGeom prst="straightConnector1">
            <a:avLst/>
          </a:prstGeom>
          <a:ln>
            <a:solidFill>
              <a:srgbClr val="B920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84168" y="2204864"/>
            <a:ext cx="216024" cy="1440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00192" y="2132856"/>
            <a:ext cx="216024" cy="1440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380312" y="2636912"/>
            <a:ext cx="0" cy="2880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812360" y="2492896"/>
            <a:ext cx="0" cy="2880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8100392" y="2420888"/>
            <a:ext cx="0" cy="2880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A19_material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/>
        </p:blipFill>
        <p:spPr>
          <a:xfrm>
            <a:off x="179513" y="4277281"/>
            <a:ext cx="4464495" cy="98051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809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Step 2: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0090"/>
                </a:solidFill>
              </a:rPr>
              <a:t>External Event – Earthquake (AA14, AA21)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2791230" y="3429000"/>
            <a:ext cx="6389282" cy="3349848"/>
            <a:chOff x="784880" y="1815844"/>
            <a:chExt cx="8359116" cy="4373701"/>
          </a:xfrm>
        </p:grpSpPr>
        <p:pic>
          <p:nvPicPr>
            <p:cNvPr id="31" name="Picture 30" descr="Interfaces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880" y="1815844"/>
              <a:ext cx="8163294" cy="4373701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2591010" y="5047657"/>
              <a:ext cx="2674037" cy="1065756"/>
              <a:chOff x="2383982" y="4683029"/>
              <a:chExt cx="6883870" cy="820665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4486651" y="5194260"/>
                <a:ext cx="4781201" cy="30943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>
                    <a:solidFill>
                      <a:schemeClr val="bg1"/>
                    </a:solidFill>
                    <a:latin typeface="Calibri"/>
                  </a:rPr>
                  <a:t>Target monolith</a:t>
                </a:r>
              </a:p>
            </p:txBody>
          </p:sp>
          <p:cxnSp>
            <p:nvCxnSpPr>
              <p:cNvPr id="44" name="Straight Arrow Connector 43"/>
              <p:cNvCxnSpPr>
                <a:stCxn id="43" idx="1"/>
              </p:cNvCxnSpPr>
              <p:nvPr/>
            </p:nvCxnSpPr>
            <p:spPr>
              <a:xfrm flipH="1" flipV="1">
                <a:off x="2383982" y="4683029"/>
                <a:ext cx="2102669" cy="66594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4738307" y="4858122"/>
              <a:ext cx="2128280" cy="1160445"/>
              <a:chOff x="2287771" y="4655663"/>
              <a:chExt cx="5478910" cy="893581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4240645" y="5239809"/>
                <a:ext cx="3526036" cy="30943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 smtClean="0">
                    <a:solidFill>
                      <a:srgbClr val="FFFFFF"/>
                    </a:solidFill>
                    <a:latin typeface="Calibri"/>
                  </a:rPr>
                  <a:t>Utility Block</a:t>
                </a:r>
                <a:endParaRPr lang="en-GB" sz="1400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H="1" flipV="1">
                <a:off x="2287771" y="4655663"/>
                <a:ext cx="1952877" cy="7301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6642042" y="4579195"/>
              <a:ext cx="2501954" cy="852704"/>
              <a:chOff x="163580" y="4938305"/>
              <a:chExt cx="6440872" cy="656607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2824806" y="5277927"/>
                <a:ext cx="3779646" cy="31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>
                    <a:solidFill>
                      <a:prstClr val="black"/>
                    </a:solidFill>
                    <a:latin typeface="Calibri"/>
                  </a:rPr>
                  <a:t>Active cells</a:t>
                </a:r>
              </a:p>
            </p:txBody>
          </p:sp>
          <p:cxnSp>
            <p:nvCxnSpPr>
              <p:cNvPr id="38" name="Straight Arrow Connector 37"/>
              <p:cNvCxnSpPr>
                <a:stCxn id="37" idx="1"/>
              </p:cNvCxnSpPr>
              <p:nvPr/>
            </p:nvCxnSpPr>
            <p:spPr>
              <a:xfrm flipH="1" flipV="1">
                <a:off x="163580" y="4938305"/>
                <a:ext cx="2661226" cy="4981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/>
          <p:nvPr/>
        </p:nvSpPr>
        <p:spPr>
          <a:xfrm>
            <a:off x="7290415" y="1484784"/>
            <a:ext cx="1746081" cy="830997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H2, H3, H4 event</a:t>
            </a:r>
          </a:p>
          <a:p>
            <a:r>
              <a:rPr lang="en-US" sz="1600" dirty="0" smtClean="0"/>
              <a:t>Worker 4 h</a:t>
            </a:r>
          </a:p>
          <a:p>
            <a:r>
              <a:rPr lang="en-US" sz="1600" dirty="0" smtClean="0"/>
              <a:t>Emission 10 m</a:t>
            </a:r>
          </a:p>
        </p:txBody>
      </p:sp>
      <p:graphicFrame>
        <p:nvGraphicFramePr>
          <p:cNvPr id="14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8786432"/>
              </p:ext>
            </p:extLst>
          </p:nvPr>
        </p:nvGraphicFramePr>
        <p:xfrm>
          <a:off x="395536" y="3284984"/>
          <a:ext cx="4464496" cy="122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1152128"/>
                <a:gridCol w="1080120"/>
                <a:gridCol w="1296144"/>
              </a:tblGrid>
              <a:tr h="4024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AA14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AA21 ACF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Total Dose</a:t>
                      </a:r>
                      <a:endParaRPr lang="en-US" sz="1600" dirty="0"/>
                    </a:p>
                  </a:txBody>
                  <a:tcPr/>
                </a:tc>
              </a:tr>
              <a:tr h="4192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600 </a:t>
                      </a:r>
                      <a:r>
                        <a:rPr lang="en-US" sz="1600" dirty="0" err="1" smtClean="0"/>
                        <a:t>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1.3 </a:t>
                      </a:r>
                      <a:r>
                        <a:rPr lang="en-US" sz="1600" dirty="0" err="1" smtClean="0"/>
                        <a:t>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601.3 </a:t>
                      </a:r>
                      <a:r>
                        <a:rPr lang="en-US" sz="1600" baseline="0" dirty="0" err="1" smtClean="0"/>
                        <a:t>Sv</a:t>
                      </a:r>
                      <a:endParaRPr lang="en-US" sz="1600" dirty="0"/>
                    </a:p>
                  </a:txBody>
                  <a:tcPr/>
                </a:tc>
              </a:tr>
              <a:tr h="402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0.5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80.5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3528" y="1556792"/>
            <a:ext cx="6768752" cy="1569660"/>
          </a:xfrm>
          <a:prstGeom prst="rect">
            <a:avLst/>
          </a:prstGeom>
          <a:solidFill>
            <a:srgbClr val="FFF2AB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Earthquake of varying severity and probability hits ESS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Initiates all possible events in all areas</a:t>
            </a:r>
            <a:r>
              <a:rPr lang="en-US" sz="1600" dirty="0"/>
              <a:t> </a:t>
            </a:r>
            <a:r>
              <a:rPr lang="en-US" sz="1600" dirty="0" smtClean="0"/>
              <a:t>– Many share inventories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AA3 – loss of wheel cooling – dominates dose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AA11 – water leaks (3 systems) in utility block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AA22 – getter fire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ACF doors, hatches, floor valves open, HVAC fails, confinement lost, fire</a:t>
            </a:r>
          </a:p>
        </p:txBody>
      </p:sp>
      <p:sp>
        <p:nvSpPr>
          <p:cNvPr id="51" name="Content Placeholder 50"/>
          <p:cNvSpPr>
            <a:spLocks noGrp="1"/>
          </p:cNvSpPr>
          <p:nvPr>
            <p:ph sz="half" idx="1"/>
          </p:nvPr>
        </p:nvSpPr>
        <p:spPr>
          <a:xfrm>
            <a:off x="457200" y="5805264"/>
            <a:ext cx="4038600" cy="320905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graphicFrame>
        <p:nvGraphicFramePr>
          <p:cNvPr id="52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648526"/>
              </p:ext>
            </p:extLst>
          </p:nvPr>
        </p:nvGraphicFramePr>
        <p:xfrm>
          <a:off x="395536" y="3284984"/>
          <a:ext cx="4464496" cy="122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1152128"/>
                <a:gridCol w="1080120"/>
                <a:gridCol w="1296144"/>
              </a:tblGrid>
              <a:tr h="4024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AA14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AA21 ACF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Total Dose</a:t>
                      </a:r>
                      <a:endParaRPr lang="en-US" sz="1600" dirty="0"/>
                    </a:p>
                  </a:txBody>
                  <a:tcPr/>
                </a:tc>
              </a:tr>
              <a:tr h="4192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600 </a:t>
                      </a:r>
                      <a:r>
                        <a:rPr lang="en-US" sz="1600" dirty="0" err="1" smtClean="0"/>
                        <a:t>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1.3 </a:t>
                      </a:r>
                      <a:r>
                        <a:rPr lang="en-US" sz="1600" dirty="0" err="1" smtClean="0"/>
                        <a:t>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601.3 </a:t>
                      </a:r>
                      <a:r>
                        <a:rPr lang="en-US" sz="1600" baseline="0" dirty="0" err="1" smtClean="0"/>
                        <a:t>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402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80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0.5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80.5 </a:t>
                      </a:r>
                      <a:r>
                        <a:rPr lang="en-US" sz="1600" dirty="0" err="1" smtClean="0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82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2E9BE3"/>
                </a:solidFill>
              </a:rPr>
              <a:t>Intro</a:t>
            </a:r>
          </a:p>
          <a:p>
            <a:pPr lvl="1"/>
            <a:r>
              <a:rPr lang="en-US" dirty="0" smtClean="0"/>
              <a:t>SSM perspective concerning safety functions and </a:t>
            </a:r>
            <a:r>
              <a:rPr lang="en-US" dirty="0" err="1" smtClean="0"/>
              <a:t>defence</a:t>
            </a:r>
            <a:r>
              <a:rPr lang="en-US" dirty="0" smtClean="0"/>
              <a:t> in depth</a:t>
            </a:r>
          </a:p>
          <a:p>
            <a:pPr lvl="1"/>
            <a:r>
              <a:rPr lang="en-US" dirty="0" smtClean="0"/>
              <a:t>ESS process for radiation safety analysis an safety functions identification</a:t>
            </a:r>
          </a:p>
          <a:p>
            <a:pPr lvl="1"/>
            <a:r>
              <a:rPr lang="en-US" dirty="0" smtClean="0"/>
              <a:t>Hazard Analysis &amp; Accident Analysis Procedure</a:t>
            </a:r>
          </a:p>
          <a:p>
            <a:pPr marL="1371600" lvl="3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2E9BE3"/>
                </a:solidFill>
              </a:rPr>
              <a:t>Accident Analyses Results</a:t>
            </a:r>
          </a:p>
          <a:p>
            <a:pPr lvl="1"/>
            <a:r>
              <a:rPr lang="en-US" dirty="0" smtClean="0"/>
              <a:t>Monolith</a:t>
            </a:r>
          </a:p>
          <a:p>
            <a:pPr lvl="1"/>
            <a:r>
              <a:rPr lang="en-US" dirty="0" smtClean="0"/>
              <a:t>Utility block</a:t>
            </a:r>
          </a:p>
          <a:p>
            <a:pPr lvl="1"/>
            <a:r>
              <a:rPr lang="en-US" dirty="0" smtClean="0"/>
              <a:t>Active Cells Facility</a:t>
            </a:r>
          </a:p>
          <a:p>
            <a:pPr lvl="3"/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660066"/>
                </a:solidFill>
              </a:rPr>
              <a:t>Safety Function identification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Safety SSC selection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Defense in Depth analysis</a:t>
            </a:r>
          </a:p>
          <a:p>
            <a:pPr lvl="3"/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2E9BE3"/>
                </a:solidFill>
              </a:rPr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07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149287"/>
            <a:ext cx="71391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Step2: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Safety Function Selection</a:t>
            </a:r>
            <a:br>
              <a:rPr lang="en-US" dirty="0" smtClean="0"/>
            </a:br>
            <a:r>
              <a:rPr lang="en-US" dirty="0" smtClean="0"/>
              <a:t>Prevent or Control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412776"/>
            <a:ext cx="8507288" cy="5429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Determine required safety functions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Hierarchy applied with preference to passive engineered safety features over active, engineered over active or administrative controls, and preventative over mitigative</a:t>
            </a:r>
          </a:p>
          <a:p>
            <a:pPr lvl="3"/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Consider several options and optimize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Technical feasibility, reliability, efficiency, impact on operations, impact on other systems, cost</a:t>
            </a:r>
          </a:p>
          <a:p>
            <a:pPr lvl="3"/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Specify </a:t>
            </a:r>
            <a:r>
              <a:rPr lang="en-US" b="1" i="1" dirty="0" smtClean="0">
                <a:solidFill>
                  <a:srgbClr val="000090"/>
                </a:solidFill>
              </a:rPr>
              <a:t>safety SSCs </a:t>
            </a:r>
            <a:r>
              <a:rPr lang="en-US" b="1" dirty="0">
                <a:solidFill>
                  <a:srgbClr val="000090"/>
                </a:solidFill>
              </a:rPr>
              <a:t>(</a:t>
            </a:r>
            <a:r>
              <a:rPr lang="en-US" b="1" dirty="0" smtClean="0">
                <a:solidFill>
                  <a:srgbClr val="000090"/>
                </a:solidFill>
              </a:rPr>
              <a:t>structures, systems and components) for each event</a:t>
            </a:r>
          </a:p>
          <a:p>
            <a:r>
              <a:rPr lang="en-US" i="1" dirty="0" smtClean="0">
                <a:solidFill>
                  <a:srgbClr val="2E9BE3"/>
                </a:solidFill>
              </a:rPr>
              <a:t>Reassess evolution and dose consequences with safety measures implemented, check compliance with GSO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82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Selection of Safety Functions:</a:t>
            </a:r>
            <a:br>
              <a:rPr lang="en-US" dirty="0" smtClean="0"/>
            </a:br>
            <a:r>
              <a:rPr lang="en-US" dirty="0" smtClean="0"/>
              <a:t>Monolith – Public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21378556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138901"/>
                <a:gridCol w="13681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0.5, 18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4.0,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75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4.0, 75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4.0, 75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51520" y="4437112"/>
            <a:ext cx="4536504" cy="22768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Prevent release </a:t>
            </a:r>
          </a:p>
          <a:p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rimary cooling systems (He, water) confinement in connection cell and utility rooms (AA7,AA8, AA11: H2 </a:t>
            </a:r>
            <a:r>
              <a:rPr lang="en-US" dirty="0" smtClean="0">
                <a:solidFill>
                  <a:schemeClr val="tx1"/>
                </a:solidFill>
                <a:latin typeface="Wingdings 3" charset="2"/>
                <a:cs typeface="Wingdings 3" charset="2"/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 H3)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Projectile stop on instrument </a:t>
            </a:r>
            <a:r>
              <a:rPr lang="en-US" dirty="0" err="1" smtClean="0">
                <a:solidFill>
                  <a:schemeClr val="tx1"/>
                </a:solidFill>
              </a:rPr>
              <a:t>beamlines</a:t>
            </a:r>
            <a:r>
              <a:rPr lang="en-US" dirty="0" smtClean="0">
                <a:solidFill>
                  <a:schemeClr val="tx1"/>
                </a:solidFill>
              </a:rPr>
              <a:t>/monolith – prevent H2 event (AA9)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TSS stops beam on low wheel speed, high temperature and low flow in He cooling (AA1, AA3)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731690"/>
              </p:ext>
            </p:extLst>
          </p:nvPr>
        </p:nvGraphicFramePr>
        <p:xfrm>
          <a:off x="4777680" y="1499984"/>
          <a:ext cx="41148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/>
                <a:gridCol w="720080"/>
                <a:gridCol w="1080120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AA7,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0.08, .05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0.07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6.2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938745"/>
              </p:ext>
            </p:extLst>
          </p:nvPr>
        </p:nvGraphicFramePr>
        <p:xfrm>
          <a:off x="4777680" y="1499984"/>
          <a:ext cx="41148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/>
                <a:gridCol w="720080"/>
                <a:gridCol w="1080120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AA7,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0.08, .05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AA9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0.07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6.2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291086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138901"/>
                <a:gridCol w="13681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4.0, 75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396998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138901"/>
                <a:gridCol w="13681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.08,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.2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gradFill flip="none" rotWithShape="1">
                      <a:gsLst>
                        <a:gs pos="40000">
                          <a:srgbClr val="B9201E"/>
                        </a:gs>
                        <a:gs pos="100000">
                          <a:srgbClr val="FFFFFF"/>
                        </a:gs>
                      </a:gsLst>
                      <a:lin ang="10620000" scaled="0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sp>
        <p:nvSpPr>
          <p:cNvPr id="13" name="Content Placeholder 6"/>
          <p:cNvSpPr txBox="1">
            <a:spLocks/>
          </p:cNvSpPr>
          <p:nvPr/>
        </p:nvSpPr>
        <p:spPr>
          <a:xfrm>
            <a:off x="4716016" y="4437112"/>
            <a:ext cx="4312096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Limit event progression/limit release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TSS stops beam on high monolith pressure &amp; low He cooling pressure (AA2, AA3)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Control release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Monolith confinement (AA4, AA2), getter fire box (AA22)</a:t>
            </a:r>
          </a:p>
          <a:p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ontrolled relief path to stack (45 m) (AA4, AA13, AA22)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821877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138901"/>
                <a:gridCol w="13681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 m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0.04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45, 10 m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.02,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.08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 m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295257"/>
              </p:ext>
            </p:extLst>
          </p:nvPr>
        </p:nvGraphicFramePr>
        <p:xfrm>
          <a:off x="4777680" y="1484784"/>
          <a:ext cx="41148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/>
                <a:gridCol w="720080"/>
                <a:gridCol w="1080120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AA7,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0.08, .05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0.07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AA22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H3, 4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45, 10 m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0.6, 6.2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AA13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 m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6279036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138901"/>
                <a:gridCol w="13681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 m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0.04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45, 10 m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.02,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.08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 m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9054197"/>
              </p:ext>
            </p:extLst>
          </p:nvPr>
        </p:nvGraphicFramePr>
        <p:xfrm>
          <a:off x="4777680" y="1499984"/>
          <a:ext cx="41148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/>
                <a:gridCol w="720080"/>
                <a:gridCol w="1080120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AA7,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0.08, .05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0.07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AA22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H3, 4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45, 10 m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0.6, 6.2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AA13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 m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95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Selection </a:t>
            </a:r>
            <a:r>
              <a:rPr lang="en-US" dirty="0" smtClean="0"/>
              <a:t>of Safety Functions:</a:t>
            </a:r>
            <a:br>
              <a:rPr lang="en-US" dirty="0" smtClean="0"/>
            </a:br>
            <a:r>
              <a:rPr lang="en-US" dirty="0" smtClean="0"/>
              <a:t>Monolith – Workers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11962727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210909"/>
                <a:gridCol w="12961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1190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580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580 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580 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800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5824603"/>
              </p:ext>
            </p:extLst>
          </p:nvPr>
        </p:nvGraphicFramePr>
        <p:xfrm>
          <a:off x="4777680" y="1499984"/>
          <a:ext cx="41148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/>
                <a:gridCol w="720080"/>
                <a:gridCol w="1080120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AA7,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250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/>
                        <a:t>90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722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1700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28 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9" name="Content Placeholder 6"/>
          <p:cNvSpPr txBox="1">
            <a:spLocks/>
          </p:cNvSpPr>
          <p:nvPr/>
        </p:nvSpPr>
        <p:spPr>
          <a:xfrm>
            <a:off x="251520" y="4437112"/>
            <a:ext cx="4536504" cy="2276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tx1"/>
                </a:solidFill>
              </a:rPr>
              <a:t>Prevent release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Primary cooling systems (He, water) confinement in utility rooms  (H2 </a:t>
            </a:r>
            <a:r>
              <a:rPr lang="en-US" dirty="0" smtClean="0">
                <a:solidFill>
                  <a:schemeClr val="tx1"/>
                </a:solidFill>
                <a:latin typeface="Wingdings 3" charset="2"/>
                <a:cs typeface="Wingdings 3" charset="2"/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 H3)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Projectile stop on </a:t>
            </a:r>
            <a:r>
              <a:rPr lang="en-US" dirty="0" err="1" smtClean="0">
                <a:solidFill>
                  <a:schemeClr val="tx1"/>
                </a:solidFill>
              </a:rPr>
              <a:t>beamlines</a:t>
            </a:r>
            <a:r>
              <a:rPr lang="en-US" dirty="0" smtClean="0">
                <a:solidFill>
                  <a:schemeClr val="tx1"/>
                </a:solidFill>
              </a:rPr>
              <a:t>, prevent AA9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TSS stops beam on low wheel speed, high temperature and low flow in He cooling (AA1, AA3)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Prevent access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Beam ON – no tunnel access (AA4,AA10, AA13)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Beam OFF – isolation device between monolith and accelerator closed before access (AA4, AA10)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716016" y="4437112"/>
            <a:ext cx="4312096" cy="2232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Limit event progression/limit release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TSS stops beam on high monolith pressure &amp; low He cooling pressure (AA2, AA3)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Control release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Monolith confinement(AA4, AA10, AA2), getter fire box (AA22)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Controlled relief path (AA4, AA13, AA22)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Detect – alarm – evacuate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Detect He, water, fire </a:t>
            </a:r>
            <a:r>
              <a:rPr lang="en-US" dirty="0" smtClean="0">
                <a:solidFill>
                  <a:schemeClr val="tx1"/>
                </a:solidFill>
                <a:latin typeface="Wingdings 3" charset="2"/>
                <a:cs typeface="Wingdings 3" charset="2"/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 alarm &amp; workers </a:t>
            </a:r>
            <a:r>
              <a:rPr lang="en-US" dirty="0" err="1" smtClean="0">
                <a:solidFill>
                  <a:schemeClr val="tx1"/>
                </a:solidFill>
              </a:rPr>
              <a:t>evac</a:t>
            </a:r>
            <a:r>
              <a:rPr lang="en-US" dirty="0" smtClean="0">
                <a:solidFill>
                  <a:schemeClr val="tx1"/>
                </a:solidFill>
              </a:rPr>
              <a:t> (AA7, AA8, AA11, AA22)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5009306"/>
              </p:ext>
            </p:extLst>
          </p:nvPr>
        </p:nvGraphicFramePr>
        <p:xfrm>
          <a:off x="4788024" y="1484784"/>
          <a:ext cx="41148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/>
                <a:gridCol w="720080"/>
                <a:gridCol w="1080120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AA7, 8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250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722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AA11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1700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28 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16839175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210909"/>
                <a:gridCol w="12961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1190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580 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800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265274"/>
              </p:ext>
            </p:extLst>
          </p:nvPr>
        </p:nvGraphicFramePr>
        <p:xfrm>
          <a:off x="4788024" y="1484784"/>
          <a:ext cx="41148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/>
                <a:gridCol w="720080"/>
                <a:gridCol w="1080120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AA7, 8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250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AA10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722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gradFill flip="none" rotWithShape="1">
                      <a:gsLst>
                        <a:gs pos="42000">
                          <a:srgbClr val="B9201E"/>
                        </a:gs>
                        <a:gs pos="100000">
                          <a:srgbClr val="FFFFFF"/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AA11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1700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28 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25986399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210909"/>
                <a:gridCol w="12961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1190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580 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800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gradFill flip="none" rotWithShape="1">
                      <a:gsLst>
                        <a:gs pos="72000">
                          <a:srgbClr val="B9201E"/>
                        </a:gs>
                        <a:gs pos="100000">
                          <a:srgbClr val="FFFFFF"/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25688876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210909"/>
                <a:gridCol w="12961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1190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gradFill flip="none" rotWithShape="1">
                      <a:gsLst>
                        <a:gs pos="52000">
                          <a:srgbClr val="B9201E"/>
                        </a:gs>
                        <a:gs pos="100000">
                          <a:srgbClr val="FFFFFF"/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800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gradFill flip="none" rotWithShape="1">
                      <a:gsLst>
                        <a:gs pos="53000">
                          <a:srgbClr val="B9201E"/>
                        </a:gs>
                        <a:gs pos="100000">
                          <a:srgbClr val="FFFFFF"/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800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gradFill flip="none" rotWithShape="1">
                      <a:gsLst>
                        <a:gs pos="72000">
                          <a:srgbClr val="B9201E"/>
                        </a:gs>
                        <a:gs pos="100000">
                          <a:srgbClr val="FFFFFF"/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7845676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210909"/>
                <a:gridCol w="12961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250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gradFill flip="none" rotWithShape="1">
                      <a:gsLst>
                        <a:gs pos="26000">
                          <a:srgbClr val="B9201E"/>
                        </a:gs>
                        <a:gs pos="100000">
                          <a:srgbClr val="FFFFFF"/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261636"/>
              </p:ext>
            </p:extLst>
          </p:nvPr>
        </p:nvGraphicFramePr>
        <p:xfrm>
          <a:off x="4788024" y="1484784"/>
          <a:ext cx="41148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/>
                <a:gridCol w="720080"/>
                <a:gridCol w="1080120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AA7, 8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250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AA10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AA11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1700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AA22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H3,4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28 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gradFill flip="none" rotWithShape="1">
                      <a:gsLst>
                        <a:gs pos="41000">
                          <a:srgbClr val="B9201E"/>
                        </a:gs>
                        <a:gs pos="100000">
                          <a:srgbClr val="FFFFFF"/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837405"/>
              </p:ext>
            </p:extLst>
          </p:nvPr>
        </p:nvGraphicFramePr>
        <p:xfrm>
          <a:off x="4788024" y="1484784"/>
          <a:ext cx="41148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/>
                <a:gridCol w="720080"/>
                <a:gridCol w="1080120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AA7, 8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min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2.8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AA10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AA11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min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AA22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min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0831746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210909"/>
                <a:gridCol w="12961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2min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2.8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3935389"/>
              </p:ext>
            </p:extLst>
          </p:nvPr>
        </p:nvGraphicFramePr>
        <p:xfrm>
          <a:off x="323528" y="1484784"/>
          <a:ext cx="42484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661299"/>
                <a:gridCol w="1210909"/>
                <a:gridCol w="12961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  </a:t>
                      </a:r>
                      <a:r>
                        <a:rPr lang="en-US" dirty="0" err="1" smtClean="0"/>
                        <a:t>HEx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flow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leak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2min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2.8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AA4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2330498"/>
              </p:ext>
            </p:extLst>
          </p:nvPr>
        </p:nvGraphicFramePr>
        <p:xfrm>
          <a:off x="4788024" y="1484784"/>
          <a:ext cx="41148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/>
                <a:gridCol w="720080"/>
                <a:gridCol w="1080120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AA7, 8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min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2.8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AA10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AA11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min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AA22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H3,4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min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/>
                        <a:t>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98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</a:t>
            </a:r>
            <a:r>
              <a:rPr lang="en-US" dirty="0" smtClean="0"/>
              <a:t>Selection of Safety Functions:</a:t>
            </a:r>
            <a:br>
              <a:rPr lang="en-US" dirty="0" smtClean="0"/>
            </a:br>
            <a:r>
              <a:rPr lang="en-US" dirty="0" smtClean="0"/>
              <a:t>Active Cells Facility – Public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24169732"/>
              </p:ext>
            </p:extLst>
          </p:nvPr>
        </p:nvGraphicFramePr>
        <p:xfrm>
          <a:off x="251521" y="1600200"/>
          <a:ext cx="835292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034893"/>
                <a:gridCol w="2232605"/>
                <a:gridCol w="27172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0.0003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0.26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51520" y="4581128"/>
            <a:ext cx="8435280" cy="1800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Prevent release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Safety interlock control to prevent incorrect opening of doors, hatches, floor valves (AA19) H2 </a:t>
            </a:r>
            <a:r>
              <a:rPr lang="en-US" dirty="0" smtClean="0">
                <a:solidFill>
                  <a:schemeClr val="tx1"/>
                </a:solidFill>
                <a:latin typeface="Wingdings 3" charset="2"/>
                <a:cs typeface="Wingdings 3" charset="2"/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 H3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Sealing bolts on plugs, confinement penetrations (AA19) </a:t>
            </a:r>
            <a:r>
              <a:rPr lang="en-US" dirty="0">
                <a:solidFill>
                  <a:schemeClr val="tx1"/>
                </a:solidFill>
              </a:rPr>
              <a:t>H2 </a:t>
            </a:r>
            <a:r>
              <a:rPr lang="en-US" dirty="0">
                <a:solidFill>
                  <a:schemeClr val="tx1"/>
                </a:solidFill>
                <a:latin typeface="Wingdings 3" charset="2"/>
                <a:cs typeface="Wingdings 3" charset="2"/>
              </a:rPr>
              <a:t>g</a:t>
            </a:r>
            <a:r>
              <a:rPr lang="en-US" dirty="0">
                <a:solidFill>
                  <a:schemeClr val="tx1"/>
                </a:solidFill>
              </a:rPr>
              <a:t> H3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Limit release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Defined leak rate for ACF enclosure (AA18)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3922967"/>
              </p:ext>
            </p:extLst>
          </p:nvPr>
        </p:nvGraphicFramePr>
        <p:xfrm>
          <a:off x="251520" y="1556792"/>
          <a:ext cx="8352928" cy="266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034893"/>
                <a:gridCol w="2232605"/>
                <a:gridCol w="2717279"/>
              </a:tblGrid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0.0003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AA19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0.26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8436852"/>
              </p:ext>
            </p:extLst>
          </p:nvPr>
        </p:nvGraphicFramePr>
        <p:xfrm>
          <a:off x="251520" y="1556792"/>
          <a:ext cx="8352928" cy="266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034893"/>
                <a:gridCol w="2232605"/>
                <a:gridCol w="2717279"/>
              </a:tblGrid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AA18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0.00007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AA19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0.26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287912"/>
              </p:ext>
            </p:extLst>
          </p:nvPr>
        </p:nvGraphicFramePr>
        <p:xfrm>
          <a:off x="251520" y="1556792"/>
          <a:ext cx="8352928" cy="266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034893"/>
                <a:gridCol w="2232605"/>
                <a:gridCol w="2717279"/>
              </a:tblGrid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Public Dose</a:t>
                      </a:r>
                      <a:endParaRPr lang="en-US" dirty="0"/>
                    </a:p>
                  </a:txBody>
                  <a:tcPr/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AA18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0.00007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AA19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0.26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4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Selection </a:t>
            </a:r>
            <a:r>
              <a:rPr lang="en-US" dirty="0" smtClean="0"/>
              <a:t>of Safety Functions:</a:t>
            </a:r>
            <a:br>
              <a:rPr lang="en-US" dirty="0" smtClean="0"/>
            </a:br>
            <a:r>
              <a:rPr lang="en-US" dirty="0" smtClean="0"/>
              <a:t>Active Cells Facility – Workers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06811196"/>
              </p:ext>
            </p:extLst>
          </p:nvPr>
        </p:nvGraphicFramePr>
        <p:xfrm>
          <a:off x="251521" y="1600200"/>
          <a:ext cx="835292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034893"/>
                <a:gridCol w="2232605"/>
                <a:gridCol w="27172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170, 330, 330, 1170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250, 250, 830, 1700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270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79512" y="4365104"/>
            <a:ext cx="4536504" cy="23042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Prevent release </a:t>
            </a:r>
          </a:p>
          <a:p>
            <a:r>
              <a:rPr lang="en-US" dirty="0">
                <a:solidFill>
                  <a:schemeClr val="tx1"/>
                </a:solidFill>
              </a:rPr>
              <a:t>Safety interlock control to prevent incorrect opening of doors, hatches, floor </a:t>
            </a:r>
            <a:r>
              <a:rPr lang="en-US" dirty="0" smtClean="0">
                <a:solidFill>
                  <a:schemeClr val="tx1"/>
                </a:solidFill>
              </a:rPr>
              <a:t>valves (AA15, AA16, AA17, AA19</a:t>
            </a:r>
            <a:r>
              <a:rPr lang="en-US" dirty="0">
                <a:solidFill>
                  <a:schemeClr val="tx1"/>
                </a:solidFill>
              </a:rPr>
              <a:t>)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Sealing </a:t>
            </a:r>
            <a:r>
              <a:rPr lang="en-US" dirty="0">
                <a:solidFill>
                  <a:schemeClr val="tx1"/>
                </a:solidFill>
              </a:rPr>
              <a:t>bolts on plugs, confinement </a:t>
            </a:r>
            <a:r>
              <a:rPr lang="en-US" dirty="0" smtClean="0">
                <a:solidFill>
                  <a:schemeClr val="tx1"/>
                </a:solidFill>
              </a:rPr>
              <a:t>penetrations (</a:t>
            </a:r>
            <a:r>
              <a:rPr lang="en-US" dirty="0">
                <a:solidFill>
                  <a:schemeClr val="tx1"/>
                </a:solidFill>
              </a:rPr>
              <a:t>AA15, AA16, AA17, AA19)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Limit release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Defined </a:t>
            </a:r>
            <a:r>
              <a:rPr lang="en-US" dirty="0">
                <a:solidFill>
                  <a:schemeClr val="tx1"/>
                </a:solidFill>
              </a:rPr>
              <a:t>leak rate for ACF enclosure (AA18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4572000" y="4365104"/>
            <a:ext cx="4392488" cy="2304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tx1"/>
                </a:solidFill>
              </a:rPr>
              <a:t>Detect – alarm – evacuate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Door, floor valve, hatch, or airlock opening (AA15, AA16, AA17)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Gamma monitor in MC (AA15, AA17) or when plugs, penetrations open (AA16)</a:t>
            </a:r>
          </a:p>
          <a:p>
            <a:r>
              <a:rPr lang="en-US" dirty="0">
                <a:solidFill>
                  <a:schemeClr val="tx1"/>
                </a:solidFill>
              </a:rPr>
              <a:t>Loss of dynamic confinement (AA18, AA19) with fire (AA20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134449"/>
              </p:ext>
            </p:extLst>
          </p:nvPr>
        </p:nvGraphicFramePr>
        <p:xfrm>
          <a:off x="251520" y="1556792"/>
          <a:ext cx="8352928" cy="266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034893"/>
                <a:gridCol w="2232605"/>
                <a:gridCol w="2717279"/>
              </a:tblGrid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AA15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AA16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H3,H4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170, 330, 330, 1170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AA17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H4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250, 0, 0, 0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gradFill flip="none" rotWithShape="1">
                      <a:gsLst>
                        <a:gs pos="58000">
                          <a:srgbClr val="B9201E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AA19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270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912482"/>
              </p:ext>
            </p:extLst>
          </p:nvPr>
        </p:nvGraphicFramePr>
        <p:xfrm>
          <a:off x="251520" y="1556792"/>
          <a:ext cx="8352928" cy="266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034893"/>
                <a:gridCol w="2232605"/>
                <a:gridCol w="2717279"/>
              </a:tblGrid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AA15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AA16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H3,H4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170, 330, 330, 1170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AA17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H4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250, 0, 0, 0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AA19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270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165509"/>
              </p:ext>
            </p:extLst>
          </p:nvPr>
        </p:nvGraphicFramePr>
        <p:xfrm>
          <a:off x="251520" y="1556792"/>
          <a:ext cx="8352928" cy="266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034893"/>
                <a:gridCol w="2232605"/>
                <a:gridCol w="2717279"/>
              </a:tblGrid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AA15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min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1.67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AA16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H3,H4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min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17, 10, 0.8, 10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AA17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H4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 1 min, 0, 0, 0 min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0" dirty="0" err="1" smtClean="0"/>
                        <a:t>Sv</a:t>
                      </a:r>
                      <a:r>
                        <a:rPr lang="en-US" dirty="0" smtClean="0"/>
                        <a:t>, 0, 0, 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AA19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120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270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3912729"/>
              </p:ext>
            </p:extLst>
          </p:nvPr>
        </p:nvGraphicFramePr>
        <p:xfrm>
          <a:off x="251520" y="1556792"/>
          <a:ext cx="8352928" cy="266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034893"/>
                <a:gridCol w="2232605"/>
                <a:gridCol w="2717279"/>
              </a:tblGrid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AA15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min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1.67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AA16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H3,H4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min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17, 10, 0.8, 10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AA17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H4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 1 min, 0, 0, 0 min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0" dirty="0" err="1" smtClean="0"/>
                        <a:t>Sv</a:t>
                      </a:r>
                      <a:r>
                        <a:rPr lang="en-US" dirty="0" smtClean="0"/>
                        <a:t>, 0, 0, 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AA18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 min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AA19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 min</a:t>
                      </a:r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1.23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AA20</a:t>
                      </a:r>
                      <a:endParaRPr lang="en-US" dirty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  <a:r>
                        <a:rPr lang="en-US" baseline="0" dirty="0" smtClean="0"/>
                        <a:t> min</a:t>
                      </a:r>
                      <a:endParaRPr lang="en-US" dirty="0" smtClean="0"/>
                    </a:p>
                  </a:txBody>
                  <a:tcPr>
                    <a:solidFill>
                      <a:srgbClr val="FFF2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1501313"/>
              </p:ext>
            </p:extLst>
          </p:nvPr>
        </p:nvGraphicFramePr>
        <p:xfrm>
          <a:off x="251520" y="1556792"/>
          <a:ext cx="8352928" cy="266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034893"/>
                <a:gridCol w="2232605"/>
                <a:gridCol w="2717279"/>
              </a:tblGrid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Worker Dose</a:t>
                      </a:r>
                      <a:endParaRPr lang="en-US" dirty="0"/>
                    </a:p>
                  </a:txBody>
                  <a:tcPr/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AA15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min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1.67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AA16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H3,H4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min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17, 10, 0.8, 10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AA17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H4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 1 min, 0, 0, 0 min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0" dirty="0" err="1" smtClean="0"/>
                        <a:t>Sv</a:t>
                      </a:r>
                      <a:r>
                        <a:rPr lang="en-US" dirty="0" smtClean="0"/>
                        <a:t>, 0, 0, 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AA18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H2,H3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 min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AA19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 min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1.23 </a:t>
                      </a:r>
                      <a:r>
                        <a:rPr lang="en-US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06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AA20</a:t>
                      </a:r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H3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  <a:r>
                        <a:rPr lang="en-US" baseline="0" dirty="0" smtClean="0"/>
                        <a:t> min</a:t>
                      </a:r>
                      <a:endParaRPr lang="en-US" dirty="0" smtClean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 </a:t>
                      </a:r>
                      <a:r>
                        <a:rPr lang="en-US" baseline="0" dirty="0" err="1" smtClean="0"/>
                        <a:t>mSv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92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Safety </a:t>
            </a:r>
            <a:r>
              <a:rPr lang="en-US" dirty="0" smtClean="0"/>
              <a:t>Functions – Earthquake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1871625"/>
              </p:ext>
            </p:extLst>
          </p:nvPr>
        </p:nvGraphicFramePr>
        <p:xfrm>
          <a:off x="251521" y="1600200"/>
          <a:ext cx="83529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5"/>
                <a:gridCol w="2088232"/>
                <a:gridCol w="2088232"/>
                <a:gridCol w="223224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AA14 – Public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AA21 – Public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0.48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0.48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0.48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51520" y="4149080"/>
            <a:ext cx="8435280" cy="23042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Target building functional in H2, and all other safety SSCs functional in H2 </a:t>
            </a:r>
            <a:r>
              <a:rPr lang="en-US" dirty="0" smtClean="0">
                <a:solidFill>
                  <a:schemeClr val="tx1"/>
                </a:solidFill>
                <a:latin typeface="Wingdings 3" charset="2"/>
                <a:cs typeface="Wingdings 3" charset="2"/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 mitigated AA3 and AA18 values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Monolith Civil Structure (MCS) and ACF available up to and including H4, building not threaten safety SSCs in these areas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H3 – Helium purification getter firebox, evacuation alarms, TSS, shielding function in ACF maintained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H4 – Evacuation alarms functional, TSS functional or fail-safe, shielding function in ACF maintained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900972"/>
              </p:ext>
            </p:extLst>
          </p:nvPr>
        </p:nvGraphicFramePr>
        <p:xfrm>
          <a:off x="251520" y="2924944"/>
          <a:ext cx="83529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2088232"/>
                <a:gridCol w="2088232"/>
                <a:gridCol w="22322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AA14 – Worker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600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600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600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AA21 – Worker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0082596"/>
              </p:ext>
            </p:extLst>
          </p:nvPr>
        </p:nvGraphicFramePr>
        <p:xfrm>
          <a:off x="251520" y="1556792"/>
          <a:ext cx="8352928" cy="1152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5"/>
                <a:gridCol w="2088232"/>
                <a:gridCol w="2088232"/>
                <a:gridCol w="2232249"/>
              </a:tblGrid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H4</a:t>
                      </a:r>
                      <a:endParaRPr lang="en-US" dirty="0"/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AA14 – Public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0.08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AA21 – Public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0.00007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0.48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0.48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0072031"/>
              </p:ext>
            </p:extLst>
          </p:nvPr>
        </p:nvGraphicFramePr>
        <p:xfrm>
          <a:off x="251520" y="2924944"/>
          <a:ext cx="83529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2088232"/>
                <a:gridCol w="2088232"/>
                <a:gridCol w="22322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AA14 – Worker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600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600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AA21 – Worker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827198"/>
              </p:ext>
            </p:extLst>
          </p:nvPr>
        </p:nvGraphicFramePr>
        <p:xfrm>
          <a:off x="251520" y="1556792"/>
          <a:ext cx="8352928" cy="1152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5"/>
                <a:gridCol w="2088232"/>
                <a:gridCol w="2088232"/>
                <a:gridCol w="2232249"/>
              </a:tblGrid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H4</a:t>
                      </a:r>
                      <a:endParaRPr lang="en-US" dirty="0"/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AA14 – Public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0.08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0.59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6.8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AA21 – Public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0.00007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0.48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0.48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9375800"/>
              </p:ext>
            </p:extLst>
          </p:nvPr>
        </p:nvGraphicFramePr>
        <p:xfrm>
          <a:off x="251520" y="2924944"/>
          <a:ext cx="83529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2088232"/>
                <a:gridCol w="2088232"/>
                <a:gridCol w="22322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AA14 – Worker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AA21 – Worker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0.02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min      14.3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min      14.3 </a:t>
                      </a:r>
                      <a:r>
                        <a:rPr lang="en-US" dirty="0" err="1" smtClean="0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57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Radiation safety analysis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5" name="TextBox 4"/>
          <p:cNvSpPr txBox="1"/>
          <p:nvPr/>
        </p:nvSpPr>
        <p:spPr>
          <a:xfrm>
            <a:off x="107504" y="1520887"/>
            <a:ext cx="4104456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facility generates radiological hazards and it is mandatory to protect people’s health and the environment from harmful effects of ionizing radiation.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18977" y="1499915"/>
            <a:ext cx="4104456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protection level is defined through dose limits and reference values provided by the national regulation and SSM conditions.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607198"/>
              </p:ext>
            </p:extLst>
          </p:nvPr>
        </p:nvGraphicFramePr>
        <p:xfrm>
          <a:off x="1619672" y="3165101"/>
          <a:ext cx="5616625" cy="3237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368152"/>
                <a:gridCol w="1800201"/>
              </a:tblGrid>
              <a:tr h="308658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ESS-0000004 rev 5 (January 2017)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40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Operating conditions</a:t>
                      </a:r>
                    </a:p>
                    <a:p>
                      <a:pPr algn="ctr"/>
                      <a:r>
                        <a:rPr lang="en-US" sz="1000" dirty="0" smtClean="0"/>
                        <a:t>Initiative event likelihood</a:t>
                      </a:r>
                      <a:endParaRPr lang="en-US" sz="1000" dirty="0"/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Workers limit</a:t>
                      </a:r>
                    </a:p>
                    <a:p>
                      <a:pPr algn="ctr"/>
                      <a:r>
                        <a:rPr lang="en-US" sz="1000" dirty="0" smtClean="0"/>
                        <a:t>(effective dose)</a:t>
                      </a:r>
                      <a:endParaRPr lang="en-US" sz="1000" dirty="0"/>
                    </a:p>
                  </a:txBody>
                  <a:tcPr marL="61733" marR="61733" marT="30866" marB="30866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Public limit</a:t>
                      </a:r>
                    </a:p>
                    <a:p>
                      <a:pPr algn="ctr"/>
                      <a:r>
                        <a:rPr lang="en-US" sz="1000" dirty="0" smtClean="0"/>
                        <a:t>(effective dose)</a:t>
                      </a:r>
                      <a:endParaRPr lang="en-US" sz="1000" dirty="0"/>
                    </a:p>
                  </a:txBody>
                  <a:tcPr marL="61733" marR="61733" marT="30866" marB="30866">
                    <a:solidFill>
                      <a:srgbClr val="FF0000"/>
                    </a:solidFill>
                  </a:tcPr>
                </a:tc>
              </a:tr>
              <a:tr h="4343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Normal operation - H1</a:t>
                      </a:r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r>
                        <a:rPr lang="en-US" sz="1200" baseline="0" dirty="0" smtClean="0"/>
                        <a:t> mSv/year </a:t>
                      </a:r>
                      <a:r>
                        <a:rPr lang="en-US" sz="700" baseline="0" dirty="0" smtClean="0"/>
                        <a:t>(average)</a:t>
                      </a:r>
                      <a:endParaRPr lang="en-US" sz="7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 mSv/year </a:t>
                      </a:r>
                      <a:r>
                        <a:rPr lang="en-US" sz="700" baseline="0" dirty="0" smtClean="0"/>
                        <a:t>(max)</a:t>
                      </a:r>
                      <a:endParaRPr lang="en-US" sz="700" dirty="0" smtClean="0"/>
                    </a:p>
                  </a:txBody>
                  <a:tcPr marL="61733" marR="61733" marT="30866" marB="308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 m</a:t>
                      </a:r>
                      <a:r>
                        <a:rPr lang="en-US" sz="1200" dirty="0" smtClean="0">
                          <a:latin typeface="+mn-lt"/>
                          <a:cs typeface="Symbol" charset="2"/>
                        </a:rPr>
                        <a:t>Sv/year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n-lt"/>
                          <a:cs typeface="Symbol" charset="2"/>
                        </a:rPr>
                        <a:t>(0.05 mSv/year GSO)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</a:tr>
              <a:tr h="3261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Anticipated events - H2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 smtClean="0"/>
                        <a:t>F &gt;</a:t>
                      </a:r>
                      <a:r>
                        <a:rPr lang="en-US" sz="1000" i="1" baseline="0" dirty="0" smtClean="0"/>
                        <a:t> 10</a:t>
                      </a:r>
                      <a:r>
                        <a:rPr lang="en-US" sz="1000" i="1" baseline="30000" dirty="0" smtClean="0"/>
                        <a:t>-2</a:t>
                      </a:r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/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10 mSv/event</a:t>
                      </a:r>
                      <a:endParaRPr lang="en-US" sz="1400" dirty="0"/>
                    </a:p>
                  </a:txBody>
                  <a:tcPr marL="61733" marR="61733" marT="30866" marB="30866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0.1 mSv</a:t>
                      </a:r>
                      <a:r>
                        <a:rPr lang="en-US" sz="1400" dirty="0" smtClean="0">
                          <a:latin typeface="+mn-lt"/>
                          <a:cs typeface="Symbol" charset="2"/>
                        </a:rPr>
                        <a:t>/occurrence</a:t>
                      </a:r>
                      <a:endParaRPr lang="en-US" sz="1400" dirty="0" smtClean="0"/>
                    </a:p>
                  </a:txBody>
                  <a:tcPr marL="61733" marR="61733" marT="30866" marB="30866"/>
                </a:tc>
              </a:tr>
              <a:tr h="3417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Unanticipated events</a:t>
                      </a:r>
                      <a:r>
                        <a:rPr lang="en-US" sz="1400" baseline="0" dirty="0" smtClean="0"/>
                        <a:t> - H3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baseline="0" dirty="0" smtClean="0"/>
                        <a:t>10</a:t>
                      </a:r>
                      <a:r>
                        <a:rPr lang="en-US" sz="1000" i="1" baseline="30000" dirty="0" smtClean="0"/>
                        <a:t>-4</a:t>
                      </a:r>
                      <a:r>
                        <a:rPr lang="en-US" sz="1000" i="1" baseline="0" dirty="0" smtClean="0"/>
                        <a:t> &lt; F &lt; 10</a:t>
                      </a:r>
                      <a:r>
                        <a:rPr lang="en-US" sz="1000" i="1" baseline="30000" dirty="0" smtClean="0"/>
                        <a:t>-2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i="1" baseline="30000" dirty="0" smtClean="0"/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20 mSv/event</a:t>
                      </a:r>
                      <a:endParaRPr lang="en-US" sz="1400" dirty="0"/>
                    </a:p>
                  </a:txBody>
                  <a:tcPr marL="61733" marR="61733" marT="30866" marB="30866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 mSv/occurrence</a:t>
                      </a:r>
                      <a:endParaRPr lang="en-US" sz="1400" dirty="0"/>
                    </a:p>
                  </a:txBody>
                  <a:tcPr marL="61733" marR="61733" marT="30866" marB="30866"/>
                </a:tc>
              </a:tr>
              <a:tr h="49473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Improbable events (DBA)</a:t>
                      </a:r>
                      <a:r>
                        <a:rPr lang="en-US" sz="1400" baseline="0" dirty="0" smtClean="0"/>
                        <a:t> – H4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baseline="0" dirty="0" smtClean="0"/>
                        <a:t>10</a:t>
                      </a:r>
                      <a:r>
                        <a:rPr lang="en-US" sz="1000" i="1" baseline="30000" dirty="0" smtClean="0"/>
                        <a:t>-6</a:t>
                      </a:r>
                      <a:r>
                        <a:rPr lang="en-US" sz="1000" i="1" baseline="0" dirty="0" smtClean="0"/>
                        <a:t> &lt; F &lt; 10</a:t>
                      </a:r>
                      <a:r>
                        <a:rPr lang="en-US" sz="1000" i="1" baseline="30000" dirty="0" smtClean="0"/>
                        <a:t>-4 </a:t>
                      </a:r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smtClean="0"/>
                        <a:t>20 </a:t>
                      </a:r>
                      <a:r>
                        <a:rPr lang="en-US" sz="1400" dirty="0" smtClean="0"/>
                        <a:t>mSv/event</a:t>
                      </a:r>
                      <a:endParaRPr lang="en-US" sz="1400" dirty="0"/>
                    </a:p>
                  </a:txBody>
                  <a:tcPr marL="61733" marR="61733" marT="30866" marB="30866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20 mSv/occurrence</a:t>
                      </a:r>
                      <a:endParaRPr lang="en-US" sz="1400" dirty="0"/>
                    </a:p>
                  </a:txBody>
                  <a:tcPr marL="61733" marR="61733" marT="30866" marB="30866"/>
                </a:tc>
              </a:tr>
              <a:tr h="5579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Highly improbable events</a:t>
                      </a:r>
                      <a:r>
                        <a:rPr lang="en-US" sz="1400" baseline="0" dirty="0" smtClean="0"/>
                        <a:t> – H5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baseline="0" dirty="0" smtClean="0"/>
                        <a:t>F &lt; 10</a:t>
                      </a:r>
                      <a:r>
                        <a:rPr lang="en-US" sz="1000" i="1" baseline="30000" dirty="0" smtClean="0"/>
                        <a:t>-6 </a:t>
                      </a:r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250 mSv/event</a:t>
                      </a:r>
                      <a:endParaRPr lang="en-US" sz="1400" dirty="0"/>
                    </a:p>
                  </a:txBody>
                  <a:tcPr marL="61733" marR="61733" marT="30866" marB="30866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 mSv/occurrence</a:t>
                      </a:r>
                      <a:endParaRPr lang="en-US" sz="1400" dirty="0"/>
                    </a:p>
                  </a:txBody>
                  <a:tcPr marL="61733" marR="61733" marT="30866" marB="30866"/>
                </a:tc>
              </a:tr>
            </a:tbl>
          </a:graphicData>
        </a:graphic>
      </p:graphicFrame>
      <p:sp>
        <p:nvSpPr>
          <p:cNvPr id="8" name="Right Arrow 7"/>
          <p:cNvSpPr/>
          <p:nvPr/>
        </p:nvSpPr>
        <p:spPr>
          <a:xfrm>
            <a:off x="4427984" y="1981752"/>
            <a:ext cx="360040" cy="288032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796136" y="2780928"/>
            <a:ext cx="360040" cy="360040"/>
          </a:xfrm>
          <a:prstGeom prst="down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6225" y="4562029"/>
            <a:ext cx="129614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Events and circumstances that affect the facility shall be divided in 5 event classes based on frequencies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452320" y="3645024"/>
            <a:ext cx="129614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The safety functions are the functions implemented to fulfil these requirements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452320" y="5229200"/>
            <a:ext cx="1296144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The safety functions are identified through the radiation safety analysis</a:t>
            </a:r>
            <a:endParaRPr lang="en-US" sz="1200" dirty="0"/>
          </a:p>
        </p:txBody>
      </p:sp>
      <p:sp>
        <p:nvSpPr>
          <p:cNvPr id="13" name="Down Arrow 12"/>
          <p:cNvSpPr/>
          <p:nvPr/>
        </p:nvSpPr>
        <p:spPr>
          <a:xfrm>
            <a:off x="7802016" y="4941168"/>
            <a:ext cx="576064" cy="216024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Summary </a:t>
            </a:r>
            <a:r>
              <a:rPr lang="en-US" dirty="0" smtClean="0"/>
              <a:t>of Safety Functions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– Monolith &amp; Utility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506916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Target Safety System (TSS) stops beam on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Low pressure, High temperature, Low flow (helium cooling), Low wheel speed, Increased pressure (in Monolith)</a:t>
            </a:r>
          </a:p>
          <a:p>
            <a:pPr lvl="3"/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Monolith confinement,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including neutron beam windows</a:t>
            </a:r>
          </a:p>
          <a:p>
            <a:pPr lvl="3"/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System confinement in connection cell and utility block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ll primary fluid systems – helium and water</a:t>
            </a:r>
          </a:p>
          <a:p>
            <a:pPr lvl="3"/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Controlled reliefs of monolith and systems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</a:t>
            </a:r>
            <a:r>
              <a:rPr lang="en-US" sz="2000" dirty="0" smtClean="0">
                <a:solidFill>
                  <a:schemeClr val="tx1"/>
                </a:solidFill>
              </a:rPr>
              <a:t>urst disk in monolith, </a:t>
            </a:r>
            <a:r>
              <a:rPr lang="en-US" sz="2000" dirty="0" err="1" smtClean="0">
                <a:solidFill>
                  <a:schemeClr val="tx1"/>
                </a:solidFill>
              </a:rPr>
              <a:t>offgas</a:t>
            </a:r>
            <a:r>
              <a:rPr lang="en-US" sz="2000" dirty="0" smtClean="0">
                <a:solidFill>
                  <a:schemeClr val="tx1"/>
                </a:solidFill>
              </a:rPr>
              <a:t> system &amp; path to stack (H2)</a:t>
            </a:r>
          </a:p>
          <a:p>
            <a:pPr lvl="1"/>
            <a:r>
              <a:rPr lang="en-US" sz="2000" i="1" dirty="0" smtClean="0">
                <a:solidFill>
                  <a:schemeClr val="tx1"/>
                </a:solidFill>
              </a:rPr>
              <a:t>HVAC &amp; relief path to stack (tunnel – AA13)*</a:t>
            </a:r>
          </a:p>
          <a:p>
            <a:pPr lvl="3"/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rgbClr val="000090"/>
                </a:solidFill>
              </a:rPr>
              <a:t>Some structural requirements</a:t>
            </a:r>
            <a:endParaRPr lang="en-US" sz="16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Prevent access</a:t>
            </a:r>
            <a:r>
              <a:rPr lang="en-US" sz="2400" dirty="0" smtClean="0">
                <a:solidFill>
                  <a:schemeClr val="tx1"/>
                </a:solidFill>
              </a:rPr>
              <a:t> – Tunnel and connection cell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Detectors/alarm evacuate workers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7737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2: </a:t>
            </a:r>
            <a:r>
              <a:rPr lang="en-US" dirty="0" smtClean="0"/>
              <a:t>Summary </a:t>
            </a:r>
            <a:r>
              <a:rPr lang="en-US" dirty="0"/>
              <a:t>of Safety Functions </a:t>
            </a:r>
            <a:br>
              <a:rPr lang="en-US" dirty="0"/>
            </a:br>
            <a:r>
              <a:rPr lang="en-US" dirty="0" smtClean="0"/>
              <a:t>		– Active Cells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Controlled opening mechanisms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Confinement –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defined leak rate </a:t>
            </a:r>
          </a:p>
          <a:p>
            <a:r>
              <a:rPr lang="en-GB" sz="2400" dirty="0" smtClean="0">
                <a:solidFill>
                  <a:srgbClr val="000000"/>
                </a:solidFill>
              </a:rPr>
              <a:t>Some structural requirements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Prevent access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D</a:t>
            </a:r>
            <a:r>
              <a:rPr lang="en-US" sz="2400" dirty="0" smtClean="0">
                <a:solidFill>
                  <a:srgbClr val="000000"/>
                </a:solidFill>
              </a:rPr>
              <a:t>etectors</a:t>
            </a:r>
            <a:r>
              <a:rPr lang="en-US" sz="2400" dirty="0">
                <a:solidFill>
                  <a:srgbClr val="000000"/>
                </a:solidFill>
              </a:rPr>
              <a:t>/alarm evacuate </a:t>
            </a:r>
            <a:r>
              <a:rPr lang="en-US" sz="2400" dirty="0" smtClean="0">
                <a:solidFill>
                  <a:srgbClr val="000000"/>
                </a:solidFill>
              </a:rPr>
              <a:t>workers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1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4635"/>
            <a:ext cx="8567936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Step 3:</a:t>
            </a:r>
            <a:br>
              <a:rPr lang="en-US" dirty="0" smtClean="0"/>
            </a:br>
            <a:r>
              <a:rPr lang="en-US" dirty="0" smtClean="0"/>
              <a:t>Overview of SF and </a:t>
            </a:r>
            <a:r>
              <a:rPr lang="en-US" dirty="0" err="1" smtClean="0"/>
              <a:t>DiD</a:t>
            </a:r>
            <a:r>
              <a:rPr lang="en-US" dirty="0" smtClean="0"/>
              <a:t> for</a:t>
            </a:r>
            <a:r>
              <a:rPr lang="en-US" dirty="0"/>
              <a:t> </a:t>
            </a:r>
            <a:r>
              <a:rPr lang="en-US" dirty="0" smtClean="0"/>
              <a:t>target station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373216"/>
            <a:ext cx="4968552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 set of safety functions with a unique ID number (</a:t>
            </a:r>
            <a:r>
              <a:rPr lang="en-US" sz="2000" dirty="0" err="1" smtClean="0"/>
              <a:t>RSFxxx</a:t>
            </a:r>
            <a:r>
              <a:rPr lang="en-US" sz="2000" dirty="0" smtClean="0"/>
              <a:t>), the scenarios (AA1 to AA22) in which they play a role, and at what level of </a:t>
            </a:r>
            <a:r>
              <a:rPr lang="en-US" sz="2000" dirty="0" err="1" smtClean="0"/>
              <a:t>DiD</a:t>
            </a:r>
            <a:r>
              <a:rPr lang="en-US" sz="2000" dirty="0" smtClean="0"/>
              <a:t> they act.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43"/>
          <a:stretch/>
        </p:blipFill>
        <p:spPr>
          <a:xfrm>
            <a:off x="612698" y="1441003"/>
            <a:ext cx="7716224" cy="3860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28184" y="5537557"/>
            <a:ext cx="1800200" cy="11079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19 RSF in </a:t>
            </a:r>
            <a:r>
              <a:rPr lang="en-US" dirty="0" err="1" smtClean="0"/>
              <a:t>DiD</a:t>
            </a:r>
            <a:r>
              <a:rPr lang="en-US" dirty="0" smtClean="0"/>
              <a:t> L2</a:t>
            </a:r>
          </a:p>
          <a:p>
            <a:r>
              <a:rPr lang="en-US" dirty="0" smtClean="0"/>
              <a:t>18 RSF in </a:t>
            </a:r>
            <a:r>
              <a:rPr lang="en-US" dirty="0" err="1" smtClean="0"/>
              <a:t>DiD</a:t>
            </a:r>
            <a:r>
              <a:rPr lang="en-US" dirty="0" smtClean="0"/>
              <a:t> L3</a:t>
            </a:r>
          </a:p>
          <a:p>
            <a:r>
              <a:rPr lang="en-US" dirty="0" smtClean="0"/>
              <a:t>No RSF in </a:t>
            </a:r>
            <a:r>
              <a:rPr lang="en-US" dirty="0" err="1" smtClean="0"/>
              <a:t>DiD</a:t>
            </a:r>
            <a:r>
              <a:rPr lang="en-US" dirty="0" smtClean="0"/>
              <a:t> L4 </a:t>
            </a:r>
            <a:r>
              <a:rPr lang="en-US" sz="1200" dirty="0" smtClean="0"/>
              <a:t>(public perspective)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246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STEP </a:t>
            </a:r>
            <a:r>
              <a:rPr lang="en-US" dirty="0" smtClean="0"/>
              <a:t>3: Robustness </a:t>
            </a:r>
            <a:r>
              <a:rPr lang="en-US" dirty="0"/>
              <a:t>of defense in </a:t>
            </a:r>
            <a:r>
              <a:rPr lang="en-US" dirty="0" smtClean="0"/>
              <a:t>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3754760" cy="442108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Holistic approach to optimize selection of safety functions and SSCs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Collect all safety functions identified in accident analyses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Evaluate how different options fit with other analyses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Check consistency in approach and balance between prevention and mitigation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Based on outcome optimize choice and combination of safety functions and ranking within </a:t>
            </a:r>
            <a:r>
              <a:rPr lang="en-US" dirty="0" err="1" smtClean="0">
                <a:solidFill>
                  <a:schemeClr val="tx1"/>
                </a:solidFill>
              </a:rPr>
              <a:t>DiD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968" y="1600206"/>
            <a:ext cx="4402832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DiD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analysis example – Spread of contamination from ACF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66" b="705"/>
          <a:stretch/>
        </p:blipFill>
        <p:spPr>
          <a:xfrm>
            <a:off x="4211960" y="2303760"/>
            <a:ext cx="4622431" cy="364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363272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2E9BE3"/>
                </a:solidFill>
              </a:rPr>
              <a:t>The Hazard Analysis process is a well-defined, systematic way to identify, evaluate, and control potential radiation hazards and accidents related to the Target Station. </a:t>
            </a:r>
          </a:p>
          <a:p>
            <a:pPr lvl="1"/>
            <a:r>
              <a:rPr lang="en-US" dirty="0" smtClean="0"/>
              <a:t>It is in alignment with the overall ESS process and regulatory body (SSM) conditions</a:t>
            </a:r>
          </a:p>
          <a:p>
            <a:pPr lvl="1"/>
            <a:endParaRPr lang="en-US" b="1" dirty="0" smtClean="0">
              <a:solidFill>
                <a:srgbClr val="2E9BE3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All 22 Accident </a:t>
            </a:r>
            <a:r>
              <a:rPr lang="en-US" b="1" dirty="0">
                <a:solidFill>
                  <a:srgbClr val="000090"/>
                </a:solidFill>
              </a:rPr>
              <a:t>A</a:t>
            </a:r>
            <a:r>
              <a:rPr lang="en-US" b="1" dirty="0" smtClean="0">
                <a:solidFill>
                  <a:srgbClr val="000090"/>
                </a:solidFill>
              </a:rPr>
              <a:t>nalyses for Operations of the target station systems have been completed – event evaluated, impact assessed, Safety SSCs and supporting safety-related SSCs defined, first iteration of </a:t>
            </a:r>
            <a:r>
              <a:rPr lang="en-US" b="1" dirty="0" err="1" smtClean="0">
                <a:solidFill>
                  <a:srgbClr val="000090"/>
                </a:solidFill>
              </a:rPr>
              <a:t>DiD</a:t>
            </a:r>
            <a:r>
              <a:rPr lang="en-US" b="1" dirty="0" smtClean="0">
                <a:solidFill>
                  <a:srgbClr val="000090"/>
                </a:solidFill>
              </a:rPr>
              <a:t> analysis done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Need to </a:t>
            </a:r>
            <a:r>
              <a:rPr lang="en-US" b="1" dirty="0">
                <a:solidFill>
                  <a:srgbClr val="000090"/>
                </a:solidFill>
              </a:rPr>
              <a:t>r</a:t>
            </a:r>
            <a:r>
              <a:rPr lang="en-US" b="1" dirty="0" smtClean="0">
                <a:solidFill>
                  <a:srgbClr val="000090"/>
                </a:solidFill>
              </a:rPr>
              <a:t>efine safety function &amp; defense in depth analysis</a:t>
            </a:r>
          </a:p>
          <a:p>
            <a:pPr lvl="1"/>
            <a:r>
              <a:rPr lang="en-US" b="1" dirty="0">
                <a:solidFill>
                  <a:srgbClr val="000090"/>
                </a:solidFill>
              </a:rPr>
              <a:t>A</a:t>
            </a:r>
            <a:r>
              <a:rPr lang="en-US" b="1" dirty="0" smtClean="0">
                <a:solidFill>
                  <a:srgbClr val="000090"/>
                </a:solidFill>
              </a:rPr>
              <a:t>re the selected safety SSCs feasible?</a:t>
            </a:r>
          </a:p>
          <a:p>
            <a:pPr lvl="2"/>
            <a:r>
              <a:rPr lang="en-US" b="1" dirty="0" smtClean="0">
                <a:solidFill>
                  <a:srgbClr val="000090"/>
                </a:solidFill>
              </a:rPr>
              <a:t>HVAC in accelerator for Beam Dump event</a:t>
            </a:r>
          </a:p>
          <a:p>
            <a:pPr lvl="2"/>
            <a:r>
              <a:rPr lang="en-US" b="1" dirty="0" smtClean="0">
                <a:solidFill>
                  <a:srgbClr val="000090"/>
                </a:solidFill>
              </a:rPr>
              <a:t>Quality class for TSS components – wheel rotation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2E9BE3"/>
              </a:solidFill>
            </a:endParaRPr>
          </a:p>
          <a:p>
            <a:r>
              <a:rPr lang="en-US" b="1" dirty="0" smtClean="0">
                <a:solidFill>
                  <a:srgbClr val="2E9BE3"/>
                </a:solidFill>
              </a:rPr>
              <a:t>Next: close the loop with original qualitative analysis, equivalent analyses for Maintenance activities, understand implications for non-radiation workers, understand implications for contamination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57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ont end_s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6"/>
          </a:xfrm>
          <a:prstGeom prst="rect">
            <a:avLst/>
          </a:prstGeom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0" y="1556792"/>
            <a:ext cx="9144000" cy="3960440"/>
          </a:xfrm>
        </p:spPr>
        <p:txBody>
          <a:bodyPr/>
          <a:lstStyle/>
          <a:p>
            <a:pPr algn="ctr"/>
            <a:r>
              <a:rPr lang="sv-SE" dirty="0" err="1" smtClean="0">
                <a:solidFill>
                  <a:srgbClr val="000090"/>
                </a:solidFill>
                <a:latin typeface="Helvetica"/>
                <a:cs typeface="Helvetica"/>
              </a:rPr>
              <a:t>Many</a:t>
            </a:r>
            <a:r>
              <a:rPr lang="sv-SE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sv-SE" dirty="0" err="1" smtClean="0">
                <a:solidFill>
                  <a:srgbClr val="000090"/>
                </a:solidFill>
                <a:latin typeface="Helvetica"/>
                <a:cs typeface="Helvetica"/>
              </a:rPr>
              <a:t>thanks</a:t>
            </a:r>
            <a:r>
              <a:rPr lang="sv-SE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sv-SE" dirty="0" err="1" smtClean="0">
                <a:solidFill>
                  <a:srgbClr val="000090"/>
                </a:solidFill>
                <a:latin typeface="Helvetica"/>
                <a:cs typeface="Helvetica"/>
              </a:rPr>
              <a:t>to</a:t>
            </a:r>
            <a:r>
              <a:rPr lang="sv-SE" dirty="0" smtClean="0">
                <a:solidFill>
                  <a:srgbClr val="000090"/>
                </a:solidFill>
                <a:latin typeface="Helvetica"/>
                <a:cs typeface="Helvetica"/>
              </a:rPr>
              <a:t>:</a:t>
            </a:r>
            <a:br>
              <a:rPr lang="sv-SE" dirty="0" smtClean="0">
                <a:solidFill>
                  <a:srgbClr val="000090"/>
                </a:solidFill>
                <a:latin typeface="Helvetica"/>
                <a:cs typeface="Helvetica"/>
              </a:rPr>
            </a:br>
            <a:r>
              <a:rPr lang="en-US" dirty="0">
                <a:solidFill>
                  <a:srgbClr val="000090"/>
                </a:solidFill>
              </a:rPr>
              <a:t>Per Nilsson, Leif </a:t>
            </a:r>
            <a:r>
              <a:rPr lang="en-US" dirty="0" err="1" smtClean="0">
                <a:solidFill>
                  <a:srgbClr val="000090"/>
                </a:solidFill>
              </a:rPr>
              <a:t>Spanier</a:t>
            </a:r>
            <a:r>
              <a:rPr lang="en-US" dirty="0" smtClean="0">
                <a:solidFill>
                  <a:srgbClr val="000090"/>
                </a:solidFill>
              </a:rPr>
              <a:t>, Jan </a:t>
            </a:r>
            <a:r>
              <a:rPr lang="en-US" dirty="0">
                <a:solidFill>
                  <a:srgbClr val="000090"/>
                </a:solidFill>
              </a:rPr>
              <a:t>Espen Presteng, </a:t>
            </a:r>
            <a:r>
              <a:rPr lang="en-US" dirty="0" err="1">
                <a:solidFill>
                  <a:srgbClr val="000090"/>
                </a:solidFill>
              </a:rPr>
              <a:t>Kristoffer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Sjögreen</a:t>
            </a:r>
            <a:r>
              <a:rPr lang="en-US" dirty="0">
                <a:solidFill>
                  <a:srgbClr val="000090"/>
                </a:solidFill>
              </a:rPr>
              <a:t>, Jens </a:t>
            </a:r>
            <a:r>
              <a:rPr lang="en-US" dirty="0" err="1">
                <a:solidFill>
                  <a:srgbClr val="000090"/>
                </a:solidFill>
              </a:rPr>
              <a:t>Harborn</a:t>
            </a:r>
            <a:r>
              <a:rPr lang="en-US" dirty="0">
                <a:solidFill>
                  <a:srgbClr val="000090"/>
                </a:solidFill>
              </a:rPr>
              <a:t>, </a:t>
            </a:r>
            <a:r>
              <a:rPr lang="en-US" dirty="0" err="1">
                <a:solidFill>
                  <a:srgbClr val="000090"/>
                </a:solidFill>
              </a:rPr>
              <a:t>Arezou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Firouzi</a:t>
            </a:r>
            <a:r>
              <a:rPr lang="en-US" dirty="0">
                <a:solidFill>
                  <a:srgbClr val="000090"/>
                </a:solidFill>
              </a:rPr>
              <a:t>, Andrea Polato, Magnus </a:t>
            </a:r>
            <a:r>
              <a:rPr lang="en-US" dirty="0" err="1">
                <a:solidFill>
                  <a:srgbClr val="000090"/>
                </a:solidFill>
              </a:rPr>
              <a:t>Göhran</a:t>
            </a:r>
            <a:r>
              <a:rPr lang="en-US" dirty="0">
                <a:solidFill>
                  <a:srgbClr val="000090"/>
                </a:solidFill>
              </a:rPr>
              <a:t>, </a:t>
            </a:r>
            <a:r>
              <a:rPr lang="en-US" dirty="0" err="1">
                <a:solidFill>
                  <a:srgbClr val="000090"/>
                </a:solidFill>
              </a:rPr>
              <a:t>Naja</a:t>
            </a:r>
            <a:r>
              <a:rPr lang="en-US" dirty="0">
                <a:solidFill>
                  <a:srgbClr val="000090"/>
                </a:solidFill>
              </a:rPr>
              <a:t> de la </a:t>
            </a:r>
            <a:r>
              <a:rPr lang="en-US" dirty="0" err="1">
                <a:solidFill>
                  <a:srgbClr val="000090"/>
                </a:solidFill>
              </a:rPr>
              <a:t>Cour</a:t>
            </a:r>
            <a:r>
              <a:rPr lang="en-US" dirty="0">
                <a:solidFill>
                  <a:srgbClr val="000090"/>
                </a:solidFill>
              </a:rPr>
              <a:t>, </a:t>
            </a:r>
            <a:r>
              <a:rPr lang="en-US" dirty="0" err="1">
                <a:solidFill>
                  <a:srgbClr val="000090"/>
                </a:solidFill>
              </a:rPr>
              <a:t>Mattias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Wilborgsson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sv-SE" dirty="0" err="1" smtClean="0">
                <a:latin typeface="Helvetica"/>
                <a:cs typeface="Helvetica"/>
              </a:rPr>
              <a:t>Thank</a:t>
            </a:r>
            <a:r>
              <a:rPr lang="sv-SE" dirty="0" smtClean="0">
                <a:latin typeface="Helvetica"/>
                <a:cs typeface="Helvetica"/>
              </a:rPr>
              <a:t> </a:t>
            </a:r>
            <a:r>
              <a:rPr lang="sv-SE" dirty="0" err="1" smtClean="0">
                <a:latin typeface="Helvetica"/>
                <a:cs typeface="Helvetica"/>
              </a:rPr>
              <a:t>you</a:t>
            </a:r>
            <a:r>
              <a:rPr lang="sv-SE" dirty="0" smtClean="0">
                <a:latin typeface="Helvetica"/>
                <a:cs typeface="Helvetica"/>
              </a:rPr>
              <a:t>!</a:t>
            </a:r>
            <a:endParaRPr lang="sv-SE" dirty="0">
              <a:latin typeface="Helvetica"/>
              <a:cs typeface="Helvetica"/>
            </a:endParaRPr>
          </a:p>
        </p:txBody>
      </p:sp>
      <p:pic>
        <p:nvPicPr>
          <p:cNvPr id="6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1" y="5762060"/>
            <a:ext cx="1440160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Defence in Depth and safety functions grouping according to SSM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331640" y="5376118"/>
            <a:ext cx="6696744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The </a:t>
            </a:r>
            <a:r>
              <a:rPr lang="en-US" sz="1600" b="1" dirty="0" err="1" smtClean="0">
                <a:solidFill>
                  <a:schemeClr val="tx1"/>
                </a:solidFill>
              </a:rPr>
              <a:t>DiD</a:t>
            </a:r>
            <a:r>
              <a:rPr lang="en-US" sz="1600" b="1" dirty="0" smtClean="0">
                <a:solidFill>
                  <a:schemeClr val="tx1"/>
                </a:solidFill>
              </a:rPr>
              <a:t> shall be tailored to the activities and associated safety stakes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A failure of one level shall not be able to propagate to a subsequent level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</a:rPr>
              <a:t>DiD</a:t>
            </a:r>
            <a:r>
              <a:rPr lang="en-US" sz="1600" dirty="0" smtClean="0">
                <a:solidFill>
                  <a:schemeClr val="tx1"/>
                </a:solidFill>
              </a:rPr>
              <a:t> level 3 shall be independent of </a:t>
            </a:r>
            <a:r>
              <a:rPr lang="en-US" sz="1600" dirty="0" err="1" smtClean="0">
                <a:solidFill>
                  <a:schemeClr val="tx1"/>
                </a:solidFill>
              </a:rPr>
              <a:t>DiD</a:t>
            </a:r>
            <a:r>
              <a:rPr lang="en-US" sz="1600" dirty="0" smtClean="0">
                <a:solidFill>
                  <a:schemeClr val="tx1"/>
                </a:solidFill>
              </a:rPr>
              <a:t> level 1 and 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DiD</a:t>
            </a:r>
            <a:r>
              <a:rPr lang="en-US" sz="1600" dirty="0">
                <a:solidFill>
                  <a:schemeClr val="tx1"/>
                </a:solidFill>
              </a:rPr>
              <a:t> level </a:t>
            </a:r>
            <a:r>
              <a:rPr lang="en-US" sz="1600" dirty="0" smtClean="0">
                <a:solidFill>
                  <a:schemeClr val="tx1"/>
                </a:solidFill>
              </a:rPr>
              <a:t>4 </a:t>
            </a:r>
            <a:r>
              <a:rPr lang="en-US" sz="1600" dirty="0">
                <a:solidFill>
                  <a:schemeClr val="tx1"/>
                </a:solidFill>
              </a:rPr>
              <a:t>shall be independent of </a:t>
            </a:r>
            <a:r>
              <a:rPr lang="en-US" sz="1600" dirty="0" err="1">
                <a:solidFill>
                  <a:schemeClr val="tx1"/>
                </a:solidFill>
              </a:rPr>
              <a:t>DiD</a:t>
            </a:r>
            <a:r>
              <a:rPr lang="en-US" sz="1600" dirty="0">
                <a:solidFill>
                  <a:schemeClr val="tx1"/>
                </a:solidFill>
              </a:rPr>
              <a:t> level </a:t>
            </a:r>
            <a:r>
              <a:rPr lang="en-US" sz="1600" dirty="0" smtClean="0">
                <a:solidFill>
                  <a:schemeClr val="tx1"/>
                </a:solidFill>
              </a:rPr>
              <a:t>1-3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6"/>
          <a:stretch/>
        </p:blipFill>
        <p:spPr>
          <a:xfrm>
            <a:off x="35496" y="1467984"/>
            <a:ext cx="6183133" cy="2825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695" y="1628800"/>
            <a:ext cx="473830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8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safety analysis and safety </a:t>
            </a:r>
            <a:r>
              <a:rPr lang="en-US" dirty="0"/>
              <a:t>functions identification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6" name="Process 5"/>
          <p:cNvSpPr/>
          <p:nvPr/>
        </p:nvSpPr>
        <p:spPr>
          <a:xfrm>
            <a:off x="5076056" y="1658520"/>
            <a:ext cx="3744416" cy="906384"/>
          </a:xfrm>
          <a:prstGeom prst="flowChartProcess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GB" dirty="0" smtClean="0"/>
              <a:t>Safety </a:t>
            </a:r>
            <a:r>
              <a:rPr lang="en-GB" dirty="0"/>
              <a:t>functions to be performed for normal/planned operation</a:t>
            </a:r>
            <a:endParaRPr lang="en-US" dirty="0"/>
          </a:p>
        </p:txBody>
      </p:sp>
      <p:sp>
        <p:nvSpPr>
          <p:cNvPr id="8" name="Process 7"/>
          <p:cNvSpPr/>
          <p:nvPr/>
        </p:nvSpPr>
        <p:spPr>
          <a:xfrm>
            <a:off x="5076056" y="2869774"/>
            <a:ext cx="3744416" cy="1135290"/>
          </a:xfrm>
          <a:prstGeom prst="flowChartProcess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dirty="0" smtClean="0"/>
              <a:t>Additional </a:t>
            </a:r>
            <a:r>
              <a:rPr lang="en-US" dirty="0"/>
              <a:t>safety functions or </a:t>
            </a:r>
            <a:endParaRPr lang="en-US" dirty="0" smtClean="0"/>
          </a:p>
          <a:p>
            <a:pPr marL="0" lvl="1" algn="ctr"/>
            <a:r>
              <a:rPr lang="en-US" dirty="0" smtClean="0"/>
              <a:t>additional </a:t>
            </a:r>
            <a:r>
              <a:rPr lang="en-US" dirty="0"/>
              <a:t>requirements on the safety functions identified in step 1</a:t>
            </a:r>
          </a:p>
        </p:txBody>
      </p:sp>
      <p:sp>
        <p:nvSpPr>
          <p:cNvPr id="10" name="Process 9"/>
          <p:cNvSpPr/>
          <p:nvPr/>
        </p:nvSpPr>
        <p:spPr>
          <a:xfrm>
            <a:off x="5076056" y="4221088"/>
            <a:ext cx="3744416" cy="2232248"/>
          </a:xfrm>
          <a:prstGeom prst="flowChartProcess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The </a:t>
            </a:r>
            <a:r>
              <a:rPr lang="en-US" dirty="0" smtClean="0"/>
              <a:t>set </a:t>
            </a:r>
            <a:r>
              <a:rPr lang="en-US" dirty="0"/>
              <a:t>of functions identified in </a:t>
            </a:r>
            <a:r>
              <a:rPr lang="en-US" dirty="0" smtClean="0"/>
              <a:t>steps </a:t>
            </a:r>
            <a:r>
              <a:rPr lang="en-US" dirty="0"/>
              <a:t>1 and 2 must </a:t>
            </a:r>
            <a:r>
              <a:rPr lang="en-US" dirty="0" smtClean="0"/>
              <a:t>show, as far as practical and reasonable, </a:t>
            </a:r>
            <a:r>
              <a:rPr lang="en-US" dirty="0"/>
              <a:t>a proper implementation of a number of consecutive and independent levels of protection that would have to fail before harmful effects could be caused to people or environment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044806" y="1621811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1520" y="1548747"/>
            <a:ext cx="2664296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Step 1 </a:t>
            </a:r>
            <a:r>
              <a:rPr lang="en-US" b="1" dirty="0"/>
              <a:t>: </a:t>
            </a:r>
          </a:p>
          <a:p>
            <a:pPr algn="ctr"/>
            <a:r>
              <a:rPr lang="en-GB" dirty="0"/>
              <a:t>Radiological hazard induced by the facility and its </a:t>
            </a:r>
            <a:r>
              <a:rPr lang="en-GB" dirty="0" smtClean="0"/>
              <a:t>operation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2585" y="3068960"/>
            <a:ext cx="266429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Step </a:t>
            </a:r>
            <a:r>
              <a:rPr lang="en-US" b="1" u="sng" dirty="0" smtClean="0"/>
              <a:t>2 </a:t>
            </a:r>
            <a:r>
              <a:rPr lang="en-US" b="1" dirty="0"/>
              <a:t>: </a:t>
            </a:r>
          </a:p>
          <a:p>
            <a:pPr algn="ctr"/>
            <a:r>
              <a:rPr lang="en-GB" dirty="0" smtClean="0"/>
              <a:t>Accident analysis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4044806" y="3042538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2585" y="4797152"/>
            <a:ext cx="2664296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Step 3</a:t>
            </a:r>
            <a:r>
              <a:rPr lang="en-US" b="1" u="sng" dirty="0" smtClean="0"/>
              <a:t> </a:t>
            </a:r>
            <a:r>
              <a:rPr lang="en-US" b="1" dirty="0"/>
              <a:t>: </a:t>
            </a:r>
          </a:p>
          <a:p>
            <a:pPr algn="ctr"/>
            <a:r>
              <a:rPr lang="en-GB" dirty="0"/>
              <a:t>Robustness of </a:t>
            </a:r>
            <a:r>
              <a:rPr lang="en-GB" dirty="0" smtClean="0"/>
              <a:t>defence </a:t>
            </a:r>
            <a:r>
              <a:rPr lang="en-GB" dirty="0"/>
              <a:t>in depth</a:t>
            </a:r>
          </a:p>
          <a:p>
            <a:pPr algn="ctr"/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4044806" y="4878452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71391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Step 1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 Target station radiological hazards and basic safety functions for normal operation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7" name="Picture 6" descr="17. Full view 4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628800"/>
            <a:ext cx="8424936" cy="4697817"/>
          </a:xfrm>
          <a:prstGeom prst="rect">
            <a:avLst/>
          </a:prstGeom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5580112" y="3501008"/>
            <a:ext cx="1368152" cy="122413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5856" y="3212976"/>
            <a:ext cx="2232248" cy="1368152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1520" y="2708920"/>
            <a:ext cx="3043190" cy="1368152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79712" y="1447371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Radioactive inventory generated inside </a:t>
            </a:r>
            <a:r>
              <a:rPr lang="en-US" dirty="0" smtClean="0">
                <a:solidFill>
                  <a:srgbClr val="FF0000"/>
                </a:solidFill>
              </a:rPr>
              <a:t>monolith</a:t>
            </a:r>
            <a:r>
              <a:rPr lang="en-US" dirty="0" smtClean="0"/>
              <a:t> and partially transferred to </a:t>
            </a:r>
            <a:r>
              <a:rPr lang="en-US" dirty="0" smtClean="0">
                <a:solidFill>
                  <a:schemeClr val="accent6"/>
                </a:solidFill>
              </a:rPr>
              <a:t>cooling/purification circuits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79646"/>
                </a:solidFill>
              </a:rPr>
              <a:t>active cells.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3" name="Up Arrow Callout 2"/>
          <p:cNvSpPr/>
          <p:nvPr/>
        </p:nvSpPr>
        <p:spPr>
          <a:xfrm>
            <a:off x="250667" y="4005064"/>
            <a:ext cx="1296997" cy="1264786"/>
          </a:xfrm>
          <a:prstGeom prst="upArrowCallou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7524" y="4438853"/>
            <a:ext cx="133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solidFill>
                  <a:schemeClr val="accent1"/>
                </a:solidFill>
              </a:rPr>
              <a:t>Active cells facility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Shield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Manage access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Confine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2" name="Up Arrow Callout 11"/>
          <p:cNvSpPr/>
          <p:nvPr/>
        </p:nvSpPr>
        <p:spPr>
          <a:xfrm>
            <a:off x="3455023" y="4581128"/>
            <a:ext cx="1369005" cy="1237989"/>
          </a:xfrm>
          <a:prstGeom prst="upArrowCallou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00390" y="4988120"/>
            <a:ext cx="1323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solidFill>
                  <a:schemeClr val="accent1"/>
                </a:solidFill>
              </a:rPr>
              <a:t>Utility area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Shield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Manage access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Confine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4" name="Up Arrow Callout 13"/>
          <p:cNvSpPr/>
          <p:nvPr/>
        </p:nvSpPr>
        <p:spPr>
          <a:xfrm>
            <a:off x="5794808" y="4555361"/>
            <a:ext cx="2023298" cy="1634539"/>
          </a:xfrm>
          <a:prstGeom prst="upArrowCallout">
            <a:avLst>
              <a:gd name="adj1" fmla="val 14753"/>
              <a:gd name="adj2" fmla="val 25000"/>
              <a:gd name="adj3" fmla="val 25000"/>
              <a:gd name="adj4" fmla="val 64977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55024" y="5057225"/>
            <a:ext cx="212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solidFill>
                  <a:schemeClr val="accent1"/>
                </a:solidFill>
              </a:rPr>
              <a:t>Monolith area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Shield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Manage access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Confine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Cool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Manage spallation process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6998" y="274909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Prompt radiation </a:t>
            </a:r>
          </a:p>
          <a:p>
            <a:r>
              <a:rPr lang="en-US" sz="1200" dirty="0" smtClean="0"/>
              <a:t>Residual radiation</a:t>
            </a:r>
          </a:p>
          <a:p>
            <a:r>
              <a:rPr lang="en-US" sz="1200" dirty="0" smtClean="0"/>
              <a:t> Radioactive inventory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798766" y="259775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Residual </a:t>
            </a:r>
            <a:r>
              <a:rPr lang="en-US" sz="1200" dirty="0" smtClean="0"/>
              <a:t>radiation</a:t>
            </a:r>
          </a:p>
          <a:p>
            <a:r>
              <a:rPr lang="en-US" sz="1200" dirty="0" smtClean="0"/>
              <a:t> Radioactive inventory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77260" y="2247255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Residual </a:t>
            </a:r>
            <a:r>
              <a:rPr lang="en-US" sz="1200" dirty="0" smtClean="0"/>
              <a:t>radiation</a:t>
            </a:r>
          </a:p>
          <a:p>
            <a:r>
              <a:rPr lang="en-US" sz="1200" dirty="0" smtClean="0"/>
              <a:t> Radioactive inventory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35477" y="5733256"/>
            <a:ext cx="153017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Inputs: </a:t>
            </a:r>
          </a:p>
          <a:p>
            <a:r>
              <a:rPr lang="en-US" sz="1200" dirty="0" smtClean="0"/>
              <a:t>Facility design description</a:t>
            </a:r>
          </a:p>
          <a:p>
            <a:r>
              <a:rPr lang="en-US" sz="1200" dirty="0" smtClean="0"/>
              <a:t>Modes of operation</a:t>
            </a:r>
          </a:p>
          <a:p>
            <a:r>
              <a:rPr lang="en-US" sz="1200" dirty="0" smtClean="0"/>
              <a:t>Performances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089428" y="6095037"/>
            <a:ext cx="197851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Radiological hazards identification (qualitative &amp; quantitative)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374354" y="6279703"/>
            <a:ext cx="185383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Safety functions needed</a:t>
            </a:r>
          </a:p>
          <a:p>
            <a:r>
              <a:rPr lang="en-US" sz="1200" dirty="0" smtClean="0"/>
              <a:t> for normal operation</a:t>
            </a:r>
            <a:endParaRPr lang="en-US" sz="1200" dirty="0"/>
          </a:p>
        </p:txBody>
      </p:sp>
      <p:sp>
        <p:nvSpPr>
          <p:cNvPr id="21" name="Striped Right Arrow 20"/>
          <p:cNvSpPr/>
          <p:nvPr/>
        </p:nvSpPr>
        <p:spPr>
          <a:xfrm>
            <a:off x="1845361" y="6377344"/>
            <a:ext cx="181724" cy="155091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riped Right Arrow 21"/>
          <p:cNvSpPr/>
          <p:nvPr/>
        </p:nvSpPr>
        <p:spPr>
          <a:xfrm>
            <a:off x="4161749" y="6367400"/>
            <a:ext cx="181724" cy="155091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5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3" grpId="0" animBg="1"/>
      <p:bldP spid="4" grpId="0"/>
      <p:bldP spid="12" grpId="0" animBg="1"/>
      <p:bldP spid="13" grpId="0"/>
      <p:bldP spid="14" grpId="0" animBg="1"/>
      <p:bldP spid="15" grpId="0"/>
      <p:bldP spid="6" grpId="0"/>
      <p:bldP spid="6" grpId="1"/>
      <p:bldP spid="16" grpId="0"/>
      <p:bldP spid="16" grpId="1"/>
      <p:bldP spid="17" grpId="0"/>
      <p:bldP spid="17" grpId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292"/>
            <a:ext cx="8363272" cy="1226504"/>
          </a:xfrm>
        </p:spPr>
        <p:txBody>
          <a:bodyPr>
            <a:normAutofit fontScale="90000"/>
          </a:bodyPr>
          <a:lstStyle/>
          <a:p>
            <a:pPr algn="ctr"/>
            <a:r>
              <a:rPr lang="en-GB" u="sng" dirty="0" smtClean="0"/>
              <a:t>Step 1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 </a:t>
            </a:r>
            <a:r>
              <a:rPr lang="en-GB" sz="2200" dirty="0" smtClean="0"/>
              <a:t>orders of magnitude </a:t>
            </a:r>
            <a:br>
              <a:rPr lang="en-GB" sz="2200" dirty="0" smtClean="0"/>
            </a:br>
            <a:r>
              <a:rPr lang="en-GB" sz="2200" dirty="0" smtClean="0"/>
              <a:t>Radioactive inventory– Prompt and residual radiation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1566838" cy="159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overvie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7" y="3707086"/>
            <a:ext cx="2409601" cy="1412776"/>
          </a:xfrm>
          <a:prstGeom prst="rect">
            <a:avLst/>
          </a:prstGeom>
        </p:spPr>
      </p:pic>
      <p:pic>
        <p:nvPicPr>
          <p:cNvPr id="10" name="Picture 9" descr="3.bmp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87" y="5517231"/>
            <a:ext cx="2166940" cy="13382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2717" y="139776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Monolith area</a:t>
            </a:r>
            <a:endParaRPr lang="en-US" sz="12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29687" y="331796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Utility area</a:t>
            </a:r>
            <a:endParaRPr lang="en-US" sz="1200" b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43646" y="5180047"/>
            <a:ext cx="15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Active cells facility</a:t>
            </a:r>
            <a:endParaRPr lang="en-US" sz="1200" b="1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2690788" y="2063253"/>
            <a:ext cx="12116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∼ 4.10</a:t>
            </a:r>
            <a:r>
              <a:rPr lang="en-US" baseline="30000" dirty="0" smtClean="0"/>
              <a:t>17</a:t>
            </a:r>
            <a:r>
              <a:rPr lang="en-US" dirty="0" smtClean="0"/>
              <a:t> </a:t>
            </a:r>
            <a:r>
              <a:rPr lang="en-US" dirty="0" err="1" smtClean="0"/>
              <a:t>Bq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978306" y="4228808"/>
            <a:ext cx="116346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∼ 4.10</a:t>
            </a:r>
            <a:r>
              <a:rPr lang="en-US" baseline="30000" smtClean="0"/>
              <a:t>12</a:t>
            </a:r>
            <a:r>
              <a:rPr lang="en-US" smtClean="0"/>
              <a:t>Bq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609775" y="6055872"/>
            <a:ext cx="13451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∼ 8.10</a:t>
            </a:r>
            <a:r>
              <a:rPr lang="en-US" baseline="30000" dirty="0" smtClean="0"/>
              <a:t>16</a:t>
            </a:r>
            <a:r>
              <a:rPr lang="en-US" dirty="0" smtClean="0"/>
              <a:t> </a:t>
            </a:r>
            <a:r>
              <a:rPr lang="en-US" dirty="0" err="1" smtClean="0"/>
              <a:t>Bq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427984" y="1674763"/>
            <a:ext cx="72008" cy="50467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17. Full view 4 cop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200" y="1444062"/>
            <a:ext cx="4034272" cy="2249545"/>
          </a:xfrm>
          <a:prstGeom prst="rect">
            <a:avLst/>
          </a:prstGeom>
          <a:ln>
            <a:noFill/>
          </a:ln>
        </p:spPr>
      </p:pic>
      <p:sp>
        <p:nvSpPr>
          <p:cNvPr id="30" name="Oval 29"/>
          <p:cNvSpPr/>
          <p:nvPr/>
        </p:nvSpPr>
        <p:spPr>
          <a:xfrm>
            <a:off x="4744740" y="1846963"/>
            <a:ext cx="1489006" cy="1077981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275207" y="1988840"/>
            <a:ext cx="606610" cy="936104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23278" y="2129113"/>
            <a:ext cx="1371664" cy="879441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4663052" y="3424680"/>
            <a:ext cx="1557546" cy="937504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936873" y="3693607"/>
            <a:ext cx="937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shielding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004704" y="4021539"/>
            <a:ext cx="2167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Designed to attenuate with a criterion of 3 </a:t>
            </a:r>
            <a:r>
              <a:rPr lang="el-GR" sz="1400" dirty="0" smtClean="0">
                <a:latin typeface="Arial"/>
                <a:ea typeface="ＭＳ Ｐゴシック" charset="0"/>
                <a:cs typeface="Arial"/>
              </a:rPr>
              <a:t>μ</a:t>
            </a:r>
            <a:r>
              <a:rPr lang="en-US" sz="1400" dirty="0" err="1" smtClean="0"/>
              <a:t>Sv</a:t>
            </a:r>
            <a:r>
              <a:rPr lang="en-US" sz="1400" dirty="0" smtClean="0"/>
              <a:t>/h</a:t>
            </a:r>
            <a:endParaRPr lang="en-US" sz="14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834" y="3324809"/>
            <a:ext cx="536983" cy="5369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962" y="4941168"/>
            <a:ext cx="2492798" cy="170514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017381" y="4941168"/>
            <a:ext cx="2019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Dose map of the target wheel (irradiated 5 years + 14 days of cooling time) in the active cell. </a:t>
            </a:r>
          </a:p>
          <a:p>
            <a:r>
              <a:rPr lang="en-US" sz="1600" dirty="0" smtClean="0"/>
              <a:t>(2000 </a:t>
            </a:r>
            <a:r>
              <a:rPr lang="en-US" sz="1600" dirty="0" err="1" smtClean="0"/>
              <a:t>Sv</a:t>
            </a:r>
            <a:r>
              <a:rPr lang="en-US" sz="1600" dirty="0" smtClean="0"/>
              <a:t>/h contact)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19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226192"/>
            <a:ext cx="90730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Step 1 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safety functions(RSF)/SSCs needed in normal 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423697"/>
              </p:ext>
            </p:extLst>
          </p:nvPr>
        </p:nvGraphicFramePr>
        <p:xfrm>
          <a:off x="107504" y="1520766"/>
          <a:ext cx="8856984" cy="4936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6144"/>
                <a:gridCol w="2376264"/>
                <a:gridCol w="2827475"/>
                <a:gridCol w="2357101"/>
              </a:tblGrid>
              <a:tr h="405335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Area</a:t>
                      </a:r>
                    </a:p>
                    <a:p>
                      <a:pPr algn="l"/>
                      <a:r>
                        <a:rPr lang="en-US" sz="1200" dirty="0" smtClean="0"/>
                        <a:t>Radiological hazard</a:t>
                      </a:r>
                      <a:endParaRPr lang="en-US" sz="1200" dirty="0"/>
                    </a:p>
                  </a:txBody>
                  <a:tcPr marL="71530" marR="71530" marT="35765" marB="357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Active</a:t>
                      </a:r>
                      <a:r>
                        <a:rPr lang="en-US" sz="1400" b="1" baseline="0" dirty="0" smtClean="0"/>
                        <a:t> cell</a:t>
                      </a:r>
                      <a:endParaRPr lang="en-US" sz="1400" b="1" dirty="0"/>
                    </a:p>
                  </a:txBody>
                  <a:tcPr marL="71530" marR="71530" marT="35765" marB="35765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Utility area</a:t>
                      </a:r>
                      <a:endParaRPr lang="en-US" sz="1400" b="1" dirty="0"/>
                    </a:p>
                  </a:txBody>
                  <a:tcPr marL="71530" marR="71530" marT="35765" marB="35765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Monolith area</a:t>
                      </a:r>
                      <a:endParaRPr lang="en-US" sz="1400" b="1" dirty="0"/>
                    </a:p>
                  </a:txBody>
                  <a:tcPr marL="71530" marR="71530" marT="35765" marB="35765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86826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Prompt radiation</a:t>
                      </a:r>
                      <a:endParaRPr lang="en-US" sz="1400" b="1" dirty="0"/>
                    </a:p>
                  </a:txBody>
                  <a:tcPr marL="71530" marR="71530" marT="35765" marB="3576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Not concerned</a:t>
                      </a:r>
                      <a:endParaRPr lang="en-US" sz="1400" dirty="0"/>
                    </a:p>
                  </a:txBody>
                  <a:tcPr marL="71530" marR="71530" marT="35765" marB="3576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Not concerned</a:t>
                      </a:r>
                      <a:endParaRPr lang="en-US" sz="1400" dirty="0"/>
                    </a:p>
                  </a:txBody>
                  <a:tcPr marL="71530" marR="71530" marT="35765" marB="35765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Shielding in monolith vessel (RSF 105)</a:t>
                      </a:r>
                    </a:p>
                    <a:p>
                      <a:r>
                        <a:rPr lang="en-US" sz="1100" dirty="0" smtClean="0"/>
                        <a:t>Shielding around </a:t>
                      </a:r>
                      <a:r>
                        <a:rPr lang="en-US" sz="1100" dirty="0" err="1" smtClean="0"/>
                        <a:t>mon.</a:t>
                      </a:r>
                      <a:r>
                        <a:rPr lang="en-US" sz="1100" dirty="0" smtClean="0"/>
                        <a:t> vessel (RSF105)</a:t>
                      </a:r>
                    </a:p>
                    <a:p>
                      <a:r>
                        <a:rPr lang="en-US" sz="1100" dirty="0" smtClean="0"/>
                        <a:t>Monolith</a:t>
                      </a:r>
                      <a:r>
                        <a:rPr lang="en-US" sz="1100" baseline="0" dirty="0" smtClean="0"/>
                        <a:t> concrete structure(RSF105)</a:t>
                      </a:r>
                    </a:p>
                    <a:p>
                      <a:r>
                        <a:rPr lang="en-US" sz="1100" baseline="0" dirty="0" smtClean="0"/>
                        <a:t>Bunker shielding(RSF105)</a:t>
                      </a:r>
                    </a:p>
                    <a:p>
                      <a:r>
                        <a:rPr lang="en-US" sz="1100" baseline="0" dirty="0" smtClean="0"/>
                        <a:t>Control access to areas (RSF 102)</a:t>
                      </a:r>
                      <a:endParaRPr lang="en-US" sz="1100" dirty="0"/>
                    </a:p>
                  </a:txBody>
                  <a:tcPr marL="71530" marR="71530" marT="35765" marB="35765"/>
                </a:tc>
              </a:tr>
              <a:tr h="102525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Residual radiation from activated components</a:t>
                      </a:r>
                      <a:endParaRPr lang="en-US" sz="1400" b="1" dirty="0"/>
                    </a:p>
                  </a:txBody>
                  <a:tcPr marL="71530" marR="71530" marT="35765" marB="3576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Shielding in outer walls and openings of active cell (RSF 105,39,40))</a:t>
                      </a:r>
                    </a:p>
                    <a:p>
                      <a:r>
                        <a:rPr lang="en-US" sz="1100" dirty="0" smtClean="0"/>
                        <a:t>Shielding in </a:t>
                      </a:r>
                      <a:r>
                        <a:rPr lang="en-US" sz="1100" dirty="0" err="1" smtClean="0"/>
                        <a:t>intrabay</a:t>
                      </a:r>
                      <a:r>
                        <a:rPr lang="en-US" sz="1100" dirty="0" smtClean="0"/>
                        <a:t> doors and wall (RSF105); Casks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Shielding blanket on</a:t>
                      </a:r>
                      <a:r>
                        <a:rPr lang="en-US" sz="1100" baseline="0" dirty="0" smtClean="0"/>
                        <a:t> wheel </a:t>
                      </a:r>
                      <a:r>
                        <a:rPr lang="en-US" sz="1100" dirty="0" smtClean="0"/>
                        <a:t>(RSF 105)</a:t>
                      </a:r>
                      <a:endParaRPr lang="en-US" sz="1100" baseline="0" dirty="0" smtClean="0"/>
                    </a:p>
                    <a:p>
                      <a:r>
                        <a:rPr lang="en-US" sz="1100" baseline="0" dirty="0" err="1" smtClean="0"/>
                        <a:t>Intrabay</a:t>
                      </a:r>
                      <a:r>
                        <a:rPr lang="en-US" sz="1100" baseline="0" dirty="0" smtClean="0"/>
                        <a:t> door drive system &amp; controls including </a:t>
                      </a:r>
                      <a:r>
                        <a:rPr lang="en-US" sz="1200" baseline="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00" baseline="0" dirty="0" smtClean="0"/>
                        <a:t> monitoring (RSF 38)</a:t>
                      </a:r>
                    </a:p>
                    <a:p>
                      <a:r>
                        <a:rPr lang="en-US" sz="1100" baseline="0" dirty="0" smtClean="0"/>
                        <a:t>Access control system for ACF (RSF 37)</a:t>
                      </a:r>
                    </a:p>
                  </a:txBody>
                  <a:tcPr marL="71530" marR="71530" marT="35765" marB="35765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Triangular utility rooms walls, floors and doors (RSF 105)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Shielding for filters getters and ion exchangers (RSF 105)</a:t>
                      </a:r>
                    </a:p>
                    <a:p>
                      <a:r>
                        <a:rPr lang="en-US" sz="1100" dirty="0" smtClean="0"/>
                        <a:t>Local</a:t>
                      </a:r>
                      <a:r>
                        <a:rPr lang="en-US" sz="1100" baseline="0" dirty="0" smtClean="0"/>
                        <a:t> system and component shielding(RSF105)</a:t>
                      </a:r>
                    </a:p>
                    <a:p>
                      <a:r>
                        <a:rPr lang="en-US" sz="1100" baseline="0" dirty="0" smtClean="0"/>
                        <a:t>Access control system (RSF 35,102)</a:t>
                      </a:r>
                      <a:endParaRPr lang="en-US" sz="1100" dirty="0"/>
                    </a:p>
                  </a:txBody>
                  <a:tcPr marL="71530" marR="71530" marT="35765" marB="35765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Shielding in monolith vessel (RSF 105)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Shielding around </a:t>
                      </a:r>
                      <a:r>
                        <a:rPr lang="en-US" sz="1100" dirty="0" err="1" smtClean="0"/>
                        <a:t>mon.</a:t>
                      </a:r>
                      <a:r>
                        <a:rPr lang="en-US" sz="1100" dirty="0" smtClean="0"/>
                        <a:t> vessel(RSF 105)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Monolith</a:t>
                      </a:r>
                      <a:r>
                        <a:rPr lang="en-US" sz="1100" baseline="0" dirty="0" smtClean="0"/>
                        <a:t> concrete structure</a:t>
                      </a:r>
                      <a:r>
                        <a:rPr lang="en-US" sz="1100" dirty="0" smtClean="0"/>
                        <a:t>(RSF 105)</a:t>
                      </a:r>
                      <a:endParaRPr lang="en-US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Bunker shielding</a:t>
                      </a:r>
                      <a:r>
                        <a:rPr lang="en-US" sz="1100" dirty="0" smtClean="0"/>
                        <a:t>(RSF 105)</a:t>
                      </a:r>
                      <a:endParaRPr lang="en-US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Light shutters</a:t>
                      </a:r>
                      <a:r>
                        <a:rPr lang="en-US" sz="1100" dirty="0" smtClean="0"/>
                        <a:t>(RSF 105)</a:t>
                      </a:r>
                      <a:endParaRPr lang="en-US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casks</a:t>
                      </a:r>
                      <a:r>
                        <a:rPr lang="en-US" sz="1100" dirty="0" smtClean="0"/>
                        <a:t>(RSF 105)</a:t>
                      </a:r>
                    </a:p>
                    <a:p>
                      <a:endParaRPr lang="en-US" sz="1100" dirty="0"/>
                    </a:p>
                  </a:txBody>
                  <a:tcPr marL="71530" marR="71530" marT="35765" marB="35765"/>
                </a:tc>
              </a:tr>
              <a:tr h="1978988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Spread of contamination</a:t>
                      </a:r>
                      <a:endParaRPr lang="en-US" sz="1400" b="1" dirty="0"/>
                    </a:p>
                  </a:txBody>
                  <a:tcPr marL="71530" marR="71530" marT="35765" marB="3576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Active cell enclosure (RSF83,85)</a:t>
                      </a:r>
                    </a:p>
                    <a:p>
                      <a:r>
                        <a:rPr lang="en-US" sz="1100" dirty="0" smtClean="0"/>
                        <a:t>Active cell HVAC and controls (RSF 85)</a:t>
                      </a:r>
                    </a:p>
                    <a:p>
                      <a:r>
                        <a:rPr lang="en-US" sz="1100" dirty="0" smtClean="0"/>
                        <a:t>Access, hatches and openings control system for active cell (RSF37,39,40) </a:t>
                      </a:r>
                      <a:endParaRPr lang="en-US" sz="1100" dirty="0"/>
                    </a:p>
                  </a:txBody>
                  <a:tcPr marL="71530" marR="71530" marT="35765" marB="35765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Primary cooling systems and associated boundaries + normal control system (RSF-55,57,59,60,61,63,64,103)</a:t>
                      </a:r>
                    </a:p>
                    <a:p>
                      <a:r>
                        <a:rPr lang="en-US" sz="1100" dirty="0" smtClean="0"/>
                        <a:t>Purification systems in cooling systems (filters, getters,</a:t>
                      </a:r>
                      <a:r>
                        <a:rPr lang="en-US" sz="1100" baseline="0" dirty="0" smtClean="0"/>
                        <a:t> ion exchangers)(RSF56)</a:t>
                      </a:r>
                    </a:p>
                    <a:p>
                      <a:r>
                        <a:rPr lang="en-US" sz="1100" baseline="0" dirty="0" smtClean="0"/>
                        <a:t>Connection cell leak rate, HVAC &amp; controls (RSF106)</a:t>
                      </a:r>
                    </a:p>
                    <a:p>
                      <a:r>
                        <a:rPr lang="en-US" sz="1100" baseline="0" dirty="0" smtClean="0"/>
                        <a:t>Utility rooms leak rate, HVAC, controls(RSF106)</a:t>
                      </a:r>
                    </a:p>
                    <a:p>
                      <a:r>
                        <a:rPr lang="en-US" sz="1100" baseline="0" dirty="0" smtClean="0"/>
                        <a:t>High bay leak rate, HVAC and controls (RSF106)</a:t>
                      </a:r>
                    </a:p>
                    <a:p>
                      <a:r>
                        <a:rPr lang="en-US" sz="1100" dirty="0" smtClean="0"/>
                        <a:t>Control access to areas(RSF102)</a:t>
                      </a:r>
                      <a:endParaRPr lang="en-US" sz="1100" dirty="0"/>
                    </a:p>
                  </a:txBody>
                  <a:tcPr marL="71530" marR="71530" marT="35765" marB="35765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Primary cooling systems and associated boundaries + normal control system (RSF-55,57,59,60,61,63,64,66,103)</a:t>
                      </a:r>
                    </a:p>
                    <a:p>
                      <a:r>
                        <a:rPr lang="en-US" sz="1100" dirty="0" smtClean="0"/>
                        <a:t>Purification systems in cooling systems (filters, getters,</a:t>
                      </a:r>
                      <a:r>
                        <a:rPr lang="en-US" sz="1100" baseline="0" dirty="0" smtClean="0"/>
                        <a:t> ion exchangers)(RSF56)</a:t>
                      </a:r>
                    </a:p>
                    <a:p>
                      <a:r>
                        <a:rPr lang="en-US" sz="1100" baseline="0" dirty="0" smtClean="0"/>
                        <a:t>Monolith vessel up to isolation components  (RSF 76)</a:t>
                      </a:r>
                    </a:p>
                    <a:p>
                      <a:r>
                        <a:rPr lang="en-US" sz="1100" baseline="0" dirty="0" smtClean="0"/>
                        <a:t>Atmosphere system &amp; controls(RSF 67)</a:t>
                      </a:r>
                    </a:p>
                    <a:p>
                      <a:r>
                        <a:rPr lang="en-US" sz="1100" baseline="0" dirty="0" smtClean="0"/>
                        <a:t>Choppers and beam guides (RSF 53)</a:t>
                      </a:r>
                      <a:endParaRPr lang="en-US" sz="1100" dirty="0"/>
                    </a:p>
                  </a:txBody>
                  <a:tcPr marL="71530" marR="71530" marT="35765" marB="35765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71800" y="6300028"/>
            <a:ext cx="332718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28 RSF in </a:t>
            </a:r>
            <a:r>
              <a:rPr lang="en-US" dirty="0" err="1" smtClean="0"/>
              <a:t>DiD</a:t>
            </a:r>
            <a:r>
              <a:rPr lang="en-US" dirty="0" smtClean="0"/>
              <a:t> L1 for target station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835696" y="6350624"/>
            <a:ext cx="432048" cy="268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226192"/>
            <a:ext cx="8266100" cy="1143000"/>
          </a:xfrm>
        </p:spPr>
        <p:txBody>
          <a:bodyPr>
            <a:normAutofit/>
          </a:bodyPr>
          <a:lstStyle/>
          <a:p>
            <a:pPr algn="ctr"/>
            <a:r>
              <a:rPr lang="en-US" u="sng" dirty="0" smtClean="0"/>
              <a:t>Step 2: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Accident analysis – qualitative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3" name="TextBox 2"/>
          <p:cNvSpPr txBox="1"/>
          <p:nvPr/>
        </p:nvSpPr>
        <p:spPr>
          <a:xfrm>
            <a:off x="493550" y="1716760"/>
            <a:ext cx="8470937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1600" u="sng" dirty="0" smtClean="0"/>
              <a:t>Events </a:t>
            </a:r>
            <a:r>
              <a:rPr lang="en-GB" sz="1600" u="sng" dirty="0"/>
              <a:t>and </a:t>
            </a:r>
            <a:r>
              <a:rPr lang="en-GB" sz="1600" u="sng" dirty="0" smtClean="0"/>
              <a:t>circumstances </a:t>
            </a:r>
            <a:r>
              <a:rPr lang="en-GB" sz="1600" dirty="0" smtClean="0"/>
              <a:t>: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GB" sz="1600" dirty="0" smtClean="0"/>
              <a:t>Identification : external </a:t>
            </a:r>
            <a:r>
              <a:rPr lang="en-GB" sz="1600" dirty="0"/>
              <a:t>aggressors to the site, internal aggressors on site, component failures and human </a:t>
            </a:r>
            <a:r>
              <a:rPr lang="en-GB" sz="1600" dirty="0" smtClean="0"/>
              <a:t>errors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GB" sz="1600" dirty="0" smtClean="0"/>
              <a:t>Characterization : likelihood</a:t>
            </a:r>
            <a:r>
              <a:rPr lang="en-GB" sz="1600" dirty="0"/>
              <a:t>, threat level and corresponding physical </a:t>
            </a:r>
            <a:r>
              <a:rPr lang="en-GB" sz="1600" dirty="0" smtClean="0"/>
              <a:t>parameters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37007" y="5890490"/>
            <a:ext cx="4824537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22 enveloping accidents identified for target station for further study</a:t>
            </a:r>
          </a:p>
          <a:p>
            <a:pPr algn="ctr"/>
            <a:r>
              <a:rPr lang="en-US" sz="1600" dirty="0" smtClean="0"/>
              <a:t>(some maintenance phases still to be treated)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3220953"/>
            <a:ext cx="5518609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 </a:t>
            </a:r>
            <a:r>
              <a:rPr lang="en-GB" sz="1600" u="sng" dirty="0"/>
              <a:t>C</a:t>
            </a:r>
            <a:r>
              <a:rPr lang="en-GB" sz="1600" u="sng" dirty="0" smtClean="0"/>
              <a:t>onsequences assessment (qualitatively) on </a:t>
            </a:r>
            <a:r>
              <a:rPr lang="en-GB" sz="1600" dirty="0" smtClean="0"/>
              <a:t>: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GB" sz="1600" dirty="0" smtClean="0"/>
              <a:t> </a:t>
            </a:r>
            <a:r>
              <a:rPr lang="en-GB" sz="1600" dirty="0"/>
              <a:t>the already identified radiological </a:t>
            </a:r>
            <a:r>
              <a:rPr lang="en-GB" sz="1600" dirty="0" smtClean="0"/>
              <a:t>hazard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GB" sz="1600" dirty="0"/>
              <a:t>t</a:t>
            </a:r>
            <a:r>
              <a:rPr lang="en-GB" sz="1600" dirty="0" smtClean="0"/>
              <a:t>he already identified safety functions </a:t>
            </a:r>
            <a:endParaRPr lang="en-US" sz="1600" dirty="0"/>
          </a:p>
        </p:txBody>
      </p:sp>
      <p:sp>
        <p:nvSpPr>
          <p:cNvPr id="12" name="Down Arrow 11"/>
          <p:cNvSpPr/>
          <p:nvPr/>
        </p:nvSpPr>
        <p:spPr>
          <a:xfrm>
            <a:off x="2195736" y="4632518"/>
            <a:ext cx="730078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12160" y="4293096"/>
            <a:ext cx="2808311" cy="160043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7F7F7F"/>
                </a:solidFill>
              </a:rPr>
              <a:t>350 </a:t>
            </a:r>
            <a:r>
              <a:rPr lang="en-US" sz="1400" i="1" dirty="0">
                <a:solidFill>
                  <a:srgbClr val="7F7F7F"/>
                </a:solidFill>
              </a:rPr>
              <a:t>Top Events from qualitative HAs</a:t>
            </a:r>
          </a:p>
          <a:p>
            <a:pPr lvl="1"/>
            <a:endParaRPr lang="en-US" sz="1400" i="1" dirty="0">
              <a:solidFill>
                <a:srgbClr val="7F7F7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2E9BE3"/>
                </a:solidFill>
              </a:rPr>
              <a:t>At least one event from each of the major types identified in HA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2E9BE3"/>
                </a:solidFill>
              </a:rPr>
              <a:t>If prevented or mitigated, the group does not require additional safety </a:t>
            </a:r>
            <a:r>
              <a:rPr lang="en-US" sz="1400" dirty="0" smtClean="0">
                <a:solidFill>
                  <a:srgbClr val="2E9BE3"/>
                </a:solidFill>
              </a:rPr>
              <a:t>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73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44522</TotalTime>
  <Words>5051</Words>
  <Application>Microsoft Macintosh PowerPoint</Application>
  <PresentationFormat>On-screen Show (4:3)</PresentationFormat>
  <Paragraphs>1607</Paragraphs>
  <Slides>35</Slides>
  <Notes>8</Notes>
  <HiddenSlides>10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Calibri</vt:lpstr>
      <vt:lpstr>Helvetica</vt:lpstr>
      <vt:lpstr>Lucida Grande</vt:lpstr>
      <vt:lpstr>ＭＳ Ｐゴシック</vt:lpstr>
      <vt:lpstr>Symbol</vt:lpstr>
      <vt:lpstr>Wingdings 3</vt:lpstr>
      <vt:lpstr>Arial</vt:lpstr>
      <vt:lpstr>ESS Core Powerpoint</vt:lpstr>
      <vt:lpstr>Safety Functions Identified via Accident Analyses</vt:lpstr>
      <vt:lpstr>Outline</vt:lpstr>
      <vt:lpstr>Why Radiation safety analysis ?</vt:lpstr>
      <vt:lpstr>Defence in Depth and safety functions grouping according to SSM</vt:lpstr>
      <vt:lpstr>Radiation safety analysis and safety functions identification process</vt:lpstr>
      <vt:lpstr>Step 1:  Target station radiological hazards and basic safety functions for normal operation</vt:lpstr>
      <vt:lpstr>Step 1   orders of magnitude  Radioactive inventory– Prompt and residual radiation</vt:lpstr>
      <vt:lpstr>Step 1 : safety functions(RSF)/SSCs needed in normal operation</vt:lpstr>
      <vt:lpstr>Step 2:  Accident analysis – qualitative assessment</vt:lpstr>
      <vt:lpstr>STEP 2:  Accident Analyses Bounding Events for Operations</vt:lpstr>
      <vt:lpstr>STEP 2: Accident Analyses: quantitative assessment Evaluate unmitigated events</vt:lpstr>
      <vt:lpstr>STEP 2: Accident Analyses: quantitative assessment Evaluate unmitigated events</vt:lpstr>
      <vt:lpstr>Outline</vt:lpstr>
      <vt:lpstr>Step 2: Results from Monolith Events</vt:lpstr>
      <vt:lpstr>Step 2: Results from Monolith Events</vt:lpstr>
      <vt:lpstr>Utility Block:  Helium Cooling, He Purification, Fluid Systems</vt:lpstr>
      <vt:lpstr>Step 2: Results from Utility Block events</vt:lpstr>
      <vt:lpstr>Step 2: Results from Utility Block events</vt:lpstr>
      <vt:lpstr>Active Cells</vt:lpstr>
      <vt:lpstr>Step 2: Active Cells Facility</vt:lpstr>
      <vt:lpstr>Step 2: Active Cells Facility</vt:lpstr>
      <vt:lpstr>Step 2:  External Event – Earthquake (AA14, AA21)</vt:lpstr>
      <vt:lpstr>Outline</vt:lpstr>
      <vt:lpstr>Step2:  Safety Function Selection Prevent or Control events</vt:lpstr>
      <vt:lpstr>Step 2: Selection of Safety Functions: Monolith – Public </vt:lpstr>
      <vt:lpstr>Step 2: Selection of Safety Functions: Monolith – Workers</vt:lpstr>
      <vt:lpstr>Step 2: Selection of Safety Functions: Active Cells Facility – Public </vt:lpstr>
      <vt:lpstr>Step 2: Selection of Safety Functions: Active Cells Facility – Workers </vt:lpstr>
      <vt:lpstr>Step 2: Safety Functions – Earthquake</vt:lpstr>
      <vt:lpstr>Step 2: Summary of Safety Functions    – Monolith &amp; Utility</vt:lpstr>
      <vt:lpstr>Step 2: Summary of Safety Functions    – Active Cells Facility</vt:lpstr>
      <vt:lpstr>Step 3: Overview of SF and DiD for target station</vt:lpstr>
      <vt:lpstr>STEP 3: Robustness of defense in depth</vt:lpstr>
      <vt:lpstr>Conclusions</vt:lpstr>
      <vt:lpstr>Many thanks to: Per Nilsson, Leif Spanier, Jan Espen Presteng, Kristoffer Sjögreen, Jens Harborn, Arezou Firouzi, Andrea Polato, Magnus Göhran, Naja de la Cour, Mattias Wilborgsson  and  Thank you!</vt:lpstr>
    </vt:vector>
  </TitlesOfParts>
  <Company>ESS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François Javier</cp:lastModifiedBy>
  <cp:revision>1988</cp:revision>
  <cp:lastPrinted>2015-03-23T14:00:32Z</cp:lastPrinted>
  <dcterms:created xsi:type="dcterms:W3CDTF">2013-10-29T16:05:10Z</dcterms:created>
  <dcterms:modified xsi:type="dcterms:W3CDTF">2017-04-03T13:11:30Z</dcterms:modified>
</cp:coreProperties>
</file>