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" r:id="rId2"/>
    <p:sldId id="416" r:id="rId3"/>
    <p:sldId id="418" r:id="rId4"/>
    <p:sldId id="451" r:id="rId5"/>
    <p:sldId id="448" r:id="rId6"/>
    <p:sldId id="432" r:id="rId7"/>
    <p:sldId id="433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34" r:id="rId16"/>
    <p:sldId id="443" r:id="rId17"/>
    <p:sldId id="442" r:id="rId18"/>
    <p:sldId id="419" r:id="rId19"/>
    <p:sldId id="421" r:id="rId20"/>
    <p:sldId id="422" r:id="rId21"/>
    <p:sldId id="423" r:id="rId22"/>
    <p:sldId id="426" r:id="rId23"/>
    <p:sldId id="427" r:id="rId24"/>
    <p:sldId id="428" r:id="rId25"/>
    <p:sldId id="429" r:id="rId26"/>
    <p:sldId id="430" r:id="rId27"/>
    <p:sldId id="452" r:id="rId28"/>
    <p:sldId id="453" r:id="rId29"/>
    <p:sldId id="454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820577-CAD0-A342-AE4B-9F99712D5B36}">
          <p14:sldIdLst>
            <p14:sldId id="296"/>
            <p14:sldId id="416"/>
            <p14:sldId id="418"/>
            <p14:sldId id="451"/>
            <p14:sldId id="448"/>
            <p14:sldId id="432"/>
            <p14:sldId id="433"/>
            <p14:sldId id="435"/>
            <p14:sldId id="436"/>
            <p14:sldId id="437"/>
            <p14:sldId id="438"/>
            <p14:sldId id="439"/>
            <p14:sldId id="440"/>
            <p14:sldId id="441"/>
            <p14:sldId id="434"/>
            <p14:sldId id="443"/>
            <p14:sldId id="442"/>
            <p14:sldId id="419"/>
            <p14:sldId id="421"/>
            <p14:sldId id="422"/>
            <p14:sldId id="423"/>
            <p14:sldId id="426"/>
            <p14:sldId id="427"/>
            <p14:sldId id="428"/>
            <p14:sldId id="429"/>
            <p14:sldId id="430"/>
            <p14:sldId id="452"/>
          </p14:sldIdLst>
        </p14:section>
        <p14:section name="back-up slides" id="{D87140F2-0CF4-694C-84B4-8D042563DAA1}">
          <p14:sldIdLst>
            <p14:sldId id="453"/>
            <p14:sldId id="4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in Sutton" initials="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93F"/>
    <a:srgbClr val="A94242"/>
    <a:srgbClr val="B63F45"/>
    <a:srgbClr val="5E2521"/>
    <a:srgbClr val="AD413F"/>
    <a:srgbClr val="8D2E32"/>
    <a:srgbClr val="D14B4F"/>
    <a:srgbClr val="943231"/>
    <a:srgbClr val="8C2C2D"/>
    <a:srgbClr val="993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96837" autoAdjust="0"/>
  </p:normalViewPr>
  <p:slideViewPr>
    <p:cSldViewPr>
      <p:cViewPr varScale="1">
        <p:scale>
          <a:sx n="174" d="100"/>
          <a:sy n="174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0913-6618-A548-B79E-4157529AA09E}" type="datetimeFigureOut">
              <a:rPr lang="en-US" smtClean="0"/>
              <a:t>31/03/17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ECA1-1754-2E49-8ADA-8DCE76D9B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34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31/03/17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5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31/03/17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0DB9-012E-8F40-8538-793DAB8A2154}" type="datetime1">
              <a:rPr lang="en-GB" smtClean="0"/>
              <a:t>31/03/17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1A75-BF2B-8F4B-B809-7680ED3C060D}" type="datetime1">
              <a:rPr lang="en-GB" smtClean="0"/>
              <a:t>31/03/17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1" y="260649"/>
            <a:ext cx="1359827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4E3F-A6E9-D542-96C0-576D2EDA3BAB}" type="datetime1">
              <a:rPr lang="en-GB" smtClean="0"/>
              <a:t>31/03/17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F7C5-B172-DC49-9D35-5CF0E5AA7BF1}" type="datetime1">
              <a:rPr lang="en-GB" smtClean="0"/>
              <a:t>31/03/17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microsoft.com/office/2007/relationships/hdphoto" Target="../media/hdphoto1.wdp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408712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6000" dirty="0" smtClean="0"/>
              <a:t>Bunker Project</a:t>
            </a:r>
            <a:br>
              <a:rPr lang="en-US" sz="60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293097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sv-SE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30 March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373216"/>
            <a:ext cx="136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Zvonko Lazic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3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30200" y="549275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 dirty="0">
                <a:solidFill>
                  <a:srgbClr val="FFFFFF"/>
                </a:solidFill>
              </a:rPr>
              <a:t>Straight Beamlines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76" y="1795463"/>
            <a:ext cx="65436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9275" y="6035676"/>
            <a:ext cx="804703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Direct beam dominates, no difference between open and closed bunker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387119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30200" y="549275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>
                <a:solidFill>
                  <a:srgbClr val="FFFFFF"/>
                </a:solidFill>
              </a:rPr>
              <a:t>Curved Beamlines (Two Guide width offest at bunker wall)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" y="1554163"/>
            <a:ext cx="73406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1839" y="5943601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Filled bunker offers best performance, but a single 50 cm un-optimized collimator</a:t>
            </a:r>
          </a:p>
          <a:p>
            <a:pPr>
              <a:buClrTx/>
              <a:buFontTx/>
              <a:buNone/>
            </a:pPr>
            <a:r>
              <a:rPr lang="en-US"/>
              <a:t>shows good improvement.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256914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30200" y="549275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>
                <a:solidFill>
                  <a:srgbClr val="FFFFFF"/>
                </a:solidFill>
              </a:rPr>
              <a:t>Curved Beamlines (Two Guide width offest at bunker wall)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" y="1554163"/>
            <a:ext cx="73406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1839" y="5943601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Resonances can be eliminated with laminated collimator/other materials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121276" y="2468563"/>
            <a:ext cx="1096963" cy="2468562"/>
          </a:xfrm>
          <a:prstGeom prst="ellipse">
            <a:avLst/>
          </a:prstGeom>
          <a:solidFill>
            <a:srgbClr val="729FCF">
              <a:alpha val="0"/>
            </a:srgbClr>
          </a:solidFill>
          <a:ln w="3672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011363" y="4659314"/>
            <a:ext cx="3200400" cy="13811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157855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30200" y="549275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>
                <a:solidFill>
                  <a:srgbClr val="FFFFFF"/>
                </a:solidFill>
              </a:rPr>
              <a:t>Curved Beamlines (Two Guide width offest at bunker wall)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" y="1554163"/>
            <a:ext cx="73406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1839" y="5943601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High-energy particles can be reduced with more collimators/more bending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492876" y="3108326"/>
            <a:ext cx="1096963" cy="2468563"/>
          </a:xfrm>
          <a:prstGeom prst="ellipse">
            <a:avLst/>
          </a:prstGeom>
          <a:solidFill>
            <a:srgbClr val="729FCF">
              <a:alpha val="0"/>
            </a:srgbClr>
          </a:solidFill>
          <a:ln w="3672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668964" y="5024438"/>
            <a:ext cx="822325" cy="9239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31091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09601" y="427038"/>
            <a:ext cx="7138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 dirty="0" err="1" smtClean="0">
                <a:solidFill>
                  <a:srgbClr val="FFFFFF"/>
                </a:solidFill>
              </a:rPr>
              <a:t>Neutronics</a:t>
            </a:r>
            <a:r>
              <a:rPr lang="en-GB" sz="2400" dirty="0" smtClean="0">
                <a:solidFill>
                  <a:srgbClr val="FFFFFF"/>
                </a:solidFill>
              </a:rPr>
              <a:t> – Bunker Concept verification - Conclusions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17526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0675" indent="-320675"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6600" indent="-276225"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Straight beamlines are dominated by the direct beam contribution</a:t>
            </a:r>
          </a:p>
          <a:p>
            <a:pPr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Curved beamlines should look into </a:t>
            </a:r>
            <a:r>
              <a:rPr lang="en-GB" sz="2400" dirty="0" err="1">
                <a:solidFill>
                  <a:schemeClr val="tx1"/>
                </a:solidFill>
              </a:rPr>
              <a:t>tradeoffs</a:t>
            </a:r>
            <a:r>
              <a:rPr lang="en-GB" sz="2400" dirty="0">
                <a:solidFill>
                  <a:schemeClr val="tx1"/>
                </a:solidFill>
              </a:rPr>
              <a:t> with bending and optimizing the placement/material of collimators inside the bunker</a:t>
            </a:r>
          </a:p>
          <a:p>
            <a:pPr lvl="1">
              <a:spcBef>
                <a:spcPts val="600"/>
              </a:spcBef>
              <a:buClrTx/>
              <a:buFontTx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05600" y="65087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388B2597-2E71-0E40-8E03-B0B01809DEB7}" type="slidenum">
              <a:rPr lang="en-GB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GB" sz="120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1124745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26854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Neutronics</a:t>
            </a:r>
            <a:r>
              <a:rPr lang="en-AU" dirty="0" smtClean="0"/>
              <a:t> - Access conditions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3861049"/>
            <a:ext cx="6004521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1628800"/>
            <a:ext cx="6004521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19470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" y="5301209"/>
            <a:ext cx="3863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Guide in the Monolith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Width  3.0 cm (@2m)  3.0 cm @ 5.5 m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Height 3.0 cm (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@2m)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4.5 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cm @ 5.5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Copper Substrate  	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6" name="Picture 5" descr="FE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700809"/>
            <a:ext cx="8855968" cy="3298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9530" y="5242556"/>
            <a:ext cx="4205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Guide in the Bunker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Width  10.0 cm (@5.5m)  1.0 cm @ 11.5 m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Height 10.0 cm (@5.5 m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)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1.0 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cm @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11.5 m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Aluminium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Substrate  	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55776" y="3284984"/>
            <a:ext cx="0" cy="21602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20072" y="3068961"/>
            <a:ext cx="216024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15934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Examples: </a:t>
            </a:r>
            <a:br>
              <a:rPr lang="en-AU" dirty="0" smtClean="0"/>
            </a:br>
            <a:r>
              <a:rPr lang="en-AU" dirty="0" smtClean="0"/>
              <a:t>Dose rates after 1 day of cool down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841175"/>
            <a:ext cx="4994675" cy="36841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1" t="15062" r="-1343" b="-6594"/>
          <a:stretch/>
        </p:blipFill>
        <p:spPr bwMode="auto">
          <a:xfrm>
            <a:off x="323528" y="1556792"/>
            <a:ext cx="4579200" cy="37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50131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chopper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34197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1124745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52316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506" y="1526609"/>
            <a:ext cx="39675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Baseline geometry </a:t>
            </a:r>
            <a:r>
              <a:rPr lang="sv-SE" sz="1600" dirty="0" smtClean="0"/>
              <a:t>&amp; dimensions approved 10 June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Detailed design review of D02 building (up to bunker base) approved 14 Nov 2016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Bunker base </a:t>
            </a:r>
            <a:r>
              <a:rPr lang="sv-SE" sz="1600" dirty="0"/>
              <a:t>integrated with CF floor </a:t>
            </a:r>
            <a:r>
              <a:rPr lang="sv-SE" sz="1600" dirty="0" smtClean="0"/>
              <a:t>in D02 </a:t>
            </a:r>
            <a:r>
              <a:rPr lang="sv-SE" sz="1600" dirty="0"/>
              <a:t>target </a:t>
            </a:r>
            <a:r>
              <a:rPr lang="sv-SE" sz="1600" dirty="0" smtClean="0"/>
              <a:t>building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Bunker base in instrument halls D01 and D03 poured by CF at time of floor slab casting (Dark grey)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9" name="Rectangle 8"/>
          <p:cNvSpPr/>
          <p:nvPr/>
        </p:nvSpPr>
        <p:spPr>
          <a:xfrm>
            <a:off x="3491882" y="6211861"/>
            <a:ext cx="3273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Baseline geometry document ESS-0042957, Appendix ESS-0051605</a:t>
            </a:r>
            <a:endParaRPr lang="sv-SE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7" y="4365105"/>
            <a:ext cx="3216727" cy="2308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826" y="3876294"/>
            <a:ext cx="3201495" cy="2308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607" y="1556792"/>
            <a:ext cx="4968552" cy="3457926"/>
          </a:xfrm>
        </p:spPr>
      </p:pic>
      <p:sp>
        <p:nvSpPr>
          <p:cNvPr id="11" name="Line Callout 1 10"/>
          <p:cNvSpPr/>
          <p:nvPr/>
        </p:nvSpPr>
        <p:spPr>
          <a:xfrm>
            <a:off x="7649999" y="1886059"/>
            <a:ext cx="1152128" cy="204752"/>
          </a:xfrm>
          <a:prstGeom prst="borderCallout1">
            <a:avLst>
              <a:gd name="adj1" fmla="val 41373"/>
              <a:gd name="adj2" fmla="val -3852"/>
              <a:gd name="adj3" fmla="val 184746"/>
              <a:gd name="adj4" fmla="val -3783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Target building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078679" y="4687879"/>
            <a:ext cx="1867464" cy="204752"/>
          </a:xfrm>
          <a:prstGeom prst="borderCallout1">
            <a:avLst>
              <a:gd name="adj1" fmla="val 41373"/>
              <a:gd name="adj2" fmla="val -3852"/>
              <a:gd name="adj3" fmla="val -188027"/>
              <a:gd name="adj4" fmla="val -3906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Instrument hall floor (D03)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4193615" y="4160932"/>
            <a:ext cx="1774549" cy="204752"/>
          </a:xfrm>
          <a:prstGeom prst="borderCallout1">
            <a:avLst>
              <a:gd name="adj1" fmla="val -25062"/>
              <a:gd name="adj2" fmla="val 52004"/>
              <a:gd name="adj3" fmla="val -402093"/>
              <a:gd name="adj4" fmla="val 7098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CF floor and bunker base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8011342" y="2949078"/>
            <a:ext cx="1008111" cy="204752"/>
          </a:xfrm>
          <a:prstGeom prst="borderCallout1">
            <a:avLst>
              <a:gd name="adj1" fmla="val 107807"/>
              <a:gd name="adj2" fmla="val 103"/>
              <a:gd name="adj3" fmla="val 210582"/>
              <a:gd name="adj4" fmla="val -2970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Bunker base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Conventional facilities_1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219926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487" y="4718584"/>
            <a:ext cx="4342284" cy="1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107" y="1358994"/>
            <a:ext cx="4278663" cy="50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208" y="630932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08452" y="2354397"/>
            <a:ext cx="509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West</a:t>
            </a:r>
            <a:endParaRPr lang="sv-S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580113" y="5013177"/>
            <a:ext cx="5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South</a:t>
            </a:r>
            <a:endParaRPr lang="sv-S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36298" y="3138215"/>
            <a:ext cx="551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North</a:t>
            </a:r>
            <a:endParaRPr lang="sv-S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67619" y="4509121"/>
            <a:ext cx="445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East</a:t>
            </a:r>
            <a:endParaRPr lang="sv-S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1853" y="1515392"/>
            <a:ext cx="4040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Wall structure consists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sector wall segments - covering North </a:t>
            </a:r>
            <a:r>
              <a:rPr lang="en-US" sz="1600" dirty="0"/>
              <a:t>&amp;</a:t>
            </a:r>
            <a:r>
              <a:rPr lang="en-US" sz="1600" dirty="0" smtClean="0"/>
              <a:t> East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Long sector wall segments – covering West &amp; South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Mid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Temporary shielding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7616981" y="2196843"/>
            <a:ext cx="1275499" cy="452981"/>
          </a:xfrm>
          <a:prstGeom prst="borderCallout1">
            <a:avLst>
              <a:gd name="adj1" fmla="val 106572"/>
              <a:gd name="adj2" fmla="val 39959"/>
              <a:gd name="adj3" fmla="val 150317"/>
              <a:gd name="adj4" fmla="val 2340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Short sector wall segments (R15m)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4219224" y="1608799"/>
            <a:ext cx="1384616" cy="483123"/>
          </a:xfrm>
          <a:prstGeom prst="borderCallout1">
            <a:avLst>
              <a:gd name="adj1" fmla="val 112278"/>
              <a:gd name="adj2" fmla="val 61299"/>
              <a:gd name="adj3" fmla="val 163802"/>
              <a:gd name="adj4" fmla="val 80754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Long sector wall segments (R28m)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7267618" y="1888833"/>
            <a:ext cx="760767" cy="223090"/>
          </a:xfrm>
          <a:prstGeom prst="borderCallout1">
            <a:avLst>
              <a:gd name="adj1" fmla="val 104044"/>
              <a:gd name="adj2" fmla="val -129"/>
              <a:gd name="adj3" fmla="val 185259"/>
              <a:gd name="adj4" fmla="val -3440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Mid wall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32" name="Line Callout 1 31"/>
          <p:cNvSpPr/>
          <p:nvPr/>
        </p:nvSpPr>
        <p:spPr>
          <a:xfrm>
            <a:off x="6322289" y="6427358"/>
            <a:ext cx="760767" cy="223090"/>
          </a:xfrm>
          <a:prstGeom prst="borderCallout1">
            <a:avLst>
              <a:gd name="adj1" fmla="val -14233"/>
              <a:gd name="adj2" fmla="val 32155"/>
              <a:gd name="adj3" fmla="val -346568"/>
              <a:gd name="adj4" fmla="val -2066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Mid wall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33" name="Line Callout 1 32"/>
          <p:cNvSpPr/>
          <p:nvPr/>
        </p:nvSpPr>
        <p:spPr>
          <a:xfrm>
            <a:off x="6654737" y="5362177"/>
            <a:ext cx="856635" cy="373743"/>
          </a:xfrm>
          <a:prstGeom prst="borderCallout1">
            <a:avLst>
              <a:gd name="adj1" fmla="val 45488"/>
              <a:gd name="adj2" fmla="val -3807"/>
              <a:gd name="adj3" fmla="val -34817"/>
              <a:gd name="adj4" fmla="val -10736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Temporary shielding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4469771" y="6055780"/>
            <a:ext cx="1384616" cy="483123"/>
          </a:xfrm>
          <a:prstGeom prst="borderCallout1">
            <a:avLst>
              <a:gd name="adj1" fmla="val -14398"/>
              <a:gd name="adj2" fmla="val 58699"/>
              <a:gd name="adj3" fmla="val -73157"/>
              <a:gd name="adj4" fmla="val 77634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Long sector wall segments (R28m)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7617381" y="5496300"/>
            <a:ext cx="1329056" cy="452981"/>
          </a:xfrm>
          <a:prstGeom prst="borderCallout1">
            <a:avLst>
              <a:gd name="adj1" fmla="val -15817"/>
              <a:gd name="adj2" fmla="val 16664"/>
              <a:gd name="adj3" fmla="val -76977"/>
              <a:gd name="adj4" fmla="val 6607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Short sector wall segments (R15m)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Wall structure_1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706775" cy="18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115308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The bunker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07" y="1425352"/>
            <a:ext cx="7805956" cy="54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9872" y="188640"/>
            <a:ext cx="3744416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i="1" dirty="0" smtClean="0"/>
              <a:t>Each bunker side measures approx. 40m long x 26m wide x 5m high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i="1" dirty="0" smtClean="0"/>
              <a:t>10,000 tones total mass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i="1" dirty="0" smtClean="0"/>
              <a:t>~1400 wall </a:t>
            </a:r>
            <a:r>
              <a:rPr lang="sv-SE" i="1" dirty="0" smtClean="0"/>
              <a:t>&amp;</a:t>
            </a:r>
            <a:r>
              <a:rPr lang="en-US" i="1" dirty="0" smtClean="0"/>
              <a:t> roof blocks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9147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208" y="630932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1853" y="1484784"/>
            <a:ext cx="89721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Composite wall structure due to floor load limit </a:t>
            </a:r>
            <a:r>
              <a:rPr lang="en-US" sz="1600" dirty="0"/>
              <a:t>&amp;</a:t>
            </a:r>
            <a:r>
              <a:rPr lang="en-US" sz="1600" dirty="0" smtClean="0"/>
              <a:t> space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&amp; long sector wall segments have same composite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Shine path underneath floor mitigated by 250mm bunker base step-down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Chicane step provided in roof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0" name="Right Arrow 9"/>
          <p:cNvSpPr/>
          <p:nvPr/>
        </p:nvSpPr>
        <p:spPr>
          <a:xfrm>
            <a:off x="539553" y="4905924"/>
            <a:ext cx="864835" cy="1792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Line Callout 1 16"/>
          <p:cNvSpPr/>
          <p:nvPr/>
        </p:nvSpPr>
        <p:spPr>
          <a:xfrm>
            <a:off x="236852" y="3177660"/>
            <a:ext cx="822596" cy="204752"/>
          </a:xfrm>
          <a:prstGeom prst="borderCallout1">
            <a:avLst>
              <a:gd name="adj1" fmla="val 111499"/>
              <a:gd name="adj2" fmla="val 51132"/>
              <a:gd name="adj3" fmla="val 192125"/>
              <a:gd name="adj4" fmla="val 5111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Roof level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Wall structure_2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4" t="13739" r="15268" b="-1"/>
          <a:stretch/>
        </p:blipFill>
        <p:spPr>
          <a:xfrm>
            <a:off x="1662857" y="3353754"/>
            <a:ext cx="3342708" cy="305204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84833" y="3589510"/>
            <a:ext cx="5135239" cy="177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04388" y="6397482"/>
            <a:ext cx="3599660" cy="3326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1219745" y="6237312"/>
            <a:ext cx="471936" cy="492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Line Callout 1 17"/>
          <p:cNvSpPr/>
          <p:nvPr/>
        </p:nvSpPr>
        <p:spPr>
          <a:xfrm>
            <a:off x="179512" y="6525345"/>
            <a:ext cx="951744" cy="204752"/>
          </a:xfrm>
          <a:prstGeom prst="borderCallout1">
            <a:avLst>
              <a:gd name="adj1" fmla="val 41373"/>
              <a:gd name="adj2" fmla="val 104960"/>
              <a:gd name="adj3" fmla="val 7583"/>
              <a:gd name="adj4" fmla="val 126475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Bunker base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07504" y="3791355"/>
            <a:ext cx="1223399" cy="401680"/>
          </a:xfrm>
          <a:prstGeom prst="borderCallout1">
            <a:avLst>
              <a:gd name="adj1" fmla="val 107808"/>
              <a:gd name="adj2" fmla="val 102215"/>
              <a:gd name="adj3" fmla="val 149069"/>
              <a:gd name="adj4" fmla="val 129759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HDPE - Borated (Layer 1)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2407931" y="2977400"/>
            <a:ext cx="504056" cy="204752"/>
          </a:xfrm>
          <a:prstGeom prst="borderCallout1">
            <a:avLst>
              <a:gd name="adj1" fmla="val 104117"/>
              <a:gd name="adj2" fmla="val -1233"/>
              <a:gd name="adj3" fmla="val 329353"/>
              <a:gd name="adj4" fmla="val -4928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Steel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3830648" y="2840776"/>
            <a:ext cx="1070299" cy="204752"/>
          </a:xfrm>
          <a:prstGeom prst="borderCallout1">
            <a:avLst>
              <a:gd name="adj1" fmla="val 115189"/>
              <a:gd name="adj2" fmla="val -1049"/>
              <a:gd name="adj3" fmla="val 459965"/>
              <a:gd name="adj4" fmla="val -31964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n w="6350">
                  <a:noFill/>
                </a:ln>
              </a:rPr>
              <a:t>Chicane step</a:t>
            </a:r>
            <a:endParaRPr lang="sv-SE" sz="1200" dirty="0" smtClean="0">
              <a:ln w="6350">
                <a:noFill/>
              </a:ln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715" y="2564904"/>
            <a:ext cx="3531329" cy="38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7853" y="594928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Simple feed through</a:t>
            </a:r>
            <a:endParaRPr lang="sv-S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765" y="149329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</a:t>
            </a:r>
            <a:r>
              <a:rPr lang="en-US" sz="1600" dirty="0"/>
              <a:t>least 2 require modification of adjacent wall blocks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1 case large </a:t>
            </a:r>
            <a:r>
              <a:rPr lang="en-US" sz="1600" dirty="0"/>
              <a:t>sections of bunker wall removed to allow </a:t>
            </a:r>
            <a:r>
              <a:rPr lang="en-US" sz="1600" dirty="0" smtClean="0"/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3789041"/>
            <a:ext cx="2823535" cy="206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642" y="4508938"/>
            <a:ext cx="2783621" cy="2233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306" y="1493289"/>
            <a:ext cx="3044175" cy="2820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807" y="4243886"/>
            <a:ext cx="2272759" cy="23353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0192" y="6594672"/>
            <a:ext cx="214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Complex feed through</a:t>
            </a:r>
            <a:endParaRPr lang="sv-SE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648" y="2132856"/>
            <a:ext cx="3197368" cy="2255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Wall </a:t>
            </a:r>
            <a:r>
              <a:rPr lang="en-GB" dirty="0"/>
              <a:t>structure – Instrument integration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  <p:sp>
        <p:nvSpPr>
          <p:cNvPr id="5" name="Parallelogram 4"/>
          <p:cNvSpPr/>
          <p:nvPr/>
        </p:nvSpPr>
        <p:spPr>
          <a:xfrm rot="16200000">
            <a:off x="6548509" y="2967735"/>
            <a:ext cx="263649" cy="82816"/>
          </a:xfrm>
          <a:prstGeom prst="parallelogram">
            <a:avLst>
              <a:gd name="adj" fmla="val 50624"/>
            </a:avLst>
          </a:prstGeom>
          <a:solidFill>
            <a:srgbClr val="8C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6638925" y="2924944"/>
            <a:ext cx="250825" cy="116706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32575" y="2873375"/>
            <a:ext cx="1" cy="2063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20297324">
            <a:off x="4595043" y="5639441"/>
            <a:ext cx="857324" cy="250592"/>
          </a:xfrm>
          <a:prstGeom prst="parallelogram">
            <a:avLst>
              <a:gd name="adj" fmla="val 42781"/>
            </a:avLst>
          </a:prstGeom>
          <a:solidFill>
            <a:srgbClr val="943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Parallelogram 29"/>
          <p:cNvSpPr/>
          <p:nvPr/>
        </p:nvSpPr>
        <p:spPr>
          <a:xfrm rot="20297324">
            <a:off x="4068404" y="5907154"/>
            <a:ext cx="577204" cy="250592"/>
          </a:xfrm>
          <a:prstGeom prst="parallelogram">
            <a:avLst>
              <a:gd name="adj" fmla="val 42781"/>
            </a:avLst>
          </a:prstGeom>
          <a:solidFill>
            <a:srgbClr val="943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Parallelogram 30"/>
          <p:cNvSpPr/>
          <p:nvPr/>
        </p:nvSpPr>
        <p:spPr>
          <a:xfrm rot="20297324">
            <a:off x="4344999" y="5828139"/>
            <a:ext cx="577204" cy="145237"/>
          </a:xfrm>
          <a:prstGeom prst="parallelogram">
            <a:avLst>
              <a:gd name="adj" fmla="val 42781"/>
            </a:avLst>
          </a:prstGeom>
          <a:solidFill>
            <a:srgbClr val="943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Parallelogram 31"/>
          <p:cNvSpPr/>
          <p:nvPr/>
        </p:nvSpPr>
        <p:spPr>
          <a:xfrm rot="2211172">
            <a:off x="4665760" y="5609710"/>
            <a:ext cx="178299" cy="194136"/>
          </a:xfrm>
          <a:prstGeom prst="parallelogram">
            <a:avLst>
              <a:gd name="adj" fmla="val 63906"/>
            </a:avLst>
          </a:prstGeom>
          <a:solidFill>
            <a:srgbClr val="D1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arallelogram 32"/>
          <p:cNvSpPr/>
          <p:nvPr/>
        </p:nvSpPr>
        <p:spPr>
          <a:xfrm rot="2256672">
            <a:off x="5157885" y="5412860"/>
            <a:ext cx="178299" cy="194136"/>
          </a:xfrm>
          <a:prstGeom prst="parallelogram">
            <a:avLst>
              <a:gd name="adj" fmla="val 63906"/>
            </a:avLst>
          </a:prstGeom>
          <a:solidFill>
            <a:srgbClr val="D1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arallelogram 33"/>
          <p:cNvSpPr/>
          <p:nvPr/>
        </p:nvSpPr>
        <p:spPr>
          <a:xfrm rot="2885951">
            <a:off x="4918963" y="5446325"/>
            <a:ext cx="178299" cy="310921"/>
          </a:xfrm>
          <a:prstGeom prst="parallelogram">
            <a:avLst>
              <a:gd name="adj" fmla="val 63906"/>
            </a:avLst>
          </a:prstGeom>
          <a:solidFill>
            <a:srgbClr val="D1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Parallelogram 34"/>
          <p:cNvSpPr/>
          <p:nvPr/>
        </p:nvSpPr>
        <p:spPr>
          <a:xfrm rot="1799179">
            <a:off x="4329389" y="5738489"/>
            <a:ext cx="225982" cy="194136"/>
          </a:xfrm>
          <a:prstGeom prst="parallelogram">
            <a:avLst>
              <a:gd name="adj" fmla="val 79472"/>
            </a:avLst>
          </a:prstGeom>
          <a:solidFill>
            <a:srgbClr val="D1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Parallelogram 35"/>
          <p:cNvSpPr/>
          <p:nvPr/>
        </p:nvSpPr>
        <p:spPr>
          <a:xfrm rot="1799179">
            <a:off x="4113489" y="5824214"/>
            <a:ext cx="225982" cy="194136"/>
          </a:xfrm>
          <a:prstGeom prst="parallelogram">
            <a:avLst>
              <a:gd name="adj" fmla="val 79472"/>
            </a:avLst>
          </a:prstGeom>
          <a:solidFill>
            <a:srgbClr val="D1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Parallelogram 36"/>
          <p:cNvSpPr/>
          <p:nvPr/>
        </p:nvSpPr>
        <p:spPr>
          <a:xfrm rot="16200000">
            <a:off x="3928943" y="6041010"/>
            <a:ext cx="324048" cy="97082"/>
          </a:xfrm>
          <a:prstGeom prst="parallelogram">
            <a:avLst>
              <a:gd name="adj" fmla="val 54632"/>
            </a:avLst>
          </a:prstGeom>
          <a:solidFill>
            <a:srgbClr val="8D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Parallelogram 40"/>
          <p:cNvSpPr/>
          <p:nvPr/>
        </p:nvSpPr>
        <p:spPr>
          <a:xfrm rot="5400000">
            <a:off x="4584175" y="5709183"/>
            <a:ext cx="100815" cy="91914"/>
          </a:xfrm>
          <a:prstGeom prst="parallelogram">
            <a:avLst>
              <a:gd name="adj" fmla="val 67476"/>
            </a:avLst>
          </a:prstGeom>
          <a:solidFill>
            <a:srgbClr val="5E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Parallelogram 41"/>
          <p:cNvSpPr/>
          <p:nvPr/>
        </p:nvSpPr>
        <p:spPr>
          <a:xfrm rot="1799179">
            <a:off x="4582218" y="5780878"/>
            <a:ext cx="86622" cy="45719"/>
          </a:xfrm>
          <a:prstGeom prst="parallelogram">
            <a:avLst>
              <a:gd name="adj" fmla="val 79472"/>
            </a:avLst>
          </a:prstGeom>
          <a:solidFill>
            <a:srgbClr val="A9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rapezoid 43"/>
          <p:cNvSpPr/>
          <p:nvPr/>
        </p:nvSpPr>
        <p:spPr>
          <a:xfrm rot="20264656">
            <a:off x="4563975" y="5787462"/>
            <a:ext cx="98757" cy="45719"/>
          </a:xfrm>
          <a:prstGeom prst="trapezoid">
            <a:avLst>
              <a:gd name="adj" fmla="val 41650"/>
            </a:avLst>
          </a:prstGeom>
          <a:solidFill>
            <a:srgbClr val="A9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0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7506" y="1484785"/>
            <a:ext cx="8756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unker geometry consists of large internal cavity</a:t>
            </a:r>
            <a:r>
              <a:rPr lang="en-US" sz="1600" dirty="0"/>
              <a:t> </a:t>
            </a:r>
            <a:r>
              <a:rPr lang="en-US" sz="1600" dirty="0" smtClean="0"/>
              <a:t>- support structure is required. </a:t>
            </a:r>
          </a:p>
          <a:p>
            <a:r>
              <a:rPr lang="en-US" sz="1600" dirty="0" smtClean="0"/>
              <a:t>Design considerations: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upport bunker roof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 additional load for removed roof block placement during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revent roof blocks impacting monolith during an H4 seismic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Maintain open </a:t>
            </a:r>
            <a:r>
              <a:rPr lang="en-US" sz="1600" dirty="0"/>
              <a:t>cavity </a:t>
            </a:r>
            <a:r>
              <a:rPr lang="en-US" sz="1600" dirty="0" smtClean="0"/>
              <a:t>characteristics of </a:t>
            </a:r>
            <a:r>
              <a:rPr lang="en-US" sz="1600" dirty="0"/>
              <a:t>internal bunker volume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 </a:t>
            </a:r>
            <a:r>
              <a:rPr lang="en-US" sz="1600" dirty="0"/>
              <a:t>minimal spatial constraints for </a:t>
            </a:r>
            <a:r>
              <a:rPr lang="en-US" sz="1600" dirty="0" smtClean="0"/>
              <a:t>beamlines &amp;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elements to be removable as needed during maintenance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Support frame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1" y="3789040"/>
            <a:ext cx="5459396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4432" y="3717033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Supporting frame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R6m frame - columns attached to large radial box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Target building frame </a:t>
            </a:r>
            <a:r>
              <a:rPr lang="en-US" sz="1600" dirty="0"/>
              <a:t>-</a:t>
            </a:r>
            <a:r>
              <a:rPr lang="en-US" sz="1600" dirty="0" smtClean="0"/>
              <a:t> columns &amp; top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Instrument hall frame  - columns, top beams &amp; angled brace beams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3635896" y="6437597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North &amp; West sector </a:t>
            </a:r>
            <a:endParaRPr lang="sv-SE" sz="1200" dirty="0"/>
          </a:p>
        </p:txBody>
      </p:sp>
      <p:sp>
        <p:nvSpPr>
          <p:cNvPr id="15" name="Line Callout 1 14"/>
          <p:cNvSpPr/>
          <p:nvPr/>
        </p:nvSpPr>
        <p:spPr>
          <a:xfrm>
            <a:off x="4680012" y="4320409"/>
            <a:ext cx="936104" cy="204752"/>
          </a:xfrm>
          <a:prstGeom prst="borderCallout1">
            <a:avLst>
              <a:gd name="adj1" fmla="val 137334"/>
              <a:gd name="adj2" fmla="val 14955"/>
              <a:gd name="adj3" fmla="val 317617"/>
              <a:gd name="adj4" fmla="val 32399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R6m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3995938" y="6048193"/>
            <a:ext cx="1539951" cy="204752"/>
          </a:xfrm>
          <a:prstGeom prst="borderCallout1">
            <a:avLst>
              <a:gd name="adj1" fmla="val -25062"/>
              <a:gd name="adj2" fmla="val 54560"/>
              <a:gd name="adj3" fmla="val -176953"/>
              <a:gd name="adj4" fmla="val 6911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Target building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6156178" y="5946009"/>
            <a:ext cx="1539951" cy="204752"/>
          </a:xfrm>
          <a:prstGeom prst="borderCallout1">
            <a:avLst>
              <a:gd name="adj1" fmla="val -25062"/>
              <a:gd name="adj2" fmla="val 54560"/>
              <a:gd name="adj3" fmla="val -210170"/>
              <a:gd name="adj4" fmla="val 38195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Instrument hall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99784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2" y="4171013"/>
            <a:ext cx="4991383" cy="25138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96" y="1547799"/>
            <a:ext cx="61926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box beam and vertical support columns selected at R6m due </a:t>
            </a:r>
            <a:r>
              <a:rPr lang="en-US" sz="1600" dirty="0"/>
              <a:t>to severe spatial constraints &amp; tight interfaces in this </a:t>
            </a:r>
            <a:r>
              <a:rPr lang="en-US" sz="1600" dirty="0" smtClean="0"/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Anchoring </a:t>
            </a:r>
            <a:r>
              <a:rPr lang="en-US" sz="1600" dirty="0"/>
              <a:t>beam into side walls at each end allows transfer of large loads into wall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Box beam provides shielding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PDR recommendation to review weakened shielding in R6m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Redesign/alterations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5" name="Line Callout 1 14"/>
          <p:cNvSpPr/>
          <p:nvPr/>
        </p:nvSpPr>
        <p:spPr>
          <a:xfrm>
            <a:off x="1832493" y="4339115"/>
            <a:ext cx="855713" cy="222545"/>
          </a:xfrm>
          <a:prstGeom prst="borderCallout1">
            <a:avLst>
              <a:gd name="adj1" fmla="val 122579"/>
              <a:gd name="adj2" fmla="val 13167"/>
              <a:gd name="adj3" fmla="val 337441"/>
              <a:gd name="adj4" fmla="val 30347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Box beam</a:t>
            </a:r>
            <a:endParaRPr lang="sv-SE" sz="1200" dirty="0">
              <a:ln w="6350">
                <a:noFill/>
              </a:ln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547799"/>
            <a:ext cx="2823112" cy="4859634"/>
          </a:xfrm>
          <a:prstGeom prst="rect">
            <a:avLst/>
          </a:prstGeom>
        </p:spPr>
      </p:pic>
      <p:sp>
        <p:nvSpPr>
          <p:cNvPr id="21" name="Line Callout 1 20"/>
          <p:cNvSpPr/>
          <p:nvPr/>
        </p:nvSpPr>
        <p:spPr>
          <a:xfrm>
            <a:off x="6084168" y="3992116"/>
            <a:ext cx="1440160" cy="458270"/>
          </a:xfrm>
          <a:prstGeom prst="borderCallout1">
            <a:avLst>
              <a:gd name="adj1" fmla="val 35226"/>
              <a:gd name="adj2" fmla="val 104039"/>
              <a:gd name="adj3" fmla="val 14"/>
              <a:gd name="adj4" fmla="val 12657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Box beam front face R6.2m (from TCS)</a:t>
            </a:r>
            <a:endParaRPr lang="sv-SE" sz="1200" dirty="0">
              <a:ln w="6350">
                <a:noFill/>
              </a:ln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441" y="3827017"/>
            <a:ext cx="2782967" cy="1896984"/>
          </a:xfrm>
          <a:prstGeom prst="rect">
            <a:avLst/>
          </a:prstGeom>
        </p:spPr>
      </p:pic>
      <p:sp>
        <p:nvSpPr>
          <p:cNvPr id="23" name="Line Callout 1 22"/>
          <p:cNvSpPr/>
          <p:nvPr/>
        </p:nvSpPr>
        <p:spPr>
          <a:xfrm>
            <a:off x="3885147" y="5826580"/>
            <a:ext cx="2044260" cy="222545"/>
          </a:xfrm>
          <a:prstGeom prst="borderCallout1">
            <a:avLst>
              <a:gd name="adj1" fmla="val -26833"/>
              <a:gd name="adj2" fmla="val 13823"/>
              <a:gd name="adj3" fmla="val -375662"/>
              <a:gd name="adj4" fmla="val -88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Beam filled with Borated wax 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3309083" y="3414313"/>
            <a:ext cx="2232248" cy="180020"/>
          </a:xfrm>
          <a:prstGeom prst="borderCallout1">
            <a:avLst>
              <a:gd name="adj1" fmla="val 119184"/>
              <a:gd name="adj2" fmla="val 15855"/>
              <a:gd name="adj3" fmla="val 449805"/>
              <a:gd name="adj4" fmla="val 2461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Top beam plate 150mm of steel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Support frame – R6m</a:t>
            </a:r>
            <a:endParaRPr lang="en-GB" dirty="0"/>
          </a:p>
        </p:txBody>
      </p:sp>
      <p:sp>
        <p:nvSpPr>
          <p:cNvPr id="16" name="Line Callout 1 15"/>
          <p:cNvSpPr/>
          <p:nvPr/>
        </p:nvSpPr>
        <p:spPr>
          <a:xfrm>
            <a:off x="683568" y="4282874"/>
            <a:ext cx="936104" cy="335024"/>
          </a:xfrm>
          <a:prstGeom prst="borderCallout1">
            <a:avLst>
              <a:gd name="adj1" fmla="val 23329"/>
              <a:gd name="adj2" fmla="val -5400"/>
              <a:gd name="adj3" fmla="val 75173"/>
              <a:gd name="adj4" fmla="val -29983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Anchoring to side wall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411760" y="6296161"/>
            <a:ext cx="1224136" cy="222545"/>
          </a:xfrm>
          <a:prstGeom prst="borderCallout1">
            <a:avLst>
              <a:gd name="adj1" fmla="val -26833"/>
              <a:gd name="adj2" fmla="val 13823"/>
              <a:gd name="adj3" fmla="val -171918"/>
              <a:gd name="adj4" fmla="val -14256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Vertical columns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343694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8925" y="1515392"/>
            <a:ext cx="6759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Structural analysis performed to evaluate loads during different load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prominent load case is that for an H4 seismic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Must resist these loads and remain 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Analysis shows requirement for connection between R6m and R9m frame elements in horizontal plane (for H4 event)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R6m – R9m area most densely populated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Second (steel) layer of roof blocks utilized to provide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Pins used to transfer horizontal loads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9" y="1515393"/>
            <a:ext cx="2228463" cy="19136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9" y="3523547"/>
            <a:ext cx="4178092" cy="2851643"/>
          </a:xfrm>
          <a:prstGeom prst="rect">
            <a:avLst/>
          </a:prstGeom>
        </p:spPr>
      </p:pic>
      <p:sp>
        <p:nvSpPr>
          <p:cNvPr id="15" name="Line Callout 1 14"/>
          <p:cNvSpPr/>
          <p:nvPr/>
        </p:nvSpPr>
        <p:spPr>
          <a:xfrm>
            <a:off x="6155287" y="3586230"/>
            <a:ext cx="1739020" cy="222545"/>
          </a:xfrm>
          <a:prstGeom prst="borderCallout1">
            <a:avLst>
              <a:gd name="adj1" fmla="val 122579"/>
              <a:gd name="adj2" fmla="val 13167"/>
              <a:gd name="adj3" fmla="val 425730"/>
              <a:gd name="adj4" fmla="val 19483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Steel layer of first block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588225" y="5447297"/>
            <a:ext cx="1018940" cy="222545"/>
          </a:xfrm>
          <a:prstGeom prst="borderCallout1">
            <a:avLst>
              <a:gd name="adj1" fmla="val 51269"/>
              <a:gd name="adj2" fmla="val -2790"/>
              <a:gd name="adj3" fmla="val -127775"/>
              <a:gd name="adj4" fmla="val -59717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Pins in block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4644008" y="5829739"/>
            <a:ext cx="1243221" cy="335565"/>
          </a:xfrm>
          <a:prstGeom prst="borderCallout1">
            <a:avLst>
              <a:gd name="adj1" fmla="val -20112"/>
              <a:gd name="adj2" fmla="val 84821"/>
              <a:gd name="adj3" fmla="val -85021"/>
              <a:gd name="adj4" fmla="val 103875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Corresponding pockets in beam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346648" y="5877272"/>
            <a:ext cx="1512168" cy="335565"/>
          </a:xfrm>
          <a:prstGeom prst="borderCallout1">
            <a:avLst>
              <a:gd name="adj1" fmla="val -20112"/>
              <a:gd name="adj2" fmla="val 84821"/>
              <a:gd name="adj3" fmla="val -305720"/>
              <a:gd name="adj4" fmla="val 7490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Corresponding pockets in box beam</a:t>
            </a:r>
            <a:endParaRPr lang="sv-SE" sz="1200" dirty="0">
              <a:ln w="6350">
                <a:noFill/>
              </a:ln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927" y="3586231"/>
            <a:ext cx="4257203" cy="294618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3509571"/>
            <a:ext cx="1930723" cy="145297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TextBox 15"/>
          <p:cNvSpPr txBox="1"/>
          <p:nvPr/>
        </p:nvSpPr>
        <p:spPr>
          <a:xfrm>
            <a:off x="188927" y="6532419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Detailed preliminary analysis can be found in report ESS-0087554</a:t>
            </a:r>
            <a:endParaRPr lang="sv-SE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Support frame – Target building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401254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52"/>
          <a:stretch/>
        </p:blipFill>
        <p:spPr>
          <a:xfrm>
            <a:off x="455092" y="4437112"/>
            <a:ext cx="4836988" cy="19424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5093" y="3299514"/>
            <a:ext cx="691431" cy="15121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47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5901421" y="5941351"/>
            <a:ext cx="2052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Total roof thickness of 1.55m</a:t>
            </a:r>
            <a:endParaRPr lang="sv-S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556792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Composite roof structure chosen from necessity to minimize overall thickness (Crane height restrictions) and to minimize total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streaming paths mitigated following 10:1 </a:t>
            </a:r>
            <a:r>
              <a:rPr lang="en-US" sz="1600" dirty="0"/>
              <a:t>chicane</a:t>
            </a:r>
            <a:r>
              <a:rPr lang="en-US" sz="1600" dirty="0" smtClean="0"/>
              <a:t>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Roof blocks must not impact monolith during H4 seismic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CF requirements demand propogation of dilatation gap through </a:t>
            </a:r>
            <a:r>
              <a:rPr lang="sv-SE" sz="1600" dirty="0" smtClean="0"/>
              <a:t>roof </a:t>
            </a:r>
            <a:r>
              <a:rPr lang="sv-SE" sz="1600" dirty="0"/>
              <a:t>to minimize interaction of </a:t>
            </a:r>
            <a:r>
              <a:rPr lang="sv-SE" sz="1600" dirty="0" smtClean="0"/>
              <a:t>loads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Minimize access </a:t>
            </a:r>
            <a:r>
              <a:rPr lang="en-US" sz="1600" dirty="0" smtClean="0"/>
              <a:t>times</a:t>
            </a:r>
            <a:endParaRPr lang="sv-SE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709539" y="6365886"/>
            <a:ext cx="172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Inside bunker</a:t>
            </a:r>
            <a:endParaRPr lang="sv-SE" b="1" dirty="0"/>
          </a:p>
        </p:txBody>
      </p:sp>
      <p:sp>
        <p:nvSpPr>
          <p:cNvPr id="18" name="Line Callout 1 17"/>
          <p:cNvSpPr/>
          <p:nvPr/>
        </p:nvSpPr>
        <p:spPr>
          <a:xfrm>
            <a:off x="2123728" y="3643942"/>
            <a:ext cx="2088232" cy="204752"/>
          </a:xfrm>
          <a:prstGeom prst="borderCallout1">
            <a:avLst>
              <a:gd name="adj1" fmla="val 104117"/>
              <a:gd name="adj2" fmla="val -1233"/>
              <a:gd name="adj3" fmla="val 147836"/>
              <a:gd name="adj4" fmla="val -13294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Monolith Outer face (R5.86m)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25</a:t>
            </a:fld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Roof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6523" y="3299513"/>
            <a:ext cx="707363" cy="14936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6524" y="3299514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6524" y="4811682"/>
            <a:ext cx="6914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37955" y="3299514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39952" y="5733256"/>
            <a:ext cx="1619298" cy="13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923929" y="5445225"/>
            <a:ext cx="1872207" cy="90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026769" y="5159354"/>
            <a:ext cx="1769367" cy="19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83969" y="4897577"/>
            <a:ext cx="1617452" cy="26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355976" y="4590393"/>
            <a:ext cx="1386597" cy="305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39836"/>
              </p:ext>
            </p:extLst>
          </p:nvPr>
        </p:nvGraphicFramePr>
        <p:xfrm>
          <a:off x="5738839" y="4316990"/>
          <a:ext cx="2376266" cy="1488167"/>
        </p:xfrm>
        <a:graphic>
          <a:graphicData uri="http://schemas.openxmlformats.org/drawingml/2006/table">
            <a:tbl>
              <a:tblPr/>
              <a:tblGrid>
                <a:gridCol w="477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Roof layer 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Thickness (mm)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HDPE +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HDPE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HDPE+B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67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821" y="2764572"/>
            <a:ext cx="4824536" cy="384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0330" y="1484784"/>
            <a:ext cx="8946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 level overlapping concept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Level 1 provides base for support of subsequent block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3 block levels overlap to mitigate streaming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Overlapping optimized to create minimum block ‘lock-up’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Xstreaming</a:t>
            </a:r>
            <a:r>
              <a:rPr lang="en-US" sz="1600" dirty="0" smtClean="0"/>
              <a:t> blocks on top layer mitigate small streaming path at intersection between level 1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Simple block geometries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26</a:t>
            </a:fld>
            <a:endParaRPr lang="en-GB" dirty="0"/>
          </a:p>
        </p:txBody>
      </p:sp>
      <p:sp>
        <p:nvSpPr>
          <p:cNvPr id="12" name="Line Callout 1 11"/>
          <p:cNvSpPr/>
          <p:nvPr/>
        </p:nvSpPr>
        <p:spPr>
          <a:xfrm>
            <a:off x="5364089" y="2850655"/>
            <a:ext cx="1019084" cy="204752"/>
          </a:xfrm>
          <a:prstGeom prst="borderCallout1">
            <a:avLst>
              <a:gd name="adj1" fmla="val 115192"/>
              <a:gd name="adj2" fmla="val -197"/>
              <a:gd name="adj3" fmla="val 254870"/>
              <a:gd name="adj4" fmla="val -45997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n w="6350">
                  <a:noFill/>
                </a:ln>
              </a:rPr>
              <a:t>Level 3 block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459534" y="3146776"/>
            <a:ext cx="1019084" cy="204752"/>
          </a:xfrm>
          <a:prstGeom prst="borderCallout1">
            <a:avLst>
              <a:gd name="adj1" fmla="val 137337"/>
              <a:gd name="adj2" fmla="val -197"/>
              <a:gd name="adj3" fmla="val 332378"/>
              <a:gd name="adj4" fmla="val -26716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n w="6350">
                  <a:noFill/>
                </a:ln>
              </a:rPr>
              <a:t>Level 2 block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979085" y="3560970"/>
            <a:ext cx="1019084" cy="204752"/>
          </a:xfrm>
          <a:prstGeom prst="borderCallout1">
            <a:avLst>
              <a:gd name="adj1" fmla="val 118883"/>
              <a:gd name="adj2" fmla="val 27982"/>
              <a:gd name="adj3" fmla="val 402504"/>
              <a:gd name="adj4" fmla="val -48963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n w="6350">
                  <a:noFill/>
                </a:ln>
              </a:rPr>
              <a:t>Level 1 block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6880765" y="5965962"/>
            <a:ext cx="1152128" cy="204752"/>
          </a:xfrm>
          <a:prstGeom prst="borderCallout1">
            <a:avLst>
              <a:gd name="adj1" fmla="val -21368"/>
              <a:gd name="adj2" fmla="val 5022"/>
              <a:gd name="adj3" fmla="val -136356"/>
              <a:gd name="adj4" fmla="val -2352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n w="6350">
                  <a:noFill/>
                </a:ln>
              </a:rPr>
              <a:t>Utilities block</a:t>
            </a:r>
            <a:endParaRPr lang="sv-SE" sz="1200" dirty="0">
              <a:ln w="6350"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17" y="4391837"/>
            <a:ext cx="2160240" cy="998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437374"/>
            <a:ext cx="2147387" cy="1261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3" y="3350905"/>
            <a:ext cx="1994251" cy="9144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2791" y="57135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 1</a:t>
            </a:r>
            <a:endParaRPr lang="sv-SE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779" y="449090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 2</a:t>
            </a:r>
            <a:endParaRPr lang="sv-S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19685" y="348521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 3</a:t>
            </a:r>
            <a:endParaRPr lang="sv-SE" sz="12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Roof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143189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67544" y="1916832"/>
            <a:ext cx="54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</a:t>
            </a:r>
            <a:r>
              <a:rPr lang="en-US" sz="4800" dirty="0" smtClean="0">
                <a:solidFill>
                  <a:srgbClr val="558ED5"/>
                </a:solidFill>
              </a:rPr>
              <a:t>you!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Q/A time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27</a:t>
            </a:fld>
            <a:endParaRPr lang="en-GB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Q/A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48658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77" y="3090265"/>
            <a:ext cx="6037908" cy="363115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71097" y="155679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4 usable beamport wall blocks initially installed in the long sector (S1-S4)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standard mid wall blocks (as used for full South sector)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Temporary shielding implemented in remaining beamport positions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 accomodates extension to full South Sector with minimal block replacement</a:t>
            </a:r>
          </a:p>
        </p:txBody>
      </p:sp>
      <p:sp>
        <p:nvSpPr>
          <p:cNvPr id="2" name="TextBox 1"/>
          <p:cNvSpPr txBox="1"/>
          <p:nvPr/>
        </p:nvSpPr>
        <p:spPr>
          <a:xfrm rot="19787473">
            <a:off x="101820" y="483869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9552102">
            <a:off x="276453" y="51286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S2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18996178">
            <a:off x="533849" y="544712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S3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18730328">
            <a:off x="801084" y="570900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S4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2708502" y="5383132"/>
            <a:ext cx="1545879" cy="204752"/>
          </a:xfrm>
          <a:prstGeom prst="borderCallout1">
            <a:avLst>
              <a:gd name="adj1" fmla="val -21372"/>
              <a:gd name="adj2" fmla="val 4666"/>
              <a:gd name="adj3" fmla="val -188031"/>
              <a:gd name="adj4" fmla="val -1349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Temporary shielding</a:t>
            </a:r>
            <a:endParaRPr kumimoji="0" lang="sv-SE" sz="1200" b="0" i="0" u="none" strike="noStrike" kern="1200" cap="none" spc="0" normalizeH="0" baseline="0" noProof="0" dirty="0" smtClean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93794" y="504483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S11</a:t>
            </a:r>
          </a:p>
        </p:txBody>
      </p:sp>
      <p:sp>
        <p:nvSpPr>
          <p:cNvPr id="15" name="TextBox 14"/>
          <p:cNvSpPr txBox="1"/>
          <p:nvPr/>
        </p:nvSpPr>
        <p:spPr>
          <a:xfrm rot="15889796">
            <a:off x="3427163" y="5031432"/>
            <a:ext cx="41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E10</a:t>
            </a:r>
          </a:p>
        </p:txBody>
      </p:sp>
      <p:sp>
        <p:nvSpPr>
          <p:cNvPr id="16" name="TextBox 15"/>
          <p:cNvSpPr txBox="1"/>
          <p:nvPr/>
        </p:nvSpPr>
        <p:spPr>
          <a:xfrm rot="15418331">
            <a:off x="3659976" y="4963650"/>
            <a:ext cx="337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E9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3170130" y="5899282"/>
            <a:ext cx="1989751" cy="204752"/>
          </a:xfrm>
          <a:prstGeom prst="borderCallout1">
            <a:avLst>
              <a:gd name="adj1" fmla="val 48754"/>
              <a:gd name="adj2" fmla="val -2550"/>
              <a:gd name="adj3" fmla="val -250775"/>
              <a:gd name="adj4" fmla="val -54814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 mid wall geometry </a:t>
            </a:r>
            <a:endParaRPr kumimoji="0" lang="sv-SE" sz="1200" b="0" i="0" u="none" strike="noStrike" kern="1200" cap="none" spc="0" normalizeH="0" baseline="0" noProof="0" dirty="0" smtClean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2402385" y="3250216"/>
            <a:ext cx="1998315" cy="348768"/>
          </a:xfrm>
          <a:prstGeom prst="borderCallout1">
            <a:avLst>
              <a:gd name="adj1" fmla="val 102923"/>
              <a:gd name="adj2" fmla="val 42641"/>
              <a:gd name="adj3" fmla="val 370422"/>
              <a:gd name="adj4" fmla="val 46915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hort segment interface with temporary shielding</a:t>
            </a:r>
            <a:endParaRPr kumimoji="0" lang="sv-SE" sz="1200" b="0" i="0" u="none" strike="noStrike" kern="1200" cap="none" spc="0" normalizeH="0" baseline="0" noProof="0" dirty="0" smtClean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623376" y="3687047"/>
            <a:ext cx="1944216" cy="348768"/>
          </a:xfrm>
          <a:prstGeom prst="borderCallout1">
            <a:avLst>
              <a:gd name="adj1" fmla="val 102923"/>
              <a:gd name="adj2" fmla="val 79567"/>
              <a:gd name="adj3" fmla="val 259916"/>
              <a:gd name="adj4" fmla="val 88116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 wall interface with temporary shielding</a:t>
            </a:r>
            <a:endParaRPr kumimoji="0" lang="sv-SE" sz="1200" b="0" i="0" u="none" strike="noStrike" kern="1200" cap="none" spc="0" normalizeH="0" baseline="0" noProof="0" dirty="0" smtClean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3242045" y="6366685"/>
            <a:ext cx="3418187" cy="204752"/>
          </a:xfrm>
          <a:prstGeom prst="borderCallout1">
            <a:avLst>
              <a:gd name="adj1" fmla="val 48754"/>
              <a:gd name="adj2" fmla="val -2550"/>
              <a:gd name="adj3" fmla="val -77307"/>
              <a:gd name="adj4" fmla="val -13938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 showing upgrade potential to full south sector</a:t>
            </a:r>
            <a:endParaRPr kumimoji="0" lang="sv-SE" sz="1200" b="0" i="0" u="none" strike="noStrike" kern="1200" cap="none" spc="0" normalizeH="0" baseline="0" noProof="0" dirty="0" smtClean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561" y="3418860"/>
            <a:ext cx="3842929" cy="2319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 rot="15004190">
            <a:off x="3878112" y="4897655"/>
            <a:ext cx="337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E8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Wall structure – Reduced south sector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179741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997" y="1484784"/>
            <a:ext cx="4834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tilities routing inside the bunker with cable trays attached to columns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Columns have provisions for mounting trays in various positions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Trays to be mounted high for easy access &amp; removal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Umbilical concept to be employed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Overhead cable trays facilitate connection &amp; disconnection of cords outside the bunker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ew1_overall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42" y="4437112"/>
            <a:ext cx="3719897" cy="2204864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new2_overall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"/>
          <a:stretch/>
        </p:blipFill>
        <p:spPr>
          <a:xfrm rot="16200000">
            <a:off x="3754881" y="3626260"/>
            <a:ext cx="2752840" cy="2558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Line Callout 1 9"/>
          <p:cNvSpPr/>
          <p:nvPr/>
        </p:nvSpPr>
        <p:spPr>
          <a:xfrm>
            <a:off x="1303461" y="6251227"/>
            <a:ext cx="1826416" cy="204752"/>
          </a:xfrm>
          <a:prstGeom prst="borderCallout1">
            <a:avLst>
              <a:gd name="adj1" fmla="val -21372"/>
              <a:gd name="adj2" fmla="val 4666"/>
              <a:gd name="adj3" fmla="val -474663"/>
              <a:gd name="adj4" fmla="val 28183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Trays attached to columns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755576" y="4092958"/>
            <a:ext cx="2088232" cy="204752"/>
          </a:xfrm>
          <a:prstGeom prst="borderCallout1">
            <a:avLst>
              <a:gd name="adj1" fmla="val 108074"/>
              <a:gd name="adj2" fmla="val 71572"/>
              <a:gd name="adj3" fmla="val 445274"/>
              <a:gd name="adj4" fmla="val 8262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Trays sit directly below beams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8871" y="635360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Images courtesy of Erik Nilsson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1" b="100000" l="0" r="99833">
                        <a14:foregroundMark x1="17490" y1="84848" x2="17490" y2="84848"/>
                        <a14:foregroundMark x1="26611" y1="78920" x2="26611" y2="78920"/>
                        <a14:foregroundMark x1="40000" y1="88274" x2="40000" y2="88274"/>
                        <a14:foregroundMark x1="58828" y1="85771" x2="59414" y2="85771"/>
                        <a14:foregroundMark x1="72887" y1="82345" x2="72887" y2="82345"/>
                        <a14:foregroundMark x1="82929" y1="88801" x2="83849" y2="88801"/>
                        <a14:foregroundMark x1="90795" y1="87352" x2="90795" y2="87352"/>
                        <a14:foregroundMark x1="87448" y1="89855" x2="87448" y2="89855"/>
                        <a14:foregroundMark x1="88452" y1="87615" x2="88452" y2="87615"/>
                        <a14:foregroundMark x1="18326" y1="69170" x2="18326" y2="69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1026565"/>
            <a:ext cx="4088188" cy="2596599"/>
          </a:xfrm>
          <a:prstGeom prst="rect">
            <a:avLst/>
          </a:prstGeom>
        </p:spPr>
      </p:pic>
      <p:sp>
        <p:nvSpPr>
          <p:cNvPr id="15" name="Line Callout 1 14"/>
          <p:cNvSpPr/>
          <p:nvPr/>
        </p:nvSpPr>
        <p:spPr>
          <a:xfrm>
            <a:off x="5292081" y="1529649"/>
            <a:ext cx="822687" cy="204752"/>
          </a:xfrm>
          <a:prstGeom prst="borderCallout1">
            <a:avLst>
              <a:gd name="adj1" fmla="val 115769"/>
              <a:gd name="adj2" fmla="val 56939"/>
              <a:gd name="adj3" fmla="val 211045"/>
              <a:gd name="adj4" fmla="val 8689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Umbilical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6603827" y="2222488"/>
            <a:ext cx="889949" cy="204752"/>
          </a:xfrm>
          <a:prstGeom prst="borderCallout1">
            <a:avLst>
              <a:gd name="adj1" fmla="val -14340"/>
              <a:gd name="adj2" fmla="val 57748"/>
              <a:gd name="adj3" fmla="val -130051"/>
              <a:gd name="adj4" fmla="val 69438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Cable trays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Wall structure – Utilities feed through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225" y="3933056"/>
            <a:ext cx="2559417" cy="236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311702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556792"/>
            <a:ext cx="77048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 successful bunker PDR took place 15th – 16th Decemeber 2016</a:t>
            </a:r>
          </a:p>
          <a:p>
            <a:r>
              <a:rPr lang="en-US" sz="1600" dirty="0" smtClean="0"/>
              <a:t>The project is now in the detailed design phase</a:t>
            </a:r>
            <a:endParaRPr lang="sv-SE" sz="1600" dirty="0" smtClean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492897"/>
            <a:ext cx="3370672" cy="2530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159185"/>
            <a:ext cx="3370672" cy="2528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7"/>
            <a:ext cx="3370672" cy="2523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149081"/>
            <a:ext cx="3370672" cy="2538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25607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5917" y="1497981"/>
            <a:ext cx="935685" cy="850900"/>
            <a:chOff x="524451" y="908720"/>
            <a:chExt cx="735181" cy="850900"/>
          </a:xfrm>
        </p:grpSpPr>
        <p:sp>
          <p:nvSpPr>
            <p:cNvPr id="20" name="Pentagon 19"/>
            <p:cNvSpPr/>
            <p:nvPr/>
          </p:nvSpPr>
          <p:spPr>
            <a:xfrm>
              <a:off x="539552" y="908720"/>
              <a:ext cx="720080" cy="85090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451" y="980728"/>
              <a:ext cx="735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R6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(Jan 2019)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pSp>
        <p:nvGrpSpPr>
          <p:cNvPr id="5" name="Group 4"/>
          <p:cNvGrpSpPr/>
          <p:nvPr/>
        </p:nvGrpSpPr>
        <p:grpSpPr>
          <a:xfrm>
            <a:off x="330201" y="2285499"/>
            <a:ext cx="8874454" cy="4383862"/>
            <a:chOff x="330200" y="1549400"/>
            <a:chExt cx="8874454" cy="4383862"/>
          </a:xfrm>
        </p:grpSpPr>
        <p:sp>
          <p:nvSpPr>
            <p:cNvPr id="6" name="Pentagon 5"/>
            <p:cNvSpPr/>
            <p:nvPr/>
          </p:nvSpPr>
          <p:spPr>
            <a:xfrm>
              <a:off x="330200" y="1549400"/>
              <a:ext cx="2873648" cy="85090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600" y="1612900"/>
              <a:ext cx="199282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LS &amp; Insert  (with Target)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installation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</a:t>
              </a:r>
              <a:r>
                <a:rPr lang="en-US" sz="1400" dirty="0">
                  <a:solidFill>
                    <a:schemeClr val="bg1"/>
                  </a:solidFill>
                </a:rPr>
                <a:t>F</a:t>
              </a:r>
              <a:r>
                <a:rPr lang="en-US" sz="1400" dirty="0" smtClean="0">
                  <a:solidFill>
                    <a:schemeClr val="bg1"/>
                  </a:solidFill>
                </a:rPr>
                <a:t>eb-Sep 2019)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670192" y="2155434"/>
              <a:ext cx="2109719" cy="82550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2119" y="2170262"/>
              <a:ext cx="13432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Bunker Pillars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&amp; Beams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(June-Oct 2019)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2382281" y="2953554"/>
              <a:ext cx="1829679" cy="85090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53025" y="2980934"/>
              <a:ext cx="13274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Bunker walls &amp; 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first roof layer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(Aug-Nov 2019)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3697038" y="3765467"/>
              <a:ext cx="2404417" cy="67134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9793" y="3842554"/>
              <a:ext cx="2312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Instrument &amp; TBL installation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(Nov 2019 – May 2020 )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5522331" y="4365774"/>
              <a:ext cx="1569949" cy="791984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5031" y="4396214"/>
              <a:ext cx="13710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Bunker roof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outer layer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(June-Aug 2020)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6680200" y="5134878"/>
              <a:ext cx="2006600" cy="798384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92900" y="5194598"/>
              <a:ext cx="19045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Utilities/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Infrastr</a:t>
              </a:r>
              <a:r>
                <a:rPr lang="en-US" sz="1400" dirty="0" smtClean="0">
                  <a:solidFill>
                    <a:schemeClr val="bg1"/>
                  </a:solidFill>
                </a:rPr>
                <a:t>. 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&amp; ICS installation &amp; test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(Sep-Oct 2020)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8737150" y="5314867"/>
              <a:ext cx="406850" cy="47633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6006" y="4548614"/>
              <a:ext cx="5486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BoT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Oct</a:t>
              </a:r>
            </a:p>
            <a:p>
              <a:pPr algn="ctr"/>
              <a:r>
                <a:rPr lang="en-US" sz="1400" dirty="0" smtClean="0"/>
                <a:t>2020</a:t>
              </a:r>
              <a:endParaRPr lang="en-US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80112" y="3356993"/>
            <a:ext cx="28458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First 8 instruments should plan for </a:t>
            </a:r>
          </a:p>
          <a:p>
            <a:r>
              <a:rPr lang="en-US" sz="1400" i="1" dirty="0" smtClean="0"/>
              <a:t>“</a:t>
            </a:r>
            <a:r>
              <a:rPr lang="en-US" sz="1400" i="1" dirty="0"/>
              <a:t>I</a:t>
            </a:r>
            <a:r>
              <a:rPr lang="en-US" sz="1400" i="1" dirty="0" smtClean="0"/>
              <a:t>n-Bunker instrument installations” </a:t>
            </a:r>
            <a:br>
              <a:rPr lang="en-US" sz="1400" i="1" dirty="0" smtClean="0"/>
            </a:br>
            <a:r>
              <a:rPr lang="en-US" sz="1400" i="1" dirty="0" smtClean="0"/>
              <a:t>within this 6 month period.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1" y="404664"/>
            <a:ext cx="5374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High level Installation Schedule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6311062"/>
            <a:ext cx="322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Installations assumes normal </a:t>
            </a:r>
            <a:r>
              <a:rPr lang="en-US" sz="1200" i="1" dirty="0"/>
              <a:t>working hours and 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smtClean="0"/>
              <a:t>summer/Christmas holidays</a:t>
            </a:r>
            <a:endParaRPr lang="en-US" sz="1200" i="1" dirty="0"/>
          </a:p>
          <a:p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3491880" y="4005065"/>
            <a:ext cx="2664296" cy="1555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72202" y="1052737"/>
            <a:ext cx="78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Sofie O.</a:t>
            </a:r>
          </a:p>
        </p:txBody>
      </p:sp>
    </p:spTree>
    <p:extLst>
      <p:ext uri="{BB962C8B-B14F-4D97-AF65-F5344CB8AC3E}">
        <p14:creationId xmlns:p14="http://schemas.microsoft.com/office/powerpoint/2010/main" val="55904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dates to Bunker areas drives the Installation schedule</a:t>
            </a:r>
            <a:endParaRPr lang="en-US" dirty="0"/>
          </a:p>
        </p:txBody>
      </p:sp>
      <p:pic>
        <p:nvPicPr>
          <p:cNvPr id="5" name="Content Placeholder 4" descr="Screen Shot 2016-10-14 at 12.25.3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1413012"/>
            <a:ext cx="9180511" cy="50489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6372202" y="1052737"/>
            <a:ext cx="78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Sofie O.</a:t>
            </a:r>
          </a:p>
        </p:txBody>
      </p:sp>
    </p:spTree>
    <p:extLst>
      <p:ext uri="{BB962C8B-B14F-4D97-AF65-F5344CB8AC3E}">
        <p14:creationId xmlns:p14="http://schemas.microsoft.com/office/powerpoint/2010/main" val="379620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" y="116632"/>
            <a:ext cx="7560840" cy="1143000"/>
          </a:xfrm>
        </p:spPr>
        <p:txBody>
          <a:bodyPr/>
          <a:lstStyle/>
          <a:p>
            <a:pPr algn="ctr"/>
            <a:r>
              <a:rPr lang="en-GB" dirty="0" smtClean="0"/>
              <a:t>Bunker – detailed design plan </a:t>
            </a:r>
            <a:br>
              <a:rPr lang="en-GB" dirty="0" smtClean="0"/>
            </a:br>
            <a:r>
              <a:rPr lang="en-GB" sz="2000" dirty="0" smtClean="0"/>
              <a:t>(short term)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Picture 4" descr="Snip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7596336" cy="5445224"/>
          </a:xfrm>
          <a:prstGeom prst="rect">
            <a:avLst/>
          </a:prstGeom>
        </p:spPr>
      </p:pic>
      <p:pic>
        <p:nvPicPr>
          <p:cNvPr id="3" name="Picture 2" descr="Bunker - CDR Mechanical_ZLa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25" y="0"/>
            <a:ext cx="15716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1" y="1052737"/>
            <a:ext cx="111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Benjamin D.</a:t>
            </a:r>
          </a:p>
        </p:txBody>
      </p:sp>
    </p:spTree>
    <p:extLst>
      <p:ext uri="{BB962C8B-B14F-4D97-AF65-F5344CB8AC3E}">
        <p14:creationId xmlns:p14="http://schemas.microsoft.com/office/powerpoint/2010/main" val="214115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Picture 4" descr="Bunker - CDR Mechanical_Z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-46289"/>
            <a:ext cx="5364088" cy="6898013"/>
          </a:xfrm>
          <a:prstGeom prst="rect">
            <a:avLst/>
          </a:prstGeom>
        </p:spPr>
      </p:pic>
      <p:pic>
        <p:nvPicPr>
          <p:cNvPr id="11" name="Picture 10" descr="Screen Shot 2017-03-30 at 13.31.36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87"/>
          <a:stretch/>
        </p:blipFill>
        <p:spPr>
          <a:xfrm>
            <a:off x="2432659" y="548680"/>
            <a:ext cx="1311250" cy="850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3476769" cy="1143000"/>
          </a:xfrm>
        </p:spPr>
        <p:txBody>
          <a:bodyPr/>
          <a:lstStyle/>
          <a:p>
            <a:r>
              <a:rPr lang="en-GB" dirty="0" smtClean="0"/>
              <a:t>Bunker – project</a:t>
            </a:r>
            <a:br>
              <a:rPr lang="en-GB" dirty="0" smtClean="0"/>
            </a:br>
            <a:r>
              <a:rPr lang="en-GB" sz="2000" dirty="0" smtClean="0"/>
              <a:t>(long term)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7" y="1526608"/>
            <a:ext cx="36003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Bunker project deadlines</a:t>
            </a:r>
          </a:p>
          <a:p>
            <a:r>
              <a:rPr lang="en-US" sz="1400" dirty="0" smtClean="0"/>
              <a:t>CDR (design completed) 		</a:t>
            </a:r>
            <a:r>
              <a:rPr lang="en-US" sz="1400" b="1" dirty="0" smtClean="0">
                <a:solidFill>
                  <a:srgbClr val="558ED5"/>
                </a:solidFill>
              </a:rPr>
              <a:t>Sep </a:t>
            </a:r>
            <a:r>
              <a:rPr lang="uk-UA" sz="1400" b="1" dirty="0" smtClean="0">
                <a:solidFill>
                  <a:srgbClr val="558ED5"/>
                </a:solidFill>
              </a:rPr>
              <a:t>’</a:t>
            </a:r>
            <a:r>
              <a:rPr lang="en-US" sz="1400" b="1" dirty="0" smtClean="0">
                <a:solidFill>
                  <a:srgbClr val="558ED5"/>
                </a:solidFill>
              </a:rPr>
              <a:t>17</a:t>
            </a:r>
          </a:p>
          <a:p>
            <a:r>
              <a:rPr lang="en-US" sz="1400" dirty="0" smtClean="0"/>
              <a:t>Tendering/PO placed		</a:t>
            </a:r>
            <a:r>
              <a:rPr lang="en-US" sz="1400" b="1" dirty="0" smtClean="0">
                <a:solidFill>
                  <a:srgbClr val="558ED5"/>
                </a:solidFill>
              </a:rPr>
              <a:t>Jan </a:t>
            </a:r>
            <a:r>
              <a:rPr lang="uk-UA" sz="1400" b="1" dirty="0" smtClean="0">
                <a:solidFill>
                  <a:srgbClr val="558ED5"/>
                </a:solidFill>
              </a:rPr>
              <a:t>’</a:t>
            </a:r>
            <a:r>
              <a:rPr lang="en-US" sz="1400" b="1" dirty="0" smtClean="0">
                <a:solidFill>
                  <a:srgbClr val="558ED5"/>
                </a:solidFill>
              </a:rPr>
              <a:t>18</a:t>
            </a:r>
          </a:p>
          <a:p>
            <a:r>
              <a:rPr lang="en-US" sz="1400" dirty="0" smtClean="0"/>
              <a:t>Frame delivered	</a:t>
            </a:r>
            <a:r>
              <a:rPr lang="en-US" sz="1400" dirty="0"/>
              <a:t>	</a:t>
            </a:r>
            <a:r>
              <a:rPr lang="en-US" sz="1400" b="1" dirty="0" smtClean="0">
                <a:solidFill>
                  <a:srgbClr val="558ED5"/>
                </a:solidFill>
              </a:rPr>
              <a:t>Dec </a:t>
            </a:r>
            <a:r>
              <a:rPr lang="uk-UA" sz="1400" b="1" dirty="0" smtClean="0">
                <a:solidFill>
                  <a:srgbClr val="558ED5"/>
                </a:solidFill>
              </a:rPr>
              <a:t>’</a:t>
            </a:r>
            <a:r>
              <a:rPr lang="en-US" sz="1400" b="1" dirty="0">
                <a:solidFill>
                  <a:srgbClr val="558ED5"/>
                </a:solidFill>
              </a:rPr>
              <a:t>18</a:t>
            </a:r>
          </a:p>
          <a:p>
            <a:r>
              <a:rPr lang="en-US" sz="1400" dirty="0" smtClean="0"/>
              <a:t>R6 components installed	</a:t>
            </a:r>
            <a:r>
              <a:rPr lang="en-US" sz="1400" dirty="0"/>
              <a:t>	</a:t>
            </a:r>
            <a:r>
              <a:rPr lang="en-US" sz="1400" b="1" dirty="0" smtClean="0">
                <a:solidFill>
                  <a:srgbClr val="558ED5"/>
                </a:solidFill>
              </a:rPr>
              <a:t>May </a:t>
            </a:r>
            <a:r>
              <a:rPr lang="uk-UA" sz="1400" b="1" dirty="0">
                <a:solidFill>
                  <a:srgbClr val="558ED5"/>
                </a:solidFill>
              </a:rPr>
              <a:t>’</a:t>
            </a:r>
            <a:r>
              <a:rPr lang="en-US" sz="1400" b="1" dirty="0" smtClean="0">
                <a:solidFill>
                  <a:srgbClr val="558ED5"/>
                </a:solidFill>
              </a:rPr>
              <a:t>19</a:t>
            </a:r>
            <a:endParaRPr lang="en-US" sz="1400" b="1" dirty="0">
              <a:solidFill>
                <a:srgbClr val="558ED5"/>
              </a:solidFill>
            </a:endParaRPr>
          </a:p>
          <a:p>
            <a:r>
              <a:rPr lang="en-US" sz="1400" dirty="0" smtClean="0"/>
              <a:t>Frame installed	</a:t>
            </a:r>
            <a:r>
              <a:rPr lang="en-US" sz="1400" dirty="0"/>
              <a:t>	</a:t>
            </a:r>
            <a:r>
              <a:rPr lang="en-US" sz="1400" b="1" dirty="0" smtClean="0">
                <a:solidFill>
                  <a:srgbClr val="558ED5"/>
                </a:solidFill>
              </a:rPr>
              <a:t>Nov </a:t>
            </a:r>
            <a:r>
              <a:rPr lang="uk-UA" sz="1400" b="1" dirty="0">
                <a:solidFill>
                  <a:srgbClr val="558ED5"/>
                </a:solidFill>
              </a:rPr>
              <a:t>’</a:t>
            </a:r>
            <a:r>
              <a:rPr lang="en-US" sz="1400" b="1" dirty="0" smtClean="0">
                <a:solidFill>
                  <a:srgbClr val="558ED5"/>
                </a:solidFill>
              </a:rPr>
              <a:t>19</a:t>
            </a:r>
            <a:endParaRPr lang="en-US" sz="1400" b="1" dirty="0">
              <a:solidFill>
                <a:srgbClr val="558ED5"/>
              </a:solidFill>
            </a:endParaRPr>
          </a:p>
          <a:p>
            <a:r>
              <a:rPr lang="en-US" sz="1400" dirty="0" smtClean="0"/>
              <a:t>Bunker installed	</a:t>
            </a:r>
            <a:r>
              <a:rPr lang="en-US" sz="1400" dirty="0"/>
              <a:t>	</a:t>
            </a:r>
            <a:r>
              <a:rPr lang="en-US" sz="1400" b="1" dirty="0">
                <a:solidFill>
                  <a:srgbClr val="558ED5"/>
                </a:solidFill>
              </a:rPr>
              <a:t>Dec </a:t>
            </a:r>
            <a:r>
              <a:rPr lang="uk-UA" sz="1400" b="1" dirty="0">
                <a:solidFill>
                  <a:srgbClr val="558ED5"/>
                </a:solidFill>
              </a:rPr>
              <a:t>’</a:t>
            </a:r>
            <a:r>
              <a:rPr lang="en-US" sz="1400" b="1" dirty="0" smtClean="0">
                <a:solidFill>
                  <a:srgbClr val="558ED5"/>
                </a:solidFill>
              </a:rPr>
              <a:t>19</a:t>
            </a:r>
            <a:endParaRPr lang="en-US" sz="1400" b="1" dirty="0">
              <a:solidFill>
                <a:srgbClr val="558ED5"/>
              </a:solidFill>
            </a:endParaRPr>
          </a:p>
          <a:p>
            <a:r>
              <a:rPr lang="en-US" sz="1400" b="1" dirty="0" smtClean="0">
                <a:solidFill>
                  <a:srgbClr val="558ED5"/>
                </a:solidFill>
              </a:rPr>
              <a:t>	</a:t>
            </a:r>
            <a:endParaRPr lang="en-US" sz="1400" dirty="0"/>
          </a:p>
          <a:p>
            <a:r>
              <a:rPr lang="en-US" sz="1600" i="1" dirty="0" smtClean="0"/>
              <a:t>CF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Access to D02 bunker N and W	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Feb ’19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D02 bunker </a:t>
            </a:r>
            <a:r>
              <a:rPr lang="en-US" sz="1400" dirty="0" smtClean="0"/>
              <a:t>S </a:t>
            </a:r>
            <a:r>
              <a:rPr lang="en-US" sz="1400" dirty="0"/>
              <a:t>and </a:t>
            </a:r>
            <a:r>
              <a:rPr lang="en-US" sz="1400" dirty="0" smtClean="0"/>
              <a:t>E	</a:t>
            </a:r>
            <a:r>
              <a:rPr lang="en-US" sz="1400" b="1" dirty="0" smtClean="0">
                <a:solidFill>
                  <a:srgbClr val="558ED5"/>
                </a:solidFill>
              </a:rPr>
              <a:t>Mar ’</a:t>
            </a:r>
            <a:r>
              <a:rPr lang="en-US" sz="1400" b="1" dirty="0">
                <a:solidFill>
                  <a:srgbClr val="558ED5"/>
                </a:solidFill>
              </a:rPr>
              <a:t>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</a:t>
            </a:r>
            <a:r>
              <a:rPr lang="en-US" sz="1400" dirty="0" smtClean="0"/>
              <a:t>D03 </a:t>
            </a:r>
            <a:r>
              <a:rPr lang="en-US" sz="1400" dirty="0"/>
              <a:t>bunker </a:t>
            </a:r>
            <a:r>
              <a:rPr lang="en-US" sz="1400" dirty="0" smtClean="0"/>
              <a:t>W	</a:t>
            </a:r>
            <a:r>
              <a:rPr lang="en-US" sz="1400" b="1" dirty="0" smtClean="0">
                <a:solidFill>
                  <a:srgbClr val="558ED5"/>
                </a:solidFill>
              </a:rPr>
              <a:t>Jun ’</a:t>
            </a:r>
            <a:r>
              <a:rPr lang="en-US" sz="1400" b="1" dirty="0">
                <a:solidFill>
                  <a:srgbClr val="558ED5"/>
                </a:solidFill>
              </a:rPr>
              <a:t>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</a:t>
            </a:r>
            <a:r>
              <a:rPr lang="en-US" sz="1400" dirty="0" smtClean="0"/>
              <a:t>D01 </a:t>
            </a:r>
            <a:r>
              <a:rPr lang="en-US" sz="1400" dirty="0"/>
              <a:t>bunker </a:t>
            </a:r>
            <a:r>
              <a:rPr lang="en-US" sz="1400" dirty="0" smtClean="0"/>
              <a:t>S	</a:t>
            </a:r>
            <a:r>
              <a:rPr lang="en-US" sz="1400" b="1" dirty="0" smtClean="0">
                <a:solidFill>
                  <a:srgbClr val="558ED5"/>
                </a:solidFill>
              </a:rPr>
              <a:t>Aug ’19</a:t>
            </a:r>
            <a:endParaRPr lang="en-US" sz="1400" b="1" dirty="0">
              <a:solidFill>
                <a:srgbClr val="558ED5"/>
              </a:solidFill>
            </a:endParaRP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Schedule is heavily integrated with the Target and Instrument projects.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There are assumptions concerning numbers of crews working at any given time.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Further coordination and alignment of different installation plans is required</a:t>
            </a:r>
          </a:p>
        </p:txBody>
      </p:sp>
    </p:spTree>
    <p:extLst>
      <p:ext uri="{BB962C8B-B14F-4D97-AF65-F5344CB8AC3E}">
        <p14:creationId xmlns:p14="http://schemas.microsoft.com/office/powerpoint/2010/main" val="305784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</a:rPr>
              <a:t>Neutronics</a:t>
            </a:r>
            <a:r>
              <a:rPr lang="en-GB" dirty="0" smtClean="0">
                <a:solidFill>
                  <a:srgbClr val="FFFFFF"/>
                </a:solidFill>
              </a:rPr>
              <a:t> - Bunker </a:t>
            </a:r>
            <a:r>
              <a:rPr lang="en-GB" dirty="0">
                <a:solidFill>
                  <a:srgbClr val="FFFFFF"/>
                </a:solidFill>
              </a:rPr>
              <a:t>shielding concept </a:t>
            </a:r>
            <a:r>
              <a:rPr lang="en-GB" dirty="0" smtClean="0">
                <a:solidFill>
                  <a:srgbClr val="FFFFFF"/>
                </a:solidFill>
              </a:rPr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Simplified bunker </a:t>
            </a:r>
            <a:r>
              <a:rPr lang="en-GB" dirty="0" smtClean="0">
                <a:solidFill>
                  <a:schemeClr val="tx1"/>
                </a:solidFill>
              </a:rPr>
              <a:t>model, </a:t>
            </a:r>
            <a:r>
              <a:rPr lang="en-GB" dirty="0">
                <a:solidFill>
                  <a:schemeClr val="tx1"/>
                </a:solidFill>
              </a:rPr>
              <a:t>neutrons </a:t>
            </a:r>
            <a:r>
              <a:rPr lang="en-GB" dirty="0" smtClean="0">
                <a:solidFill>
                  <a:schemeClr val="tx1"/>
                </a:solidFill>
              </a:rPr>
              <a:t>tallied exiting </a:t>
            </a:r>
            <a:r>
              <a:rPr lang="en-GB" dirty="0">
                <a:solidFill>
                  <a:schemeClr val="tx1"/>
                </a:solidFill>
              </a:rPr>
              <a:t>the bunker wall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S</a:t>
            </a:r>
            <a:r>
              <a:rPr lang="en-GB" b="1" dirty="0" smtClean="0">
                <a:solidFill>
                  <a:schemeClr val="tx1"/>
                </a:solidFill>
              </a:rPr>
              <a:t>traight </a:t>
            </a:r>
            <a:r>
              <a:rPr lang="en-GB" b="1" dirty="0" err="1" smtClean="0">
                <a:solidFill>
                  <a:schemeClr val="tx1"/>
                </a:solidFill>
              </a:rPr>
              <a:t>beamline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Open bunker versus closed bunker</a:t>
            </a:r>
          </a:p>
          <a:p>
            <a:pPr lvl="1"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Curved </a:t>
            </a:r>
            <a:r>
              <a:rPr lang="en-GB" b="1" dirty="0" err="1" smtClean="0">
                <a:solidFill>
                  <a:schemeClr val="tx1"/>
                </a:solidFill>
              </a:rPr>
              <a:t>beamline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sz="1600" dirty="0" smtClean="0">
                <a:solidFill>
                  <a:schemeClr val="tx1"/>
                </a:solidFill>
              </a:rPr>
              <a:t>2 </a:t>
            </a:r>
            <a:r>
              <a:rPr lang="en-GB" sz="1600" dirty="0">
                <a:solidFill>
                  <a:schemeClr val="tx1"/>
                </a:solidFill>
              </a:rPr>
              <a:t>guide widths offset at the bunker </a:t>
            </a:r>
            <a:r>
              <a:rPr lang="en-GB" sz="1600" dirty="0" smtClean="0">
                <a:solidFill>
                  <a:schemeClr val="tx1"/>
                </a:solidFill>
              </a:rPr>
              <a:t>wall (i.e. once out of line of sight of the monolith exit at the bunker wall)</a:t>
            </a:r>
          </a:p>
          <a:p>
            <a:pPr lvl="3"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open bunker </a:t>
            </a:r>
          </a:p>
          <a:p>
            <a:pPr lvl="3"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open </a:t>
            </a:r>
            <a:r>
              <a:rPr lang="en-GB" dirty="0">
                <a:solidFill>
                  <a:schemeClr val="tx1"/>
                </a:solidFill>
              </a:rPr>
              <a:t>bunker with a single un-optimized collimator in the middle of the </a:t>
            </a:r>
            <a:r>
              <a:rPr lang="en-GB" dirty="0" smtClean="0">
                <a:solidFill>
                  <a:schemeClr val="tx1"/>
                </a:solidFill>
              </a:rPr>
              <a:t>bunker </a:t>
            </a:r>
          </a:p>
          <a:p>
            <a:pPr lvl="3">
              <a:spcBef>
                <a:spcPts val="600"/>
              </a:spcBef>
              <a:buClr>
                <a:srgbClr val="7F7F7F"/>
              </a:buClr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perfectly </a:t>
            </a:r>
            <a:r>
              <a:rPr lang="en-GB" dirty="0">
                <a:solidFill>
                  <a:schemeClr val="tx1"/>
                </a:solidFill>
              </a:rPr>
              <a:t>filled </a:t>
            </a:r>
            <a:r>
              <a:rPr lang="en-GB" dirty="0" smtClean="0">
                <a:solidFill>
                  <a:schemeClr val="tx1"/>
                </a:solidFill>
              </a:rPr>
              <a:t>bunker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362384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1" y="274638"/>
            <a:ext cx="7138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>
                <a:solidFill>
                  <a:srgbClr val="FFFFFF"/>
                </a:solidFill>
              </a:rPr>
              <a:t>MCNP Simplified Bunker Model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6BBD21AB-2302-BE47-B2F4-6C999E71AB2E}" type="slidenum">
              <a:rPr lang="en-GB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GB" sz="1200">
              <a:solidFill>
                <a:srgbClr val="89898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9" y="1736725"/>
            <a:ext cx="35655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989639" y="5394326"/>
            <a:ext cx="1587" cy="1096963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989639" y="3395664"/>
            <a:ext cx="1587" cy="197961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989639" y="2298701"/>
            <a:ext cx="1587" cy="1096963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72200" y="5761038"/>
            <a:ext cx="17367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Monolith: Iron</a:t>
            </a:r>
          </a:p>
          <a:p>
            <a:pPr>
              <a:buClrTx/>
              <a:buFontTx/>
              <a:buNone/>
            </a:pPr>
            <a:r>
              <a:rPr lang="en-US"/>
              <a:t>3.5 m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81714" y="4022726"/>
            <a:ext cx="1736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Bunker</a:t>
            </a:r>
          </a:p>
          <a:p>
            <a:pPr>
              <a:buClrTx/>
              <a:buFontTx/>
              <a:buNone/>
            </a:pPr>
            <a:r>
              <a:rPr lang="en-US"/>
              <a:t>6.0 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81714" y="2476501"/>
            <a:ext cx="31083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Bunker wall: Composite</a:t>
            </a:r>
          </a:p>
          <a:p>
            <a:pPr>
              <a:buClrTx/>
              <a:buFontTx/>
              <a:buNone/>
            </a:pPr>
            <a:r>
              <a:rPr lang="en-US"/>
              <a:t>3.5 m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338514" y="6396039"/>
            <a:ext cx="822325" cy="28416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424114" y="3470276"/>
            <a:ext cx="1736725" cy="6492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74837" y="4024314"/>
            <a:ext cx="950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DXTRAN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789239" y="1828800"/>
            <a:ext cx="1463675" cy="4572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092326" y="1463676"/>
            <a:ext cx="1520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Point Detector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2200" y="1052737"/>
            <a:ext cx="97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Günter M.</a:t>
            </a:r>
          </a:p>
        </p:txBody>
      </p:sp>
    </p:spTree>
    <p:extLst>
      <p:ext uri="{BB962C8B-B14F-4D97-AF65-F5344CB8AC3E}">
        <p14:creationId xmlns:p14="http://schemas.microsoft.com/office/powerpoint/2010/main" val="37591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32698</TotalTime>
  <Words>1458</Words>
  <Application>Microsoft Macintosh PowerPoint</Application>
  <PresentationFormat>On-screen Show (4:3)</PresentationFormat>
  <Paragraphs>332</Paragraphs>
  <Slides>29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 Core Powerpoint</vt:lpstr>
      <vt:lpstr>Bunker Project </vt:lpstr>
      <vt:lpstr>The bunker</vt:lpstr>
      <vt:lpstr>Introduction</vt:lpstr>
      <vt:lpstr> </vt:lpstr>
      <vt:lpstr>Access dates to Bunker areas drives the Installation schedule</vt:lpstr>
      <vt:lpstr>Bunker – detailed design plan  (short term)</vt:lpstr>
      <vt:lpstr>Bunker – project (long term)</vt:lpstr>
      <vt:lpstr>Neutronics - Bunker shielding concept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Neutronics - Access conditions</vt:lpstr>
      <vt:lpstr>Beam line overview</vt:lpstr>
      <vt:lpstr>Examples:  Dose rates after 1 day of cool down</vt:lpstr>
      <vt:lpstr>Conventional facilities_1</vt:lpstr>
      <vt:lpstr>Wall structure_1</vt:lpstr>
      <vt:lpstr>Wall structure_2</vt:lpstr>
      <vt:lpstr>Wall structure – Instrument integration</vt:lpstr>
      <vt:lpstr>Support frame</vt:lpstr>
      <vt:lpstr>Support frame – R6m</vt:lpstr>
      <vt:lpstr>Support frame – Target building</vt:lpstr>
      <vt:lpstr>Roof</vt:lpstr>
      <vt:lpstr>Roof</vt:lpstr>
      <vt:lpstr>Q/A</vt:lpstr>
      <vt:lpstr>Wall structure – Reduced south sector</vt:lpstr>
      <vt:lpstr>Wall structure – Utilities feed through</vt:lpstr>
    </vt:vector>
  </TitlesOfParts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Kennedy</dc:creator>
  <cp:lastModifiedBy>ESS User</cp:lastModifiedBy>
  <cp:revision>399</cp:revision>
  <dcterms:created xsi:type="dcterms:W3CDTF">2013-10-29T16:05:10Z</dcterms:created>
  <dcterms:modified xsi:type="dcterms:W3CDTF">2017-03-31T10:05:26Z</dcterms:modified>
</cp:coreProperties>
</file>