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02" r:id="rId2"/>
    <p:sldId id="399" r:id="rId3"/>
    <p:sldId id="386" r:id="rId4"/>
    <p:sldId id="413" r:id="rId5"/>
    <p:sldId id="410" r:id="rId6"/>
    <p:sldId id="408" r:id="rId7"/>
    <p:sldId id="404" r:id="rId8"/>
    <p:sldId id="379" r:id="rId9"/>
    <p:sldId id="411" r:id="rId10"/>
    <p:sldId id="396" r:id="rId11"/>
    <p:sldId id="403" r:id="rId12"/>
    <p:sldId id="414" r:id="rId13"/>
    <p:sldId id="415" r:id="rId14"/>
    <p:sldId id="397" r:id="rId15"/>
    <p:sldId id="416" r:id="rId16"/>
    <p:sldId id="407" r:id="rId17"/>
    <p:sldId id="318" r:id="rId18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rich Koning" initials="JKG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0000"/>
    <a:srgbClr val="0066FF"/>
    <a:srgbClr val="FFFFFF"/>
    <a:srgbClr val="059ED6"/>
    <a:srgbClr val="0094CA"/>
    <a:srgbClr val="F7B447"/>
    <a:srgbClr val="FFFF00"/>
    <a:srgbClr val="163353"/>
    <a:srgbClr val="0B1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6" autoAdjust="0"/>
    <p:restoredTop sz="87752" autoAdjust="0"/>
  </p:normalViewPr>
  <p:slideViewPr>
    <p:cSldViewPr snapToGrid="0" snapToObjects="1">
      <p:cViewPr>
        <p:scale>
          <a:sx n="75" d="100"/>
          <a:sy n="75" d="100"/>
        </p:scale>
        <p:origin x="264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769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81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TNBA=Theoretical</a:t>
            </a:r>
            <a:r>
              <a:rPr lang="en-US" baseline="0" dirty="0" smtClean="0"/>
              <a:t> Neutron Beamline Axis</a:t>
            </a:r>
          </a:p>
          <a:p>
            <a:r>
              <a:rPr lang="en-US" baseline="0" dirty="0" smtClean="0"/>
              <a:t>BPCS = Beam Port Coordinate System. Definition: X=downstream, Z=up. Location: 5500mm from TCS at the respective port angle looking at the respective focal point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8684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02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027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dirty="0" smtClean="0">
                <a:solidFill>
                  <a:schemeClr val="tx1"/>
                </a:solidFill>
              </a:rPr>
              <a:t>Blocking detailing handling scenarios and tooling design</a:t>
            </a:r>
          </a:p>
          <a:p>
            <a:pPr lvl="2"/>
            <a:r>
              <a:rPr lang="en-US" sz="1200" dirty="0" smtClean="0">
                <a:solidFill>
                  <a:schemeClr val="tx1"/>
                </a:solidFill>
              </a:rPr>
              <a:t>BBG activation is potential risk to Bunker</a:t>
            </a:r>
          </a:p>
          <a:p>
            <a:pPr lvl="2"/>
            <a:r>
              <a:rPr lang="en-US" sz="1200" dirty="0" smtClean="0">
                <a:solidFill>
                  <a:schemeClr val="tx1"/>
                </a:solidFill>
              </a:rPr>
              <a:t>Important for on-time delivery and cost</a:t>
            </a:r>
          </a:p>
          <a:p>
            <a:pPr lvl="2"/>
            <a:r>
              <a:rPr lang="en-US" sz="1200" dirty="0" smtClean="0">
                <a:solidFill>
                  <a:schemeClr val="tx1"/>
                </a:solidFill>
              </a:rPr>
              <a:t>Manufacturers need to be able to advise without disqualifying themselves from quotation</a:t>
            </a:r>
          </a:p>
          <a:p>
            <a:pPr lvl="2"/>
            <a:r>
              <a:rPr lang="en-US" sz="1200" dirty="0" smtClean="0">
                <a:solidFill>
                  <a:schemeClr val="tx1"/>
                </a:solidFill>
              </a:rPr>
              <a:t>Develop NBPI extraction tool as installation tool only, rebuild 1 tool as cask after installation</a:t>
            </a:r>
          </a:p>
          <a:p>
            <a:pPr lvl="2"/>
            <a:r>
              <a:rPr lang="en-US" sz="1200" dirty="0" smtClean="0">
                <a:solidFill>
                  <a:schemeClr val="tx1"/>
                </a:solidFill>
              </a:rPr>
              <a:t>Develop lower shielding as installation tool</a:t>
            </a:r>
          </a:p>
          <a:p>
            <a:pPr lvl="2"/>
            <a:r>
              <a:rPr lang="en-US" sz="1200" dirty="0" smtClean="0">
                <a:solidFill>
                  <a:schemeClr val="tx1"/>
                </a:solidFill>
              </a:rPr>
              <a:t>Defer shutter cask but develop design with lower shielding assembly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Exclude test stands from this CDR scope, align with outsourced tools Oct 2018</a:t>
            </a:r>
          </a:p>
          <a:p>
            <a:pPr lvl="2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90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 slides follow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61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2017-04-06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2017-04-06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s://confluence.esss.lu.se/display/SPD/Instrument+Models" TargetMode="External"/><Relationship Id="rId6" Type="http://schemas.openxmlformats.org/officeDocument/2006/relationships/hyperlink" Target="https://confluence.esss.lu.se/display/TNSS/NBEX+Baseline+Mirror+Geometries" TargetMode="External"/><Relationship Id="rId7" Type="http://schemas.openxmlformats.org/officeDocument/2006/relationships/hyperlink" Target="https://confluence.esss.lu.se/display/BO/Instrument+NBOA+pag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https://confluence.esss.lu.se/display/TNSS/NBEX+Baseline+Mirror+Geometries" TargetMode="External"/><Relationship Id="rId6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Neutron Beam Extraction System</a:t>
            </a:r>
            <a:br>
              <a:rPr lang="en-GB" dirty="0" smtClean="0"/>
            </a:br>
            <a:r>
              <a:rPr lang="en-GB" dirty="0" smtClean="0"/>
              <a:t>Design status for TAC-15</a:t>
            </a:r>
            <a:endParaRPr lang="en-GB" dirty="0"/>
          </a:p>
        </p:txBody>
      </p:sp>
      <p:sp>
        <p:nvSpPr>
          <p:cNvPr id="5" name="textruta 3"/>
          <p:cNvSpPr txBox="1"/>
          <p:nvPr/>
        </p:nvSpPr>
        <p:spPr>
          <a:xfrm>
            <a:off x="0" y="4771581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Jarich Koning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Sara </a:t>
            </a:r>
            <a:r>
              <a:rPr lang="en-US" sz="2000" dirty="0" err="1">
                <a:solidFill>
                  <a:schemeClr val="bg1"/>
                </a:solidFill>
              </a:rPr>
              <a:t>Ghatnekar</a:t>
            </a:r>
            <a:r>
              <a:rPr lang="en-US" sz="2000" dirty="0">
                <a:solidFill>
                  <a:schemeClr val="bg1"/>
                </a:solidFill>
              </a:rPr>
              <a:t>, Naja de la Cour, Bengt </a:t>
            </a:r>
            <a:r>
              <a:rPr lang="en-US" sz="2000" dirty="0" err="1">
                <a:solidFill>
                  <a:schemeClr val="bg1"/>
                </a:solidFill>
              </a:rPr>
              <a:t>Jönsson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dirty="0" smtClean="0">
              <a:solidFill>
                <a:srgbClr val="FFFFFF"/>
              </a:solidFill>
            </a:endParaRPr>
          </a:p>
          <a:p>
            <a:pPr algn="ctr"/>
            <a:r>
              <a:rPr lang="en-GB" sz="1600" dirty="0">
                <a:solidFill>
                  <a:srgbClr val="FFFFFF"/>
                </a:solidFill>
              </a:rPr>
              <a:t>6</a:t>
            </a:r>
            <a:r>
              <a:rPr lang="en-GB" sz="1600" baseline="30000" dirty="0" smtClean="0">
                <a:solidFill>
                  <a:srgbClr val="FFFFFF"/>
                </a:solidFill>
              </a:rPr>
              <a:t>th</a:t>
            </a:r>
            <a:r>
              <a:rPr lang="en-GB" sz="1600" dirty="0" smtClean="0">
                <a:solidFill>
                  <a:srgbClr val="FFFFFF"/>
                </a:solidFill>
              </a:rPr>
              <a:t> April 2017</a:t>
            </a:r>
          </a:p>
        </p:txBody>
      </p:sp>
    </p:spTree>
    <p:extLst>
      <p:ext uri="{BB962C8B-B14F-4D97-AF65-F5344CB8AC3E}">
        <p14:creationId xmlns:p14="http://schemas.microsoft.com/office/powerpoint/2010/main" val="33292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From Target perspective the NBPI does not need windows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Not needed for ‘looking holes’ (TEST, MAGIC)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Off normal monolith atmosphere: still risk on nitric </a:t>
            </a:r>
            <a:r>
              <a:rPr lang="en-US" sz="2000" dirty="0">
                <a:solidFill>
                  <a:schemeClr val="tx1"/>
                </a:solidFill>
              </a:rPr>
              <a:t>acid </a:t>
            </a:r>
            <a:r>
              <a:rPr lang="en-US" sz="2000" dirty="0" smtClean="0">
                <a:solidFill>
                  <a:schemeClr val="tx1"/>
                </a:solidFill>
              </a:rPr>
              <a:t>→ NBPI </a:t>
            </a:r>
            <a:r>
              <a:rPr lang="en-US" sz="2000" dirty="0">
                <a:solidFill>
                  <a:schemeClr val="tx1"/>
                </a:solidFill>
              </a:rPr>
              <a:t>windows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Windows have to survive pressure vessel testing 175kPa and/or 1bar </a:t>
            </a:r>
            <a:r>
              <a:rPr lang="el-GR" sz="2000" dirty="0" smtClean="0">
                <a:solidFill>
                  <a:schemeClr val="tx1"/>
                </a:solidFill>
              </a:rPr>
              <a:t>Δ</a:t>
            </a:r>
            <a:r>
              <a:rPr lang="en-US" sz="2000" dirty="0" smtClean="0">
                <a:solidFill>
                  <a:schemeClr val="tx1"/>
                </a:solidFill>
              </a:rPr>
              <a:t>p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Integrate Helium </a:t>
            </a:r>
            <a:r>
              <a:rPr lang="en-US" sz="2000" dirty="0">
                <a:solidFill>
                  <a:schemeClr val="tx1"/>
                </a:solidFill>
              </a:rPr>
              <a:t>loop </a:t>
            </a:r>
            <a:r>
              <a:rPr lang="en-US" sz="2000" dirty="0" smtClean="0">
                <a:solidFill>
                  <a:schemeClr val="tx1"/>
                </a:solidFill>
              </a:rPr>
              <a:t>-&gt; under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NBPI Windows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200" y="3144701"/>
            <a:ext cx="8889971" cy="3658216"/>
            <a:chOff x="1331640" y="3492182"/>
            <a:chExt cx="7677522" cy="31592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41" t="17910" r="8182" b="28840"/>
            <a:stretch/>
          </p:blipFill>
          <p:spPr>
            <a:xfrm>
              <a:off x="2243991" y="3948777"/>
              <a:ext cx="6151865" cy="2632363"/>
            </a:xfrm>
            <a:prstGeom prst="rect">
              <a:avLst/>
            </a:prstGeom>
          </p:spPr>
        </p:pic>
        <p:sp>
          <p:nvSpPr>
            <p:cNvPr id="8" name="TextBox 13"/>
            <p:cNvSpPr txBox="1"/>
            <p:nvPr/>
          </p:nvSpPr>
          <p:spPr>
            <a:xfrm>
              <a:off x="1331640" y="4508212"/>
              <a:ext cx="1349314" cy="55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dirty="0" smtClean="0"/>
                <a:t>NBPI window (upstream)</a:t>
              </a:r>
              <a:endParaRPr lang="en-GB" dirty="0"/>
            </a:p>
          </p:txBody>
        </p:sp>
        <p:sp>
          <p:nvSpPr>
            <p:cNvPr id="9" name="TextBox 14"/>
            <p:cNvSpPr txBox="1"/>
            <p:nvPr/>
          </p:nvSpPr>
          <p:spPr>
            <a:xfrm>
              <a:off x="4337110" y="5748061"/>
              <a:ext cx="1316410" cy="318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dirty="0" smtClean="0"/>
                <a:t>NBPI body</a:t>
              </a:r>
              <a:endParaRPr lang="en-GB" dirty="0"/>
            </a:p>
          </p:txBody>
        </p:sp>
        <p:sp>
          <p:nvSpPr>
            <p:cNvPr id="10" name="TextBox 15"/>
            <p:cNvSpPr txBox="1"/>
            <p:nvPr/>
          </p:nvSpPr>
          <p:spPr>
            <a:xfrm>
              <a:off x="7400349" y="3492182"/>
              <a:ext cx="1141354" cy="318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dirty="0" smtClean="0"/>
                <a:t>NBPI lid</a:t>
              </a:r>
              <a:endParaRPr lang="en-GB" dirty="0"/>
            </a:p>
          </p:txBody>
        </p:sp>
        <p:sp>
          <p:nvSpPr>
            <p:cNvPr id="11" name="TextBox 16"/>
            <p:cNvSpPr txBox="1"/>
            <p:nvPr/>
          </p:nvSpPr>
          <p:spPr>
            <a:xfrm>
              <a:off x="7640500" y="3878051"/>
              <a:ext cx="755356" cy="318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dirty="0" smtClean="0"/>
                <a:t>NBOAs</a:t>
              </a:r>
              <a:endParaRPr lang="en-GB" dirty="0"/>
            </a:p>
          </p:txBody>
        </p:sp>
        <p:sp>
          <p:nvSpPr>
            <p:cNvPr id="12" name="TextBox 17"/>
            <p:cNvSpPr txBox="1"/>
            <p:nvPr/>
          </p:nvSpPr>
          <p:spPr>
            <a:xfrm rot="16200000">
              <a:off x="8221639" y="4342014"/>
              <a:ext cx="1016864" cy="55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dirty="0" smtClean="0"/>
                <a:t>Monolith</a:t>
              </a:r>
            </a:p>
            <a:p>
              <a:r>
                <a:rPr lang="sv-SE" dirty="0" smtClean="0"/>
                <a:t>NBW</a:t>
              </a:r>
              <a:endParaRPr lang="en-GB" dirty="0"/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6851208" y="6093296"/>
              <a:ext cx="1361796" cy="55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dirty="0" smtClean="0"/>
                <a:t>NBPI window (downstream)</a:t>
              </a:r>
              <a:endParaRPr lang="en-GB" dirty="0"/>
            </a:p>
          </p:txBody>
        </p:sp>
        <p:cxnSp>
          <p:nvCxnSpPr>
            <p:cNvPr id="14" name="Straight Arrow Connector 13"/>
            <p:cNvCxnSpPr>
              <a:stCxn id="12" idx="0"/>
            </p:cNvCxnSpPr>
            <p:nvPr/>
          </p:nvCxnSpPr>
          <p:spPr>
            <a:xfrm flipH="1">
              <a:off x="8244409" y="4621105"/>
              <a:ext cx="206571" cy="1751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068153" y="3651663"/>
              <a:ext cx="332196" cy="4110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2"/>
            </p:cNvCxnSpPr>
            <p:nvPr/>
          </p:nvCxnSpPr>
          <p:spPr>
            <a:xfrm>
              <a:off x="2006297" y="5066394"/>
              <a:ext cx="314370" cy="4665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7400349" y="4108430"/>
              <a:ext cx="315875" cy="3997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0"/>
            </p:cNvCxnSpPr>
            <p:nvPr/>
          </p:nvCxnSpPr>
          <p:spPr>
            <a:xfrm flipV="1">
              <a:off x="7532106" y="5532921"/>
              <a:ext cx="54197" cy="5603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03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NBEX Handling Strategy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Light Shutter blocks handling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Remove shutter actuator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Remove blocks one by one in basement using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Rigid chain actuator from basement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Block locking system in lower shielding assembly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Radiating blocks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Shall use lower shielding vault in basement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Shall use shutter cask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NBPI handling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Clear light shutter blocks and NBW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Clear beamline (possibly adjacent beamlines’ equip.)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Install and use NBPI exchange tool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NBW handling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Use several tools from basement like the shutter blocks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Move in vertical vault only, except for rescue: bunker access needed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grpSp>
        <p:nvGrpSpPr>
          <p:cNvPr id="6" name="Group 5"/>
          <p:cNvGrpSpPr/>
          <p:nvPr/>
        </p:nvGrpSpPr>
        <p:grpSpPr>
          <a:xfrm>
            <a:off x="5873688" y="384177"/>
            <a:ext cx="2769920" cy="2833595"/>
            <a:chOff x="3574387" y="1533207"/>
            <a:chExt cx="3334442" cy="3411095"/>
          </a:xfrm>
        </p:grpSpPr>
        <p:pic>
          <p:nvPicPr>
            <p:cNvPr id="7" name="Picture 6" descr="C:\tmp\LSST - cart.png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2" t="41762" r="50831" b="3125"/>
            <a:stretch/>
          </p:blipFill>
          <p:spPr bwMode="auto">
            <a:xfrm>
              <a:off x="3574387" y="3461577"/>
              <a:ext cx="1064260" cy="14827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C:\tmp\LSST - lower shielding.png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91" t="2841" r="38084" b="32954"/>
            <a:stretch/>
          </p:blipFill>
          <p:spPr bwMode="auto">
            <a:xfrm>
              <a:off x="5742392" y="1773870"/>
              <a:ext cx="1014095" cy="17259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C:\tmp\LSST - NBS cart.png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1" t="27273" r="49465" b="3486"/>
            <a:stretch/>
          </p:blipFill>
          <p:spPr bwMode="auto">
            <a:xfrm>
              <a:off x="4638647" y="2833367"/>
              <a:ext cx="1123315" cy="18554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C:\tmp\LSST - table.png"/>
            <p:cNvPicPr/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36" t="53977" r="38387" b="8807"/>
            <a:stretch/>
          </p:blipFill>
          <p:spPr bwMode="auto">
            <a:xfrm>
              <a:off x="5800467" y="3501707"/>
              <a:ext cx="1022350" cy="10045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" name="Straight Arrow Connector 10"/>
            <p:cNvCxnSpPr>
              <a:stCxn id="12" idx="2"/>
            </p:cNvCxnSpPr>
            <p:nvPr/>
          </p:nvCxnSpPr>
          <p:spPr>
            <a:xfrm>
              <a:off x="4107225" y="3055642"/>
              <a:ext cx="47063" cy="44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224"/>
            <p:cNvSpPr txBox="1"/>
            <p:nvPr/>
          </p:nvSpPr>
          <p:spPr>
            <a:xfrm>
              <a:off x="3574387" y="2567279"/>
              <a:ext cx="1065675" cy="48836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/>
                <a:t>Lower shielding cart</a:t>
              </a:r>
              <a:endParaRPr lang="nl-NL" dirty="0"/>
            </a:p>
          </p:txBody>
        </p:sp>
        <p:cxnSp>
          <p:nvCxnSpPr>
            <p:cNvPr id="13" name="Straight Arrow Connector 12"/>
            <p:cNvCxnSpPr>
              <a:stCxn id="14" idx="3"/>
            </p:cNvCxnSpPr>
            <p:nvPr/>
          </p:nvCxnSpPr>
          <p:spPr>
            <a:xfrm>
              <a:off x="5883862" y="1666238"/>
              <a:ext cx="162594" cy="5105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255"/>
            <p:cNvSpPr txBox="1"/>
            <p:nvPr/>
          </p:nvSpPr>
          <p:spPr>
            <a:xfrm>
              <a:off x="4473440" y="1533207"/>
              <a:ext cx="1410422" cy="26606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/>
                <a:t>Lower shielding</a:t>
              </a:r>
              <a:endParaRPr lang="nl-NL" dirty="0"/>
            </a:p>
          </p:txBody>
        </p:sp>
        <p:cxnSp>
          <p:nvCxnSpPr>
            <p:cNvPr id="15" name="Straight Arrow Connector 14"/>
            <p:cNvCxnSpPr>
              <a:stCxn id="16" idx="0"/>
            </p:cNvCxnSpPr>
            <p:nvPr/>
          </p:nvCxnSpPr>
          <p:spPr>
            <a:xfrm flipH="1" flipV="1">
              <a:off x="6115353" y="3898326"/>
              <a:ext cx="195256" cy="7146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261"/>
            <p:cNvSpPr txBox="1"/>
            <p:nvPr/>
          </p:nvSpPr>
          <p:spPr>
            <a:xfrm>
              <a:off x="5712388" y="4612957"/>
              <a:ext cx="1196441" cy="26606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/>
                <a:t>Support table</a:t>
              </a:r>
              <a:endParaRPr lang="nl-NL" dirty="0"/>
            </a:p>
          </p:txBody>
        </p:sp>
        <p:cxnSp>
          <p:nvCxnSpPr>
            <p:cNvPr id="17" name="Straight Arrow Connector 16"/>
            <p:cNvCxnSpPr>
              <a:stCxn id="18" idx="2"/>
              <a:endCxn id="9" idx="0"/>
            </p:cNvCxnSpPr>
            <p:nvPr/>
          </p:nvCxnSpPr>
          <p:spPr>
            <a:xfrm>
              <a:off x="4832520" y="2187590"/>
              <a:ext cx="367784" cy="6457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277"/>
            <p:cNvSpPr txBox="1"/>
            <p:nvPr/>
          </p:nvSpPr>
          <p:spPr>
            <a:xfrm>
              <a:off x="4030388" y="1921528"/>
              <a:ext cx="1604263" cy="26606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Shutter </a:t>
              </a:r>
              <a:r>
                <a:rPr lang="en-GB" dirty="0"/>
                <a:t>cask </a:t>
              </a:r>
              <a:r>
                <a:rPr lang="en-GB" dirty="0" smtClean="0"/>
                <a:t>on cart</a:t>
              </a:r>
              <a:endParaRPr lang="nl-NL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12548" y="3217772"/>
            <a:ext cx="4131451" cy="2095366"/>
            <a:chOff x="5012548" y="3217772"/>
            <a:chExt cx="4131451" cy="2095366"/>
          </a:xfrm>
        </p:grpSpPr>
        <p:pic>
          <p:nvPicPr>
            <p:cNvPr id="8194" name="Picture 2" descr="C:\data\HiT\Projects\ESS 2016\work\Ad-hoc IAC\NBPI Exchange Tool 03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3" t="2523" r="7355"/>
            <a:stretch/>
          </p:blipFill>
          <p:spPr bwMode="auto">
            <a:xfrm>
              <a:off x="5724574" y="3217772"/>
              <a:ext cx="3419425" cy="2095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oup 38"/>
            <p:cNvGrpSpPr/>
            <p:nvPr/>
          </p:nvGrpSpPr>
          <p:grpSpPr>
            <a:xfrm>
              <a:off x="5012548" y="3392996"/>
              <a:ext cx="2637177" cy="1502685"/>
              <a:chOff x="0" y="-26046"/>
              <a:chExt cx="2637483" cy="1502977"/>
            </a:xfrm>
          </p:grpSpPr>
          <p:cxnSp>
            <p:nvCxnSpPr>
              <p:cNvPr id="40" name="Straight Arrow Connector 39"/>
              <p:cNvCxnSpPr>
                <a:stCxn id="41" idx="3"/>
              </p:cNvCxnSpPr>
              <p:nvPr/>
            </p:nvCxnSpPr>
            <p:spPr>
              <a:xfrm>
                <a:off x="1128395" y="84485"/>
                <a:ext cx="1509088" cy="5711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 Box 14"/>
              <p:cNvSpPr txBox="1"/>
              <p:nvPr/>
            </p:nvSpPr>
            <p:spPr>
              <a:xfrm>
                <a:off x="0" y="-26046"/>
                <a:ext cx="1128395" cy="221061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>
                <a:defPPr>
                  <a:defRPr lang="sv-SE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GB" dirty="0"/>
                  <a:t>NBPI Exchange</a:t>
                </a:r>
              </a:p>
            </p:txBody>
          </p:sp>
          <p:cxnSp>
            <p:nvCxnSpPr>
              <p:cNvPr id="42" name="Straight Arrow Connector 41"/>
              <p:cNvCxnSpPr>
                <a:stCxn id="43" idx="2"/>
              </p:cNvCxnSpPr>
              <p:nvPr/>
            </p:nvCxnSpPr>
            <p:spPr>
              <a:xfrm>
                <a:off x="449266" y="545124"/>
                <a:ext cx="1647609" cy="9318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 Box 16"/>
              <p:cNvSpPr txBox="1"/>
              <p:nvPr/>
            </p:nvSpPr>
            <p:spPr>
              <a:xfrm>
                <a:off x="15879" y="324063"/>
                <a:ext cx="866775" cy="221061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>
                <a:defPPr>
                  <a:defRPr lang="sv-SE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GB" dirty="0"/>
                  <a:t>Floor Unit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5836721" y="5169877"/>
            <a:ext cx="2233147" cy="1355569"/>
            <a:chOff x="5836721" y="5169877"/>
            <a:chExt cx="2233147" cy="1355569"/>
          </a:xfrm>
        </p:grpSpPr>
        <p:pic>
          <p:nvPicPr>
            <p:cNvPr id="5" name="Picture 4" descr="C:\data\HiT\Projects\ESS 2016\work\Bridge\FA handling carriage.png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4391" r="41884" b="3171"/>
            <a:stretch/>
          </p:blipFill>
          <p:spPr bwMode="auto">
            <a:xfrm>
              <a:off x="7467872" y="5169877"/>
              <a:ext cx="601996" cy="134208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9" name="Straight Arrow Connector 18"/>
            <p:cNvCxnSpPr>
              <a:stCxn id="20" idx="3"/>
              <a:endCxn id="5" idx="1"/>
            </p:cNvCxnSpPr>
            <p:nvPr/>
          </p:nvCxnSpPr>
          <p:spPr>
            <a:xfrm flipV="1">
              <a:off x="7109180" y="5840919"/>
              <a:ext cx="358692" cy="4816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261"/>
            <p:cNvSpPr txBox="1"/>
            <p:nvPr/>
          </p:nvSpPr>
          <p:spPr>
            <a:xfrm>
              <a:off x="5836721" y="6119763"/>
              <a:ext cx="1272459" cy="40568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One of the NBW handling tools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3195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79211" y="116632"/>
            <a:ext cx="8497245" cy="6579258"/>
            <a:chOff x="179211" y="116632"/>
            <a:chExt cx="8497245" cy="6579258"/>
          </a:xfrm>
        </p:grpSpPr>
        <p:pic>
          <p:nvPicPr>
            <p:cNvPr id="40" name="Picture 6" descr="C:\data\HiT\Projects\ESS 2016\work\Ad-hoc IAC\0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81" r="2901" b="-16"/>
            <a:stretch/>
          </p:blipFill>
          <p:spPr bwMode="auto">
            <a:xfrm rot="5400000">
              <a:off x="-2034019" y="2329862"/>
              <a:ext cx="6579258" cy="2152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300378" y="3313929"/>
              <a:ext cx="972108" cy="59034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en-US" sz="1200" dirty="0" smtClean="0"/>
                <a:t>NBEX maintenance carts</a:t>
              </a:r>
              <a:endParaRPr lang="nl-NL" sz="1200" dirty="0"/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2519772" y="1603337"/>
              <a:ext cx="6156684" cy="45259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schemeClr val="tx1"/>
                  </a:solidFill>
                </a:rPr>
                <a:t>Operational ‘on-off’: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Open beamlines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Closed beamlines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Bi-spectral switch = extra positions defined by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ballscrew</a:t>
              </a:r>
              <a:r>
                <a:rPr lang="en-US" sz="1600" dirty="0" smtClean="0">
                  <a:solidFill>
                    <a:schemeClr val="tx1"/>
                  </a:solidFill>
                </a:rPr>
                <a:t> positioning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For all maintenance: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Remove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ballscrew</a:t>
              </a:r>
              <a:r>
                <a:rPr lang="en-US" sz="1600" dirty="0" smtClean="0">
                  <a:solidFill>
                    <a:schemeClr val="tx1"/>
                  </a:solidFill>
                </a:rPr>
                <a:t> actuator, install shield, tools in basement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Use rigid-chain actuator with locking system bringing blocks down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BBG block can be brought to ACF for scrapping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Normally GBS remains on locking hooks – with a mechanical override this can be removed as well</a:t>
              </a:r>
            </a:p>
            <a:p>
              <a:pPr marL="57150" indent="0">
                <a:buFont typeface="Arial" panose="020B0604020202020204" pitchFamily="34" charset="0"/>
                <a:buNone/>
              </a:pPr>
              <a:r>
                <a:rPr lang="en-US" sz="2000" dirty="0" smtClean="0">
                  <a:solidFill>
                    <a:schemeClr val="tx1"/>
                  </a:solidFill>
                </a:rPr>
                <a:t>Then: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NBPI maintenance (replacement)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Use NBPI exchange tool (next slide)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NBW maintenance (replacement)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Use several tools from vertical vault (2 slides further)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Sealing surface refurbishment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Use tool from vertical vault (after NBW removal)</a:t>
              </a:r>
            </a:p>
            <a:p>
              <a:endParaRPr lang="en-US" sz="2000" dirty="0" smtClean="0">
                <a:solidFill>
                  <a:schemeClr val="tx1"/>
                </a:solidFill>
              </a:endParaRPr>
            </a:p>
            <a:p>
              <a:endParaRPr lang="en-US" sz="2000" dirty="0" smtClean="0">
                <a:solidFill>
                  <a:schemeClr val="tx1"/>
                </a:solidFill>
              </a:endParaRPr>
            </a:p>
            <a:p>
              <a:endParaRPr lang="nl-NL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9211" y="116635"/>
            <a:ext cx="8497245" cy="6580800"/>
            <a:chOff x="179211" y="116635"/>
            <a:chExt cx="8497245" cy="6580800"/>
          </a:xfrm>
        </p:grpSpPr>
        <p:grpSp>
          <p:nvGrpSpPr>
            <p:cNvPr id="5" name="Group 4"/>
            <p:cNvGrpSpPr/>
            <p:nvPr/>
          </p:nvGrpSpPr>
          <p:grpSpPr>
            <a:xfrm>
              <a:off x="179211" y="116635"/>
              <a:ext cx="2152797" cy="6580800"/>
              <a:chOff x="-713146" y="116635"/>
              <a:chExt cx="2152797" cy="6580800"/>
            </a:xfrm>
          </p:grpSpPr>
          <p:pic>
            <p:nvPicPr>
              <p:cNvPr id="4098" name="Picture 2" descr="C:\data\HiT\Projects\ESS 2016\work\Ad-hoc IAC\01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482" r="2901" b="-1"/>
              <a:stretch/>
            </p:blipFill>
            <p:spPr bwMode="auto">
              <a:xfrm rot="5400000">
                <a:off x="-2927147" y="2330636"/>
                <a:ext cx="6580800" cy="2152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23377" y="5865222"/>
                <a:ext cx="972108" cy="22101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en-US" sz="1200" dirty="0" smtClean="0"/>
                  <a:t>Operational</a:t>
                </a:r>
                <a:endParaRPr lang="nl-NL" sz="1200" dirty="0"/>
              </a:p>
            </p:txBody>
          </p:sp>
        </p:grp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2519772" y="1600201"/>
              <a:ext cx="6156684" cy="10367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schemeClr val="tx1"/>
                  </a:solidFill>
                </a:rPr>
                <a:t>Operational ‘on-off’: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Open beamlines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Closed beamlines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Bi-spectral switch = extra positions defined by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ballscrew</a:t>
              </a:r>
              <a:r>
                <a:rPr lang="en-US" sz="1600" dirty="0" smtClean="0">
                  <a:solidFill>
                    <a:schemeClr val="tx1"/>
                  </a:solidFill>
                </a:rPr>
                <a:t> positioning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9211" y="116634"/>
            <a:ext cx="8497245" cy="6580800"/>
            <a:chOff x="179211" y="116634"/>
            <a:chExt cx="8497245" cy="6580800"/>
          </a:xfrm>
        </p:grpSpPr>
        <p:pic>
          <p:nvPicPr>
            <p:cNvPr id="32" name="Picture 4" descr="C:\data\HiT\Projects\ESS 2016\work\Ad-hoc IAC\05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82" r="2901"/>
            <a:stretch/>
          </p:blipFill>
          <p:spPr bwMode="auto">
            <a:xfrm rot="5400000">
              <a:off x="-2034791" y="2330636"/>
              <a:ext cx="6580800" cy="21527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00378" y="3406263"/>
              <a:ext cx="972108" cy="40568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en-US" sz="1200" dirty="0" smtClean="0"/>
                <a:t>NBEX block removal</a:t>
              </a:r>
              <a:endParaRPr lang="nl-NL" sz="1200" dirty="0"/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2519772" y="1600201"/>
              <a:ext cx="6156684" cy="24408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schemeClr val="tx1"/>
                  </a:solidFill>
                </a:rPr>
                <a:t>Operational ‘on-off’: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Open beamlines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Closed beamlines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Bi-spectral switch = extra positions defined by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ballscrew</a:t>
              </a:r>
              <a:r>
                <a:rPr lang="en-US" sz="1600" dirty="0" smtClean="0">
                  <a:solidFill>
                    <a:schemeClr val="tx1"/>
                  </a:solidFill>
                </a:rPr>
                <a:t> positioning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For all maintenance: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Remove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ballscrew</a:t>
              </a:r>
              <a:r>
                <a:rPr lang="en-US" sz="1600" dirty="0" smtClean="0">
                  <a:solidFill>
                    <a:schemeClr val="tx1"/>
                  </a:solidFill>
                </a:rPr>
                <a:t> actuator, install shield, tools in basement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Use rigid-chain actuator with locking system bringing blocks down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BBG block can be brought to ACF for scrapping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Normally GBS remains on locking hooks – with a mechanical override this can be removed as well</a:t>
              </a:r>
            </a:p>
            <a:p>
              <a:endParaRPr lang="en-US" sz="2000" dirty="0" smtClean="0">
                <a:solidFill>
                  <a:schemeClr val="tx1"/>
                </a:solidFill>
              </a:endParaRPr>
            </a:p>
            <a:p>
              <a:endParaRPr lang="nl-NL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211" y="116632"/>
            <a:ext cx="2152797" cy="6580800"/>
            <a:chOff x="730960" y="116632"/>
            <a:chExt cx="2152797" cy="6580800"/>
          </a:xfrm>
        </p:grpSpPr>
        <p:pic>
          <p:nvPicPr>
            <p:cNvPr id="4099" name="Picture 3" descr="C:\data\HiT\Projects\ESS 2016\work\Ad-hoc IAC\03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82" r="2901" b="-1"/>
            <a:stretch/>
          </p:blipFill>
          <p:spPr bwMode="auto">
            <a:xfrm rot="5400000">
              <a:off x="-1483041" y="2330633"/>
              <a:ext cx="6580800" cy="21527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767484" y="5865222"/>
              <a:ext cx="972108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en-US" sz="1200" dirty="0" smtClean="0"/>
                <a:t>Shutdown</a:t>
              </a:r>
              <a:endParaRPr lang="nl-NL" sz="12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5112568" cy="1143000"/>
          </a:xfrm>
        </p:spPr>
        <p:txBody>
          <a:bodyPr/>
          <a:lstStyle/>
          <a:p>
            <a:r>
              <a:rPr lang="en-US" dirty="0" smtClean="0"/>
              <a:t>NBEX Handling Tasks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95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a\HiT\Projects\ESS 2017\NBEX\work\2017-03-30_0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0" r="21210"/>
          <a:stretch/>
        </p:blipFill>
        <p:spPr bwMode="auto">
          <a:xfrm>
            <a:off x="2485157" y="274804"/>
            <a:ext cx="6524139" cy="59560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90564" cy="1143000"/>
          </a:xfrm>
        </p:spPr>
        <p:txBody>
          <a:bodyPr/>
          <a:lstStyle/>
          <a:p>
            <a:r>
              <a:rPr lang="en-US" dirty="0" smtClean="0"/>
              <a:t>Insert exchange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3630526" y="3302527"/>
            <a:ext cx="2016224" cy="59034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en-US" sz="1200" dirty="0" smtClean="0"/>
              <a:t>NBPI extraction tool</a:t>
            </a:r>
          </a:p>
          <a:p>
            <a:pPr algn="ctr"/>
            <a:r>
              <a:rPr lang="en-US" sz="1200" dirty="0" smtClean="0"/>
              <a:t>Handling carriage forward</a:t>
            </a:r>
          </a:p>
          <a:p>
            <a:pPr algn="ctr"/>
            <a:r>
              <a:rPr lang="en-US" sz="1200" dirty="0" smtClean="0"/>
              <a:t>Extra shielding installed</a:t>
            </a:r>
            <a:endParaRPr lang="nl-NL" sz="1200" dirty="0"/>
          </a:p>
        </p:txBody>
      </p:sp>
      <p:pic>
        <p:nvPicPr>
          <p:cNvPr id="9" name="Picture 2" descr="C:\data\HiT\Projects\ESS 2016\work\Ad-hoc IAC\NBPI Exchange Tool 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3" t="2523" r="7355"/>
          <a:stretch/>
        </p:blipFill>
        <p:spPr bwMode="auto">
          <a:xfrm>
            <a:off x="323528" y="4725144"/>
            <a:ext cx="2938844" cy="180087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70584" cy="4525963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Hoist floor unit in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Hoist tool in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Lower door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Push tool FW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Bring carriage FW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Pick up NBPI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(and bring to ACF)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C:\data\HiT\Projects\ESS 2016\work\Ad-hoc IAC\0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1" r="2901" b="-16"/>
          <a:stretch/>
        </p:blipFill>
        <p:spPr bwMode="auto">
          <a:xfrm rot="5400000">
            <a:off x="4582811" y="2329862"/>
            <a:ext cx="6579258" cy="21527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Handling the NBW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solidFill>
                  <a:schemeClr val="tx1"/>
                </a:solidFill>
              </a:rPr>
              <a:t>Uses rigid </a:t>
            </a:r>
            <a:r>
              <a:rPr lang="nl-NL" sz="2000" dirty="0" smtClean="0">
                <a:solidFill>
                  <a:schemeClr val="tx1"/>
                </a:solidFill>
              </a:rPr>
              <a:t>chain actuator from Basement 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Unbolts/collects/moves NBW into shutter cask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Polishes/refurbishes vacuum sealing surface</a:t>
            </a:r>
            <a:endParaRPr lang="nl-NL" sz="2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nl-NL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grpSp>
        <p:nvGrpSpPr>
          <p:cNvPr id="5" name="Group 4"/>
          <p:cNvGrpSpPr/>
          <p:nvPr/>
        </p:nvGrpSpPr>
        <p:grpSpPr>
          <a:xfrm>
            <a:off x="1223856" y="1600200"/>
            <a:ext cx="7310543" cy="5000956"/>
            <a:chOff x="156" y="99269"/>
            <a:chExt cx="5001634" cy="3421788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3085763" y="685055"/>
              <a:ext cx="1916027" cy="237485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176714" y="685055"/>
              <a:ext cx="2469927" cy="237387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56" y="1030329"/>
              <a:ext cx="3085607" cy="2490728"/>
              <a:chOff x="156" y="282200"/>
              <a:chExt cx="3085903" cy="2490875"/>
            </a:xfrm>
          </p:grpSpPr>
          <p:sp>
            <p:nvSpPr>
              <p:cNvPr id="13" name="Text Box 42"/>
              <p:cNvSpPr txBox="1"/>
              <p:nvPr/>
            </p:nvSpPr>
            <p:spPr>
              <a:xfrm>
                <a:off x="92363" y="2621840"/>
                <a:ext cx="770255" cy="15123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>
                <a:defPPr>
                  <a:defRPr lang="sv-SE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GB" dirty="0"/>
                  <a:t>Bolting</a:t>
                </a:r>
                <a:endParaRPr lang="nl-NL" dirty="0"/>
              </a:p>
            </p:txBody>
          </p:sp>
          <p:sp>
            <p:nvSpPr>
              <p:cNvPr id="14" name="Text Box 45"/>
              <p:cNvSpPr txBox="1"/>
              <p:nvPr/>
            </p:nvSpPr>
            <p:spPr>
              <a:xfrm>
                <a:off x="1167263" y="2612603"/>
                <a:ext cx="770255" cy="15123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>
                <a:defPPr>
                  <a:defRPr lang="sv-SE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GB" dirty="0"/>
                  <a:t>Handling</a:t>
                </a:r>
                <a:endParaRPr lang="nl-NL" dirty="0"/>
              </a:p>
            </p:txBody>
          </p:sp>
          <p:sp>
            <p:nvSpPr>
              <p:cNvPr id="15" name="Text Box 46"/>
              <p:cNvSpPr txBox="1"/>
              <p:nvPr/>
            </p:nvSpPr>
            <p:spPr>
              <a:xfrm>
                <a:off x="2073010" y="2612603"/>
                <a:ext cx="966470" cy="15123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>
                <a:defPPr>
                  <a:defRPr lang="sv-SE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GB" dirty="0"/>
                  <a:t>Polishing / Inspection</a:t>
                </a:r>
                <a:endParaRPr lang="nl-NL" dirty="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56" y="282200"/>
                <a:ext cx="3085903" cy="2029697"/>
                <a:chOff x="234" y="349636"/>
                <a:chExt cx="4610675" cy="2514728"/>
              </a:xfrm>
            </p:grpSpPr>
            <p:pic>
              <p:nvPicPr>
                <p:cNvPr id="18" name="Picture 17" descr="C:\data\HiT\Projects\ESS 2016\work\Bridge\FA bolting carriage.png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241" t="4391" r="41883" b="3171"/>
                <a:stretch/>
              </p:blipFill>
              <p:spPr bwMode="auto">
                <a:xfrm>
                  <a:off x="234" y="349636"/>
                  <a:ext cx="1358348" cy="251128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9" name="Picture 18" descr="C:\data\HiT\Projects\ESS 2016\work\Bridge\FA handling carriage.png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242" t="4391" r="41884" b="3171"/>
                <a:stretch/>
              </p:blipFill>
              <p:spPr bwMode="auto">
                <a:xfrm>
                  <a:off x="1695583" y="353077"/>
                  <a:ext cx="1358348" cy="251128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0" name="Picture 19" descr="C:\data\HiT\Projects\ESS 2016\work\Bridge\FA polishing carriage.png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241" t="4391" r="41884" b="3171"/>
                <a:stretch/>
              </p:blipFill>
              <p:spPr bwMode="auto">
                <a:xfrm>
                  <a:off x="3252561" y="353077"/>
                  <a:ext cx="1358348" cy="251128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  <p:sp>
          <p:nvSpPr>
            <p:cNvPr id="10" name="Rectangle 9"/>
            <p:cNvSpPr/>
            <p:nvPr/>
          </p:nvSpPr>
          <p:spPr>
            <a:xfrm>
              <a:off x="4646641" y="99269"/>
              <a:ext cx="355149" cy="58578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3085763" y="99269"/>
              <a:ext cx="1916027" cy="93383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176715" y="99269"/>
              <a:ext cx="2469926" cy="93106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99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NBEX schedule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1600" dirty="0" smtClean="0">
                <a:solidFill>
                  <a:schemeClr val="tx1"/>
                </a:solidFill>
              </a:rPr>
              <a:t>30-04-2017: NBEX-NSS interface closed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30-04-2017: NBW </a:t>
            </a:r>
            <a:r>
              <a:rPr lang="en-US" sz="1600" dirty="0" smtClean="0">
                <a:solidFill>
                  <a:schemeClr val="tx1"/>
                </a:solidFill>
              </a:rPr>
              <a:t>vacuum test completed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15-05-2017: NBEX internal requirements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31-05-2017: Other NBEX interfaces closed 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nl-NL" sz="2000" dirty="0" smtClean="0">
                <a:solidFill>
                  <a:schemeClr val="tx1"/>
                </a:solidFill>
              </a:rPr>
              <a:t>NBEX CDR coupled to Bunker CDR (Sept 2017)</a:t>
            </a:r>
          </a:p>
          <a:p>
            <a:pPr lvl="1"/>
            <a:r>
              <a:rPr lang="nl-NL" sz="1600" dirty="0">
                <a:solidFill>
                  <a:schemeClr val="accent3">
                    <a:lumMod val="50000"/>
                  </a:schemeClr>
                </a:solidFill>
              </a:rPr>
              <a:t>01-01-2018: NBW handling test stand</a:t>
            </a: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01-12-2018</a:t>
            </a:r>
            <a:r>
              <a:rPr lang="nl-NL" sz="1600" dirty="0">
                <a:solidFill>
                  <a:schemeClr val="tx1"/>
                </a:solidFill>
              </a:rPr>
              <a:t>: in-monolith optics on </a:t>
            </a:r>
            <a:r>
              <a:rPr lang="nl-NL" sz="1600" dirty="0" smtClean="0">
                <a:solidFill>
                  <a:schemeClr val="tx1"/>
                </a:solidFill>
              </a:rPr>
              <a:t>site</a:t>
            </a:r>
          </a:p>
          <a:p>
            <a:pPr lvl="1"/>
            <a:r>
              <a:rPr lang="nl-NL" sz="1600" dirty="0" smtClean="0">
                <a:solidFill>
                  <a:schemeClr val="accent3">
                    <a:lumMod val="50000"/>
                  </a:schemeClr>
                </a:solidFill>
              </a:rPr>
              <a:t>01-03-2018</a:t>
            </a:r>
            <a:r>
              <a:rPr lang="nl-NL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nl-NL" sz="1600" dirty="0" smtClean="0">
                <a:solidFill>
                  <a:schemeClr val="accent3">
                    <a:lumMod val="50000"/>
                  </a:schemeClr>
                </a:solidFill>
              </a:rPr>
              <a:t>NBEX </a:t>
            </a:r>
            <a:r>
              <a:rPr lang="nl-NL" sz="1600" dirty="0">
                <a:solidFill>
                  <a:schemeClr val="accent3">
                    <a:lumMod val="50000"/>
                  </a:schemeClr>
                </a:solidFill>
              </a:rPr>
              <a:t>horizontal test stand, location in target </a:t>
            </a:r>
            <a:r>
              <a:rPr lang="nl-NL" sz="1600" dirty="0" smtClean="0">
                <a:solidFill>
                  <a:schemeClr val="accent3">
                    <a:lumMod val="50000"/>
                  </a:schemeClr>
                </a:solidFill>
              </a:rPr>
              <a:t>building?</a:t>
            </a:r>
          </a:p>
          <a:p>
            <a:pPr lvl="1"/>
            <a:r>
              <a:rPr lang="nl-NL" sz="16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nl-NL" sz="1600" dirty="0">
                <a:solidFill>
                  <a:schemeClr val="accent3">
                    <a:lumMod val="50000"/>
                  </a:schemeClr>
                </a:solidFill>
              </a:rPr>
              <a:t>1-</a:t>
            </a:r>
            <a:r>
              <a:rPr lang="nl-NL" sz="1600" dirty="0" smtClean="0">
                <a:solidFill>
                  <a:schemeClr val="accent3">
                    <a:lumMod val="50000"/>
                  </a:schemeClr>
                </a:solidFill>
              </a:rPr>
              <a:t>10-2018</a:t>
            </a:r>
            <a:r>
              <a:rPr lang="nl-NL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nl-NL" sz="1600" dirty="0" smtClean="0">
                <a:solidFill>
                  <a:schemeClr val="accent3">
                    <a:lumMod val="50000"/>
                  </a:schemeClr>
                </a:solidFill>
              </a:rPr>
              <a:t>NBEX </a:t>
            </a:r>
            <a:r>
              <a:rPr lang="nl-NL" sz="1600" dirty="0">
                <a:solidFill>
                  <a:schemeClr val="accent3">
                    <a:lumMod val="50000"/>
                  </a:schemeClr>
                </a:solidFill>
              </a:rPr>
              <a:t>vertical test stand, location needs high floor load, 7m high, target </a:t>
            </a:r>
            <a:r>
              <a:rPr lang="nl-NL" sz="1600" dirty="0" smtClean="0">
                <a:solidFill>
                  <a:schemeClr val="accent3">
                    <a:lumMod val="50000"/>
                  </a:schemeClr>
                </a:solidFill>
              </a:rPr>
              <a:t>building?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21-01-2019</a:t>
            </a:r>
            <a:r>
              <a:rPr lang="nl-NL" sz="2000" dirty="0">
                <a:solidFill>
                  <a:schemeClr val="tx1"/>
                </a:solidFill>
              </a:rPr>
              <a:t>: Start of assembly of bunker R6 structure </a:t>
            </a:r>
            <a:endParaRPr lang="nl-NL" sz="2000" dirty="0" smtClean="0">
              <a:solidFill>
                <a:schemeClr val="tx1"/>
              </a:solidFill>
            </a:endParaRP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R6 </a:t>
            </a:r>
            <a:r>
              <a:rPr lang="nl-NL" sz="1600" dirty="0">
                <a:solidFill>
                  <a:schemeClr val="tx1"/>
                </a:solidFill>
              </a:rPr>
              <a:t>pillar flanges w.r.t. port blocks - ports in port blocks have to be ready &amp; </a:t>
            </a:r>
            <a:r>
              <a:rPr lang="nl-NL" sz="1600" dirty="0" smtClean="0">
                <a:solidFill>
                  <a:schemeClr val="tx1"/>
                </a:solidFill>
              </a:rPr>
              <a:t>aligned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01-03-2019</a:t>
            </a:r>
            <a:r>
              <a:rPr lang="nl-NL" sz="2000" dirty="0">
                <a:solidFill>
                  <a:schemeClr val="tx1"/>
                </a:solidFill>
              </a:rPr>
              <a:t>: 1st instrumented NBPIs ready for </a:t>
            </a:r>
            <a:r>
              <a:rPr lang="nl-NL" sz="2000" dirty="0" smtClean="0">
                <a:solidFill>
                  <a:schemeClr val="tx1"/>
                </a:solidFill>
              </a:rPr>
              <a:t>installation</a:t>
            </a:r>
          </a:p>
          <a:p>
            <a:pPr lvl="1"/>
            <a:r>
              <a:rPr lang="nl-NL" sz="1600" dirty="0" smtClean="0">
                <a:solidFill>
                  <a:schemeClr val="accent3">
                    <a:lumMod val="50000"/>
                  </a:schemeClr>
                </a:solidFill>
              </a:rPr>
              <a:t>Start </a:t>
            </a:r>
            <a:r>
              <a:rPr lang="nl-NL" sz="1600" dirty="0">
                <a:solidFill>
                  <a:schemeClr val="accent3">
                    <a:lumMod val="50000"/>
                  </a:schemeClr>
                </a:solidFill>
              </a:rPr>
              <a:t>of LSS </a:t>
            </a:r>
            <a:r>
              <a:rPr lang="nl-NL" sz="1600" dirty="0" smtClean="0">
                <a:solidFill>
                  <a:schemeClr val="accent3">
                    <a:lumMod val="50000"/>
                  </a:schemeClr>
                </a:solidFill>
              </a:rPr>
              <a:t>installation, too</a:t>
            </a: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09-2019</a:t>
            </a:r>
            <a:r>
              <a:rPr lang="nl-NL" sz="1600" dirty="0">
                <a:solidFill>
                  <a:schemeClr val="tx1"/>
                </a:solidFill>
              </a:rPr>
              <a:t>: SATs on NBEX </a:t>
            </a:r>
            <a:r>
              <a:rPr lang="nl-NL" sz="1600" dirty="0" smtClean="0">
                <a:solidFill>
                  <a:schemeClr val="tx1"/>
                </a:solidFill>
              </a:rPr>
              <a:t>installated systems: NBPIs, LSS (water, shutter motion etc)</a:t>
            </a: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10-2019</a:t>
            </a:r>
            <a:r>
              <a:rPr lang="nl-NL" sz="1600" dirty="0">
                <a:solidFill>
                  <a:schemeClr val="tx1"/>
                </a:solidFill>
              </a:rPr>
              <a:t>: Handover bunker area to </a:t>
            </a:r>
            <a:r>
              <a:rPr lang="nl-NL" sz="1600" dirty="0" smtClean="0">
                <a:solidFill>
                  <a:schemeClr val="tx1"/>
                </a:solidFill>
              </a:rPr>
              <a:t>NSS</a:t>
            </a: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15-11-2019</a:t>
            </a:r>
            <a:r>
              <a:rPr lang="nl-NL" sz="1600" dirty="0">
                <a:solidFill>
                  <a:schemeClr val="tx1"/>
                </a:solidFill>
              </a:rPr>
              <a:t>: Bunker installation starts, NBEX </a:t>
            </a:r>
            <a:r>
              <a:rPr lang="nl-NL" sz="1600" dirty="0" smtClean="0">
                <a:solidFill>
                  <a:schemeClr val="tx1"/>
                </a:solidFill>
              </a:rPr>
              <a:t>finished</a:t>
            </a:r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52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NBEX schedule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Open issues for NBEX CDR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No radiation fields information yet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Interfaces not finalized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Manufacturing method of large components not yet adjusted to supplier possibilities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Delivery lead time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Suggesting CDR scope to be tailored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RH Casks are deferred so defer nuclear aspects of NBEX shielded tools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Outsource all NBEX tools as functional spec instead of manufacturing drawings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Get NBW, horizontal and vertical test stands timely to enable tool SATs</a:t>
            </a:r>
          </a:p>
          <a:p>
            <a:pPr lvl="1"/>
            <a:endParaRPr lang="en-US" sz="1600" dirty="0" smtClean="0">
              <a:solidFill>
                <a:schemeClr val="tx1"/>
              </a:solidFill>
            </a:endParaRPr>
          </a:p>
          <a:p>
            <a:pPr lvl="1"/>
            <a:endParaRPr lang="en-US" sz="1600" dirty="0" smtClean="0">
              <a:solidFill>
                <a:schemeClr val="tx1"/>
              </a:solidFill>
            </a:endParaRPr>
          </a:p>
          <a:p>
            <a:endParaRPr lang="nl-NL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2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Neutron Beam Extraction System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pic>
        <p:nvPicPr>
          <p:cNvPr id="1026" name="Picture 2" descr="C:\data\HiT\Projects\ESS 2017\NBEX\work\2017-03-30_00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3"/>
          <a:stretch/>
        </p:blipFill>
        <p:spPr bwMode="auto">
          <a:xfrm>
            <a:off x="0" y="1690648"/>
            <a:ext cx="9144000" cy="49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9332" y="6267140"/>
            <a:ext cx="2196244" cy="22101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en-US" sz="1200" dirty="0" smtClean="0"/>
              <a:t>Model reference: ESS-0065135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8362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\HiT\Projects\ESS 2017\NBEX\work\2017-03-30_00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3"/>
          <a:stretch/>
        </p:blipFill>
        <p:spPr bwMode="auto">
          <a:xfrm>
            <a:off x="0" y="1690648"/>
            <a:ext cx="9144000" cy="49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NBEX overview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57700"/>
            <a:ext cx="3390900" cy="2163447"/>
          </a:xfrm>
          <a:solidFill>
            <a:srgbClr val="7F7F7F">
              <a:alpha val="50196"/>
            </a:srgb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Breakdown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Neutron Beam Port </a:t>
            </a:r>
            <a:r>
              <a:rPr lang="en-US" sz="1900" dirty="0" smtClean="0">
                <a:solidFill>
                  <a:schemeClr val="bg1"/>
                </a:solidFill>
              </a:rPr>
              <a:t>Insert</a:t>
            </a:r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Neutron Beam Window</a:t>
            </a:r>
          </a:p>
          <a:p>
            <a:r>
              <a:rPr lang="en-US" sz="1900" dirty="0">
                <a:solidFill>
                  <a:schemeClr val="bg1"/>
                </a:solidFill>
              </a:rPr>
              <a:t>Light Shutter System</a:t>
            </a:r>
          </a:p>
          <a:p>
            <a:r>
              <a:rPr lang="en-US" sz="1900" dirty="0">
                <a:solidFill>
                  <a:schemeClr val="bg1"/>
                </a:solidFill>
              </a:rPr>
              <a:t>Handling &amp; Installation </a:t>
            </a:r>
            <a:r>
              <a:rPr lang="en-US" sz="1900" dirty="0" smtClean="0">
                <a:solidFill>
                  <a:schemeClr val="bg1"/>
                </a:solidFill>
              </a:rPr>
              <a:t>Tooling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Test stands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ata\HiT\Projects\ESS 2017\NBEX\work\2017-03-30_0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"/>
          <a:stretch/>
        </p:blipFill>
        <p:spPr bwMode="auto">
          <a:xfrm>
            <a:off x="5772222" y="-1"/>
            <a:ext cx="337177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Gamma-Beam-Shutter (GBS) on top of Bridge-Beam-Guide (BBG).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“Light shutter” comprises GBS+BBG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BBG internals are up to instrument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Each ‘Shutter’ has </a:t>
            </a:r>
            <a:r>
              <a:rPr lang="en-US" sz="2000" dirty="0" err="1" smtClean="0">
                <a:solidFill>
                  <a:schemeClr val="tx1"/>
                </a:solidFill>
              </a:rPr>
              <a:t>ballscrew</a:t>
            </a:r>
            <a:r>
              <a:rPr lang="en-US" sz="2000" dirty="0" smtClean="0">
                <a:solidFill>
                  <a:schemeClr val="tx1"/>
                </a:solidFill>
              </a:rPr>
              <a:t>-style actuator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Brake is ‘normally open’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no power means GBS closes by gravity descent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Actuator pushes BBG up to mount against NBW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During maintenance, GBS will stay in front of beam port on dedicated hooks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Bunker-floor-to-Vessel gap shielded as much as possible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All handling from basement, except: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NBPI exchange: from Bunker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Rescue scenarios: from Bunker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sv-SE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68839" cy="1143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Light Shutter System</a:t>
            </a:r>
            <a:endParaRPr lang="nl-NL" sz="1200" dirty="0"/>
          </a:p>
        </p:txBody>
      </p:sp>
      <p:sp>
        <p:nvSpPr>
          <p:cNvPr id="45" name="Text Box 208"/>
          <p:cNvSpPr txBox="1"/>
          <p:nvPr/>
        </p:nvSpPr>
        <p:spPr>
          <a:xfrm>
            <a:off x="5903745" y="1752780"/>
            <a:ext cx="544580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BBG</a:t>
            </a:r>
            <a:endParaRPr lang="sv-SE" dirty="0"/>
          </a:p>
        </p:txBody>
      </p:sp>
      <p:cxnSp>
        <p:nvCxnSpPr>
          <p:cNvPr id="46" name="Straight Arrow Connector 45"/>
          <p:cNvCxnSpPr>
            <a:stCxn id="45" idx="3"/>
          </p:cNvCxnSpPr>
          <p:nvPr/>
        </p:nvCxnSpPr>
        <p:spPr>
          <a:xfrm>
            <a:off x="6448325" y="1862509"/>
            <a:ext cx="743000" cy="131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212"/>
          <p:cNvSpPr txBox="1"/>
          <p:nvPr/>
        </p:nvSpPr>
        <p:spPr>
          <a:xfrm>
            <a:off x="8624565" y="1862509"/>
            <a:ext cx="464995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NBPI</a:t>
            </a:r>
            <a:endParaRPr lang="sv-SE" dirty="0"/>
          </a:p>
        </p:txBody>
      </p:sp>
      <p:sp>
        <p:nvSpPr>
          <p:cNvPr id="48" name="Text Box 221"/>
          <p:cNvSpPr txBox="1"/>
          <p:nvPr/>
        </p:nvSpPr>
        <p:spPr>
          <a:xfrm>
            <a:off x="7869102" y="3828478"/>
            <a:ext cx="1220458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Floor filler block</a:t>
            </a:r>
            <a:endParaRPr lang="sv-SE" dirty="0"/>
          </a:p>
        </p:txBody>
      </p:sp>
      <p:cxnSp>
        <p:nvCxnSpPr>
          <p:cNvPr id="49" name="Straight Arrow Connector 48"/>
          <p:cNvCxnSpPr>
            <a:stCxn id="48" idx="1"/>
          </p:cNvCxnSpPr>
          <p:nvPr/>
        </p:nvCxnSpPr>
        <p:spPr>
          <a:xfrm flipH="1" flipV="1">
            <a:off x="7501331" y="3883343"/>
            <a:ext cx="367771" cy="54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225"/>
          <p:cNvSpPr txBox="1"/>
          <p:nvPr/>
        </p:nvSpPr>
        <p:spPr>
          <a:xfrm>
            <a:off x="7796336" y="5988198"/>
            <a:ext cx="1293224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Rigid chain actuator</a:t>
            </a:r>
            <a:endParaRPr lang="sv-SE" dirty="0"/>
          </a:p>
        </p:txBody>
      </p:sp>
      <p:cxnSp>
        <p:nvCxnSpPr>
          <p:cNvPr id="53" name="Straight Arrow Connector 52"/>
          <p:cNvCxnSpPr>
            <a:stCxn id="52" idx="1"/>
          </p:cNvCxnSpPr>
          <p:nvPr/>
        </p:nvCxnSpPr>
        <p:spPr>
          <a:xfrm flipH="1">
            <a:off x="7133561" y="6097927"/>
            <a:ext cx="662775" cy="2834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227"/>
          <p:cNvSpPr txBox="1"/>
          <p:nvPr/>
        </p:nvSpPr>
        <p:spPr>
          <a:xfrm>
            <a:off x="5779993" y="2139311"/>
            <a:ext cx="806612" cy="41092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Bunker roof support</a:t>
            </a:r>
            <a:endParaRPr lang="sv-SE" dirty="0"/>
          </a:p>
        </p:txBody>
      </p:sp>
      <p:cxnSp>
        <p:nvCxnSpPr>
          <p:cNvPr id="56" name="Straight Arrow Connector 55"/>
          <p:cNvCxnSpPr>
            <a:stCxn id="55" idx="3"/>
          </p:cNvCxnSpPr>
          <p:nvPr/>
        </p:nvCxnSpPr>
        <p:spPr>
          <a:xfrm>
            <a:off x="6586605" y="2344776"/>
            <a:ext cx="495958" cy="205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219"/>
          <p:cNvSpPr txBox="1"/>
          <p:nvPr/>
        </p:nvSpPr>
        <p:spPr>
          <a:xfrm>
            <a:off x="7796336" y="3460445"/>
            <a:ext cx="1293224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Floor fill shielding</a:t>
            </a:r>
            <a:endParaRPr lang="sv-SE" dirty="0"/>
          </a:p>
        </p:txBody>
      </p:sp>
      <p:cxnSp>
        <p:nvCxnSpPr>
          <p:cNvPr id="58" name="Straight Arrow Connector 57"/>
          <p:cNvCxnSpPr>
            <a:stCxn id="57" idx="0"/>
          </p:cNvCxnSpPr>
          <p:nvPr/>
        </p:nvCxnSpPr>
        <p:spPr>
          <a:xfrm flipH="1" flipV="1">
            <a:off x="7673188" y="3275420"/>
            <a:ext cx="769760" cy="185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221"/>
          <p:cNvSpPr txBox="1"/>
          <p:nvPr/>
        </p:nvSpPr>
        <p:spPr>
          <a:xfrm>
            <a:off x="5216098" y="4683354"/>
            <a:ext cx="1118388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Handling tooling</a:t>
            </a:r>
          </a:p>
        </p:txBody>
      </p:sp>
      <p:cxnSp>
        <p:nvCxnSpPr>
          <p:cNvPr id="60" name="Straight Arrow Connector 59"/>
          <p:cNvCxnSpPr>
            <a:stCxn id="59" idx="3"/>
          </p:cNvCxnSpPr>
          <p:nvPr/>
        </p:nvCxnSpPr>
        <p:spPr>
          <a:xfrm>
            <a:off x="6334486" y="4793083"/>
            <a:ext cx="227679" cy="1358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208"/>
          <p:cNvSpPr txBox="1"/>
          <p:nvPr/>
        </p:nvSpPr>
        <p:spPr>
          <a:xfrm>
            <a:off x="8502428" y="3076204"/>
            <a:ext cx="587132" cy="22101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 smtClean="0"/>
              <a:t>NBW</a:t>
            </a:r>
            <a:endParaRPr lang="sv-SE" dirty="0"/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7550040" y="2168666"/>
            <a:ext cx="1245954" cy="907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208"/>
          <p:cNvSpPr txBox="1"/>
          <p:nvPr/>
        </p:nvSpPr>
        <p:spPr>
          <a:xfrm>
            <a:off x="5943296" y="1108681"/>
            <a:ext cx="544580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GBS</a:t>
            </a:r>
            <a:endParaRPr lang="sv-SE" dirty="0"/>
          </a:p>
        </p:txBody>
      </p:sp>
      <p:cxnSp>
        <p:nvCxnSpPr>
          <p:cNvPr id="66" name="Straight Arrow Connector 65"/>
          <p:cNvCxnSpPr>
            <a:stCxn id="63" idx="3"/>
          </p:cNvCxnSpPr>
          <p:nvPr/>
        </p:nvCxnSpPr>
        <p:spPr>
          <a:xfrm>
            <a:off x="6487876" y="1218410"/>
            <a:ext cx="743000" cy="131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225"/>
          <p:cNvSpPr txBox="1"/>
          <p:nvPr/>
        </p:nvSpPr>
        <p:spPr>
          <a:xfrm>
            <a:off x="7950468" y="4751294"/>
            <a:ext cx="1139092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Shutter actuator</a:t>
            </a:r>
            <a:endParaRPr lang="sv-SE" dirty="0"/>
          </a:p>
        </p:txBody>
      </p:sp>
      <p:cxnSp>
        <p:nvCxnSpPr>
          <p:cNvPr id="74" name="Straight Arrow Connector 73"/>
          <p:cNvCxnSpPr>
            <a:stCxn id="71" idx="1"/>
          </p:cNvCxnSpPr>
          <p:nvPr/>
        </p:nvCxnSpPr>
        <p:spPr>
          <a:xfrm flipH="1" flipV="1">
            <a:off x="7379936" y="4337331"/>
            <a:ext cx="570532" cy="5236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219"/>
          <p:cNvSpPr txBox="1"/>
          <p:nvPr/>
        </p:nvSpPr>
        <p:spPr>
          <a:xfrm>
            <a:off x="6066663" y="2979142"/>
            <a:ext cx="786752" cy="22835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GBS hooks</a:t>
            </a:r>
            <a:endParaRPr lang="sv-SE" dirty="0"/>
          </a:p>
        </p:txBody>
      </p:sp>
      <p:cxnSp>
        <p:nvCxnSpPr>
          <p:cNvPr id="83" name="Straight Arrow Connector 82"/>
          <p:cNvCxnSpPr>
            <a:stCxn id="82" idx="0"/>
          </p:cNvCxnSpPr>
          <p:nvPr/>
        </p:nvCxnSpPr>
        <p:spPr>
          <a:xfrm flipV="1">
            <a:off x="6460039" y="2591001"/>
            <a:ext cx="770837" cy="3881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1"/>
          <p:cNvSpPr txBox="1"/>
          <p:nvPr/>
        </p:nvSpPr>
        <p:spPr>
          <a:xfrm>
            <a:off x="5806633" y="3609020"/>
            <a:ext cx="1118388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 smtClean="0"/>
              <a:t>Bunker </a:t>
            </a:r>
            <a:r>
              <a:rPr lang="en-GB" dirty="0"/>
              <a:t>floor</a:t>
            </a:r>
          </a:p>
        </p:txBody>
      </p:sp>
    </p:spTree>
    <p:extLst>
      <p:ext uri="{BB962C8B-B14F-4D97-AF65-F5344CB8AC3E}">
        <p14:creationId xmlns:p14="http://schemas.microsoft.com/office/powerpoint/2010/main" val="13309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 envelope up to R6m</a:t>
            </a:r>
            <a:endParaRPr lang="nl-NL" dirty="0"/>
          </a:p>
        </p:txBody>
      </p:sp>
      <p:pic>
        <p:nvPicPr>
          <p:cNvPr id="6" name="Picture 5" descr="C:\data\HiT\Projects\ESS 2016\work\Ad-hoc IAC\NBEX dimensions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7754" b="15541"/>
          <a:stretch/>
        </p:blipFill>
        <p:spPr bwMode="auto">
          <a:xfrm>
            <a:off x="0" y="3229205"/>
            <a:ext cx="9143999" cy="362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-89646" y="3995627"/>
            <a:ext cx="9341223" cy="2088777"/>
          </a:xfrm>
          <a:custGeom>
            <a:avLst/>
            <a:gdLst>
              <a:gd name="connsiteX0" fmla="*/ 8399929 w 8399929"/>
              <a:gd name="connsiteY0" fmla="*/ 224118 h 1909483"/>
              <a:gd name="connsiteX1" fmla="*/ 0 w 8399929"/>
              <a:gd name="connsiteY1" fmla="*/ 1909483 h 1909483"/>
              <a:gd name="connsiteX2" fmla="*/ 17929 w 8399929"/>
              <a:gd name="connsiteY2" fmla="*/ 0 h 1909483"/>
              <a:gd name="connsiteX3" fmla="*/ 8399929 w 8399929"/>
              <a:gd name="connsiteY3" fmla="*/ 1694330 h 1909483"/>
              <a:gd name="connsiteX0" fmla="*/ 8399929 w 8399929"/>
              <a:gd name="connsiteY0" fmla="*/ 224118 h 1909483"/>
              <a:gd name="connsiteX1" fmla="*/ 0 w 8399929"/>
              <a:gd name="connsiteY1" fmla="*/ 1909483 h 1909483"/>
              <a:gd name="connsiteX2" fmla="*/ 17929 w 8399929"/>
              <a:gd name="connsiteY2" fmla="*/ 0 h 1909483"/>
              <a:gd name="connsiteX3" fmla="*/ 8399929 w 8399929"/>
              <a:gd name="connsiteY3" fmla="*/ 1694330 h 1909483"/>
              <a:gd name="connsiteX4" fmla="*/ 8399929 w 8399929"/>
              <a:gd name="connsiteY4" fmla="*/ 224118 h 1909483"/>
              <a:gd name="connsiteX0" fmla="*/ 8382000 w 8382000"/>
              <a:gd name="connsiteY0" fmla="*/ 224118 h 1909483"/>
              <a:gd name="connsiteX1" fmla="*/ 8966 w 8382000"/>
              <a:gd name="connsiteY1" fmla="*/ 1909483 h 1909483"/>
              <a:gd name="connsiteX2" fmla="*/ 0 w 8382000"/>
              <a:gd name="connsiteY2" fmla="*/ 0 h 1909483"/>
              <a:gd name="connsiteX3" fmla="*/ 8382000 w 8382000"/>
              <a:gd name="connsiteY3" fmla="*/ 1694330 h 1909483"/>
              <a:gd name="connsiteX4" fmla="*/ 8382000 w 8382000"/>
              <a:gd name="connsiteY4" fmla="*/ 224118 h 1909483"/>
              <a:gd name="connsiteX0" fmla="*/ 8830235 w 8830235"/>
              <a:gd name="connsiteY0" fmla="*/ 116542 h 1909483"/>
              <a:gd name="connsiteX1" fmla="*/ 8966 w 8830235"/>
              <a:gd name="connsiteY1" fmla="*/ 1909483 h 1909483"/>
              <a:gd name="connsiteX2" fmla="*/ 0 w 8830235"/>
              <a:gd name="connsiteY2" fmla="*/ 0 h 1909483"/>
              <a:gd name="connsiteX3" fmla="*/ 8382000 w 8830235"/>
              <a:gd name="connsiteY3" fmla="*/ 1694330 h 1909483"/>
              <a:gd name="connsiteX4" fmla="*/ 8830235 w 8830235"/>
              <a:gd name="connsiteY4" fmla="*/ 116542 h 1909483"/>
              <a:gd name="connsiteX0" fmla="*/ 8830235 w 8892988"/>
              <a:gd name="connsiteY0" fmla="*/ 116542 h 1909483"/>
              <a:gd name="connsiteX1" fmla="*/ 8966 w 8892988"/>
              <a:gd name="connsiteY1" fmla="*/ 1909483 h 1909483"/>
              <a:gd name="connsiteX2" fmla="*/ 0 w 8892988"/>
              <a:gd name="connsiteY2" fmla="*/ 0 h 1909483"/>
              <a:gd name="connsiteX3" fmla="*/ 8892988 w 8892988"/>
              <a:gd name="connsiteY3" fmla="*/ 1792941 h 1909483"/>
              <a:gd name="connsiteX4" fmla="*/ 8830235 w 8892988"/>
              <a:gd name="connsiteY4" fmla="*/ 116542 h 1909483"/>
              <a:gd name="connsiteX0" fmla="*/ 9278470 w 9341223"/>
              <a:gd name="connsiteY0" fmla="*/ 215154 h 2008095"/>
              <a:gd name="connsiteX1" fmla="*/ 457201 w 9341223"/>
              <a:gd name="connsiteY1" fmla="*/ 2008095 h 2008095"/>
              <a:gd name="connsiteX2" fmla="*/ 0 w 9341223"/>
              <a:gd name="connsiteY2" fmla="*/ 0 h 2008095"/>
              <a:gd name="connsiteX3" fmla="*/ 9341223 w 9341223"/>
              <a:gd name="connsiteY3" fmla="*/ 1891553 h 2008095"/>
              <a:gd name="connsiteX4" fmla="*/ 9278470 w 9341223"/>
              <a:gd name="connsiteY4" fmla="*/ 215154 h 2008095"/>
              <a:gd name="connsiteX0" fmla="*/ 9278470 w 9341223"/>
              <a:gd name="connsiteY0" fmla="*/ 215154 h 2088777"/>
              <a:gd name="connsiteX1" fmla="*/ 53789 w 9341223"/>
              <a:gd name="connsiteY1" fmla="*/ 2088777 h 2088777"/>
              <a:gd name="connsiteX2" fmla="*/ 0 w 9341223"/>
              <a:gd name="connsiteY2" fmla="*/ 0 h 2088777"/>
              <a:gd name="connsiteX3" fmla="*/ 9341223 w 9341223"/>
              <a:gd name="connsiteY3" fmla="*/ 1891553 h 2088777"/>
              <a:gd name="connsiteX4" fmla="*/ 9278470 w 9341223"/>
              <a:gd name="connsiteY4" fmla="*/ 215154 h 208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223" h="2088777">
                <a:moveTo>
                  <a:pt x="9278470" y="215154"/>
                </a:moveTo>
                <a:lnTo>
                  <a:pt x="53789" y="2088777"/>
                </a:lnTo>
                <a:cubicBezTo>
                  <a:pt x="50800" y="1452283"/>
                  <a:pt x="2989" y="636494"/>
                  <a:pt x="0" y="0"/>
                </a:cubicBezTo>
                <a:lnTo>
                  <a:pt x="9341223" y="1891553"/>
                </a:lnTo>
                <a:lnTo>
                  <a:pt x="9278470" y="215154"/>
                </a:lnTo>
                <a:close/>
              </a:path>
            </a:pathLst>
          </a:custGeom>
          <a:solidFill>
            <a:srgbClr val="FFFF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7"/>
          <p:cNvSpPr/>
          <p:nvPr/>
        </p:nvSpPr>
        <p:spPr>
          <a:xfrm>
            <a:off x="-89647" y="4210780"/>
            <a:ext cx="8740588" cy="1685365"/>
          </a:xfrm>
          <a:custGeom>
            <a:avLst/>
            <a:gdLst>
              <a:gd name="connsiteX0" fmla="*/ 8740588 w 8740588"/>
              <a:gd name="connsiteY0" fmla="*/ 824753 h 1685365"/>
              <a:gd name="connsiteX1" fmla="*/ 0 w 8740588"/>
              <a:gd name="connsiteY1" fmla="*/ 0 h 1685365"/>
              <a:gd name="connsiteX2" fmla="*/ 8965 w 8740588"/>
              <a:gd name="connsiteY2" fmla="*/ 1685365 h 1685365"/>
              <a:gd name="connsiteX3" fmla="*/ 8740588 w 8740588"/>
              <a:gd name="connsiteY3" fmla="*/ 824753 h 168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0588" h="1685365">
                <a:moveTo>
                  <a:pt x="8740588" y="824753"/>
                </a:moveTo>
                <a:lnTo>
                  <a:pt x="0" y="0"/>
                </a:lnTo>
                <a:cubicBezTo>
                  <a:pt x="2988" y="561788"/>
                  <a:pt x="5977" y="1123577"/>
                  <a:pt x="8965" y="1685365"/>
                </a:cubicBezTo>
                <a:lnTo>
                  <a:pt x="8740588" y="824753"/>
                </a:lnTo>
                <a:close/>
              </a:path>
            </a:pathLst>
          </a:custGeom>
          <a:solidFill>
            <a:srgbClr val="FFFF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Horizontal cross-section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NBPI: ~130mm @ ~R1.68m, 170mm @ R2m, 200mm @ R2.35m, 270mm @ R3.75m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NBW max width could be 270mm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Light shutter width available is 390mm max (from R5.5m to R6.0m)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Max opening: </a:t>
            </a:r>
            <a:r>
              <a:rPr lang="en-US" sz="2000" dirty="0">
                <a:solidFill>
                  <a:schemeClr val="tx1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rom focal point 2.86°, a pinhole in NBPI yields 6.00°</a:t>
            </a:r>
          </a:p>
        </p:txBody>
      </p:sp>
    </p:spTree>
    <p:extLst>
      <p:ext uri="{BB962C8B-B14F-4D97-AF65-F5344CB8AC3E}">
        <p14:creationId xmlns:p14="http://schemas.microsoft.com/office/powerpoint/2010/main" val="414113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Beamlines in BBG and NBW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825" y="1600201"/>
            <a:ext cx="2724150" cy="5121274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nl-NL" sz="2000" dirty="0">
                <a:solidFill>
                  <a:srgbClr val="333333"/>
                </a:solidFill>
              </a:rPr>
              <a:t>FREIA (</a:t>
            </a:r>
            <a:r>
              <a:rPr lang="nl-NL" sz="2000" dirty="0">
                <a:solidFill>
                  <a:srgbClr val="FF00FF"/>
                </a:solidFill>
              </a:rPr>
              <a:t>pink</a:t>
            </a:r>
            <a:r>
              <a:rPr lang="nl-NL" sz="2000" dirty="0">
                <a:solidFill>
                  <a:srgbClr val="333333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333333"/>
                </a:solidFill>
              </a:rPr>
              <a:t>HEIMDAL (</a:t>
            </a:r>
            <a:r>
              <a:rPr lang="nl-NL" sz="2000" dirty="0">
                <a:solidFill>
                  <a:srgbClr val="FF0000"/>
                </a:solidFill>
              </a:rPr>
              <a:t>red</a:t>
            </a:r>
            <a:r>
              <a:rPr lang="nl-NL" sz="2000" dirty="0">
                <a:solidFill>
                  <a:srgbClr val="333333"/>
                </a:solidFill>
              </a:rPr>
              <a:t>&amp;</a:t>
            </a:r>
            <a:r>
              <a:rPr lang="nl-NL" sz="2000" dirty="0">
                <a:solidFill>
                  <a:srgbClr val="0000FF"/>
                </a:solidFill>
              </a:rPr>
              <a:t>blue</a:t>
            </a:r>
            <a:r>
              <a:rPr lang="nl-NL" sz="2000" dirty="0">
                <a:solidFill>
                  <a:srgbClr val="333333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333333"/>
                </a:solidFill>
              </a:rPr>
              <a:t>LOKI (</a:t>
            </a:r>
            <a:r>
              <a:rPr lang="nl-NL" sz="2000" dirty="0">
                <a:solidFill>
                  <a:srgbClr val="800080"/>
                </a:solidFill>
              </a:rPr>
              <a:t>purple</a:t>
            </a:r>
            <a:r>
              <a:rPr lang="nl-NL" sz="2000" dirty="0">
                <a:solidFill>
                  <a:srgbClr val="333333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333333"/>
                </a:solidFill>
              </a:rPr>
              <a:t>NMX (</a:t>
            </a:r>
            <a:r>
              <a:rPr lang="nl-NL" sz="2000" dirty="0">
                <a:solidFill>
                  <a:srgbClr val="00FF00"/>
                </a:solidFill>
              </a:rPr>
              <a:t>green</a:t>
            </a:r>
            <a:r>
              <a:rPr lang="nl-NL" sz="2000" dirty="0">
                <a:solidFill>
                  <a:srgbClr val="333333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333333"/>
                </a:solidFill>
              </a:rPr>
              <a:t>ESTIA (</a:t>
            </a:r>
            <a:r>
              <a:rPr lang="nl-NL" sz="2000" dirty="0">
                <a:solidFill>
                  <a:srgbClr val="FFFF00"/>
                </a:solidFill>
              </a:rPr>
              <a:t>yellow</a:t>
            </a:r>
            <a:r>
              <a:rPr lang="nl-NL" sz="2000" dirty="0">
                <a:solidFill>
                  <a:srgbClr val="333333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333333"/>
                </a:solidFill>
              </a:rPr>
              <a:t>SKADI (</a:t>
            </a:r>
            <a:r>
              <a:rPr lang="nl-NL" sz="2000" dirty="0">
                <a:solidFill>
                  <a:srgbClr val="FFCC99"/>
                </a:solidFill>
              </a:rPr>
              <a:t>light brown</a:t>
            </a:r>
            <a:r>
              <a:rPr lang="nl-NL" sz="2000" dirty="0">
                <a:solidFill>
                  <a:srgbClr val="333333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333333"/>
                </a:solidFill>
              </a:rPr>
              <a:t>MAGIC (</a:t>
            </a:r>
            <a:r>
              <a:rPr lang="nl-NL" sz="2000" dirty="0">
                <a:solidFill>
                  <a:srgbClr val="00FFFF"/>
                </a:solidFill>
              </a:rPr>
              <a:t>cyan</a:t>
            </a:r>
            <a:r>
              <a:rPr lang="nl-NL" sz="2000" dirty="0">
                <a:solidFill>
                  <a:srgbClr val="333333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333333"/>
                </a:solidFill>
              </a:rPr>
              <a:t>BIFROST (</a:t>
            </a:r>
            <a:r>
              <a:rPr lang="nl-NL" sz="2000" dirty="0">
                <a:solidFill>
                  <a:srgbClr val="008000"/>
                </a:solidFill>
              </a:rPr>
              <a:t>dark green</a:t>
            </a:r>
            <a:r>
              <a:rPr lang="nl-NL" sz="2000" dirty="0">
                <a:solidFill>
                  <a:srgbClr val="333333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333333"/>
                </a:solidFill>
              </a:rPr>
              <a:t>T-REX (</a:t>
            </a:r>
            <a:r>
              <a:rPr lang="nl-NL" sz="2000" dirty="0">
                <a:solidFill>
                  <a:srgbClr val="FF99CC"/>
                </a:solidFill>
              </a:rPr>
              <a:t>light pink</a:t>
            </a:r>
            <a:r>
              <a:rPr lang="nl-NL" sz="2000" dirty="0">
                <a:solidFill>
                  <a:srgbClr val="333333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333333"/>
                </a:solidFill>
              </a:rPr>
              <a:t>TEST (</a:t>
            </a:r>
            <a:r>
              <a:rPr lang="nl-NL" sz="2000" dirty="0">
                <a:solidFill>
                  <a:srgbClr val="993300"/>
                </a:solidFill>
              </a:rPr>
              <a:t>brown</a:t>
            </a:r>
            <a:r>
              <a:rPr lang="nl-NL" sz="2000" dirty="0">
                <a:solidFill>
                  <a:srgbClr val="333333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333333"/>
                </a:solidFill>
              </a:rPr>
              <a:t>ODIN (white)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333333"/>
                </a:solidFill>
              </a:rPr>
              <a:t>DREAM (</a:t>
            </a:r>
            <a:r>
              <a:rPr lang="nl-NL" sz="2000" dirty="0">
                <a:solidFill>
                  <a:srgbClr val="008080"/>
                </a:solidFill>
              </a:rPr>
              <a:t>dark cyan</a:t>
            </a:r>
            <a:r>
              <a:rPr lang="nl-NL" sz="2000" dirty="0">
                <a:solidFill>
                  <a:srgbClr val="333333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333333"/>
                </a:solidFill>
              </a:rPr>
              <a:t>BEER (</a:t>
            </a:r>
            <a:r>
              <a:rPr lang="nl-NL" sz="2000" dirty="0">
                <a:solidFill>
                  <a:srgbClr val="FF6600"/>
                </a:solidFill>
              </a:rPr>
              <a:t>orange</a:t>
            </a:r>
            <a:r>
              <a:rPr lang="nl-NL" sz="2000" dirty="0">
                <a:solidFill>
                  <a:srgbClr val="333333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rgbClr val="333333"/>
                </a:solidFill>
              </a:rPr>
              <a:t>C-SPEC </a:t>
            </a:r>
            <a:r>
              <a:rPr lang="nl-NL" sz="2000" dirty="0">
                <a:solidFill>
                  <a:srgbClr val="333333"/>
                </a:solidFill>
              </a:rPr>
              <a:t>(</a:t>
            </a:r>
            <a:r>
              <a:rPr lang="nl-NL" sz="2000" dirty="0">
                <a:solidFill>
                  <a:srgbClr val="800000"/>
                </a:solidFill>
              </a:rPr>
              <a:t>dark red</a:t>
            </a:r>
            <a:r>
              <a:rPr lang="nl-NL" sz="2000" dirty="0">
                <a:solidFill>
                  <a:srgbClr val="333333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333333"/>
                </a:solidFill>
              </a:rPr>
              <a:t>VESPA (</a:t>
            </a:r>
            <a:r>
              <a:rPr lang="nl-NL" sz="2000" dirty="0">
                <a:solidFill>
                  <a:srgbClr val="000000"/>
                </a:solidFill>
              </a:rPr>
              <a:t>black</a:t>
            </a:r>
            <a:r>
              <a:rPr lang="nl-NL" sz="2000" dirty="0">
                <a:solidFill>
                  <a:srgbClr val="333333"/>
                </a:solidFill>
              </a:rPr>
              <a:t>)</a:t>
            </a:r>
          </a:p>
          <a:p>
            <a:pPr marL="0" indent="0">
              <a:buNone/>
            </a:pP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pic>
        <p:nvPicPr>
          <p:cNvPr id="1026" name="Picture 2" descr="C:\data\HiT\Projects\ESS 2017\NBEX\work\NBW\02-02-2017_N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2684"/>
            <a:ext cx="3200399" cy="50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HiT\Projects\ESS 2017\NBEX\work\NBW\02-02-2017_BB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/>
          <a:stretch/>
        </p:blipFill>
        <p:spPr bwMode="auto">
          <a:xfrm>
            <a:off x="0" y="1442684"/>
            <a:ext cx="3409950" cy="54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855" y="1587681"/>
            <a:ext cx="3280095" cy="276999"/>
          </a:xfrm>
          <a:prstGeom prst="rect">
            <a:avLst/>
          </a:prstGeom>
          <a:solidFill>
            <a:srgbClr val="7F7F7F">
              <a:alpha val="50196"/>
            </a:srgb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sv-SE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sv-SE" dirty="0" smtClean="0"/>
              <a:t>This status is 12-2016</a:t>
            </a:r>
            <a:r>
              <a:rPr lang="sv-SE" dirty="0"/>
              <a:t>, much has changed!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5333999"/>
            <a:ext cx="3057524" cy="1400175"/>
          </a:xfrm>
          <a:prstGeom prst="rect">
            <a:avLst/>
          </a:prstGeom>
          <a:solidFill>
            <a:srgbClr val="7F7F7F">
              <a:alpha val="50196"/>
            </a:srgb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Beamline geometries up to R6m are </a:t>
            </a:r>
            <a:r>
              <a:rPr lang="en-US" sz="1400" b="1" dirty="0" smtClean="0"/>
              <a:t>frozen per 31-03-2017</a:t>
            </a:r>
            <a:endParaRPr lang="en-US" sz="1400" b="1" dirty="0"/>
          </a:p>
          <a:p>
            <a:pPr>
              <a:spcBef>
                <a:spcPct val="20000"/>
              </a:spcBef>
            </a:pPr>
            <a:r>
              <a:rPr lang="en-US" sz="1400" dirty="0" smtClean="0">
                <a:hlinkClick r:id="rId5"/>
              </a:rPr>
              <a:t>Instrument </a:t>
            </a:r>
            <a:r>
              <a:rPr lang="en-US" sz="1400" dirty="0">
                <a:hlinkClick r:id="rId5"/>
              </a:rPr>
              <a:t>models</a:t>
            </a:r>
            <a:r>
              <a:rPr lang="en-US" sz="1400" dirty="0"/>
              <a:t> (G. </a:t>
            </a:r>
            <a:r>
              <a:rPr lang="en-US" sz="1400" dirty="0" err="1"/>
              <a:t>László</a:t>
            </a:r>
            <a:r>
              <a:rPr lang="en-US" sz="1400" dirty="0"/>
              <a:t>) </a:t>
            </a:r>
            <a:endParaRPr lang="en-US" sz="1400" dirty="0" smtClean="0"/>
          </a:p>
          <a:p>
            <a:pPr>
              <a:spcBef>
                <a:spcPct val="20000"/>
              </a:spcBef>
            </a:pPr>
            <a:r>
              <a:rPr lang="en-US" sz="1400" dirty="0" smtClean="0">
                <a:hlinkClick r:id="rId6"/>
              </a:rPr>
              <a:t>NBEX </a:t>
            </a:r>
            <a:r>
              <a:rPr lang="en-US" sz="1400" dirty="0">
                <a:hlinkClick r:id="rId6"/>
              </a:rPr>
              <a:t>baseline geometries</a:t>
            </a:r>
            <a:r>
              <a:rPr lang="en-US" sz="1400" dirty="0"/>
              <a:t> (J.F. Koning</a:t>
            </a:r>
            <a:r>
              <a:rPr lang="en-US" sz="1400" dirty="0" smtClean="0"/>
              <a:t>)</a:t>
            </a:r>
          </a:p>
          <a:p>
            <a:pPr>
              <a:spcBef>
                <a:spcPct val="20000"/>
              </a:spcBef>
            </a:pPr>
            <a:r>
              <a:rPr lang="en-US" sz="1400" dirty="0" smtClean="0">
                <a:hlinkClick r:id="rId7"/>
              </a:rPr>
              <a:t>Instrument </a:t>
            </a:r>
            <a:r>
              <a:rPr lang="en-US" sz="1400" dirty="0">
                <a:hlinkClick r:id="rId7"/>
              </a:rPr>
              <a:t>NBOA</a:t>
            </a:r>
            <a:r>
              <a:rPr lang="en-US" sz="1400" dirty="0"/>
              <a:t> (I. Sutton)</a:t>
            </a:r>
          </a:p>
        </p:txBody>
      </p:sp>
    </p:spTree>
    <p:extLst>
      <p:ext uri="{BB962C8B-B14F-4D97-AF65-F5344CB8AC3E}">
        <p14:creationId xmlns:p14="http://schemas.microsoft.com/office/powerpoint/2010/main" val="78932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3859618"/>
            <a:ext cx="2463391" cy="2996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Experiment Hall </a:t>
            </a:r>
          </a:p>
          <a:p>
            <a:pPr algn="ctr"/>
            <a:r>
              <a:rPr lang="en-US" dirty="0" smtClean="0"/>
              <a:t>floor</a:t>
            </a:r>
            <a:endParaRPr lang="nl-NL" dirty="0"/>
          </a:p>
        </p:txBody>
      </p:sp>
      <p:sp>
        <p:nvSpPr>
          <p:cNvPr id="10" name="Rectangle 9"/>
          <p:cNvSpPr/>
          <p:nvPr/>
        </p:nvSpPr>
        <p:spPr>
          <a:xfrm>
            <a:off x="6012160" y="3789040"/>
            <a:ext cx="3131840" cy="23402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Monolith concrete</a:t>
            </a:r>
            <a:endParaRPr lang="nl-NL" dirty="0"/>
          </a:p>
        </p:txBody>
      </p:sp>
      <p:sp>
        <p:nvSpPr>
          <p:cNvPr id="41" name="Rectangle 40"/>
          <p:cNvSpPr/>
          <p:nvPr/>
        </p:nvSpPr>
        <p:spPr>
          <a:xfrm>
            <a:off x="5544109" y="3861048"/>
            <a:ext cx="468052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Filling</a:t>
            </a:r>
            <a:endParaRPr lang="nl-NL" dirty="0"/>
          </a:p>
        </p:txBody>
      </p:sp>
      <p:grpSp>
        <p:nvGrpSpPr>
          <p:cNvPr id="65" name="Group 64"/>
          <p:cNvGrpSpPr/>
          <p:nvPr/>
        </p:nvGrpSpPr>
        <p:grpSpPr>
          <a:xfrm>
            <a:off x="4320396" y="588569"/>
            <a:ext cx="4104032" cy="2907870"/>
            <a:chOff x="4320396" y="588569"/>
            <a:chExt cx="4104032" cy="2907870"/>
          </a:xfrm>
        </p:grpSpPr>
        <p:sp>
          <p:nvSpPr>
            <p:cNvPr id="37" name="Rectangle 36"/>
            <p:cNvSpPr/>
            <p:nvPr/>
          </p:nvSpPr>
          <p:spPr>
            <a:xfrm>
              <a:off x="5881256" y="2351720"/>
              <a:ext cx="2543172" cy="1144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81256" y="2351720"/>
              <a:ext cx="2543172" cy="2131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881256" y="3248980"/>
              <a:ext cx="2543172" cy="2474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Port blocks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20396" y="588569"/>
              <a:ext cx="2079207" cy="59034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en-US" dirty="0"/>
                <a:t>Ports for NBPI: </a:t>
              </a:r>
              <a:r>
                <a:rPr lang="en-US" dirty="0" smtClean="0"/>
                <a:t>±1mm, budgeted at ±0.5mm for shape, and ±0.5mm for alignment</a:t>
              </a:r>
              <a:endParaRPr lang="nl-NL" dirty="0"/>
            </a:p>
          </p:txBody>
        </p:sp>
        <p:cxnSp>
          <p:nvCxnSpPr>
            <p:cNvPr id="55" name="Curved Connector 54"/>
            <p:cNvCxnSpPr>
              <a:stCxn id="34" idx="2"/>
            </p:cNvCxnSpPr>
            <p:nvPr/>
          </p:nvCxnSpPr>
          <p:spPr>
            <a:xfrm rot="16200000" flipH="1">
              <a:off x="5311006" y="1227911"/>
              <a:ext cx="1277976" cy="1179989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6049184" y="3203260"/>
              <a:ext cx="251008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993400" y="3203260"/>
              <a:ext cx="251008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9" name="Rectangle 8"/>
          <p:cNvSpPr/>
          <p:nvPr/>
        </p:nvSpPr>
        <p:spPr>
          <a:xfrm>
            <a:off x="2555775" y="3861048"/>
            <a:ext cx="1952423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building</a:t>
            </a:r>
          </a:p>
          <a:p>
            <a:pPr algn="ctr"/>
            <a:r>
              <a:rPr lang="en-US" dirty="0" smtClean="0"/>
              <a:t>Bunker floor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934084" y="2380315"/>
            <a:ext cx="1220048" cy="3207023"/>
            <a:chOff x="4934084" y="2380315"/>
            <a:chExt cx="1220048" cy="3207023"/>
          </a:xfrm>
        </p:grpSpPr>
        <p:sp>
          <p:nvSpPr>
            <p:cNvPr id="6" name="Rectangle 5"/>
            <p:cNvSpPr/>
            <p:nvPr/>
          </p:nvSpPr>
          <p:spPr>
            <a:xfrm>
              <a:off x="5544108" y="2380315"/>
              <a:ext cx="283944" cy="111612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NBW</a:t>
              </a:r>
              <a:endParaRPr lang="nl-NL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34084" y="5181655"/>
              <a:ext cx="1220048" cy="40568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en-US" dirty="0" smtClean="0"/>
                <a:t>NBW w.r.t. port</a:t>
              </a:r>
            </a:p>
            <a:p>
              <a:r>
                <a:rPr lang="en-US" dirty="0" smtClean="0"/>
                <a:t>±0.3mm (bolts)</a:t>
              </a:r>
              <a:endParaRPr lang="nl-NL" dirty="0"/>
            </a:p>
          </p:txBody>
        </p:sp>
        <p:cxnSp>
          <p:nvCxnSpPr>
            <p:cNvPr id="70" name="Curved Connector 69"/>
            <p:cNvCxnSpPr>
              <a:stCxn id="69" idx="0"/>
              <a:endCxn id="6" idx="2"/>
            </p:cNvCxnSpPr>
            <p:nvPr/>
          </p:nvCxnSpPr>
          <p:spPr>
            <a:xfrm rot="5400000" flipH="1" flipV="1">
              <a:off x="4772486" y="4268061"/>
              <a:ext cx="1685216" cy="14197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915816" y="4869160"/>
            <a:ext cx="432048" cy="12601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Pillar/walls</a:t>
            </a:r>
            <a:endParaRPr lang="nl-NL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0" y="2780928"/>
            <a:ext cx="4391980" cy="1080120"/>
            <a:chOff x="0" y="2780928"/>
            <a:chExt cx="4391980" cy="1080120"/>
          </a:xfrm>
        </p:grpSpPr>
        <p:sp>
          <p:nvSpPr>
            <p:cNvPr id="38" name="Rectangle 37"/>
            <p:cNvSpPr/>
            <p:nvPr/>
          </p:nvSpPr>
          <p:spPr>
            <a:xfrm>
              <a:off x="0" y="2780928"/>
              <a:ext cx="4391980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Bunker beam line</a:t>
              </a:r>
              <a:endParaRPr lang="nl-NL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5556" y="3032956"/>
              <a:ext cx="288032" cy="8280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Mounts</a:t>
              </a:r>
              <a:endParaRPr lang="nl-NL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79712" y="3032956"/>
              <a:ext cx="288032" cy="8280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Mounts</a:t>
              </a:r>
              <a:endParaRPr lang="nl-NL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71800" y="3032956"/>
              <a:ext cx="288032" cy="8280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Mounts</a:t>
              </a:r>
              <a:endParaRPr lang="nl-NL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51920" y="3032956"/>
              <a:ext cx="288032" cy="8280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Mounts</a:t>
              </a:r>
              <a:endParaRPr lang="nl-NL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835696" y="19168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611560" y="1624922"/>
            <a:ext cx="4876305" cy="5118935"/>
            <a:chOff x="611560" y="1624922"/>
            <a:chExt cx="4876305" cy="5118935"/>
          </a:xfrm>
        </p:grpSpPr>
        <p:sp>
          <p:nvSpPr>
            <p:cNvPr id="43" name="Rectangle 42"/>
            <p:cNvSpPr/>
            <p:nvPr/>
          </p:nvSpPr>
          <p:spPr>
            <a:xfrm>
              <a:off x="4572000" y="2489018"/>
              <a:ext cx="915865" cy="831970"/>
            </a:xfrm>
            <a:prstGeom prst="rect">
              <a:avLst/>
            </a:prstGeom>
            <a:solidFill>
              <a:srgbClr val="F7B447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BBG</a:t>
              </a:r>
              <a:endParaRPr lang="nl-NL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72000" y="4113076"/>
              <a:ext cx="915865" cy="75608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FFB</a:t>
              </a:r>
              <a:endParaRPr lang="nl-NL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572000" y="1624922"/>
              <a:ext cx="915865" cy="8319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GBS</a:t>
              </a:r>
              <a:endParaRPr lang="nl-NL" dirty="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611560" y="3140968"/>
              <a:ext cx="4418373" cy="3602889"/>
              <a:chOff x="611560" y="3140968"/>
              <a:chExt cx="4418373" cy="3602889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3529928" y="5457275"/>
                <a:ext cx="1220048" cy="40568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>
                <a:defPPr>
                  <a:defRPr lang="sv-SE"/>
                </a:defPPr>
                <a:lvl1pPr algn="ctr">
                  <a:defRPr sz="1200"/>
                </a:lvl1pPr>
              </a:lstStyle>
              <a:p>
                <a:r>
                  <a:rPr lang="en-US" dirty="0" smtClean="0"/>
                  <a:t>Light shutter structure ±0.5mm</a:t>
                </a:r>
                <a:endParaRPr lang="nl-NL" dirty="0"/>
              </a:p>
            </p:txBody>
          </p:sp>
          <p:cxnSp>
            <p:nvCxnSpPr>
              <p:cNvPr id="110" name="Curved Connector 109"/>
              <p:cNvCxnSpPr>
                <a:stCxn id="109" idx="0"/>
                <a:endCxn id="43" idx="2"/>
              </p:cNvCxnSpPr>
              <p:nvPr/>
            </p:nvCxnSpPr>
            <p:spPr>
              <a:xfrm rot="5400000" flipH="1" flipV="1">
                <a:off x="3516799" y="3944142"/>
                <a:ext cx="2136287" cy="889981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1295636" y="3424810"/>
                <a:ext cx="1512168" cy="77501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>
                <a:defPPr>
                  <a:defRPr lang="sv-SE"/>
                </a:defPPr>
                <a:lvl1pPr algn="ctr">
                  <a:defRPr sz="1200"/>
                </a:lvl1pPr>
              </a:lstStyle>
              <a:p>
                <a:r>
                  <a:rPr lang="en-US" dirty="0" smtClean="0"/>
                  <a:t>Light shutter blocks on rails and vertical </a:t>
                </a:r>
                <a:r>
                  <a:rPr lang="en-US" dirty="0" err="1" smtClean="0"/>
                  <a:t>ballscrew</a:t>
                </a:r>
                <a:r>
                  <a:rPr lang="en-US" dirty="0" smtClean="0"/>
                  <a:t> with servo </a:t>
                </a:r>
                <a:r>
                  <a:rPr lang="en-US" u="sng" dirty="0" smtClean="0"/>
                  <a:t>repeat</a:t>
                </a:r>
                <a:r>
                  <a:rPr lang="en-US" dirty="0" smtClean="0"/>
                  <a:t> to ±0.05mm</a:t>
                </a:r>
                <a:endParaRPr lang="nl-NL" dirty="0"/>
              </a:p>
            </p:txBody>
          </p:sp>
          <p:cxnSp>
            <p:nvCxnSpPr>
              <p:cNvPr id="115" name="Curved Connector 114"/>
              <p:cNvCxnSpPr>
                <a:stCxn id="114" idx="3"/>
              </p:cNvCxnSpPr>
              <p:nvPr/>
            </p:nvCxnSpPr>
            <p:spPr>
              <a:xfrm flipV="1">
                <a:off x="2807804" y="3140968"/>
                <a:ext cx="1942172" cy="67135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1079612" y="5255990"/>
                <a:ext cx="1512168" cy="40568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>
                <a:defPPr>
                  <a:defRPr lang="sv-SE"/>
                </a:defPPr>
                <a:lvl1pPr algn="ctr">
                  <a:defRPr sz="1200"/>
                </a:lvl1pPr>
              </a:lstStyle>
              <a:p>
                <a:r>
                  <a:rPr lang="en-US" dirty="0" smtClean="0"/>
                  <a:t>Supports Bi-spectral switch in BBG</a:t>
                </a:r>
              </a:p>
            </p:txBody>
          </p:sp>
          <p:cxnSp>
            <p:nvCxnSpPr>
              <p:cNvPr id="71" name="Curved Connector 70"/>
              <p:cNvCxnSpPr>
                <a:stCxn id="68" idx="0"/>
                <a:endCxn id="114" idx="2"/>
              </p:cNvCxnSpPr>
              <p:nvPr/>
            </p:nvCxnSpPr>
            <p:spPr>
              <a:xfrm rot="5400000" flipH="1" flipV="1">
                <a:off x="1415626" y="4619896"/>
                <a:ext cx="1056165" cy="216024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611560" y="5968842"/>
                <a:ext cx="1512168" cy="77501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>
                <a:defPPr>
                  <a:defRPr lang="sv-SE"/>
                </a:defPPr>
                <a:lvl1pPr algn="ctr">
                  <a:defRPr sz="1200"/>
                </a:lvl1pPr>
              </a:lstStyle>
              <a:p>
                <a:r>
                  <a:rPr lang="en-US" dirty="0" smtClean="0"/>
                  <a:t>Feedback to correct absolute position needs to come from instrument</a:t>
                </a:r>
              </a:p>
            </p:txBody>
          </p:sp>
          <p:cxnSp>
            <p:nvCxnSpPr>
              <p:cNvPr id="73" name="Curved Connector 72"/>
              <p:cNvCxnSpPr>
                <a:stCxn id="72" idx="0"/>
                <a:endCxn id="114" idx="1"/>
              </p:cNvCxnSpPr>
              <p:nvPr/>
            </p:nvCxnSpPr>
            <p:spPr>
              <a:xfrm rot="16200000" flipV="1">
                <a:off x="253378" y="4854576"/>
                <a:ext cx="2156524" cy="72008"/>
              </a:xfrm>
              <a:prstGeom prst="curvedConnector4">
                <a:avLst>
                  <a:gd name="adj1" fmla="val 9214"/>
                  <a:gd name="adj2" fmla="val 1367465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/>
          <p:cNvGrpSpPr/>
          <p:nvPr/>
        </p:nvGrpSpPr>
        <p:grpSpPr>
          <a:xfrm>
            <a:off x="136469" y="2180697"/>
            <a:ext cx="5775489" cy="726245"/>
            <a:chOff x="140557" y="2180697"/>
            <a:chExt cx="5775489" cy="726245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5655822" y="2507196"/>
              <a:ext cx="0" cy="3997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 flipH="1" flipV="1">
              <a:off x="5455949" y="2707069"/>
              <a:ext cx="0" cy="3997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638206" y="2384884"/>
              <a:ext cx="198022" cy="21093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/>
                <a:t>Z</a:t>
              </a:r>
              <a:endParaRPr lang="nl-NL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66066" y="2696008"/>
              <a:ext cx="198022" cy="21093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 smtClean="0"/>
                <a:t>X</a:t>
              </a:r>
              <a:endParaRPr lang="nl-NL" sz="12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491953" y="2180697"/>
              <a:ext cx="424093" cy="21093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 smtClean="0"/>
                <a:t>BPCS</a:t>
              </a:r>
              <a:endParaRPr lang="nl-NL" sz="12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0557" y="2507629"/>
              <a:ext cx="568109" cy="21093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US" sz="1200" dirty="0" smtClean="0"/>
                <a:t>TNBA = Theoretical Neutron Beam Axis</a:t>
              </a:r>
              <a:endParaRPr lang="nl-NL" sz="1200" dirty="0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2555776" y="6129300"/>
            <a:ext cx="6588224" cy="728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building base slab</a:t>
            </a:r>
            <a:endParaRPr lang="nl-NL" dirty="0"/>
          </a:p>
        </p:txBody>
      </p:sp>
      <p:grpSp>
        <p:nvGrpSpPr>
          <p:cNvPr id="66" name="Group 65"/>
          <p:cNvGrpSpPr/>
          <p:nvPr/>
        </p:nvGrpSpPr>
        <p:grpSpPr>
          <a:xfrm>
            <a:off x="5940152" y="3537012"/>
            <a:ext cx="3118721" cy="1496880"/>
            <a:chOff x="5940152" y="3537012"/>
            <a:chExt cx="3118721" cy="1496880"/>
          </a:xfrm>
        </p:grpSpPr>
        <p:sp>
          <p:nvSpPr>
            <p:cNvPr id="40" name="Rectangle 39"/>
            <p:cNvSpPr/>
            <p:nvPr/>
          </p:nvSpPr>
          <p:spPr>
            <a:xfrm>
              <a:off x="5940152" y="3537012"/>
              <a:ext cx="2484276" cy="2160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Baseplate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39989" y="4074211"/>
              <a:ext cx="2518884" cy="95968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en-US" dirty="0" smtClean="0"/>
                <a:t>Flat and level on topside within ± 0.2 after alignment. Grouting fill keeps shape under loading.</a:t>
              </a:r>
            </a:p>
            <a:p>
              <a:r>
                <a:rPr lang="en-US" dirty="0" smtClean="0"/>
                <a:t>TCS Z value derived from central ‘vessel support (not shown)</a:t>
              </a:r>
              <a:endParaRPr lang="nl-NL" dirty="0"/>
            </a:p>
          </p:txBody>
        </p:sp>
        <p:cxnSp>
          <p:nvCxnSpPr>
            <p:cNvPr id="48" name="Curved Connector 47"/>
            <p:cNvCxnSpPr>
              <a:stCxn id="36" idx="0"/>
            </p:cNvCxnSpPr>
            <p:nvPr/>
          </p:nvCxnSpPr>
          <p:spPr>
            <a:xfrm rot="5400000" flipH="1" flipV="1">
              <a:off x="7631934" y="3812522"/>
              <a:ext cx="429187" cy="94193"/>
            </a:xfrm>
            <a:prstGeom prst="curvedConnector3">
              <a:avLst>
                <a:gd name="adj1" fmla="val 30026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0" y="290694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77305" y="1687452"/>
            <a:ext cx="1935435" cy="4140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Values w.r.t. TCS (absolute) if not otherwise noted</a:t>
            </a:r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2955922" y="1031308"/>
            <a:ext cx="5785244" cy="5001814"/>
            <a:chOff x="2955922" y="1031308"/>
            <a:chExt cx="5785244" cy="5001814"/>
          </a:xfrm>
        </p:grpSpPr>
        <p:sp>
          <p:nvSpPr>
            <p:cNvPr id="5" name="Rectangle 4"/>
            <p:cNvSpPr/>
            <p:nvPr/>
          </p:nvSpPr>
          <p:spPr>
            <a:xfrm>
              <a:off x="5881256" y="2600908"/>
              <a:ext cx="2859910" cy="6120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             NBPI               </a:t>
              </a:r>
            </a:p>
            <a:p>
              <a:pPr algn="ctr"/>
              <a:endParaRPr lang="nl-NL" dirty="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5881256" y="2707069"/>
              <a:ext cx="2859910" cy="231308"/>
              <a:chOff x="1043607" y="1624922"/>
              <a:chExt cx="3024337" cy="809136"/>
            </a:xfrm>
            <a:solidFill>
              <a:schemeClr val="bg2">
                <a:lumMod val="75000"/>
              </a:schemeClr>
            </a:solidFill>
          </p:grpSpPr>
          <p:sp>
            <p:nvSpPr>
              <p:cNvPr id="80" name="Rectangle 79"/>
              <p:cNvSpPr/>
              <p:nvPr/>
            </p:nvSpPr>
            <p:spPr>
              <a:xfrm>
                <a:off x="2555776" y="1772816"/>
                <a:ext cx="1512168" cy="513348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043607" y="1624922"/>
                <a:ext cx="1512168" cy="809136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NBOA</a:t>
                </a:r>
                <a:endParaRPr lang="nl-NL" sz="1400" dirty="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588633" y="3032956"/>
              <a:ext cx="1423118" cy="3000166"/>
              <a:chOff x="6076924" y="1338588"/>
              <a:chExt cx="1423118" cy="3000166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6076924" y="4117736"/>
                <a:ext cx="1423118" cy="22101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>
                <a:defPPr>
                  <a:defRPr lang="sv-SE"/>
                </a:defPPr>
                <a:lvl1pPr algn="ctr">
                  <a:defRPr sz="1200"/>
                </a:lvl1pPr>
              </a:lstStyle>
              <a:p>
                <a:r>
                  <a:rPr lang="en-US" dirty="0" smtClean="0"/>
                  <a:t>NBPI shape ±1mm</a:t>
                </a:r>
                <a:endParaRPr lang="nl-NL" dirty="0"/>
              </a:p>
            </p:txBody>
          </p:sp>
          <p:cxnSp>
            <p:nvCxnSpPr>
              <p:cNvPr id="87" name="Curved Connector 86"/>
              <p:cNvCxnSpPr>
                <a:stCxn id="86" idx="0"/>
              </p:cNvCxnSpPr>
              <p:nvPr/>
            </p:nvCxnSpPr>
            <p:spPr>
              <a:xfrm rot="16200000" flipV="1">
                <a:off x="5273404" y="2602657"/>
                <a:ext cx="2779148" cy="25101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2955922" y="1031308"/>
              <a:ext cx="1152128" cy="59034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en-US" dirty="0" smtClean="0"/>
                <a:t>NBOA aligned w.r.t. NBPI mounts ±0.05mm</a:t>
              </a:r>
              <a:endParaRPr lang="nl-NL" dirty="0"/>
            </a:p>
          </p:txBody>
        </p:sp>
        <p:cxnSp>
          <p:nvCxnSpPr>
            <p:cNvPr id="91" name="Curved Connector 90"/>
            <p:cNvCxnSpPr>
              <a:stCxn id="90" idx="2"/>
            </p:cNvCxnSpPr>
            <p:nvPr/>
          </p:nvCxnSpPr>
          <p:spPr>
            <a:xfrm rot="16200000" flipH="1">
              <a:off x="4200676" y="952967"/>
              <a:ext cx="1179818" cy="2517198"/>
            </a:xfrm>
            <a:prstGeom prst="curvedConnector2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300192" y="1326483"/>
            <a:ext cx="2440974" cy="1899637"/>
            <a:chOff x="6300192" y="1326483"/>
            <a:chExt cx="2440974" cy="1899637"/>
          </a:xfrm>
        </p:grpSpPr>
        <p:sp>
          <p:nvSpPr>
            <p:cNvPr id="33" name="TextBox 32"/>
            <p:cNvSpPr txBox="1"/>
            <p:nvPr/>
          </p:nvSpPr>
          <p:spPr>
            <a:xfrm>
              <a:off x="6595522" y="1326483"/>
              <a:ext cx="2145644" cy="77501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en-US" dirty="0" smtClean="0"/>
                <a:t>NBPI mounts aligned per direction </a:t>
              </a:r>
              <a:r>
                <a:rPr lang="en-US" dirty="0"/>
                <a:t>with ± </a:t>
              </a:r>
              <a:r>
                <a:rPr lang="en-US" dirty="0" smtClean="0"/>
                <a:t>0.05mm</a:t>
              </a:r>
            </a:p>
            <a:p>
              <a:r>
                <a:rPr lang="en-US" dirty="0" smtClean="0"/>
                <a:t>After all ports are done, TCS X&amp;Y are defined</a:t>
              </a:r>
              <a:endParaRPr lang="nl-NL" dirty="0"/>
            </a:p>
          </p:txBody>
        </p:sp>
        <p:cxnSp>
          <p:nvCxnSpPr>
            <p:cNvPr id="56" name="Curved Connector 55"/>
            <p:cNvCxnSpPr>
              <a:stCxn id="33" idx="2"/>
              <a:endCxn id="46" idx="0"/>
            </p:cNvCxnSpPr>
            <p:nvPr/>
          </p:nvCxnSpPr>
          <p:spPr>
            <a:xfrm rot="16200000" flipH="1">
              <a:off x="7342743" y="2427099"/>
              <a:ext cx="1101762" cy="45056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33" idx="2"/>
              <a:endCxn id="54" idx="3"/>
            </p:cNvCxnSpPr>
            <p:nvPr/>
          </p:nvCxnSpPr>
          <p:spPr>
            <a:xfrm rot="5400000">
              <a:off x="6421957" y="1979733"/>
              <a:ext cx="1124622" cy="1368152"/>
            </a:xfrm>
            <a:prstGeom prst="curvedConnector2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416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ata\HiT\Projects\ESS 2017\NBEX\work\2017-02-06_NBPI new mount is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" t="8895" r="1279" b="9597"/>
          <a:stretch/>
        </p:blipFill>
        <p:spPr bwMode="auto">
          <a:xfrm>
            <a:off x="439018" y="3445177"/>
            <a:ext cx="8586984" cy="341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ata\HiT\Projects\ESS 2017\NBEX\work\2017-02-06_NBPI new mount top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44679" r="1102" b="16915"/>
          <a:stretch/>
        </p:blipFill>
        <p:spPr bwMode="auto">
          <a:xfrm>
            <a:off x="575556" y="1728203"/>
            <a:ext cx="8450446" cy="159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Alignment system for NBPI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7519965" y="3150003"/>
            <a:ext cx="1012475" cy="59034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/>
            </a:lvl1pPr>
          </a:lstStyle>
          <a:p>
            <a:r>
              <a:rPr lang="sv-SE" dirty="0"/>
              <a:t>Alignment </a:t>
            </a:r>
            <a:endParaRPr lang="sv-SE" dirty="0" smtClean="0"/>
          </a:p>
          <a:p>
            <a:pPr algn="l"/>
            <a:r>
              <a:rPr lang="sv-SE" dirty="0" smtClean="0"/>
              <a:t> Y </a:t>
            </a:r>
            <a:r>
              <a:rPr lang="sv-SE" dirty="0"/>
              <a:t>(side)</a:t>
            </a:r>
          </a:p>
          <a:p>
            <a:pPr algn="l"/>
            <a:r>
              <a:rPr lang="sv-SE" dirty="0" smtClean="0"/>
              <a:t> Z </a:t>
            </a:r>
            <a:r>
              <a:rPr lang="sv-SE" dirty="0"/>
              <a:t>(one foot)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3652" y="3345074"/>
            <a:ext cx="792088" cy="40568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/>
            </a:lvl1pPr>
          </a:lstStyle>
          <a:p>
            <a:r>
              <a:rPr lang="sv-SE" dirty="0"/>
              <a:t>Alignment </a:t>
            </a:r>
            <a:endParaRPr lang="sv-SE" dirty="0" smtClean="0"/>
          </a:p>
          <a:p>
            <a:pPr algn="l"/>
            <a:r>
              <a:rPr lang="sv-SE" dirty="0"/>
              <a:t> </a:t>
            </a:r>
            <a:r>
              <a:rPr lang="sv-SE" dirty="0" smtClean="0"/>
              <a:t>Z</a:t>
            </a:r>
            <a:r>
              <a:rPr lang="sv-SE" dirty="0"/>
              <a:t>, two feet</a:t>
            </a:r>
          </a:p>
        </p:txBody>
      </p:sp>
      <p:cxnSp>
        <p:nvCxnSpPr>
          <p:cNvPr id="11" name="Straight Arrow Connector 10"/>
          <p:cNvCxnSpPr>
            <a:stCxn id="18" idx="0"/>
          </p:cNvCxnSpPr>
          <p:nvPr/>
        </p:nvCxnSpPr>
        <p:spPr>
          <a:xfrm flipV="1">
            <a:off x="1219696" y="2807495"/>
            <a:ext cx="544810" cy="53757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0"/>
          </p:cNvCxnSpPr>
          <p:nvPr/>
        </p:nvCxnSpPr>
        <p:spPr>
          <a:xfrm flipV="1">
            <a:off x="1219696" y="2114551"/>
            <a:ext cx="544810" cy="123052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48896" y="3345074"/>
            <a:ext cx="846940" cy="59034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/>
            </a:lvl1pPr>
          </a:lstStyle>
          <a:p>
            <a:r>
              <a:rPr lang="sv-SE" dirty="0"/>
              <a:t>Alignment </a:t>
            </a:r>
            <a:endParaRPr lang="sv-SE" dirty="0" smtClean="0"/>
          </a:p>
          <a:p>
            <a:pPr algn="l"/>
            <a:r>
              <a:rPr lang="sv-SE" dirty="0" smtClean="0"/>
              <a:t> Y </a:t>
            </a:r>
            <a:r>
              <a:rPr lang="sv-SE" dirty="0"/>
              <a:t>(side</a:t>
            </a:r>
            <a:r>
              <a:rPr lang="sv-SE" dirty="0" smtClean="0"/>
              <a:t>)</a:t>
            </a:r>
          </a:p>
          <a:p>
            <a:pPr algn="l"/>
            <a:r>
              <a:rPr lang="sv-SE" dirty="0" smtClean="0"/>
              <a:t> X </a:t>
            </a:r>
            <a:r>
              <a:rPr lang="sv-SE" dirty="0"/>
              <a:t>(end-stop)</a:t>
            </a:r>
          </a:p>
        </p:txBody>
      </p:sp>
      <p:cxnSp>
        <p:nvCxnSpPr>
          <p:cNvPr id="17" name="Straight Arrow Connector 16"/>
          <p:cNvCxnSpPr>
            <a:stCxn id="25" idx="0"/>
          </p:cNvCxnSpPr>
          <p:nvPr/>
        </p:nvCxnSpPr>
        <p:spPr>
          <a:xfrm flipH="1" flipV="1">
            <a:off x="2045494" y="2465440"/>
            <a:ext cx="626872" cy="87963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5" idx="2"/>
          </p:cNvCxnSpPr>
          <p:nvPr/>
        </p:nvCxnSpPr>
        <p:spPr>
          <a:xfrm flipH="1">
            <a:off x="1795464" y="3935423"/>
            <a:ext cx="876902" cy="169147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2"/>
          </p:cNvCxnSpPr>
          <p:nvPr/>
        </p:nvCxnSpPr>
        <p:spPr>
          <a:xfrm>
            <a:off x="1219696" y="3750757"/>
            <a:ext cx="544810" cy="169516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19872" y="4800173"/>
            <a:ext cx="468052" cy="40568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/>
            </a:lvl1pPr>
          </a:lstStyle>
          <a:p>
            <a:r>
              <a:rPr lang="sv-SE" dirty="0" smtClean="0"/>
              <a:t>NBPI</a:t>
            </a:r>
          </a:p>
          <a:p>
            <a:r>
              <a:rPr lang="sv-SE" dirty="0" smtClean="0"/>
              <a:t>CoG</a:t>
            </a:r>
            <a:endParaRPr lang="sv-SE" dirty="0"/>
          </a:p>
        </p:txBody>
      </p:sp>
      <p:cxnSp>
        <p:nvCxnSpPr>
          <p:cNvPr id="34" name="Straight Arrow Connector 33"/>
          <p:cNvCxnSpPr>
            <a:stCxn id="32" idx="2"/>
          </p:cNvCxnSpPr>
          <p:nvPr/>
        </p:nvCxnSpPr>
        <p:spPr>
          <a:xfrm>
            <a:off x="3653898" y="5205856"/>
            <a:ext cx="816502" cy="38338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" idx="2"/>
          </p:cNvCxnSpPr>
          <p:nvPr/>
        </p:nvCxnSpPr>
        <p:spPr>
          <a:xfrm>
            <a:off x="1219696" y="3750757"/>
            <a:ext cx="418604" cy="202139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77122" y="3234565"/>
            <a:ext cx="1079053" cy="40568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/>
            </a:lvl1pPr>
          </a:lstStyle>
          <a:p>
            <a:r>
              <a:rPr lang="sv-SE" dirty="0" smtClean="0"/>
              <a:t>Guide rails</a:t>
            </a:r>
          </a:p>
          <a:p>
            <a:r>
              <a:rPr lang="sv-SE" dirty="0" smtClean="0"/>
              <a:t>(no alignment)</a:t>
            </a:r>
            <a:endParaRPr lang="sv-SE" dirty="0"/>
          </a:p>
        </p:txBody>
      </p:sp>
      <p:cxnSp>
        <p:nvCxnSpPr>
          <p:cNvPr id="38" name="Straight Arrow Connector 37"/>
          <p:cNvCxnSpPr>
            <a:stCxn id="46" idx="0"/>
          </p:cNvCxnSpPr>
          <p:nvPr/>
        </p:nvCxnSpPr>
        <p:spPr>
          <a:xfrm flipH="1" flipV="1">
            <a:off x="4680012" y="2276873"/>
            <a:ext cx="936637" cy="95769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flipV="1">
            <a:off x="8026203" y="2521702"/>
            <a:ext cx="426096" cy="62830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0"/>
          </p:cNvCxnSpPr>
          <p:nvPr/>
        </p:nvCxnSpPr>
        <p:spPr>
          <a:xfrm flipV="1">
            <a:off x="8026203" y="2465438"/>
            <a:ext cx="583760" cy="68456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8415" y="1589703"/>
            <a:ext cx="652819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>
              <a:defRPr sz="12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sv-SE" dirty="0">
                <a:solidFill>
                  <a:schemeClr val="tx1"/>
                </a:solidFill>
              </a:rPr>
              <a:t>All Final Alignment units (blue) to be adjusted and assembled after Port Block installed in Monolith.</a:t>
            </a:r>
          </a:p>
        </p:txBody>
      </p:sp>
      <p:cxnSp>
        <p:nvCxnSpPr>
          <p:cNvPr id="39" name="Straight Arrow Connector 38"/>
          <p:cNvCxnSpPr>
            <a:stCxn id="25" idx="0"/>
          </p:cNvCxnSpPr>
          <p:nvPr/>
        </p:nvCxnSpPr>
        <p:spPr>
          <a:xfrm flipH="1" flipV="1">
            <a:off x="1881188" y="2524375"/>
            <a:ext cx="791178" cy="82069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" idx="2"/>
          </p:cNvCxnSpPr>
          <p:nvPr/>
        </p:nvCxnSpPr>
        <p:spPr>
          <a:xfrm flipH="1">
            <a:off x="6984268" y="3740352"/>
            <a:ext cx="1041935" cy="256896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6" idx="0"/>
          </p:cNvCxnSpPr>
          <p:nvPr/>
        </p:nvCxnSpPr>
        <p:spPr>
          <a:xfrm flipH="1" flipV="1">
            <a:off x="4680546" y="2700339"/>
            <a:ext cx="936103" cy="53422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99152" y="2254504"/>
            <a:ext cx="605173" cy="702322"/>
            <a:chOff x="5053030" y="2696008"/>
            <a:chExt cx="605173" cy="70232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5655822" y="2906942"/>
              <a:ext cx="0" cy="37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 flipV="1">
              <a:off x="5455949" y="2707069"/>
              <a:ext cx="0" cy="3997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460181" y="3187396"/>
              <a:ext cx="198022" cy="21093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 smtClean="0"/>
                <a:t>Y</a:t>
              </a:r>
              <a:endParaRPr lang="nl-NL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66066" y="2696008"/>
              <a:ext cx="198022" cy="21093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 smtClean="0"/>
                <a:t>X</a:t>
              </a:r>
              <a:endParaRPr lang="nl-NL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53030" y="3094873"/>
              <a:ext cx="424093" cy="21093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 smtClean="0"/>
                <a:t>BPCS</a:t>
              </a:r>
              <a:endParaRPr lang="nl-NL" sz="12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008" y="4120654"/>
            <a:ext cx="807584" cy="964605"/>
            <a:chOff x="4850619" y="2367396"/>
            <a:chExt cx="807584" cy="964605"/>
          </a:xfrm>
        </p:grpSpPr>
        <p:cxnSp>
          <p:nvCxnSpPr>
            <p:cNvPr id="40" name="Straight Arrow Connector 39"/>
            <p:cNvCxnSpPr/>
            <p:nvPr/>
          </p:nvCxnSpPr>
          <p:spPr>
            <a:xfrm flipH="1">
              <a:off x="5508705" y="2906942"/>
              <a:ext cx="147117" cy="3195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5281856" y="2845080"/>
              <a:ext cx="373966" cy="618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322588" y="3045094"/>
              <a:ext cx="198022" cy="21093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 smtClean="0"/>
                <a:t>Y</a:t>
              </a:r>
              <a:endParaRPr lang="nl-NL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92865" y="2693477"/>
              <a:ext cx="198022" cy="21093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 smtClean="0"/>
                <a:t>X</a:t>
              </a:r>
              <a:endParaRPr lang="nl-NL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50619" y="3121067"/>
              <a:ext cx="424093" cy="21093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 smtClean="0"/>
                <a:t>BPCS</a:t>
              </a:r>
              <a:endParaRPr lang="nl-NL" sz="12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 flipV="1">
              <a:off x="5655822" y="2504417"/>
              <a:ext cx="2381" cy="4025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455949" y="2367396"/>
              <a:ext cx="198022" cy="21093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 smtClean="0"/>
                <a:t>Z</a:t>
              </a:r>
              <a:endParaRPr lang="nl-NL" sz="1200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899592" y="6037522"/>
            <a:ext cx="1569989" cy="2717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>
              <a:defRPr sz="12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sv-SE" dirty="0" smtClean="0">
                <a:solidFill>
                  <a:schemeClr val="tx1"/>
                </a:solidFill>
              </a:rPr>
              <a:t>Full kinematic mount</a:t>
            </a:r>
          </a:p>
        </p:txBody>
      </p:sp>
    </p:spTree>
    <p:extLst>
      <p:ext uri="{BB962C8B-B14F-4D97-AF65-F5344CB8AC3E}">
        <p14:creationId xmlns:p14="http://schemas.microsoft.com/office/powerpoint/2010/main" val="29167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ata\HiT\Projects\ESS 2017\NBEX\work\NBW\2017-02-06_NBPI with NBW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0" r="38789"/>
          <a:stretch/>
        </p:blipFill>
        <p:spPr bwMode="auto">
          <a:xfrm>
            <a:off x="6331403" y="1484784"/>
            <a:ext cx="2812597" cy="51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NBW: one-piece Al6061T6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grpSp>
        <p:nvGrpSpPr>
          <p:cNvPr id="52" name="Group 51"/>
          <p:cNvGrpSpPr/>
          <p:nvPr/>
        </p:nvGrpSpPr>
        <p:grpSpPr>
          <a:xfrm>
            <a:off x="3041831" y="1486305"/>
            <a:ext cx="6102169" cy="5335460"/>
            <a:chOff x="3041831" y="1486305"/>
            <a:chExt cx="6102169" cy="5335460"/>
          </a:xfrm>
        </p:grpSpPr>
        <p:pic>
          <p:nvPicPr>
            <p:cNvPr id="3078" name="Picture 6" descr="C:\data\HiT\Projects\ESS 2017\NBEX\work\NBW\2017-02-06_NBPI back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0" r="38789"/>
            <a:stretch/>
          </p:blipFill>
          <p:spPr bwMode="auto">
            <a:xfrm>
              <a:off x="6331802" y="1486305"/>
              <a:ext cx="2812198" cy="5186868"/>
            </a:xfrm>
            <a:prstGeom prst="rect">
              <a:avLst/>
            </a:prstGeom>
            <a:ln w="19050">
              <a:noFill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:\data\HiT\Projects\ESS 2017\NBEX\work\NBW\02-02-2017_NBW_back_is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5" r="36814"/>
            <a:stretch/>
          </p:blipFill>
          <p:spPr bwMode="auto">
            <a:xfrm flipH="1">
              <a:off x="4122812" y="1670941"/>
              <a:ext cx="2303704" cy="4784385"/>
            </a:xfrm>
            <a:prstGeom prst="rect">
              <a:avLst/>
            </a:prstGeom>
            <a:ln w="19050">
              <a:noFill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50"/>
            <p:cNvGrpSpPr/>
            <p:nvPr/>
          </p:nvGrpSpPr>
          <p:grpSpPr>
            <a:xfrm>
              <a:off x="3041831" y="1496585"/>
              <a:ext cx="4136912" cy="5325180"/>
              <a:chOff x="3041831" y="1496585"/>
              <a:chExt cx="4136912" cy="532518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041831" y="1496585"/>
                <a:ext cx="4136912" cy="5325180"/>
                <a:chOff x="2969823" y="1487804"/>
                <a:chExt cx="4136912" cy="5325180"/>
              </a:xfrm>
            </p:grpSpPr>
            <p:cxnSp>
              <p:nvCxnSpPr>
                <p:cNvPr id="11" name="Straight Arrow Connector 10"/>
                <p:cNvCxnSpPr>
                  <a:stCxn id="12" idx="2"/>
                </p:cNvCxnSpPr>
                <p:nvPr/>
              </p:nvCxnSpPr>
              <p:spPr>
                <a:xfrm>
                  <a:off x="4553998" y="1708822"/>
                  <a:ext cx="612068" cy="703285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arrow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4139952" y="1487804"/>
                  <a:ext cx="828092" cy="221018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18000" tIns="18000" rIns="18000" bIns="18000" rtlCol="0" anchor="ctr" anchorCtr="0">
                  <a:spAutoFit/>
                </a:bodyPr>
                <a:lstStyle>
                  <a:defPPr>
                    <a:defRPr lang="sv-SE"/>
                  </a:defPPr>
                  <a:lvl1pPr algn="ctr">
                    <a:defRPr sz="1200"/>
                  </a:lvl1pPr>
                </a:lstStyle>
                <a:p>
                  <a:r>
                    <a:rPr lang="sv-SE" dirty="0"/>
                    <a:t>NBW area</a:t>
                  </a:r>
                  <a:endParaRPr lang="en-GB" dirty="0"/>
                </a:p>
              </p:txBody>
            </p:sp>
            <p:cxnSp>
              <p:nvCxnSpPr>
                <p:cNvPr id="37" name="Straight Arrow Connector 36"/>
                <p:cNvCxnSpPr>
                  <a:stCxn id="38" idx="2"/>
                </p:cNvCxnSpPr>
                <p:nvPr/>
              </p:nvCxnSpPr>
              <p:spPr>
                <a:xfrm flipH="1">
                  <a:off x="5688124" y="1708822"/>
                  <a:ext cx="225025" cy="31985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arrow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5166066" y="1487804"/>
                  <a:ext cx="1494166" cy="221018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18000" tIns="18000" rIns="18000" bIns="18000" rtlCol="0" anchor="ctr" anchorCtr="0">
                  <a:spAutoFit/>
                </a:bodyPr>
                <a:lstStyle>
                  <a:defPPr>
                    <a:defRPr lang="sv-SE"/>
                  </a:defPPr>
                  <a:lvl1pPr algn="ctr">
                    <a:defRPr sz="1200"/>
                  </a:lvl1pPr>
                </a:lstStyle>
                <a:p>
                  <a:r>
                    <a:rPr lang="sv-SE" dirty="0"/>
                    <a:t>Vacuum sealing edge</a:t>
                  </a:r>
                  <a:endParaRPr lang="en-GB" dirty="0"/>
                </a:p>
              </p:txBody>
            </p:sp>
            <p:sp>
              <p:nvSpPr>
                <p:cNvPr id="9" name="Curved Up Arrow 8"/>
                <p:cNvSpPr/>
                <p:nvPr/>
              </p:nvSpPr>
              <p:spPr>
                <a:xfrm flipH="1">
                  <a:off x="5180521" y="6343231"/>
                  <a:ext cx="1926214" cy="342038"/>
                </a:xfrm>
                <a:prstGeom prst="curved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Parallelogram 4"/>
                <p:cNvSpPr/>
                <p:nvPr/>
              </p:nvSpPr>
              <p:spPr>
                <a:xfrm rot="5400000" flipH="1">
                  <a:off x="3816742" y="2672554"/>
                  <a:ext cx="2789198" cy="1533191"/>
                </a:xfrm>
                <a:custGeom>
                  <a:avLst/>
                  <a:gdLst>
                    <a:gd name="connsiteX0" fmla="*/ 0 w 2700300"/>
                    <a:gd name="connsiteY0" fmla="*/ 1260140 h 1260140"/>
                    <a:gd name="connsiteX1" fmla="*/ 29840 w 2700300"/>
                    <a:gd name="connsiteY1" fmla="*/ 0 h 1260140"/>
                    <a:gd name="connsiteX2" fmla="*/ 2700300 w 2700300"/>
                    <a:gd name="connsiteY2" fmla="*/ 0 h 1260140"/>
                    <a:gd name="connsiteX3" fmla="*/ 2670460 w 2700300"/>
                    <a:gd name="connsiteY3" fmla="*/ 1260140 h 1260140"/>
                    <a:gd name="connsiteX4" fmla="*/ 0 w 2700300"/>
                    <a:gd name="connsiteY4" fmla="*/ 1260140 h 1260140"/>
                    <a:gd name="connsiteX0" fmla="*/ 0 w 2700300"/>
                    <a:gd name="connsiteY0" fmla="*/ 1260140 h 1260140"/>
                    <a:gd name="connsiteX1" fmla="*/ 525140 w 2700300"/>
                    <a:gd name="connsiteY1" fmla="*/ 76200 h 1260140"/>
                    <a:gd name="connsiteX2" fmla="*/ 2700300 w 2700300"/>
                    <a:gd name="connsiteY2" fmla="*/ 0 h 1260140"/>
                    <a:gd name="connsiteX3" fmla="*/ 2670460 w 2700300"/>
                    <a:gd name="connsiteY3" fmla="*/ 1260140 h 1260140"/>
                    <a:gd name="connsiteX4" fmla="*/ 0 w 2700300"/>
                    <a:gd name="connsiteY4" fmla="*/ 1260140 h 1260140"/>
                    <a:gd name="connsiteX0" fmla="*/ 0 w 2519325"/>
                    <a:gd name="connsiteY0" fmla="*/ 1202990 h 1260140"/>
                    <a:gd name="connsiteX1" fmla="*/ 344165 w 2519325"/>
                    <a:gd name="connsiteY1" fmla="*/ 76200 h 1260140"/>
                    <a:gd name="connsiteX2" fmla="*/ 2519325 w 2519325"/>
                    <a:gd name="connsiteY2" fmla="*/ 0 h 1260140"/>
                    <a:gd name="connsiteX3" fmla="*/ 2489485 w 2519325"/>
                    <a:gd name="connsiteY3" fmla="*/ 1260140 h 1260140"/>
                    <a:gd name="connsiteX4" fmla="*/ 0 w 2519325"/>
                    <a:gd name="connsiteY4" fmla="*/ 1202990 h 1260140"/>
                    <a:gd name="connsiteX0" fmla="*/ 0 w 2500275"/>
                    <a:gd name="connsiteY0" fmla="*/ 1231565 h 1260140"/>
                    <a:gd name="connsiteX1" fmla="*/ 325115 w 2500275"/>
                    <a:gd name="connsiteY1" fmla="*/ 76200 h 1260140"/>
                    <a:gd name="connsiteX2" fmla="*/ 2500275 w 2500275"/>
                    <a:gd name="connsiteY2" fmla="*/ 0 h 1260140"/>
                    <a:gd name="connsiteX3" fmla="*/ 2470435 w 2500275"/>
                    <a:gd name="connsiteY3" fmla="*/ 1260140 h 1260140"/>
                    <a:gd name="connsiteX4" fmla="*/ 0 w 2500275"/>
                    <a:gd name="connsiteY4" fmla="*/ 1231565 h 1260140"/>
                    <a:gd name="connsiteX0" fmla="*/ 0 w 2500275"/>
                    <a:gd name="connsiteY0" fmla="*/ 1231565 h 1260140"/>
                    <a:gd name="connsiteX1" fmla="*/ 353690 w 2500275"/>
                    <a:gd name="connsiteY1" fmla="*/ 85725 h 1260140"/>
                    <a:gd name="connsiteX2" fmla="*/ 2500275 w 2500275"/>
                    <a:gd name="connsiteY2" fmla="*/ 0 h 1260140"/>
                    <a:gd name="connsiteX3" fmla="*/ 2470435 w 2500275"/>
                    <a:gd name="connsiteY3" fmla="*/ 1260140 h 1260140"/>
                    <a:gd name="connsiteX4" fmla="*/ 0 w 2500275"/>
                    <a:gd name="connsiteY4" fmla="*/ 1231565 h 1260140"/>
                    <a:gd name="connsiteX0" fmla="*/ 0 w 2643149"/>
                    <a:gd name="connsiteY0" fmla="*/ 1212515 h 1241090"/>
                    <a:gd name="connsiteX1" fmla="*/ 353690 w 2643149"/>
                    <a:gd name="connsiteY1" fmla="*/ 66675 h 1241090"/>
                    <a:gd name="connsiteX2" fmla="*/ 2643149 w 2643149"/>
                    <a:gd name="connsiteY2" fmla="*/ 0 h 1241090"/>
                    <a:gd name="connsiteX3" fmla="*/ 2470435 w 2643149"/>
                    <a:gd name="connsiteY3" fmla="*/ 1241090 h 1241090"/>
                    <a:gd name="connsiteX4" fmla="*/ 0 w 2643149"/>
                    <a:gd name="connsiteY4" fmla="*/ 1212515 h 1241090"/>
                    <a:gd name="connsiteX0" fmla="*/ 0 w 2643149"/>
                    <a:gd name="connsiteY0" fmla="*/ 1212515 h 1212515"/>
                    <a:gd name="connsiteX1" fmla="*/ 353690 w 2643149"/>
                    <a:gd name="connsiteY1" fmla="*/ 66675 h 1212515"/>
                    <a:gd name="connsiteX2" fmla="*/ 2643149 w 2643149"/>
                    <a:gd name="connsiteY2" fmla="*/ 0 h 1212515"/>
                    <a:gd name="connsiteX3" fmla="*/ 2241834 w 2643149"/>
                    <a:gd name="connsiteY3" fmla="*/ 1212515 h 1212515"/>
                    <a:gd name="connsiteX4" fmla="*/ 0 w 2643149"/>
                    <a:gd name="connsiteY4" fmla="*/ 1212515 h 1212515"/>
                    <a:gd name="connsiteX0" fmla="*/ 0 w 2585999"/>
                    <a:gd name="connsiteY0" fmla="*/ 1145840 h 1145840"/>
                    <a:gd name="connsiteX1" fmla="*/ 353690 w 2585999"/>
                    <a:gd name="connsiteY1" fmla="*/ 0 h 1145840"/>
                    <a:gd name="connsiteX2" fmla="*/ 2585999 w 2585999"/>
                    <a:gd name="connsiteY2" fmla="*/ 19050 h 1145840"/>
                    <a:gd name="connsiteX3" fmla="*/ 2241834 w 2585999"/>
                    <a:gd name="connsiteY3" fmla="*/ 1145840 h 1145840"/>
                    <a:gd name="connsiteX4" fmla="*/ 0 w 2585999"/>
                    <a:gd name="connsiteY4" fmla="*/ 1145840 h 1145840"/>
                    <a:gd name="connsiteX0" fmla="*/ 0 w 2585998"/>
                    <a:gd name="connsiteY0" fmla="*/ 1174416 h 1174416"/>
                    <a:gd name="connsiteX1" fmla="*/ 353690 w 2585998"/>
                    <a:gd name="connsiteY1" fmla="*/ 28576 h 1174416"/>
                    <a:gd name="connsiteX2" fmla="*/ 2585998 w 2585998"/>
                    <a:gd name="connsiteY2" fmla="*/ 0 h 1174416"/>
                    <a:gd name="connsiteX3" fmla="*/ 2241834 w 2585998"/>
                    <a:gd name="connsiteY3" fmla="*/ 1174416 h 1174416"/>
                    <a:gd name="connsiteX4" fmla="*/ 0 w 2585998"/>
                    <a:gd name="connsiteY4" fmla="*/ 1174416 h 1174416"/>
                    <a:gd name="connsiteX0" fmla="*/ 0 w 2605048"/>
                    <a:gd name="connsiteY0" fmla="*/ 1145840 h 1145840"/>
                    <a:gd name="connsiteX1" fmla="*/ 353690 w 2605048"/>
                    <a:gd name="connsiteY1" fmla="*/ 0 h 1145840"/>
                    <a:gd name="connsiteX2" fmla="*/ 2605048 w 2605048"/>
                    <a:gd name="connsiteY2" fmla="*/ 9524 h 1145840"/>
                    <a:gd name="connsiteX3" fmla="*/ 2241834 w 2605048"/>
                    <a:gd name="connsiteY3" fmla="*/ 1145840 h 1145840"/>
                    <a:gd name="connsiteX4" fmla="*/ 0 w 2605048"/>
                    <a:gd name="connsiteY4" fmla="*/ 1145840 h 1145840"/>
                    <a:gd name="connsiteX0" fmla="*/ 0 w 2605048"/>
                    <a:gd name="connsiteY0" fmla="*/ 1145840 h 1555415"/>
                    <a:gd name="connsiteX1" fmla="*/ 353690 w 2605048"/>
                    <a:gd name="connsiteY1" fmla="*/ 0 h 1555415"/>
                    <a:gd name="connsiteX2" fmla="*/ 2605048 w 2605048"/>
                    <a:gd name="connsiteY2" fmla="*/ 9524 h 1555415"/>
                    <a:gd name="connsiteX3" fmla="*/ 2352959 w 2605048"/>
                    <a:gd name="connsiteY3" fmla="*/ 1555415 h 1555415"/>
                    <a:gd name="connsiteX4" fmla="*/ 0 w 2605048"/>
                    <a:gd name="connsiteY4" fmla="*/ 1145840 h 1555415"/>
                    <a:gd name="connsiteX0" fmla="*/ 0 w 2605048"/>
                    <a:gd name="connsiteY0" fmla="*/ 1136316 h 1545891"/>
                    <a:gd name="connsiteX1" fmla="*/ 26665 w 2605048"/>
                    <a:gd name="connsiteY1" fmla="*/ 47626 h 1545891"/>
                    <a:gd name="connsiteX2" fmla="*/ 2605048 w 2605048"/>
                    <a:gd name="connsiteY2" fmla="*/ 0 h 1545891"/>
                    <a:gd name="connsiteX3" fmla="*/ 2352959 w 2605048"/>
                    <a:gd name="connsiteY3" fmla="*/ 1545891 h 1545891"/>
                    <a:gd name="connsiteX4" fmla="*/ 0 w 2605048"/>
                    <a:gd name="connsiteY4" fmla="*/ 1136316 h 1545891"/>
                    <a:gd name="connsiteX0" fmla="*/ 0 w 2805074"/>
                    <a:gd name="connsiteY0" fmla="*/ 1558591 h 1558591"/>
                    <a:gd name="connsiteX1" fmla="*/ 226691 w 2805074"/>
                    <a:gd name="connsiteY1" fmla="*/ 47626 h 1558591"/>
                    <a:gd name="connsiteX2" fmla="*/ 2805074 w 2805074"/>
                    <a:gd name="connsiteY2" fmla="*/ 0 h 1558591"/>
                    <a:gd name="connsiteX3" fmla="*/ 2552985 w 2805074"/>
                    <a:gd name="connsiteY3" fmla="*/ 1545891 h 1558591"/>
                    <a:gd name="connsiteX4" fmla="*/ 0 w 2805074"/>
                    <a:gd name="connsiteY4" fmla="*/ 1558591 h 1558591"/>
                    <a:gd name="connsiteX0" fmla="*/ 0 w 2798723"/>
                    <a:gd name="connsiteY0" fmla="*/ 1533191 h 1533191"/>
                    <a:gd name="connsiteX1" fmla="*/ 226691 w 2798723"/>
                    <a:gd name="connsiteY1" fmla="*/ 22226 h 1533191"/>
                    <a:gd name="connsiteX2" fmla="*/ 2798723 w 2798723"/>
                    <a:gd name="connsiteY2" fmla="*/ 0 h 1533191"/>
                    <a:gd name="connsiteX3" fmla="*/ 2552985 w 2798723"/>
                    <a:gd name="connsiteY3" fmla="*/ 1520491 h 1533191"/>
                    <a:gd name="connsiteX4" fmla="*/ 0 w 2798723"/>
                    <a:gd name="connsiteY4" fmla="*/ 1533191 h 1533191"/>
                    <a:gd name="connsiteX0" fmla="*/ 0 w 2789198"/>
                    <a:gd name="connsiteY0" fmla="*/ 1533191 h 1533191"/>
                    <a:gd name="connsiteX1" fmla="*/ 226691 w 2789198"/>
                    <a:gd name="connsiteY1" fmla="*/ 22226 h 1533191"/>
                    <a:gd name="connsiteX2" fmla="*/ 2789198 w 2789198"/>
                    <a:gd name="connsiteY2" fmla="*/ 0 h 1533191"/>
                    <a:gd name="connsiteX3" fmla="*/ 2552985 w 2789198"/>
                    <a:gd name="connsiteY3" fmla="*/ 1520491 h 1533191"/>
                    <a:gd name="connsiteX4" fmla="*/ 0 w 2789198"/>
                    <a:gd name="connsiteY4" fmla="*/ 1533191 h 1533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9198" h="1533191">
                      <a:moveTo>
                        <a:pt x="0" y="1533191"/>
                      </a:moveTo>
                      <a:lnTo>
                        <a:pt x="226691" y="22226"/>
                      </a:lnTo>
                      <a:lnTo>
                        <a:pt x="2789198" y="0"/>
                      </a:lnTo>
                      <a:lnTo>
                        <a:pt x="2552985" y="1520491"/>
                      </a:lnTo>
                      <a:lnTo>
                        <a:pt x="0" y="153319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5" name="Parallelogram 4"/>
                <p:cNvSpPr/>
                <p:nvPr/>
              </p:nvSpPr>
              <p:spPr>
                <a:xfrm rot="5400000" flipH="1">
                  <a:off x="4193457" y="2636602"/>
                  <a:ext cx="1960523" cy="1347454"/>
                </a:xfrm>
                <a:custGeom>
                  <a:avLst/>
                  <a:gdLst>
                    <a:gd name="connsiteX0" fmla="*/ 0 w 2700300"/>
                    <a:gd name="connsiteY0" fmla="*/ 1260140 h 1260140"/>
                    <a:gd name="connsiteX1" fmla="*/ 29840 w 2700300"/>
                    <a:gd name="connsiteY1" fmla="*/ 0 h 1260140"/>
                    <a:gd name="connsiteX2" fmla="*/ 2700300 w 2700300"/>
                    <a:gd name="connsiteY2" fmla="*/ 0 h 1260140"/>
                    <a:gd name="connsiteX3" fmla="*/ 2670460 w 2700300"/>
                    <a:gd name="connsiteY3" fmla="*/ 1260140 h 1260140"/>
                    <a:gd name="connsiteX4" fmla="*/ 0 w 2700300"/>
                    <a:gd name="connsiteY4" fmla="*/ 1260140 h 1260140"/>
                    <a:gd name="connsiteX0" fmla="*/ 0 w 2700300"/>
                    <a:gd name="connsiteY0" fmla="*/ 1260140 h 1260140"/>
                    <a:gd name="connsiteX1" fmla="*/ 525140 w 2700300"/>
                    <a:gd name="connsiteY1" fmla="*/ 76200 h 1260140"/>
                    <a:gd name="connsiteX2" fmla="*/ 2700300 w 2700300"/>
                    <a:gd name="connsiteY2" fmla="*/ 0 h 1260140"/>
                    <a:gd name="connsiteX3" fmla="*/ 2670460 w 2700300"/>
                    <a:gd name="connsiteY3" fmla="*/ 1260140 h 1260140"/>
                    <a:gd name="connsiteX4" fmla="*/ 0 w 2700300"/>
                    <a:gd name="connsiteY4" fmla="*/ 1260140 h 1260140"/>
                    <a:gd name="connsiteX0" fmla="*/ 0 w 2519325"/>
                    <a:gd name="connsiteY0" fmla="*/ 1202990 h 1260140"/>
                    <a:gd name="connsiteX1" fmla="*/ 344165 w 2519325"/>
                    <a:gd name="connsiteY1" fmla="*/ 76200 h 1260140"/>
                    <a:gd name="connsiteX2" fmla="*/ 2519325 w 2519325"/>
                    <a:gd name="connsiteY2" fmla="*/ 0 h 1260140"/>
                    <a:gd name="connsiteX3" fmla="*/ 2489485 w 2519325"/>
                    <a:gd name="connsiteY3" fmla="*/ 1260140 h 1260140"/>
                    <a:gd name="connsiteX4" fmla="*/ 0 w 2519325"/>
                    <a:gd name="connsiteY4" fmla="*/ 1202990 h 1260140"/>
                    <a:gd name="connsiteX0" fmla="*/ 0 w 2500275"/>
                    <a:gd name="connsiteY0" fmla="*/ 1231565 h 1260140"/>
                    <a:gd name="connsiteX1" fmla="*/ 325115 w 2500275"/>
                    <a:gd name="connsiteY1" fmla="*/ 76200 h 1260140"/>
                    <a:gd name="connsiteX2" fmla="*/ 2500275 w 2500275"/>
                    <a:gd name="connsiteY2" fmla="*/ 0 h 1260140"/>
                    <a:gd name="connsiteX3" fmla="*/ 2470435 w 2500275"/>
                    <a:gd name="connsiteY3" fmla="*/ 1260140 h 1260140"/>
                    <a:gd name="connsiteX4" fmla="*/ 0 w 2500275"/>
                    <a:gd name="connsiteY4" fmla="*/ 1231565 h 1260140"/>
                    <a:gd name="connsiteX0" fmla="*/ 0 w 2500275"/>
                    <a:gd name="connsiteY0" fmla="*/ 1231565 h 1260140"/>
                    <a:gd name="connsiteX1" fmla="*/ 353690 w 2500275"/>
                    <a:gd name="connsiteY1" fmla="*/ 85725 h 1260140"/>
                    <a:gd name="connsiteX2" fmla="*/ 2500275 w 2500275"/>
                    <a:gd name="connsiteY2" fmla="*/ 0 h 1260140"/>
                    <a:gd name="connsiteX3" fmla="*/ 2470435 w 2500275"/>
                    <a:gd name="connsiteY3" fmla="*/ 1260140 h 1260140"/>
                    <a:gd name="connsiteX4" fmla="*/ 0 w 2500275"/>
                    <a:gd name="connsiteY4" fmla="*/ 1231565 h 1260140"/>
                    <a:gd name="connsiteX0" fmla="*/ 0 w 2643149"/>
                    <a:gd name="connsiteY0" fmla="*/ 1212515 h 1241090"/>
                    <a:gd name="connsiteX1" fmla="*/ 353690 w 2643149"/>
                    <a:gd name="connsiteY1" fmla="*/ 66675 h 1241090"/>
                    <a:gd name="connsiteX2" fmla="*/ 2643149 w 2643149"/>
                    <a:gd name="connsiteY2" fmla="*/ 0 h 1241090"/>
                    <a:gd name="connsiteX3" fmla="*/ 2470435 w 2643149"/>
                    <a:gd name="connsiteY3" fmla="*/ 1241090 h 1241090"/>
                    <a:gd name="connsiteX4" fmla="*/ 0 w 2643149"/>
                    <a:gd name="connsiteY4" fmla="*/ 1212515 h 1241090"/>
                    <a:gd name="connsiteX0" fmla="*/ 0 w 2643149"/>
                    <a:gd name="connsiteY0" fmla="*/ 1212515 h 1212515"/>
                    <a:gd name="connsiteX1" fmla="*/ 353690 w 2643149"/>
                    <a:gd name="connsiteY1" fmla="*/ 66675 h 1212515"/>
                    <a:gd name="connsiteX2" fmla="*/ 2643149 w 2643149"/>
                    <a:gd name="connsiteY2" fmla="*/ 0 h 1212515"/>
                    <a:gd name="connsiteX3" fmla="*/ 2241834 w 2643149"/>
                    <a:gd name="connsiteY3" fmla="*/ 1212515 h 1212515"/>
                    <a:gd name="connsiteX4" fmla="*/ 0 w 2643149"/>
                    <a:gd name="connsiteY4" fmla="*/ 1212515 h 1212515"/>
                    <a:gd name="connsiteX0" fmla="*/ 0 w 2585999"/>
                    <a:gd name="connsiteY0" fmla="*/ 1145840 h 1145840"/>
                    <a:gd name="connsiteX1" fmla="*/ 353690 w 2585999"/>
                    <a:gd name="connsiteY1" fmla="*/ 0 h 1145840"/>
                    <a:gd name="connsiteX2" fmla="*/ 2585999 w 2585999"/>
                    <a:gd name="connsiteY2" fmla="*/ 19050 h 1145840"/>
                    <a:gd name="connsiteX3" fmla="*/ 2241834 w 2585999"/>
                    <a:gd name="connsiteY3" fmla="*/ 1145840 h 1145840"/>
                    <a:gd name="connsiteX4" fmla="*/ 0 w 2585999"/>
                    <a:gd name="connsiteY4" fmla="*/ 1145840 h 1145840"/>
                    <a:gd name="connsiteX0" fmla="*/ 0 w 2585998"/>
                    <a:gd name="connsiteY0" fmla="*/ 1174416 h 1174416"/>
                    <a:gd name="connsiteX1" fmla="*/ 353690 w 2585998"/>
                    <a:gd name="connsiteY1" fmla="*/ 28576 h 1174416"/>
                    <a:gd name="connsiteX2" fmla="*/ 2585998 w 2585998"/>
                    <a:gd name="connsiteY2" fmla="*/ 0 h 1174416"/>
                    <a:gd name="connsiteX3" fmla="*/ 2241834 w 2585998"/>
                    <a:gd name="connsiteY3" fmla="*/ 1174416 h 1174416"/>
                    <a:gd name="connsiteX4" fmla="*/ 0 w 2585998"/>
                    <a:gd name="connsiteY4" fmla="*/ 1174416 h 1174416"/>
                    <a:gd name="connsiteX0" fmla="*/ 0 w 2605048"/>
                    <a:gd name="connsiteY0" fmla="*/ 1145840 h 1145840"/>
                    <a:gd name="connsiteX1" fmla="*/ 353690 w 2605048"/>
                    <a:gd name="connsiteY1" fmla="*/ 0 h 1145840"/>
                    <a:gd name="connsiteX2" fmla="*/ 2605048 w 2605048"/>
                    <a:gd name="connsiteY2" fmla="*/ 9524 h 1145840"/>
                    <a:gd name="connsiteX3" fmla="*/ 2241834 w 2605048"/>
                    <a:gd name="connsiteY3" fmla="*/ 1145840 h 1145840"/>
                    <a:gd name="connsiteX4" fmla="*/ 0 w 2605048"/>
                    <a:gd name="connsiteY4" fmla="*/ 1145840 h 1145840"/>
                    <a:gd name="connsiteX0" fmla="*/ 0 w 2605048"/>
                    <a:gd name="connsiteY0" fmla="*/ 1145840 h 1555415"/>
                    <a:gd name="connsiteX1" fmla="*/ 353690 w 2605048"/>
                    <a:gd name="connsiteY1" fmla="*/ 0 h 1555415"/>
                    <a:gd name="connsiteX2" fmla="*/ 2605048 w 2605048"/>
                    <a:gd name="connsiteY2" fmla="*/ 9524 h 1555415"/>
                    <a:gd name="connsiteX3" fmla="*/ 2352959 w 2605048"/>
                    <a:gd name="connsiteY3" fmla="*/ 1555415 h 1555415"/>
                    <a:gd name="connsiteX4" fmla="*/ 0 w 2605048"/>
                    <a:gd name="connsiteY4" fmla="*/ 1145840 h 1555415"/>
                    <a:gd name="connsiteX0" fmla="*/ 0 w 2605048"/>
                    <a:gd name="connsiteY0" fmla="*/ 1136316 h 1545891"/>
                    <a:gd name="connsiteX1" fmla="*/ 26665 w 2605048"/>
                    <a:gd name="connsiteY1" fmla="*/ 47626 h 1545891"/>
                    <a:gd name="connsiteX2" fmla="*/ 2605048 w 2605048"/>
                    <a:gd name="connsiteY2" fmla="*/ 0 h 1545891"/>
                    <a:gd name="connsiteX3" fmla="*/ 2352959 w 2605048"/>
                    <a:gd name="connsiteY3" fmla="*/ 1545891 h 1545891"/>
                    <a:gd name="connsiteX4" fmla="*/ 0 w 2605048"/>
                    <a:gd name="connsiteY4" fmla="*/ 1136316 h 1545891"/>
                    <a:gd name="connsiteX0" fmla="*/ 0 w 2805074"/>
                    <a:gd name="connsiteY0" fmla="*/ 1558591 h 1558591"/>
                    <a:gd name="connsiteX1" fmla="*/ 226691 w 2805074"/>
                    <a:gd name="connsiteY1" fmla="*/ 47626 h 1558591"/>
                    <a:gd name="connsiteX2" fmla="*/ 2805074 w 2805074"/>
                    <a:gd name="connsiteY2" fmla="*/ 0 h 1558591"/>
                    <a:gd name="connsiteX3" fmla="*/ 2552985 w 2805074"/>
                    <a:gd name="connsiteY3" fmla="*/ 1545891 h 1558591"/>
                    <a:gd name="connsiteX4" fmla="*/ 0 w 2805074"/>
                    <a:gd name="connsiteY4" fmla="*/ 1558591 h 1558591"/>
                    <a:gd name="connsiteX0" fmla="*/ 0 w 2798723"/>
                    <a:gd name="connsiteY0" fmla="*/ 1533191 h 1533191"/>
                    <a:gd name="connsiteX1" fmla="*/ 226691 w 2798723"/>
                    <a:gd name="connsiteY1" fmla="*/ 22226 h 1533191"/>
                    <a:gd name="connsiteX2" fmla="*/ 2798723 w 2798723"/>
                    <a:gd name="connsiteY2" fmla="*/ 0 h 1533191"/>
                    <a:gd name="connsiteX3" fmla="*/ 2552985 w 2798723"/>
                    <a:gd name="connsiteY3" fmla="*/ 1520491 h 1533191"/>
                    <a:gd name="connsiteX4" fmla="*/ 0 w 2798723"/>
                    <a:gd name="connsiteY4" fmla="*/ 1533191 h 1533191"/>
                    <a:gd name="connsiteX0" fmla="*/ 0 w 2789198"/>
                    <a:gd name="connsiteY0" fmla="*/ 1533191 h 1533191"/>
                    <a:gd name="connsiteX1" fmla="*/ 226691 w 2789198"/>
                    <a:gd name="connsiteY1" fmla="*/ 22226 h 1533191"/>
                    <a:gd name="connsiteX2" fmla="*/ 2789198 w 2789198"/>
                    <a:gd name="connsiteY2" fmla="*/ 0 h 1533191"/>
                    <a:gd name="connsiteX3" fmla="*/ 2552985 w 2789198"/>
                    <a:gd name="connsiteY3" fmla="*/ 1520491 h 1533191"/>
                    <a:gd name="connsiteX4" fmla="*/ 0 w 2789198"/>
                    <a:gd name="connsiteY4" fmla="*/ 1533191 h 1533191"/>
                    <a:gd name="connsiteX0" fmla="*/ 559121 w 2562507"/>
                    <a:gd name="connsiteY0" fmla="*/ 1533191 h 1533191"/>
                    <a:gd name="connsiteX1" fmla="*/ 0 w 2562507"/>
                    <a:gd name="connsiteY1" fmla="*/ 22226 h 1533191"/>
                    <a:gd name="connsiteX2" fmla="*/ 2562507 w 2562507"/>
                    <a:gd name="connsiteY2" fmla="*/ 0 h 1533191"/>
                    <a:gd name="connsiteX3" fmla="*/ 2326294 w 2562507"/>
                    <a:gd name="connsiteY3" fmla="*/ 1520491 h 1533191"/>
                    <a:gd name="connsiteX4" fmla="*/ 559121 w 2562507"/>
                    <a:gd name="connsiteY4" fmla="*/ 1533191 h 1533191"/>
                    <a:gd name="connsiteX0" fmla="*/ 0 w 2003386"/>
                    <a:gd name="connsiteY0" fmla="*/ 1533191 h 1533191"/>
                    <a:gd name="connsiteX1" fmla="*/ 198116 w 2003386"/>
                    <a:gd name="connsiteY1" fmla="*/ 217488 h 1533191"/>
                    <a:gd name="connsiteX2" fmla="*/ 2003386 w 2003386"/>
                    <a:gd name="connsiteY2" fmla="*/ 0 h 1533191"/>
                    <a:gd name="connsiteX3" fmla="*/ 1767173 w 2003386"/>
                    <a:gd name="connsiteY3" fmla="*/ 1520491 h 1533191"/>
                    <a:gd name="connsiteX4" fmla="*/ 0 w 2003386"/>
                    <a:gd name="connsiteY4" fmla="*/ 1533191 h 1533191"/>
                    <a:gd name="connsiteX0" fmla="*/ 0 w 1960523"/>
                    <a:gd name="connsiteY0" fmla="*/ 1347454 h 1347454"/>
                    <a:gd name="connsiteX1" fmla="*/ 198116 w 1960523"/>
                    <a:gd name="connsiteY1" fmla="*/ 31751 h 1347454"/>
                    <a:gd name="connsiteX2" fmla="*/ 1960523 w 1960523"/>
                    <a:gd name="connsiteY2" fmla="*/ 0 h 1347454"/>
                    <a:gd name="connsiteX3" fmla="*/ 1767173 w 1960523"/>
                    <a:gd name="connsiteY3" fmla="*/ 1334754 h 1347454"/>
                    <a:gd name="connsiteX4" fmla="*/ 0 w 1960523"/>
                    <a:gd name="connsiteY4" fmla="*/ 1347454 h 1347454"/>
                    <a:gd name="connsiteX0" fmla="*/ 0 w 1960523"/>
                    <a:gd name="connsiteY0" fmla="*/ 1347454 h 1347454"/>
                    <a:gd name="connsiteX1" fmla="*/ 202878 w 1960523"/>
                    <a:gd name="connsiteY1" fmla="*/ 7939 h 1347454"/>
                    <a:gd name="connsiteX2" fmla="*/ 1960523 w 1960523"/>
                    <a:gd name="connsiteY2" fmla="*/ 0 h 1347454"/>
                    <a:gd name="connsiteX3" fmla="*/ 1767173 w 1960523"/>
                    <a:gd name="connsiteY3" fmla="*/ 1334754 h 1347454"/>
                    <a:gd name="connsiteX4" fmla="*/ 0 w 1960523"/>
                    <a:gd name="connsiteY4" fmla="*/ 1347454 h 1347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0523" h="1347454">
                      <a:moveTo>
                        <a:pt x="0" y="1347454"/>
                      </a:moveTo>
                      <a:lnTo>
                        <a:pt x="202878" y="7939"/>
                      </a:lnTo>
                      <a:lnTo>
                        <a:pt x="1960523" y="0"/>
                      </a:lnTo>
                      <a:lnTo>
                        <a:pt x="1767173" y="1334754"/>
                      </a:lnTo>
                      <a:lnTo>
                        <a:pt x="0" y="134745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FC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383868" y="5751487"/>
                  <a:ext cx="990110" cy="221018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18000" tIns="18000" rIns="18000" bIns="18000" rtlCol="0" anchor="ctr" anchorCtr="0">
                  <a:spAutoFit/>
                </a:bodyPr>
                <a:lstStyle>
                  <a:defPPr>
                    <a:defRPr lang="sv-SE"/>
                  </a:defPPr>
                  <a:lvl1pPr algn="ctr">
                    <a:defRPr sz="1200"/>
                  </a:lvl1pPr>
                </a:lstStyle>
                <a:p>
                  <a:r>
                    <a:rPr lang="sv-SE" dirty="0" smtClean="0"/>
                    <a:t>Max NBW </a:t>
                  </a:r>
                  <a:r>
                    <a:rPr lang="sv-SE" dirty="0"/>
                    <a:t>area</a:t>
                  </a:r>
                  <a:endParaRPr lang="en-GB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635896" y="6591966"/>
                  <a:ext cx="1692188" cy="221018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18000" tIns="18000" rIns="18000" bIns="18000" rtlCol="0" anchor="ctr" anchorCtr="0">
                  <a:spAutoFit/>
                </a:bodyPr>
                <a:lstStyle>
                  <a:defPPr>
                    <a:defRPr lang="sv-SE"/>
                  </a:defPPr>
                  <a:lvl1pPr algn="ctr">
                    <a:defRPr sz="1200"/>
                  </a:lvl1pPr>
                </a:lstStyle>
                <a:p>
                  <a:r>
                    <a:rPr lang="sv-SE" dirty="0" smtClean="0"/>
                    <a:t>Helium leak-testing line</a:t>
                  </a:r>
                  <a:endParaRPr lang="en-GB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969823" y="6144924"/>
                  <a:ext cx="1404155" cy="221018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18000" tIns="18000" rIns="18000" bIns="18000" rtlCol="0" anchor="ctr" anchorCtr="0">
                  <a:spAutoFit/>
                </a:bodyPr>
                <a:lstStyle>
                  <a:defPPr>
                    <a:defRPr lang="sv-SE"/>
                  </a:defPPr>
                  <a:lvl1pPr algn="ctr">
                    <a:defRPr sz="1200"/>
                  </a:lvl1pPr>
                </a:lstStyle>
                <a:p>
                  <a:r>
                    <a:rPr lang="sv-SE" dirty="0" smtClean="0"/>
                    <a:t>Cooling connections</a:t>
                  </a:r>
                  <a:endParaRPr lang="en-GB" dirty="0"/>
                </a:p>
              </p:txBody>
            </p:sp>
            <p:cxnSp>
              <p:nvCxnSpPr>
                <p:cNvPr id="27" name="Straight Arrow Connector 26"/>
                <p:cNvCxnSpPr>
                  <a:stCxn id="28" idx="0"/>
                  <a:endCxn id="5" idx="0"/>
                </p:cNvCxnSpPr>
                <p:nvPr/>
              </p:nvCxnSpPr>
              <p:spPr>
                <a:xfrm flipV="1">
                  <a:off x="3878923" y="4833749"/>
                  <a:ext cx="565823" cy="917738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arrow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>
                  <a:stCxn id="41" idx="0"/>
                </p:cNvCxnSpPr>
                <p:nvPr/>
              </p:nvCxnSpPr>
              <p:spPr>
                <a:xfrm flipV="1">
                  <a:off x="4481990" y="5827936"/>
                  <a:ext cx="729351" cy="76403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arrow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>
                  <a:stCxn id="43" idx="3"/>
                </p:cNvCxnSpPr>
                <p:nvPr/>
              </p:nvCxnSpPr>
              <p:spPr>
                <a:xfrm flipV="1">
                  <a:off x="4373978" y="5472447"/>
                  <a:ext cx="630070" cy="782986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arrow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>
                  <a:stCxn id="43" idx="3"/>
                </p:cNvCxnSpPr>
                <p:nvPr/>
              </p:nvCxnSpPr>
              <p:spPr>
                <a:xfrm flipV="1">
                  <a:off x="4373978" y="5400440"/>
                  <a:ext cx="1062118" cy="854993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arrow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5508104" y="5121188"/>
                <a:ext cx="0" cy="860098"/>
              </a:xfrm>
              <a:prstGeom prst="line">
                <a:avLst/>
              </a:prstGeom>
              <a:ln w="28575">
                <a:solidFill>
                  <a:srgbClr val="0066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076056" y="5213176"/>
                <a:ext cx="0" cy="860098"/>
              </a:xfrm>
              <a:prstGeom prst="line">
                <a:avLst/>
              </a:prstGeom>
              <a:ln w="28575">
                <a:solidFill>
                  <a:srgbClr val="0066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292080" y="5175490"/>
                <a:ext cx="0" cy="860098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832861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Vacuum seals milled into NBW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One piece of Al6061T6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NBW Surface (</a:t>
            </a:r>
            <a:r>
              <a:rPr lang="en-US" sz="2000" dirty="0" smtClean="0">
                <a:solidFill>
                  <a:schemeClr val="tx1"/>
                </a:solidFill>
                <a:hlinkClick r:id="rId5"/>
              </a:rPr>
              <a:t>link</a:t>
            </a:r>
            <a:r>
              <a:rPr lang="en-US" sz="2000" dirty="0" smtClean="0">
                <a:solidFill>
                  <a:schemeClr val="tx1"/>
                </a:solidFill>
              </a:rPr>
              <a:t>):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Max:	H 562 x W 270mm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Variant 1: 	H 380 x W 240mm Vertically TCS -183mm to +197mm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RH features integrated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NBPI engaging force integrated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Water connectors integrated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Helium leak-testing integrated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Test for multiple use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139"/>
          <a:stretch/>
        </p:blipFill>
        <p:spPr>
          <a:xfrm>
            <a:off x="0" y="5396020"/>
            <a:ext cx="2954472" cy="1368276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30" name="TextBox 29"/>
          <p:cNvSpPr txBox="1"/>
          <p:nvPr/>
        </p:nvSpPr>
        <p:spPr>
          <a:xfrm>
            <a:off x="355600" y="6611582"/>
            <a:ext cx="2196793" cy="22101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/>
            </a:lvl1pPr>
          </a:lstStyle>
          <a:p>
            <a:r>
              <a:rPr lang="sv-SE" dirty="0" smtClean="0"/>
              <a:t>Proto to be delivered 10-04-2017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9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Monolith NBW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Hazard of projectile impacting NBW, then MR, drives thickness (ESS-0064402</a:t>
            </a:r>
            <a:r>
              <a:rPr lang="en-US" sz="1600" dirty="0" smtClean="0">
                <a:solidFill>
                  <a:schemeClr val="tx1"/>
                </a:solidFill>
              </a:rPr>
              <a:t>), based on </a:t>
            </a:r>
            <a:r>
              <a:rPr lang="en-US" sz="1600" dirty="0">
                <a:solidFill>
                  <a:schemeClr val="tx1"/>
                </a:solidFill>
              </a:rPr>
              <a:t>projectile definition (ESS-0061754)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NBW Height x Width irrelevant for projectile </a:t>
            </a:r>
            <a:r>
              <a:rPr lang="en-US" sz="1600" dirty="0" smtClean="0">
                <a:solidFill>
                  <a:schemeClr val="tx1"/>
                </a:solidFill>
              </a:rPr>
              <a:t>impact: </a:t>
            </a:r>
            <a:r>
              <a:rPr lang="en-US" sz="1600" dirty="0">
                <a:solidFill>
                  <a:schemeClr val="tx1"/>
                </a:solidFill>
              </a:rPr>
              <a:t>4.0mm </a:t>
            </a:r>
            <a:r>
              <a:rPr lang="en-US" sz="1600" dirty="0" smtClean="0">
                <a:solidFill>
                  <a:schemeClr val="tx1"/>
                </a:solidFill>
              </a:rPr>
              <a:t>Al necessary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Common 380x240 </a:t>
            </a:r>
            <a:r>
              <a:rPr lang="en-US" sz="1600" dirty="0">
                <a:solidFill>
                  <a:schemeClr val="tx1"/>
                </a:solidFill>
              </a:rPr>
              <a:t>area captures </a:t>
            </a:r>
            <a:r>
              <a:rPr lang="en-US" sz="1600" dirty="0" smtClean="0">
                <a:solidFill>
                  <a:schemeClr val="tx1"/>
                </a:solidFill>
              </a:rPr>
              <a:t>known instruments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For </a:t>
            </a:r>
            <a:r>
              <a:rPr lang="en-US" sz="1600" dirty="0">
                <a:solidFill>
                  <a:schemeClr val="tx1"/>
                </a:solidFill>
              </a:rPr>
              <a:t>1bar </a:t>
            </a:r>
            <a:r>
              <a:rPr lang="el-GR" sz="1600" dirty="0" smtClean="0">
                <a:solidFill>
                  <a:schemeClr val="tx1"/>
                </a:solidFill>
              </a:rPr>
              <a:t>Δ</a:t>
            </a:r>
            <a:r>
              <a:rPr lang="en-US" sz="1600" dirty="0" smtClean="0">
                <a:solidFill>
                  <a:schemeClr val="tx1"/>
                </a:solidFill>
              </a:rPr>
              <a:t>p </a:t>
            </a:r>
            <a:r>
              <a:rPr lang="en-US" sz="1600" dirty="0">
                <a:solidFill>
                  <a:schemeClr val="tx1"/>
                </a:solidFill>
              </a:rPr>
              <a:t>4.0mm thickness (ESS-0064402</a:t>
            </a:r>
            <a:r>
              <a:rPr lang="en-US" sz="1600" dirty="0" smtClean="0">
                <a:solidFill>
                  <a:schemeClr val="tx1"/>
                </a:solidFill>
              </a:rPr>
              <a:t>) needed, results </a:t>
            </a:r>
            <a:r>
              <a:rPr lang="en-US" sz="1600" dirty="0">
                <a:solidFill>
                  <a:schemeClr val="tx1"/>
                </a:solidFill>
              </a:rPr>
              <a:t>1.8mm </a:t>
            </a:r>
            <a:r>
              <a:rPr lang="en-US" sz="1600" dirty="0" smtClean="0">
                <a:solidFill>
                  <a:schemeClr val="tx1"/>
                </a:solidFill>
              </a:rPr>
              <a:t>deflection max.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In BBG (light shutter) to enclose air: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2 x ‘foil’, e.g. 0.5mm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Up to instruments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NBPI windows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Unknown yet, as thin as possible for area of specific instrument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Common sealing edge to NBPI if possible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Can further constrain optical envelopes</a:t>
            </a:r>
          </a:p>
          <a:p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thicknesses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35233</TotalTime>
  <Words>1527</Words>
  <Application>Microsoft Macintosh PowerPoint</Application>
  <PresentationFormat>On-screen Show (4:3)</PresentationFormat>
  <Paragraphs>314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ESS Core Powerpoint template</vt:lpstr>
      <vt:lpstr>Neutron Beam Extraction System Design status for TAC-15</vt:lpstr>
      <vt:lpstr>NBEX overview</vt:lpstr>
      <vt:lpstr>Light Shutter System</vt:lpstr>
      <vt:lpstr>Optic envelope up to R6m</vt:lpstr>
      <vt:lpstr>Beamlines in BBG and NBW</vt:lpstr>
      <vt:lpstr>Installation</vt:lpstr>
      <vt:lpstr>Alignment system for NBPI</vt:lpstr>
      <vt:lpstr>NBW: one-piece Al6061T6</vt:lpstr>
      <vt:lpstr>Window thicknesses</vt:lpstr>
      <vt:lpstr>NBPI Windows</vt:lpstr>
      <vt:lpstr>NBEX Handling Strategy</vt:lpstr>
      <vt:lpstr>NBEX Handling Tasks</vt:lpstr>
      <vt:lpstr>Insert exchange</vt:lpstr>
      <vt:lpstr>Handling the NBW</vt:lpstr>
      <vt:lpstr>NBEX schedule</vt:lpstr>
      <vt:lpstr>NBEX schedule</vt:lpstr>
      <vt:lpstr>Neutron Beam Extraction System</vt:lpstr>
    </vt:vector>
  </TitlesOfParts>
  <Company>ESS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608</cp:revision>
  <cp:lastPrinted>2015-11-11T07:03:54Z</cp:lastPrinted>
  <dcterms:created xsi:type="dcterms:W3CDTF">2013-10-29T16:05:10Z</dcterms:created>
  <dcterms:modified xsi:type="dcterms:W3CDTF">2017-04-06T08:15:22Z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Phase">
    <vt:lpwstr/>
  </property>
  <property fmtid="{D5CDD505-2E9C-101B-9397-08002B2CF9AE}" pid="3" name="MXAccess Type">
    <vt:lpwstr>Inherited</vt:lpwstr>
  </property>
  <property fmtid="{D5CDD505-2E9C-101B-9397-08002B2CF9AE}" pid="4" name="MXActiveVersion">
    <vt:lpwstr>3</vt:lpwstr>
  </property>
  <property fmtid="{D5CDD505-2E9C-101B-9397-08002B2CF9AE}" pid="5" name="MXActual_state_Obsolete">
    <vt:lpwstr>N/A</vt:lpwstr>
  </property>
  <property fmtid="{D5CDD505-2E9C-101B-9397-08002B2CF9AE}" pid="6" name="MXActual_state_Preliminary">
    <vt:lpwstr>Mar 28, 2017</vt:lpwstr>
  </property>
  <property fmtid="{D5CDD505-2E9C-101B-9397-08002B2CF9AE}" pid="7" name="MXActual_state_Release">
    <vt:lpwstr>N/A</vt:lpwstr>
  </property>
  <property fmtid="{D5CDD505-2E9C-101B-9397-08002B2CF9AE}" pid="8" name="MXApprover">
    <vt:lpwstr/>
  </property>
  <property fmtid="{D5CDD505-2E9C-101B-9397-08002B2CF9AE}" pid="9" name="MXAuthor">
    <vt:lpwstr>Koning, Jarich</vt:lpwstr>
  </property>
  <property fmtid="{D5CDD505-2E9C-101B-9397-08002B2CF9AE}" pid="10" name="MXCheckin Reason">
    <vt:lpwstr/>
  </property>
  <property fmtid="{D5CDD505-2E9C-101B-9397-08002B2CF9AE}" pid="11" name="MXclau">
    <vt:lpwstr>False</vt:lpwstr>
  </property>
  <property fmtid="{D5CDD505-2E9C-101B-9397-08002B2CF9AE}" pid="12" name="MXConfidentiality">
    <vt:lpwstr>Internal</vt:lpwstr>
  </property>
  <property fmtid="{D5CDD505-2E9C-101B-9397-08002B2CF9AE}" pid="13" name="MXCurrent">
    <vt:lpwstr>Preliminary</vt:lpwstr>
  </property>
  <property fmtid="{D5CDD505-2E9C-101B-9397-08002B2CF9AE}" pid="14" name="MXCurrent.Localized">
    <vt:lpwstr>Preliminary</vt:lpwstr>
  </property>
  <property fmtid="{D5CDD505-2E9C-101B-9397-08002B2CF9AE}" pid="15" name="MXDescription">
    <vt:lpwstr/>
  </property>
  <property fmtid="{D5CDD505-2E9C-101B-9397-08002B2CF9AE}" pid="16" name="MXDesignated User">
    <vt:lpwstr>Unassigned</vt:lpwstr>
  </property>
  <property fmtid="{D5CDD505-2E9C-101B-9397-08002B2CF9AE}" pid="17" name="MXdmg_GeneratedFrom">
    <vt:lpwstr/>
  </property>
  <property fmtid="{D5CDD505-2E9C-101B-9397-08002B2CF9AE}" pid="18" name="MXdmg_Language">
    <vt:lpwstr>en</vt:lpwstr>
  </property>
  <property fmtid="{D5CDD505-2E9C-101B-9397-08002B2CF9AE}" pid="19" name="MXdmg_LastSourceFileCheckin">
    <vt:lpwstr>Apr 5, 2017</vt:lpwstr>
  </property>
  <property fmtid="{D5CDD505-2E9C-101B-9397-08002B2CF9AE}" pid="20" name="MXEmail">
    <vt:lpwstr>Jarich.Koning@esss.se</vt:lpwstr>
  </property>
  <property fmtid="{D5CDD505-2E9C-101B-9397-08002B2CF9AE}" pid="21" name="MXess_LevelOfMaturity">
    <vt:lpwstr/>
  </property>
  <property fmtid="{D5CDD505-2E9C-101B-9397-08002B2CF9AE}" pid="22" name="MXFile Created Date">
    <vt:lpwstr/>
  </property>
  <property fmtid="{D5CDD505-2E9C-101B-9397-08002B2CF9AE}" pid="23" name="MXFile Dimension">
    <vt:lpwstr/>
  </property>
  <property fmtid="{D5CDD505-2E9C-101B-9397-08002B2CF9AE}" pid="24" name="MXFile Duration">
    <vt:lpwstr>0.0</vt:lpwstr>
  </property>
  <property fmtid="{D5CDD505-2E9C-101B-9397-08002B2CF9AE}" pid="25" name="MXFile Modified Date">
    <vt:lpwstr/>
  </property>
  <property fmtid="{D5CDD505-2E9C-101B-9397-08002B2CF9AE}" pid="26" name="MXFile Size">
    <vt:lpwstr>0</vt:lpwstr>
  </property>
  <property fmtid="{D5CDD505-2E9C-101B-9397-08002B2CF9AE}" pid="27" name="MXFile Type">
    <vt:lpwstr/>
  </property>
  <property fmtid="{D5CDD505-2E9C-101B-9397-08002B2CF9AE}" pid="28" name="MXFirstName">
    <vt:lpwstr>Jarich</vt:lpwstr>
  </property>
  <property fmtid="{D5CDD505-2E9C-101B-9397-08002B2CF9AE}" pid="29" name="MXIs Version Object">
    <vt:lpwstr>False</vt:lpwstr>
  </property>
  <property fmtid="{D5CDD505-2E9C-101B-9397-08002B2CF9AE}" pid="30" name="MXLanguage">
    <vt:lpwstr>English</vt:lpwstr>
  </property>
  <property fmtid="{D5CDD505-2E9C-101B-9397-08002B2CF9AE}" pid="31" name="MXLastName">
    <vt:lpwstr>Koning</vt:lpwstr>
  </property>
  <property fmtid="{D5CDD505-2E9C-101B-9397-08002B2CF9AE}" pid="32" name="MXLatestVersion">
    <vt:lpwstr>3</vt:lpwstr>
  </property>
  <property fmtid="{D5CDD505-2E9C-101B-9397-08002B2CF9AE}" pid="33" name="MXLegacy Id">
    <vt:lpwstr/>
  </property>
  <property fmtid="{D5CDD505-2E9C-101B-9397-08002B2CF9AE}" pid="34" name="MXLink">
    <vt:lpwstr/>
  </property>
  <property fmtid="{D5CDD505-2E9C-101B-9397-08002B2CF9AE}" pid="35" name="MXMiddleName">
    <vt:lpwstr>Unknown</vt:lpwstr>
  </property>
  <property fmtid="{D5CDD505-2E9C-101B-9397-08002B2CF9AE}" pid="36" name="MXMove Files To Version">
    <vt:lpwstr>False</vt:lpwstr>
  </property>
  <property fmtid="{D5CDD505-2E9C-101B-9397-08002B2CF9AE}" pid="37" name="MXName">
    <vt:lpwstr>ESS-0102909</vt:lpwstr>
  </property>
  <property fmtid="{D5CDD505-2E9C-101B-9397-08002B2CF9AE}" pid="38" name="MXOriginator">
    <vt:lpwstr>jarichkoning</vt:lpwstr>
  </property>
  <property fmtid="{D5CDD505-2E9C-101B-9397-08002B2CF9AE}" pid="39" name="MXPolicy">
    <vt:lpwstr>Open Document</vt:lpwstr>
  </property>
  <property fmtid="{D5CDD505-2E9C-101B-9397-08002B2CF9AE}" pid="40" name="MXPolicy.Localized">
    <vt:lpwstr>Open Document</vt:lpwstr>
  </property>
  <property fmtid="{D5CDD505-2E9C-101B-9397-08002B2CF9AE}" pid="41" name="MXPrinted Date">
    <vt:lpwstr>Apr 5, 2017</vt:lpwstr>
  </property>
  <property fmtid="{D5CDD505-2E9C-101B-9397-08002B2CF9AE}" pid="42" name="MXPrinted Version">
    <vt:lpwstr>(3)</vt:lpwstr>
  </property>
  <property fmtid="{D5CDD505-2E9C-101B-9397-08002B2CF9AE}" pid="43" name="MXReference">
    <vt:lpwstr/>
  </property>
  <property fmtid="{D5CDD505-2E9C-101B-9397-08002B2CF9AE}" pid="44" name="MXRev">
    <vt:lpwstr>1</vt:lpwstr>
  </property>
  <property fmtid="{D5CDD505-2E9C-101B-9397-08002B2CF9AE}" pid="45" name="MXRevision">
    <vt:lpwstr>1</vt:lpwstr>
  </property>
  <property fmtid="{D5CDD505-2E9C-101B-9397-08002B2CF9AE}" pid="46" name="MXSignatures_state_Obsolete">
    <vt:lpwstr/>
  </property>
  <property fmtid="{D5CDD505-2E9C-101B-9397-08002B2CF9AE}" pid="47" name="MXSignatures_state_Preliminary">
    <vt:lpwstr/>
  </property>
  <property fmtid="{D5CDD505-2E9C-101B-9397-08002B2CF9AE}" pid="48" name="MXSignatures_state_Release">
    <vt:lpwstr/>
  </property>
  <property fmtid="{D5CDD505-2E9C-101B-9397-08002B2CF9AE}" pid="49" name="MXSubmitter">
    <vt:lpwstr>Koning, Jarich</vt:lpwstr>
  </property>
  <property fmtid="{D5CDD505-2E9C-101B-9397-08002B2CF9AE}" pid="50" name="MXSuspend Versioning">
    <vt:lpwstr>False</vt:lpwstr>
  </property>
  <property fmtid="{D5CDD505-2E9C-101B-9397-08002B2CF9AE}" pid="51" name="MXTitle">
    <vt:lpwstr>NBEX Design update for TAC#15</vt:lpwstr>
  </property>
  <property fmtid="{D5CDD505-2E9C-101B-9397-08002B2CF9AE}" pid="52" name="MXTVADummy1">
    <vt:lpwstr/>
  </property>
  <property fmtid="{D5CDD505-2E9C-101B-9397-08002B2CF9AE}" pid="53" name="MXTVADummy2">
    <vt:lpwstr/>
  </property>
  <property fmtid="{D5CDD505-2E9C-101B-9397-08002B2CF9AE}" pid="54" name="MXTVADummy3">
    <vt:lpwstr/>
  </property>
  <property fmtid="{D5CDD505-2E9C-101B-9397-08002B2CF9AE}" pid="55" name="MXType">
    <vt:lpwstr>dmg_Presentation</vt:lpwstr>
  </property>
  <property fmtid="{D5CDD505-2E9C-101B-9397-08002B2CF9AE}" pid="56" name="MXType.Localized">
    <vt:lpwstr>Presentation</vt:lpwstr>
  </property>
  <property fmtid="{D5CDD505-2E9C-101B-9397-08002B2CF9AE}" pid="57" name="MXUser">
    <vt:lpwstr>jarichkoning</vt:lpwstr>
  </property>
  <property fmtid="{D5CDD505-2E9C-101B-9397-08002B2CF9AE}" pid="58" name="MXVersion">
    <vt:lpwstr>3</vt:lpwstr>
  </property>
</Properties>
</file>