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67" r:id="rId7"/>
    <p:sldId id="263" r:id="rId8"/>
    <p:sldId id="276" r:id="rId9"/>
    <p:sldId id="264" r:id="rId10"/>
    <p:sldId id="265" r:id="rId11"/>
    <p:sldId id="271" r:id="rId12"/>
    <p:sldId id="275" r:id="rId13"/>
    <p:sldId id="266" r:id="rId14"/>
    <p:sldId id="269" r:id="rId15"/>
    <p:sldId id="270" r:id="rId16"/>
    <p:sldId id="274" r:id="rId17"/>
    <p:sldId id="273" r:id="rId1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12" autoAdjust="0"/>
    <p:restoredTop sz="94714" autoAdjust="0"/>
  </p:normalViewPr>
  <p:slideViewPr>
    <p:cSldViewPr>
      <p:cViewPr>
        <p:scale>
          <a:sx n="150" d="100"/>
          <a:sy n="150" d="100"/>
        </p:scale>
        <p:origin x="-2160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-502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17/3/29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6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18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86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940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033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17/3/29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17/3/29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17/3/29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17/3/29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17/3/29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Test and Instruments Cryoplant (TICP) and Auxiliaries at the European Spallation Source </a:t>
            </a:r>
            <a:br>
              <a:rPr lang="en-US" sz="4000" dirty="0" smtClean="0"/>
            </a:br>
            <a:r>
              <a:rPr lang="en-US" sz="4000" i="1" dirty="0" smtClean="0"/>
              <a:t>Work Units 11.11.4, 11.11.8, 11.11.9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720"/>
            <a:ext cx="6400800" cy="175260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Philipp Arnold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Section Leader &amp; Work Package Manager Cryogenics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29 March 2017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(1.6) Warm interconnecting piping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7" name="Picture 6" descr="Tower_without_pipes_2017-03-17_7-47-3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81" b="6281"/>
          <a:stretch/>
        </p:blipFill>
        <p:spPr>
          <a:xfrm>
            <a:off x="0" y="1134000"/>
            <a:ext cx="9144000" cy="456128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L-</a:t>
            </a:r>
            <a:r>
              <a:rPr lang="sv-SE" dirty="0" err="1" smtClean="0"/>
              <a:t>shaped</a:t>
            </a:r>
            <a:r>
              <a:rPr lang="sv-SE" dirty="0" smtClean="0"/>
              <a:t> </a:t>
            </a:r>
            <a:r>
              <a:rPr lang="sv-SE" dirty="0" err="1" smtClean="0"/>
              <a:t>hole</a:t>
            </a:r>
            <a:r>
              <a:rPr lang="sv-SE" dirty="0" smtClean="0"/>
              <a:t> support </a:t>
            </a:r>
            <a:r>
              <a:rPr lang="sv-SE" dirty="0" err="1" smtClean="0"/>
              <a:t>structures</a:t>
            </a:r>
            <a:r>
              <a:rPr lang="sv-SE" dirty="0" smtClean="0"/>
              <a:t> in CXH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646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(1.6) Warm interconnecting piping</a:t>
            </a:r>
          </a:p>
        </p:txBody>
      </p:sp>
      <p:pic>
        <p:nvPicPr>
          <p:cNvPr id="7" name="Picture 6" descr="Tower_with_pipes_2017-03-16_14-59-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12" b="6112"/>
          <a:stretch/>
        </p:blipFill>
        <p:spPr>
          <a:xfrm>
            <a:off x="0" y="1134000"/>
            <a:ext cx="9144000" cy="456128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L-</a:t>
            </a:r>
            <a:r>
              <a:rPr lang="sv-SE" dirty="0" err="1" smtClean="0"/>
              <a:t>shaped</a:t>
            </a:r>
            <a:r>
              <a:rPr lang="sv-SE" dirty="0" smtClean="0"/>
              <a:t> </a:t>
            </a:r>
            <a:r>
              <a:rPr lang="sv-SE" dirty="0" err="1" smtClean="0"/>
              <a:t>hole</a:t>
            </a:r>
            <a:r>
              <a:rPr lang="sv-SE" dirty="0" smtClean="0"/>
              <a:t> support </a:t>
            </a:r>
            <a:r>
              <a:rPr lang="sv-SE" dirty="0" err="1" smtClean="0"/>
              <a:t>structures</a:t>
            </a:r>
            <a:r>
              <a:rPr lang="sv-SE" dirty="0" smtClean="0"/>
              <a:t> in CXH </a:t>
            </a:r>
            <a:r>
              <a:rPr lang="is-IS" dirty="0" smtClean="0"/>
              <a:t>… incl. piping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383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sv-SE" sz="2000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System 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Overview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Technical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 Main </a:t>
            </a: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Figures</a:t>
            </a:r>
            <a:endParaRPr lang="sv-S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Test and Instruments Cryoplant </a:t>
            </a: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Pure Helium </a:t>
            </a:r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 Tanks</a:t>
            </a: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Warm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Interconnecting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v-SE" sz="1600" dirty="0" err="1" smtClean="0">
                <a:solidFill>
                  <a:schemeClr val="bg1">
                    <a:lumMod val="50000"/>
                  </a:schemeClr>
                </a:solidFill>
              </a:rPr>
              <a:t>Piping</a:t>
            </a:r>
            <a:r>
              <a:rPr lang="sv-SE" sz="1600" dirty="0" smtClean="0">
                <a:solidFill>
                  <a:schemeClr val="bg1">
                    <a:lumMod val="50000"/>
                  </a:schemeClr>
                </a:solidFill>
              </a:rPr>
              <a:t> and Installation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rgbClr val="000000"/>
                </a:solidFill>
              </a:rPr>
              <a:t>Current</a:t>
            </a:r>
            <a:r>
              <a:rPr lang="sv-SE" dirty="0" smtClean="0">
                <a:solidFill>
                  <a:srgbClr val="000000"/>
                </a:solidFill>
              </a:rPr>
              <a:t> Status</a:t>
            </a: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400" dirty="0" smtClean="0">
                <a:solidFill>
                  <a:srgbClr val="000000"/>
                </a:solidFill>
              </a:rPr>
              <a:t>Schedules and </a:t>
            </a:r>
            <a:r>
              <a:rPr lang="sv-SE" sz="1400" dirty="0" err="1" smtClean="0">
                <a:solidFill>
                  <a:srgbClr val="000000"/>
                </a:solidFill>
              </a:rPr>
              <a:t>reviews</a:t>
            </a:r>
            <a:endParaRPr lang="sv-SE" sz="1400" dirty="0" smtClean="0">
              <a:solidFill>
                <a:srgbClr val="000000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rgbClr val="7F7F7F"/>
                </a:solidFill>
              </a:rPr>
              <a:t>Conclusion</a:t>
            </a:r>
            <a:endParaRPr lang="sv-SE" sz="3200" dirty="0" smtClean="0"/>
          </a:p>
          <a:p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514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(2.1) TICP Schedule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3" name="Content Placeholder 2" descr="Screen Shot 2017-03-16 at 16.33.54 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/>
        </p:blipFill>
        <p:spPr>
          <a:xfrm>
            <a:off x="0" y="1628800"/>
            <a:ext cx="6625358" cy="4578037"/>
          </a:xfrm>
        </p:spPr>
      </p:pic>
      <p:sp>
        <p:nvSpPr>
          <p:cNvPr id="7" name="TextBox 6"/>
          <p:cNvSpPr txBox="1"/>
          <p:nvPr/>
        </p:nvSpPr>
        <p:spPr>
          <a:xfrm>
            <a:off x="6470527" y="1700808"/>
            <a:ext cx="259228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       </a:t>
            </a:r>
            <a:r>
              <a:rPr lang="en-US" sz="2000" b="1" i="1" dirty="0" smtClean="0"/>
              <a:t>   Reviews</a:t>
            </a:r>
          </a:p>
          <a:p>
            <a:pPr marL="342900" indent="-342900">
              <a:spcAft>
                <a:spcPts val="600"/>
              </a:spcAft>
              <a:buFont typeface="Lucida Grande"/>
              <a:buChar char=" "/>
            </a:pPr>
            <a:endParaRPr lang="en-US" sz="2000" dirty="0" smtClean="0"/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Kick-off meeting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Preliminary Design Review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HAZOP		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Critical Design Review 		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Logic Design Review	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Installation Readiness Review	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Site Acceptance Review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7998574" y="2380001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18654" y="2668033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0502" y="2975022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0622" y="3316105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8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(2.2) PHS Schedule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2208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149080"/>
            <a:ext cx="29337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9912" y="458112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ym typeface="Wingdings"/>
              </a:rPr>
              <a:t>		 </a:t>
            </a:r>
          </a:p>
          <a:p>
            <a:r>
              <a:rPr lang="en-US" sz="2000" dirty="0" smtClean="0">
                <a:sym typeface="Wingdings"/>
              </a:rPr>
              <a:t>3 months delay for the first tank, but not (yet) critical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61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84784"/>
            <a:ext cx="3538736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 smtClean="0"/>
              <a:t>Conceptual and preliminary design ESS in-house</a:t>
            </a:r>
          </a:p>
          <a:p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dirty="0" smtClean="0"/>
              <a:t>Functionality, safety, integration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Process calculations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PFDs, P&amp;IDs 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Line lists, interface lists, instrument lists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Helium filling procedures 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3d model and preliminary routing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Conceptual installation sequence and commissioning concept</a:t>
            </a:r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88224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(2.3) Piping, integration and reviews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35896" y="1749582"/>
            <a:ext cx="5256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     </a:t>
            </a:r>
            <a:r>
              <a:rPr lang="en-US" sz="2000" b="1" i="1" dirty="0" smtClean="0"/>
              <a:t>     Reviews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endParaRPr lang="en-US" sz="1400" dirty="0" smtClean="0"/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Preliminary Design Review (ESS internally)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/>
              <a:t>Risk Assessment (ESS internally</a:t>
            </a:r>
            <a:r>
              <a:rPr lang="en-US" sz="1400" dirty="0" smtClean="0"/>
              <a:t>)	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Kick-off meeting with contractor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Critical Design Review 1 – instrumentation and components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/>
              <a:t>Critical Design Review </a:t>
            </a:r>
            <a:r>
              <a:rPr lang="en-US" sz="1400" dirty="0" smtClean="0"/>
              <a:t>2 – duct and gallery piping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/>
              <a:t>Critical Design Review </a:t>
            </a:r>
            <a:r>
              <a:rPr lang="en-US" sz="1400" dirty="0" smtClean="0"/>
              <a:t>3 – G.04, tanks and dog shed piping</a:t>
            </a:r>
          </a:p>
          <a:p>
            <a:pPr marL="285750" indent="-285750">
              <a:spcAft>
                <a:spcPts val="600"/>
              </a:spcAft>
              <a:buFont typeface="Lucida Grande"/>
              <a:buChar char=" "/>
            </a:pPr>
            <a:r>
              <a:rPr lang="en-US" sz="1400" dirty="0" smtClean="0"/>
              <a:t>Critical Design Review 4 – G.02 piping and open issues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7020272" y="2334190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0192" y="2622222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2200" y="2910254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16416" y="3198286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24328" y="3486318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44408" y="3846358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539552" y="4797152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 smtClean="0"/>
              <a:t>Particular interfaces for </a:t>
            </a:r>
            <a:r>
              <a:rPr lang="en-US" sz="2000" b="1" i="1" dirty="0" err="1" smtClean="0"/>
              <a:t>cryoplants</a:t>
            </a:r>
            <a:endParaRPr lang="en-US" sz="2000" b="1" i="1" dirty="0" smtClean="0"/>
          </a:p>
          <a:p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dirty="0" smtClean="0"/>
              <a:t>Electrical power </a:t>
            </a:r>
            <a:r>
              <a:rPr lang="en-US" sz="1400" dirty="0" smtClean="0">
                <a:sym typeface="Wingdings"/>
              </a:rPr>
              <a:t> Electrical sub-stations almost exclusively for </a:t>
            </a:r>
            <a:r>
              <a:rPr lang="en-US" sz="1400" dirty="0" err="1" smtClean="0">
                <a:sym typeface="Wingdings"/>
              </a:rPr>
              <a:t>cryoplants</a:t>
            </a:r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dirty="0"/>
              <a:t>Cooling</a:t>
            </a:r>
            <a:r>
              <a:rPr lang="en-US" sz="1400" dirty="0" smtClean="0"/>
              <a:t> water </a:t>
            </a:r>
            <a:r>
              <a:rPr lang="en-US" sz="1400" dirty="0" smtClean="0">
                <a:sym typeface="Wingdings"/>
              </a:rPr>
              <a:t> cooling water substation exclusively for </a:t>
            </a:r>
            <a:r>
              <a:rPr lang="en-US" sz="1400" dirty="0" err="1" smtClean="0">
                <a:sym typeface="Wingdings"/>
              </a:rPr>
              <a:t>cryoplants</a:t>
            </a:r>
            <a:r>
              <a:rPr lang="en-US" sz="1400" dirty="0" smtClean="0">
                <a:sym typeface="Wingdings"/>
              </a:rPr>
              <a:t> (medium temperature supply, medium and high temperature return)</a:t>
            </a:r>
            <a:endParaRPr lang="en-US" sz="1400" dirty="0" smtClean="0"/>
          </a:p>
          <a:p>
            <a:pPr>
              <a:spcBef>
                <a:spcPts val="600"/>
              </a:spcBef>
            </a:pPr>
            <a:r>
              <a:rPr lang="en-US" sz="1400" dirty="0" smtClean="0"/>
              <a:t>Liquid nitrogen in a separate contract</a:t>
            </a:r>
          </a:p>
          <a:p>
            <a:pPr>
              <a:spcBef>
                <a:spcPts val="600"/>
              </a:spcBef>
            </a:pPr>
            <a:r>
              <a:rPr lang="en-US" sz="1400" dirty="0" smtClean="0"/>
              <a:t>Local control room for early operation for cryogenics, shared with test stand and beam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62626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(2.4) Warm piping schedule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221088"/>
            <a:ext cx="2880320" cy="2361252"/>
          </a:xfrm>
          <a:prstGeom prst="rect">
            <a:avLst/>
          </a:prstGeom>
        </p:spPr>
      </p:pic>
      <p:pic>
        <p:nvPicPr>
          <p:cNvPr id="5" name="Picture 4" descr="Warm piping on-site schedule for CRYO( 17.03.17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52" y="1052736"/>
            <a:ext cx="8694125" cy="61437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258212" y="2827535"/>
            <a:ext cx="792088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0152" y="249463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Predecessor of ACCP compressor installation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64288" y="3717032"/>
            <a:ext cx="360040" cy="78362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60232" y="307070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Predecessor of TICP (minus </a:t>
            </a:r>
            <a:r>
              <a:rPr lang="en-US" dirty="0" err="1" smtClean="0">
                <a:solidFill>
                  <a:srgbClr val="FF0000"/>
                </a:solidFill>
              </a:rPr>
              <a:t>Cbx</a:t>
            </a:r>
            <a:r>
              <a:rPr lang="en-US" dirty="0" smtClean="0">
                <a:solidFill>
                  <a:srgbClr val="FF0000"/>
                </a:solidFill>
              </a:rPr>
              <a:t>) installation</a:t>
            </a:r>
          </a:p>
        </p:txBody>
      </p:sp>
      <p:cxnSp>
        <p:nvCxnSpPr>
          <p:cNvPr id="14" name="Straight Arrow Connector 13"/>
          <p:cNvCxnSpPr>
            <a:stCxn id="17" idx="2"/>
          </p:cNvCxnSpPr>
          <p:nvPr/>
        </p:nvCxnSpPr>
        <p:spPr>
          <a:xfrm flipH="1">
            <a:off x="7600531" y="5936506"/>
            <a:ext cx="391849" cy="43635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04248" y="5013176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Predecessor of start of equipment and full TICP, ACCP installation</a:t>
            </a:r>
          </a:p>
        </p:txBody>
      </p:sp>
    </p:spTree>
    <p:extLst>
      <p:ext uri="{BB962C8B-B14F-4D97-AF65-F5344CB8AC3E}">
        <p14:creationId xmlns:p14="http://schemas.microsoft.com/office/powerpoint/2010/main" val="167279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9120"/>
          </a:xfrm>
        </p:spPr>
        <p:txBody>
          <a:bodyPr>
            <a:noAutofit/>
          </a:bodyPr>
          <a:lstStyle/>
          <a:p>
            <a:r>
              <a:rPr lang="en-US" sz="2400" dirty="0" smtClean="0"/>
              <a:t>Technically viable solutions with inbuilt redundancies, upgrade-abilities, thorough integration</a:t>
            </a:r>
          </a:p>
          <a:p>
            <a:endParaRPr lang="en-US" sz="2400" dirty="0" smtClean="0"/>
          </a:p>
          <a:p>
            <a:r>
              <a:rPr lang="en-US" sz="2400" b="1" i="1" dirty="0" smtClean="0"/>
              <a:t>Test &amp; Instruments Cryoplant</a:t>
            </a:r>
            <a:r>
              <a:rPr lang="en-US" sz="2400" dirty="0" smtClean="0"/>
              <a:t> – within original budget, reasonably well in schedule</a:t>
            </a:r>
          </a:p>
          <a:p>
            <a:r>
              <a:rPr lang="en-US" sz="2400" b="1" i="1" dirty="0" smtClean="0"/>
              <a:t>Helium storage tanks</a:t>
            </a:r>
            <a:r>
              <a:rPr lang="en-US" sz="2400" dirty="0" smtClean="0"/>
              <a:t> – considerably under original budget, behind schedule but still manageable</a:t>
            </a:r>
          </a:p>
          <a:p>
            <a:r>
              <a:rPr lang="en-US" sz="2400" b="1" i="1" dirty="0" smtClean="0"/>
              <a:t>Nitrogen and Helium supply </a:t>
            </a:r>
            <a:r>
              <a:rPr lang="en-US" sz="2400" dirty="0" smtClean="0"/>
              <a:t>– within budget, on schedule</a:t>
            </a:r>
          </a:p>
          <a:p>
            <a:r>
              <a:rPr lang="en-US" sz="2400" b="1" i="1" dirty="0" smtClean="0"/>
              <a:t>Warm piping and installation </a:t>
            </a:r>
            <a:r>
              <a:rPr lang="en-US" sz="2400" dirty="0" smtClean="0"/>
              <a:t>– considerably over original budget, behind schedule, mitigations of impact ongoing, now good on track</a:t>
            </a:r>
          </a:p>
          <a:p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5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arenR"/>
            </a:pPr>
            <a:endParaRPr lang="sv-SE" sz="2000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smtClean="0">
                <a:solidFill>
                  <a:schemeClr val="tx1"/>
                </a:solidFill>
              </a:rPr>
              <a:t>System </a:t>
            </a:r>
            <a:r>
              <a:rPr lang="sv-SE" dirty="0" err="1" smtClean="0">
                <a:solidFill>
                  <a:schemeClr val="tx1"/>
                </a:solidFill>
              </a:rPr>
              <a:t>Overview</a:t>
            </a:r>
            <a:r>
              <a:rPr lang="sv-SE" dirty="0" smtClean="0">
                <a:solidFill>
                  <a:schemeClr val="tx1"/>
                </a:solidFill>
              </a:rPr>
              <a:t> &amp; </a:t>
            </a:r>
            <a:r>
              <a:rPr lang="sv-SE" dirty="0" err="1" smtClean="0">
                <a:solidFill>
                  <a:schemeClr val="tx1"/>
                </a:solidFill>
              </a:rPr>
              <a:t>Technical</a:t>
            </a:r>
            <a:r>
              <a:rPr lang="sv-SE" dirty="0" smtClean="0">
                <a:solidFill>
                  <a:schemeClr val="tx1"/>
                </a:solidFill>
              </a:rPr>
              <a:t> Main </a:t>
            </a:r>
            <a:r>
              <a:rPr lang="sv-SE" dirty="0" err="1" smtClean="0">
                <a:solidFill>
                  <a:schemeClr val="tx1"/>
                </a:solidFill>
              </a:rPr>
              <a:t>Figures</a:t>
            </a:r>
            <a:endParaRPr lang="sv-SE" dirty="0" smtClean="0">
              <a:solidFill>
                <a:schemeClr val="tx1"/>
              </a:solidFill>
            </a:endParaRP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600" dirty="0" smtClean="0">
                <a:solidFill>
                  <a:schemeClr val="tx1"/>
                </a:solidFill>
              </a:rPr>
              <a:t>Test and Instruments Cryoplant </a:t>
            </a: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600" dirty="0" smtClean="0">
                <a:solidFill>
                  <a:schemeClr val="tx1"/>
                </a:solidFill>
              </a:rPr>
              <a:t>Pure Helium </a:t>
            </a:r>
            <a:r>
              <a:rPr lang="sv-SE" sz="1600" dirty="0" err="1" smtClean="0">
                <a:solidFill>
                  <a:schemeClr val="tx1"/>
                </a:solidFill>
              </a:rPr>
              <a:t>Storage</a:t>
            </a:r>
            <a:r>
              <a:rPr lang="sv-SE" sz="1600" dirty="0" smtClean="0">
                <a:solidFill>
                  <a:schemeClr val="tx1"/>
                </a:solidFill>
              </a:rPr>
              <a:t> Tanks</a:t>
            </a: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600" dirty="0" err="1" smtClean="0">
                <a:solidFill>
                  <a:schemeClr val="tx1"/>
                </a:solidFill>
              </a:rPr>
              <a:t>Warm</a:t>
            </a:r>
            <a:r>
              <a:rPr lang="sv-SE" sz="1600" dirty="0" smtClean="0">
                <a:solidFill>
                  <a:schemeClr val="tx1"/>
                </a:solidFill>
              </a:rPr>
              <a:t> </a:t>
            </a:r>
            <a:r>
              <a:rPr lang="sv-SE" sz="1600" dirty="0" err="1" smtClean="0">
                <a:solidFill>
                  <a:schemeClr val="tx1"/>
                </a:solidFill>
              </a:rPr>
              <a:t>Interconnecting</a:t>
            </a:r>
            <a:r>
              <a:rPr lang="sv-SE" sz="1600" dirty="0" smtClean="0">
                <a:solidFill>
                  <a:schemeClr val="tx1"/>
                </a:solidFill>
              </a:rPr>
              <a:t> </a:t>
            </a:r>
            <a:r>
              <a:rPr lang="sv-SE" sz="1600" dirty="0" err="1" smtClean="0">
                <a:solidFill>
                  <a:schemeClr val="tx1"/>
                </a:solidFill>
              </a:rPr>
              <a:t>Piping</a:t>
            </a:r>
            <a:r>
              <a:rPr lang="sv-SE" sz="1600" dirty="0" smtClean="0">
                <a:solidFill>
                  <a:schemeClr val="tx1"/>
                </a:solidFill>
              </a:rPr>
              <a:t> and Installation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sv-SE" dirty="0" smtClean="0">
                <a:solidFill>
                  <a:schemeClr val="bg1">
                    <a:lumMod val="50000"/>
                  </a:schemeClr>
                </a:solidFill>
              </a:rPr>
              <a:t> Status</a:t>
            </a:r>
          </a:p>
          <a:p>
            <a:pPr lvl="1">
              <a:spcBef>
                <a:spcPts val="480"/>
              </a:spcBef>
              <a:spcAft>
                <a:spcPts val="1200"/>
              </a:spcAft>
            </a:pPr>
            <a:r>
              <a:rPr lang="sv-SE" sz="1400" dirty="0" smtClean="0">
                <a:solidFill>
                  <a:schemeClr val="bg1">
                    <a:lumMod val="50000"/>
                  </a:schemeClr>
                </a:solidFill>
              </a:rPr>
              <a:t>Schedules and </a:t>
            </a:r>
            <a:r>
              <a:rPr lang="sv-SE" sz="1400" dirty="0" err="1" smtClean="0">
                <a:solidFill>
                  <a:schemeClr val="bg1">
                    <a:lumMod val="50000"/>
                  </a:schemeClr>
                </a:solidFill>
              </a:rPr>
              <a:t>reviews</a:t>
            </a:r>
            <a:endParaRPr lang="sv-SE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err="1" smtClean="0">
                <a:solidFill>
                  <a:srgbClr val="7F7F7F"/>
                </a:solidFill>
              </a:rPr>
              <a:t>Conclusion</a:t>
            </a:r>
            <a:endParaRPr lang="sv-SE" sz="3200" dirty="0" smtClean="0"/>
          </a:p>
          <a:p>
            <a:endParaRPr lang="sv-S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889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4572000" y="1809750"/>
            <a:ext cx="1225748" cy="298740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5" name="Rectangle 214"/>
          <p:cNvSpPr/>
          <p:nvPr/>
        </p:nvSpPr>
        <p:spPr>
          <a:xfrm>
            <a:off x="2627784" y="1811867"/>
            <a:ext cx="1952683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7" name="Shape 79"/>
          <p:cNvSpPr/>
          <p:nvPr/>
        </p:nvSpPr>
        <p:spPr>
          <a:xfrm flipH="1" flipV="1">
            <a:off x="1430867" y="2963333"/>
            <a:ext cx="4233010" cy="1010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193" y="1814109"/>
            <a:ext cx="1234479" cy="597271"/>
            <a:chOff x="457200" y="1607592"/>
            <a:chExt cx="1234479" cy="597271"/>
          </a:xfrm>
        </p:grpSpPr>
        <p:sp>
          <p:nvSpPr>
            <p:cNvPr id="10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1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Pure Helium 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Gas </a:t>
              </a:r>
              <a:r>
                <a:rPr lang="en-US" sz="1100" dirty="0" smtClean="0">
                  <a:latin typeface="+mj-lt"/>
                  <a:cs typeface="Calibri"/>
                </a:rPr>
                <a:t>Storage</a:t>
              </a:r>
              <a:endParaRPr lang="en-US" sz="1100" dirty="0">
                <a:latin typeface="+mj-lt"/>
                <a:cs typeface="Calibri"/>
              </a:endParaRPr>
            </a:p>
          </p:txBody>
        </p:sp>
      </p:grpSp>
      <p:sp>
        <p:nvSpPr>
          <p:cNvPr id="15" name="Shape 77"/>
          <p:cNvSpPr/>
          <p:nvPr/>
        </p:nvSpPr>
        <p:spPr>
          <a:xfrm flipV="1">
            <a:off x="755576" y="2125011"/>
            <a:ext cx="0" cy="70356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" name="Shape 78"/>
          <p:cNvSpPr/>
          <p:nvPr/>
        </p:nvSpPr>
        <p:spPr>
          <a:xfrm>
            <a:off x="706245" y="269211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78"/>
                  <a:pt x="17978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" name="Shape 79"/>
          <p:cNvSpPr/>
          <p:nvPr/>
        </p:nvSpPr>
        <p:spPr>
          <a:xfrm>
            <a:off x="1443608" y="2406693"/>
            <a:ext cx="0" cy="27151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" name="Shape 80"/>
          <p:cNvSpPr/>
          <p:nvPr/>
        </p:nvSpPr>
        <p:spPr>
          <a:xfrm>
            <a:off x="706245" y="24218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" name="Shape 81"/>
          <p:cNvSpPr/>
          <p:nvPr/>
        </p:nvSpPr>
        <p:spPr>
          <a:xfrm flipV="1">
            <a:off x="2959224" y="24066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" name="Shape 82"/>
          <p:cNvSpPr/>
          <p:nvPr/>
        </p:nvSpPr>
        <p:spPr>
          <a:xfrm>
            <a:off x="2908424" y="25493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2" name="Shape 83"/>
          <p:cNvSpPr/>
          <p:nvPr/>
        </p:nvSpPr>
        <p:spPr>
          <a:xfrm>
            <a:off x="1439333" y="2671233"/>
            <a:ext cx="6589051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3" name="Shape 85"/>
          <p:cNvSpPr/>
          <p:nvPr/>
        </p:nvSpPr>
        <p:spPr>
          <a:xfrm flipV="1">
            <a:off x="986408" y="2828571"/>
            <a:ext cx="0" cy="668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86"/>
          <p:cNvSpPr/>
          <p:nvPr/>
        </p:nvSpPr>
        <p:spPr>
          <a:xfrm>
            <a:off x="935608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63"/>
                  <a:pt x="17978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9" name="Shape 106"/>
          <p:cNvSpPr/>
          <p:nvPr/>
        </p:nvSpPr>
        <p:spPr>
          <a:xfrm>
            <a:off x="4965824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90" y="7163"/>
                  <a:pt x="17889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0" name="Shape 107"/>
          <p:cNvSpPr/>
          <p:nvPr/>
        </p:nvSpPr>
        <p:spPr>
          <a:xfrm>
            <a:off x="5473824" y="30394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1" name="Shape 108"/>
          <p:cNvSpPr/>
          <p:nvPr/>
        </p:nvSpPr>
        <p:spPr>
          <a:xfrm>
            <a:off x="5423024" y="29771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2" name="Shape 118"/>
          <p:cNvSpPr/>
          <p:nvPr/>
        </p:nvSpPr>
        <p:spPr>
          <a:xfrm>
            <a:off x="6325590" y="40938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3" name="Shape 120"/>
          <p:cNvSpPr/>
          <p:nvPr/>
        </p:nvSpPr>
        <p:spPr>
          <a:xfrm>
            <a:off x="6439975" y="48309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4" name="Shape 121"/>
          <p:cNvSpPr/>
          <p:nvPr/>
        </p:nvSpPr>
        <p:spPr>
          <a:xfrm flipV="1">
            <a:off x="6605281" y="35898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5" name="Shape 122"/>
          <p:cNvSpPr/>
          <p:nvPr/>
        </p:nvSpPr>
        <p:spPr>
          <a:xfrm>
            <a:off x="6558675" y="40938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6" name="Shape 123"/>
          <p:cNvSpPr/>
          <p:nvPr/>
        </p:nvSpPr>
        <p:spPr>
          <a:xfrm flipV="1">
            <a:off x="6372200" y="37930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7" name="Shape 124"/>
          <p:cNvSpPr/>
          <p:nvPr/>
        </p:nvSpPr>
        <p:spPr>
          <a:xfrm flipV="1">
            <a:off x="4283968" y="57319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8" name="Shape 126"/>
          <p:cNvSpPr/>
          <p:nvPr/>
        </p:nvSpPr>
        <p:spPr>
          <a:xfrm>
            <a:off x="4237360" y="29798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9" name="Shape 149"/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0" name="Shape 150"/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1" name="Shape 152"/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2" name="Shape 157"/>
          <p:cNvSpPr/>
          <p:nvPr/>
        </p:nvSpPr>
        <p:spPr>
          <a:xfrm flipH="1" flipV="1">
            <a:off x="3851920" y="42972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3" name="Shape 158"/>
          <p:cNvSpPr/>
          <p:nvPr/>
        </p:nvSpPr>
        <p:spPr>
          <a:xfrm>
            <a:off x="4440684" y="42563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4" name="Shape 159"/>
          <p:cNvSpPr/>
          <p:nvPr/>
        </p:nvSpPr>
        <p:spPr>
          <a:xfrm flipV="1">
            <a:off x="3851920" y="39371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54300" y="1837267"/>
            <a:ext cx="1229130" cy="575733"/>
            <a:chOff x="2339752" y="2852936"/>
            <a:chExt cx="1234479" cy="564089"/>
          </a:xfrm>
        </p:grpSpPr>
        <p:sp>
          <p:nvSpPr>
            <p:cNvPr id="46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7" name="Shape 40"/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Standalone Helium Purifier</a:t>
              </a:r>
              <a:endParaRPr sz="1100" dirty="0">
                <a:latin typeface="+mj-lt"/>
                <a:cs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50833" y="1840590"/>
            <a:ext cx="1219159" cy="568178"/>
            <a:chOff x="2195736" y="2883651"/>
            <a:chExt cx="1296144" cy="597271"/>
          </a:xfrm>
        </p:grpSpPr>
        <p:sp>
          <p:nvSpPr>
            <p:cNvPr id="49" name="Shape 39"/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50" name="Shape 40"/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Helium Recovery System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6" name="Shape 84"/>
          <p:cNvSpPr/>
          <p:nvPr/>
        </p:nvSpPr>
        <p:spPr>
          <a:xfrm>
            <a:off x="5607628" y="2408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7" name="Shape 79"/>
          <p:cNvSpPr/>
          <p:nvPr/>
        </p:nvSpPr>
        <p:spPr>
          <a:xfrm flipH="1" flipV="1">
            <a:off x="749300" y="2827867"/>
            <a:ext cx="4270498" cy="7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9" name="Shape 80"/>
          <p:cNvSpPr/>
          <p:nvPr/>
        </p:nvSpPr>
        <p:spPr>
          <a:xfrm>
            <a:off x="937387" y="282857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0" name="Shape 80"/>
          <p:cNvSpPr/>
          <p:nvPr/>
        </p:nvSpPr>
        <p:spPr>
          <a:xfrm>
            <a:off x="4968129" y="28246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95536" y="3356992"/>
            <a:ext cx="1234479" cy="597271"/>
            <a:chOff x="457200" y="1631146"/>
            <a:chExt cx="1234479" cy="597271"/>
          </a:xfrm>
        </p:grpSpPr>
        <p:sp>
          <p:nvSpPr>
            <p:cNvPr id="62" name="Shape 39"/>
            <p:cNvSpPr/>
            <p:nvPr/>
          </p:nvSpPr>
          <p:spPr>
            <a:xfrm>
              <a:off x="457200" y="1631146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3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Accelerator</a:t>
              </a:r>
            </a:p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67" name="Shape 84"/>
          <p:cNvSpPr/>
          <p:nvPr/>
        </p:nvSpPr>
        <p:spPr>
          <a:xfrm>
            <a:off x="1397298" y="2415573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359275" y="3327269"/>
            <a:ext cx="673099" cy="609600"/>
            <a:chOff x="2286001" y="3670300"/>
            <a:chExt cx="673099" cy="609600"/>
          </a:xfrm>
        </p:grpSpPr>
        <p:sp>
          <p:nvSpPr>
            <p:cNvPr id="71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72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</a:rPr>
                <a:t>5 m</a:t>
              </a:r>
              <a:r>
                <a:rPr lang="en-US" sz="1100" baseline="30000" dirty="0" smtClean="0">
                  <a:latin typeface="+mj-lt"/>
                </a:rPr>
                <a:t>3</a:t>
              </a:r>
              <a:r>
                <a:rPr lang="en-US" sz="1100" dirty="0" smtClean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dirty="0" err="1" smtClean="0">
                  <a:latin typeface="+mj-lt"/>
                </a:rPr>
                <a:t>LHe</a:t>
              </a:r>
              <a:r>
                <a:rPr lang="en-US" sz="1100" dirty="0" smtClean="0">
                  <a:latin typeface="+mj-lt"/>
                </a:rPr>
                <a:t> </a:t>
              </a:r>
              <a:r>
                <a:rPr lang="en-US" sz="1100" dirty="0" smtClean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73" name="Shape 101"/>
          <p:cNvSpPr/>
          <p:nvPr/>
        </p:nvSpPr>
        <p:spPr>
          <a:xfrm>
            <a:off x="3923928" y="20650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580112" y="25690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5" name="Shape 102"/>
          <p:cNvSpPr/>
          <p:nvPr/>
        </p:nvSpPr>
        <p:spPr>
          <a:xfrm>
            <a:off x="3858270" y="20177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6" name="Shape 79"/>
          <p:cNvSpPr/>
          <p:nvPr/>
        </p:nvSpPr>
        <p:spPr>
          <a:xfrm>
            <a:off x="5655295" y="24140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53248" y="2967162"/>
            <a:ext cx="129158" cy="1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8" name="Shape 105"/>
          <p:cNvSpPr/>
          <p:nvPr/>
        </p:nvSpPr>
        <p:spPr>
          <a:xfrm flipV="1">
            <a:off x="5016624" y="2839516"/>
            <a:ext cx="0" cy="48577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9" name="Shape 82"/>
          <p:cNvSpPr/>
          <p:nvPr/>
        </p:nvSpPr>
        <p:spPr>
          <a:xfrm>
            <a:off x="4735066" y="31958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09666" y="26410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81" name="Shape 81"/>
          <p:cNvSpPr/>
          <p:nvPr/>
        </p:nvSpPr>
        <p:spPr>
          <a:xfrm flipV="1">
            <a:off x="4788024" y="24250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83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84" name="Shape 40"/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dirty="0" smtClean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85" name="Shape 39"/>
          <p:cNvSpPr/>
          <p:nvPr/>
        </p:nvSpPr>
        <p:spPr>
          <a:xfrm>
            <a:off x="4601633" y="42252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86" name="Shape 40"/>
          <p:cNvSpPr/>
          <p:nvPr/>
        </p:nvSpPr>
        <p:spPr>
          <a:xfrm>
            <a:off x="4716016" y="43501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LHe</a:t>
            </a:r>
            <a:r>
              <a:rPr lang="en-US" sz="1100" dirty="0" smtClean="0">
                <a:latin typeface="+mj-lt"/>
                <a:cs typeface="Calibri"/>
              </a:rPr>
              <a:t> Mobile </a:t>
            </a:r>
            <a:r>
              <a:rPr lang="en-US" sz="1100" dirty="0" err="1" smtClean="0">
                <a:latin typeface="+mj-lt"/>
                <a:cs typeface="Calibri"/>
              </a:rPr>
              <a:t>Dewars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7" name="Shape 39"/>
          <p:cNvSpPr/>
          <p:nvPr/>
        </p:nvSpPr>
        <p:spPr>
          <a:xfrm>
            <a:off x="6012160" y="42252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8" name="Shape 40"/>
          <p:cNvSpPr/>
          <p:nvPr/>
        </p:nvSpPr>
        <p:spPr>
          <a:xfrm>
            <a:off x="6144766" y="42676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Test Stand </a:t>
            </a: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9" name="Shape 39"/>
          <p:cNvSpPr/>
          <p:nvPr/>
        </p:nvSpPr>
        <p:spPr>
          <a:xfrm>
            <a:off x="4572000" y="5449342"/>
            <a:ext cx="1234479" cy="597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0" name="Shape 40"/>
          <p:cNvSpPr/>
          <p:nvPr/>
        </p:nvSpPr>
        <p:spPr>
          <a:xfrm>
            <a:off x="4696966" y="55654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Instruments &amp; Experiments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1" name="Shape 39"/>
          <p:cNvSpPr/>
          <p:nvPr/>
        </p:nvSpPr>
        <p:spPr>
          <a:xfrm>
            <a:off x="3131840" y="45852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2" name="Shape 40"/>
          <p:cNvSpPr/>
          <p:nvPr/>
        </p:nvSpPr>
        <p:spPr>
          <a:xfrm>
            <a:off x="3142184" y="47101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LN2 Storage Tanks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93" name="Shape 39"/>
          <p:cNvSpPr/>
          <p:nvPr/>
        </p:nvSpPr>
        <p:spPr>
          <a:xfrm>
            <a:off x="3131840" y="5449342"/>
            <a:ext cx="936104" cy="597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4" name="Shape 40"/>
          <p:cNvSpPr/>
          <p:nvPr/>
        </p:nvSpPr>
        <p:spPr>
          <a:xfrm>
            <a:off x="3106868" y="55592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LN2 Mobile </a:t>
            </a:r>
            <a:r>
              <a:rPr lang="en-US" sz="1100" dirty="0" err="1" smtClean="0">
                <a:latin typeface="+mj-lt"/>
                <a:cs typeface="Calibri"/>
              </a:rPr>
              <a:t>Dewars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95" name="Shape 39"/>
          <p:cNvSpPr/>
          <p:nvPr/>
        </p:nvSpPr>
        <p:spPr>
          <a:xfrm>
            <a:off x="395536" y="4585246"/>
            <a:ext cx="1152128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6" name="Shape 40"/>
          <p:cNvSpPr/>
          <p:nvPr/>
        </p:nvSpPr>
        <p:spPr>
          <a:xfrm>
            <a:off x="528141" y="4603013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 for  Elliptical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7" name="Shape 39"/>
          <p:cNvSpPr/>
          <p:nvPr/>
        </p:nvSpPr>
        <p:spPr>
          <a:xfrm>
            <a:off x="395536" y="5449342"/>
            <a:ext cx="1152128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8" name="Shape 40"/>
          <p:cNvSpPr/>
          <p:nvPr/>
        </p:nvSpPr>
        <p:spPr>
          <a:xfrm>
            <a:off x="482401" y="5530610"/>
            <a:ext cx="1008112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Elliptical</a:t>
            </a:r>
          </a:p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9" name="Shape 39"/>
          <p:cNvSpPr/>
          <p:nvPr/>
        </p:nvSpPr>
        <p:spPr>
          <a:xfrm>
            <a:off x="6012160" y="5449342"/>
            <a:ext cx="1234479" cy="597271"/>
          </a:xfrm>
          <a:prstGeom prst="rect">
            <a:avLst/>
          </a:prstGeom>
          <a:solidFill>
            <a:srgbClr val="B7DEE8"/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00" name="Shape 40"/>
          <p:cNvSpPr/>
          <p:nvPr/>
        </p:nvSpPr>
        <p:spPr>
          <a:xfrm>
            <a:off x="6124426" y="56411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Test Stand Lund 2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1" name="Shape 39"/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40"/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Target </a:t>
            </a: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3" name="Shape 39"/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4" name="Shape 40"/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Hydrogen Circulation Box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05" name="Shape 39"/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6" name="Shape 40"/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Hydrogen Moderator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10" name="Shape 123"/>
          <p:cNvSpPr/>
          <p:nvPr/>
        </p:nvSpPr>
        <p:spPr>
          <a:xfrm flipH="1" flipV="1">
            <a:off x="5796136" y="37931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1" name="Shape 123"/>
          <p:cNvSpPr/>
          <p:nvPr/>
        </p:nvSpPr>
        <p:spPr>
          <a:xfrm flipH="1" flipV="1">
            <a:off x="5804603" y="35897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2" name="Shape 149"/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3" name="Shape 149"/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4" name="Shape 150"/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5" name="Shape 149"/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6" name="Shape 149"/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7" name="Shape 150"/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8" name="Shape 149"/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1" name="Shape 97"/>
          <p:cNvSpPr/>
          <p:nvPr/>
        </p:nvSpPr>
        <p:spPr>
          <a:xfrm>
            <a:off x="4102224" y="35442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2" name="Shape 98"/>
          <p:cNvSpPr/>
          <p:nvPr/>
        </p:nvSpPr>
        <p:spPr>
          <a:xfrm>
            <a:off x="4019571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3" name="Shape 99"/>
          <p:cNvSpPr/>
          <p:nvPr/>
        </p:nvSpPr>
        <p:spPr>
          <a:xfrm flipH="1" flipV="1">
            <a:off x="3995936" y="37729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4" name="Shape 100"/>
          <p:cNvSpPr/>
          <p:nvPr/>
        </p:nvSpPr>
        <p:spPr>
          <a:xfrm>
            <a:off x="44324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5" name="Shape 97"/>
          <p:cNvSpPr/>
          <p:nvPr/>
        </p:nvSpPr>
        <p:spPr>
          <a:xfrm>
            <a:off x="3995936" y="36492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6" name="Shape 100"/>
          <p:cNvSpPr/>
          <p:nvPr/>
        </p:nvSpPr>
        <p:spPr>
          <a:xfrm>
            <a:off x="444068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195068" y="35051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128" name="Shape 98"/>
          <p:cNvSpPr/>
          <p:nvPr/>
        </p:nvSpPr>
        <p:spPr>
          <a:xfrm>
            <a:off x="4283968" y="45132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9" name="Shape 97"/>
          <p:cNvSpPr/>
          <p:nvPr/>
        </p:nvSpPr>
        <p:spPr>
          <a:xfrm flipV="1">
            <a:off x="4283968" y="45635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0" name="Shape 90"/>
          <p:cNvSpPr/>
          <p:nvPr/>
        </p:nvSpPr>
        <p:spPr>
          <a:xfrm>
            <a:off x="4883348" y="53153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1" name="Shape 152"/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2" name="Shape 152"/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3" name="Shape 123"/>
          <p:cNvSpPr/>
          <p:nvPr/>
        </p:nvSpPr>
        <p:spPr>
          <a:xfrm flipH="1" flipV="1">
            <a:off x="6486499" y="36830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4" name="Shape 123"/>
          <p:cNvSpPr/>
          <p:nvPr/>
        </p:nvSpPr>
        <p:spPr>
          <a:xfrm flipH="1">
            <a:off x="5796136" y="36914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5" name="Shape 98"/>
          <p:cNvSpPr/>
          <p:nvPr/>
        </p:nvSpPr>
        <p:spPr>
          <a:xfrm>
            <a:off x="5804602" y="36442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6" name="Shape 123"/>
          <p:cNvSpPr/>
          <p:nvPr/>
        </p:nvSpPr>
        <p:spPr>
          <a:xfrm flipH="1" flipV="1">
            <a:off x="5813069" y="34924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7" name="Shape 121"/>
          <p:cNvSpPr/>
          <p:nvPr/>
        </p:nvSpPr>
        <p:spPr>
          <a:xfrm flipV="1">
            <a:off x="6728048" y="34925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8" name="Shape 98"/>
          <p:cNvSpPr/>
          <p:nvPr/>
        </p:nvSpPr>
        <p:spPr>
          <a:xfrm>
            <a:off x="5804602" y="34410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9" name="Shape 118"/>
          <p:cNvSpPr/>
          <p:nvPr/>
        </p:nvSpPr>
        <p:spPr>
          <a:xfrm>
            <a:off x="6325590" y="53215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0" name="Shape 122"/>
          <p:cNvSpPr/>
          <p:nvPr/>
        </p:nvSpPr>
        <p:spPr>
          <a:xfrm>
            <a:off x="6558675" y="53205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1" name="Shape 120"/>
          <p:cNvSpPr/>
          <p:nvPr/>
        </p:nvSpPr>
        <p:spPr>
          <a:xfrm>
            <a:off x="6681397" y="48309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2" name="Shape 120"/>
          <p:cNvSpPr/>
          <p:nvPr/>
        </p:nvSpPr>
        <p:spPr>
          <a:xfrm>
            <a:off x="852379" y="395049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3" name="Shape 118"/>
          <p:cNvSpPr/>
          <p:nvPr/>
        </p:nvSpPr>
        <p:spPr>
          <a:xfrm>
            <a:off x="885552" y="4441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4" name="Shape 121"/>
          <p:cNvSpPr/>
          <p:nvPr/>
        </p:nvSpPr>
        <p:spPr>
          <a:xfrm flipV="1">
            <a:off x="1161701" y="394979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22"/>
          <p:cNvSpPr/>
          <p:nvPr/>
        </p:nvSpPr>
        <p:spPr>
          <a:xfrm>
            <a:off x="1118637" y="444005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6" name="Shape 123"/>
          <p:cNvSpPr/>
          <p:nvPr/>
        </p:nvSpPr>
        <p:spPr>
          <a:xfrm flipV="1">
            <a:off x="928620" y="394555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7" name="Shape 123"/>
          <p:cNvSpPr/>
          <p:nvPr/>
        </p:nvSpPr>
        <p:spPr>
          <a:xfrm flipH="1" flipV="1">
            <a:off x="1042919" y="394979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8" name="Shape 121"/>
          <p:cNvSpPr/>
          <p:nvPr/>
        </p:nvSpPr>
        <p:spPr>
          <a:xfrm flipV="1">
            <a:off x="1284468" y="3793158"/>
            <a:ext cx="0" cy="78316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9" name="Shape 120"/>
          <p:cNvSpPr/>
          <p:nvPr/>
        </p:nvSpPr>
        <p:spPr>
          <a:xfrm>
            <a:off x="1093801" y="39419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0" name="Shape 125"/>
          <p:cNvSpPr/>
          <p:nvPr/>
        </p:nvSpPr>
        <p:spPr>
          <a:xfrm flipH="1">
            <a:off x="4283968" y="30010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1" name="Shape 89"/>
          <p:cNvSpPr/>
          <p:nvPr/>
        </p:nvSpPr>
        <p:spPr>
          <a:xfrm flipV="1">
            <a:off x="4932040" y="48012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2" name="Shape 121"/>
          <p:cNvSpPr/>
          <p:nvPr/>
        </p:nvSpPr>
        <p:spPr>
          <a:xfrm flipV="1">
            <a:off x="6605281" y="48302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3" name="Shape 123"/>
          <p:cNvSpPr/>
          <p:nvPr/>
        </p:nvSpPr>
        <p:spPr>
          <a:xfrm flipV="1">
            <a:off x="6372200" y="48260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4" name="Shape 123"/>
          <p:cNvSpPr/>
          <p:nvPr/>
        </p:nvSpPr>
        <p:spPr>
          <a:xfrm flipH="1" flipV="1">
            <a:off x="6486499" y="48302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5" name="Shape 121"/>
          <p:cNvSpPr/>
          <p:nvPr/>
        </p:nvSpPr>
        <p:spPr>
          <a:xfrm flipV="1">
            <a:off x="6728048" y="48260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6" name="Shape 81"/>
          <p:cNvSpPr/>
          <p:nvPr/>
        </p:nvSpPr>
        <p:spPr>
          <a:xfrm flipV="1">
            <a:off x="3592873" y="51879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7" name="Shape 82"/>
          <p:cNvSpPr/>
          <p:nvPr/>
        </p:nvSpPr>
        <p:spPr>
          <a:xfrm>
            <a:off x="3542073" y="53306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8" name="Shape 120"/>
          <p:cNvSpPr/>
          <p:nvPr/>
        </p:nvSpPr>
        <p:spPr>
          <a:xfrm>
            <a:off x="827542" y="51908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9" name="Shape 118"/>
          <p:cNvSpPr/>
          <p:nvPr/>
        </p:nvSpPr>
        <p:spPr>
          <a:xfrm>
            <a:off x="713157" y="5330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0" name="Shape 121"/>
          <p:cNvSpPr/>
          <p:nvPr/>
        </p:nvSpPr>
        <p:spPr>
          <a:xfrm flipV="1">
            <a:off x="992848" y="5198624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1" name="Shape 122"/>
          <p:cNvSpPr/>
          <p:nvPr/>
        </p:nvSpPr>
        <p:spPr>
          <a:xfrm>
            <a:off x="946242" y="53248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2" name="Shape 123"/>
          <p:cNvSpPr/>
          <p:nvPr/>
        </p:nvSpPr>
        <p:spPr>
          <a:xfrm flipV="1">
            <a:off x="759767" y="5157191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3" name="Shape 123"/>
          <p:cNvSpPr/>
          <p:nvPr/>
        </p:nvSpPr>
        <p:spPr>
          <a:xfrm flipH="1" flipV="1">
            <a:off x="874066" y="5198623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4" name="Shape 121"/>
          <p:cNvSpPr/>
          <p:nvPr/>
        </p:nvSpPr>
        <p:spPr>
          <a:xfrm flipV="1">
            <a:off x="1115615" y="5161309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5" name="Shape 120"/>
          <p:cNvSpPr/>
          <p:nvPr/>
        </p:nvSpPr>
        <p:spPr>
          <a:xfrm>
            <a:off x="1068964" y="519081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Shape 99"/>
          <p:cNvSpPr/>
          <p:nvPr/>
        </p:nvSpPr>
        <p:spPr>
          <a:xfrm flipH="1">
            <a:off x="4067944" y="59125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8" name="Shape 100"/>
          <p:cNvSpPr/>
          <p:nvPr/>
        </p:nvSpPr>
        <p:spPr>
          <a:xfrm>
            <a:off x="4449357" y="58725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0" name="Shape 39"/>
          <p:cNvSpPr/>
          <p:nvPr/>
        </p:nvSpPr>
        <p:spPr>
          <a:xfrm>
            <a:off x="1835696" y="4582308"/>
            <a:ext cx="1080120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1" name="Shape 40"/>
          <p:cNvSpPr/>
          <p:nvPr/>
        </p:nvSpPr>
        <p:spPr>
          <a:xfrm>
            <a:off x="1907704" y="4600075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Cryodistribution</a:t>
            </a:r>
            <a:r>
              <a:rPr lang="en-US" sz="1100" dirty="0" smtClean="0">
                <a:latin typeface="+mj-lt"/>
                <a:cs typeface="Calibri"/>
              </a:rPr>
              <a:t> System for</a:t>
            </a:r>
          </a:p>
          <a:p>
            <a:pPr lvl="0" algn="ctr">
              <a:defRPr sz="1800"/>
            </a:pPr>
            <a:r>
              <a:rPr lang="pl-PL" sz="1100" dirty="0" err="1" smtClean="0">
                <a:latin typeface="+mj-lt"/>
                <a:cs typeface="Calibri"/>
              </a:rPr>
              <a:t>Spoke</a:t>
            </a:r>
            <a:r>
              <a:rPr lang="pl-PL" sz="1100" dirty="0" smtClean="0">
                <a:latin typeface="+mj-lt"/>
                <a:cs typeface="Calibri"/>
              </a:rPr>
              <a:t>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73" name="Shape 39"/>
          <p:cNvSpPr/>
          <p:nvPr/>
        </p:nvSpPr>
        <p:spPr>
          <a:xfrm>
            <a:off x="1835696" y="5446404"/>
            <a:ext cx="1080120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4" name="Shape 40"/>
          <p:cNvSpPr/>
          <p:nvPr/>
        </p:nvSpPr>
        <p:spPr>
          <a:xfrm>
            <a:off x="1994569" y="5527672"/>
            <a:ext cx="777231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smtClean="0">
                <a:latin typeface="+mj-lt"/>
                <a:cs typeface="Calibri"/>
              </a:rPr>
              <a:t>Spoke</a:t>
            </a:r>
          </a:p>
          <a:p>
            <a:pPr lvl="0" algn="ctr">
              <a:defRPr sz="1800"/>
            </a:pPr>
            <a:r>
              <a:rPr lang="en-US" sz="1100" dirty="0" err="1" smtClean="0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77" name="Shape 120"/>
          <p:cNvSpPr/>
          <p:nvPr/>
        </p:nvSpPr>
        <p:spPr>
          <a:xfrm>
            <a:off x="2267702" y="518792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8" name="Shape 118"/>
          <p:cNvSpPr/>
          <p:nvPr/>
        </p:nvSpPr>
        <p:spPr>
          <a:xfrm>
            <a:off x="2153317" y="532716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79" name="Shape 121"/>
          <p:cNvSpPr/>
          <p:nvPr/>
        </p:nvSpPr>
        <p:spPr>
          <a:xfrm flipV="1">
            <a:off x="2433008" y="5195686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0" name="Shape 122"/>
          <p:cNvSpPr/>
          <p:nvPr/>
        </p:nvSpPr>
        <p:spPr>
          <a:xfrm>
            <a:off x="2386402" y="532187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1" name="Shape 123"/>
          <p:cNvSpPr/>
          <p:nvPr/>
        </p:nvSpPr>
        <p:spPr>
          <a:xfrm flipV="1">
            <a:off x="2199927" y="5154253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2" name="Shape 123"/>
          <p:cNvSpPr/>
          <p:nvPr/>
        </p:nvSpPr>
        <p:spPr>
          <a:xfrm flipH="1" flipV="1">
            <a:off x="2314226" y="5195685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3" name="Shape 121"/>
          <p:cNvSpPr/>
          <p:nvPr/>
        </p:nvSpPr>
        <p:spPr>
          <a:xfrm flipV="1">
            <a:off x="2555775" y="5158371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4" name="Shape 120"/>
          <p:cNvSpPr/>
          <p:nvPr/>
        </p:nvSpPr>
        <p:spPr>
          <a:xfrm>
            <a:off x="2509124" y="518787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87" name="Shape 98"/>
          <p:cNvSpPr/>
          <p:nvPr/>
        </p:nvSpPr>
        <p:spPr>
          <a:xfrm>
            <a:off x="1547664" y="470332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8" name="Shape 98"/>
          <p:cNvSpPr/>
          <p:nvPr/>
        </p:nvSpPr>
        <p:spPr>
          <a:xfrm>
            <a:off x="1562791" y="491935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9" name="Shape 100"/>
          <p:cNvSpPr/>
          <p:nvPr/>
        </p:nvSpPr>
        <p:spPr>
          <a:xfrm>
            <a:off x="1706807" y="479715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0" name="Shape 100"/>
          <p:cNvSpPr/>
          <p:nvPr/>
        </p:nvSpPr>
        <p:spPr>
          <a:xfrm>
            <a:off x="1691680" y="5013176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1" name="Shape 99"/>
          <p:cNvSpPr/>
          <p:nvPr/>
        </p:nvSpPr>
        <p:spPr>
          <a:xfrm flipH="1">
            <a:off x="1606459" y="4748660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2" name="Shape 99"/>
          <p:cNvSpPr/>
          <p:nvPr/>
        </p:nvSpPr>
        <p:spPr>
          <a:xfrm flipH="1">
            <a:off x="1547664" y="48441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3" name="Shape 99"/>
          <p:cNvSpPr/>
          <p:nvPr/>
        </p:nvSpPr>
        <p:spPr>
          <a:xfrm flipH="1">
            <a:off x="1631431" y="49646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4" name="Shape 99"/>
          <p:cNvSpPr/>
          <p:nvPr/>
        </p:nvSpPr>
        <p:spPr>
          <a:xfrm flipH="1">
            <a:off x="1547664" y="5061668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2314725" y="3339969"/>
            <a:ext cx="673099" cy="609600"/>
            <a:chOff x="2286001" y="3670300"/>
            <a:chExt cx="673099" cy="609600"/>
          </a:xfrm>
        </p:grpSpPr>
        <p:sp>
          <p:nvSpPr>
            <p:cNvPr id="196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97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+mj-lt"/>
                </a:rPr>
                <a:t>20 m</a:t>
              </a:r>
              <a:r>
                <a:rPr lang="en-US" sz="1100" baseline="30000" dirty="0" smtClean="0">
                  <a:latin typeface="+mj-lt"/>
                </a:rPr>
                <a:t>3</a:t>
              </a:r>
              <a:r>
                <a:rPr lang="en-US" sz="1100" dirty="0" smtClean="0">
                  <a:latin typeface="+mj-lt"/>
                </a:rPr>
                <a:t>    </a:t>
              </a:r>
              <a:r>
                <a:rPr lang="en-US" sz="1100" dirty="0" err="1" smtClean="0">
                  <a:latin typeface="+mj-lt"/>
                </a:rPr>
                <a:t>LHe</a:t>
              </a:r>
              <a:r>
                <a:rPr lang="en-US" sz="1100" dirty="0" smtClean="0">
                  <a:latin typeface="+mj-lt"/>
                </a:rPr>
                <a:t> </a:t>
              </a:r>
              <a:r>
                <a:rPr lang="en-US" sz="1100" dirty="0" smtClean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198" name="Shape 97"/>
          <p:cNvSpPr/>
          <p:nvPr/>
        </p:nvSpPr>
        <p:spPr>
          <a:xfrm>
            <a:off x="1701800" y="3530600"/>
            <a:ext cx="612924" cy="1373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9" name="Shape 98"/>
          <p:cNvSpPr/>
          <p:nvPr/>
        </p:nvSpPr>
        <p:spPr>
          <a:xfrm>
            <a:off x="1636606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0" name="Shape 99"/>
          <p:cNvSpPr/>
          <p:nvPr/>
        </p:nvSpPr>
        <p:spPr>
          <a:xfrm flipH="1" flipV="1">
            <a:off x="1629833" y="3763433"/>
            <a:ext cx="684891" cy="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1" name="Shape 100"/>
          <p:cNvSpPr/>
          <p:nvPr/>
        </p:nvSpPr>
        <p:spPr>
          <a:xfrm>
            <a:off x="21877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2" name="Shape 79"/>
          <p:cNvSpPr/>
          <p:nvPr/>
        </p:nvSpPr>
        <p:spPr>
          <a:xfrm>
            <a:off x="1432372" y="3044595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3" name="Shape 84"/>
          <p:cNvSpPr/>
          <p:nvPr/>
        </p:nvSpPr>
        <p:spPr>
          <a:xfrm>
            <a:off x="1387880" y="297809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4" name="Shape 97"/>
          <p:cNvSpPr/>
          <p:nvPr/>
        </p:nvSpPr>
        <p:spPr>
          <a:xfrm>
            <a:off x="1714500" y="3636434"/>
            <a:ext cx="607120" cy="1283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5" name="Shape 98"/>
          <p:cNvSpPr/>
          <p:nvPr/>
        </p:nvSpPr>
        <p:spPr>
          <a:xfrm>
            <a:off x="163412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395536" y="3356992"/>
            <a:ext cx="2569914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6" name="Rectangle 205"/>
          <p:cNvSpPr/>
          <p:nvPr/>
        </p:nvSpPr>
        <p:spPr>
          <a:xfrm>
            <a:off x="7452320" y="2852936"/>
            <a:ext cx="1225748" cy="14841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9" name="Rectangle 208"/>
          <p:cNvSpPr/>
          <p:nvPr/>
        </p:nvSpPr>
        <p:spPr>
          <a:xfrm>
            <a:off x="395536" y="4581128"/>
            <a:ext cx="2538164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13" name="Shape 81"/>
          <p:cNvSpPr/>
          <p:nvPr/>
        </p:nvSpPr>
        <p:spPr>
          <a:xfrm flipV="1">
            <a:off x="8028384" y="2673995"/>
            <a:ext cx="0" cy="1274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4" name="Shape 82"/>
          <p:cNvSpPr/>
          <p:nvPr/>
        </p:nvSpPr>
        <p:spPr>
          <a:xfrm>
            <a:off x="7987109" y="2708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372851" y="3310467"/>
            <a:ext cx="1199149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grpSp>
        <p:nvGrpSpPr>
          <p:cNvPr id="64" name="Group 63"/>
          <p:cNvGrpSpPr/>
          <p:nvPr/>
        </p:nvGrpSpPr>
        <p:grpSpPr>
          <a:xfrm>
            <a:off x="4555021" y="3325623"/>
            <a:ext cx="1215671" cy="597271"/>
            <a:chOff x="444033" y="1607592"/>
            <a:chExt cx="1256354" cy="597271"/>
          </a:xfrm>
        </p:grpSpPr>
        <p:sp>
          <p:nvSpPr>
            <p:cNvPr id="65" name="Shape 39"/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6" name="Shape 40"/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</a:t>
              </a:r>
              <a:r>
                <a:rPr lang="en-US" sz="1100" dirty="0" smtClean="0">
                  <a:latin typeface="+mj-lt"/>
                  <a:cs typeface="Calibri"/>
                </a:rPr>
                <a:t>est &amp; Instrument 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219" name="Rectangle 218"/>
          <p:cNvSpPr/>
          <p:nvPr/>
        </p:nvSpPr>
        <p:spPr>
          <a:xfrm>
            <a:off x="395536" y="1815151"/>
            <a:ext cx="1225748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21" name="Rectangle 220"/>
          <p:cNvSpPr/>
          <p:nvPr/>
        </p:nvSpPr>
        <p:spPr>
          <a:xfrm>
            <a:off x="3131840" y="4581128"/>
            <a:ext cx="957560" cy="59055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grpSp>
        <p:nvGrpSpPr>
          <p:cNvPr id="210" name="Group 209"/>
          <p:cNvGrpSpPr/>
          <p:nvPr/>
        </p:nvGrpSpPr>
        <p:grpSpPr>
          <a:xfrm>
            <a:off x="35496" y="2780928"/>
            <a:ext cx="8784975" cy="3880438"/>
            <a:chOff x="4535502" y="3075291"/>
            <a:chExt cx="19901179" cy="3880438"/>
          </a:xfrm>
        </p:grpSpPr>
        <p:sp>
          <p:nvSpPr>
            <p:cNvPr id="212" name="Rounded Rectangle 211"/>
            <p:cNvSpPr/>
            <p:nvPr/>
          </p:nvSpPr>
          <p:spPr>
            <a:xfrm>
              <a:off x="4535502" y="3579347"/>
              <a:ext cx="6851227" cy="3376382"/>
            </a:xfrm>
            <a:prstGeom prst="roundRect">
              <a:avLst>
                <a:gd name="adj" fmla="val 5504"/>
              </a:avLst>
            </a:prstGeom>
            <a:solidFill>
              <a:schemeClr val="bg1">
                <a:alpha val="90000"/>
              </a:schemeClr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21180130" y="3075291"/>
              <a:ext cx="3256551" cy="3312368"/>
            </a:xfrm>
            <a:prstGeom prst="roundRect">
              <a:avLst>
                <a:gd name="adj" fmla="val 5504"/>
              </a:avLst>
            </a:prstGeom>
            <a:solidFill>
              <a:schemeClr val="bg1">
                <a:alpha val="90000"/>
              </a:schemeClr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 smtClean="0"/>
              <a:t>1.1 </a:t>
            </a:r>
            <a:r>
              <a:rPr lang="en-GB" noProof="0" dirty="0" smtClean="0"/>
              <a:t>TICP and Auxiliary Equipment</a:t>
            </a:r>
            <a:endParaRPr lang="en-GB" noProof="0" dirty="0"/>
          </a:p>
        </p:txBody>
      </p:sp>
      <p:cxnSp>
        <p:nvCxnSpPr>
          <p:cNvPr id="228" name="Straight Arrow Connector 227"/>
          <p:cNvCxnSpPr/>
          <p:nvPr/>
        </p:nvCxnSpPr>
        <p:spPr>
          <a:xfrm flipH="1">
            <a:off x="5940152" y="2132856"/>
            <a:ext cx="936104" cy="9361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72200" y="17728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TICP by ALAT (3 lots)</a:t>
            </a:r>
          </a:p>
        </p:txBody>
      </p:sp>
      <p:cxnSp>
        <p:nvCxnSpPr>
          <p:cNvPr id="231" name="Straight Arrow Connector 230"/>
          <p:cNvCxnSpPr/>
          <p:nvPr/>
        </p:nvCxnSpPr>
        <p:spPr>
          <a:xfrm flipV="1">
            <a:off x="2195736" y="3068960"/>
            <a:ext cx="504056" cy="9361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1331640" y="400506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Warm piping by </a:t>
            </a:r>
            <a:r>
              <a:rPr lang="en-US" dirty="0" err="1" smtClean="0">
                <a:solidFill>
                  <a:srgbClr val="FF0000"/>
                </a:solidFill>
              </a:rPr>
              <a:t>Powerheat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233" name="Straight Arrow Connector 232"/>
          <p:cNvCxnSpPr/>
          <p:nvPr/>
        </p:nvCxnSpPr>
        <p:spPr>
          <a:xfrm flipV="1">
            <a:off x="467544" y="2492896"/>
            <a:ext cx="144016" cy="9361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35496" y="350100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Helium tanks by UBH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1115616" y="522920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LN2 tanks by Air </a:t>
            </a:r>
            <a:r>
              <a:rPr lang="en-US" dirty="0" err="1" smtClean="0">
                <a:solidFill>
                  <a:srgbClr val="FF0000"/>
                </a:solidFill>
              </a:rPr>
              <a:t>Liquide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AB</a:t>
            </a:r>
          </a:p>
        </p:txBody>
      </p:sp>
      <p:cxnSp>
        <p:nvCxnSpPr>
          <p:cNvPr id="236" name="Straight Arrow Connector 235"/>
          <p:cNvCxnSpPr/>
          <p:nvPr/>
        </p:nvCxnSpPr>
        <p:spPr>
          <a:xfrm flipV="1">
            <a:off x="2051720" y="4869160"/>
            <a:ext cx="936104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2" grpId="0"/>
      <p:bldP spid="234" grpId="0"/>
      <p:bldP spid="2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(1.2) TICP </a:t>
            </a:r>
            <a:r>
              <a:rPr lang="sv-SE" dirty="0" err="1"/>
              <a:t>s</a:t>
            </a:r>
            <a:r>
              <a:rPr lang="sv-SE" dirty="0" err="1" smtClean="0"/>
              <a:t>cope</a:t>
            </a:r>
            <a:r>
              <a:rPr lang="sv-SE" dirty="0" smtClean="0"/>
              <a:t> – </a:t>
            </a:r>
            <a:r>
              <a:rPr lang="sv-SE" dirty="0" err="1"/>
              <a:t>d</a:t>
            </a:r>
            <a:r>
              <a:rPr lang="sv-SE" dirty="0" err="1" smtClean="0"/>
              <a:t>uty</a:t>
            </a:r>
            <a:r>
              <a:rPr lang="sv-SE" dirty="0" smtClean="0"/>
              <a:t> </a:t>
            </a:r>
            <a:r>
              <a:rPr lang="sv-SE" dirty="0" err="1" smtClean="0"/>
              <a:t>spec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en-US" sz="2000" dirty="0" smtClean="0">
                <a:solidFill>
                  <a:schemeClr val="tx1"/>
                </a:solidFill>
              </a:rPr>
              <a:t>Liquefier Coldbox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</a:rPr>
              <a:t>Cooling for </a:t>
            </a:r>
            <a:r>
              <a:rPr lang="en-US" sz="1600" dirty="0" smtClean="0">
                <a:solidFill>
                  <a:srgbClr val="FF0000"/>
                </a:solidFill>
              </a:rPr>
              <a:t>CM </a:t>
            </a:r>
            <a:r>
              <a:rPr lang="en-US" sz="1600" dirty="0" err="1">
                <a:solidFill>
                  <a:srgbClr val="FF0000"/>
                </a:solidFill>
              </a:rPr>
              <a:t>Teststand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>
                <a:solidFill>
                  <a:schemeClr val="tx1"/>
                </a:solidFill>
                <a:sym typeface="Wingdings"/>
              </a:rPr>
              <a:t>76W @ 2K, 420W @ 40K, 6 l/h Liquefaction </a:t>
            </a:r>
            <a:endParaRPr lang="en-US" sz="1600" dirty="0" smtClean="0">
              <a:solidFill>
                <a:schemeClr val="tx1"/>
              </a:solidFill>
              <a:sym typeface="Wingdings"/>
            </a:endParaRP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Liquefaction for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Neutron Instruments </a:t>
            </a: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/ Sample Environments: 7500 l/month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Recovery of evaporating helium in linac when ACCP stops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Potentially providing liquid helium to MAX IV </a:t>
            </a:r>
          </a:p>
          <a:p>
            <a:pPr marL="914400" lvl="1" indent="-514350">
              <a:buFont typeface="+mj-lt"/>
              <a:buAutoNum type="alphaUcPeriod"/>
            </a:pPr>
            <a:endParaRPr lang="en-US" sz="1600" dirty="0">
              <a:solidFill>
                <a:schemeClr val="tx1"/>
              </a:solidFill>
            </a:endParaRPr>
          </a:p>
          <a:p>
            <a:pPr marL="514350" indent="-514350">
              <a:buAutoNum type="arabicParenR"/>
            </a:pPr>
            <a:r>
              <a:rPr lang="en-US" sz="2000" dirty="0" smtClean="0">
                <a:solidFill>
                  <a:schemeClr val="tx1"/>
                </a:solidFill>
              </a:rPr>
              <a:t>Recovery System 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>
                <a:solidFill>
                  <a:schemeClr val="tx1"/>
                </a:solidFill>
              </a:rPr>
              <a:t>H</a:t>
            </a:r>
            <a:r>
              <a:rPr lang="en-US" sz="1600" dirty="0" smtClean="0">
                <a:solidFill>
                  <a:schemeClr val="tx1"/>
                </a:solidFill>
              </a:rPr>
              <a:t>elium returning from instruments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Flash gas from mobile dewar filling, helium transfer operations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Dewar boil off, internal purifier regeneration, purge operations</a:t>
            </a:r>
            <a:endParaRPr lang="en-US" sz="1600" dirty="0">
              <a:solidFill>
                <a:schemeClr val="tx1"/>
              </a:solidFill>
              <a:sym typeface="Wingdings"/>
            </a:endParaRP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CM safety valve discharge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</a:rPr>
              <a:t>Compression</a:t>
            </a:r>
            <a:r>
              <a:rPr lang="en-US" sz="1600" dirty="0">
                <a:solidFill>
                  <a:schemeClr val="tx1"/>
                </a:solidFill>
              </a:rPr>
              <a:t>, storage, distribution of </a:t>
            </a:r>
            <a:r>
              <a:rPr lang="en-US" sz="1600" dirty="0" smtClean="0">
                <a:solidFill>
                  <a:schemeClr val="tx1"/>
                </a:solidFill>
              </a:rPr>
              <a:t>impure helium </a:t>
            </a:r>
          </a:p>
          <a:p>
            <a:pPr marL="914400" lvl="1" indent="-514350">
              <a:buFont typeface="+mj-lt"/>
              <a:buAutoNum type="alphaUcPeriod"/>
            </a:pPr>
            <a:endParaRPr lang="en-US" sz="1600" dirty="0">
              <a:solidFill>
                <a:schemeClr val="tx1"/>
              </a:solidFill>
              <a:sym typeface="Wingdings"/>
            </a:endParaRP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en-US" sz="2000" dirty="0" smtClean="0">
                <a:solidFill>
                  <a:schemeClr val="tx1"/>
                </a:solidFill>
              </a:rPr>
              <a:t>External Purifier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</a:rPr>
              <a:t>Emptying HP buffer when internal purifier not available</a:t>
            </a:r>
            <a:endParaRPr lang="en-US" sz="1600" dirty="0">
              <a:solidFill>
                <a:schemeClr val="tx1"/>
              </a:solidFill>
              <a:sym typeface="Wingdings"/>
            </a:endParaRPr>
          </a:p>
          <a:p>
            <a:pPr marL="914400" lvl="1" indent="-514350">
              <a:buFont typeface="+mj-lt"/>
              <a:buAutoNum type="alphaUcPeriod"/>
            </a:pP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Make-up and back-up</a:t>
            </a:r>
          </a:p>
          <a:p>
            <a:pPr marL="0" indent="0"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0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(1.3) TICP realization and 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Content Placeholder 4" descr="schema_liquefaction_en565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460500"/>
            <a:ext cx="8229600" cy="5397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772816"/>
            <a:ext cx="4392488" cy="2952328"/>
          </a:xfrm>
          <a:noFill/>
        </p:spPr>
        <p:txBody>
          <a:bodyPr>
            <a:normAutofit/>
          </a:bodyPr>
          <a:lstStyle/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 err="1" smtClean="0"/>
              <a:t>Kaeser</a:t>
            </a:r>
            <a:r>
              <a:rPr lang="en-US" sz="1400" dirty="0" smtClean="0"/>
              <a:t> DSDX 305 SFC (&gt;50 g/s </a:t>
            </a:r>
            <a:r>
              <a:rPr lang="en-US" sz="1400" dirty="0" err="1" smtClean="0"/>
              <a:t>incl</a:t>
            </a:r>
            <a:r>
              <a:rPr lang="en-US" sz="1400" dirty="0" smtClean="0"/>
              <a:t> VFD)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 smtClean="0"/>
              <a:t>ORS with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coalescer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 smtClean="0"/>
              <a:t>Coldbox </a:t>
            </a:r>
            <a:r>
              <a:rPr lang="en-US" sz="1400" dirty="0"/>
              <a:t>incl. </a:t>
            </a:r>
            <a:r>
              <a:rPr lang="en-US" sz="1400" dirty="0" smtClean="0"/>
              <a:t>4.5K </a:t>
            </a:r>
            <a:r>
              <a:rPr lang="en-US" sz="1400" dirty="0"/>
              <a:t>sub-cooler, additional valves, cold interface for 4.5K supply, 4K VLP return, shield supply and </a:t>
            </a:r>
            <a:r>
              <a:rPr lang="en-US" sz="1400" dirty="0" smtClean="0"/>
              <a:t>return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 smtClean="0"/>
              <a:t>5’000l </a:t>
            </a:r>
            <a:r>
              <a:rPr lang="en-US" sz="1400" dirty="0" err="1" smtClean="0"/>
              <a:t>LHe</a:t>
            </a:r>
            <a:r>
              <a:rPr lang="en-US" sz="1400" dirty="0" smtClean="0"/>
              <a:t> tank from Wessington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 smtClean="0"/>
              <a:t>2 parallel filling stations with scale</a:t>
            </a:r>
          </a:p>
          <a:p>
            <a:pPr>
              <a:spcBef>
                <a:spcPts val="936"/>
              </a:spcBef>
              <a:buFont typeface="Lucida Grande"/>
              <a:buChar char=" "/>
            </a:pPr>
            <a:r>
              <a:rPr lang="en-US" sz="1400" dirty="0" smtClean="0"/>
              <a:t>100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 gas bag, 2 parallel recovery compressors</a:t>
            </a:r>
            <a:endParaRPr lang="en-US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4869160"/>
            <a:ext cx="8208912" cy="1728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36"/>
              </a:spcBef>
            </a:pPr>
            <a:r>
              <a:rPr lang="en-US" sz="1400" dirty="0">
                <a:solidFill>
                  <a:srgbClr val="000000"/>
                </a:solidFill>
              </a:rPr>
              <a:t>Special designed ambient heater for VLP</a:t>
            </a:r>
          </a:p>
          <a:p>
            <a:pPr>
              <a:spcBef>
                <a:spcPts val="936"/>
              </a:spcBef>
            </a:pPr>
            <a:r>
              <a:rPr lang="en-US" sz="1400" dirty="0">
                <a:solidFill>
                  <a:srgbClr val="000000"/>
                </a:solidFill>
              </a:rPr>
              <a:t>PVPS from </a:t>
            </a:r>
            <a:r>
              <a:rPr lang="en-US" sz="1400" dirty="0" err="1">
                <a:solidFill>
                  <a:srgbClr val="000000"/>
                </a:solidFill>
              </a:rPr>
              <a:t>Leybold</a:t>
            </a:r>
            <a:r>
              <a:rPr lang="en-US" sz="1400" dirty="0">
                <a:solidFill>
                  <a:srgbClr val="000000"/>
                </a:solidFill>
              </a:rPr>
              <a:t>: RUTA 3 x (rotary vane + roots with VFD on one skid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ts val="936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External helium purifier (additional to internal purifier)</a:t>
            </a:r>
          </a:p>
          <a:p>
            <a:pPr>
              <a:spcBef>
                <a:spcPts val="936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EPICS used as SCADA, all controls on PLCs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87824" y="2780928"/>
            <a:ext cx="1800200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35896" y="1916832"/>
            <a:ext cx="1077500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67944" y="2348880"/>
            <a:ext cx="648072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63888" y="3356992"/>
            <a:ext cx="1149508" cy="2160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51920" y="3717032"/>
            <a:ext cx="933484" cy="720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1547664" y="2060848"/>
            <a:ext cx="3309748" cy="1944216"/>
          </a:xfrm>
          <a:prstGeom prst="curvedConnector3">
            <a:avLst>
              <a:gd name="adj1" fmla="val 115999"/>
            </a:avLst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Screen Shot 2017-03-15 at 17.25.13 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673" y="5517232"/>
            <a:ext cx="2254230" cy="1340768"/>
          </a:xfrm>
          <a:prstGeom prst="rect">
            <a:avLst/>
          </a:prstGeom>
        </p:spPr>
      </p:pic>
      <p:pic>
        <p:nvPicPr>
          <p:cNvPr id="42" name="Picture 41" descr="Screen Shot 2017-03-16 at 10.16.31 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4405174"/>
            <a:ext cx="1800200" cy="2449865"/>
          </a:xfrm>
          <a:prstGeom prst="rect">
            <a:avLst/>
          </a:prstGeom>
        </p:spPr>
      </p:pic>
      <p:pic>
        <p:nvPicPr>
          <p:cNvPr id="7" name="Picture 6" descr="VLP_Heater_2017-03-16_10-05-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r="1721" b="33700"/>
          <a:stretch/>
        </p:blipFill>
        <p:spPr>
          <a:xfrm>
            <a:off x="4067944" y="4437112"/>
            <a:ext cx="2433184" cy="7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0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-1.48148E-6 L -0.24532 -0.1590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(1.4) TICP physical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5" name="Picture 4" descr="TICP_overview_2017-03-16_14-48-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 b="6314"/>
          <a:stretch/>
        </p:blipFill>
        <p:spPr>
          <a:xfrm>
            <a:off x="-108519" y="1889163"/>
            <a:ext cx="9361040" cy="45168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732240" y="3789040"/>
            <a:ext cx="648072" cy="15841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24128" y="544522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TICP coldbox, dryer, dewar, filling station, process heaters etc.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1640" y="3284984"/>
            <a:ext cx="864096" cy="194421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227687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Gas bag, recovery compressors, recycle compressor, PVPS, external purifier etc.</a:t>
            </a:r>
          </a:p>
        </p:txBody>
      </p:sp>
    </p:spTree>
    <p:extLst>
      <p:ext uri="{BB962C8B-B14F-4D97-AF65-F5344CB8AC3E}">
        <p14:creationId xmlns:p14="http://schemas.microsoft.com/office/powerpoint/2010/main" val="52957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(1.4) PHS – Pure Helium </a:t>
            </a:r>
            <a:r>
              <a:rPr lang="sv-SE" dirty="0" err="1" smtClean="0"/>
              <a:t>Storage</a:t>
            </a:r>
            <a:r>
              <a:rPr lang="sv-SE" dirty="0" smtClean="0"/>
              <a:t> Tanks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7" name="Picture 6" descr="Tank_2017-03-16_12-58-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73" y="1433892"/>
            <a:ext cx="2064073" cy="541819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79912" y="1484784"/>
            <a:ext cx="5256584" cy="2404864"/>
          </a:xfrm>
        </p:spPr>
        <p:txBody>
          <a:bodyPr>
            <a:normAutofit fontScale="92500" lnSpcReduction="20000"/>
          </a:bodyPr>
          <a:lstStyle/>
          <a:p>
            <a:pPr marL="400050" lvl="1" indent="0">
              <a:spcBef>
                <a:spcPts val="60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19 Storage tanks</a:t>
            </a:r>
            <a:endParaRPr lang="en-US" sz="2200" dirty="0">
              <a:solidFill>
                <a:srgbClr val="000000"/>
              </a:solidFill>
            </a:endParaRPr>
          </a:p>
          <a:p>
            <a:pPr marL="400050" lvl="1" indent="0">
              <a:spcBef>
                <a:spcPts val="600"/>
              </a:spcBef>
              <a:buNone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685800" lvl="1">
              <a:spcBef>
                <a:spcPts val="600"/>
              </a:spcBef>
              <a:buFont typeface="Arial"/>
              <a:buChar char="•"/>
            </a:pPr>
            <a:r>
              <a:rPr lang="en-US" sz="1700" dirty="0" smtClean="0">
                <a:solidFill>
                  <a:srgbClr val="000000"/>
                </a:solidFill>
              </a:rPr>
              <a:t>To store entire linac inventory (from 57 </a:t>
            </a:r>
            <a:r>
              <a:rPr lang="en-US" sz="1700" dirty="0" err="1" smtClean="0">
                <a:solidFill>
                  <a:srgbClr val="000000"/>
                </a:solidFill>
              </a:rPr>
              <a:t>cryo</a:t>
            </a:r>
            <a:r>
              <a:rPr lang="en-US" sz="1700" dirty="0" smtClean="0">
                <a:solidFill>
                  <a:srgbClr val="000000"/>
                </a:solidFill>
              </a:rPr>
              <a:t> modules + related CDS) </a:t>
            </a:r>
            <a:r>
              <a:rPr lang="en-US" sz="1700" dirty="0" smtClean="0">
                <a:solidFill>
                  <a:srgbClr val="000000"/>
                </a:solidFill>
                <a:sym typeface="Wingdings"/>
              </a:rPr>
              <a:t> 14 tanks</a:t>
            </a:r>
          </a:p>
          <a:p>
            <a:pPr marL="685800" lvl="1">
              <a:spcBef>
                <a:spcPts val="600"/>
              </a:spcBef>
              <a:buFont typeface="Arial"/>
              <a:buChar char="•"/>
            </a:pPr>
            <a:r>
              <a:rPr lang="en-US" sz="1700" dirty="0" smtClean="0">
                <a:solidFill>
                  <a:srgbClr val="000000"/>
                </a:solidFill>
                <a:sym typeface="Wingdings"/>
              </a:rPr>
              <a:t>To store inventory of TMCP-CMS transfer lines and related equipment at different pressure levels  4 tanks</a:t>
            </a:r>
          </a:p>
          <a:p>
            <a:pPr marL="685800" lvl="1">
              <a:spcBef>
                <a:spcPts val="600"/>
              </a:spcBef>
              <a:buFont typeface="Arial"/>
              <a:buChar char="•"/>
            </a:pPr>
            <a:r>
              <a:rPr lang="en-US" sz="1700" dirty="0" smtClean="0">
                <a:solidFill>
                  <a:srgbClr val="000000"/>
                </a:solidFill>
                <a:sym typeface="Wingdings"/>
              </a:rPr>
              <a:t>To store inventory of CM test stand including related CDS and TICP  1 tank</a:t>
            </a:r>
          </a:p>
          <a:p>
            <a:endParaRPr lang="en-US" sz="2000" dirty="0"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4221088"/>
            <a:ext cx="511256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Versatile interconnection possibilities</a:t>
            </a:r>
          </a:p>
          <a:p>
            <a:pPr lvl="1" indent="-342900"/>
            <a:endParaRPr lang="en-US" sz="1600" dirty="0">
              <a:sym typeface="Wingdings"/>
            </a:endParaRPr>
          </a:p>
          <a:p>
            <a:pPr lvl="1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ym typeface="Wingdings"/>
              </a:rPr>
              <a:t>Each tank connected to two lines</a:t>
            </a:r>
          </a:p>
          <a:p>
            <a:pPr lvl="1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ym typeface="Wingdings"/>
              </a:rPr>
              <a:t>Each gas management panel (ACCP, TICP, TMCP) has </a:t>
            </a:r>
            <a:r>
              <a:rPr lang="en-US" sz="1600" dirty="0" smtClean="0">
                <a:sym typeface="Wingdings"/>
              </a:rPr>
              <a:t>two discharge </a:t>
            </a:r>
            <a:r>
              <a:rPr lang="en-US" sz="1600" dirty="0">
                <a:sym typeface="Wingdings"/>
              </a:rPr>
              <a:t>valves to different tank lines</a:t>
            </a:r>
          </a:p>
          <a:p>
            <a:pPr lvl="1" indent="-342900"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sym typeface="Wingdings"/>
              </a:rPr>
              <a:t>Additional interconnection possibility in dog-shed valve panel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256490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Helium</a:t>
            </a:r>
          </a:p>
          <a:p>
            <a:pPr algn="ctr"/>
            <a:r>
              <a:rPr lang="en-US" dirty="0" smtClean="0"/>
              <a:t>70 m</a:t>
            </a:r>
            <a:r>
              <a:rPr lang="en-US" baseline="30000" dirty="0" smtClean="0"/>
              <a:t>3</a:t>
            </a:r>
            <a:endParaRPr lang="en-US" dirty="0" smtClean="0"/>
          </a:p>
          <a:p>
            <a:pPr algn="ctr"/>
            <a:r>
              <a:rPr lang="en-US" dirty="0" smtClean="0"/>
              <a:t>25 bar</a:t>
            </a:r>
          </a:p>
        </p:txBody>
      </p:sp>
      <p:pic>
        <p:nvPicPr>
          <p:cNvPr id="5" name="Picture 4" descr="Tanks_2017-03-16_12-51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2037264" cy="1944216"/>
          </a:xfrm>
          <a:prstGeom prst="rect">
            <a:avLst/>
          </a:prstGeom>
        </p:spPr>
      </p:pic>
      <p:pic>
        <p:nvPicPr>
          <p:cNvPr id="8" name="Picture 7" descr="IMG_218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3267" r="3648" b="36948"/>
          <a:stretch/>
        </p:blipFill>
        <p:spPr>
          <a:xfrm rot="5400000">
            <a:off x="6338731" y="4326565"/>
            <a:ext cx="2878294" cy="1227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3133" y="6570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4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(1.4) PHS controls</a:t>
            </a:r>
            <a:endParaRPr lang="en-US" dirty="0"/>
          </a:p>
        </p:txBody>
      </p:sp>
      <p:pic>
        <p:nvPicPr>
          <p:cNvPr id="5" name="Picture 4" descr="image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55" y="1435533"/>
            <a:ext cx="6732240" cy="3670857"/>
          </a:xfrm>
          <a:prstGeom prst="rect">
            <a:avLst/>
          </a:prstGeom>
        </p:spPr>
      </p:pic>
      <p:pic>
        <p:nvPicPr>
          <p:cNvPr id="6" name="Picture 5" descr="image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502"/>
            <a:ext cx="6732240" cy="36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3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S-0049858_6.P&amp;ID interconnecting piping(overview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2648" y="-6580112"/>
            <a:ext cx="51414743" cy="21746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(1.5) Warm interconnecting piping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3" name="Picture 2" descr="IMG_22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960440" cy="2640293"/>
          </a:xfrm>
          <a:prstGeom prst="rect">
            <a:avLst/>
          </a:prstGeom>
        </p:spPr>
      </p:pic>
      <p:pic>
        <p:nvPicPr>
          <p:cNvPr id="6" name="Picture 5" descr="IMG_22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21088"/>
            <a:ext cx="3847356" cy="2564904"/>
          </a:xfrm>
          <a:prstGeom prst="rect">
            <a:avLst/>
          </a:prstGeom>
        </p:spPr>
      </p:pic>
      <p:pic>
        <p:nvPicPr>
          <p:cNvPr id="7" name="Picture 6" descr="IMG_22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972" y="2636912"/>
            <a:ext cx="49685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8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2695</TotalTime>
  <Words>856</Words>
  <Application>Microsoft Macintosh PowerPoint</Application>
  <PresentationFormat>On-screen Show (4:3)</PresentationFormat>
  <Paragraphs>187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Chess Core Powerpoint</vt:lpstr>
      <vt:lpstr>Test and Instruments Cryoplant (TICP) and Auxiliaries at the European Spallation Source  Work Units 11.11.4, 11.11.8, 11.11.9</vt:lpstr>
      <vt:lpstr>Outline</vt:lpstr>
      <vt:lpstr>1.1 TICP and Auxiliary Equipment</vt:lpstr>
      <vt:lpstr>(1.2) TICP scope – duty spec</vt:lpstr>
      <vt:lpstr>(1.3) TICP realization and assembly</vt:lpstr>
      <vt:lpstr>(1.4) TICP physical location</vt:lpstr>
      <vt:lpstr>(1.4) PHS – Pure Helium Storage Tanks</vt:lpstr>
      <vt:lpstr>(1.4) PHS controls</vt:lpstr>
      <vt:lpstr>(1.5) Warm interconnecting piping</vt:lpstr>
      <vt:lpstr>(1.6) Warm interconnecting piping</vt:lpstr>
      <vt:lpstr>(1.6) Warm interconnecting piping</vt:lpstr>
      <vt:lpstr>Outline</vt:lpstr>
      <vt:lpstr>(2.1) TICP Schedule</vt:lpstr>
      <vt:lpstr>(2.2) PHS Schedule</vt:lpstr>
      <vt:lpstr>(2.3) Piping, integration and reviews</vt:lpstr>
      <vt:lpstr>(2.4) Warm piping schedule</vt:lpstr>
      <vt:lpstr>(3) Conclusions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Philipp Arnold</cp:lastModifiedBy>
  <cp:revision>37</cp:revision>
  <dcterms:created xsi:type="dcterms:W3CDTF">2013-10-29T16:05:10Z</dcterms:created>
  <dcterms:modified xsi:type="dcterms:W3CDTF">2017-03-30T14:49:14Z</dcterms:modified>
</cp:coreProperties>
</file>